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  <p:sldMasterId id="2147483658" r:id="rId5"/>
  </p:sldMasterIdLst>
  <p:notesMasterIdLst>
    <p:notesMasterId r:id="rId16"/>
  </p:notesMasterIdLst>
  <p:sldIdLst>
    <p:sldId id="322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83" r:id="rId1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A5667"/>
    <a:srgbClr val="5B651B"/>
    <a:srgbClr val="210A2F"/>
    <a:srgbClr val="005C61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94637" autoAdjust="0"/>
  </p:normalViewPr>
  <p:slideViewPr>
    <p:cSldViewPr>
      <p:cViewPr varScale="1">
        <p:scale>
          <a:sx n="119" d="100"/>
          <a:sy n="119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C41A5429-68F8-4E62-AA27-2AEAE47D7814}"/>
    <pc:docChg chg="undo custSel addSld delSld">
      <pc:chgData name="Duncan Bremner" userId="5ab83519-4fc2-4c2c-9051-af9074a2d0ce" providerId="ADAL" clId="{C41A5429-68F8-4E62-AA27-2AEAE47D7814}" dt="2020-11-01T16:39:53.112" v="2" actId="47"/>
      <pc:docMkLst>
        <pc:docMk/>
      </pc:docMkLst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972972756" sldId="284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4210145904" sldId="286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2670644243" sldId="287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2063319460" sldId="288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2438269588" sldId="289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719069522" sldId="290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4108109405" sldId="291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659185597" sldId="292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820535450" sldId="293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920195153" sldId="294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1976686114" sldId="295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435526375" sldId="296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43056499" sldId="297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540356463" sldId="298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482332583" sldId="299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144362621" sldId="300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732041211" sldId="302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2463158794" sldId="304"/>
        </pc:sldMkLst>
      </pc:sldChg>
      <pc:sldChg chg="add del">
        <pc:chgData name="Duncan Bremner" userId="5ab83519-4fc2-4c2c-9051-af9074a2d0ce" providerId="ADAL" clId="{C41A5429-68F8-4E62-AA27-2AEAE47D7814}" dt="2020-11-01T16:39:40.747" v="1" actId="47"/>
        <pc:sldMkLst>
          <pc:docMk/>
          <pc:sldMk cId="3229286725" sldId="305"/>
        </pc:sldMkLst>
      </pc:sldChg>
      <pc:sldChg chg="add del">
        <pc:chgData name="Duncan Bremner" userId="5ab83519-4fc2-4c2c-9051-af9074a2d0ce" providerId="ADAL" clId="{C41A5429-68F8-4E62-AA27-2AEAE47D7814}" dt="2020-11-01T16:39:40.747" v="1" actId="47"/>
        <pc:sldMkLst>
          <pc:docMk/>
          <pc:sldMk cId="435131703" sldId="306"/>
        </pc:sldMkLst>
      </pc:sldChg>
      <pc:sldChg chg="add del">
        <pc:chgData name="Duncan Bremner" userId="5ab83519-4fc2-4c2c-9051-af9074a2d0ce" providerId="ADAL" clId="{C41A5429-68F8-4E62-AA27-2AEAE47D7814}" dt="2020-11-01T16:39:40.747" v="1" actId="47"/>
        <pc:sldMkLst>
          <pc:docMk/>
          <pc:sldMk cId="3495716720" sldId="307"/>
        </pc:sldMkLst>
      </pc:sldChg>
      <pc:sldChg chg="add del">
        <pc:chgData name="Duncan Bremner" userId="5ab83519-4fc2-4c2c-9051-af9074a2d0ce" providerId="ADAL" clId="{C41A5429-68F8-4E62-AA27-2AEAE47D7814}" dt="2020-11-01T16:39:40.747" v="1" actId="47"/>
        <pc:sldMkLst>
          <pc:docMk/>
          <pc:sldMk cId="2309438243" sldId="308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1600989885" sldId="315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1976474812" sldId="316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1607749977" sldId="317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521402240" sldId="319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592669504" sldId="320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3883087598" sldId="321"/>
        </pc:sldMkLst>
      </pc:sldChg>
      <pc:sldChg chg="add del">
        <pc:chgData name="Duncan Bremner" userId="5ab83519-4fc2-4c2c-9051-af9074a2d0ce" providerId="ADAL" clId="{C41A5429-68F8-4E62-AA27-2AEAE47D7814}" dt="2020-11-01T16:39:40.747" v="1" actId="47"/>
        <pc:sldMkLst>
          <pc:docMk/>
          <pc:sldMk cId="2397148397" sldId="322"/>
        </pc:sldMkLst>
      </pc:sldChg>
      <pc:sldChg chg="add del">
        <pc:chgData name="Duncan Bremner" userId="5ab83519-4fc2-4c2c-9051-af9074a2d0ce" providerId="ADAL" clId="{C41A5429-68F8-4E62-AA27-2AEAE47D7814}" dt="2020-11-01T16:39:53.112" v="2" actId="47"/>
        <pc:sldMkLst>
          <pc:docMk/>
          <pc:sldMk cId="2225222799" sldId="32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54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53D04-7173-4D56-8255-9AE4B330CB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6843C6-474C-4714-B520-668C3FC59CD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67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70D252-6179-4006-9207-813987092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041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A24A76-B65C-435E-AC11-D1B5519CA7E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83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4D33F-F8D5-487C-8BE2-B6A7B3875DC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166A65-39ED-4675-9B08-F1FD2999239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751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22A484-3DAB-40BE-B41E-22DFB54BC5E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7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A7F955-1A8C-4171-A39C-54065CE6CC9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1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2B3F-31C2-4A12-9B0F-974D05E6480D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15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3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9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7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4704" y="1927226"/>
            <a:ext cx="6965608" cy="1357758"/>
          </a:xfrm>
        </p:spPr>
        <p:txBody>
          <a:bodyPr>
            <a:normAutofit fontScale="90000"/>
          </a:bodyPr>
          <a:lstStyle/>
          <a:p>
            <a:r>
              <a:rPr lang="en-GB" dirty="0"/>
              <a:t>Electronic System Design 3</a:t>
            </a:r>
            <a:br>
              <a:rPr lang="en-GB" dirty="0"/>
            </a:br>
            <a:r>
              <a:rPr lang="en-GB" dirty="0"/>
              <a:t>Lecture 7.3: How to Design and Improve an Instrumentation Amplifier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3717032"/>
            <a:ext cx="5408734" cy="973137"/>
          </a:xfrm>
        </p:spPr>
        <p:txBody>
          <a:bodyPr/>
          <a:lstStyle/>
          <a:p>
            <a:r>
              <a:rPr lang="en-GB" dirty="0"/>
              <a:t>Dr Duncan Bremner</a:t>
            </a:r>
          </a:p>
        </p:txBody>
      </p:sp>
    </p:spTree>
    <p:extLst>
      <p:ext uri="{BB962C8B-B14F-4D97-AF65-F5344CB8AC3E}">
        <p14:creationId xmlns:p14="http://schemas.microsoft.com/office/powerpoint/2010/main" val="239714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2204864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3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Classical Instrumentation Amplifier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343400" y="990600"/>
            <a:ext cx="438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Modify buffered difference amp</a:t>
            </a: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8458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84582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2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215956"/>
            <a:ext cx="5151359" cy="5958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Classical instrumentation Amp (2)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2819400"/>
            <a:ext cx="39725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Use input stage with</a:t>
            </a:r>
          </a:p>
          <a:p>
            <a:pPr lvl="1"/>
            <a:r>
              <a:rPr lang="en-GB" altLang="en-US" dirty="0"/>
              <a:t>• Large differential gain</a:t>
            </a:r>
          </a:p>
          <a:p>
            <a:pPr lvl="1"/>
            <a:r>
              <a:rPr lang="en-GB" altLang="en-US" dirty="0"/>
              <a:t>• x1 common-mode gain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016000"/>
            <a:ext cx="48387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057400"/>
            <a:ext cx="711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1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260648"/>
            <a:ext cx="5211709" cy="5958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Classical Instrumentation Amp (3)</a:t>
            </a:r>
            <a:br>
              <a:rPr lang="en-GB" dirty="0">
                <a:ea typeface="+mj-ea"/>
                <a:cs typeface="+mj-cs"/>
              </a:rPr>
            </a:br>
            <a:r>
              <a:rPr lang="en-GB" dirty="0">
                <a:ea typeface="+mj-ea"/>
              </a:rPr>
              <a:t>Differential Gain</a:t>
            </a:r>
            <a:endParaRPr lang="en-GB" dirty="0">
              <a:ea typeface="+mj-ea"/>
              <a:cs typeface="+mj-cs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762000"/>
            <a:ext cx="5168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762000"/>
            <a:ext cx="5168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5168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762000"/>
            <a:ext cx="6273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762000"/>
            <a:ext cx="6273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8" y="762000"/>
            <a:ext cx="8712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749800" y="5613400"/>
          <a:ext cx="4394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0" imgW="4394200" imgH="1244600" progId="Equation.3">
                  <p:embed/>
                </p:oleObj>
              </mc:Choice>
              <mc:Fallback>
                <p:oleObj name="Equation" r:id="rId10" imgW="4394200" imgH="1244600" progId="Equation.3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5613400"/>
                        <a:ext cx="43942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71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116632"/>
            <a:ext cx="5079351" cy="5958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Classical Instrumentation Amp (4)</a:t>
            </a:r>
            <a:br>
              <a:rPr lang="en-GB" dirty="0">
                <a:ea typeface="+mj-ea"/>
                <a:cs typeface="+mj-cs"/>
              </a:rPr>
            </a:br>
            <a:r>
              <a:rPr lang="en-GB" dirty="0">
                <a:ea typeface="+mj-ea"/>
                <a:cs typeface="+mj-cs"/>
              </a:rPr>
              <a:t>Common mode gain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85800"/>
            <a:ext cx="6146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629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629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6934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5867400" y="5410200"/>
          <a:ext cx="2578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8" imgW="2578100" imgH="762000" progId="Equation.3">
                  <p:embed/>
                </p:oleObj>
              </mc:Choice>
              <mc:Fallback>
                <p:oleObj name="Equation" r:id="rId8" imgW="2578100" imgH="762000" progId="Equation.3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10200"/>
                        <a:ext cx="2578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681663" y="6400800"/>
            <a:ext cx="346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Common-mode gain = 1</a:t>
            </a:r>
          </a:p>
        </p:txBody>
      </p:sp>
    </p:spTree>
    <p:extLst>
      <p:ext uri="{BB962C8B-B14F-4D97-AF65-F5344CB8AC3E}">
        <p14:creationId xmlns:p14="http://schemas.microsoft.com/office/powerpoint/2010/main" val="23094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491881" y="188640"/>
            <a:ext cx="5309220" cy="5958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Classical instrumentation Amp (5)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CA952-E432-4A4E-B7BB-E290DF61638F}"/>
              </a:ext>
            </a:extLst>
          </p:cNvPr>
          <p:cNvSpPr/>
          <p:nvPr/>
        </p:nvSpPr>
        <p:spPr>
          <a:xfrm>
            <a:off x="899592" y="1215710"/>
            <a:ext cx="3271222" cy="534755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E0DAA02-3E67-4996-A03B-8F66D6A5FAB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42989" y="1484323"/>
            <a:ext cx="7758119" cy="507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858A0D-9E3A-464D-8F1B-6297E7D40A58}"/>
              </a:ext>
            </a:extLst>
          </p:cNvPr>
          <p:cNvSpPr>
            <a:spLocks/>
          </p:cNvSpPr>
          <p:nvPr/>
        </p:nvSpPr>
        <p:spPr bwMode="auto">
          <a:xfrm>
            <a:off x="5883281" y="3697311"/>
            <a:ext cx="1260476" cy="1262070"/>
          </a:xfrm>
          <a:custGeom>
            <a:avLst/>
            <a:gdLst>
              <a:gd name="T0" fmla="*/ 0 w 1440"/>
              <a:gd name="T1" fmla="*/ 0 h 1440"/>
              <a:gd name="T2" fmla="*/ 0 w 1440"/>
              <a:gd name="T3" fmla="*/ 0 h 1440"/>
              <a:gd name="T4" fmla="*/ 0 w 1440"/>
              <a:gd name="T5" fmla="*/ 720 h 1440"/>
              <a:gd name="T6" fmla="*/ 0 w 1440"/>
              <a:gd name="T7" fmla="*/ 1440 h 1440"/>
              <a:gd name="T8" fmla="*/ 720 w 1440"/>
              <a:gd name="T9" fmla="*/ 1080 h 1440"/>
              <a:gd name="T10" fmla="*/ 1440 w 1440"/>
              <a:gd name="T11" fmla="*/ 720 h 1440"/>
              <a:gd name="T12" fmla="*/ 720 w 1440"/>
              <a:gd name="T13" fmla="*/ 360 h 1440"/>
              <a:gd name="T14" fmla="*/ 0 w 1440"/>
              <a:gd name="T15" fmla="*/ 0 h 1440"/>
              <a:gd name="T16" fmla="*/ 0 w 1440"/>
              <a:gd name="T17" fmla="*/ 0 h 1440"/>
              <a:gd name="T18" fmla="*/ 0 w 1440"/>
              <a:gd name="T1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0" h="144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239"/>
                  <a:pt x="0" y="720"/>
                </a:cubicBezTo>
                <a:cubicBezTo>
                  <a:pt x="0" y="1199"/>
                  <a:pt x="0" y="1440"/>
                  <a:pt x="0" y="1440"/>
                </a:cubicBezTo>
                <a:cubicBezTo>
                  <a:pt x="0" y="1440"/>
                  <a:pt x="240" y="1319"/>
                  <a:pt x="720" y="1080"/>
                </a:cubicBezTo>
                <a:cubicBezTo>
                  <a:pt x="1200" y="839"/>
                  <a:pt x="1440" y="720"/>
                  <a:pt x="1440" y="720"/>
                </a:cubicBezTo>
                <a:cubicBezTo>
                  <a:pt x="1440" y="720"/>
                  <a:pt x="1200" y="599"/>
                  <a:pt x="720" y="360"/>
                </a:cubicBezTo>
                <a:cubicBezTo>
                  <a:pt x="240" y="119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5661033-BEC3-4500-916F-7F16F17F9C58}"/>
              </a:ext>
            </a:extLst>
          </p:cNvPr>
          <p:cNvSpPr>
            <a:spLocks/>
          </p:cNvSpPr>
          <p:nvPr/>
        </p:nvSpPr>
        <p:spPr bwMode="auto">
          <a:xfrm>
            <a:off x="5976943" y="4006875"/>
            <a:ext cx="220663" cy="0"/>
          </a:xfrm>
          <a:custGeom>
            <a:avLst/>
            <a:gdLst>
              <a:gd name="T0" fmla="*/ 0 w 254"/>
              <a:gd name="T1" fmla="*/ 0 w 254"/>
              <a:gd name="T2" fmla="*/ 254 w 2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54">
                <a:moveTo>
                  <a:pt x="0" y="0"/>
                </a:moveTo>
                <a:lnTo>
                  <a:pt x="0" y="0"/>
                </a:lnTo>
                <a:lnTo>
                  <a:pt x="25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8B0FF6C-9EC4-4CAE-B44C-34B18169E05B}"/>
              </a:ext>
            </a:extLst>
          </p:cNvPr>
          <p:cNvSpPr>
            <a:spLocks/>
          </p:cNvSpPr>
          <p:nvPr/>
        </p:nvSpPr>
        <p:spPr bwMode="auto">
          <a:xfrm>
            <a:off x="6086481" y="3895750"/>
            <a:ext cx="0" cy="222251"/>
          </a:xfrm>
          <a:custGeom>
            <a:avLst/>
            <a:gdLst>
              <a:gd name="T0" fmla="*/ 0 h 254"/>
              <a:gd name="T1" fmla="*/ 0 h 254"/>
              <a:gd name="T2" fmla="*/ 254 h 25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54">
                <a:moveTo>
                  <a:pt x="0" y="0"/>
                </a:moveTo>
                <a:lnTo>
                  <a:pt x="0" y="0"/>
                </a:lnTo>
                <a:lnTo>
                  <a:pt x="0" y="254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A928B68-1C41-466B-84A5-5145EE0652B8}"/>
              </a:ext>
            </a:extLst>
          </p:cNvPr>
          <p:cNvSpPr>
            <a:spLocks/>
          </p:cNvSpPr>
          <p:nvPr/>
        </p:nvSpPr>
        <p:spPr bwMode="auto">
          <a:xfrm>
            <a:off x="5976943" y="4638704"/>
            <a:ext cx="220663" cy="0"/>
          </a:xfrm>
          <a:custGeom>
            <a:avLst/>
            <a:gdLst>
              <a:gd name="T0" fmla="*/ 0 w 254"/>
              <a:gd name="T1" fmla="*/ 0 w 254"/>
              <a:gd name="T2" fmla="*/ 254 w 2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54">
                <a:moveTo>
                  <a:pt x="0" y="0"/>
                </a:moveTo>
                <a:lnTo>
                  <a:pt x="0" y="0"/>
                </a:lnTo>
                <a:lnTo>
                  <a:pt x="25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5FDA7B5-F465-4D83-9248-AC68350AA05B}"/>
              </a:ext>
            </a:extLst>
          </p:cNvPr>
          <p:cNvSpPr>
            <a:spLocks/>
          </p:cNvSpPr>
          <p:nvPr/>
        </p:nvSpPr>
        <p:spPr bwMode="auto">
          <a:xfrm>
            <a:off x="5457830" y="4632354"/>
            <a:ext cx="0" cy="642941"/>
          </a:xfrm>
          <a:custGeom>
            <a:avLst/>
            <a:gdLst>
              <a:gd name="T0" fmla="*/ 0 h 734"/>
              <a:gd name="T1" fmla="*/ 0 h 734"/>
              <a:gd name="T2" fmla="*/ 734 h 73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34">
                <a:moveTo>
                  <a:pt x="0" y="0"/>
                </a:moveTo>
                <a:lnTo>
                  <a:pt x="0" y="0"/>
                </a:lnTo>
                <a:lnTo>
                  <a:pt x="0" y="734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5089843-C268-4E71-90E4-4CD16A2E8FD5}"/>
              </a:ext>
            </a:extLst>
          </p:cNvPr>
          <p:cNvSpPr>
            <a:spLocks noEditPoints="1"/>
          </p:cNvSpPr>
          <p:nvPr/>
        </p:nvSpPr>
        <p:spPr bwMode="auto">
          <a:xfrm>
            <a:off x="8007357" y="3287733"/>
            <a:ext cx="166688" cy="200026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8B8E37C-B597-4A44-B6C0-76CDA5383E8D}"/>
              </a:ext>
            </a:extLst>
          </p:cNvPr>
          <p:cNvSpPr>
            <a:spLocks noEditPoints="1"/>
          </p:cNvSpPr>
          <p:nvPr/>
        </p:nvSpPr>
        <p:spPr bwMode="auto">
          <a:xfrm>
            <a:off x="8194682" y="3338534"/>
            <a:ext cx="133350" cy="153988"/>
          </a:xfrm>
          <a:custGeom>
            <a:avLst/>
            <a:gdLst>
              <a:gd name="T0" fmla="*/ 79 w 152"/>
              <a:gd name="T1" fmla="*/ 0 h 176"/>
              <a:gd name="T2" fmla="*/ 79 w 152"/>
              <a:gd name="T3" fmla="*/ 0 h 176"/>
              <a:gd name="T4" fmla="*/ 113 w 152"/>
              <a:gd name="T5" fmla="*/ 8 h 176"/>
              <a:gd name="T6" fmla="*/ 139 w 152"/>
              <a:gd name="T7" fmla="*/ 30 h 176"/>
              <a:gd name="T8" fmla="*/ 150 w 152"/>
              <a:gd name="T9" fmla="*/ 59 h 176"/>
              <a:gd name="T10" fmla="*/ 152 w 152"/>
              <a:gd name="T11" fmla="*/ 96 h 176"/>
              <a:gd name="T12" fmla="*/ 30 w 152"/>
              <a:gd name="T13" fmla="*/ 96 h 176"/>
              <a:gd name="T14" fmla="*/ 42 w 152"/>
              <a:gd name="T15" fmla="*/ 137 h 176"/>
              <a:gd name="T16" fmla="*/ 77 w 152"/>
              <a:gd name="T17" fmla="*/ 152 h 176"/>
              <a:gd name="T18" fmla="*/ 112 w 152"/>
              <a:gd name="T19" fmla="*/ 138 h 176"/>
              <a:gd name="T20" fmla="*/ 123 w 152"/>
              <a:gd name="T21" fmla="*/ 118 h 176"/>
              <a:gd name="T22" fmla="*/ 150 w 152"/>
              <a:gd name="T23" fmla="*/ 118 h 176"/>
              <a:gd name="T24" fmla="*/ 143 w 152"/>
              <a:gd name="T25" fmla="*/ 139 h 176"/>
              <a:gd name="T26" fmla="*/ 129 w 152"/>
              <a:gd name="T27" fmla="*/ 157 h 176"/>
              <a:gd name="T28" fmla="*/ 97 w 152"/>
              <a:gd name="T29" fmla="*/ 174 h 176"/>
              <a:gd name="T30" fmla="*/ 75 w 152"/>
              <a:gd name="T31" fmla="*/ 176 h 176"/>
              <a:gd name="T32" fmla="*/ 22 w 152"/>
              <a:gd name="T33" fmla="*/ 154 h 176"/>
              <a:gd name="T34" fmla="*/ 0 w 152"/>
              <a:gd name="T35" fmla="*/ 90 h 176"/>
              <a:gd name="T36" fmla="*/ 22 w 152"/>
              <a:gd name="T37" fmla="*/ 25 h 176"/>
              <a:gd name="T38" fmla="*/ 79 w 152"/>
              <a:gd name="T39" fmla="*/ 0 h 176"/>
              <a:gd name="T40" fmla="*/ 79 w 152"/>
              <a:gd name="T41" fmla="*/ 0 h 176"/>
              <a:gd name="T42" fmla="*/ 124 w 152"/>
              <a:gd name="T43" fmla="*/ 74 h 176"/>
              <a:gd name="T44" fmla="*/ 124 w 152"/>
              <a:gd name="T45" fmla="*/ 74 h 176"/>
              <a:gd name="T46" fmla="*/ 116 w 152"/>
              <a:gd name="T47" fmla="*/ 45 h 176"/>
              <a:gd name="T48" fmla="*/ 77 w 152"/>
              <a:gd name="T49" fmla="*/ 24 h 176"/>
              <a:gd name="T50" fmla="*/ 45 w 152"/>
              <a:gd name="T51" fmla="*/ 38 h 176"/>
              <a:gd name="T52" fmla="*/ 31 w 152"/>
              <a:gd name="T53" fmla="*/ 74 h 176"/>
              <a:gd name="T54" fmla="*/ 124 w 152"/>
              <a:gd name="T55" fmla="*/ 74 h 176"/>
              <a:gd name="T56" fmla="*/ 76 w 152"/>
              <a:gd name="T57" fmla="*/ 0 h 176"/>
              <a:gd name="T58" fmla="*/ 76 w 152"/>
              <a:gd name="T59" fmla="*/ 0 h 176"/>
              <a:gd name="T60" fmla="*/ 76 w 152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2" h="176">
                <a:moveTo>
                  <a:pt x="79" y="0"/>
                </a:moveTo>
                <a:lnTo>
                  <a:pt x="79" y="0"/>
                </a:lnTo>
                <a:cubicBezTo>
                  <a:pt x="91" y="0"/>
                  <a:pt x="102" y="3"/>
                  <a:pt x="113" y="8"/>
                </a:cubicBezTo>
                <a:cubicBezTo>
                  <a:pt x="124" y="14"/>
                  <a:pt x="133" y="21"/>
                  <a:pt x="139" y="30"/>
                </a:cubicBezTo>
                <a:cubicBezTo>
                  <a:pt x="144" y="38"/>
                  <a:pt x="148" y="48"/>
                  <a:pt x="150" y="59"/>
                </a:cubicBezTo>
                <a:cubicBezTo>
                  <a:pt x="152" y="67"/>
                  <a:pt x="152" y="79"/>
                  <a:pt x="152" y="96"/>
                </a:cubicBezTo>
                <a:lnTo>
                  <a:pt x="30" y="96"/>
                </a:lnTo>
                <a:cubicBezTo>
                  <a:pt x="31" y="113"/>
                  <a:pt x="35" y="127"/>
                  <a:pt x="42" y="137"/>
                </a:cubicBezTo>
                <a:cubicBezTo>
                  <a:pt x="50" y="147"/>
                  <a:pt x="61" y="152"/>
                  <a:pt x="77" y="152"/>
                </a:cubicBezTo>
                <a:cubicBezTo>
                  <a:pt x="92" y="152"/>
                  <a:pt x="103" y="147"/>
                  <a:pt x="112" y="138"/>
                </a:cubicBezTo>
                <a:cubicBezTo>
                  <a:pt x="117" y="132"/>
                  <a:pt x="120" y="126"/>
                  <a:pt x="123" y="118"/>
                </a:cubicBezTo>
                <a:lnTo>
                  <a:pt x="150" y="118"/>
                </a:lnTo>
                <a:cubicBezTo>
                  <a:pt x="149" y="124"/>
                  <a:pt x="147" y="131"/>
                  <a:pt x="143" y="139"/>
                </a:cubicBezTo>
                <a:cubicBezTo>
                  <a:pt x="139" y="146"/>
                  <a:pt x="134" y="152"/>
                  <a:pt x="129" y="157"/>
                </a:cubicBezTo>
                <a:cubicBezTo>
                  <a:pt x="121" y="165"/>
                  <a:pt x="110" y="171"/>
                  <a:pt x="97" y="174"/>
                </a:cubicBezTo>
                <a:cubicBezTo>
                  <a:pt x="91" y="176"/>
                  <a:pt x="83" y="176"/>
                  <a:pt x="75" y="176"/>
                </a:cubicBezTo>
                <a:cubicBezTo>
                  <a:pt x="54" y="176"/>
                  <a:pt x="36" y="169"/>
                  <a:pt x="22" y="154"/>
                </a:cubicBezTo>
                <a:cubicBezTo>
                  <a:pt x="7" y="139"/>
                  <a:pt x="0" y="118"/>
                  <a:pt x="0" y="90"/>
                </a:cubicBezTo>
                <a:cubicBezTo>
                  <a:pt x="0" y="64"/>
                  <a:pt x="7" y="42"/>
                  <a:pt x="22" y="25"/>
                </a:cubicBezTo>
                <a:cubicBezTo>
                  <a:pt x="36" y="8"/>
                  <a:pt x="55" y="0"/>
                  <a:pt x="79" y="0"/>
                </a:cubicBezTo>
                <a:lnTo>
                  <a:pt x="79" y="0"/>
                </a:lnTo>
                <a:close/>
                <a:moveTo>
                  <a:pt x="124" y="74"/>
                </a:moveTo>
                <a:lnTo>
                  <a:pt x="124" y="74"/>
                </a:lnTo>
                <a:cubicBezTo>
                  <a:pt x="123" y="62"/>
                  <a:pt x="120" y="52"/>
                  <a:pt x="116" y="45"/>
                </a:cubicBezTo>
                <a:cubicBezTo>
                  <a:pt x="108" y="31"/>
                  <a:pt x="95" y="24"/>
                  <a:pt x="77" y="24"/>
                </a:cubicBezTo>
                <a:cubicBezTo>
                  <a:pt x="64" y="24"/>
                  <a:pt x="54" y="29"/>
                  <a:pt x="45" y="38"/>
                </a:cubicBezTo>
                <a:cubicBezTo>
                  <a:pt x="36" y="48"/>
                  <a:pt x="31" y="59"/>
                  <a:pt x="31" y="74"/>
                </a:cubicBezTo>
                <a:lnTo>
                  <a:pt x="124" y="74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8590FB9-049C-44E3-914F-B449903BD280}"/>
              </a:ext>
            </a:extLst>
          </p:cNvPr>
          <p:cNvSpPr>
            <a:spLocks/>
          </p:cNvSpPr>
          <p:nvPr/>
        </p:nvSpPr>
        <p:spPr bwMode="auto">
          <a:xfrm>
            <a:off x="8343908" y="3282971"/>
            <a:ext cx="69850" cy="204789"/>
          </a:xfrm>
          <a:custGeom>
            <a:avLst/>
            <a:gdLst>
              <a:gd name="T0" fmla="*/ 23 w 79"/>
              <a:gd name="T1" fmla="*/ 40 h 233"/>
              <a:gd name="T2" fmla="*/ 23 w 79"/>
              <a:gd name="T3" fmla="*/ 40 h 233"/>
              <a:gd name="T4" fmla="*/ 30 w 79"/>
              <a:gd name="T5" fmla="*/ 15 h 233"/>
              <a:gd name="T6" fmla="*/ 67 w 79"/>
              <a:gd name="T7" fmla="*/ 0 h 233"/>
              <a:gd name="T8" fmla="*/ 73 w 79"/>
              <a:gd name="T9" fmla="*/ 1 h 233"/>
              <a:gd name="T10" fmla="*/ 79 w 79"/>
              <a:gd name="T11" fmla="*/ 1 h 233"/>
              <a:gd name="T12" fmla="*/ 79 w 79"/>
              <a:gd name="T13" fmla="*/ 27 h 233"/>
              <a:gd name="T14" fmla="*/ 73 w 79"/>
              <a:gd name="T15" fmla="*/ 26 h 233"/>
              <a:gd name="T16" fmla="*/ 69 w 79"/>
              <a:gd name="T17" fmla="*/ 26 h 233"/>
              <a:gd name="T18" fmla="*/ 54 w 79"/>
              <a:gd name="T19" fmla="*/ 33 h 233"/>
              <a:gd name="T20" fmla="*/ 52 w 79"/>
              <a:gd name="T21" fmla="*/ 66 h 233"/>
              <a:gd name="T22" fmla="*/ 79 w 79"/>
              <a:gd name="T23" fmla="*/ 66 h 233"/>
              <a:gd name="T24" fmla="*/ 79 w 79"/>
              <a:gd name="T25" fmla="*/ 89 h 233"/>
              <a:gd name="T26" fmla="*/ 51 w 79"/>
              <a:gd name="T27" fmla="*/ 89 h 233"/>
              <a:gd name="T28" fmla="*/ 51 w 79"/>
              <a:gd name="T29" fmla="*/ 233 h 233"/>
              <a:gd name="T30" fmla="*/ 23 w 79"/>
              <a:gd name="T31" fmla="*/ 233 h 233"/>
              <a:gd name="T32" fmla="*/ 23 w 79"/>
              <a:gd name="T33" fmla="*/ 89 h 233"/>
              <a:gd name="T34" fmla="*/ 0 w 79"/>
              <a:gd name="T35" fmla="*/ 89 h 233"/>
              <a:gd name="T36" fmla="*/ 0 w 79"/>
              <a:gd name="T37" fmla="*/ 66 h 233"/>
              <a:gd name="T38" fmla="*/ 23 w 79"/>
              <a:gd name="T39" fmla="*/ 66 h 233"/>
              <a:gd name="T40" fmla="*/ 23 w 79"/>
              <a:gd name="T41" fmla="*/ 4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233">
                <a:moveTo>
                  <a:pt x="23" y="40"/>
                </a:moveTo>
                <a:lnTo>
                  <a:pt x="23" y="40"/>
                </a:lnTo>
                <a:cubicBezTo>
                  <a:pt x="24" y="29"/>
                  <a:pt x="26" y="20"/>
                  <a:pt x="30" y="15"/>
                </a:cubicBezTo>
                <a:cubicBezTo>
                  <a:pt x="36" y="5"/>
                  <a:pt x="49" y="0"/>
                  <a:pt x="67" y="0"/>
                </a:cubicBezTo>
                <a:cubicBezTo>
                  <a:pt x="69" y="0"/>
                  <a:pt x="71" y="0"/>
                  <a:pt x="73" y="1"/>
                </a:cubicBezTo>
                <a:cubicBezTo>
                  <a:pt x="75" y="1"/>
                  <a:pt x="77" y="1"/>
                  <a:pt x="79" y="1"/>
                </a:cubicBezTo>
                <a:lnTo>
                  <a:pt x="79" y="27"/>
                </a:lnTo>
                <a:cubicBezTo>
                  <a:pt x="76" y="26"/>
                  <a:pt x="74" y="26"/>
                  <a:pt x="73" y="26"/>
                </a:cubicBezTo>
                <a:cubicBezTo>
                  <a:pt x="72" y="26"/>
                  <a:pt x="70" y="26"/>
                  <a:pt x="69" y="26"/>
                </a:cubicBezTo>
                <a:cubicBezTo>
                  <a:pt x="61" y="26"/>
                  <a:pt x="56" y="28"/>
                  <a:pt x="54" y="33"/>
                </a:cubicBezTo>
                <a:cubicBezTo>
                  <a:pt x="52" y="37"/>
                  <a:pt x="52" y="48"/>
                  <a:pt x="52" y="66"/>
                </a:cubicBezTo>
                <a:lnTo>
                  <a:pt x="79" y="66"/>
                </a:lnTo>
                <a:lnTo>
                  <a:pt x="79" y="89"/>
                </a:lnTo>
                <a:lnTo>
                  <a:pt x="51" y="89"/>
                </a:lnTo>
                <a:lnTo>
                  <a:pt x="51" y="233"/>
                </a:lnTo>
                <a:lnTo>
                  <a:pt x="23" y="233"/>
                </a:lnTo>
                <a:lnTo>
                  <a:pt x="23" y="89"/>
                </a:lnTo>
                <a:lnTo>
                  <a:pt x="0" y="89"/>
                </a:lnTo>
                <a:lnTo>
                  <a:pt x="0" y="66"/>
                </a:lnTo>
                <a:lnTo>
                  <a:pt x="23" y="66"/>
                </a:lnTo>
                <a:lnTo>
                  <a:pt x="23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AD8111F-0BA1-4F78-8668-EAA333666EEC}"/>
              </a:ext>
            </a:extLst>
          </p:cNvPr>
          <p:cNvSpPr>
            <a:spLocks/>
          </p:cNvSpPr>
          <p:nvPr/>
        </p:nvSpPr>
        <p:spPr bwMode="auto">
          <a:xfrm>
            <a:off x="7131057" y="4322789"/>
            <a:ext cx="431800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110FACFB-D9CF-4DA6-A79E-FFAEB5CB7F77}"/>
              </a:ext>
            </a:extLst>
          </p:cNvPr>
          <p:cNvSpPr>
            <a:spLocks/>
          </p:cNvSpPr>
          <p:nvPr/>
        </p:nvSpPr>
        <p:spPr bwMode="auto">
          <a:xfrm>
            <a:off x="5457830" y="3370284"/>
            <a:ext cx="0" cy="642941"/>
          </a:xfrm>
          <a:custGeom>
            <a:avLst/>
            <a:gdLst>
              <a:gd name="T0" fmla="*/ 0 h 734"/>
              <a:gd name="T1" fmla="*/ 0 h 734"/>
              <a:gd name="T2" fmla="*/ 734 h 73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34">
                <a:moveTo>
                  <a:pt x="0" y="0"/>
                </a:moveTo>
                <a:lnTo>
                  <a:pt x="0" y="0"/>
                </a:lnTo>
                <a:lnTo>
                  <a:pt x="0" y="734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CB9B5EE-C570-4413-8829-A4B200D0FC39}"/>
              </a:ext>
            </a:extLst>
          </p:cNvPr>
          <p:cNvSpPr>
            <a:spLocks noEditPoints="1"/>
          </p:cNvSpPr>
          <p:nvPr/>
        </p:nvSpPr>
        <p:spPr bwMode="auto">
          <a:xfrm>
            <a:off x="7996245" y="5068919"/>
            <a:ext cx="160338" cy="211139"/>
          </a:xfrm>
          <a:custGeom>
            <a:avLst/>
            <a:gdLst>
              <a:gd name="T0" fmla="*/ 29 w 183"/>
              <a:gd name="T1" fmla="*/ 162 h 242"/>
              <a:gd name="T2" fmla="*/ 29 w 183"/>
              <a:gd name="T3" fmla="*/ 162 h 242"/>
              <a:gd name="T4" fmla="*/ 39 w 183"/>
              <a:gd name="T5" fmla="*/ 193 h 242"/>
              <a:gd name="T6" fmla="*/ 93 w 183"/>
              <a:gd name="T7" fmla="*/ 216 h 242"/>
              <a:gd name="T8" fmla="*/ 125 w 183"/>
              <a:gd name="T9" fmla="*/ 211 h 242"/>
              <a:gd name="T10" fmla="*/ 152 w 183"/>
              <a:gd name="T11" fmla="*/ 176 h 242"/>
              <a:gd name="T12" fmla="*/ 141 w 183"/>
              <a:gd name="T13" fmla="*/ 150 h 242"/>
              <a:gd name="T14" fmla="*/ 104 w 183"/>
              <a:gd name="T15" fmla="*/ 136 h 242"/>
              <a:gd name="T16" fmla="*/ 73 w 183"/>
              <a:gd name="T17" fmla="*/ 129 h 242"/>
              <a:gd name="T18" fmla="*/ 30 w 183"/>
              <a:gd name="T19" fmla="*/ 114 h 242"/>
              <a:gd name="T20" fmla="*/ 8 w 183"/>
              <a:gd name="T21" fmla="*/ 71 h 242"/>
              <a:gd name="T22" fmla="*/ 29 w 183"/>
              <a:gd name="T23" fmla="*/ 21 h 242"/>
              <a:gd name="T24" fmla="*/ 90 w 183"/>
              <a:gd name="T25" fmla="*/ 1 h 242"/>
              <a:gd name="T26" fmla="*/ 151 w 183"/>
              <a:gd name="T27" fmla="*/ 18 h 242"/>
              <a:gd name="T28" fmla="*/ 176 w 183"/>
              <a:gd name="T29" fmla="*/ 74 h 242"/>
              <a:gd name="T30" fmla="*/ 147 w 183"/>
              <a:gd name="T31" fmla="*/ 74 h 242"/>
              <a:gd name="T32" fmla="*/ 137 w 183"/>
              <a:gd name="T33" fmla="*/ 46 h 242"/>
              <a:gd name="T34" fmla="*/ 89 w 183"/>
              <a:gd name="T35" fmla="*/ 28 h 242"/>
              <a:gd name="T36" fmla="*/ 49 w 183"/>
              <a:gd name="T37" fmla="*/ 39 h 242"/>
              <a:gd name="T38" fmla="*/ 37 w 183"/>
              <a:gd name="T39" fmla="*/ 66 h 242"/>
              <a:gd name="T40" fmla="*/ 51 w 183"/>
              <a:gd name="T41" fmla="*/ 91 h 242"/>
              <a:gd name="T42" fmla="*/ 93 w 183"/>
              <a:gd name="T43" fmla="*/ 103 h 242"/>
              <a:gd name="T44" fmla="*/ 125 w 183"/>
              <a:gd name="T45" fmla="*/ 110 h 242"/>
              <a:gd name="T46" fmla="*/ 161 w 183"/>
              <a:gd name="T47" fmla="*/ 125 h 242"/>
              <a:gd name="T48" fmla="*/ 183 w 183"/>
              <a:gd name="T49" fmla="*/ 171 h 242"/>
              <a:gd name="T50" fmla="*/ 155 w 183"/>
              <a:gd name="T51" fmla="*/ 226 h 242"/>
              <a:gd name="T52" fmla="*/ 91 w 183"/>
              <a:gd name="T53" fmla="*/ 242 h 242"/>
              <a:gd name="T54" fmla="*/ 24 w 183"/>
              <a:gd name="T55" fmla="*/ 220 h 242"/>
              <a:gd name="T56" fmla="*/ 0 w 183"/>
              <a:gd name="T57" fmla="*/ 162 h 242"/>
              <a:gd name="T58" fmla="*/ 29 w 183"/>
              <a:gd name="T59" fmla="*/ 162 h 242"/>
              <a:gd name="T60" fmla="*/ 92 w 183"/>
              <a:gd name="T61" fmla="*/ 0 h 242"/>
              <a:gd name="T62" fmla="*/ 92 w 183"/>
              <a:gd name="T63" fmla="*/ 0 h 242"/>
              <a:gd name="T64" fmla="*/ 92 w 183"/>
              <a:gd name="T65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3" h="242">
                <a:moveTo>
                  <a:pt x="29" y="162"/>
                </a:moveTo>
                <a:lnTo>
                  <a:pt x="29" y="162"/>
                </a:lnTo>
                <a:cubicBezTo>
                  <a:pt x="30" y="175"/>
                  <a:pt x="33" y="185"/>
                  <a:pt x="39" y="193"/>
                </a:cubicBezTo>
                <a:cubicBezTo>
                  <a:pt x="49" y="208"/>
                  <a:pt x="67" y="216"/>
                  <a:pt x="93" y="216"/>
                </a:cubicBezTo>
                <a:cubicBezTo>
                  <a:pt x="105" y="216"/>
                  <a:pt x="115" y="214"/>
                  <a:pt x="125" y="211"/>
                </a:cubicBezTo>
                <a:cubicBezTo>
                  <a:pt x="143" y="205"/>
                  <a:pt x="152" y="193"/>
                  <a:pt x="152" y="176"/>
                </a:cubicBezTo>
                <a:cubicBezTo>
                  <a:pt x="152" y="164"/>
                  <a:pt x="149" y="155"/>
                  <a:pt x="141" y="150"/>
                </a:cubicBezTo>
                <a:cubicBezTo>
                  <a:pt x="133" y="145"/>
                  <a:pt x="120" y="140"/>
                  <a:pt x="104" y="136"/>
                </a:cubicBezTo>
                <a:lnTo>
                  <a:pt x="73" y="129"/>
                </a:lnTo>
                <a:cubicBezTo>
                  <a:pt x="52" y="125"/>
                  <a:pt x="38" y="120"/>
                  <a:pt x="30" y="114"/>
                </a:cubicBezTo>
                <a:cubicBezTo>
                  <a:pt x="15" y="105"/>
                  <a:pt x="8" y="90"/>
                  <a:pt x="8" y="71"/>
                </a:cubicBezTo>
                <a:cubicBezTo>
                  <a:pt x="8" y="51"/>
                  <a:pt x="15" y="34"/>
                  <a:pt x="29" y="21"/>
                </a:cubicBezTo>
                <a:cubicBezTo>
                  <a:pt x="43" y="8"/>
                  <a:pt x="64" y="1"/>
                  <a:pt x="90" y="1"/>
                </a:cubicBezTo>
                <a:cubicBezTo>
                  <a:pt x="114" y="1"/>
                  <a:pt x="134" y="7"/>
                  <a:pt x="151" y="18"/>
                </a:cubicBezTo>
                <a:cubicBezTo>
                  <a:pt x="168" y="30"/>
                  <a:pt x="176" y="48"/>
                  <a:pt x="176" y="74"/>
                </a:cubicBezTo>
                <a:lnTo>
                  <a:pt x="147" y="74"/>
                </a:lnTo>
                <a:cubicBezTo>
                  <a:pt x="145" y="62"/>
                  <a:pt x="142" y="52"/>
                  <a:pt x="137" y="46"/>
                </a:cubicBezTo>
                <a:cubicBezTo>
                  <a:pt x="127" y="34"/>
                  <a:pt x="111" y="28"/>
                  <a:pt x="89" y="28"/>
                </a:cubicBezTo>
                <a:cubicBezTo>
                  <a:pt x="70" y="28"/>
                  <a:pt x="57" y="32"/>
                  <a:pt x="49" y="39"/>
                </a:cubicBezTo>
                <a:cubicBezTo>
                  <a:pt x="41" y="47"/>
                  <a:pt x="37" y="56"/>
                  <a:pt x="37" y="66"/>
                </a:cubicBezTo>
                <a:cubicBezTo>
                  <a:pt x="37" y="77"/>
                  <a:pt x="42" y="85"/>
                  <a:pt x="51" y="91"/>
                </a:cubicBezTo>
                <a:cubicBezTo>
                  <a:pt x="57" y="94"/>
                  <a:pt x="71" y="98"/>
                  <a:pt x="93" y="103"/>
                </a:cubicBezTo>
                <a:lnTo>
                  <a:pt x="125" y="110"/>
                </a:lnTo>
                <a:cubicBezTo>
                  <a:pt x="140" y="114"/>
                  <a:pt x="152" y="119"/>
                  <a:pt x="161" y="125"/>
                </a:cubicBezTo>
                <a:cubicBezTo>
                  <a:pt x="175" y="136"/>
                  <a:pt x="183" y="151"/>
                  <a:pt x="183" y="171"/>
                </a:cubicBezTo>
                <a:cubicBezTo>
                  <a:pt x="183" y="197"/>
                  <a:pt x="173" y="215"/>
                  <a:pt x="155" y="226"/>
                </a:cubicBezTo>
                <a:cubicBezTo>
                  <a:pt x="137" y="237"/>
                  <a:pt x="115" y="242"/>
                  <a:pt x="91" y="242"/>
                </a:cubicBezTo>
                <a:cubicBezTo>
                  <a:pt x="62" y="242"/>
                  <a:pt x="40" y="235"/>
                  <a:pt x="24" y="220"/>
                </a:cubicBezTo>
                <a:cubicBezTo>
                  <a:pt x="8" y="206"/>
                  <a:pt x="0" y="186"/>
                  <a:pt x="0" y="162"/>
                </a:cubicBezTo>
                <a:lnTo>
                  <a:pt x="29" y="162"/>
                </a:lnTo>
                <a:close/>
                <a:moveTo>
                  <a:pt x="92" y="0"/>
                </a:moveTo>
                <a:lnTo>
                  <a:pt x="92" y="0"/>
                </a:lnTo>
                <a:lnTo>
                  <a:pt x="9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B96D12A4-87D7-4591-98B8-AA2000E27871}"/>
              </a:ext>
            </a:extLst>
          </p:cNvPr>
          <p:cNvSpPr>
            <a:spLocks noEditPoints="1"/>
          </p:cNvSpPr>
          <p:nvPr/>
        </p:nvSpPr>
        <p:spPr bwMode="auto">
          <a:xfrm>
            <a:off x="8178807" y="5124482"/>
            <a:ext cx="133350" cy="153988"/>
          </a:xfrm>
          <a:custGeom>
            <a:avLst/>
            <a:gdLst>
              <a:gd name="T0" fmla="*/ 79 w 153"/>
              <a:gd name="T1" fmla="*/ 0 h 176"/>
              <a:gd name="T2" fmla="*/ 79 w 153"/>
              <a:gd name="T3" fmla="*/ 0 h 176"/>
              <a:gd name="T4" fmla="*/ 114 w 153"/>
              <a:gd name="T5" fmla="*/ 8 h 176"/>
              <a:gd name="T6" fmla="*/ 139 w 153"/>
              <a:gd name="T7" fmla="*/ 30 h 176"/>
              <a:gd name="T8" fmla="*/ 150 w 153"/>
              <a:gd name="T9" fmla="*/ 59 h 176"/>
              <a:gd name="T10" fmla="*/ 153 w 153"/>
              <a:gd name="T11" fmla="*/ 96 h 176"/>
              <a:gd name="T12" fmla="*/ 31 w 153"/>
              <a:gd name="T13" fmla="*/ 96 h 176"/>
              <a:gd name="T14" fmla="*/ 43 w 153"/>
              <a:gd name="T15" fmla="*/ 137 h 176"/>
              <a:gd name="T16" fmla="*/ 77 w 153"/>
              <a:gd name="T17" fmla="*/ 152 h 176"/>
              <a:gd name="T18" fmla="*/ 112 w 153"/>
              <a:gd name="T19" fmla="*/ 138 h 176"/>
              <a:gd name="T20" fmla="*/ 123 w 153"/>
              <a:gd name="T21" fmla="*/ 118 h 176"/>
              <a:gd name="T22" fmla="*/ 150 w 153"/>
              <a:gd name="T23" fmla="*/ 118 h 176"/>
              <a:gd name="T24" fmla="*/ 143 w 153"/>
              <a:gd name="T25" fmla="*/ 139 h 176"/>
              <a:gd name="T26" fmla="*/ 129 w 153"/>
              <a:gd name="T27" fmla="*/ 157 h 176"/>
              <a:gd name="T28" fmla="*/ 98 w 153"/>
              <a:gd name="T29" fmla="*/ 174 h 176"/>
              <a:gd name="T30" fmla="*/ 75 w 153"/>
              <a:gd name="T31" fmla="*/ 176 h 176"/>
              <a:gd name="T32" fmla="*/ 22 w 153"/>
              <a:gd name="T33" fmla="*/ 154 h 176"/>
              <a:gd name="T34" fmla="*/ 0 w 153"/>
              <a:gd name="T35" fmla="*/ 90 h 176"/>
              <a:gd name="T36" fmla="*/ 22 w 153"/>
              <a:gd name="T37" fmla="*/ 25 h 176"/>
              <a:gd name="T38" fmla="*/ 79 w 153"/>
              <a:gd name="T39" fmla="*/ 0 h 176"/>
              <a:gd name="T40" fmla="*/ 79 w 153"/>
              <a:gd name="T41" fmla="*/ 0 h 176"/>
              <a:gd name="T42" fmla="*/ 124 w 153"/>
              <a:gd name="T43" fmla="*/ 74 h 176"/>
              <a:gd name="T44" fmla="*/ 124 w 153"/>
              <a:gd name="T45" fmla="*/ 74 h 176"/>
              <a:gd name="T46" fmla="*/ 116 w 153"/>
              <a:gd name="T47" fmla="*/ 45 h 176"/>
              <a:gd name="T48" fmla="*/ 78 w 153"/>
              <a:gd name="T49" fmla="*/ 24 h 176"/>
              <a:gd name="T50" fmla="*/ 45 w 153"/>
              <a:gd name="T51" fmla="*/ 38 h 176"/>
              <a:gd name="T52" fmla="*/ 31 w 153"/>
              <a:gd name="T53" fmla="*/ 74 h 176"/>
              <a:gd name="T54" fmla="*/ 124 w 153"/>
              <a:gd name="T55" fmla="*/ 74 h 176"/>
              <a:gd name="T56" fmla="*/ 77 w 153"/>
              <a:gd name="T57" fmla="*/ 0 h 176"/>
              <a:gd name="T58" fmla="*/ 77 w 153"/>
              <a:gd name="T59" fmla="*/ 0 h 176"/>
              <a:gd name="T60" fmla="*/ 77 w 153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3" h="176">
                <a:moveTo>
                  <a:pt x="79" y="0"/>
                </a:moveTo>
                <a:lnTo>
                  <a:pt x="79" y="0"/>
                </a:lnTo>
                <a:cubicBezTo>
                  <a:pt x="91" y="0"/>
                  <a:pt x="103" y="3"/>
                  <a:pt x="114" y="8"/>
                </a:cubicBezTo>
                <a:cubicBezTo>
                  <a:pt x="125" y="14"/>
                  <a:pt x="133" y="21"/>
                  <a:pt x="139" y="30"/>
                </a:cubicBezTo>
                <a:cubicBezTo>
                  <a:pt x="145" y="38"/>
                  <a:pt x="148" y="48"/>
                  <a:pt x="150" y="59"/>
                </a:cubicBezTo>
                <a:cubicBezTo>
                  <a:pt x="152" y="67"/>
                  <a:pt x="153" y="79"/>
                  <a:pt x="153" y="96"/>
                </a:cubicBezTo>
                <a:lnTo>
                  <a:pt x="31" y="96"/>
                </a:lnTo>
                <a:cubicBezTo>
                  <a:pt x="31" y="113"/>
                  <a:pt x="35" y="127"/>
                  <a:pt x="43" y="137"/>
                </a:cubicBezTo>
                <a:cubicBezTo>
                  <a:pt x="50" y="147"/>
                  <a:pt x="62" y="152"/>
                  <a:pt x="77" y="152"/>
                </a:cubicBezTo>
                <a:cubicBezTo>
                  <a:pt x="92" y="152"/>
                  <a:pt x="104" y="147"/>
                  <a:pt x="112" y="138"/>
                </a:cubicBezTo>
                <a:cubicBezTo>
                  <a:pt x="117" y="132"/>
                  <a:pt x="121" y="126"/>
                  <a:pt x="123" y="118"/>
                </a:cubicBezTo>
                <a:lnTo>
                  <a:pt x="150" y="118"/>
                </a:lnTo>
                <a:cubicBezTo>
                  <a:pt x="150" y="124"/>
                  <a:pt x="147" y="131"/>
                  <a:pt x="143" y="139"/>
                </a:cubicBezTo>
                <a:cubicBezTo>
                  <a:pt x="139" y="146"/>
                  <a:pt x="135" y="152"/>
                  <a:pt x="129" y="157"/>
                </a:cubicBezTo>
                <a:cubicBezTo>
                  <a:pt x="121" y="165"/>
                  <a:pt x="110" y="171"/>
                  <a:pt x="98" y="174"/>
                </a:cubicBezTo>
                <a:cubicBezTo>
                  <a:pt x="91" y="176"/>
                  <a:pt x="83" y="176"/>
                  <a:pt x="75" y="176"/>
                </a:cubicBezTo>
                <a:cubicBezTo>
                  <a:pt x="54" y="176"/>
                  <a:pt x="37" y="169"/>
                  <a:pt x="22" y="154"/>
                </a:cubicBezTo>
                <a:cubicBezTo>
                  <a:pt x="8" y="139"/>
                  <a:pt x="0" y="118"/>
                  <a:pt x="0" y="90"/>
                </a:cubicBezTo>
                <a:cubicBezTo>
                  <a:pt x="0" y="64"/>
                  <a:pt x="8" y="42"/>
                  <a:pt x="22" y="25"/>
                </a:cubicBezTo>
                <a:cubicBezTo>
                  <a:pt x="37" y="8"/>
                  <a:pt x="56" y="0"/>
                  <a:pt x="79" y="0"/>
                </a:cubicBezTo>
                <a:lnTo>
                  <a:pt x="79" y="0"/>
                </a:lnTo>
                <a:close/>
                <a:moveTo>
                  <a:pt x="124" y="74"/>
                </a:moveTo>
                <a:lnTo>
                  <a:pt x="124" y="74"/>
                </a:lnTo>
                <a:cubicBezTo>
                  <a:pt x="123" y="62"/>
                  <a:pt x="120" y="52"/>
                  <a:pt x="116" y="45"/>
                </a:cubicBezTo>
                <a:cubicBezTo>
                  <a:pt x="108" y="31"/>
                  <a:pt x="96" y="24"/>
                  <a:pt x="78" y="24"/>
                </a:cubicBezTo>
                <a:cubicBezTo>
                  <a:pt x="65" y="24"/>
                  <a:pt x="54" y="29"/>
                  <a:pt x="45" y="38"/>
                </a:cubicBezTo>
                <a:cubicBezTo>
                  <a:pt x="36" y="48"/>
                  <a:pt x="32" y="59"/>
                  <a:pt x="31" y="74"/>
                </a:cubicBezTo>
                <a:lnTo>
                  <a:pt x="124" y="74"/>
                </a:lnTo>
                <a:close/>
                <a:moveTo>
                  <a:pt x="77" y="0"/>
                </a:moveTo>
                <a:lnTo>
                  <a:pt x="77" y="0"/>
                </a:lnTo>
                <a:lnTo>
                  <a:pt x="7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0B4604A-6E8F-4735-A6DD-8C82B5F61A5E}"/>
              </a:ext>
            </a:extLst>
          </p:cNvPr>
          <p:cNvSpPr>
            <a:spLocks noEditPoints="1"/>
          </p:cNvSpPr>
          <p:nvPr/>
        </p:nvSpPr>
        <p:spPr bwMode="auto">
          <a:xfrm>
            <a:off x="8343908" y="5124482"/>
            <a:ext cx="119063" cy="150813"/>
          </a:xfrm>
          <a:custGeom>
            <a:avLst/>
            <a:gdLst>
              <a:gd name="T0" fmla="*/ 0 w 136"/>
              <a:gd name="T1" fmla="*/ 4 h 171"/>
              <a:gd name="T2" fmla="*/ 0 w 136"/>
              <a:gd name="T3" fmla="*/ 4 h 171"/>
              <a:gd name="T4" fmla="*/ 26 w 136"/>
              <a:gd name="T5" fmla="*/ 4 h 171"/>
              <a:gd name="T6" fmla="*/ 26 w 136"/>
              <a:gd name="T7" fmla="*/ 27 h 171"/>
              <a:gd name="T8" fmla="*/ 52 w 136"/>
              <a:gd name="T9" fmla="*/ 6 h 171"/>
              <a:gd name="T10" fmla="*/ 81 w 136"/>
              <a:gd name="T11" fmla="*/ 0 h 171"/>
              <a:gd name="T12" fmla="*/ 129 w 136"/>
              <a:gd name="T13" fmla="*/ 25 h 171"/>
              <a:gd name="T14" fmla="*/ 136 w 136"/>
              <a:gd name="T15" fmla="*/ 63 h 171"/>
              <a:gd name="T16" fmla="*/ 136 w 136"/>
              <a:gd name="T17" fmla="*/ 171 h 171"/>
              <a:gd name="T18" fmla="*/ 107 w 136"/>
              <a:gd name="T19" fmla="*/ 171 h 171"/>
              <a:gd name="T20" fmla="*/ 107 w 136"/>
              <a:gd name="T21" fmla="*/ 65 h 171"/>
              <a:gd name="T22" fmla="*/ 103 w 136"/>
              <a:gd name="T23" fmla="*/ 41 h 171"/>
              <a:gd name="T24" fmla="*/ 76 w 136"/>
              <a:gd name="T25" fmla="*/ 25 h 171"/>
              <a:gd name="T26" fmla="*/ 59 w 136"/>
              <a:gd name="T27" fmla="*/ 27 h 171"/>
              <a:gd name="T28" fmla="*/ 39 w 136"/>
              <a:gd name="T29" fmla="*/ 41 h 171"/>
              <a:gd name="T30" fmla="*/ 30 w 136"/>
              <a:gd name="T31" fmla="*/ 58 h 171"/>
              <a:gd name="T32" fmla="*/ 28 w 136"/>
              <a:gd name="T33" fmla="*/ 83 h 171"/>
              <a:gd name="T34" fmla="*/ 28 w 136"/>
              <a:gd name="T35" fmla="*/ 171 h 171"/>
              <a:gd name="T36" fmla="*/ 0 w 136"/>
              <a:gd name="T37" fmla="*/ 171 h 171"/>
              <a:gd name="T38" fmla="*/ 0 w 136"/>
              <a:gd name="T39" fmla="*/ 4 h 171"/>
              <a:gd name="T40" fmla="*/ 66 w 136"/>
              <a:gd name="T41" fmla="*/ 0 h 171"/>
              <a:gd name="T42" fmla="*/ 66 w 136"/>
              <a:gd name="T43" fmla="*/ 0 h 171"/>
              <a:gd name="T44" fmla="*/ 66 w 136"/>
              <a:gd name="T4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6" h="171">
                <a:moveTo>
                  <a:pt x="0" y="4"/>
                </a:moveTo>
                <a:lnTo>
                  <a:pt x="0" y="4"/>
                </a:lnTo>
                <a:lnTo>
                  <a:pt x="26" y="4"/>
                </a:lnTo>
                <a:lnTo>
                  <a:pt x="26" y="27"/>
                </a:lnTo>
                <a:cubicBezTo>
                  <a:pt x="34" y="18"/>
                  <a:pt x="43" y="11"/>
                  <a:pt x="52" y="6"/>
                </a:cubicBezTo>
                <a:cubicBezTo>
                  <a:pt x="60" y="2"/>
                  <a:pt x="70" y="0"/>
                  <a:pt x="81" y="0"/>
                </a:cubicBezTo>
                <a:cubicBezTo>
                  <a:pt x="105" y="0"/>
                  <a:pt x="121" y="8"/>
                  <a:pt x="129" y="25"/>
                </a:cubicBezTo>
                <a:cubicBezTo>
                  <a:pt x="134" y="34"/>
                  <a:pt x="136" y="47"/>
                  <a:pt x="136" y="63"/>
                </a:cubicBezTo>
                <a:lnTo>
                  <a:pt x="136" y="171"/>
                </a:lnTo>
                <a:lnTo>
                  <a:pt x="107" y="171"/>
                </a:lnTo>
                <a:lnTo>
                  <a:pt x="107" y="65"/>
                </a:lnTo>
                <a:cubicBezTo>
                  <a:pt x="107" y="55"/>
                  <a:pt x="106" y="47"/>
                  <a:pt x="103" y="41"/>
                </a:cubicBezTo>
                <a:cubicBezTo>
                  <a:pt x="98" y="30"/>
                  <a:pt x="89" y="25"/>
                  <a:pt x="76" y="25"/>
                </a:cubicBezTo>
                <a:cubicBezTo>
                  <a:pt x="69" y="25"/>
                  <a:pt x="64" y="26"/>
                  <a:pt x="59" y="27"/>
                </a:cubicBezTo>
                <a:cubicBezTo>
                  <a:pt x="52" y="29"/>
                  <a:pt x="45" y="34"/>
                  <a:pt x="39" y="41"/>
                </a:cubicBezTo>
                <a:cubicBezTo>
                  <a:pt x="34" y="46"/>
                  <a:pt x="31" y="52"/>
                  <a:pt x="30" y="58"/>
                </a:cubicBezTo>
                <a:cubicBezTo>
                  <a:pt x="29" y="64"/>
                  <a:pt x="28" y="72"/>
                  <a:pt x="28" y="83"/>
                </a:cubicBezTo>
                <a:lnTo>
                  <a:pt x="28" y="171"/>
                </a:lnTo>
                <a:lnTo>
                  <a:pt x="0" y="171"/>
                </a:lnTo>
                <a:lnTo>
                  <a:pt x="0" y="4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96E1AB5E-BC98-4AAE-9582-93B0091E9D95}"/>
              </a:ext>
            </a:extLst>
          </p:cNvPr>
          <p:cNvSpPr>
            <a:spLocks noEditPoints="1"/>
          </p:cNvSpPr>
          <p:nvPr/>
        </p:nvSpPr>
        <p:spPr bwMode="auto">
          <a:xfrm>
            <a:off x="8489958" y="5124482"/>
            <a:ext cx="120650" cy="155576"/>
          </a:xfrm>
          <a:custGeom>
            <a:avLst/>
            <a:gdLst>
              <a:gd name="T0" fmla="*/ 26 w 137"/>
              <a:gd name="T1" fmla="*/ 119 h 178"/>
              <a:gd name="T2" fmla="*/ 26 w 137"/>
              <a:gd name="T3" fmla="*/ 119 h 178"/>
              <a:gd name="T4" fmla="*/ 33 w 137"/>
              <a:gd name="T5" fmla="*/ 141 h 178"/>
              <a:gd name="T6" fmla="*/ 70 w 137"/>
              <a:gd name="T7" fmla="*/ 154 h 178"/>
              <a:gd name="T8" fmla="*/ 98 w 137"/>
              <a:gd name="T9" fmla="*/ 147 h 178"/>
              <a:gd name="T10" fmla="*/ 109 w 137"/>
              <a:gd name="T11" fmla="*/ 126 h 178"/>
              <a:gd name="T12" fmla="*/ 100 w 137"/>
              <a:gd name="T13" fmla="*/ 110 h 178"/>
              <a:gd name="T14" fmla="*/ 76 w 137"/>
              <a:gd name="T15" fmla="*/ 102 h 178"/>
              <a:gd name="T16" fmla="*/ 54 w 137"/>
              <a:gd name="T17" fmla="*/ 97 h 178"/>
              <a:gd name="T18" fmla="*/ 22 w 137"/>
              <a:gd name="T19" fmla="*/ 85 h 178"/>
              <a:gd name="T20" fmla="*/ 4 w 137"/>
              <a:gd name="T21" fmla="*/ 53 h 178"/>
              <a:gd name="T22" fmla="*/ 21 w 137"/>
              <a:gd name="T23" fmla="*/ 15 h 178"/>
              <a:gd name="T24" fmla="*/ 67 w 137"/>
              <a:gd name="T25" fmla="*/ 0 h 178"/>
              <a:gd name="T26" fmla="*/ 121 w 137"/>
              <a:gd name="T27" fmla="*/ 22 h 178"/>
              <a:gd name="T28" fmla="*/ 132 w 137"/>
              <a:gd name="T29" fmla="*/ 53 h 178"/>
              <a:gd name="T30" fmla="*/ 105 w 137"/>
              <a:gd name="T31" fmla="*/ 53 h 178"/>
              <a:gd name="T32" fmla="*/ 98 w 137"/>
              <a:gd name="T33" fmla="*/ 35 h 178"/>
              <a:gd name="T34" fmla="*/ 65 w 137"/>
              <a:gd name="T35" fmla="*/ 24 h 178"/>
              <a:gd name="T36" fmla="*/ 41 w 137"/>
              <a:gd name="T37" fmla="*/ 30 h 178"/>
              <a:gd name="T38" fmla="*/ 33 w 137"/>
              <a:gd name="T39" fmla="*/ 46 h 178"/>
              <a:gd name="T40" fmla="*/ 43 w 137"/>
              <a:gd name="T41" fmla="*/ 64 h 178"/>
              <a:gd name="T42" fmla="*/ 62 w 137"/>
              <a:gd name="T43" fmla="*/ 71 h 178"/>
              <a:gd name="T44" fmla="*/ 80 w 137"/>
              <a:gd name="T45" fmla="*/ 75 h 178"/>
              <a:gd name="T46" fmla="*/ 121 w 137"/>
              <a:gd name="T47" fmla="*/ 89 h 178"/>
              <a:gd name="T48" fmla="*/ 137 w 137"/>
              <a:gd name="T49" fmla="*/ 123 h 178"/>
              <a:gd name="T50" fmla="*/ 120 w 137"/>
              <a:gd name="T51" fmla="*/ 162 h 178"/>
              <a:gd name="T52" fmla="*/ 69 w 137"/>
              <a:gd name="T53" fmla="*/ 178 h 178"/>
              <a:gd name="T54" fmla="*/ 16 w 137"/>
              <a:gd name="T55" fmla="*/ 161 h 178"/>
              <a:gd name="T56" fmla="*/ 0 w 137"/>
              <a:gd name="T57" fmla="*/ 119 h 178"/>
              <a:gd name="T58" fmla="*/ 26 w 137"/>
              <a:gd name="T59" fmla="*/ 119 h 178"/>
              <a:gd name="T60" fmla="*/ 68 w 137"/>
              <a:gd name="T61" fmla="*/ 1 h 178"/>
              <a:gd name="T62" fmla="*/ 68 w 137"/>
              <a:gd name="T63" fmla="*/ 1 h 178"/>
              <a:gd name="T64" fmla="*/ 68 w 137"/>
              <a:gd name="T65" fmla="*/ 1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7" h="178">
                <a:moveTo>
                  <a:pt x="26" y="119"/>
                </a:moveTo>
                <a:lnTo>
                  <a:pt x="26" y="119"/>
                </a:lnTo>
                <a:cubicBezTo>
                  <a:pt x="27" y="129"/>
                  <a:pt x="30" y="136"/>
                  <a:pt x="33" y="141"/>
                </a:cubicBezTo>
                <a:cubicBezTo>
                  <a:pt x="41" y="150"/>
                  <a:pt x="53" y="154"/>
                  <a:pt x="70" y="154"/>
                </a:cubicBezTo>
                <a:cubicBezTo>
                  <a:pt x="81" y="154"/>
                  <a:pt x="90" y="152"/>
                  <a:pt x="98" y="147"/>
                </a:cubicBezTo>
                <a:cubicBezTo>
                  <a:pt x="106" y="143"/>
                  <a:pt x="109" y="136"/>
                  <a:pt x="109" y="126"/>
                </a:cubicBezTo>
                <a:cubicBezTo>
                  <a:pt x="109" y="119"/>
                  <a:pt x="106" y="114"/>
                  <a:pt x="100" y="110"/>
                </a:cubicBezTo>
                <a:cubicBezTo>
                  <a:pt x="96" y="108"/>
                  <a:pt x="88" y="105"/>
                  <a:pt x="76" y="102"/>
                </a:cubicBezTo>
                <a:lnTo>
                  <a:pt x="54" y="97"/>
                </a:lnTo>
                <a:cubicBezTo>
                  <a:pt x="39" y="93"/>
                  <a:pt x="29" y="89"/>
                  <a:pt x="22" y="85"/>
                </a:cubicBezTo>
                <a:cubicBezTo>
                  <a:pt x="10" y="77"/>
                  <a:pt x="4" y="67"/>
                  <a:pt x="4" y="53"/>
                </a:cubicBezTo>
                <a:cubicBezTo>
                  <a:pt x="4" y="38"/>
                  <a:pt x="10" y="25"/>
                  <a:pt x="21" y="15"/>
                </a:cubicBezTo>
                <a:cubicBezTo>
                  <a:pt x="33" y="5"/>
                  <a:pt x="48" y="0"/>
                  <a:pt x="67" y="0"/>
                </a:cubicBezTo>
                <a:cubicBezTo>
                  <a:pt x="92" y="0"/>
                  <a:pt x="110" y="8"/>
                  <a:pt x="121" y="22"/>
                </a:cubicBezTo>
                <a:cubicBezTo>
                  <a:pt x="128" y="32"/>
                  <a:pt x="132" y="42"/>
                  <a:pt x="132" y="53"/>
                </a:cubicBezTo>
                <a:lnTo>
                  <a:pt x="105" y="53"/>
                </a:lnTo>
                <a:cubicBezTo>
                  <a:pt x="105" y="46"/>
                  <a:pt x="102" y="41"/>
                  <a:pt x="98" y="35"/>
                </a:cubicBezTo>
                <a:cubicBezTo>
                  <a:pt x="92" y="28"/>
                  <a:pt x="81" y="24"/>
                  <a:pt x="65" y="24"/>
                </a:cubicBezTo>
                <a:cubicBezTo>
                  <a:pt x="54" y="24"/>
                  <a:pt x="46" y="26"/>
                  <a:pt x="41" y="30"/>
                </a:cubicBezTo>
                <a:cubicBezTo>
                  <a:pt x="35" y="34"/>
                  <a:pt x="33" y="40"/>
                  <a:pt x="33" y="46"/>
                </a:cubicBezTo>
                <a:cubicBezTo>
                  <a:pt x="33" y="54"/>
                  <a:pt x="36" y="60"/>
                  <a:pt x="43" y="64"/>
                </a:cubicBezTo>
                <a:cubicBezTo>
                  <a:pt x="48" y="66"/>
                  <a:pt x="54" y="69"/>
                  <a:pt x="62" y="71"/>
                </a:cubicBezTo>
                <a:lnTo>
                  <a:pt x="80" y="75"/>
                </a:lnTo>
                <a:cubicBezTo>
                  <a:pt x="101" y="80"/>
                  <a:pt x="114" y="85"/>
                  <a:pt x="121" y="89"/>
                </a:cubicBezTo>
                <a:cubicBezTo>
                  <a:pt x="132" y="97"/>
                  <a:pt x="137" y="108"/>
                  <a:pt x="137" y="123"/>
                </a:cubicBezTo>
                <a:cubicBezTo>
                  <a:pt x="137" y="138"/>
                  <a:pt x="132" y="151"/>
                  <a:pt x="120" y="162"/>
                </a:cubicBezTo>
                <a:cubicBezTo>
                  <a:pt x="109" y="172"/>
                  <a:pt x="92" y="178"/>
                  <a:pt x="69" y="178"/>
                </a:cubicBezTo>
                <a:cubicBezTo>
                  <a:pt x="44" y="178"/>
                  <a:pt x="26" y="172"/>
                  <a:pt x="16" y="161"/>
                </a:cubicBezTo>
                <a:cubicBezTo>
                  <a:pt x="6" y="150"/>
                  <a:pt x="0" y="136"/>
                  <a:pt x="0" y="119"/>
                </a:cubicBezTo>
                <a:lnTo>
                  <a:pt x="26" y="119"/>
                </a:lnTo>
                <a:close/>
                <a:moveTo>
                  <a:pt x="68" y="1"/>
                </a:moveTo>
                <a:lnTo>
                  <a:pt x="68" y="1"/>
                </a:lnTo>
                <a:lnTo>
                  <a:pt x="68" y="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129B9544-55EF-4802-8829-7A80046F2261}"/>
              </a:ext>
            </a:extLst>
          </p:cNvPr>
          <p:cNvSpPr>
            <a:spLocks noEditPoints="1"/>
          </p:cNvSpPr>
          <p:nvPr/>
        </p:nvSpPr>
        <p:spPr bwMode="auto">
          <a:xfrm>
            <a:off x="8629658" y="5124482"/>
            <a:ext cx="134938" cy="153988"/>
          </a:xfrm>
          <a:custGeom>
            <a:avLst/>
            <a:gdLst>
              <a:gd name="T0" fmla="*/ 79 w 153"/>
              <a:gd name="T1" fmla="*/ 0 h 176"/>
              <a:gd name="T2" fmla="*/ 79 w 153"/>
              <a:gd name="T3" fmla="*/ 0 h 176"/>
              <a:gd name="T4" fmla="*/ 114 w 153"/>
              <a:gd name="T5" fmla="*/ 8 h 176"/>
              <a:gd name="T6" fmla="*/ 139 w 153"/>
              <a:gd name="T7" fmla="*/ 30 h 176"/>
              <a:gd name="T8" fmla="*/ 150 w 153"/>
              <a:gd name="T9" fmla="*/ 59 h 176"/>
              <a:gd name="T10" fmla="*/ 153 w 153"/>
              <a:gd name="T11" fmla="*/ 96 h 176"/>
              <a:gd name="T12" fmla="*/ 31 w 153"/>
              <a:gd name="T13" fmla="*/ 96 h 176"/>
              <a:gd name="T14" fmla="*/ 43 w 153"/>
              <a:gd name="T15" fmla="*/ 137 h 176"/>
              <a:gd name="T16" fmla="*/ 77 w 153"/>
              <a:gd name="T17" fmla="*/ 152 h 176"/>
              <a:gd name="T18" fmla="*/ 112 w 153"/>
              <a:gd name="T19" fmla="*/ 138 h 176"/>
              <a:gd name="T20" fmla="*/ 123 w 153"/>
              <a:gd name="T21" fmla="*/ 118 h 176"/>
              <a:gd name="T22" fmla="*/ 150 w 153"/>
              <a:gd name="T23" fmla="*/ 118 h 176"/>
              <a:gd name="T24" fmla="*/ 143 w 153"/>
              <a:gd name="T25" fmla="*/ 139 h 176"/>
              <a:gd name="T26" fmla="*/ 129 w 153"/>
              <a:gd name="T27" fmla="*/ 157 h 176"/>
              <a:gd name="T28" fmla="*/ 98 w 153"/>
              <a:gd name="T29" fmla="*/ 174 h 176"/>
              <a:gd name="T30" fmla="*/ 75 w 153"/>
              <a:gd name="T31" fmla="*/ 176 h 176"/>
              <a:gd name="T32" fmla="*/ 22 w 153"/>
              <a:gd name="T33" fmla="*/ 154 h 176"/>
              <a:gd name="T34" fmla="*/ 0 w 153"/>
              <a:gd name="T35" fmla="*/ 90 h 176"/>
              <a:gd name="T36" fmla="*/ 22 w 153"/>
              <a:gd name="T37" fmla="*/ 25 h 176"/>
              <a:gd name="T38" fmla="*/ 79 w 153"/>
              <a:gd name="T39" fmla="*/ 0 h 176"/>
              <a:gd name="T40" fmla="*/ 79 w 153"/>
              <a:gd name="T41" fmla="*/ 0 h 176"/>
              <a:gd name="T42" fmla="*/ 124 w 153"/>
              <a:gd name="T43" fmla="*/ 74 h 176"/>
              <a:gd name="T44" fmla="*/ 124 w 153"/>
              <a:gd name="T45" fmla="*/ 74 h 176"/>
              <a:gd name="T46" fmla="*/ 116 w 153"/>
              <a:gd name="T47" fmla="*/ 45 h 176"/>
              <a:gd name="T48" fmla="*/ 78 w 153"/>
              <a:gd name="T49" fmla="*/ 24 h 176"/>
              <a:gd name="T50" fmla="*/ 45 w 153"/>
              <a:gd name="T51" fmla="*/ 38 h 176"/>
              <a:gd name="T52" fmla="*/ 31 w 153"/>
              <a:gd name="T53" fmla="*/ 74 h 176"/>
              <a:gd name="T54" fmla="*/ 124 w 153"/>
              <a:gd name="T55" fmla="*/ 74 h 176"/>
              <a:gd name="T56" fmla="*/ 77 w 153"/>
              <a:gd name="T57" fmla="*/ 0 h 176"/>
              <a:gd name="T58" fmla="*/ 77 w 153"/>
              <a:gd name="T59" fmla="*/ 0 h 176"/>
              <a:gd name="T60" fmla="*/ 77 w 153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3" h="176">
                <a:moveTo>
                  <a:pt x="79" y="0"/>
                </a:moveTo>
                <a:lnTo>
                  <a:pt x="79" y="0"/>
                </a:lnTo>
                <a:cubicBezTo>
                  <a:pt x="91" y="0"/>
                  <a:pt x="103" y="3"/>
                  <a:pt x="114" y="8"/>
                </a:cubicBezTo>
                <a:cubicBezTo>
                  <a:pt x="125" y="14"/>
                  <a:pt x="133" y="21"/>
                  <a:pt x="139" y="30"/>
                </a:cubicBezTo>
                <a:cubicBezTo>
                  <a:pt x="145" y="38"/>
                  <a:pt x="148" y="48"/>
                  <a:pt x="150" y="59"/>
                </a:cubicBezTo>
                <a:cubicBezTo>
                  <a:pt x="152" y="67"/>
                  <a:pt x="153" y="79"/>
                  <a:pt x="153" y="96"/>
                </a:cubicBezTo>
                <a:lnTo>
                  <a:pt x="31" y="96"/>
                </a:lnTo>
                <a:cubicBezTo>
                  <a:pt x="31" y="113"/>
                  <a:pt x="35" y="127"/>
                  <a:pt x="43" y="137"/>
                </a:cubicBezTo>
                <a:cubicBezTo>
                  <a:pt x="50" y="147"/>
                  <a:pt x="62" y="152"/>
                  <a:pt x="77" y="152"/>
                </a:cubicBezTo>
                <a:cubicBezTo>
                  <a:pt x="92" y="152"/>
                  <a:pt x="104" y="147"/>
                  <a:pt x="112" y="138"/>
                </a:cubicBezTo>
                <a:cubicBezTo>
                  <a:pt x="117" y="132"/>
                  <a:pt x="121" y="126"/>
                  <a:pt x="123" y="118"/>
                </a:cubicBezTo>
                <a:lnTo>
                  <a:pt x="150" y="118"/>
                </a:lnTo>
                <a:cubicBezTo>
                  <a:pt x="150" y="124"/>
                  <a:pt x="147" y="131"/>
                  <a:pt x="143" y="139"/>
                </a:cubicBezTo>
                <a:cubicBezTo>
                  <a:pt x="139" y="146"/>
                  <a:pt x="135" y="152"/>
                  <a:pt x="129" y="157"/>
                </a:cubicBezTo>
                <a:cubicBezTo>
                  <a:pt x="121" y="165"/>
                  <a:pt x="110" y="171"/>
                  <a:pt x="98" y="174"/>
                </a:cubicBezTo>
                <a:cubicBezTo>
                  <a:pt x="91" y="176"/>
                  <a:pt x="83" y="176"/>
                  <a:pt x="75" y="176"/>
                </a:cubicBezTo>
                <a:cubicBezTo>
                  <a:pt x="54" y="176"/>
                  <a:pt x="37" y="169"/>
                  <a:pt x="22" y="154"/>
                </a:cubicBezTo>
                <a:cubicBezTo>
                  <a:pt x="8" y="139"/>
                  <a:pt x="0" y="118"/>
                  <a:pt x="0" y="90"/>
                </a:cubicBezTo>
                <a:cubicBezTo>
                  <a:pt x="0" y="64"/>
                  <a:pt x="8" y="42"/>
                  <a:pt x="22" y="25"/>
                </a:cubicBezTo>
                <a:cubicBezTo>
                  <a:pt x="37" y="8"/>
                  <a:pt x="56" y="0"/>
                  <a:pt x="79" y="0"/>
                </a:cubicBezTo>
                <a:lnTo>
                  <a:pt x="79" y="0"/>
                </a:lnTo>
                <a:close/>
                <a:moveTo>
                  <a:pt x="124" y="74"/>
                </a:moveTo>
                <a:lnTo>
                  <a:pt x="124" y="74"/>
                </a:lnTo>
                <a:cubicBezTo>
                  <a:pt x="123" y="62"/>
                  <a:pt x="120" y="52"/>
                  <a:pt x="116" y="45"/>
                </a:cubicBezTo>
                <a:cubicBezTo>
                  <a:pt x="108" y="31"/>
                  <a:pt x="96" y="24"/>
                  <a:pt x="78" y="24"/>
                </a:cubicBezTo>
                <a:cubicBezTo>
                  <a:pt x="65" y="24"/>
                  <a:pt x="54" y="29"/>
                  <a:pt x="45" y="38"/>
                </a:cubicBezTo>
                <a:cubicBezTo>
                  <a:pt x="36" y="48"/>
                  <a:pt x="32" y="59"/>
                  <a:pt x="31" y="74"/>
                </a:cubicBezTo>
                <a:lnTo>
                  <a:pt x="124" y="74"/>
                </a:lnTo>
                <a:close/>
                <a:moveTo>
                  <a:pt x="77" y="0"/>
                </a:moveTo>
                <a:lnTo>
                  <a:pt x="77" y="0"/>
                </a:lnTo>
                <a:lnTo>
                  <a:pt x="7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4670D0EB-148B-404D-97E1-4792D3550927}"/>
              </a:ext>
            </a:extLst>
          </p:cNvPr>
          <p:cNvSpPr>
            <a:spLocks/>
          </p:cNvSpPr>
          <p:nvPr/>
        </p:nvSpPr>
        <p:spPr bwMode="auto">
          <a:xfrm>
            <a:off x="5451480" y="4006875"/>
            <a:ext cx="431800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C2324C04-8709-4202-9DC9-D13BC9D88368}"/>
              </a:ext>
            </a:extLst>
          </p:cNvPr>
          <p:cNvSpPr>
            <a:spLocks/>
          </p:cNvSpPr>
          <p:nvPr/>
        </p:nvSpPr>
        <p:spPr bwMode="auto">
          <a:xfrm>
            <a:off x="5451480" y="4638704"/>
            <a:ext cx="431800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A4E09EAF-CF63-4B55-8F87-90C5D29084BD}"/>
              </a:ext>
            </a:extLst>
          </p:cNvPr>
          <p:cNvSpPr>
            <a:spLocks/>
          </p:cNvSpPr>
          <p:nvPr/>
        </p:nvSpPr>
        <p:spPr bwMode="auto">
          <a:xfrm>
            <a:off x="1081089" y="2235215"/>
            <a:ext cx="26988" cy="201614"/>
          </a:xfrm>
          <a:custGeom>
            <a:avLst/>
            <a:gdLst>
              <a:gd name="T0" fmla="*/ 0 w 31"/>
              <a:gd name="T1" fmla="*/ 0 h 229"/>
              <a:gd name="T2" fmla="*/ 0 w 31"/>
              <a:gd name="T3" fmla="*/ 0 h 229"/>
              <a:gd name="T4" fmla="*/ 31 w 31"/>
              <a:gd name="T5" fmla="*/ 0 h 229"/>
              <a:gd name="T6" fmla="*/ 31 w 31"/>
              <a:gd name="T7" fmla="*/ 229 h 229"/>
              <a:gd name="T8" fmla="*/ 0 w 31"/>
              <a:gd name="T9" fmla="*/ 229 h 229"/>
              <a:gd name="T10" fmla="*/ 0 w 31"/>
              <a:gd name="T11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229">
                <a:moveTo>
                  <a:pt x="0" y="0"/>
                </a:moveTo>
                <a:lnTo>
                  <a:pt x="0" y="0"/>
                </a:lnTo>
                <a:lnTo>
                  <a:pt x="31" y="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370D4D2-1013-4609-8A56-3ABC65F0951D}"/>
              </a:ext>
            </a:extLst>
          </p:cNvPr>
          <p:cNvSpPr>
            <a:spLocks noEditPoints="1"/>
          </p:cNvSpPr>
          <p:nvPr/>
        </p:nvSpPr>
        <p:spPr bwMode="auto">
          <a:xfrm>
            <a:off x="1149352" y="2286015"/>
            <a:ext cx="119063" cy="150813"/>
          </a:xfrm>
          <a:custGeom>
            <a:avLst/>
            <a:gdLst>
              <a:gd name="T0" fmla="*/ 0 w 136"/>
              <a:gd name="T1" fmla="*/ 4 h 171"/>
              <a:gd name="T2" fmla="*/ 0 w 136"/>
              <a:gd name="T3" fmla="*/ 4 h 171"/>
              <a:gd name="T4" fmla="*/ 27 w 136"/>
              <a:gd name="T5" fmla="*/ 4 h 171"/>
              <a:gd name="T6" fmla="*/ 27 w 136"/>
              <a:gd name="T7" fmla="*/ 27 h 171"/>
              <a:gd name="T8" fmla="*/ 52 w 136"/>
              <a:gd name="T9" fmla="*/ 6 h 171"/>
              <a:gd name="T10" fmla="*/ 81 w 136"/>
              <a:gd name="T11" fmla="*/ 0 h 171"/>
              <a:gd name="T12" fmla="*/ 129 w 136"/>
              <a:gd name="T13" fmla="*/ 25 h 171"/>
              <a:gd name="T14" fmla="*/ 136 w 136"/>
              <a:gd name="T15" fmla="*/ 63 h 171"/>
              <a:gd name="T16" fmla="*/ 136 w 136"/>
              <a:gd name="T17" fmla="*/ 171 h 171"/>
              <a:gd name="T18" fmla="*/ 108 w 136"/>
              <a:gd name="T19" fmla="*/ 171 h 171"/>
              <a:gd name="T20" fmla="*/ 108 w 136"/>
              <a:gd name="T21" fmla="*/ 65 h 171"/>
              <a:gd name="T22" fmla="*/ 103 w 136"/>
              <a:gd name="T23" fmla="*/ 41 h 171"/>
              <a:gd name="T24" fmla="*/ 76 w 136"/>
              <a:gd name="T25" fmla="*/ 25 h 171"/>
              <a:gd name="T26" fmla="*/ 60 w 136"/>
              <a:gd name="T27" fmla="*/ 27 h 171"/>
              <a:gd name="T28" fmla="*/ 40 w 136"/>
              <a:gd name="T29" fmla="*/ 41 h 171"/>
              <a:gd name="T30" fmla="*/ 30 w 136"/>
              <a:gd name="T31" fmla="*/ 58 h 171"/>
              <a:gd name="T32" fmla="*/ 28 w 136"/>
              <a:gd name="T33" fmla="*/ 83 h 171"/>
              <a:gd name="T34" fmla="*/ 28 w 136"/>
              <a:gd name="T35" fmla="*/ 171 h 171"/>
              <a:gd name="T36" fmla="*/ 0 w 136"/>
              <a:gd name="T37" fmla="*/ 171 h 171"/>
              <a:gd name="T38" fmla="*/ 0 w 136"/>
              <a:gd name="T39" fmla="*/ 4 h 171"/>
              <a:gd name="T40" fmla="*/ 66 w 136"/>
              <a:gd name="T41" fmla="*/ 0 h 171"/>
              <a:gd name="T42" fmla="*/ 66 w 136"/>
              <a:gd name="T43" fmla="*/ 0 h 171"/>
              <a:gd name="T44" fmla="*/ 66 w 136"/>
              <a:gd name="T4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6" h="171">
                <a:moveTo>
                  <a:pt x="0" y="4"/>
                </a:moveTo>
                <a:lnTo>
                  <a:pt x="0" y="4"/>
                </a:lnTo>
                <a:lnTo>
                  <a:pt x="27" y="4"/>
                </a:lnTo>
                <a:lnTo>
                  <a:pt x="27" y="27"/>
                </a:lnTo>
                <a:cubicBezTo>
                  <a:pt x="35" y="18"/>
                  <a:pt x="43" y="11"/>
                  <a:pt x="52" y="6"/>
                </a:cubicBezTo>
                <a:cubicBezTo>
                  <a:pt x="61" y="2"/>
                  <a:pt x="71" y="0"/>
                  <a:pt x="81" y="0"/>
                </a:cubicBezTo>
                <a:cubicBezTo>
                  <a:pt x="105" y="0"/>
                  <a:pt x="121" y="8"/>
                  <a:pt x="129" y="25"/>
                </a:cubicBezTo>
                <a:cubicBezTo>
                  <a:pt x="134" y="34"/>
                  <a:pt x="136" y="47"/>
                  <a:pt x="136" y="63"/>
                </a:cubicBezTo>
                <a:lnTo>
                  <a:pt x="136" y="171"/>
                </a:lnTo>
                <a:lnTo>
                  <a:pt x="108" y="171"/>
                </a:lnTo>
                <a:lnTo>
                  <a:pt x="108" y="65"/>
                </a:lnTo>
                <a:cubicBezTo>
                  <a:pt x="108" y="55"/>
                  <a:pt x="106" y="47"/>
                  <a:pt x="103" y="41"/>
                </a:cubicBezTo>
                <a:cubicBezTo>
                  <a:pt x="98" y="30"/>
                  <a:pt x="89" y="25"/>
                  <a:pt x="76" y="25"/>
                </a:cubicBezTo>
                <a:cubicBezTo>
                  <a:pt x="69" y="25"/>
                  <a:pt x="64" y="26"/>
                  <a:pt x="60" y="27"/>
                </a:cubicBezTo>
                <a:cubicBezTo>
                  <a:pt x="52" y="29"/>
                  <a:pt x="45" y="34"/>
                  <a:pt x="40" y="41"/>
                </a:cubicBezTo>
                <a:cubicBezTo>
                  <a:pt x="35" y="46"/>
                  <a:pt x="32" y="52"/>
                  <a:pt x="30" y="58"/>
                </a:cubicBezTo>
                <a:cubicBezTo>
                  <a:pt x="29" y="64"/>
                  <a:pt x="28" y="72"/>
                  <a:pt x="28" y="83"/>
                </a:cubicBezTo>
                <a:lnTo>
                  <a:pt x="28" y="171"/>
                </a:lnTo>
                <a:lnTo>
                  <a:pt x="0" y="171"/>
                </a:lnTo>
                <a:lnTo>
                  <a:pt x="0" y="4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EB9D35FB-BD14-48EA-97AB-AB3E38762E46}"/>
              </a:ext>
            </a:extLst>
          </p:cNvPr>
          <p:cNvSpPr>
            <a:spLocks/>
          </p:cNvSpPr>
          <p:nvPr/>
        </p:nvSpPr>
        <p:spPr bwMode="auto">
          <a:xfrm>
            <a:off x="1306514" y="2232040"/>
            <a:ext cx="65088" cy="261939"/>
          </a:xfrm>
          <a:custGeom>
            <a:avLst/>
            <a:gdLst>
              <a:gd name="T0" fmla="*/ 72 w 73"/>
              <a:gd name="T1" fmla="*/ 0 h 298"/>
              <a:gd name="T2" fmla="*/ 72 w 73"/>
              <a:gd name="T3" fmla="*/ 0 h 298"/>
              <a:gd name="T4" fmla="*/ 40 w 73"/>
              <a:gd name="T5" fmla="*/ 70 h 298"/>
              <a:gd name="T6" fmla="*/ 29 w 73"/>
              <a:gd name="T7" fmla="*/ 149 h 298"/>
              <a:gd name="T8" fmla="*/ 42 w 73"/>
              <a:gd name="T9" fmla="*/ 231 h 298"/>
              <a:gd name="T10" fmla="*/ 73 w 73"/>
              <a:gd name="T11" fmla="*/ 298 h 298"/>
              <a:gd name="T12" fmla="*/ 54 w 73"/>
              <a:gd name="T13" fmla="*/ 298 h 298"/>
              <a:gd name="T14" fmla="*/ 26 w 73"/>
              <a:gd name="T15" fmla="*/ 252 h 298"/>
              <a:gd name="T16" fmla="*/ 14 w 73"/>
              <a:gd name="T17" fmla="*/ 226 h 298"/>
              <a:gd name="T18" fmla="*/ 2 w 73"/>
              <a:gd name="T19" fmla="*/ 176 h 298"/>
              <a:gd name="T20" fmla="*/ 0 w 73"/>
              <a:gd name="T21" fmla="*/ 151 h 298"/>
              <a:gd name="T22" fmla="*/ 14 w 73"/>
              <a:gd name="T23" fmla="*/ 68 h 298"/>
              <a:gd name="T24" fmla="*/ 53 w 73"/>
              <a:gd name="T25" fmla="*/ 0 h 298"/>
              <a:gd name="T26" fmla="*/ 72 w 73"/>
              <a:gd name="T2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298">
                <a:moveTo>
                  <a:pt x="72" y="0"/>
                </a:moveTo>
                <a:lnTo>
                  <a:pt x="72" y="0"/>
                </a:lnTo>
                <a:cubicBezTo>
                  <a:pt x="56" y="32"/>
                  <a:pt x="45" y="55"/>
                  <a:pt x="40" y="70"/>
                </a:cubicBezTo>
                <a:cubicBezTo>
                  <a:pt x="33" y="93"/>
                  <a:pt x="29" y="119"/>
                  <a:pt x="29" y="149"/>
                </a:cubicBezTo>
                <a:cubicBezTo>
                  <a:pt x="29" y="179"/>
                  <a:pt x="33" y="206"/>
                  <a:pt x="42" y="231"/>
                </a:cubicBezTo>
                <a:cubicBezTo>
                  <a:pt x="47" y="247"/>
                  <a:pt x="57" y="269"/>
                  <a:pt x="73" y="298"/>
                </a:cubicBezTo>
                <a:lnTo>
                  <a:pt x="54" y="298"/>
                </a:lnTo>
                <a:cubicBezTo>
                  <a:pt x="39" y="274"/>
                  <a:pt x="29" y="259"/>
                  <a:pt x="26" y="252"/>
                </a:cubicBezTo>
                <a:cubicBezTo>
                  <a:pt x="22" y="246"/>
                  <a:pt x="18" y="237"/>
                  <a:pt x="14" y="226"/>
                </a:cubicBezTo>
                <a:cubicBezTo>
                  <a:pt x="8" y="210"/>
                  <a:pt x="4" y="194"/>
                  <a:pt x="2" y="176"/>
                </a:cubicBezTo>
                <a:cubicBezTo>
                  <a:pt x="0" y="167"/>
                  <a:pt x="0" y="159"/>
                  <a:pt x="0" y="151"/>
                </a:cubicBezTo>
                <a:cubicBezTo>
                  <a:pt x="0" y="120"/>
                  <a:pt x="5" y="92"/>
                  <a:pt x="14" y="68"/>
                </a:cubicBezTo>
                <a:cubicBezTo>
                  <a:pt x="20" y="53"/>
                  <a:pt x="33" y="30"/>
                  <a:pt x="53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1B85B8BF-C164-43A2-A768-33E0FBD75C91}"/>
              </a:ext>
            </a:extLst>
          </p:cNvPr>
          <p:cNvSpPr>
            <a:spLocks/>
          </p:cNvSpPr>
          <p:nvPr/>
        </p:nvSpPr>
        <p:spPr bwMode="auto">
          <a:xfrm>
            <a:off x="1393827" y="2293953"/>
            <a:ext cx="141288" cy="142876"/>
          </a:xfrm>
          <a:custGeom>
            <a:avLst/>
            <a:gdLst>
              <a:gd name="T0" fmla="*/ 0 w 162"/>
              <a:gd name="T1" fmla="*/ 94 h 163"/>
              <a:gd name="T2" fmla="*/ 0 w 162"/>
              <a:gd name="T3" fmla="*/ 94 h 163"/>
              <a:gd name="T4" fmla="*/ 0 w 162"/>
              <a:gd name="T5" fmla="*/ 68 h 163"/>
              <a:gd name="T6" fmla="*/ 68 w 162"/>
              <a:gd name="T7" fmla="*/ 68 h 163"/>
              <a:gd name="T8" fmla="*/ 68 w 162"/>
              <a:gd name="T9" fmla="*/ 0 h 163"/>
              <a:gd name="T10" fmla="*/ 94 w 162"/>
              <a:gd name="T11" fmla="*/ 0 h 163"/>
              <a:gd name="T12" fmla="*/ 94 w 162"/>
              <a:gd name="T13" fmla="*/ 68 h 163"/>
              <a:gd name="T14" fmla="*/ 162 w 162"/>
              <a:gd name="T15" fmla="*/ 68 h 163"/>
              <a:gd name="T16" fmla="*/ 162 w 162"/>
              <a:gd name="T17" fmla="*/ 94 h 163"/>
              <a:gd name="T18" fmla="*/ 94 w 162"/>
              <a:gd name="T19" fmla="*/ 94 h 163"/>
              <a:gd name="T20" fmla="*/ 94 w 162"/>
              <a:gd name="T21" fmla="*/ 163 h 163"/>
              <a:gd name="T22" fmla="*/ 68 w 162"/>
              <a:gd name="T23" fmla="*/ 163 h 163"/>
              <a:gd name="T24" fmla="*/ 68 w 162"/>
              <a:gd name="T25" fmla="*/ 94 h 163"/>
              <a:gd name="T26" fmla="*/ 0 w 162"/>
              <a:gd name="T27" fmla="*/ 9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" h="163">
                <a:moveTo>
                  <a:pt x="0" y="94"/>
                </a:moveTo>
                <a:lnTo>
                  <a:pt x="0" y="94"/>
                </a:lnTo>
                <a:lnTo>
                  <a:pt x="0" y="68"/>
                </a:lnTo>
                <a:lnTo>
                  <a:pt x="68" y="68"/>
                </a:lnTo>
                <a:lnTo>
                  <a:pt x="68" y="0"/>
                </a:lnTo>
                <a:lnTo>
                  <a:pt x="94" y="0"/>
                </a:lnTo>
                <a:lnTo>
                  <a:pt x="94" y="68"/>
                </a:lnTo>
                <a:lnTo>
                  <a:pt x="162" y="68"/>
                </a:lnTo>
                <a:lnTo>
                  <a:pt x="162" y="94"/>
                </a:lnTo>
                <a:lnTo>
                  <a:pt x="94" y="94"/>
                </a:lnTo>
                <a:lnTo>
                  <a:pt x="94" y="163"/>
                </a:lnTo>
                <a:lnTo>
                  <a:pt x="68" y="163"/>
                </a:lnTo>
                <a:lnTo>
                  <a:pt x="68" y="94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F3481759-DBF1-48F9-A27C-80DD3305A9CF}"/>
              </a:ext>
            </a:extLst>
          </p:cNvPr>
          <p:cNvSpPr>
            <a:spLocks/>
          </p:cNvSpPr>
          <p:nvPr/>
        </p:nvSpPr>
        <p:spPr bwMode="auto">
          <a:xfrm>
            <a:off x="1554164" y="2232040"/>
            <a:ext cx="63500" cy="261939"/>
          </a:xfrm>
          <a:custGeom>
            <a:avLst/>
            <a:gdLst>
              <a:gd name="T0" fmla="*/ 0 w 72"/>
              <a:gd name="T1" fmla="*/ 298 h 298"/>
              <a:gd name="T2" fmla="*/ 0 w 72"/>
              <a:gd name="T3" fmla="*/ 298 h 298"/>
              <a:gd name="T4" fmla="*/ 32 w 72"/>
              <a:gd name="T5" fmla="*/ 227 h 298"/>
              <a:gd name="T6" fmla="*/ 43 w 72"/>
              <a:gd name="T7" fmla="*/ 149 h 298"/>
              <a:gd name="T8" fmla="*/ 30 w 72"/>
              <a:gd name="T9" fmla="*/ 66 h 298"/>
              <a:gd name="T10" fmla="*/ 0 w 72"/>
              <a:gd name="T11" fmla="*/ 0 h 298"/>
              <a:gd name="T12" fmla="*/ 19 w 72"/>
              <a:gd name="T13" fmla="*/ 0 h 298"/>
              <a:gd name="T14" fmla="*/ 48 w 72"/>
              <a:gd name="T15" fmla="*/ 47 h 298"/>
              <a:gd name="T16" fmla="*/ 59 w 72"/>
              <a:gd name="T17" fmla="*/ 72 h 298"/>
              <a:gd name="T18" fmla="*/ 69 w 72"/>
              <a:gd name="T19" fmla="*/ 110 h 298"/>
              <a:gd name="T20" fmla="*/ 72 w 72"/>
              <a:gd name="T21" fmla="*/ 147 h 298"/>
              <a:gd name="T22" fmla="*/ 58 w 72"/>
              <a:gd name="T23" fmla="*/ 229 h 298"/>
              <a:gd name="T24" fmla="*/ 20 w 72"/>
              <a:gd name="T25" fmla="*/ 298 h 298"/>
              <a:gd name="T26" fmla="*/ 0 w 72"/>
              <a:gd name="T27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" h="298">
                <a:moveTo>
                  <a:pt x="0" y="298"/>
                </a:moveTo>
                <a:lnTo>
                  <a:pt x="0" y="298"/>
                </a:lnTo>
                <a:cubicBezTo>
                  <a:pt x="17" y="265"/>
                  <a:pt x="27" y="242"/>
                  <a:pt x="32" y="227"/>
                </a:cubicBezTo>
                <a:cubicBezTo>
                  <a:pt x="39" y="205"/>
                  <a:pt x="43" y="179"/>
                  <a:pt x="43" y="149"/>
                </a:cubicBezTo>
                <a:cubicBezTo>
                  <a:pt x="43" y="119"/>
                  <a:pt x="39" y="91"/>
                  <a:pt x="30" y="66"/>
                </a:cubicBezTo>
                <a:cubicBezTo>
                  <a:pt x="25" y="51"/>
                  <a:pt x="15" y="29"/>
                  <a:pt x="0" y="0"/>
                </a:cubicBezTo>
                <a:lnTo>
                  <a:pt x="19" y="0"/>
                </a:lnTo>
                <a:cubicBezTo>
                  <a:pt x="35" y="26"/>
                  <a:pt x="44" y="41"/>
                  <a:pt x="48" y="47"/>
                </a:cubicBezTo>
                <a:cubicBezTo>
                  <a:pt x="51" y="53"/>
                  <a:pt x="55" y="61"/>
                  <a:pt x="59" y="72"/>
                </a:cubicBezTo>
                <a:cubicBezTo>
                  <a:pt x="64" y="85"/>
                  <a:pt x="67" y="98"/>
                  <a:pt x="69" y="110"/>
                </a:cubicBezTo>
                <a:cubicBezTo>
                  <a:pt x="71" y="123"/>
                  <a:pt x="72" y="135"/>
                  <a:pt x="72" y="147"/>
                </a:cubicBezTo>
                <a:cubicBezTo>
                  <a:pt x="72" y="178"/>
                  <a:pt x="68" y="205"/>
                  <a:pt x="58" y="229"/>
                </a:cubicBezTo>
                <a:cubicBezTo>
                  <a:pt x="52" y="245"/>
                  <a:pt x="39" y="267"/>
                  <a:pt x="20" y="298"/>
                </a:cubicBezTo>
                <a:lnTo>
                  <a:pt x="0" y="29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94686132-84E1-485A-A730-149F2D06F445}"/>
              </a:ext>
            </a:extLst>
          </p:cNvPr>
          <p:cNvSpPr>
            <a:spLocks/>
          </p:cNvSpPr>
          <p:nvPr/>
        </p:nvSpPr>
        <p:spPr bwMode="auto">
          <a:xfrm>
            <a:off x="1185864" y="6019837"/>
            <a:ext cx="26988" cy="201614"/>
          </a:xfrm>
          <a:custGeom>
            <a:avLst/>
            <a:gdLst>
              <a:gd name="T0" fmla="*/ 0 w 31"/>
              <a:gd name="T1" fmla="*/ 0 h 229"/>
              <a:gd name="T2" fmla="*/ 0 w 31"/>
              <a:gd name="T3" fmla="*/ 0 h 229"/>
              <a:gd name="T4" fmla="*/ 31 w 31"/>
              <a:gd name="T5" fmla="*/ 0 h 229"/>
              <a:gd name="T6" fmla="*/ 31 w 31"/>
              <a:gd name="T7" fmla="*/ 229 h 229"/>
              <a:gd name="T8" fmla="*/ 0 w 31"/>
              <a:gd name="T9" fmla="*/ 229 h 229"/>
              <a:gd name="T10" fmla="*/ 0 w 31"/>
              <a:gd name="T11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229">
                <a:moveTo>
                  <a:pt x="0" y="0"/>
                </a:moveTo>
                <a:lnTo>
                  <a:pt x="0" y="0"/>
                </a:lnTo>
                <a:lnTo>
                  <a:pt x="31" y="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45A344AE-D79E-4100-9695-604B26CC7A22}"/>
              </a:ext>
            </a:extLst>
          </p:cNvPr>
          <p:cNvSpPr>
            <a:spLocks noEditPoints="1"/>
          </p:cNvSpPr>
          <p:nvPr/>
        </p:nvSpPr>
        <p:spPr bwMode="auto">
          <a:xfrm>
            <a:off x="1254127" y="6070637"/>
            <a:ext cx="119063" cy="150813"/>
          </a:xfrm>
          <a:custGeom>
            <a:avLst/>
            <a:gdLst>
              <a:gd name="T0" fmla="*/ 0 w 136"/>
              <a:gd name="T1" fmla="*/ 4 h 171"/>
              <a:gd name="T2" fmla="*/ 0 w 136"/>
              <a:gd name="T3" fmla="*/ 4 h 171"/>
              <a:gd name="T4" fmla="*/ 27 w 136"/>
              <a:gd name="T5" fmla="*/ 4 h 171"/>
              <a:gd name="T6" fmla="*/ 27 w 136"/>
              <a:gd name="T7" fmla="*/ 27 h 171"/>
              <a:gd name="T8" fmla="*/ 52 w 136"/>
              <a:gd name="T9" fmla="*/ 6 h 171"/>
              <a:gd name="T10" fmla="*/ 81 w 136"/>
              <a:gd name="T11" fmla="*/ 0 h 171"/>
              <a:gd name="T12" fmla="*/ 129 w 136"/>
              <a:gd name="T13" fmla="*/ 25 h 171"/>
              <a:gd name="T14" fmla="*/ 136 w 136"/>
              <a:gd name="T15" fmla="*/ 63 h 171"/>
              <a:gd name="T16" fmla="*/ 136 w 136"/>
              <a:gd name="T17" fmla="*/ 171 h 171"/>
              <a:gd name="T18" fmla="*/ 108 w 136"/>
              <a:gd name="T19" fmla="*/ 171 h 171"/>
              <a:gd name="T20" fmla="*/ 108 w 136"/>
              <a:gd name="T21" fmla="*/ 65 h 171"/>
              <a:gd name="T22" fmla="*/ 103 w 136"/>
              <a:gd name="T23" fmla="*/ 41 h 171"/>
              <a:gd name="T24" fmla="*/ 76 w 136"/>
              <a:gd name="T25" fmla="*/ 25 h 171"/>
              <a:gd name="T26" fmla="*/ 60 w 136"/>
              <a:gd name="T27" fmla="*/ 27 h 171"/>
              <a:gd name="T28" fmla="*/ 40 w 136"/>
              <a:gd name="T29" fmla="*/ 41 h 171"/>
              <a:gd name="T30" fmla="*/ 30 w 136"/>
              <a:gd name="T31" fmla="*/ 58 h 171"/>
              <a:gd name="T32" fmla="*/ 28 w 136"/>
              <a:gd name="T33" fmla="*/ 83 h 171"/>
              <a:gd name="T34" fmla="*/ 28 w 136"/>
              <a:gd name="T35" fmla="*/ 171 h 171"/>
              <a:gd name="T36" fmla="*/ 0 w 136"/>
              <a:gd name="T37" fmla="*/ 171 h 171"/>
              <a:gd name="T38" fmla="*/ 0 w 136"/>
              <a:gd name="T39" fmla="*/ 4 h 171"/>
              <a:gd name="T40" fmla="*/ 66 w 136"/>
              <a:gd name="T41" fmla="*/ 0 h 171"/>
              <a:gd name="T42" fmla="*/ 66 w 136"/>
              <a:gd name="T43" fmla="*/ 0 h 171"/>
              <a:gd name="T44" fmla="*/ 66 w 136"/>
              <a:gd name="T4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6" h="171">
                <a:moveTo>
                  <a:pt x="0" y="4"/>
                </a:moveTo>
                <a:lnTo>
                  <a:pt x="0" y="4"/>
                </a:lnTo>
                <a:lnTo>
                  <a:pt x="27" y="4"/>
                </a:lnTo>
                <a:lnTo>
                  <a:pt x="27" y="27"/>
                </a:lnTo>
                <a:cubicBezTo>
                  <a:pt x="35" y="18"/>
                  <a:pt x="43" y="11"/>
                  <a:pt x="52" y="6"/>
                </a:cubicBezTo>
                <a:cubicBezTo>
                  <a:pt x="61" y="2"/>
                  <a:pt x="71" y="0"/>
                  <a:pt x="81" y="0"/>
                </a:cubicBezTo>
                <a:cubicBezTo>
                  <a:pt x="105" y="0"/>
                  <a:pt x="121" y="8"/>
                  <a:pt x="129" y="25"/>
                </a:cubicBezTo>
                <a:cubicBezTo>
                  <a:pt x="134" y="34"/>
                  <a:pt x="136" y="47"/>
                  <a:pt x="136" y="63"/>
                </a:cubicBezTo>
                <a:lnTo>
                  <a:pt x="136" y="171"/>
                </a:lnTo>
                <a:lnTo>
                  <a:pt x="108" y="171"/>
                </a:lnTo>
                <a:lnTo>
                  <a:pt x="108" y="65"/>
                </a:lnTo>
                <a:cubicBezTo>
                  <a:pt x="108" y="55"/>
                  <a:pt x="106" y="47"/>
                  <a:pt x="103" y="41"/>
                </a:cubicBezTo>
                <a:cubicBezTo>
                  <a:pt x="98" y="30"/>
                  <a:pt x="89" y="25"/>
                  <a:pt x="76" y="25"/>
                </a:cubicBezTo>
                <a:cubicBezTo>
                  <a:pt x="69" y="25"/>
                  <a:pt x="64" y="26"/>
                  <a:pt x="60" y="27"/>
                </a:cubicBezTo>
                <a:cubicBezTo>
                  <a:pt x="52" y="29"/>
                  <a:pt x="45" y="34"/>
                  <a:pt x="40" y="41"/>
                </a:cubicBezTo>
                <a:cubicBezTo>
                  <a:pt x="35" y="46"/>
                  <a:pt x="32" y="52"/>
                  <a:pt x="30" y="58"/>
                </a:cubicBezTo>
                <a:cubicBezTo>
                  <a:pt x="29" y="64"/>
                  <a:pt x="28" y="72"/>
                  <a:pt x="28" y="83"/>
                </a:cubicBezTo>
                <a:lnTo>
                  <a:pt x="28" y="171"/>
                </a:lnTo>
                <a:lnTo>
                  <a:pt x="0" y="171"/>
                </a:lnTo>
                <a:lnTo>
                  <a:pt x="0" y="4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F913AC10-EEC2-4A44-BBED-B4A7B82BB7D6}"/>
              </a:ext>
            </a:extLst>
          </p:cNvPr>
          <p:cNvSpPr>
            <a:spLocks/>
          </p:cNvSpPr>
          <p:nvPr/>
        </p:nvSpPr>
        <p:spPr bwMode="auto">
          <a:xfrm>
            <a:off x="1412877" y="6016662"/>
            <a:ext cx="63500" cy="261939"/>
          </a:xfrm>
          <a:custGeom>
            <a:avLst/>
            <a:gdLst>
              <a:gd name="T0" fmla="*/ 72 w 73"/>
              <a:gd name="T1" fmla="*/ 0 h 298"/>
              <a:gd name="T2" fmla="*/ 72 w 73"/>
              <a:gd name="T3" fmla="*/ 0 h 298"/>
              <a:gd name="T4" fmla="*/ 40 w 73"/>
              <a:gd name="T5" fmla="*/ 70 h 298"/>
              <a:gd name="T6" fmla="*/ 29 w 73"/>
              <a:gd name="T7" fmla="*/ 149 h 298"/>
              <a:gd name="T8" fmla="*/ 42 w 73"/>
              <a:gd name="T9" fmla="*/ 231 h 298"/>
              <a:gd name="T10" fmla="*/ 73 w 73"/>
              <a:gd name="T11" fmla="*/ 298 h 298"/>
              <a:gd name="T12" fmla="*/ 54 w 73"/>
              <a:gd name="T13" fmla="*/ 298 h 298"/>
              <a:gd name="T14" fmla="*/ 26 w 73"/>
              <a:gd name="T15" fmla="*/ 252 h 298"/>
              <a:gd name="T16" fmla="*/ 14 w 73"/>
              <a:gd name="T17" fmla="*/ 226 h 298"/>
              <a:gd name="T18" fmla="*/ 2 w 73"/>
              <a:gd name="T19" fmla="*/ 176 h 298"/>
              <a:gd name="T20" fmla="*/ 0 w 73"/>
              <a:gd name="T21" fmla="*/ 151 h 298"/>
              <a:gd name="T22" fmla="*/ 14 w 73"/>
              <a:gd name="T23" fmla="*/ 68 h 298"/>
              <a:gd name="T24" fmla="*/ 53 w 73"/>
              <a:gd name="T25" fmla="*/ 0 h 298"/>
              <a:gd name="T26" fmla="*/ 72 w 73"/>
              <a:gd name="T2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298">
                <a:moveTo>
                  <a:pt x="72" y="0"/>
                </a:moveTo>
                <a:lnTo>
                  <a:pt x="72" y="0"/>
                </a:lnTo>
                <a:cubicBezTo>
                  <a:pt x="56" y="32"/>
                  <a:pt x="45" y="55"/>
                  <a:pt x="40" y="70"/>
                </a:cubicBezTo>
                <a:cubicBezTo>
                  <a:pt x="33" y="93"/>
                  <a:pt x="29" y="119"/>
                  <a:pt x="29" y="149"/>
                </a:cubicBezTo>
                <a:cubicBezTo>
                  <a:pt x="29" y="179"/>
                  <a:pt x="33" y="206"/>
                  <a:pt x="42" y="231"/>
                </a:cubicBezTo>
                <a:cubicBezTo>
                  <a:pt x="47" y="247"/>
                  <a:pt x="57" y="269"/>
                  <a:pt x="73" y="298"/>
                </a:cubicBezTo>
                <a:lnTo>
                  <a:pt x="54" y="298"/>
                </a:lnTo>
                <a:cubicBezTo>
                  <a:pt x="39" y="274"/>
                  <a:pt x="29" y="259"/>
                  <a:pt x="26" y="252"/>
                </a:cubicBezTo>
                <a:cubicBezTo>
                  <a:pt x="22" y="246"/>
                  <a:pt x="18" y="237"/>
                  <a:pt x="14" y="226"/>
                </a:cubicBezTo>
                <a:cubicBezTo>
                  <a:pt x="8" y="210"/>
                  <a:pt x="4" y="194"/>
                  <a:pt x="2" y="176"/>
                </a:cubicBezTo>
                <a:cubicBezTo>
                  <a:pt x="0" y="167"/>
                  <a:pt x="0" y="159"/>
                  <a:pt x="0" y="151"/>
                </a:cubicBezTo>
                <a:cubicBezTo>
                  <a:pt x="0" y="120"/>
                  <a:pt x="5" y="92"/>
                  <a:pt x="14" y="68"/>
                </a:cubicBezTo>
                <a:cubicBezTo>
                  <a:pt x="20" y="53"/>
                  <a:pt x="33" y="30"/>
                  <a:pt x="53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FDCB3085-BF79-49BA-AE74-FC9637503059}"/>
              </a:ext>
            </a:extLst>
          </p:cNvPr>
          <p:cNvSpPr>
            <a:spLocks/>
          </p:cNvSpPr>
          <p:nvPr/>
        </p:nvSpPr>
        <p:spPr bwMode="auto">
          <a:xfrm>
            <a:off x="1498602" y="6129375"/>
            <a:ext cx="68263" cy="25400"/>
          </a:xfrm>
          <a:custGeom>
            <a:avLst/>
            <a:gdLst>
              <a:gd name="T0" fmla="*/ 0 w 78"/>
              <a:gd name="T1" fmla="*/ 0 h 29"/>
              <a:gd name="T2" fmla="*/ 0 w 78"/>
              <a:gd name="T3" fmla="*/ 0 h 29"/>
              <a:gd name="T4" fmla="*/ 78 w 78"/>
              <a:gd name="T5" fmla="*/ 0 h 29"/>
              <a:gd name="T6" fmla="*/ 78 w 78"/>
              <a:gd name="T7" fmla="*/ 29 h 29"/>
              <a:gd name="T8" fmla="*/ 0 w 78"/>
              <a:gd name="T9" fmla="*/ 29 h 29"/>
              <a:gd name="T10" fmla="*/ 0 w 78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9">
                <a:moveTo>
                  <a:pt x="0" y="0"/>
                </a:moveTo>
                <a:lnTo>
                  <a:pt x="0" y="0"/>
                </a:lnTo>
                <a:lnTo>
                  <a:pt x="78" y="0"/>
                </a:lnTo>
                <a:lnTo>
                  <a:pt x="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3BE97372-5446-45B6-AFD5-6246F240B480}"/>
              </a:ext>
            </a:extLst>
          </p:cNvPr>
          <p:cNvSpPr>
            <a:spLocks/>
          </p:cNvSpPr>
          <p:nvPr/>
        </p:nvSpPr>
        <p:spPr bwMode="auto">
          <a:xfrm>
            <a:off x="1587502" y="6016662"/>
            <a:ext cx="65088" cy="261939"/>
          </a:xfrm>
          <a:custGeom>
            <a:avLst/>
            <a:gdLst>
              <a:gd name="T0" fmla="*/ 1 w 73"/>
              <a:gd name="T1" fmla="*/ 298 h 298"/>
              <a:gd name="T2" fmla="*/ 1 w 73"/>
              <a:gd name="T3" fmla="*/ 298 h 298"/>
              <a:gd name="T4" fmla="*/ 33 w 73"/>
              <a:gd name="T5" fmla="*/ 227 h 298"/>
              <a:gd name="T6" fmla="*/ 44 w 73"/>
              <a:gd name="T7" fmla="*/ 149 h 298"/>
              <a:gd name="T8" fmla="*/ 31 w 73"/>
              <a:gd name="T9" fmla="*/ 66 h 298"/>
              <a:gd name="T10" fmla="*/ 0 w 73"/>
              <a:gd name="T11" fmla="*/ 0 h 298"/>
              <a:gd name="T12" fmla="*/ 19 w 73"/>
              <a:gd name="T13" fmla="*/ 0 h 298"/>
              <a:gd name="T14" fmla="*/ 48 w 73"/>
              <a:gd name="T15" fmla="*/ 47 h 298"/>
              <a:gd name="T16" fmla="*/ 59 w 73"/>
              <a:gd name="T17" fmla="*/ 72 h 298"/>
              <a:gd name="T18" fmla="*/ 70 w 73"/>
              <a:gd name="T19" fmla="*/ 110 h 298"/>
              <a:gd name="T20" fmla="*/ 73 w 73"/>
              <a:gd name="T21" fmla="*/ 147 h 298"/>
              <a:gd name="T22" fmla="*/ 59 w 73"/>
              <a:gd name="T23" fmla="*/ 229 h 298"/>
              <a:gd name="T24" fmla="*/ 20 w 73"/>
              <a:gd name="T25" fmla="*/ 298 h 298"/>
              <a:gd name="T26" fmla="*/ 1 w 73"/>
              <a:gd name="T27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298">
                <a:moveTo>
                  <a:pt x="1" y="298"/>
                </a:moveTo>
                <a:lnTo>
                  <a:pt x="1" y="298"/>
                </a:lnTo>
                <a:cubicBezTo>
                  <a:pt x="17" y="265"/>
                  <a:pt x="28" y="242"/>
                  <a:pt x="33" y="227"/>
                </a:cubicBezTo>
                <a:cubicBezTo>
                  <a:pt x="40" y="205"/>
                  <a:pt x="44" y="179"/>
                  <a:pt x="44" y="149"/>
                </a:cubicBezTo>
                <a:cubicBezTo>
                  <a:pt x="44" y="119"/>
                  <a:pt x="40" y="91"/>
                  <a:pt x="31" y="66"/>
                </a:cubicBezTo>
                <a:cubicBezTo>
                  <a:pt x="26" y="51"/>
                  <a:pt x="16" y="29"/>
                  <a:pt x="0" y="0"/>
                </a:cubicBezTo>
                <a:lnTo>
                  <a:pt x="19" y="0"/>
                </a:lnTo>
                <a:cubicBezTo>
                  <a:pt x="35" y="26"/>
                  <a:pt x="45" y="41"/>
                  <a:pt x="48" y="47"/>
                </a:cubicBezTo>
                <a:cubicBezTo>
                  <a:pt x="52" y="53"/>
                  <a:pt x="55" y="61"/>
                  <a:pt x="59" y="72"/>
                </a:cubicBezTo>
                <a:cubicBezTo>
                  <a:pt x="64" y="85"/>
                  <a:pt x="68" y="98"/>
                  <a:pt x="70" y="110"/>
                </a:cubicBezTo>
                <a:cubicBezTo>
                  <a:pt x="72" y="123"/>
                  <a:pt x="73" y="135"/>
                  <a:pt x="73" y="147"/>
                </a:cubicBezTo>
                <a:cubicBezTo>
                  <a:pt x="73" y="178"/>
                  <a:pt x="68" y="205"/>
                  <a:pt x="59" y="229"/>
                </a:cubicBezTo>
                <a:cubicBezTo>
                  <a:pt x="52" y="245"/>
                  <a:pt x="40" y="267"/>
                  <a:pt x="20" y="298"/>
                </a:cubicBezTo>
                <a:lnTo>
                  <a:pt x="1" y="29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08" name="Freeform 32">
            <a:extLst>
              <a:ext uri="{FF2B5EF4-FFF2-40B4-BE49-F238E27FC236}">
                <a16:creationId xmlns:a16="http://schemas.microsoft.com/office/drawing/2014/main" id="{4384CD87-9F4A-423C-8387-2DDE7383F1F8}"/>
              </a:ext>
            </a:extLst>
          </p:cNvPr>
          <p:cNvSpPr>
            <a:spLocks/>
          </p:cNvSpPr>
          <p:nvPr/>
        </p:nvSpPr>
        <p:spPr bwMode="auto">
          <a:xfrm>
            <a:off x="5451480" y="5268945"/>
            <a:ext cx="641351" cy="0"/>
          </a:xfrm>
          <a:custGeom>
            <a:avLst/>
            <a:gdLst>
              <a:gd name="T0" fmla="*/ 0 w 734"/>
              <a:gd name="T1" fmla="*/ 0 w 734"/>
              <a:gd name="T2" fmla="*/ 734 w 73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34">
                <a:moveTo>
                  <a:pt x="0" y="0"/>
                </a:moveTo>
                <a:lnTo>
                  <a:pt x="0" y="0"/>
                </a:lnTo>
                <a:lnTo>
                  <a:pt x="73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09" name="Freeform 33">
            <a:extLst>
              <a:ext uri="{FF2B5EF4-FFF2-40B4-BE49-F238E27FC236}">
                <a16:creationId xmlns:a16="http://schemas.microsoft.com/office/drawing/2014/main" id="{F4E33A1C-0EDD-4300-964D-1429F2918F45}"/>
              </a:ext>
            </a:extLst>
          </p:cNvPr>
          <p:cNvSpPr>
            <a:spLocks/>
          </p:cNvSpPr>
          <p:nvPr/>
        </p:nvSpPr>
        <p:spPr bwMode="auto">
          <a:xfrm>
            <a:off x="5451480" y="3376634"/>
            <a:ext cx="641351" cy="0"/>
          </a:xfrm>
          <a:custGeom>
            <a:avLst/>
            <a:gdLst>
              <a:gd name="T0" fmla="*/ 0 w 734"/>
              <a:gd name="T1" fmla="*/ 0 w 734"/>
              <a:gd name="T2" fmla="*/ 734 w 73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34">
                <a:moveTo>
                  <a:pt x="0" y="0"/>
                </a:moveTo>
                <a:lnTo>
                  <a:pt x="0" y="0"/>
                </a:lnTo>
                <a:lnTo>
                  <a:pt x="73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0" name="Freeform 34">
            <a:extLst>
              <a:ext uri="{FF2B5EF4-FFF2-40B4-BE49-F238E27FC236}">
                <a16:creationId xmlns:a16="http://schemas.microsoft.com/office/drawing/2014/main" id="{8517EC93-61C5-43A7-A07E-5284405190B7}"/>
              </a:ext>
            </a:extLst>
          </p:cNvPr>
          <p:cNvSpPr>
            <a:spLocks/>
          </p:cNvSpPr>
          <p:nvPr/>
        </p:nvSpPr>
        <p:spPr bwMode="auto">
          <a:xfrm>
            <a:off x="6081718" y="3265508"/>
            <a:ext cx="641351" cy="222251"/>
          </a:xfrm>
          <a:custGeom>
            <a:avLst/>
            <a:gdLst>
              <a:gd name="T0" fmla="*/ 0 w 734"/>
              <a:gd name="T1" fmla="*/ 254 h 254"/>
              <a:gd name="T2" fmla="*/ 0 w 734"/>
              <a:gd name="T3" fmla="*/ 254 h 254"/>
              <a:gd name="T4" fmla="*/ 734 w 734"/>
              <a:gd name="T5" fmla="*/ 254 h 254"/>
              <a:gd name="T6" fmla="*/ 734 w 734"/>
              <a:gd name="T7" fmla="*/ 0 h 254"/>
              <a:gd name="T8" fmla="*/ 0 w 734"/>
              <a:gd name="T9" fmla="*/ 0 h 254"/>
              <a:gd name="T10" fmla="*/ 0 w 734"/>
              <a:gd name="T11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" h="254">
                <a:moveTo>
                  <a:pt x="0" y="254"/>
                </a:moveTo>
                <a:lnTo>
                  <a:pt x="0" y="254"/>
                </a:lnTo>
                <a:lnTo>
                  <a:pt x="734" y="254"/>
                </a:lnTo>
                <a:lnTo>
                  <a:pt x="734" y="0"/>
                </a:lnTo>
                <a:lnTo>
                  <a:pt x="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2" name="Freeform 35">
            <a:extLst>
              <a:ext uri="{FF2B5EF4-FFF2-40B4-BE49-F238E27FC236}">
                <a16:creationId xmlns:a16="http://schemas.microsoft.com/office/drawing/2014/main" id="{40EAD042-BF23-4D64-8EDE-B0BB03E73F39}"/>
              </a:ext>
            </a:extLst>
          </p:cNvPr>
          <p:cNvSpPr>
            <a:spLocks/>
          </p:cNvSpPr>
          <p:nvPr/>
        </p:nvSpPr>
        <p:spPr bwMode="auto">
          <a:xfrm>
            <a:off x="6086481" y="3271858"/>
            <a:ext cx="630238" cy="209551"/>
          </a:xfrm>
          <a:custGeom>
            <a:avLst/>
            <a:gdLst>
              <a:gd name="T0" fmla="*/ 0 w 720"/>
              <a:gd name="T1" fmla="*/ 0 h 240"/>
              <a:gd name="T2" fmla="*/ 0 w 720"/>
              <a:gd name="T3" fmla="*/ 0 h 240"/>
              <a:gd name="T4" fmla="*/ 720 w 720"/>
              <a:gd name="T5" fmla="*/ 0 h 240"/>
              <a:gd name="T6" fmla="*/ 720 w 720"/>
              <a:gd name="T7" fmla="*/ 240 h 240"/>
              <a:gd name="T8" fmla="*/ 0 w 720"/>
              <a:gd name="T9" fmla="*/ 240 h 240"/>
              <a:gd name="T10" fmla="*/ 0 w 720"/>
              <a:gd name="T1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240">
                <a:moveTo>
                  <a:pt x="0" y="0"/>
                </a:moveTo>
                <a:lnTo>
                  <a:pt x="0" y="0"/>
                </a:lnTo>
                <a:lnTo>
                  <a:pt x="720" y="0"/>
                </a:lnTo>
                <a:lnTo>
                  <a:pt x="720" y="240"/>
                </a:lnTo>
                <a:lnTo>
                  <a:pt x="0" y="240"/>
                </a:ln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3" name="Freeform 36">
            <a:extLst>
              <a:ext uri="{FF2B5EF4-FFF2-40B4-BE49-F238E27FC236}">
                <a16:creationId xmlns:a16="http://schemas.microsoft.com/office/drawing/2014/main" id="{22180FC4-B9CD-4F4B-A34E-6DC186B60CF2}"/>
              </a:ext>
            </a:extLst>
          </p:cNvPr>
          <p:cNvSpPr>
            <a:spLocks/>
          </p:cNvSpPr>
          <p:nvPr/>
        </p:nvSpPr>
        <p:spPr bwMode="auto">
          <a:xfrm>
            <a:off x="6081718" y="5157819"/>
            <a:ext cx="641351" cy="222251"/>
          </a:xfrm>
          <a:custGeom>
            <a:avLst/>
            <a:gdLst>
              <a:gd name="T0" fmla="*/ 0 w 734"/>
              <a:gd name="T1" fmla="*/ 254 h 254"/>
              <a:gd name="T2" fmla="*/ 0 w 734"/>
              <a:gd name="T3" fmla="*/ 254 h 254"/>
              <a:gd name="T4" fmla="*/ 734 w 734"/>
              <a:gd name="T5" fmla="*/ 254 h 254"/>
              <a:gd name="T6" fmla="*/ 734 w 734"/>
              <a:gd name="T7" fmla="*/ 0 h 254"/>
              <a:gd name="T8" fmla="*/ 0 w 734"/>
              <a:gd name="T9" fmla="*/ 0 h 254"/>
              <a:gd name="T10" fmla="*/ 0 w 734"/>
              <a:gd name="T11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" h="254">
                <a:moveTo>
                  <a:pt x="0" y="254"/>
                </a:moveTo>
                <a:lnTo>
                  <a:pt x="0" y="254"/>
                </a:lnTo>
                <a:lnTo>
                  <a:pt x="734" y="254"/>
                </a:lnTo>
                <a:lnTo>
                  <a:pt x="734" y="0"/>
                </a:lnTo>
                <a:lnTo>
                  <a:pt x="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5" name="Freeform 37">
            <a:extLst>
              <a:ext uri="{FF2B5EF4-FFF2-40B4-BE49-F238E27FC236}">
                <a16:creationId xmlns:a16="http://schemas.microsoft.com/office/drawing/2014/main" id="{FC2069D1-DE71-4A9A-ADCF-78AD43FE8D3A}"/>
              </a:ext>
            </a:extLst>
          </p:cNvPr>
          <p:cNvSpPr>
            <a:spLocks/>
          </p:cNvSpPr>
          <p:nvPr/>
        </p:nvSpPr>
        <p:spPr bwMode="auto">
          <a:xfrm>
            <a:off x="6086481" y="5164169"/>
            <a:ext cx="630238" cy="209551"/>
          </a:xfrm>
          <a:custGeom>
            <a:avLst/>
            <a:gdLst>
              <a:gd name="T0" fmla="*/ 0 w 720"/>
              <a:gd name="T1" fmla="*/ 0 h 240"/>
              <a:gd name="T2" fmla="*/ 0 w 720"/>
              <a:gd name="T3" fmla="*/ 0 h 240"/>
              <a:gd name="T4" fmla="*/ 720 w 720"/>
              <a:gd name="T5" fmla="*/ 0 h 240"/>
              <a:gd name="T6" fmla="*/ 720 w 720"/>
              <a:gd name="T7" fmla="*/ 240 h 240"/>
              <a:gd name="T8" fmla="*/ 0 w 720"/>
              <a:gd name="T9" fmla="*/ 240 h 240"/>
              <a:gd name="T10" fmla="*/ 0 w 720"/>
              <a:gd name="T1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240">
                <a:moveTo>
                  <a:pt x="0" y="0"/>
                </a:moveTo>
                <a:lnTo>
                  <a:pt x="0" y="0"/>
                </a:lnTo>
                <a:lnTo>
                  <a:pt x="720" y="0"/>
                </a:lnTo>
                <a:lnTo>
                  <a:pt x="720" y="240"/>
                </a:lnTo>
                <a:lnTo>
                  <a:pt x="0" y="240"/>
                </a:ln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6" name="Freeform 38">
            <a:extLst>
              <a:ext uri="{FF2B5EF4-FFF2-40B4-BE49-F238E27FC236}">
                <a16:creationId xmlns:a16="http://schemas.microsoft.com/office/drawing/2014/main" id="{8AB9F981-9697-4E95-A042-D6B61B7EE144}"/>
              </a:ext>
            </a:extLst>
          </p:cNvPr>
          <p:cNvSpPr>
            <a:spLocks/>
          </p:cNvSpPr>
          <p:nvPr/>
        </p:nvSpPr>
        <p:spPr bwMode="auto">
          <a:xfrm>
            <a:off x="6710369" y="3376634"/>
            <a:ext cx="852488" cy="0"/>
          </a:xfrm>
          <a:custGeom>
            <a:avLst/>
            <a:gdLst>
              <a:gd name="T0" fmla="*/ 0 w 974"/>
              <a:gd name="T1" fmla="*/ 0 w 974"/>
              <a:gd name="T2" fmla="*/ 974 w 97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74">
                <a:moveTo>
                  <a:pt x="0" y="0"/>
                </a:moveTo>
                <a:lnTo>
                  <a:pt x="0" y="0"/>
                </a:lnTo>
                <a:lnTo>
                  <a:pt x="97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7" name="Freeform 39">
            <a:extLst>
              <a:ext uri="{FF2B5EF4-FFF2-40B4-BE49-F238E27FC236}">
                <a16:creationId xmlns:a16="http://schemas.microsoft.com/office/drawing/2014/main" id="{8E0C3369-A5AF-4E3C-8980-64FBC24F72D4}"/>
              </a:ext>
            </a:extLst>
          </p:cNvPr>
          <p:cNvSpPr>
            <a:spLocks/>
          </p:cNvSpPr>
          <p:nvPr/>
        </p:nvSpPr>
        <p:spPr bwMode="auto">
          <a:xfrm>
            <a:off x="6710369" y="5268945"/>
            <a:ext cx="852488" cy="0"/>
          </a:xfrm>
          <a:custGeom>
            <a:avLst/>
            <a:gdLst>
              <a:gd name="T0" fmla="*/ 0 w 974"/>
              <a:gd name="T1" fmla="*/ 0 w 974"/>
              <a:gd name="T2" fmla="*/ 974 w 97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74">
                <a:moveTo>
                  <a:pt x="0" y="0"/>
                </a:moveTo>
                <a:lnTo>
                  <a:pt x="0" y="0"/>
                </a:lnTo>
                <a:lnTo>
                  <a:pt x="97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8" name="Freeform 40">
            <a:extLst>
              <a:ext uri="{FF2B5EF4-FFF2-40B4-BE49-F238E27FC236}">
                <a16:creationId xmlns:a16="http://schemas.microsoft.com/office/drawing/2014/main" id="{E36D631B-3AD8-4779-AFC0-5D9B67BF2B70}"/>
              </a:ext>
            </a:extLst>
          </p:cNvPr>
          <p:cNvSpPr>
            <a:spLocks/>
          </p:cNvSpPr>
          <p:nvPr/>
        </p:nvSpPr>
        <p:spPr bwMode="auto">
          <a:xfrm>
            <a:off x="3981454" y="5268945"/>
            <a:ext cx="431800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19" name="Freeform 41">
            <a:extLst>
              <a:ext uri="{FF2B5EF4-FFF2-40B4-BE49-F238E27FC236}">
                <a16:creationId xmlns:a16="http://schemas.microsoft.com/office/drawing/2014/main" id="{6B68B804-DF44-45EA-B016-40968A9A5861}"/>
              </a:ext>
            </a:extLst>
          </p:cNvPr>
          <p:cNvSpPr>
            <a:spLocks/>
          </p:cNvSpPr>
          <p:nvPr/>
        </p:nvSpPr>
        <p:spPr bwMode="auto">
          <a:xfrm>
            <a:off x="3981454" y="3376634"/>
            <a:ext cx="431800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0" name="Freeform 42">
            <a:extLst>
              <a:ext uri="{FF2B5EF4-FFF2-40B4-BE49-F238E27FC236}">
                <a16:creationId xmlns:a16="http://schemas.microsoft.com/office/drawing/2014/main" id="{FCE0828E-3646-43D1-B3BA-C64A360E36B4}"/>
              </a:ext>
            </a:extLst>
          </p:cNvPr>
          <p:cNvSpPr>
            <a:spLocks/>
          </p:cNvSpPr>
          <p:nvPr/>
        </p:nvSpPr>
        <p:spPr bwMode="auto">
          <a:xfrm>
            <a:off x="4402142" y="3265508"/>
            <a:ext cx="641351" cy="222251"/>
          </a:xfrm>
          <a:custGeom>
            <a:avLst/>
            <a:gdLst>
              <a:gd name="T0" fmla="*/ 0 w 734"/>
              <a:gd name="T1" fmla="*/ 254 h 254"/>
              <a:gd name="T2" fmla="*/ 0 w 734"/>
              <a:gd name="T3" fmla="*/ 254 h 254"/>
              <a:gd name="T4" fmla="*/ 734 w 734"/>
              <a:gd name="T5" fmla="*/ 254 h 254"/>
              <a:gd name="T6" fmla="*/ 734 w 734"/>
              <a:gd name="T7" fmla="*/ 0 h 254"/>
              <a:gd name="T8" fmla="*/ 0 w 734"/>
              <a:gd name="T9" fmla="*/ 0 h 254"/>
              <a:gd name="T10" fmla="*/ 0 w 734"/>
              <a:gd name="T11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" h="254">
                <a:moveTo>
                  <a:pt x="0" y="254"/>
                </a:moveTo>
                <a:lnTo>
                  <a:pt x="0" y="254"/>
                </a:lnTo>
                <a:lnTo>
                  <a:pt x="734" y="254"/>
                </a:lnTo>
                <a:lnTo>
                  <a:pt x="734" y="0"/>
                </a:lnTo>
                <a:lnTo>
                  <a:pt x="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1" name="Freeform 43">
            <a:extLst>
              <a:ext uri="{FF2B5EF4-FFF2-40B4-BE49-F238E27FC236}">
                <a16:creationId xmlns:a16="http://schemas.microsoft.com/office/drawing/2014/main" id="{8295F9BE-E673-4896-B20E-2A62D57BB8A1}"/>
              </a:ext>
            </a:extLst>
          </p:cNvPr>
          <p:cNvSpPr>
            <a:spLocks/>
          </p:cNvSpPr>
          <p:nvPr/>
        </p:nvSpPr>
        <p:spPr bwMode="auto">
          <a:xfrm>
            <a:off x="4406904" y="3271858"/>
            <a:ext cx="630238" cy="209551"/>
          </a:xfrm>
          <a:custGeom>
            <a:avLst/>
            <a:gdLst>
              <a:gd name="T0" fmla="*/ 0 w 720"/>
              <a:gd name="T1" fmla="*/ 0 h 240"/>
              <a:gd name="T2" fmla="*/ 0 w 720"/>
              <a:gd name="T3" fmla="*/ 0 h 240"/>
              <a:gd name="T4" fmla="*/ 720 w 720"/>
              <a:gd name="T5" fmla="*/ 0 h 240"/>
              <a:gd name="T6" fmla="*/ 720 w 720"/>
              <a:gd name="T7" fmla="*/ 240 h 240"/>
              <a:gd name="T8" fmla="*/ 0 w 720"/>
              <a:gd name="T9" fmla="*/ 240 h 240"/>
              <a:gd name="T10" fmla="*/ 0 w 720"/>
              <a:gd name="T1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240">
                <a:moveTo>
                  <a:pt x="0" y="0"/>
                </a:moveTo>
                <a:lnTo>
                  <a:pt x="0" y="0"/>
                </a:lnTo>
                <a:lnTo>
                  <a:pt x="720" y="0"/>
                </a:lnTo>
                <a:lnTo>
                  <a:pt x="720" y="240"/>
                </a:lnTo>
                <a:lnTo>
                  <a:pt x="0" y="240"/>
                </a:ln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2" name="Freeform 44">
            <a:extLst>
              <a:ext uri="{FF2B5EF4-FFF2-40B4-BE49-F238E27FC236}">
                <a16:creationId xmlns:a16="http://schemas.microsoft.com/office/drawing/2014/main" id="{F44C5F55-D053-429C-94C2-849E5D701D96}"/>
              </a:ext>
            </a:extLst>
          </p:cNvPr>
          <p:cNvSpPr>
            <a:spLocks/>
          </p:cNvSpPr>
          <p:nvPr/>
        </p:nvSpPr>
        <p:spPr bwMode="auto">
          <a:xfrm>
            <a:off x="4402142" y="5157819"/>
            <a:ext cx="641351" cy="222251"/>
          </a:xfrm>
          <a:custGeom>
            <a:avLst/>
            <a:gdLst>
              <a:gd name="T0" fmla="*/ 0 w 734"/>
              <a:gd name="T1" fmla="*/ 254 h 254"/>
              <a:gd name="T2" fmla="*/ 0 w 734"/>
              <a:gd name="T3" fmla="*/ 254 h 254"/>
              <a:gd name="T4" fmla="*/ 734 w 734"/>
              <a:gd name="T5" fmla="*/ 254 h 254"/>
              <a:gd name="T6" fmla="*/ 734 w 734"/>
              <a:gd name="T7" fmla="*/ 0 h 254"/>
              <a:gd name="T8" fmla="*/ 0 w 734"/>
              <a:gd name="T9" fmla="*/ 0 h 254"/>
              <a:gd name="T10" fmla="*/ 0 w 734"/>
              <a:gd name="T11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" h="254">
                <a:moveTo>
                  <a:pt x="0" y="254"/>
                </a:moveTo>
                <a:lnTo>
                  <a:pt x="0" y="254"/>
                </a:lnTo>
                <a:lnTo>
                  <a:pt x="734" y="254"/>
                </a:lnTo>
                <a:lnTo>
                  <a:pt x="734" y="0"/>
                </a:lnTo>
                <a:lnTo>
                  <a:pt x="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3" name="Freeform 45">
            <a:extLst>
              <a:ext uri="{FF2B5EF4-FFF2-40B4-BE49-F238E27FC236}">
                <a16:creationId xmlns:a16="http://schemas.microsoft.com/office/drawing/2014/main" id="{378F0DF9-E11E-42E6-9A49-03D05B20CFB4}"/>
              </a:ext>
            </a:extLst>
          </p:cNvPr>
          <p:cNvSpPr>
            <a:spLocks/>
          </p:cNvSpPr>
          <p:nvPr/>
        </p:nvSpPr>
        <p:spPr bwMode="auto">
          <a:xfrm>
            <a:off x="4406904" y="5164169"/>
            <a:ext cx="630238" cy="209551"/>
          </a:xfrm>
          <a:custGeom>
            <a:avLst/>
            <a:gdLst>
              <a:gd name="T0" fmla="*/ 0 w 720"/>
              <a:gd name="T1" fmla="*/ 0 h 240"/>
              <a:gd name="T2" fmla="*/ 0 w 720"/>
              <a:gd name="T3" fmla="*/ 0 h 240"/>
              <a:gd name="T4" fmla="*/ 720 w 720"/>
              <a:gd name="T5" fmla="*/ 0 h 240"/>
              <a:gd name="T6" fmla="*/ 720 w 720"/>
              <a:gd name="T7" fmla="*/ 240 h 240"/>
              <a:gd name="T8" fmla="*/ 0 w 720"/>
              <a:gd name="T9" fmla="*/ 240 h 240"/>
              <a:gd name="T10" fmla="*/ 0 w 720"/>
              <a:gd name="T1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240">
                <a:moveTo>
                  <a:pt x="0" y="0"/>
                </a:moveTo>
                <a:lnTo>
                  <a:pt x="0" y="0"/>
                </a:lnTo>
                <a:lnTo>
                  <a:pt x="720" y="0"/>
                </a:lnTo>
                <a:lnTo>
                  <a:pt x="720" y="240"/>
                </a:lnTo>
                <a:lnTo>
                  <a:pt x="0" y="240"/>
                </a:ln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4" name="Freeform 46">
            <a:extLst>
              <a:ext uri="{FF2B5EF4-FFF2-40B4-BE49-F238E27FC236}">
                <a16:creationId xmlns:a16="http://schemas.microsoft.com/office/drawing/2014/main" id="{377A8E98-FBF8-4BCF-920B-BAE9E46BF336}"/>
              </a:ext>
            </a:extLst>
          </p:cNvPr>
          <p:cNvSpPr>
            <a:spLocks/>
          </p:cNvSpPr>
          <p:nvPr/>
        </p:nvSpPr>
        <p:spPr bwMode="auto">
          <a:xfrm>
            <a:off x="5030792" y="3376634"/>
            <a:ext cx="433388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5" name="Freeform 47">
            <a:extLst>
              <a:ext uri="{FF2B5EF4-FFF2-40B4-BE49-F238E27FC236}">
                <a16:creationId xmlns:a16="http://schemas.microsoft.com/office/drawing/2014/main" id="{FB9F92DD-995A-4200-9763-47C77EEFD8CA}"/>
              </a:ext>
            </a:extLst>
          </p:cNvPr>
          <p:cNvSpPr>
            <a:spLocks/>
          </p:cNvSpPr>
          <p:nvPr/>
        </p:nvSpPr>
        <p:spPr bwMode="auto">
          <a:xfrm>
            <a:off x="5030792" y="5268945"/>
            <a:ext cx="433388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6" name="Freeform 48">
            <a:extLst>
              <a:ext uri="{FF2B5EF4-FFF2-40B4-BE49-F238E27FC236}">
                <a16:creationId xmlns:a16="http://schemas.microsoft.com/office/drawing/2014/main" id="{D9CDCACA-31B0-4DF7-BA7E-2A44C9A17C26}"/>
              </a:ext>
            </a:extLst>
          </p:cNvPr>
          <p:cNvSpPr>
            <a:spLocks/>
          </p:cNvSpPr>
          <p:nvPr/>
        </p:nvSpPr>
        <p:spPr bwMode="auto">
          <a:xfrm>
            <a:off x="1671640" y="2319353"/>
            <a:ext cx="222250" cy="222251"/>
          </a:xfrm>
          <a:custGeom>
            <a:avLst/>
            <a:gdLst>
              <a:gd name="T0" fmla="*/ 254 w 254"/>
              <a:gd name="T1" fmla="*/ 127 h 254"/>
              <a:gd name="T2" fmla="*/ 254 w 254"/>
              <a:gd name="T3" fmla="*/ 127 h 254"/>
              <a:gd name="T4" fmla="*/ 127 w 254"/>
              <a:gd name="T5" fmla="*/ 254 h 254"/>
              <a:gd name="T6" fmla="*/ 0 w 254"/>
              <a:gd name="T7" fmla="*/ 127 h 254"/>
              <a:gd name="T8" fmla="*/ 127 w 254"/>
              <a:gd name="T9" fmla="*/ 0 h 254"/>
              <a:gd name="T10" fmla="*/ 254 w 254"/>
              <a:gd name="T11" fmla="*/ 127 h 254"/>
              <a:gd name="T12" fmla="*/ 254 w 254"/>
              <a:gd name="T13" fmla="*/ 1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254">
                <a:moveTo>
                  <a:pt x="254" y="127"/>
                </a:moveTo>
                <a:lnTo>
                  <a:pt x="254" y="127"/>
                </a:lnTo>
                <a:cubicBezTo>
                  <a:pt x="254" y="197"/>
                  <a:pt x="197" y="254"/>
                  <a:pt x="127" y="254"/>
                </a:cubicBezTo>
                <a:cubicBezTo>
                  <a:pt x="57" y="254"/>
                  <a:pt x="0" y="19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27"/>
                  <a:pt x="254" y="127"/>
                  <a:pt x="254" y="127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7" name="Freeform 49">
            <a:extLst>
              <a:ext uri="{FF2B5EF4-FFF2-40B4-BE49-F238E27FC236}">
                <a16:creationId xmlns:a16="http://schemas.microsoft.com/office/drawing/2014/main" id="{AF1880EA-8892-4B9E-9C3A-BB91EBA62321}"/>
              </a:ext>
            </a:extLst>
          </p:cNvPr>
          <p:cNvSpPr>
            <a:spLocks/>
          </p:cNvSpPr>
          <p:nvPr/>
        </p:nvSpPr>
        <p:spPr bwMode="auto">
          <a:xfrm>
            <a:off x="1677990" y="2325703"/>
            <a:ext cx="209550" cy="209551"/>
          </a:xfrm>
          <a:custGeom>
            <a:avLst/>
            <a:gdLst>
              <a:gd name="T0" fmla="*/ 240 w 240"/>
              <a:gd name="T1" fmla="*/ 120 h 240"/>
              <a:gd name="T2" fmla="*/ 240 w 240"/>
              <a:gd name="T3" fmla="*/ 120 h 240"/>
              <a:gd name="T4" fmla="*/ 120 w 240"/>
              <a:gd name="T5" fmla="*/ 240 h 240"/>
              <a:gd name="T6" fmla="*/ 0 w 240"/>
              <a:gd name="T7" fmla="*/ 120 h 240"/>
              <a:gd name="T8" fmla="*/ 120 w 240"/>
              <a:gd name="T9" fmla="*/ 0 h 240"/>
              <a:gd name="T10" fmla="*/ 240 w 240"/>
              <a:gd name="T11" fmla="*/ 120 h 240"/>
              <a:gd name="T12" fmla="*/ 240 w 240"/>
              <a:gd name="T13" fmla="*/ 120 h 240"/>
              <a:gd name="T14" fmla="*/ 240 w 240"/>
              <a:gd name="T15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" h="240">
                <a:moveTo>
                  <a:pt x="240" y="120"/>
                </a:move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  <a:cubicBezTo>
                  <a:pt x="54" y="240"/>
                  <a:pt x="0" y="186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186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lose/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8" name="Freeform 50">
            <a:extLst>
              <a:ext uri="{FF2B5EF4-FFF2-40B4-BE49-F238E27FC236}">
                <a16:creationId xmlns:a16="http://schemas.microsoft.com/office/drawing/2014/main" id="{C84B1DB0-C69C-4863-A4B7-3D4EF74A724D}"/>
              </a:ext>
            </a:extLst>
          </p:cNvPr>
          <p:cNvSpPr>
            <a:spLocks/>
          </p:cNvSpPr>
          <p:nvPr/>
        </p:nvSpPr>
        <p:spPr bwMode="auto">
          <a:xfrm>
            <a:off x="1671640" y="6103975"/>
            <a:ext cx="222250" cy="222251"/>
          </a:xfrm>
          <a:custGeom>
            <a:avLst/>
            <a:gdLst>
              <a:gd name="T0" fmla="*/ 254 w 254"/>
              <a:gd name="T1" fmla="*/ 127 h 254"/>
              <a:gd name="T2" fmla="*/ 254 w 254"/>
              <a:gd name="T3" fmla="*/ 127 h 254"/>
              <a:gd name="T4" fmla="*/ 127 w 254"/>
              <a:gd name="T5" fmla="*/ 254 h 254"/>
              <a:gd name="T6" fmla="*/ 0 w 254"/>
              <a:gd name="T7" fmla="*/ 127 h 254"/>
              <a:gd name="T8" fmla="*/ 127 w 254"/>
              <a:gd name="T9" fmla="*/ 0 h 254"/>
              <a:gd name="T10" fmla="*/ 254 w 254"/>
              <a:gd name="T11" fmla="*/ 127 h 254"/>
              <a:gd name="T12" fmla="*/ 254 w 254"/>
              <a:gd name="T13" fmla="*/ 1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254">
                <a:moveTo>
                  <a:pt x="254" y="127"/>
                </a:moveTo>
                <a:lnTo>
                  <a:pt x="254" y="127"/>
                </a:lnTo>
                <a:cubicBezTo>
                  <a:pt x="254" y="197"/>
                  <a:pt x="197" y="254"/>
                  <a:pt x="127" y="254"/>
                </a:cubicBezTo>
                <a:cubicBezTo>
                  <a:pt x="57" y="254"/>
                  <a:pt x="0" y="19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27"/>
                  <a:pt x="254" y="127"/>
                  <a:pt x="254" y="127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29" name="Freeform 51">
            <a:extLst>
              <a:ext uri="{FF2B5EF4-FFF2-40B4-BE49-F238E27FC236}">
                <a16:creationId xmlns:a16="http://schemas.microsoft.com/office/drawing/2014/main" id="{9EBD4397-2E81-4142-9661-ED5BA71F6561}"/>
              </a:ext>
            </a:extLst>
          </p:cNvPr>
          <p:cNvSpPr>
            <a:spLocks/>
          </p:cNvSpPr>
          <p:nvPr/>
        </p:nvSpPr>
        <p:spPr bwMode="auto">
          <a:xfrm>
            <a:off x="1677990" y="6110325"/>
            <a:ext cx="209550" cy="209551"/>
          </a:xfrm>
          <a:custGeom>
            <a:avLst/>
            <a:gdLst>
              <a:gd name="T0" fmla="*/ 240 w 240"/>
              <a:gd name="T1" fmla="*/ 120 h 240"/>
              <a:gd name="T2" fmla="*/ 240 w 240"/>
              <a:gd name="T3" fmla="*/ 120 h 240"/>
              <a:gd name="T4" fmla="*/ 120 w 240"/>
              <a:gd name="T5" fmla="*/ 240 h 240"/>
              <a:gd name="T6" fmla="*/ 0 w 240"/>
              <a:gd name="T7" fmla="*/ 120 h 240"/>
              <a:gd name="T8" fmla="*/ 120 w 240"/>
              <a:gd name="T9" fmla="*/ 0 h 240"/>
              <a:gd name="T10" fmla="*/ 240 w 240"/>
              <a:gd name="T11" fmla="*/ 120 h 240"/>
              <a:gd name="T12" fmla="*/ 240 w 240"/>
              <a:gd name="T13" fmla="*/ 120 h 240"/>
              <a:gd name="T14" fmla="*/ 240 w 240"/>
              <a:gd name="T15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" h="240">
                <a:moveTo>
                  <a:pt x="240" y="120"/>
                </a:move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  <a:cubicBezTo>
                  <a:pt x="54" y="240"/>
                  <a:pt x="0" y="186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186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lose/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0" name="Freeform 52">
            <a:extLst>
              <a:ext uri="{FF2B5EF4-FFF2-40B4-BE49-F238E27FC236}">
                <a16:creationId xmlns:a16="http://schemas.microsoft.com/office/drawing/2014/main" id="{D9806537-C027-4D7E-94DB-5812031F7D3E}"/>
              </a:ext>
            </a:extLst>
          </p:cNvPr>
          <p:cNvSpPr>
            <a:spLocks/>
          </p:cNvSpPr>
          <p:nvPr/>
        </p:nvSpPr>
        <p:spPr bwMode="auto">
          <a:xfrm>
            <a:off x="7550157" y="3265508"/>
            <a:ext cx="222250" cy="222251"/>
          </a:xfrm>
          <a:custGeom>
            <a:avLst/>
            <a:gdLst>
              <a:gd name="T0" fmla="*/ 254 w 254"/>
              <a:gd name="T1" fmla="*/ 127 h 254"/>
              <a:gd name="T2" fmla="*/ 254 w 254"/>
              <a:gd name="T3" fmla="*/ 127 h 254"/>
              <a:gd name="T4" fmla="*/ 127 w 254"/>
              <a:gd name="T5" fmla="*/ 254 h 254"/>
              <a:gd name="T6" fmla="*/ 0 w 254"/>
              <a:gd name="T7" fmla="*/ 127 h 254"/>
              <a:gd name="T8" fmla="*/ 127 w 254"/>
              <a:gd name="T9" fmla="*/ 0 h 254"/>
              <a:gd name="T10" fmla="*/ 254 w 254"/>
              <a:gd name="T11" fmla="*/ 127 h 254"/>
              <a:gd name="T12" fmla="*/ 254 w 254"/>
              <a:gd name="T13" fmla="*/ 1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254">
                <a:moveTo>
                  <a:pt x="254" y="127"/>
                </a:moveTo>
                <a:lnTo>
                  <a:pt x="254" y="127"/>
                </a:lnTo>
                <a:cubicBezTo>
                  <a:pt x="254" y="197"/>
                  <a:pt x="197" y="254"/>
                  <a:pt x="127" y="254"/>
                </a:cubicBezTo>
                <a:cubicBezTo>
                  <a:pt x="57" y="254"/>
                  <a:pt x="0" y="19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27"/>
                  <a:pt x="254" y="127"/>
                  <a:pt x="254" y="127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1" name="Freeform 53">
            <a:extLst>
              <a:ext uri="{FF2B5EF4-FFF2-40B4-BE49-F238E27FC236}">
                <a16:creationId xmlns:a16="http://schemas.microsoft.com/office/drawing/2014/main" id="{D70D14FE-288E-45D5-A2AC-DD082A0943E4}"/>
              </a:ext>
            </a:extLst>
          </p:cNvPr>
          <p:cNvSpPr>
            <a:spLocks/>
          </p:cNvSpPr>
          <p:nvPr/>
        </p:nvSpPr>
        <p:spPr bwMode="auto">
          <a:xfrm>
            <a:off x="7556507" y="3271858"/>
            <a:ext cx="211138" cy="209551"/>
          </a:xfrm>
          <a:custGeom>
            <a:avLst/>
            <a:gdLst>
              <a:gd name="T0" fmla="*/ 240 w 240"/>
              <a:gd name="T1" fmla="*/ 120 h 240"/>
              <a:gd name="T2" fmla="*/ 240 w 240"/>
              <a:gd name="T3" fmla="*/ 120 h 240"/>
              <a:gd name="T4" fmla="*/ 120 w 240"/>
              <a:gd name="T5" fmla="*/ 240 h 240"/>
              <a:gd name="T6" fmla="*/ 0 w 240"/>
              <a:gd name="T7" fmla="*/ 120 h 240"/>
              <a:gd name="T8" fmla="*/ 120 w 240"/>
              <a:gd name="T9" fmla="*/ 0 h 240"/>
              <a:gd name="T10" fmla="*/ 240 w 240"/>
              <a:gd name="T11" fmla="*/ 120 h 240"/>
              <a:gd name="T12" fmla="*/ 240 w 240"/>
              <a:gd name="T13" fmla="*/ 120 h 240"/>
              <a:gd name="T14" fmla="*/ 240 w 240"/>
              <a:gd name="T15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" h="240">
                <a:moveTo>
                  <a:pt x="240" y="120"/>
                </a:move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  <a:cubicBezTo>
                  <a:pt x="54" y="240"/>
                  <a:pt x="0" y="186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186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2" name="Freeform 54">
            <a:extLst>
              <a:ext uri="{FF2B5EF4-FFF2-40B4-BE49-F238E27FC236}">
                <a16:creationId xmlns:a16="http://schemas.microsoft.com/office/drawing/2014/main" id="{897CF9B7-ED5D-46E2-89D4-FAA3468B0273}"/>
              </a:ext>
            </a:extLst>
          </p:cNvPr>
          <p:cNvSpPr>
            <a:spLocks/>
          </p:cNvSpPr>
          <p:nvPr/>
        </p:nvSpPr>
        <p:spPr bwMode="auto">
          <a:xfrm>
            <a:off x="7550157" y="5157819"/>
            <a:ext cx="222250" cy="222251"/>
          </a:xfrm>
          <a:custGeom>
            <a:avLst/>
            <a:gdLst>
              <a:gd name="T0" fmla="*/ 254 w 254"/>
              <a:gd name="T1" fmla="*/ 127 h 254"/>
              <a:gd name="T2" fmla="*/ 254 w 254"/>
              <a:gd name="T3" fmla="*/ 127 h 254"/>
              <a:gd name="T4" fmla="*/ 127 w 254"/>
              <a:gd name="T5" fmla="*/ 254 h 254"/>
              <a:gd name="T6" fmla="*/ 0 w 254"/>
              <a:gd name="T7" fmla="*/ 127 h 254"/>
              <a:gd name="T8" fmla="*/ 127 w 254"/>
              <a:gd name="T9" fmla="*/ 0 h 254"/>
              <a:gd name="T10" fmla="*/ 254 w 254"/>
              <a:gd name="T11" fmla="*/ 127 h 254"/>
              <a:gd name="T12" fmla="*/ 254 w 254"/>
              <a:gd name="T13" fmla="*/ 1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254">
                <a:moveTo>
                  <a:pt x="254" y="127"/>
                </a:moveTo>
                <a:lnTo>
                  <a:pt x="254" y="127"/>
                </a:lnTo>
                <a:cubicBezTo>
                  <a:pt x="254" y="197"/>
                  <a:pt x="197" y="254"/>
                  <a:pt x="127" y="254"/>
                </a:cubicBezTo>
                <a:cubicBezTo>
                  <a:pt x="57" y="254"/>
                  <a:pt x="0" y="19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27"/>
                  <a:pt x="254" y="127"/>
                  <a:pt x="254" y="127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3" name="Freeform 55">
            <a:extLst>
              <a:ext uri="{FF2B5EF4-FFF2-40B4-BE49-F238E27FC236}">
                <a16:creationId xmlns:a16="http://schemas.microsoft.com/office/drawing/2014/main" id="{1DC60871-1923-4977-9DA3-D7C16815951A}"/>
              </a:ext>
            </a:extLst>
          </p:cNvPr>
          <p:cNvSpPr>
            <a:spLocks/>
          </p:cNvSpPr>
          <p:nvPr/>
        </p:nvSpPr>
        <p:spPr bwMode="auto">
          <a:xfrm>
            <a:off x="7556507" y="5164169"/>
            <a:ext cx="211138" cy="209551"/>
          </a:xfrm>
          <a:custGeom>
            <a:avLst/>
            <a:gdLst>
              <a:gd name="T0" fmla="*/ 240 w 240"/>
              <a:gd name="T1" fmla="*/ 120 h 240"/>
              <a:gd name="T2" fmla="*/ 240 w 240"/>
              <a:gd name="T3" fmla="*/ 120 h 240"/>
              <a:gd name="T4" fmla="*/ 120 w 240"/>
              <a:gd name="T5" fmla="*/ 240 h 240"/>
              <a:gd name="T6" fmla="*/ 0 w 240"/>
              <a:gd name="T7" fmla="*/ 120 h 240"/>
              <a:gd name="T8" fmla="*/ 120 w 240"/>
              <a:gd name="T9" fmla="*/ 0 h 240"/>
              <a:gd name="T10" fmla="*/ 240 w 240"/>
              <a:gd name="T11" fmla="*/ 120 h 240"/>
              <a:gd name="T12" fmla="*/ 240 w 240"/>
              <a:gd name="T13" fmla="*/ 120 h 240"/>
              <a:gd name="T14" fmla="*/ 240 w 240"/>
              <a:gd name="T15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" h="240">
                <a:moveTo>
                  <a:pt x="240" y="120"/>
                </a:move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  <a:cubicBezTo>
                  <a:pt x="54" y="240"/>
                  <a:pt x="0" y="186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186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4" name="Freeform 56">
            <a:extLst>
              <a:ext uri="{FF2B5EF4-FFF2-40B4-BE49-F238E27FC236}">
                <a16:creationId xmlns:a16="http://schemas.microsoft.com/office/drawing/2014/main" id="{75CADFFB-E86A-4961-8974-BC5D81378EF5}"/>
              </a:ext>
            </a:extLst>
          </p:cNvPr>
          <p:cNvSpPr>
            <a:spLocks/>
          </p:cNvSpPr>
          <p:nvPr/>
        </p:nvSpPr>
        <p:spPr bwMode="auto">
          <a:xfrm>
            <a:off x="7550157" y="4211664"/>
            <a:ext cx="222250" cy="222251"/>
          </a:xfrm>
          <a:custGeom>
            <a:avLst/>
            <a:gdLst>
              <a:gd name="T0" fmla="*/ 254 w 254"/>
              <a:gd name="T1" fmla="*/ 127 h 254"/>
              <a:gd name="T2" fmla="*/ 254 w 254"/>
              <a:gd name="T3" fmla="*/ 127 h 254"/>
              <a:gd name="T4" fmla="*/ 127 w 254"/>
              <a:gd name="T5" fmla="*/ 254 h 254"/>
              <a:gd name="T6" fmla="*/ 0 w 254"/>
              <a:gd name="T7" fmla="*/ 127 h 254"/>
              <a:gd name="T8" fmla="*/ 127 w 254"/>
              <a:gd name="T9" fmla="*/ 0 h 254"/>
              <a:gd name="T10" fmla="*/ 254 w 254"/>
              <a:gd name="T11" fmla="*/ 127 h 254"/>
              <a:gd name="T12" fmla="*/ 254 w 254"/>
              <a:gd name="T13" fmla="*/ 12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254">
                <a:moveTo>
                  <a:pt x="254" y="127"/>
                </a:moveTo>
                <a:lnTo>
                  <a:pt x="254" y="127"/>
                </a:lnTo>
                <a:cubicBezTo>
                  <a:pt x="254" y="197"/>
                  <a:pt x="197" y="254"/>
                  <a:pt x="127" y="254"/>
                </a:cubicBezTo>
                <a:cubicBezTo>
                  <a:pt x="57" y="254"/>
                  <a:pt x="0" y="19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27"/>
                  <a:pt x="254" y="127"/>
                  <a:pt x="254" y="127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5" name="Freeform 57">
            <a:extLst>
              <a:ext uri="{FF2B5EF4-FFF2-40B4-BE49-F238E27FC236}">
                <a16:creationId xmlns:a16="http://schemas.microsoft.com/office/drawing/2014/main" id="{C0CD9DCA-3400-440B-B2FA-3AC2B1B24A04}"/>
              </a:ext>
            </a:extLst>
          </p:cNvPr>
          <p:cNvSpPr>
            <a:spLocks/>
          </p:cNvSpPr>
          <p:nvPr/>
        </p:nvSpPr>
        <p:spPr bwMode="auto">
          <a:xfrm>
            <a:off x="7556507" y="4218014"/>
            <a:ext cx="211138" cy="209551"/>
          </a:xfrm>
          <a:custGeom>
            <a:avLst/>
            <a:gdLst>
              <a:gd name="T0" fmla="*/ 240 w 240"/>
              <a:gd name="T1" fmla="*/ 120 h 240"/>
              <a:gd name="T2" fmla="*/ 240 w 240"/>
              <a:gd name="T3" fmla="*/ 120 h 240"/>
              <a:gd name="T4" fmla="*/ 120 w 240"/>
              <a:gd name="T5" fmla="*/ 240 h 240"/>
              <a:gd name="T6" fmla="*/ 0 w 240"/>
              <a:gd name="T7" fmla="*/ 120 h 240"/>
              <a:gd name="T8" fmla="*/ 120 w 240"/>
              <a:gd name="T9" fmla="*/ 0 h 240"/>
              <a:gd name="T10" fmla="*/ 240 w 240"/>
              <a:gd name="T11" fmla="*/ 120 h 240"/>
              <a:gd name="T12" fmla="*/ 240 w 240"/>
              <a:gd name="T13" fmla="*/ 120 h 240"/>
              <a:gd name="T14" fmla="*/ 240 w 240"/>
              <a:gd name="T15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" h="240">
                <a:moveTo>
                  <a:pt x="240" y="120"/>
                </a:move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  <a:cubicBezTo>
                  <a:pt x="54" y="240"/>
                  <a:pt x="0" y="186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186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6" name="Freeform 58">
            <a:extLst>
              <a:ext uri="{FF2B5EF4-FFF2-40B4-BE49-F238E27FC236}">
                <a16:creationId xmlns:a16="http://schemas.microsoft.com/office/drawing/2014/main" id="{9D9B11E0-5D8D-4B18-8A19-E52A4CA1E082}"/>
              </a:ext>
            </a:extLst>
          </p:cNvPr>
          <p:cNvSpPr>
            <a:spLocks/>
          </p:cNvSpPr>
          <p:nvPr/>
        </p:nvSpPr>
        <p:spPr bwMode="auto">
          <a:xfrm>
            <a:off x="5405443" y="3324246"/>
            <a:ext cx="115888" cy="115888"/>
          </a:xfrm>
          <a:custGeom>
            <a:avLst/>
            <a:gdLst>
              <a:gd name="T0" fmla="*/ 133 w 133"/>
              <a:gd name="T1" fmla="*/ 67 h 133"/>
              <a:gd name="T2" fmla="*/ 133 w 133"/>
              <a:gd name="T3" fmla="*/ 67 h 133"/>
              <a:gd name="T4" fmla="*/ 67 w 133"/>
              <a:gd name="T5" fmla="*/ 133 h 133"/>
              <a:gd name="T6" fmla="*/ 0 w 133"/>
              <a:gd name="T7" fmla="*/ 67 h 133"/>
              <a:gd name="T8" fmla="*/ 67 w 133"/>
              <a:gd name="T9" fmla="*/ 0 h 133"/>
              <a:gd name="T10" fmla="*/ 133 w 133"/>
              <a:gd name="T11" fmla="*/ 67 h 133"/>
              <a:gd name="T12" fmla="*/ 133 w 133"/>
              <a:gd name="T13" fmla="*/ 6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33">
                <a:moveTo>
                  <a:pt x="133" y="67"/>
                </a:moveTo>
                <a:lnTo>
                  <a:pt x="133" y="67"/>
                </a:lnTo>
                <a:cubicBezTo>
                  <a:pt x="133" y="103"/>
                  <a:pt x="104" y="133"/>
                  <a:pt x="67" y="133"/>
                </a:cubicBezTo>
                <a:cubicBezTo>
                  <a:pt x="30" y="133"/>
                  <a:pt x="0" y="103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4" y="0"/>
                  <a:pt x="133" y="30"/>
                  <a:pt x="133" y="67"/>
                </a:cubicBezTo>
                <a:cubicBezTo>
                  <a:pt x="133" y="67"/>
                  <a:pt x="133" y="67"/>
                  <a:pt x="133" y="67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7" name="Freeform 59">
            <a:extLst>
              <a:ext uri="{FF2B5EF4-FFF2-40B4-BE49-F238E27FC236}">
                <a16:creationId xmlns:a16="http://schemas.microsoft.com/office/drawing/2014/main" id="{991D2F6B-3E91-45A4-BEEB-77D2D84D0536}"/>
              </a:ext>
            </a:extLst>
          </p:cNvPr>
          <p:cNvSpPr>
            <a:spLocks/>
          </p:cNvSpPr>
          <p:nvPr/>
        </p:nvSpPr>
        <p:spPr bwMode="auto">
          <a:xfrm>
            <a:off x="5411793" y="3330596"/>
            <a:ext cx="104775" cy="104776"/>
          </a:xfrm>
          <a:custGeom>
            <a:avLst/>
            <a:gdLst>
              <a:gd name="T0" fmla="*/ 120 w 120"/>
              <a:gd name="T1" fmla="*/ 60 h 120"/>
              <a:gd name="T2" fmla="*/ 120 w 120"/>
              <a:gd name="T3" fmla="*/ 60 h 120"/>
              <a:gd name="T4" fmla="*/ 60 w 120"/>
              <a:gd name="T5" fmla="*/ 120 h 120"/>
              <a:gd name="T6" fmla="*/ 0 w 120"/>
              <a:gd name="T7" fmla="*/ 60 h 120"/>
              <a:gd name="T8" fmla="*/ 60 w 120"/>
              <a:gd name="T9" fmla="*/ 0 h 120"/>
              <a:gd name="T10" fmla="*/ 120 w 120"/>
              <a:gd name="T11" fmla="*/ 60 h 120"/>
              <a:gd name="T12" fmla="*/ 120 w 120"/>
              <a:gd name="T13" fmla="*/ 60 h 120"/>
              <a:gd name="T14" fmla="*/ 120 w 120"/>
              <a:gd name="T15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20" y="60"/>
                </a:lnTo>
                <a:cubicBezTo>
                  <a:pt x="120" y="93"/>
                  <a:pt x="93" y="120"/>
                  <a:pt x="60" y="120"/>
                </a:cubicBezTo>
                <a:cubicBezTo>
                  <a:pt x="27" y="120"/>
                  <a:pt x="0" y="93"/>
                  <a:pt x="0" y="60"/>
                </a:cubicBezTo>
                <a:cubicBezTo>
                  <a:pt x="0" y="26"/>
                  <a:pt x="27" y="0"/>
                  <a:pt x="60" y="0"/>
                </a:cubicBezTo>
                <a:cubicBezTo>
                  <a:pt x="93" y="0"/>
                  <a:pt x="120" y="26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6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8" name="Freeform 60">
            <a:extLst>
              <a:ext uri="{FF2B5EF4-FFF2-40B4-BE49-F238E27FC236}">
                <a16:creationId xmlns:a16="http://schemas.microsoft.com/office/drawing/2014/main" id="{D689C0ED-46C1-4085-9DCA-12B191D04A10}"/>
              </a:ext>
            </a:extLst>
          </p:cNvPr>
          <p:cNvSpPr>
            <a:spLocks/>
          </p:cNvSpPr>
          <p:nvPr/>
        </p:nvSpPr>
        <p:spPr bwMode="auto">
          <a:xfrm>
            <a:off x="5405443" y="5216557"/>
            <a:ext cx="115888" cy="115888"/>
          </a:xfrm>
          <a:custGeom>
            <a:avLst/>
            <a:gdLst>
              <a:gd name="T0" fmla="*/ 133 w 133"/>
              <a:gd name="T1" fmla="*/ 67 h 133"/>
              <a:gd name="T2" fmla="*/ 133 w 133"/>
              <a:gd name="T3" fmla="*/ 67 h 133"/>
              <a:gd name="T4" fmla="*/ 67 w 133"/>
              <a:gd name="T5" fmla="*/ 133 h 133"/>
              <a:gd name="T6" fmla="*/ 0 w 133"/>
              <a:gd name="T7" fmla="*/ 67 h 133"/>
              <a:gd name="T8" fmla="*/ 67 w 133"/>
              <a:gd name="T9" fmla="*/ 0 h 133"/>
              <a:gd name="T10" fmla="*/ 133 w 133"/>
              <a:gd name="T11" fmla="*/ 67 h 133"/>
              <a:gd name="T12" fmla="*/ 133 w 133"/>
              <a:gd name="T13" fmla="*/ 6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33">
                <a:moveTo>
                  <a:pt x="133" y="67"/>
                </a:moveTo>
                <a:lnTo>
                  <a:pt x="133" y="67"/>
                </a:lnTo>
                <a:cubicBezTo>
                  <a:pt x="133" y="103"/>
                  <a:pt x="104" y="133"/>
                  <a:pt x="67" y="133"/>
                </a:cubicBezTo>
                <a:cubicBezTo>
                  <a:pt x="30" y="133"/>
                  <a:pt x="0" y="103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4" y="0"/>
                  <a:pt x="133" y="30"/>
                  <a:pt x="133" y="67"/>
                </a:cubicBezTo>
                <a:cubicBezTo>
                  <a:pt x="133" y="67"/>
                  <a:pt x="133" y="67"/>
                  <a:pt x="133" y="67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39" name="Freeform 61">
            <a:extLst>
              <a:ext uri="{FF2B5EF4-FFF2-40B4-BE49-F238E27FC236}">
                <a16:creationId xmlns:a16="http://schemas.microsoft.com/office/drawing/2014/main" id="{B7CC5FBB-4C70-43C9-A123-0978C609AB90}"/>
              </a:ext>
            </a:extLst>
          </p:cNvPr>
          <p:cNvSpPr>
            <a:spLocks/>
          </p:cNvSpPr>
          <p:nvPr/>
        </p:nvSpPr>
        <p:spPr bwMode="auto">
          <a:xfrm>
            <a:off x="5411793" y="5222907"/>
            <a:ext cx="104775" cy="104776"/>
          </a:xfrm>
          <a:custGeom>
            <a:avLst/>
            <a:gdLst>
              <a:gd name="T0" fmla="*/ 120 w 120"/>
              <a:gd name="T1" fmla="*/ 60 h 120"/>
              <a:gd name="T2" fmla="*/ 120 w 120"/>
              <a:gd name="T3" fmla="*/ 60 h 120"/>
              <a:gd name="T4" fmla="*/ 60 w 120"/>
              <a:gd name="T5" fmla="*/ 120 h 120"/>
              <a:gd name="T6" fmla="*/ 0 w 120"/>
              <a:gd name="T7" fmla="*/ 60 h 120"/>
              <a:gd name="T8" fmla="*/ 60 w 120"/>
              <a:gd name="T9" fmla="*/ 0 h 120"/>
              <a:gd name="T10" fmla="*/ 120 w 120"/>
              <a:gd name="T11" fmla="*/ 60 h 120"/>
              <a:gd name="T12" fmla="*/ 120 w 120"/>
              <a:gd name="T13" fmla="*/ 60 h 120"/>
              <a:gd name="T14" fmla="*/ 120 w 120"/>
              <a:gd name="T15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20" y="60"/>
                </a:lnTo>
                <a:cubicBezTo>
                  <a:pt x="120" y="93"/>
                  <a:pt x="93" y="120"/>
                  <a:pt x="60" y="120"/>
                </a:cubicBezTo>
                <a:cubicBezTo>
                  <a:pt x="27" y="120"/>
                  <a:pt x="0" y="93"/>
                  <a:pt x="0" y="60"/>
                </a:cubicBezTo>
                <a:cubicBezTo>
                  <a:pt x="0" y="26"/>
                  <a:pt x="27" y="0"/>
                  <a:pt x="60" y="0"/>
                </a:cubicBezTo>
                <a:cubicBezTo>
                  <a:pt x="93" y="0"/>
                  <a:pt x="120" y="26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6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0" name="Freeform 62">
            <a:extLst>
              <a:ext uri="{FF2B5EF4-FFF2-40B4-BE49-F238E27FC236}">
                <a16:creationId xmlns:a16="http://schemas.microsoft.com/office/drawing/2014/main" id="{DB53DBD0-3D3E-4FEC-9B0B-50B34EF34668}"/>
              </a:ext>
            </a:extLst>
          </p:cNvPr>
          <p:cNvSpPr>
            <a:spLocks noEditPoints="1"/>
          </p:cNvSpPr>
          <p:nvPr/>
        </p:nvSpPr>
        <p:spPr bwMode="auto">
          <a:xfrm>
            <a:off x="4648205" y="2971819"/>
            <a:ext cx="166688" cy="200026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1" name="Freeform 63">
            <a:extLst>
              <a:ext uri="{FF2B5EF4-FFF2-40B4-BE49-F238E27FC236}">
                <a16:creationId xmlns:a16="http://schemas.microsoft.com/office/drawing/2014/main" id="{CC46B4C2-A423-4A2D-9127-EACBB6168D84}"/>
              </a:ext>
            </a:extLst>
          </p:cNvPr>
          <p:cNvSpPr>
            <a:spLocks/>
          </p:cNvSpPr>
          <p:nvPr/>
        </p:nvSpPr>
        <p:spPr bwMode="auto">
          <a:xfrm>
            <a:off x="4851405" y="2976582"/>
            <a:ext cx="73025" cy="195264"/>
          </a:xfrm>
          <a:custGeom>
            <a:avLst/>
            <a:gdLst>
              <a:gd name="T0" fmla="*/ 0 w 83"/>
              <a:gd name="T1" fmla="*/ 65 h 223"/>
              <a:gd name="T2" fmla="*/ 0 w 83"/>
              <a:gd name="T3" fmla="*/ 65 h 223"/>
              <a:gd name="T4" fmla="*/ 0 w 83"/>
              <a:gd name="T5" fmla="*/ 43 h 223"/>
              <a:gd name="T6" fmla="*/ 43 w 83"/>
              <a:gd name="T7" fmla="*/ 33 h 223"/>
              <a:gd name="T8" fmla="*/ 61 w 83"/>
              <a:gd name="T9" fmla="*/ 0 h 223"/>
              <a:gd name="T10" fmla="*/ 83 w 83"/>
              <a:gd name="T11" fmla="*/ 0 h 223"/>
              <a:gd name="T12" fmla="*/ 83 w 83"/>
              <a:gd name="T13" fmla="*/ 223 h 223"/>
              <a:gd name="T14" fmla="*/ 53 w 83"/>
              <a:gd name="T15" fmla="*/ 223 h 223"/>
              <a:gd name="T16" fmla="*/ 53 w 83"/>
              <a:gd name="T17" fmla="*/ 65 h 223"/>
              <a:gd name="T18" fmla="*/ 0 w 83"/>
              <a:gd name="T19" fmla="*/ 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223">
                <a:moveTo>
                  <a:pt x="0" y="65"/>
                </a:moveTo>
                <a:lnTo>
                  <a:pt x="0" y="65"/>
                </a:lnTo>
                <a:lnTo>
                  <a:pt x="0" y="43"/>
                </a:lnTo>
                <a:cubicBezTo>
                  <a:pt x="21" y="41"/>
                  <a:pt x="35" y="38"/>
                  <a:pt x="43" y="33"/>
                </a:cubicBezTo>
                <a:cubicBezTo>
                  <a:pt x="51" y="29"/>
                  <a:pt x="57" y="18"/>
                  <a:pt x="61" y="0"/>
                </a:cubicBezTo>
                <a:lnTo>
                  <a:pt x="83" y="0"/>
                </a:lnTo>
                <a:lnTo>
                  <a:pt x="83" y="223"/>
                </a:lnTo>
                <a:lnTo>
                  <a:pt x="53" y="223"/>
                </a:lnTo>
                <a:lnTo>
                  <a:pt x="53" y="65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2" name="Freeform 64">
            <a:extLst>
              <a:ext uri="{FF2B5EF4-FFF2-40B4-BE49-F238E27FC236}">
                <a16:creationId xmlns:a16="http://schemas.microsoft.com/office/drawing/2014/main" id="{7AA5DCE9-5B15-457F-9256-28F290DD3F59}"/>
              </a:ext>
            </a:extLst>
          </p:cNvPr>
          <p:cNvSpPr>
            <a:spLocks noEditPoints="1"/>
          </p:cNvSpPr>
          <p:nvPr/>
        </p:nvSpPr>
        <p:spPr bwMode="auto">
          <a:xfrm>
            <a:off x="6013456" y="2971819"/>
            <a:ext cx="165100" cy="200026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3" name="Freeform 65">
            <a:extLst>
              <a:ext uri="{FF2B5EF4-FFF2-40B4-BE49-F238E27FC236}">
                <a16:creationId xmlns:a16="http://schemas.microsoft.com/office/drawing/2014/main" id="{1CF00A99-5173-475B-8506-1E68FBA04152}"/>
              </a:ext>
            </a:extLst>
          </p:cNvPr>
          <p:cNvSpPr>
            <a:spLocks/>
          </p:cNvSpPr>
          <p:nvPr/>
        </p:nvSpPr>
        <p:spPr bwMode="auto">
          <a:xfrm>
            <a:off x="6216656" y="2976582"/>
            <a:ext cx="73025" cy="195264"/>
          </a:xfrm>
          <a:custGeom>
            <a:avLst/>
            <a:gdLst>
              <a:gd name="T0" fmla="*/ 0 w 83"/>
              <a:gd name="T1" fmla="*/ 65 h 223"/>
              <a:gd name="T2" fmla="*/ 0 w 83"/>
              <a:gd name="T3" fmla="*/ 65 h 223"/>
              <a:gd name="T4" fmla="*/ 0 w 83"/>
              <a:gd name="T5" fmla="*/ 43 h 223"/>
              <a:gd name="T6" fmla="*/ 43 w 83"/>
              <a:gd name="T7" fmla="*/ 33 h 223"/>
              <a:gd name="T8" fmla="*/ 61 w 83"/>
              <a:gd name="T9" fmla="*/ 0 h 223"/>
              <a:gd name="T10" fmla="*/ 83 w 83"/>
              <a:gd name="T11" fmla="*/ 0 h 223"/>
              <a:gd name="T12" fmla="*/ 83 w 83"/>
              <a:gd name="T13" fmla="*/ 223 h 223"/>
              <a:gd name="T14" fmla="*/ 53 w 83"/>
              <a:gd name="T15" fmla="*/ 223 h 223"/>
              <a:gd name="T16" fmla="*/ 53 w 83"/>
              <a:gd name="T17" fmla="*/ 65 h 223"/>
              <a:gd name="T18" fmla="*/ 0 w 83"/>
              <a:gd name="T19" fmla="*/ 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223">
                <a:moveTo>
                  <a:pt x="0" y="65"/>
                </a:moveTo>
                <a:lnTo>
                  <a:pt x="0" y="65"/>
                </a:lnTo>
                <a:lnTo>
                  <a:pt x="0" y="43"/>
                </a:lnTo>
                <a:cubicBezTo>
                  <a:pt x="21" y="41"/>
                  <a:pt x="35" y="38"/>
                  <a:pt x="43" y="33"/>
                </a:cubicBezTo>
                <a:cubicBezTo>
                  <a:pt x="51" y="29"/>
                  <a:pt x="57" y="18"/>
                  <a:pt x="61" y="0"/>
                </a:cubicBezTo>
                <a:lnTo>
                  <a:pt x="83" y="0"/>
                </a:lnTo>
                <a:lnTo>
                  <a:pt x="83" y="223"/>
                </a:lnTo>
                <a:lnTo>
                  <a:pt x="53" y="223"/>
                </a:lnTo>
                <a:lnTo>
                  <a:pt x="53" y="65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4" name="Freeform 66">
            <a:extLst>
              <a:ext uri="{FF2B5EF4-FFF2-40B4-BE49-F238E27FC236}">
                <a16:creationId xmlns:a16="http://schemas.microsoft.com/office/drawing/2014/main" id="{8482E5F2-855B-475C-A183-218F229F4268}"/>
              </a:ext>
            </a:extLst>
          </p:cNvPr>
          <p:cNvSpPr>
            <a:spLocks/>
          </p:cNvSpPr>
          <p:nvPr/>
        </p:nvSpPr>
        <p:spPr bwMode="auto">
          <a:xfrm>
            <a:off x="6357943" y="3028969"/>
            <a:ext cx="142875" cy="142876"/>
          </a:xfrm>
          <a:custGeom>
            <a:avLst/>
            <a:gdLst>
              <a:gd name="T0" fmla="*/ 0 w 163"/>
              <a:gd name="T1" fmla="*/ 94 h 163"/>
              <a:gd name="T2" fmla="*/ 0 w 163"/>
              <a:gd name="T3" fmla="*/ 94 h 163"/>
              <a:gd name="T4" fmla="*/ 0 w 163"/>
              <a:gd name="T5" fmla="*/ 68 h 163"/>
              <a:gd name="T6" fmla="*/ 68 w 163"/>
              <a:gd name="T7" fmla="*/ 68 h 163"/>
              <a:gd name="T8" fmla="*/ 68 w 163"/>
              <a:gd name="T9" fmla="*/ 0 h 163"/>
              <a:gd name="T10" fmla="*/ 95 w 163"/>
              <a:gd name="T11" fmla="*/ 0 h 163"/>
              <a:gd name="T12" fmla="*/ 95 w 163"/>
              <a:gd name="T13" fmla="*/ 68 h 163"/>
              <a:gd name="T14" fmla="*/ 163 w 163"/>
              <a:gd name="T15" fmla="*/ 68 h 163"/>
              <a:gd name="T16" fmla="*/ 163 w 163"/>
              <a:gd name="T17" fmla="*/ 94 h 163"/>
              <a:gd name="T18" fmla="*/ 95 w 163"/>
              <a:gd name="T19" fmla="*/ 94 h 163"/>
              <a:gd name="T20" fmla="*/ 95 w 163"/>
              <a:gd name="T21" fmla="*/ 163 h 163"/>
              <a:gd name="T22" fmla="*/ 68 w 163"/>
              <a:gd name="T23" fmla="*/ 163 h 163"/>
              <a:gd name="T24" fmla="*/ 68 w 163"/>
              <a:gd name="T25" fmla="*/ 94 h 163"/>
              <a:gd name="T26" fmla="*/ 0 w 163"/>
              <a:gd name="T27" fmla="*/ 9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63">
                <a:moveTo>
                  <a:pt x="0" y="94"/>
                </a:moveTo>
                <a:lnTo>
                  <a:pt x="0" y="94"/>
                </a:lnTo>
                <a:lnTo>
                  <a:pt x="0" y="68"/>
                </a:lnTo>
                <a:lnTo>
                  <a:pt x="68" y="68"/>
                </a:lnTo>
                <a:lnTo>
                  <a:pt x="68" y="0"/>
                </a:lnTo>
                <a:lnTo>
                  <a:pt x="95" y="0"/>
                </a:lnTo>
                <a:lnTo>
                  <a:pt x="95" y="68"/>
                </a:lnTo>
                <a:lnTo>
                  <a:pt x="163" y="68"/>
                </a:lnTo>
                <a:lnTo>
                  <a:pt x="163" y="94"/>
                </a:lnTo>
                <a:lnTo>
                  <a:pt x="95" y="94"/>
                </a:lnTo>
                <a:lnTo>
                  <a:pt x="95" y="163"/>
                </a:lnTo>
                <a:lnTo>
                  <a:pt x="68" y="163"/>
                </a:lnTo>
                <a:lnTo>
                  <a:pt x="68" y="94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5" name="Freeform 67">
            <a:extLst>
              <a:ext uri="{FF2B5EF4-FFF2-40B4-BE49-F238E27FC236}">
                <a16:creationId xmlns:a16="http://schemas.microsoft.com/office/drawing/2014/main" id="{A5EA9624-62D4-41D2-94A0-2A0708F88E88}"/>
              </a:ext>
            </a:extLst>
          </p:cNvPr>
          <p:cNvSpPr>
            <a:spLocks noEditPoints="1"/>
          </p:cNvSpPr>
          <p:nvPr/>
        </p:nvSpPr>
        <p:spPr bwMode="auto">
          <a:xfrm>
            <a:off x="6515106" y="2984519"/>
            <a:ext cx="160338" cy="187326"/>
          </a:xfrm>
          <a:custGeom>
            <a:avLst/>
            <a:gdLst>
              <a:gd name="T0" fmla="*/ 23 w 184"/>
              <a:gd name="T1" fmla="*/ 200 h 215"/>
              <a:gd name="T2" fmla="*/ 23 w 184"/>
              <a:gd name="T3" fmla="*/ 200 h 215"/>
              <a:gd name="T4" fmla="*/ 142 w 184"/>
              <a:gd name="T5" fmla="*/ 200 h 215"/>
              <a:gd name="T6" fmla="*/ 83 w 184"/>
              <a:gd name="T7" fmla="*/ 54 h 215"/>
              <a:gd name="T8" fmla="*/ 23 w 184"/>
              <a:gd name="T9" fmla="*/ 200 h 215"/>
              <a:gd name="T10" fmla="*/ 184 w 184"/>
              <a:gd name="T11" fmla="*/ 215 h 215"/>
              <a:gd name="T12" fmla="*/ 184 w 184"/>
              <a:gd name="T13" fmla="*/ 215 h 215"/>
              <a:gd name="T14" fmla="*/ 0 w 184"/>
              <a:gd name="T15" fmla="*/ 215 h 215"/>
              <a:gd name="T16" fmla="*/ 88 w 184"/>
              <a:gd name="T17" fmla="*/ 0 h 215"/>
              <a:gd name="T18" fmla="*/ 95 w 184"/>
              <a:gd name="T19" fmla="*/ 0 h 215"/>
              <a:gd name="T20" fmla="*/ 184 w 184"/>
              <a:gd name="T21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215">
                <a:moveTo>
                  <a:pt x="23" y="200"/>
                </a:moveTo>
                <a:lnTo>
                  <a:pt x="23" y="200"/>
                </a:lnTo>
                <a:lnTo>
                  <a:pt x="142" y="200"/>
                </a:lnTo>
                <a:lnTo>
                  <a:pt x="83" y="54"/>
                </a:lnTo>
                <a:lnTo>
                  <a:pt x="23" y="200"/>
                </a:lnTo>
                <a:close/>
                <a:moveTo>
                  <a:pt x="184" y="215"/>
                </a:moveTo>
                <a:lnTo>
                  <a:pt x="184" y="215"/>
                </a:lnTo>
                <a:lnTo>
                  <a:pt x="0" y="215"/>
                </a:lnTo>
                <a:lnTo>
                  <a:pt x="88" y="0"/>
                </a:lnTo>
                <a:lnTo>
                  <a:pt x="95" y="0"/>
                </a:lnTo>
                <a:lnTo>
                  <a:pt x="184" y="2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6" name="Freeform 68">
            <a:extLst>
              <a:ext uri="{FF2B5EF4-FFF2-40B4-BE49-F238E27FC236}">
                <a16:creationId xmlns:a16="http://schemas.microsoft.com/office/drawing/2014/main" id="{1E0429E4-A82C-4168-8712-216D6F94E27F}"/>
              </a:ext>
            </a:extLst>
          </p:cNvPr>
          <p:cNvSpPr>
            <a:spLocks noEditPoints="1"/>
          </p:cNvSpPr>
          <p:nvPr/>
        </p:nvSpPr>
        <p:spPr bwMode="auto">
          <a:xfrm>
            <a:off x="4648205" y="5494371"/>
            <a:ext cx="166688" cy="201614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7" name="Freeform 69">
            <a:extLst>
              <a:ext uri="{FF2B5EF4-FFF2-40B4-BE49-F238E27FC236}">
                <a16:creationId xmlns:a16="http://schemas.microsoft.com/office/drawing/2014/main" id="{55BCF09B-864B-4B6F-AC35-DA86A1E3C0FC}"/>
              </a:ext>
            </a:extLst>
          </p:cNvPr>
          <p:cNvSpPr>
            <a:spLocks/>
          </p:cNvSpPr>
          <p:nvPr/>
        </p:nvSpPr>
        <p:spPr bwMode="auto">
          <a:xfrm>
            <a:off x="4851405" y="5500721"/>
            <a:ext cx="73025" cy="195264"/>
          </a:xfrm>
          <a:custGeom>
            <a:avLst/>
            <a:gdLst>
              <a:gd name="T0" fmla="*/ 0 w 83"/>
              <a:gd name="T1" fmla="*/ 65 h 223"/>
              <a:gd name="T2" fmla="*/ 0 w 83"/>
              <a:gd name="T3" fmla="*/ 65 h 223"/>
              <a:gd name="T4" fmla="*/ 0 w 83"/>
              <a:gd name="T5" fmla="*/ 43 h 223"/>
              <a:gd name="T6" fmla="*/ 43 w 83"/>
              <a:gd name="T7" fmla="*/ 33 h 223"/>
              <a:gd name="T8" fmla="*/ 61 w 83"/>
              <a:gd name="T9" fmla="*/ 0 h 223"/>
              <a:gd name="T10" fmla="*/ 83 w 83"/>
              <a:gd name="T11" fmla="*/ 0 h 223"/>
              <a:gd name="T12" fmla="*/ 83 w 83"/>
              <a:gd name="T13" fmla="*/ 223 h 223"/>
              <a:gd name="T14" fmla="*/ 53 w 83"/>
              <a:gd name="T15" fmla="*/ 223 h 223"/>
              <a:gd name="T16" fmla="*/ 53 w 83"/>
              <a:gd name="T17" fmla="*/ 65 h 223"/>
              <a:gd name="T18" fmla="*/ 0 w 83"/>
              <a:gd name="T19" fmla="*/ 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223">
                <a:moveTo>
                  <a:pt x="0" y="65"/>
                </a:moveTo>
                <a:lnTo>
                  <a:pt x="0" y="65"/>
                </a:lnTo>
                <a:lnTo>
                  <a:pt x="0" y="43"/>
                </a:lnTo>
                <a:cubicBezTo>
                  <a:pt x="21" y="41"/>
                  <a:pt x="35" y="38"/>
                  <a:pt x="43" y="33"/>
                </a:cubicBezTo>
                <a:cubicBezTo>
                  <a:pt x="51" y="29"/>
                  <a:pt x="57" y="18"/>
                  <a:pt x="61" y="0"/>
                </a:cubicBezTo>
                <a:lnTo>
                  <a:pt x="83" y="0"/>
                </a:lnTo>
                <a:lnTo>
                  <a:pt x="83" y="223"/>
                </a:lnTo>
                <a:lnTo>
                  <a:pt x="53" y="223"/>
                </a:lnTo>
                <a:lnTo>
                  <a:pt x="53" y="65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8" name="Freeform 70">
            <a:extLst>
              <a:ext uri="{FF2B5EF4-FFF2-40B4-BE49-F238E27FC236}">
                <a16:creationId xmlns:a16="http://schemas.microsoft.com/office/drawing/2014/main" id="{290ED668-70C8-4457-95CB-BD5860B9FE49}"/>
              </a:ext>
            </a:extLst>
          </p:cNvPr>
          <p:cNvSpPr>
            <a:spLocks noEditPoints="1"/>
          </p:cNvSpPr>
          <p:nvPr/>
        </p:nvSpPr>
        <p:spPr bwMode="auto">
          <a:xfrm>
            <a:off x="6118231" y="5494371"/>
            <a:ext cx="165100" cy="201614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49" name="Freeform 71">
            <a:extLst>
              <a:ext uri="{FF2B5EF4-FFF2-40B4-BE49-F238E27FC236}">
                <a16:creationId xmlns:a16="http://schemas.microsoft.com/office/drawing/2014/main" id="{B2152EE5-59B1-4A81-94F1-1875C8724592}"/>
              </a:ext>
            </a:extLst>
          </p:cNvPr>
          <p:cNvSpPr>
            <a:spLocks/>
          </p:cNvSpPr>
          <p:nvPr/>
        </p:nvSpPr>
        <p:spPr bwMode="auto">
          <a:xfrm>
            <a:off x="6321431" y="5500721"/>
            <a:ext cx="73025" cy="195264"/>
          </a:xfrm>
          <a:custGeom>
            <a:avLst/>
            <a:gdLst>
              <a:gd name="T0" fmla="*/ 0 w 83"/>
              <a:gd name="T1" fmla="*/ 65 h 223"/>
              <a:gd name="T2" fmla="*/ 0 w 83"/>
              <a:gd name="T3" fmla="*/ 65 h 223"/>
              <a:gd name="T4" fmla="*/ 0 w 83"/>
              <a:gd name="T5" fmla="*/ 43 h 223"/>
              <a:gd name="T6" fmla="*/ 43 w 83"/>
              <a:gd name="T7" fmla="*/ 33 h 223"/>
              <a:gd name="T8" fmla="*/ 61 w 83"/>
              <a:gd name="T9" fmla="*/ 0 h 223"/>
              <a:gd name="T10" fmla="*/ 83 w 83"/>
              <a:gd name="T11" fmla="*/ 0 h 223"/>
              <a:gd name="T12" fmla="*/ 83 w 83"/>
              <a:gd name="T13" fmla="*/ 223 h 223"/>
              <a:gd name="T14" fmla="*/ 53 w 83"/>
              <a:gd name="T15" fmla="*/ 223 h 223"/>
              <a:gd name="T16" fmla="*/ 53 w 83"/>
              <a:gd name="T17" fmla="*/ 65 h 223"/>
              <a:gd name="T18" fmla="*/ 0 w 83"/>
              <a:gd name="T19" fmla="*/ 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223">
                <a:moveTo>
                  <a:pt x="0" y="65"/>
                </a:moveTo>
                <a:lnTo>
                  <a:pt x="0" y="65"/>
                </a:lnTo>
                <a:lnTo>
                  <a:pt x="0" y="43"/>
                </a:lnTo>
                <a:cubicBezTo>
                  <a:pt x="21" y="41"/>
                  <a:pt x="35" y="38"/>
                  <a:pt x="43" y="33"/>
                </a:cubicBezTo>
                <a:cubicBezTo>
                  <a:pt x="51" y="29"/>
                  <a:pt x="57" y="18"/>
                  <a:pt x="61" y="0"/>
                </a:cubicBezTo>
                <a:lnTo>
                  <a:pt x="83" y="0"/>
                </a:lnTo>
                <a:lnTo>
                  <a:pt x="83" y="223"/>
                </a:lnTo>
                <a:lnTo>
                  <a:pt x="53" y="223"/>
                </a:lnTo>
                <a:lnTo>
                  <a:pt x="53" y="65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0" name="Freeform 72">
            <a:extLst>
              <a:ext uri="{FF2B5EF4-FFF2-40B4-BE49-F238E27FC236}">
                <a16:creationId xmlns:a16="http://schemas.microsoft.com/office/drawing/2014/main" id="{10617159-EA1B-42FB-866B-296461A10E14}"/>
              </a:ext>
            </a:extLst>
          </p:cNvPr>
          <p:cNvSpPr>
            <a:spLocks/>
          </p:cNvSpPr>
          <p:nvPr/>
        </p:nvSpPr>
        <p:spPr bwMode="auto">
          <a:xfrm>
            <a:off x="6450019" y="5607084"/>
            <a:ext cx="157163" cy="20638"/>
          </a:xfrm>
          <a:custGeom>
            <a:avLst/>
            <a:gdLst>
              <a:gd name="T0" fmla="*/ 0 w 179"/>
              <a:gd name="T1" fmla="*/ 0 h 23"/>
              <a:gd name="T2" fmla="*/ 0 w 179"/>
              <a:gd name="T3" fmla="*/ 0 h 23"/>
              <a:gd name="T4" fmla="*/ 179 w 179"/>
              <a:gd name="T5" fmla="*/ 0 h 23"/>
              <a:gd name="T6" fmla="*/ 179 w 179"/>
              <a:gd name="T7" fmla="*/ 23 h 23"/>
              <a:gd name="T8" fmla="*/ 0 w 179"/>
              <a:gd name="T9" fmla="*/ 23 h 23"/>
              <a:gd name="T10" fmla="*/ 0 w 179"/>
              <a:gd name="T11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23">
                <a:moveTo>
                  <a:pt x="0" y="0"/>
                </a:moveTo>
                <a:lnTo>
                  <a:pt x="0" y="0"/>
                </a:lnTo>
                <a:lnTo>
                  <a:pt x="179" y="0"/>
                </a:lnTo>
                <a:lnTo>
                  <a:pt x="179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1" name="Freeform 73">
            <a:extLst>
              <a:ext uri="{FF2B5EF4-FFF2-40B4-BE49-F238E27FC236}">
                <a16:creationId xmlns:a16="http://schemas.microsoft.com/office/drawing/2014/main" id="{2074AFFF-75DA-4D66-AA27-74DD1FF88216}"/>
              </a:ext>
            </a:extLst>
          </p:cNvPr>
          <p:cNvSpPr>
            <a:spLocks noEditPoints="1"/>
          </p:cNvSpPr>
          <p:nvPr/>
        </p:nvSpPr>
        <p:spPr bwMode="auto">
          <a:xfrm>
            <a:off x="6613531" y="5507071"/>
            <a:ext cx="160338" cy="188914"/>
          </a:xfrm>
          <a:custGeom>
            <a:avLst/>
            <a:gdLst>
              <a:gd name="T0" fmla="*/ 22 w 183"/>
              <a:gd name="T1" fmla="*/ 200 h 215"/>
              <a:gd name="T2" fmla="*/ 22 w 183"/>
              <a:gd name="T3" fmla="*/ 200 h 215"/>
              <a:gd name="T4" fmla="*/ 141 w 183"/>
              <a:gd name="T5" fmla="*/ 200 h 215"/>
              <a:gd name="T6" fmla="*/ 82 w 183"/>
              <a:gd name="T7" fmla="*/ 54 h 215"/>
              <a:gd name="T8" fmla="*/ 22 w 183"/>
              <a:gd name="T9" fmla="*/ 200 h 215"/>
              <a:gd name="T10" fmla="*/ 183 w 183"/>
              <a:gd name="T11" fmla="*/ 215 h 215"/>
              <a:gd name="T12" fmla="*/ 183 w 183"/>
              <a:gd name="T13" fmla="*/ 215 h 215"/>
              <a:gd name="T14" fmla="*/ 0 w 183"/>
              <a:gd name="T15" fmla="*/ 215 h 215"/>
              <a:gd name="T16" fmla="*/ 88 w 183"/>
              <a:gd name="T17" fmla="*/ 0 h 215"/>
              <a:gd name="T18" fmla="*/ 95 w 183"/>
              <a:gd name="T19" fmla="*/ 0 h 215"/>
              <a:gd name="T20" fmla="*/ 183 w 183"/>
              <a:gd name="T21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3" h="215">
                <a:moveTo>
                  <a:pt x="22" y="200"/>
                </a:moveTo>
                <a:lnTo>
                  <a:pt x="22" y="200"/>
                </a:lnTo>
                <a:lnTo>
                  <a:pt x="141" y="200"/>
                </a:lnTo>
                <a:lnTo>
                  <a:pt x="82" y="54"/>
                </a:lnTo>
                <a:lnTo>
                  <a:pt x="22" y="200"/>
                </a:lnTo>
                <a:close/>
                <a:moveTo>
                  <a:pt x="183" y="215"/>
                </a:moveTo>
                <a:lnTo>
                  <a:pt x="183" y="215"/>
                </a:lnTo>
                <a:lnTo>
                  <a:pt x="0" y="215"/>
                </a:lnTo>
                <a:lnTo>
                  <a:pt x="88" y="0"/>
                </a:lnTo>
                <a:lnTo>
                  <a:pt x="95" y="0"/>
                </a:lnTo>
                <a:lnTo>
                  <a:pt x="183" y="2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2" name="Freeform 74">
            <a:extLst>
              <a:ext uri="{FF2B5EF4-FFF2-40B4-BE49-F238E27FC236}">
                <a16:creationId xmlns:a16="http://schemas.microsoft.com/office/drawing/2014/main" id="{7E771DAA-EA8A-4C3D-93BD-0B383F6D226C}"/>
              </a:ext>
            </a:extLst>
          </p:cNvPr>
          <p:cNvSpPr>
            <a:spLocks/>
          </p:cNvSpPr>
          <p:nvPr/>
        </p:nvSpPr>
        <p:spPr bwMode="auto">
          <a:xfrm>
            <a:off x="7661282" y="4421215"/>
            <a:ext cx="0" cy="749304"/>
          </a:xfrm>
          <a:custGeom>
            <a:avLst/>
            <a:gdLst>
              <a:gd name="T0" fmla="*/ 0 h 854"/>
              <a:gd name="T1" fmla="*/ 0 h 854"/>
              <a:gd name="T2" fmla="*/ 854 h 85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54">
                <a:moveTo>
                  <a:pt x="0" y="0"/>
                </a:moveTo>
                <a:lnTo>
                  <a:pt x="0" y="0"/>
                </a:lnTo>
                <a:lnTo>
                  <a:pt x="0" y="854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3" name="Freeform 75">
            <a:extLst>
              <a:ext uri="{FF2B5EF4-FFF2-40B4-BE49-F238E27FC236}">
                <a16:creationId xmlns:a16="http://schemas.microsoft.com/office/drawing/2014/main" id="{7EF8BD3C-B795-43B0-B767-2F1E6029738F}"/>
              </a:ext>
            </a:extLst>
          </p:cNvPr>
          <p:cNvSpPr>
            <a:spLocks noEditPoints="1"/>
          </p:cNvSpPr>
          <p:nvPr/>
        </p:nvSpPr>
        <p:spPr bwMode="auto">
          <a:xfrm>
            <a:off x="7888295" y="4227539"/>
            <a:ext cx="195263" cy="211139"/>
          </a:xfrm>
          <a:custGeom>
            <a:avLst/>
            <a:gdLst>
              <a:gd name="T0" fmla="*/ 111 w 223"/>
              <a:gd name="T1" fmla="*/ 0 h 242"/>
              <a:gd name="T2" fmla="*/ 111 w 223"/>
              <a:gd name="T3" fmla="*/ 0 h 242"/>
              <a:gd name="T4" fmla="*/ 201 w 223"/>
              <a:gd name="T5" fmla="*/ 39 h 242"/>
              <a:gd name="T6" fmla="*/ 223 w 223"/>
              <a:gd name="T7" fmla="*/ 117 h 242"/>
              <a:gd name="T8" fmla="*/ 197 w 223"/>
              <a:gd name="T9" fmla="*/ 202 h 242"/>
              <a:gd name="T10" fmla="*/ 110 w 223"/>
              <a:gd name="T11" fmla="*/ 242 h 242"/>
              <a:gd name="T12" fmla="*/ 27 w 223"/>
              <a:gd name="T13" fmla="*/ 207 h 242"/>
              <a:gd name="T14" fmla="*/ 0 w 223"/>
              <a:gd name="T15" fmla="*/ 122 h 242"/>
              <a:gd name="T16" fmla="*/ 23 w 223"/>
              <a:gd name="T17" fmla="*/ 43 h 242"/>
              <a:gd name="T18" fmla="*/ 111 w 223"/>
              <a:gd name="T19" fmla="*/ 0 h 242"/>
              <a:gd name="T20" fmla="*/ 111 w 223"/>
              <a:gd name="T21" fmla="*/ 0 h 242"/>
              <a:gd name="T22" fmla="*/ 114 w 223"/>
              <a:gd name="T23" fmla="*/ 214 h 242"/>
              <a:gd name="T24" fmla="*/ 114 w 223"/>
              <a:gd name="T25" fmla="*/ 214 h 242"/>
              <a:gd name="T26" fmla="*/ 173 w 223"/>
              <a:gd name="T27" fmla="*/ 185 h 242"/>
              <a:gd name="T28" fmla="*/ 192 w 223"/>
              <a:gd name="T29" fmla="*/ 118 h 242"/>
              <a:gd name="T30" fmla="*/ 170 w 223"/>
              <a:gd name="T31" fmla="*/ 53 h 242"/>
              <a:gd name="T32" fmla="*/ 113 w 223"/>
              <a:gd name="T33" fmla="*/ 28 h 242"/>
              <a:gd name="T34" fmla="*/ 55 w 223"/>
              <a:gd name="T35" fmla="*/ 52 h 242"/>
              <a:gd name="T36" fmla="*/ 32 w 223"/>
              <a:gd name="T37" fmla="*/ 124 h 242"/>
              <a:gd name="T38" fmla="*/ 52 w 223"/>
              <a:gd name="T39" fmla="*/ 188 h 242"/>
              <a:gd name="T40" fmla="*/ 114 w 223"/>
              <a:gd name="T41" fmla="*/ 214 h 242"/>
              <a:gd name="T42" fmla="*/ 114 w 223"/>
              <a:gd name="T43" fmla="*/ 214 h 242"/>
              <a:gd name="T44" fmla="*/ 112 w 223"/>
              <a:gd name="T45" fmla="*/ 0 h 242"/>
              <a:gd name="T46" fmla="*/ 112 w 223"/>
              <a:gd name="T47" fmla="*/ 0 h 242"/>
              <a:gd name="T48" fmla="*/ 112 w 223"/>
              <a:gd name="T4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3" h="242">
                <a:moveTo>
                  <a:pt x="111" y="0"/>
                </a:moveTo>
                <a:lnTo>
                  <a:pt x="111" y="0"/>
                </a:lnTo>
                <a:cubicBezTo>
                  <a:pt x="151" y="0"/>
                  <a:pt x="181" y="13"/>
                  <a:pt x="201" y="39"/>
                </a:cubicBezTo>
                <a:cubicBezTo>
                  <a:pt x="216" y="60"/>
                  <a:pt x="223" y="86"/>
                  <a:pt x="223" y="117"/>
                </a:cubicBezTo>
                <a:cubicBezTo>
                  <a:pt x="223" y="151"/>
                  <a:pt x="215" y="180"/>
                  <a:pt x="197" y="202"/>
                </a:cubicBezTo>
                <a:cubicBezTo>
                  <a:pt x="177" y="229"/>
                  <a:pt x="148" y="242"/>
                  <a:pt x="110" y="242"/>
                </a:cubicBezTo>
                <a:cubicBezTo>
                  <a:pt x="75" y="242"/>
                  <a:pt x="47" y="231"/>
                  <a:pt x="27" y="207"/>
                </a:cubicBezTo>
                <a:cubicBezTo>
                  <a:pt x="9" y="185"/>
                  <a:pt x="0" y="157"/>
                  <a:pt x="0" y="122"/>
                </a:cubicBezTo>
                <a:cubicBezTo>
                  <a:pt x="0" y="91"/>
                  <a:pt x="8" y="65"/>
                  <a:pt x="23" y="43"/>
                </a:cubicBezTo>
                <a:cubicBezTo>
                  <a:pt x="43" y="15"/>
                  <a:pt x="72" y="0"/>
                  <a:pt x="111" y="0"/>
                </a:cubicBezTo>
                <a:lnTo>
                  <a:pt x="111" y="0"/>
                </a:lnTo>
                <a:close/>
                <a:moveTo>
                  <a:pt x="114" y="214"/>
                </a:moveTo>
                <a:lnTo>
                  <a:pt x="114" y="214"/>
                </a:lnTo>
                <a:cubicBezTo>
                  <a:pt x="141" y="214"/>
                  <a:pt x="161" y="205"/>
                  <a:pt x="173" y="185"/>
                </a:cubicBezTo>
                <a:cubicBezTo>
                  <a:pt x="185" y="166"/>
                  <a:pt x="192" y="143"/>
                  <a:pt x="192" y="118"/>
                </a:cubicBezTo>
                <a:cubicBezTo>
                  <a:pt x="192" y="91"/>
                  <a:pt x="185" y="69"/>
                  <a:pt x="170" y="53"/>
                </a:cubicBezTo>
                <a:cubicBezTo>
                  <a:pt x="156" y="36"/>
                  <a:pt x="137" y="28"/>
                  <a:pt x="113" y="28"/>
                </a:cubicBezTo>
                <a:cubicBezTo>
                  <a:pt x="89" y="28"/>
                  <a:pt x="70" y="36"/>
                  <a:pt x="55" y="52"/>
                </a:cubicBezTo>
                <a:cubicBezTo>
                  <a:pt x="40" y="69"/>
                  <a:pt x="32" y="93"/>
                  <a:pt x="32" y="124"/>
                </a:cubicBezTo>
                <a:cubicBezTo>
                  <a:pt x="32" y="150"/>
                  <a:pt x="39" y="171"/>
                  <a:pt x="52" y="188"/>
                </a:cubicBezTo>
                <a:cubicBezTo>
                  <a:pt x="64" y="206"/>
                  <a:pt x="85" y="214"/>
                  <a:pt x="114" y="214"/>
                </a:cubicBezTo>
                <a:lnTo>
                  <a:pt x="114" y="214"/>
                </a:lnTo>
                <a:close/>
                <a:moveTo>
                  <a:pt x="112" y="0"/>
                </a:moveTo>
                <a:lnTo>
                  <a:pt x="112" y="0"/>
                </a:lnTo>
                <a:lnTo>
                  <a:pt x="1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4" name="Freeform 76">
            <a:extLst>
              <a:ext uri="{FF2B5EF4-FFF2-40B4-BE49-F238E27FC236}">
                <a16:creationId xmlns:a16="http://schemas.microsoft.com/office/drawing/2014/main" id="{3D43EE9C-DE61-4806-A83E-2D867FB5EADE}"/>
              </a:ext>
            </a:extLst>
          </p:cNvPr>
          <p:cNvSpPr>
            <a:spLocks/>
          </p:cNvSpPr>
          <p:nvPr/>
        </p:nvSpPr>
        <p:spPr bwMode="auto">
          <a:xfrm>
            <a:off x="8096257" y="4233889"/>
            <a:ext cx="84138" cy="200026"/>
          </a:xfrm>
          <a:custGeom>
            <a:avLst/>
            <a:gdLst>
              <a:gd name="T0" fmla="*/ 72 w 96"/>
              <a:gd name="T1" fmla="*/ 0 h 229"/>
              <a:gd name="T2" fmla="*/ 72 w 96"/>
              <a:gd name="T3" fmla="*/ 0 h 229"/>
              <a:gd name="T4" fmla="*/ 96 w 96"/>
              <a:gd name="T5" fmla="*/ 0 h 229"/>
              <a:gd name="T6" fmla="*/ 23 w 96"/>
              <a:gd name="T7" fmla="*/ 229 h 229"/>
              <a:gd name="T8" fmla="*/ 0 w 96"/>
              <a:gd name="T9" fmla="*/ 229 h 229"/>
              <a:gd name="T10" fmla="*/ 72 w 96"/>
              <a:gd name="T11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229">
                <a:moveTo>
                  <a:pt x="72" y="0"/>
                </a:moveTo>
                <a:lnTo>
                  <a:pt x="72" y="0"/>
                </a:lnTo>
                <a:lnTo>
                  <a:pt x="96" y="0"/>
                </a:lnTo>
                <a:lnTo>
                  <a:pt x="23" y="229"/>
                </a:lnTo>
                <a:lnTo>
                  <a:pt x="0" y="229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5" name="Freeform 77">
            <a:extLst>
              <a:ext uri="{FF2B5EF4-FFF2-40B4-BE49-F238E27FC236}">
                <a16:creationId xmlns:a16="http://schemas.microsoft.com/office/drawing/2014/main" id="{70506B5D-4C8B-459F-AFFB-98F5C44CDF06}"/>
              </a:ext>
            </a:extLst>
          </p:cNvPr>
          <p:cNvSpPr>
            <a:spLocks noEditPoints="1"/>
          </p:cNvSpPr>
          <p:nvPr/>
        </p:nvSpPr>
        <p:spPr bwMode="auto">
          <a:xfrm>
            <a:off x="8197857" y="4233889"/>
            <a:ext cx="149225" cy="200026"/>
          </a:xfrm>
          <a:custGeom>
            <a:avLst/>
            <a:gdLst>
              <a:gd name="T0" fmla="*/ 0 w 171"/>
              <a:gd name="T1" fmla="*/ 0 h 229"/>
              <a:gd name="T2" fmla="*/ 0 w 171"/>
              <a:gd name="T3" fmla="*/ 0 h 229"/>
              <a:gd name="T4" fmla="*/ 103 w 171"/>
              <a:gd name="T5" fmla="*/ 0 h 229"/>
              <a:gd name="T6" fmla="*/ 152 w 171"/>
              <a:gd name="T7" fmla="*/ 17 h 229"/>
              <a:gd name="T8" fmla="*/ 171 w 171"/>
              <a:gd name="T9" fmla="*/ 65 h 229"/>
              <a:gd name="T10" fmla="*/ 154 w 171"/>
              <a:gd name="T11" fmla="*/ 112 h 229"/>
              <a:gd name="T12" fmla="*/ 103 w 171"/>
              <a:gd name="T13" fmla="*/ 132 h 229"/>
              <a:gd name="T14" fmla="*/ 31 w 171"/>
              <a:gd name="T15" fmla="*/ 132 h 229"/>
              <a:gd name="T16" fmla="*/ 31 w 171"/>
              <a:gd name="T17" fmla="*/ 229 h 229"/>
              <a:gd name="T18" fmla="*/ 0 w 171"/>
              <a:gd name="T19" fmla="*/ 229 h 229"/>
              <a:gd name="T20" fmla="*/ 0 w 171"/>
              <a:gd name="T21" fmla="*/ 0 h 229"/>
              <a:gd name="T22" fmla="*/ 139 w 171"/>
              <a:gd name="T23" fmla="*/ 65 h 229"/>
              <a:gd name="T24" fmla="*/ 139 w 171"/>
              <a:gd name="T25" fmla="*/ 65 h 229"/>
              <a:gd name="T26" fmla="*/ 121 w 171"/>
              <a:gd name="T27" fmla="*/ 31 h 229"/>
              <a:gd name="T28" fmla="*/ 93 w 171"/>
              <a:gd name="T29" fmla="*/ 26 h 229"/>
              <a:gd name="T30" fmla="*/ 31 w 171"/>
              <a:gd name="T31" fmla="*/ 26 h 229"/>
              <a:gd name="T32" fmla="*/ 31 w 171"/>
              <a:gd name="T33" fmla="*/ 106 h 229"/>
              <a:gd name="T34" fmla="*/ 93 w 171"/>
              <a:gd name="T35" fmla="*/ 106 h 229"/>
              <a:gd name="T36" fmla="*/ 126 w 171"/>
              <a:gd name="T37" fmla="*/ 97 h 229"/>
              <a:gd name="T38" fmla="*/ 139 w 171"/>
              <a:gd name="T39" fmla="*/ 65 h 229"/>
              <a:gd name="T40" fmla="*/ 139 w 171"/>
              <a:gd name="T41" fmla="*/ 6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" h="229">
                <a:moveTo>
                  <a:pt x="0" y="0"/>
                </a:moveTo>
                <a:lnTo>
                  <a:pt x="0" y="0"/>
                </a:lnTo>
                <a:lnTo>
                  <a:pt x="103" y="0"/>
                </a:lnTo>
                <a:cubicBezTo>
                  <a:pt x="123" y="0"/>
                  <a:pt x="140" y="5"/>
                  <a:pt x="152" y="17"/>
                </a:cubicBezTo>
                <a:cubicBezTo>
                  <a:pt x="165" y="28"/>
                  <a:pt x="171" y="45"/>
                  <a:pt x="171" y="65"/>
                </a:cubicBezTo>
                <a:cubicBezTo>
                  <a:pt x="171" y="83"/>
                  <a:pt x="165" y="99"/>
                  <a:pt x="154" y="112"/>
                </a:cubicBezTo>
                <a:cubicBezTo>
                  <a:pt x="143" y="125"/>
                  <a:pt x="126" y="132"/>
                  <a:pt x="103" y="132"/>
                </a:cubicBezTo>
                <a:lnTo>
                  <a:pt x="31" y="132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  <a:moveTo>
                  <a:pt x="139" y="65"/>
                </a:moveTo>
                <a:lnTo>
                  <a:pt x="139" y="65"/>
                </a:lnTo>
                <a:cubicBezTo>
                  <a:pt x="139" y="49"/>
                  <a:pt x="133" y="37"/>
                  <a:pt x="121" y="31"/>
                </a:cubicBezTo>
                <a:cubicBezTo>
                  <a:pt x="114" y="28"/>
                  <a:pt x="105" y="26"/>
                  <a:pt x="93" y="26"/>
                </a:cubicBezTo>
                <a:lnTo>
                  <a:pt x="31" y="26"/>
                </a:lnTo>
                <a:lnTo>
                  <a:pt x="31" y="106"/>
                </a:lnTo>
                <a:lnTo>
                  <a:pt x="93" y="106"/>
                </a:lnTo>
                <a:cubicBezTo>
                  <a:pt x="106" y="106"/>
                  <a:pt x="118" y="103"/>
                  <a:pt x="126" y="97"/>
                </a:cubicBezTo>
                <a:cubicBezTo>
                  <a:pt x="135" y="91"/>
                  <a:pt x="139" y="80"/>
                  <a:pt x="139" y="65"/>
                </a:cubicBezTo>
                <a:lnTo>
                  <a:pt x="139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6" name="Freeform 78">
            <a:extLst>
              <a:ext uri="{FF2B5EF4-FFF2-40B4-BE49-F238E27FC236}">
                <a16:creationId xmlns:a16="http://schemas.microsoft.com/office/drawing/2014/main" id="{A919A6CA-028E-4D5E-989E-FA2492A70DF0}"/>
              </a:ext>
            </a:extLst>
          </p:cNvPr>
          <p:cNvSpPr>
            <a:spLocks/>
          </p:cNvSpPr>
          <p:nvPr/>
        </p:nvSpPr>
        <p:spPr bwMode="auto">
          <a:xfrm>
            <a:off x="7340607" y="3803674"/>
            <a:ext cx="654051" cy="0"/>
          </a:xfrm>
          <a:custGeom>
            <a:avLst/>
            <a:gdLst>
              <a:gd name="T0" fmla="*/ 0 w 747"/>
              <a:gd name="T1" fmla="*/ 0 w 747"/>
              <a:gd name="T2" fmla="*/ 747 w 74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47">
                <a:moveTo>
                  <a:pt x="0" y="0"/>
                </a:moveTo>
                <a:lnTo>
                  <a:pt x="0" y="0"/>
                </a:lnTo>
                <a:lnTo>
                  <a:pt x="747" y="0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7" name="Freeform 79">
            <a:extLst>
              <a:ext uri="{FF2B5EF4-FFF2-40B4-BE49-F238E27FC236}">
                <a16:creationId xmlns:a16="http://schemas.microsoft.com/office/drawing/2014/main" id="{AC4E7132-6E12-4AF3-8FD1-ADA13471F962}"/>
              </a:ext>
            </a:extLst>
          </p:cNvPr>
          <p:cNvSpPr>
            <a:spLocks/>
          </p:cNvSpPr>
          <p:nvPr/>
        </p:nvSpPr>
        <p:spPr bwMode="auto">
          <a:xfrm>
            <a:off x="7445382" y="3908450"/>
            <a:ext cx="444500" cy="0"/>
          </a:xfrm>
          <a:custGeom>
            <a:avLst/>
            <a:gdLst>
              <a:gd name="T0" fmla="*/ 0 w 507"/>
              <a:gd name="T1" fmla="*/ 0 w 507"/>
              <a:gd name="T2" fmla="*/ 507 w 5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07">
                <a:moveTo>
                  <a:pt x="0" y="0"/>
                </a:moveTo>
                <a:lnTo>
                  <a:pt x="0" y="0"/>
                </a:lnTo>
                <a:lnTo>
                  <a:pt x="507" y="0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8" name="Freeform 80">
            <a:extLst>
              <a:ext uri="{FF2B5EF4-FFF2-40B4-BE49-F238E27FC236}">
                <a16:creationId xmlns:a16="http://schemas.microsoft.com/office/drawing/2014/main" id="{9E173384-D802-4A9B-9A54-579588795399}"/>
              </a:ext>
            </a:extLst>
          </p:cNvPr>
          <p:cNvSpPr>
            <a:spLocks/>
          </p:cNvSpPr>
          <p:nvPr/>
        </p:nvSpPr>
        <p:spPr bwMode="auto">
          <a:xfrm>
            <a:off x="7550157" y="4013225"/>
            <a:ext cx="234950" cy="0"/>
          </a:xfrm>
          <a:custGeom>
            <a:avLst/>
            <a:gdLst>
              <a:gd name="T0" fmla="*/ 0 w 267"/>
              <a:gd name="T1" fmla="*/ 0 w 267"/>
              <a:gd name="T2" fmla="*/ 267 w 2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67">
                <a:moveTo>
                  <a:pt x="0" y="0"/>
                </a:moveTo>
                <a:lnTo>
                  <a:pt x="0" y="0"/>
                </a:lnTo>
                <a:lnTo>
                  <a:pt x="267" y="0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59" name="Freeform 81">
            <a:extLst>
              <a:ext uri="{FF2B5EF4-FFF2-40B4-BE49-F238E27FC236}">
                <a16:creationId xmlns:a16="http://schemas.microsoft.com/office/drawing/2014/main" id="{74606261-361F-4A2E-99E9-8DE757118DD1}"/>
              </a:ext>
            </a:extLst>
          </p:cNvPr>
          <p:cNvSpPr>
            <a:spLocks/>
          </p:cNvSpPr>
          <p:nvPr/>
        </p:nvSpPr>
        <p:spPr bwMode="auto">
          <a:xfrm>
            <a:off x="7661282" y="3475060"/>
            <a:ext cx="0" cy="328614"/>
          </a:xfrm>
          <a:custGeom>
            <a:avLst/>
            <a:gdLst>
              <a:gd name="T0" fmla="*/ 0 h 374"/>
              <a:gd name="T1" fmla="*/ 0 h 374"/>
              <a:gd name="T2" fmla="*/ 374 h 37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74">
                <a:moveTo>
                  <a:pt x="0" y="0"/>
                </a:moveTo>
                <a:lnTo>
                  <a:pt x="0" y="0"/>
                </a:lnTo>
                <a:lnTo>
                  <a:pt x="0" y="374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0" name="Freeform 82">
            <a:extLst>
              <a:ext uri="{FF2B5EF4-FFF2-40B4-BE49-F238E27FC236}">
                <a16:creationId xmlns:a16="http://schemas.microsoft.com/office/drawing/2014/main" id="{7852D687-BDE2-42E7-814E-7461DE39DDFD}"/>
              </a:ext>
            </a:extLst>
          </p:cNvPr>
          <p:cNvSpPr>
            <a:spLocks/>
          </p:cNvSpPr>
          <p:nvPr/>
        </p:nvSpPr>
        <p:spPr bwMode="auto">
          <a:xfrm>
            <a:off x="2314578" y="2120914"/>
            <a:ext cx="1258889" cy="1262070"/>
          </a:xfrm>
          <a:custGeom>
            <a:avLst/>
            <a:gdLst>
              <a:gd name="T0" fmla="*/ 0 w 1440"/>
              <a:gd name="T1" fmla="*/ 0 h 1440"/>
              <a:gd name="T2" fmla="*/ 0 w 1440"/>
              <a:gd name="T3" fmla="*/ 0 h 1440"/>
              <a:gd name="T4" fmla="*/ 0 w 1440"/>
              <a:gd name="T5" fmla="*/ 720 h 1440"/>
              <a:gd name="T6" fmla="*/ 0 w 1440"/>
              <a:gd name="T7" fmla="*/ 1440 h 1440"/>
              <a:gd name="T8" fmla="*/ 720 w 1440"/>
              <a:gd name="T9" fmla="*/ 1080 h 1440"/>
              <a:gd name="T10" fmla="*/ 1440 w 1440"/>
              <a:gd name="T11" fmla="*/ 720 h 1440"/>
              <a:gd name="T12" fmla="*/ 720 w 1440"/>
              <a:gd name="T13" fmla="*/ 360 h 1440"/>
              <a:gd name="T14" fmla="*/ 0 w 1440"/>
              <a:gd name="T15" fmla="*/ 0 h 1440"/>
              <a:gd name="T16" fmla="*/ 0 w 1440"/>
              <a:gd name="T17" fmla="*/ 0 h 1440"/>
              <a:gd name="T18" fmla="*/ 0 w 1440"/>
              <a:gd name="T1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0" h="144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239"/>
                  <a:pt x="0" y="720"/>
                </a:cubicBezTo>
                <a:cubicBezTo>
                  <a:pt x="0" y="1199"/>
                  <a:pt x="0" y="1440"/>
                  <a:pt x="0" y="1440"/>
                </a:cubicBezTo>
                <a:cubicBezTo>
                  <a:pt x="0" y="1440"/>
                  <a:pt x="240" y="1319"/>
                  <a:pt x="720" y="1080"/>
                </a:cubicBezTo>
                <a:cubicBezTo>
                  <a:pt x="1200" y="839"/>
                  <a:pt x="1440" y="720"/>
                  <a:pt x="1440" y="720"/>
                </a:cubicBezTo>
                <a:cubicBezTo>
                  <a:pt x="1440" y="720"/>
                  <a:pt x="1200" y="599"/>
                  <a:pt x="720" y="360"/>
                </a:cubicBezTo>
                <a:cubicBezTo>
                  <a:pt x="240" y="119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1" name="Freeform 83">
            <a:extLst>
              <a:ext uri="{FF2B5EF4-FFF2-40B4-BE49-F238E27FC236}">
                <a16:creationId xmlns:a16="http://schemas.microsoft.com/office/drawing/2014/main" id="{FA44311E-04D0-4D23-B551-EC6F01DFB4FC}"/>
              </a:ext>
            </a:extLst>
          </p:cNvPr>
          <p:cNvSpPr>
            <a:spLocks/>
          </p:cNvSpPr>
          <p:nvPr/>
        </p:nvSpPr>
        <p:spPr bwMode="auto">
          <a:xfrm>
            <a:off x="2406653" y="2430478"/>
            <a:ext cx="222250" cy="0"/>
          </a:xfrm>
          <a:custGeom>
            <a:avLst/>
            <a:gdLst>
              <a:gd name="T0" fmla="*/ 0 w 254"/>
              <a:gd name="T1" fmla="*/ 0 w 254"/>
              <a:gd name="T2" fmla="*/ 254 w 2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54">
                <a:moveTo>
                  <a:pt x="0" y="0"/>
                </a:moveTo>
                <a:lnTo>
                  <a:pt x="0" y="0"/>
                </a:lnTo>
                <a:lnTo>
                  <a:pt x="25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2" name="Freeform 84">
            <a:extLst>
              <a:ext uri="{FF2B5EF4-FFF2-40B4-BE49-F238E27FC236}">
                <a16:creationId xmlns:a16="http://schemas.microsoft.com/office/drawing/2014/main" id="{A524CC36-BF13-4E2B-B975-481E14797F1B}"/>
              </a:ext>
            </a:extLst>
          </p:cNvPr>
          <p:cNvSpPr>
            <a:spLocks/>
          </p:cNvSpPr>
          <p:nvPr/>
        </p:nvSpPr>
        <p:spPr bwMode="auto">
          <a:xfrm>
            <a:off x="2517778" y="2319353"/>
            <a:ext cx="0" cy="222251"/>
          </a:xfrm>
          <a:custGeom>
            <a:avLst/>
            <a:gdLst>
              <a:gd name="T0" fmla="*/ 0 h 254"/>
              <a:gd name="T1" fmla="*/ 0 h 254"/>
              <a:gd name="T2" fmla="*/ 254 h 25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54">
                <a:moveTo>
                  <a:pt x="0" y="0"/>
                </a:moveTo>
                <a:lnTo>
                  <a:pt x="0" y="0"/>
                </a:lnTo>
                <a:lnTo>
                  <a:pt x="0" y="254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3" name="Freeform 85">
            <a:extLst>
              <a:ext uri="{FF2B5EF4-FFF2-40B4-BE49-F238E27FC236}">
                <a16:creationId xmlns:a16="http://schemas.microsoft.com/office/drawing/2014/main" id="{7D1719B1-A168-4CD2-9ECD-70D895AF8C51}"/>
              </a:ext>
            </a:extLst>
          </p:cNvPr>
          <p:cNvSpPr>
            <a:spLocks/>
          </p:cNvSpPr>
          <p:nvPr/>
        </p:nvSpPr>
        <p:spPr bwMode="auto">
          <a:xfrm>
            <a:off x="2406653" y="3060720"/>
            <a:ext cx="222250" cy="0"/>
          </a:xfrm>
          <a:custGeom>
            <a:avLst/>
            <a:gdLst>
              <a:gd name="T0" fmla="*/ 0 w 254"/>
              <a:gd name="T1" fmla="*/ 0 w 254"/>
              <a:gd name="T2" fmla="*/ 254 w 2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54">
                <a:moveTo>
                  <a:pt x="0" y="0"/>
                </a:moveTo>
                <a:lnTo>
                  <a:pt x="0" y="0"/>
                </a:lnTo>
                <a:lnTo>
                  <a:pt x="25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4" name="Freeform 86">
            <a:extLst>
              <a:ext uri="{FF2B5EF4-FFF2-40B4-BE49-F238E27FC236}">
                <a16:creationId xmlns:a16="http://schemas.microsoft.com/office/drawing/2014/main" id="{A81883CD-C1FC-4C92-BB4F-9305238F69BC}"/>
              </a:ext>
            </a:extLst>
          </p:cNvPr>
          <p:cNvSpPr>
            <a:spLocks/>
          </p:cNvSpPr>
          <p:nvPr/>
        </p:nvSpPr>
        <p:spPr bwMode="auto">
          <a:xfrm>
            <a:off x="3562354" y="2746393"/>
            <a:ext cx="431800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5" name="Freeform 87">
            <a:extLst>
              <a:ext uri="{FF2B5EF4-FFF2-40B4-BE49-F238E27FC236}">
                <a16:creationId xmlns:a16="http://schemas.microsoft.com/office/drawing/2014/main" id="{83ECC9DC-9613-4882-A1A3-0DED1F1A36D3}"/>
              </a:ext>
            </a:extLst>
          </p:cNvPr>
          <p:cNvSpPr>
            <a:spLocks/>
          </p:cNvSpPr>
          <p:nvPr/>
        </p:nvSpPr>
        <p:spPr bwMode="auto">
          <a:xfrm>
            <a:off x="1881190" y="2430478"/>
            <a:ext cx="433388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6" name="Freeform 88">
            <a:extLst>
              <a:ext uri="{FF2B5EF4-FFF2-40B4-BE49-F238E27FC236}">
                <a16:creationId xmlns:a16="http://schemas.microsoft.com/office/drawing/2014/main" id="{B777C8A9-C73F-46E4-A3FE-66673E8255B6}"/>
              </a:ext>
            </a:extLst>
          </p:cNvPr>
          <p:cNvSpPr>
            <a:spLocks/>
          </p:cNvSpPr>
          <p:nvPr/>
        </p:nvSpPr>
        <p:spPr bwMode="auto">
          <a:xfrm>
            <a:off x="1881190" y="3060720"/>
            <a:ext cx="433388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7" name="Freeform 89">
            <a:extLst>
              <a:ext uri="{FF2B5EF4-FFF2-40B4-BE49-F238E27FC236}">
                <a16:creationId xmlns:a16="http://schemas.microsoft.com/office/drawing/2014/main" id="{A3A2FA06-BE2E-43A2-B4E9-53560182756B}"/>
              </a:ext>
            </a:extLst>
          </p:cNvPr>
          <p:cNvSpPr>
            <a:spLocks/>
          </p:cNvSpPr>
          <p:nvPr/>
        </p:nvSpPr>
        <p:spPr bwMode="auto">
          <a:xfrm>
            <a:off x="1887540" y="3054370"/>
            <a:ext cx="0" cy="749304"/>
          </a:xfrm>
          <a:custGeom>
            <a:avLst/>
            <a:gdLst>
              <a:gd name="T0" fmla="*/ 0 h 854"/>
              <a:gd name="T1" fmla="*/ 0 h 854"/>
              <a:gd name="T2" fmla="*/ 854 h 85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54">
                <a:moveTo>
                  <a:pt x="0" y="0"/>
                </a:moveTo>
                <a:lnTo>
                  <a:pt x="0" y="0"/>
                </a:lnTo>
                <a:lnTo>
                  <a:pt x="0" y="854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8" name="Freeform 90">
            <a:extLst>
              <a:ext uri="{FF2B5EF4-FFF2-40B4-BE49-F238E27FC236}">
                <a16:creationId xmlns:a16="http://schemas.microsoft.com/office/drawing/2014/main" id="{6AD0F78F-268A-44F6-A20D-E2ADFDE6EB01}"/>
              </a:ext>
            </a:extLst>
          </p:cNvPr>
          <p:cNvSpPr>
            <a:spLocks/>
          </p:cNvSpPr>
          <p:nvPr/>
        </p:nvSpPr>
        <p:spPr bwMode="auto">
          <a:xfrm>
            <a:off x="1881190" y="3797324"/>
            <a:ext cx="2112964" cy="0"/>
          </a:xfrm>
          <a:custGeom>
            <a:avLst/>
            <a:gdLst>
              <a:gd name="T0" fmla="*/ 0 w 2414"/>
              <a:gd name="T1" fmla="*/ 0 w 2414"/>
              <a:gd name="T2" fmla="*/ 2414 w 241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414">
                <a:moveTo>
                  <a:pt x="0" y="0"/>
                </a:moveTo>
                <a:lnTo>
                  <a:pt x="0" y="0"/>
                </a:lnTo>
                <a:lnTo>
                  <a:pt x="241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69" name="Freeform 91">
            <a:extLst>
              <a:ext uri="{FF2B5EF4-FFF2-40B4-BE49-F238E27FC236}">
                <a16:creationId xmlns:a16="http://schemas.microsoft.com/office/drawing/2014/main" id="{95C4A42C-ED73-4AF9-B27E-8D6889C9D2A6}"/>
              </a:ext>
            </a:extLst>
          </p:cNvPr>
          <p:cNvSpPr>
            <a:spLocks/>
          </p:cNvSpPr>
          <p:nvPr/>
        </p:nvSpPr>
        <p:spPr bwMode="auto">
          <a:xfrm>
            <a:off x="3987804" y="2740043"/>
            <a:ext cx="0" cy="1063631"/>
          </a:xfrm>
          <a:custGeom>
            <a:avLst/>
            <a:gdLst>
              <a:gd name="T0" fmla="*/ 0 h 1214"/>
              <a:gd name="T1" fmla="*/ 0 h 1214"/>
              <a:gd name="T2" fmla="*/ 1214 h 121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214">
                <a:moveTo>
                  <a:pt x="0" y="0"/>
                </a:moveTo>
                <a:lnTo>
                  <a:pt x="0" y="0"/>
                </a:lnTo>
                <a:lnTo>
                  <a:pt x="0" y="1214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0" name="Freeform 92">
            <a:extLst>
              <a:ext uri="{FF2B5EF4-FFF2-40B4-BE49-F238E27FC236}">
                <a16:creationId xmlns:a16="http://schemas.microsoft.com/office/drawing/2014/main" id="{995042CF-10C3-46A3-B9B4-B76B23BF92B9}"/>
              </a:ext>
            </a:extLst>
          </p:cNvPr>
          <p:cNvSpPr>
            <a:spLocks/>
          </p:cNvSpPr>
          <p:nvPr/>
        </p:nvSpPr>
        <p:spPr bwMode="auto">
          <a:xfrm>
            <a:off x="2314578" y="5275295"/>
            <a:ext cx="1258889" cy="1260482"/>
          </a:xfrm>
          <a:custGeom>
            <a:avLst/>
            <a:gdLst>
              <a:gd name="T0" fmla="*/ 0 w 1440"/>
              <a:gd name="T1" fmla="*/ 0 h 1440"/>
              <a:gd name="T2" fmla="*/ 0 w 1440"/>
              <a:gd name="T3" fmla="*/ 0 h 1440"/>
              <a:gd name="T4" fmla="*/ 0 w 1440"/>
              <a:gd name="T5" fmla="*/ 720 h 1440"/>
              <a:gd name="T6" fmla="*/ 0 w 1440"/>
              <a:gd name="T7" fmla="*/ 1440 h 1440"/>
              <a:gd name="T8" fmla="*/ 720 w 1440"/>
              <a:gd name="T9" fmla="*/ 1080 h 1440"/>
              <a:gd name="T10" fmla="*/ 1440 w 1440"/>
              <a:gd name="T11" fmla="*/ 720 h 1440"/>
              <a:gd name="T12" fmla="*/ 720 w 1440"/>
              <a:gd name="T13" fmla="*/ 360 h 1440"/>
              <a:gd name="T14" fmla="*/ 0 w 1440"/>
              <a:gd name="T15" fmla="*/ 0 h 1440"/>
              <a:gd name="T16" fmla="*/ 0 w 1440"/>
              <a:gd name="T17" fmla="*/ 0 h 1440"/>
              <a:gd name="T18" fmla="*/ 0 w 1440"/>
              <a:gd name="T1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0" h="144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239"/>
                  <a:pt x="0" y="720"/>
                </a:cubicBezTo>
                <a:cubicBezTo>
                  <a:pt x="0" y="1199"/>
                  <a:pt x="0" y="1440"/>
                  <a:pt x="0" y="1440"/>
                </a:cubicBezTo>
                <a:cubicBezTo>
                  <a:pt x="0" y="1440"/>
                  <a:pt x="240" y="1319"/>
                  <a:pt x="720" y="1080"/>
                </a:cubicBezTo>
                <a:cubicBezTo>
                  <a:pt x="1200" y="839"/>
                  <a:pt x="1440" y="720"/>
                  <a:pt x="1440" y="720"/>
                </a:cubicBezTo>
                <a:cubicBezTo>
                  <a:pt x="1440" y="720"/>
                  <a:pt x="1200" y="599"/>
                  <a:pt x="720" y="360"/>
                </a:cubicBezTo>
                <a:cubicBezTo>
                  <a:pt x="240" y="119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1" name="Freeform 93">
            <a:extLst>
              <a:ext uri="{FF2B5EF4-FFF2-40B4-BE49-F238E27FC236}">
                <a16:creationId xmlns:a16="http://schemas.microsoft.com/office/drawing/2014/main" id="{78CCA9F3-3BBE-4FD9-89C6-B67B3840C6EB}"/>
              </a:ext>
            </a:extLst>
          </p:cNvPr>
          <p:cNvSpPr>
            <a:spLocks/>
          </p:cNvSpPr>
          <p:nvPr/>
        </p:nvSpPr>
        <p:spPr bwMode="auto">
          <a:xfrm>
            <a:off x="2406653" y="5584859"/>
            <a:ext cx="222250" cy="0"/>
          </a:xfrm>
          <a:custGeom>
            <a:avLst/>
            <a:gdLst>
              <a:gd name="T0" fmla="*/ 0 w 254"/>
              <a:gd name="T1" fmla="*/ 0 w 254"/>
              <a:gd name="T2" fmla="*/ 254 w 2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54">
                <a:moveTo>
                  <a:pt x="0" y="0"/>
                </a:moveTo>
                <a:lnTo>
                  <a:pt x="0" y="0"/>
                </a:lnTo>
                <a:lnTo>
                  <a:pt x="25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2" name="Freeform 94">
            <a:extLst>
              <a:ext uri="{FF2B5EF4-FFF2-40B4-BE49-F238E27FC236}">
                <a16:creationId xmlns:a16="http://schemas.microsoft.com/office/drawing/2014/main" id="{7D179D3A-420A-46BA-A6E2-241E57EE7A69}"/>
              </a:ext>
            </a:extLst>
          </p:cNvPr>
          <p:cNvSpPr>
            <a:spLocks/>
          </p:cNvSpPr>
          <p:nvPr/>
        </p:nvSpPr>
        <p:spPr bwMode="auto">
          <a:xfrm>
            <a:off x="2517778" y="6103975"/>
            <a:ext cx="0" cy="222251"/>
          </a:xfrm>
          <a:custGeom>
            <a:avLst/>
            <a:gdLst>
              <a:gd name="T0" fmla="*/ 0 h 254"/>
              <a:gd name="T1" fmla="*/ 0 h 254"/>
              <a:gd name="T2" fmla="*/ 254 h 25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54">
                <a:moveTo>
                  <a:pt x="0" y="0"/>
                </a:moveTo>
                <a:lnTo>
                  <a:pt x="0" y="0"/>
                </a:lnTo>
                <a:lnTo>
                  <a:pt x="0" y="254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3" name="Freeform 95">
            <a:extLst>
              <a:ext uri="{FF2B5EF4-FFF2-40B4-BE49-F238E27FC236}">
                <a16:creationId xmlns:a16="http://schemas.microsoft.com/office/drawing/2014/main" id="{CFDAAC8B-6C37-45D3-A708-FE8B89F1D302}"/>
              </a:ext>
            </a:extLst>
          </p:cNvPr>
          <p:cNvSpPr>
            <a:spLocks/>
          </p:cNvSpPr>
          <p:nvPr/>
        </p:nvSpPr>
        <p:spPr bwMode="auto">
          <a:xfrm>
            <a:off x="2406653" y="6215100"/>
            <a:ext cx="222250" cy="0"/>
          </a:xfrm>
          <a:custGeom>
            <a:avLst/>
            <a:gdLst>
              <a:gd name="T0" fmla="*/ 0 w 254"/>
              <a:gd name="T1" fmla="*/ 0 w 254"/>
              <a:gd name="T2" fmla="*/ 254 w 2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54">
                <a:moveTo>
                  <a:pt x="0" y="0"/>
                </a:moveTo>
                <a:lnTo>
                  <a:pt x="0" y="0"/>
                </a:lnTo>
                <a:lnTo>
                  <a:pt x="25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4" name="Freeform 96">
            <a:extLst>
              <a:ext uri="{FF2B5EF4-FFF2-40B4-BE49-F238E27FC236}">
                <a16:creationId xmlns:a16="http://schemas.microsoft.com/office/drawing/2014/main" id="{D837CA1F-83FD-4F5B-B145-8C39B9286905}"/>
              </a:ext>
            </a:extLst>
          </p:cNvPr>
          <p:cNvSpPr>
            <a:spLocks/>
          </p:cNvSpPr>
          <p:nvPr/>
        </p:nvSpPr>
        <p:spPr bwMode="auto">
          <a:xfrm>
            <a:off x="3562354" y="5899186"/>
            <a:ext cx="431800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5" name="Freeform 97">
            <a:extLst>
              <a:ext uri="{FF2B5EF4-FFF2-40B4-BE49-F238E27FC236}">
                <a16:creationId xmlns:a16="http://schemas.microsoft.com/office/drawing/2014/main" id="{C014D6D8-9913-4087-9955-35A25281F5CE}"/>
              </a:ext>
            </a:extLst>
          </p:cNvPr>
          <p:cNvSpPr>
            <a:spLocks/>
          </p:cNvSpPr>
          <p:nvPr/>
        </p:nvSpPr>
        <p:spPr bwMode="auto">
          <a:xfrm>
            <a:off x="1881190" y="6215100"/>
            <a:ext cx="433388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6" name="Freeform 98">
            <a:extLst>
              <a:ext uri="{FF2B5EF4-FFF2-40B4-BE49-F238E27FC236}">
                <a16:creationId xmlns:a16="http://schemas.microsoft.com/office/drawing/2014/main" id="{DA28D9AC-30E4-4AE9-A0B6-A3D09B4960CB}"/>
              </a:ext>
            </a:extLst>
          </p:cNvPr>
          <p:cNvSpPr>
            <a:spLocks/>
          </p:cNvSpPr>
          <p:nvPr/>
        </p:nvSpPr>
        <p:spPr bwMode="auto">
          <a:xfrm>
            <a:off x="1881190" y="5584859"/>
            <a:ext cx="433388" cy="0"/>
          </a:xfrm>
          <a:custGeom>
            <a:avLst/>
            <a:gdLst>
              <a:gd name="T0" fmla="*/ 0 w 494"/>
              <a:gd name="T1" fmla="*/ 0 w 494"/>
              <a:gd name="T2" fmla="*/ 494 w 4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4">
                <a:moveTo>
                  <a:pt x="0" y="0"/>
                </a:moveTo>
                <a:lnTo>
                  <a:pt x="0" y="0"/>
                </a:lnTo>
                <a:lnTo>
                  <a:pt x="49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7" name="Freeform 99">
            <a:extLst>
              <a:ext uri="{FF2B5EF4-FFF2-40B4-BE49-F238E27FC236}">
                <a16:creationId xmlns:a16="http://schemas.microsoft.com/office/drawing/2014/main" id="{37771E71-3C54-4277-87C3-68026AC0AE7C}"/>
              </a:ext>
            </a:extLst>
          </p:cNvPr>
          <p:cNvSpPr>
            <a:spLocks/>
          </p:cNvSpPr>
          <p:nvPr/>
        </p:nvSpPr>
        <p:spPr bwMode="auto">
          <a:xfrm>
            <a:off x="1887540" y="4841905"/>
            <a:ext cx="0" cy="747717"/>
          </a:xfrm>
          <a:custGeom>
            <a:avLst/>
            <a:gdLst>
              <a:gd name="T0" fmla="*/ 0 h 854"/>
              <a:gd name="T1" fmla="*/ 0 h 854"/>
              <a:gd name="T2" fmla="*/ 854 h 85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854">
                <a:moveTo>
                  <a:pt x="0" y="0"/>
                </a:moveTo>
                <a:lnTo>
                  <a:pt x="0" y="0"/>
                </a:lnTo>
                <a:lnTo>
                  <a:pt x="0" y="854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8" name="Freeform 100">
            <a:extLst>
              <a:ext uri="{FF2B5EF4-FFF2-40B4-BE49-F238E27FC236}">
                <a16:creationId xmlns:a16="http://schemas.microsoft.com/office/drawing/2014/main" id="{3115E5C9-46BD-472F-91D0-E290ED17ECC1}"/>
              </a:ext>
            </a:extLst>
          </p:cNvPr>
          <p:cNvSpPr>
            <a:spLocks/>
          </p:cNvSpPr>
          <p:nvPr/>
        </p:nvSpPr>
        <p:spPr bwMode="auto">
          <a:xfrm>
            <a:off x="1881190" y="4848255"/>
            <a:ext cx="2112964" cy="0"/>
          </a:xfrm>
          <a:custGeom>
            <a:avLst/>
            <a:gdLst>
              <a:gd name="T0" fmla="*/ 0 w 2414"/>
              <a:gd name="T1" fmla="*/ 0 w 2414"/>
              <a:gd name="T2" fmla="*/ 2414 w 241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414">
                <a:moveTo>
                  <a:pt x="0" y="0"/>
                </a:moveTo>
                <a:lnTo>
                  <a:pt x="0" y="0"/>
                </a:lnTo>
                <a:lnTo>
                  <a:pt x="2414" y="0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79" name="Freeform 101">
            <a:extLst>
              <a:ext uri="{FF2B5EF4-FFF2-40B4-BE49-F238E27FC236}">
                <a16:creationId xmlns:a16="http://schemas.microsoft.com/office/drawing/2014/main" id="{3EC0B76D-2C36-4CFF-89A7-955DCB59DB10}"/>
              </a:ext>
            </a:extLst>
          </p:cNvPr>
          <p:cNvSpPr>
            <a:spLocks/>
          </p:cNvSpPr>
          <p:nvPr/>
        </p:nvSpPr>
        <p:spPr bwMode="auto">
          <a:xfrm>
            <a:off x="3987804" y="4841905"/>
            <a:ext cx="0" cy="1063631"/>
          </a:xfrm>
          <a:custGeom>
            <a:avLst/>
            <a:gdLst>
              <a:gd name="T0" fmla="*/ 0 h 1214"/>
              <a:gd name="T1" fmla="*/ 0 h 1214"/>
              <a:gd name="T2" fmla="*/ 1214 h 121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214">
                <a:moveTo>
                  <a:pt x="0" y="0"/>
                </a:moveTo>
                <a:lnTo>
                  <a:pt x="0" y="0"/>
                </a:lnTo>
                <a:lnTo>
                  <a:pt x="0" y="1214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0" name="Freeform 102">
            <a:extLst>
              <a:ext uri="{FF2B5EF4-FFF2-40B4-BE49-F238E27FC236}">
                <a16:creationId xmlns:a16="http://schemas.microsoft.com/office/drawing/2014/main" id="{C10E22A1-4D29-4D7D-B308-F1FA9E7301B1}"/>
              </a:ext>
            </a:extLst>
          </p:cNvPr>
          <p:cNvSpPr>
            <a:spLocks/>
          </p:cNvSpPr>
          <p:nvPr/>
        </p:nvSpPr>
        <p:spPr bwMode="auto">
          <a:xfrm>
            <a:off x="1887540" y="3370284"/>
            <a:ext cx="0" cy="1905011"/>
          </a:xfrm>
          <a:custGeom>
            <a:avLst/>
            <a:gdLst>
              <a:gd name="T0" fmla="*/ 0 h 2174"/>
              <a:gd name="T1" fmla="*/ 0 h 2174"/>
              <a:gd name="T2" fmla="*/ 2174 h 217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174">
                <a:moveTo>
                  <a:pt x="0" y="0"/>
                </a:moveTo>
                <a:lnTo>
                  <a:pt x="0" y="0"/>
                </a:lnTo>
                <a:lnTo>
                  <a:pt x="0" y="2174"/>
                </a:lnTo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1" name="Freeform 103">
            <a:extLst>
              <a:ext uri="{FF2B5EF4-FFF2-40B4-BE49-F238E27FC236}">
                <a16:creationId xmlns:a16="http://schemas.microsoft.com/office/drawing/2014/main" id="{52AF2B0E-2D11-4D10-9AD8-9A9D6EB3F752}"/>
              </a:ext>
            </a:extLst>
          </p:cNvPr>
          <p:cNvSpPr>
            <a:spLocks/>
          </p:cNvSpPr>
          <p:nvPr/>
        </p:nvSpPr>
        <p:spPr bwMode="auto">
          <a:xfrm>
            <a:off x="2722565" y="3686198"/>
            <a:ext cx="641351" cy="222251"/>
          </a:xfrm>
          <a:custGeom>
            <a:avLst/>
            <a:gdLst>
              <a:gd name="T0" fmla="*/ 0 w 734"/>
              <a:gd name="T1" fmla="*/ 254 h 254"/>
              <a:gd name="T2" fmla="*/ 0 w 734"/>
              <a:gd name="T3" fmla="*/ 254 h 254"/>
              <a:gd name="T4" fmla="*/ 734 w 734"/>
              <a:gd name="T5" fmla="*/ 254 h 254"/>
              <a:gd name="T6" fmla="*/ 734 w 734"/>
              <a:gd name="T7" fmla="*/ 0 h 254"/>
              <a:gd name="T8" fmla="*/ 0 w 734"/>
              <a:gd name="T9" fmla="*/ 0 h 254"/>
              <a:gd name="T10" fmla="*/ 0 w 734"/>
              <a:gd name="T11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" h="254">
                <a:moveTo>
                  <a:pt x="0" y="254"/>
                </a:moveTo>
                <a:lnTo>
                  <a:pt x="0" y="254"/>
                </a:lnTo>
                <a:lnTo>
                  <a:pt x="734" y="254"/>
                </a:lnTo>
                <a:lnTo>
                  <a:pt x="734" y="0"/>
                </a:lnTo>
                <a:lnTo>
                  <a:pt x="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2" name="Freeform 104">
            <a:extLst>
              <a:ext uri="{FF2B5EF4-FFF2-40B4-BE49-F238E27FC236}">
                <a16:creationId xmlns:a16="http://schemas.microsoft.com/office/drawing/2014/main" id="{87056E19-9773-4D61-BF47-29AB77FE5C01}"/>
              </a:ext>
            </a:extLst>
          </p:cNvPr>
          <p:cNvSpPr>
            <a:spLocks/>
          </p:cNvSpPr>
          <p:nvPr/>
        </p:nvSpPr>
        <p:spPr bwMode="auto">
          <a:xfrm>
            <a:off x="2727328" y="3692548"/>
            <a:ext cx="630238" cy="209551"/>
          </a:xfrm>
          <a:custGeom>
            <a:avLst/>
            <a:gdLst>
              <a:gd name="T0" fmla="*/ 0 w 720"/>
              <a:gd name="T1" fmla="*/ 0 h 240"/>
              <a:gd name="T2" fmla="*/ 0 w 720"/>
              <a:gd name="T3" fmla="*/ 0 h 240"/>
              <a:gd name="T4" fmla="*/ 720 w 720"/>
              <a:gd name="T5" fmla="*/ 0 h 240"/>
              <a:gd name="T6" fmla="*/ 720 w 720"/>
              <a:gd name="T7" fmla="*/ 240 h 240"/>
              <a:gd name="T8" fmla="*/ 0 w 720"/>
              <a:gd name="T9" fmla="*/ 240 h 240"/>
              <a:gd name="T10" fmla="*/ 0 w 720"/>
              <a:gd name="T1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240">
                <a:moveTo>
                  <a:pt x="0" y="0"/>
                </a:moveTo>
                <a:lnTo>
                  <a:pt x="0" y="0"/>
                </a:lnTo>
                <a:lnTo>
                  <a:pt x="720" y="0"/>
                </a:lnTo>
                <a:lnTo>
                  <a:pt x="720" y="240"/>
                </a:lnTo>
                <a:lnTo>
                  <a:pt x="0" y="240"/>
                </a:ln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3" name="Freeform 105">
            <a:extLst>
              <a:ext uri="{FF2B5EF4-FFF2-40B4-BE49-F238E27FC236}">
                <a16:creationId xmlns:a16="http://schemas.microsoft.com/office/drawing/2014/main" id="{69006820-182F-40F1-845A-EFB5D79603E0}"/>
              </a:ext>
            </a:extLst>
          </p:cNvPr>
          <p:cNvSpPr>
            <a:spLocks/>
          </p:cNvSpPr>
          <p:nvPr/>
        </p:nvSpPr>
        <p:spPr bwMode="auto">
          <a:xfrm>
            <a:off x="2722565" y="4737129"/>
            <a:ext cx="641351" cy="222251"/>
          </a:xfrm>
          <a:custGeom>
            <a:avLst/>
            <a:gdLst>
              <a:gd name="T0" fmla="*/ 0 w 734"/>
              <a:gd name="T1" fmla="*/ 254 h 254"/>
              <a:gd name="T2" fmla="*/ 0 w 734"/>
              <a:gd name="T3" fmla="*/ 254 h 254"/>
              <a:gd name="T4" fmla="*/ 734 w 734"/>
              <a:gd name="T5" fmla="*/ 254 h 254"/>
              <a:gd name="T6" fmla="*/ 734 w 734"/>
              <a:gd name="T7" fmla="*/ 0 h 254"/>
              <a:gd name="T8" fmla="*/ 0 w 734"/>
              <a:gd name="T9" fmla="*/ 0 h 254"/>
              <a:gd name="T10" fmla="*/ 0 w 734"/>
              <a:gd name="T11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" h="254">
                <a:moveTo>
                  <a:pt x="0" y="254"/>
                </a:moveTo>
                <a:lnTo>
                  <a:pt x="0" y="254"/>
                </a:lnTo>
                <a:lnTo>
                  <a:pt x="734" y="254"/>
                </a:lnTo>
                <a:lnTo>
                  <a:pt x="734" y="0"/>
                </a:lnTo>
                <a:lnTo>
                  <a:pt x="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4" name="Freeform 106">
            <a:extLst>
              <a:ext uri="{FF2B5EF4-FFF2-40B4-BE49-F238E27FC236}">
                <a16:creationId xmlns:a16="http://schemas.microsoft.com/office/drawing/2014/main" id="{FCBF467E-28CB-49EC-8451-4C5BE8A42A21}"/>
              </a:ext>
            </a:extLst>
          </p:cNvPr>
          <p:cNvSpPr>
            <a:spLocks/>
          </p:cNvSpPr>
          <p:nvPr/>
        </p:nvSpPr>
        <p:spPr bwMode="auto">
          <a:xfrm>
            <a:off x="2727328" y="4743479"/>
            <a:ext cx="630238" cy="209551"/>
          </a:xfrm>
          <a:custGeom>
            <a:avLst/>
            <a:gdLst>
              <a:gd name="T0" fmla="*/ 0 w 720"/>
              <a:gd name="T1" fmla="*/ 0 h 240"/>
              <a:gd name="T2" fmla="*/ 0 w 720"/>
              <a:gd name="T3" fmla="*/ 0 h 240"/>
              <a:gd name="T4" fmla="*/ 720 w 720"/>
              <a:gd name="T5" fmla="*/ 0 h 240"/>
              <a:gd name="T6" fmla="*/ 720 w 720"/>
              <a:gd name="T7" fmla="*/ 240 h 240"/>
              <a:gd name="T8" fmla="*/ 0 w 720"/>
              <a:gd name="T9" fmla="*/ 240 h 240"/>
              <a:gd name="T10" fmla="*/ 0 w 720"/>
              <a:gd name="T1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240">
                <a:moveTo>
                  <a:pt x="0" y="0"/>
                </a:moveTo>
                <a:lnTo>
                  <a:pt x="0" y="0"/>
                </a:lnTo>
                <a:lnTo>
                  <a:pt x="720" y="0"/>
                </a:lnTo>
                <a:lnTo>
                  <a:pt x="720" y="240"/>
                </a:lnTo>
                <a:lnTo>
                  <a:pt x="0" y="240"/>
                </a:ln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5" name="Freeform 107">
            <a:extLst>
              <a:ext uri="{FF2B5EF4-FFF2-40B4-BE49-F238E27FC236}">
                <a16:creationId xmlns:a16="http://schemas.microsoft.com/office/drawing/2014/main" id="{7BEFB8DF-D8A9-4E4C-86C6-E999EDE6B75D}"/>
              </a:ext>
            </a:extLst>
          </p:cNvPr>
          <p:cNvSpPr>
            <a:spLocks/>
          </p:cNvSpPr>
          <p:nvPr/>
        </p:nvSpPr>
        <p:spPr bwMode="auto">
          <a:xfrm>
            <a:off x="1776415" y="4000525"/>
            <a:ext cx="222250" cy="642941"/>
          </a:xfrm>
          <a:custGeom>
            <a:avLst/>
            <a:gdLst>
              <a:gd name="T0" fmla="*/ 0 w 254"/>
              <a:gd name="T1" fmla="*/ 734 h 734"/>
              <a:gd name="T2" fmla="*/ 0 w 254"/>
              <a:gd name="T3" fmla="*/ 734 h 734"/>
              <a:gd name="T4" fmla="*/ 254 w 254"/>
              <a:gd name="T5" fmla="*/ 734 h 734"/>
              <a:gd name="T6" fmla="*/ 254 w 254"/>
              <a:gd name="T7" fmla="*/ 0 h 734"/>
              <a:gd name="T8" fmla="*/ 0 w 254"/>
              <a:gd name="T9" fmla="*/ 0 h 734"/>
              <a:gd name="T10" fmla="*/ 0 w 254"/>
              <a:gd name="T11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734">
                <a:moveTo>
                  <a:pt x="0" y="734"/>
                </a:moveTo>
                <a:lnTo>
                  <a:pt x="0" y="734"/>
                </a:lnTo>
                <a:lnTo>
                  <a:pt x="254" y="734"/>
                </a:lnTo>
                <a:lnTo>
                  <a:pt x="254" y="0"/>
                </a:lnTo>
                <a:lnTo>
                  <a:pt x="0" y="0"/>
                </a:lnTo>
                <a:lnTo>
                  <a:pt x="0" y="73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6" name="Freeform 108">
            <a:extLst>
              <a:ext uri="{FF2B5EF4-FFF2-40B4-BE49-F238E27FC236}">
                <a16:creationId xmlns:a16="http://schemas.microsoft.com/office/drawing/2014/main" id="{A9AAE2F1-FD59-4A1D-9DD9-58E31FB98C38}"/>
              </a:ext>
            </a:extLst>
          </p:cNvPr>
          <p:cNvSpPr>
            <a:spLocks/>
          </p:cNvSpPr>
          <p:nvPr/>
        </p:nvSpPr>
        <p:spPr bwMode="auto">
          <a:xfrm>
            <a:off x="1782765" y="4006875"/>
            <a:ext cx="209550" cy="631829"/>
          </a:xfrm>
          <a:custGeom>
            <a:avLst/>
            <a:gdLst>
              <a:gd name="T0" fmla="*/ 0 w 240"/>
              <a:gd name="T1" fmla="*/ 0 h 720"/>
              <a:gd name="T2" fmla="*/ 0 w 240"/>
              <a:gd name="T3" fmla="*/ 0 h 720"/>
              <a:gd name="T4" fmla="*/ 240 w 240"/>
              <a:gd name="T5" fmla="*/ 0 h 720"/>
              <a:gd name="T6" fmla="*/ 240 w 240"/>
              <a:gd name="T7" fmla="*/ 720 h 720"/>
              <a:gd name="T8" fmla="*/ 0 w 240"/>
              <a:gd name="T9" fmla="*/ 720 h 720"/>
              <a:gd name="T10" fmla="*/ 0 w 240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720">
                <a:moveTo>
                  <a:pt x="0" y="0"/>
                </a:moveTo>
                <a:lnTo>
                  <a:pt x="0" y="0"/>
                </a:lnTo>
                <a:lnTo>
                  <a:pt x="240" y="0"/>
                </a:lnTo>
                <a:lnTo>
                  <a:pt x="240" y="720"/>
                </a:ln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7" name="Freeform 109">
            <a:extLst>
              <a:ext uri="{FF2B5EF4-FFF2-40B4-BE49-F238E27FC236}">
                <a16:creationId xmlns:a16="http://schemas.microsoft.com/office/drawing/2014/main" id="{9BBE6E13-8CB1-4997-AD76-B85DA5EF983E}"/>
              </a:ext>
            </a:extLst>
          </p:cNvPr>
          <p:cNvSpPr>
            <a:spLocks noEditPoints="1"/>
          </p:cNvSpPr>
          <p:nvPr/>
        </p:nvSpPr>
        <p:spPr bwMode="auto">
          <a:xfrm>
            <a:off x="2863853" y="4022750"/>
            <a:ext cx="165100" cy="201614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8" name="Freeform 110">
            <a:extLst>
              <a:ext uri="{FF2B5EF4-FFF2-40B4-BE49-F238E27FC236}">
                <a16:creationId xmlns:a16="http://schemas.microsoft.com/office/drawing/2014/main" id="{9412D8F9-B422-4902-8C6D-18B083D80F7C}"/>
              </a:ext>
            </a:extLst>
          </p:cNvPr>
          <p:cNvSpPr>
            <a:spLocks noEditPoints="1"/>
          </p:cNvSpPr>
          <p:nvPr/>
        </p:nvSpPr>
        <p:spPr bwMode="auto">
          <a:xfrm>
            <a:off x="3052766" y="4073551"/>
            <a:ext cx="136525" cy="153988"/>
          </a:xfrm>
          <a:custGeom>
            <a:avLst/>
            <a:gdLst>
              <a:gd name="T0" fmla="*/ 29 w 157"/>
              <a:gd name="T1" fmla="*/ 126 h 176"/>
              <a:gd name="T2" fmla="*/ 29 w 157"/>
              <a:gd name="T3" fmla="*/ 126 h 176"/>
              <a:gd name="T4" fmla="*/ 38 w 157"/>
              <a:gd name="T5" fmla="*/ 145 h 176"/>
              <a:gd name="T6" fmla="*/ 59 w 157"/>
              <a:gd name="T7" fmla="*/ 152 h 176"/>
              <a:gd name="T8" fmla="*/ 88 w 157"/>
              <a:gd name="T9" fmla="*/ 145 h 176"/>
              <a:gd name="T10" fmla="*/ 111 w 157"/>
              <a:gd name="T11" fmla="*/ 108 h 176"/>
              <a:gd name="T12" fmla="*/ 111 w 157"/>
              <a:gd name="T13" fmla="*/ 86 h 176"/>
              <a:gd name="T14" fmla="*/ 98 w 157"/>
              <a:gd name="T15" fmla="*/ 91 h 176"/>
              <a:gd name="T16" fmla="*/ 82 w 157"/>
              <a:gd name="T17" fmla="*/ 94 h 176"/>
              <a:gd name="T18" fmla="*/ 65 w 157"/>
              <a:gd name="T19" fmla="*/ 96 h 176"/>
              <a:gd name="T20" fmla="*/ 42 w 157"/>
              <a:gd name="T21" fmla="*/ 103 h 176"/>
              <a:gd name="T22" fmla="*/ 29 w 157"/>
              <a:gd name="T23" fmla="*/ 126 h 176"/>
              <a:gd name="T24" fmla="*/ 29 w 157"/>
              <a:gd name="T25" fmla="*/ 126 h 176"/>
              <a:gd name="T26" fmla="*/ 97 w 157"/>
              <a:gd name="T27" fmla="*/ 69 h 176"/>
              <a:gd name="T28" fmla="*/ 97 w 157"/>
              <a:gd name="T29" fmla="*/ 69 h 176"/>
              <a:gd name="T30" fmla="*/ 110 w 157"/>
              <a:gd name="T31" fmla="*/ 61 h 176"/>
              <a:gd name="T32" fmla="*/ 112 w 157"/>
              <a:gd name="T33" fmla="*/ 51 h 176"/>
              <a:gd name="T34" fmla="*/ 101 w 157"/>
              <a:gd name="T35" fmla="*/ 30 h 176"/>
              <a:gd name="T36" fmla="*/ 72 w 157"/>
              <a:gd name="T37" fmla="*/ 23 h 176"/>
              <a:gd name="T38" fmla="*/ 41 w 157"/>
              <a:gd name="T39" fmla="*/ 35 h 176"/>
              <a:gd name="T40" fmla="*/ 34 w 157"/>
              <a:gd name="T41" fmla="*/ 55 h 176"/>
              <a:gd name="T42" fmla="*/ 8 w 157"/>
              <a:gd name="T43" fmla="*/ 55 h 176"/>
              <a:gd name="T44" fmla="*/ 28 w 157"/>
              <a:gd name="T45" fmla="*/ 12 h 176"/>
              <a:gd name="T46" fmla="*/ 73 w 157"/>
              <a:gd name="T47" fmla="*/ 0 h 176"/>
              <a:gd name="T48" fmla="*/ 121 w 157"/>
              <a:gd name="T49" fmla="*/ 11 h 176"/>
              <a:gd name="T50" fmla="*/ 139 w 157"/>
              <a:gd name="T51" fmla="*/ 46 h 176"/>
              <a:gd name="T52" fmla="*/ 139 w 157"/>
              <a:gd name="T53" fmla="*/ 142 h 176"/>
              <a:gd name="T54" fmla="*/ 141 w 157"/>
              <a:gd name="T55" fmla="*/ 149 h 176"/>
              <a:gd name="T56" fmla="*/ 148 w 157"/>
              <a:gd name="T57" fmla="*/ 152 h 176"/>
              <a:gd name="T58" fmla="*/ 152 w 157"/>
              <a:gd name="T59" fmla="*/ 151 h 176"/>
              <a:gd name="T60" fmla="*/ 157 w 157"/>
              <a:gd name="T61" fmla="*/ 151 h 176"/>
              <a:gd name="T62" fmla="*/ 157 w 157"/>
              <a:gd name="T63" fmla="*/ 171 h 176"/>
              <a:gd name="T64" fmla="*/ 148 w 157"/>
              <a:gd name="T65" fmla="*/ 174 h 176"/>
              <a:gd name="T66" fmla="*/ 138 w 157"/>
              <a:gd name="T67" fmla="*/ 174 h 176"/>
              <a:gd name="T68" fmla="*/ 117 w 157"/>
              <a:gd name="T69" fmla="*/ 164 h 176"/>
              <a:gd name="T70" fmla="*/ 112 w 157"/>
              <a:gd name="T71" fmla="*/ 148 h 176"/>
              <a:gd name="T72" fmla="*/ 88 w 157"/>
              <a:gd name="T73" fmla="*/ 168 h 176"/>
              <a:gd name="T74" fmla="*/ 52 w 157"/>
              <a:gd name="T75" fmla="*/ 176 h 176"/>
              <a:gd name="T76" fmla="*/ 14 w 157"/>
              <a:gd name="T77" fmla="*/ 162 h 176"/>
              <a:gd name="T78" fmla="*/ 0 w 157"/>
              <a:gd name="T79" fmla="*/ 127 h 176"/>
              <a:gd name="T80" fmla="*/ 14 w 157"/>
              <a:gd name="T81" fmla="*/ 91 h 176"/>
              <a:gd name="T82" fmla="*/ 52 w 157"/>
              <a:gd name="T83" fmla="*/ 75 h 176"/>
              <a:gd name="T84" fmla="*/ 97 w 157"/>
              <a:gd name="T85" fmla="*/ 69 h 176"/>
              <a:gd name="T86" fmla="*/ 74 w 157"/>
              <a:gd name="T87" fmla="*/ 0 h 176"/>
              <a:gd name="T88" fmla="*/ 74 w 157"/>
              <a:gd name="T89" fmla="*/ 0 h 176"/>
              <a:gd name="T90" fmla="*/ 74 w 157"/>
              <a:gd name="T9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6">
                <a:moveTo>
                  <a:pt x="29" y="126"/>
                </a:moveTo>
                <a:lnTo>
                  <a:pt x="29" y="126"/>
                </a:lnTo>
                <a:cubicBezTo>
                  <a:pt x="29" y="134"/>
                  <a:pt x="32" y="141"/>
                  <a:pt x="38" y="145"/>
                </a:cubicBezTo>
                <a:cubicBezTo>
                  <a:pt x="44" y="150"/>
                  <a:pt x="51" y="152"/>
                  <a:pt x="59" y="152"/>
                </a:cubicBezTo>
                <a:cubicBezTo>
                  <a:pt x="69" y="152"/>
                  <a:pt x="78" y="150"/>
                  <a:pt x="88" y="145"/>
                </a:cubicBezTo>
                <a:cubicBezTo>
                  <a:pt x="103" y="138"/>
                  <a:pt x="111" y="125"/>
                  <a:pt x="111" y="108"/>
                </a:cubicBezTo>
                <a:lnTo>
                  <a:pt x="111" y="86"/>
                </a:lnTo>
                <a:cubicBezTo>
                  <a:pt x="107" y="88"/>
                  <a:pt x="103" y="90"/>
                  <a:pt x="98" y="91"/>
                </a:cubicBezTo>
                <a:cubicBezTo>
                  <a:pt x="92" y="93"/>
                  <a:pt x="87" y="94"/>
                  <a:pt x="82" y="94"/>
                </a:cubicBezTo>
                <a:lnTo>
                  <a:pt x="65" y="96"/>
                </a:lnTo>
                <a:cubicBezTo>
                  <a:pt x="55" y="98"/>
                  <a:pt x="47" y="100"/>
                  <a:pt x="42" y="103"/>
                </a:cubicBezTo>
                <a:cubicBezTo>
                  <a:pt x="33" y="108"/>
                  <a:pt x="29" y="115"/>
                  <a:pt x="29" y="126"/>
                </a:cubicBezTo>
                <a:lnTo>
                  <a:pt x="29" y="126"/>
                </a:lnTo>
                <a:close/>
                <a:moveTo>
                  <a:pt x="97" y="69"/>
                </a:moveTo>
                <a:lnTo>
                  <a:pt x="97" y="69"/>
                </a:lnTo>
                <a:cubicBezTo>
                  <a:pt x="103" y="69"/>
                  <a:pt x="108" y="66"/>
                  <a:pt x="110" y="61"/>
                </a:cubicBezTo>
                <a:cubicBezTo>
                  <a:pt x="111" y="59"/>
                  <a:pt x="112" y="55"/>
                  <a:pt x="112" y="51"/>
                </a:cubicBezTo>
                <a:cubicBezTo>
                  <a:pt x="112" y="41"/>
                  <a:pt x="108" y="34"/>
                  <a:pt x="101" y="30"/>
                </a:cubicBezTo>
                <a:cubicBezTo>
                  <a:pt x="95" y="25"/>
                  <a:pt x="85" y="23"/>
                  <a:pt x="72" y="23"/>
                </a:cubicBezTo>
                <a:cubicBezTo>
                  <a:pt x="58" y="23"/>
                  <a:pt x="47" y="27"/>
                  <a:pt x="41" y="35"/>
                </a:cubicBezTo>
                <a:cubicBezTo>
                  <a:pt x="38" y="40"/>
                  <a:pt x="35" y="46"/>
                  <a:pt x="34" y="55"/>
                </a:cubicBezTo>
                <a:lnTo>
                  <a:pt x="8" y="55"/>
                </a:lnTo>
                <a:cubicBezTo>
                  <a:pt x="9" y="34"/>
                  <a:pt x="15" y="20"/>
                  <a:pt x="28" y="12"/>
                </a:cubicBezTo>
                <a:cubicBezTo>
                  <a:pt x="41" y="4"/>
                  <a:pt x="56" y="0"/>
                  <a:pt x="73" y="0"/>
                </a:cubicBezTo>
                <a:cubicBezTo>
                  <a:pt x="93" y="0"/>
                  <a:pt x="108" y="3"/>
                  <a:pt x="121" y="11"/>
                </a:cubicBezTo>
                <a:cubicBezTo>
                  <a:pt x="133" y="18"/>
                  <a:pt x="139" y="30"/>
                  <a:pt x="139" y="46"/>
                </a:cubicBezTo>
                <a:lnTo>
                  <a:pt x="139" y="142"/>
                </a:lnTo>
                <a:cubicBezTo>
                  <a:pt x="139" y="145"/>
                  <a:pt x="140" y="147"/>
                  <a:pt x="141" y="149"/>
                </a:cubicBezTo>
                <a:cubicBezTo>
                  <a:pt x="142" y="151"/>
                  <a:pt x="144" y="152"/>
                  <a:pt x="148" y="152"/>
                </a:cubicBezTo>
                <a:cubicBezTo>
                  <a:pt x="150" y="152"/>
                  <a:pt x="151" y="151"/>
                  <a:pt x="152" y="151"/>
                </a:cubicBezTo>
                <a:cubicBezTo>
                  <a:pt x="154" y="151"/>
                  <a:pt x="156" y="151"/>
                  <a:pt x="157" y="151"/>
                </a:cubicBezTo>
                <a:lnTo>
                  <a:pt x="157" y="171"/>
                </a:lnTo>
                <a:cubicBezTo>
                  <a:pt x="153" y="173"/>
                  <a:pt x="150" y="173"/>
                  <a:pt x="148" y="174"/>
                </a:cubicBezTo>
                <a:cubicBezTo>
                  <a:pt x="145" y="174"/>
                  <a:pt x="142" y="174"/>
                  <a:pt x="138" y="174"/>
                </a:cubicBezTo>
                <a:cubicBezTo>
                  <a:pt x="129" y="174"/>
                  <a:pt x="122" y="171"/>
                  <a:pt x="117" y="164"/>
                </a:cubicBezTo>
                <a:cubicBezTo>
                  <a:pt x="115" y="160"/>
                  <a:pt x="113" y="155"/>
                  <a:pt x="112" y="148"/>
                </a:cubicBezTo>
                <a:cubicBezTo>
                  <a:pt x="107" y="156"/>
                  <a:pt x="98" y="162"/>
                  <a:pt x="88" y="168"/>
                </a:cubicBezTo>
                <a:cubicBezTo>
                  <a:pt x="77" y="173"/>
                  <a:pt x="65" y="176"/>
                  <a:pt x="52" y="176"/>
                </a:cubicBezTo>
                <a:cubicBezTo>
                  <a:pt x="37" y="176"/>
                  <a:pt x="24" y="171"/>
                  <a:pt x="14" y="162"/>
                </a:cubicBezTo>
                <a:cubicBezTo>
                  <a:pt x="5" y="153"/>
                  <a:pt x="0" y="141"/>
                  <a:pt x="0" y="127"/>
                </a:cubicBezTo>
                <a:cubicBezTo>
                  <a:pt x="0" y="111"/>
                  <a:pt x="5" y="99"/>
                  <a:pt x="14" y="91"/>
                </a:cubicBezTo>
                <a:cubicBezTo>
                  <a:pt x="24" y="82"/>
                  <a:pt x="37" y="77"/>
                  <a:pt x="52" y="75"/>
                </a:cubicBezTo>
                <a:lnTo>
                  <a:pt x="97" y="69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7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89" name="Freeform 111">
            <a:extLst>
              <a:ext uri="{FF2B5EF4-FFF2-40B4-BE49-F238E27FC236}">
                <a16:creationId xmlns:a16="http://schemas.microsoft.com/office/drawing/2014/main" id="{6D52E2C4-CC3A-411E-8201-6975DA7AC8F3}"/>
              </a:ext>
            </a:extLst>
          </p:cNvPr>
          <p:cNvSpPr>
            <a:spLocks noEditPoints="1"/>
          </p:cNvSpPr>
          <p:nvPr/>
        </p:nvSpPr>
        <p:spPr bwMode="auto">
          <a:xfrm>
            <a:off x="2863853" y="4443440"/>
            <a:ext cx="165100" cy="200026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0" name="Freeform 112">
            <a:extLst>
              <a:ext uri="{FF2B5EF4-FFF2-40B4-BE49-F238E27FC236}">
                <a16:creationId xmlns:a16="http://schemas.microsoft.com/office/drawing/2014/main" id="{B59F028F-379E-488B-A23A-3C09D3EE614F}"/>
              </a:ext>
            </a:extLst>
          </p:cNvPr>
          <p:cNvSpPr>
            <a:spLocks noEditPoints="1"/>
          </p:cNvSpPr>
          <p:nvPr/>
        </p:nvSpPr>
        <p:spPr bwMode="auto">
          <a:xfrm>
            <a:off x="3052766" y="4494240"/>
            <a:ext cx="136525" cy="153988"/>
          </a:xfrm>
          <a:custGeom>
            <a:avLst/>
            <a:gdLst>
              <a:gd name="T0" fmla="*/ 29 w 157"/>
              <a:gd name="T1" fmla="*/ 126 h 176"/>
              <a:gd name="T2" fmla="*/ 29 w 157"/>
              <a:gd name="T3" fmla="*/ 126 h 176"/>
              <a:gd name="T4" fmla="*/ 38 w 157"/>
              <a:gd name="T5" fmla="*/ 145 h 176"/>
              <a:gd name="T6" fmla="*/ 59 w 157"/>
              <a:gd name="T7" fmla="*/ 152 h 176"/>
              <a:gd name="T8" fmla="*/ 88 w 157"/>
              <a:gd name="T9" fmla="*/ 145 h 176"/>
              <a:gd name="T10" fmla="*/ 111 w 157"/>
              <a:gd name="T11" fmla="*/ 108 h 176"/>
              <a:gd name="T12" fmla="*/ 111 w 157"/>
              <a:gd name="T13" fmla="*/ 86 h 176"/>
              <a:gd name="T14" fmla="*/ 98 w 157"/>
              <a:gd name="T15" fmla="*/ 91 h 176"/>
              <a:gd name="T16" fmla="*/ 82 w 157"/>
              <a:gd name="T17" fmla="*/ 94 h 176"/>
              <a:gd name="T18" fmla="*/ 65 w 157"/>
              <a:gd name="T19" fmla="*/ 96 h 176"/>
              <a:gd name="T20" fmla="*/ 42 w 157"/>
              <a:gd name="T21" fmla="*/ 103 h 176"/>
              <a:gd name="T22" fmla="*/ 29 w 157"/>
              <a:gd name="T23" fmla="*/ 126 h 176"/>
              <a:gd name="T24" fmla="*/ 29 w 157"/>
              <a:gd name="T25" fmla="*/ 126 h 176"/>
              <a:gd name="T26" fmla="*/ 97 w 157"/>
              <a:gd name="T27" fmla="*/ 69 h 176"/>
              <a:gd name="T28" fmla="*/ 97 w 157"/>
              <a:gd name="T29" fmla="*/ 69 h 176"/>
              <a:gd name="T30" fmla="*/ 110 w 157"/>
              <a:gd name="T31" fmla="*/ 61 h 176"/>
              <a:gd name="T32" fmla="*/ 112 w 157"/>
              <a:gd name="T33" fmla="*/ 51 h 176"/>
              <a:gd name="T34" fmla="*/ 101 w 157"/>
              <a:gd name="T35" fmla="*/ 30 h 176"/>
              <a:gd name="T36" fmla="*/ 72 w 157"/>
              <a:gd name="T37" fmla="*/ 23 h 176"/>
              <a:gd name="T38" fmla="*/ 41 w 157"/>
              <a:gd name="T39" fmla="*/ 35 h 176"/>
              <a:gd name="T40" fmla="*/ 34 w 157"/>
              <a:gd name="T41" fmla="*/ 55 h 176"/>
              <a:gd name="T42" fmla="*/ 8 w 157"/>
              <a:gd name="T43" fmla="*/ 55 h 176"/>
              <a:gd name="T44" fmla="*/ 28 w 157"/>
              <a:gd name="T45" fmla="*/ 12 h 176"/>
              <a:gd name="T46" fmla="*/ 73 w 157"/>
              <a:gd name="T47" fmla="*/ 0 h 176"/>
              <a:gd name="T48" fmla="*/ 121 w 157"/>
              <a:gd name="T49" fmla="*/ 11 h 176"/>
              <a:gd name="T50" fmla="*/ 139 w 157"/>
              <a:gd name="T51" fmla="*/ 46 h 176"/>
              <a:gd name="T52" fmla="*/ 139 w 157"/>
              <a:gd name="T53" fmla="*/ 142 h 176"/>
              <a:gd name="T54" fmla="*/ 141 w 157"/>
              <a:gd name="T55" fmla="*/ 149 h 176"/>
              <a:gd name="T56" fmla="*/ 148 w 157"/>
              <a:gd name="T57" fmla="*/ 152 h 176"/>
              <a:gd name="T58" fmla="*/ 152 w 157"/>
              <a:gd name="T59" fmla="*/ 151 h 176"/>
              <a:gd name="T60" fmla="*/ 157 w 157"/>
              <a:gd name="T61" fmla="*/ 151 h 176"/>
              <a:gd name="T62" fmla="*/ 157 w 157"/>
              <a:gd name="T63" fmla="*/ 171 h 176"/>
              <a:gd name="T64" fmla="*/ 148 w 157"/>
              <a:gd name="T65" fmla="*/ 174 h 176"/>
              <a:gd name="T66" fmla="*/ 138 w 157"/>
              <a:gd name="T67" fmla="*/ 174 h 176"/>
              <a:gd name="T68" fmla="*/ 117 w 157"/>
              <a:gd name="T69" fmla="*/ 164 h 176"/>
              <a:gd name="T70" fmla="*/ 112 w 157"/>
              <a:gd name="T71" fmla="*/ 148 h 176"/>
              <a:gd name="T72" fmla="*/ 88 w 157"/>
              <a:gd name="T73" fmla="*/ 168 h 176"/>
              <a:gd name="T74" fmla="*/ 52 w 157"/>
              <a:gd name="T75" fmla="*/ 176 h 176"/>
              <a:gd name="T76" fmla="*/ 14 w 157"/>
              <a:gd name="T77" fmla="*/ 162 h 176"/>
              <a:gd name="T78" fmla="*/ 0 w 157"/>
              <a:gd name="T79" fmla="*/ 127 h 176"/>
              <a:gd name="T80" fmla="*/ 14 w 157"/>
              <a:gd name="T81" fmla="*/ 91 h 176"/>
              <a:gd name="T82" fmla="*/ 52 w 157"/>
              <a:gd name="T83" fmla="*/ 75 h 176"/>
              <a:gd name="T84" fmla="*/ 97 w 157"/>
              <a:gd name="T85" fmla="*/ 69 h 176"/>
              <a:gd name="T86" fmla="*/ 74 w 157"/>
              <a:gd name="T87" fmla="*/ 0 h 176"/>
              <a:gd name="T88" fmla="*/ 74 w 157"/>
              <a:gd name="T89" fmla="*/ 0 h 176"/>
              <a:gd name="T90" fmla="*/ 74 w 157"/>
              <a:gd name="T9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6">
                <a:moveTo>
                  <a:pt x="29" y="126"/>
                </a:moveTo>
                <a:lnTo>
                  <a:pt x="29" y="126"/>
                </a:lnTo>
                <a:cubicBezTo>
                  <a:pt x="29" y="134"/>
                  <a:pt x="32" y="141"/>
                  <a:pt x="38" y="145"/>
                </a:cubicBezTo>
                <a:cubicBezTo>
                  <a:pt x="44" y="150"/>
                  <a:pt x="51" y="152"/>
                  <a:pt x="59" y="152"/>
                </a:cubicBezTo>
                <a:cubicBezTo>
                  <a:pt x="69" y="152"/>
                  <a:pt x="78" y="150"/>
                  <a:pt x="88" y="145"/>
                </a:cubicBezTo>
                <a:cubicBezTo>
                  <a:pt x="103" y="138"/>
                  <a:pt x="111" y="125"/>
                  <a:pt x="111" y="108"/>
                </a:cubicBezTo>
                <a:lnTo>
                  <a:pt x="111" y="86"/>
                </a:lnTo>
                <a:cubicBezTo>
                  <a:pt x="107" y="88"/>
                  <a:pt x="103" y="90"/>
                  <a:pt x="98" y="91"/>
                </a:cubicBezTo>
                <a:cubicBezTo>
                  <a:pt x="92" y="93"/>
                  <a:pt x="87" y="94"/>
                  <a:pt x="82" y="94"/>
                </a:cubicBezTo>
                <a:lnTo>
                  <a:pt x="65" y="96"/>
                </a:lnTo>
                <a:cubicBezTo>
                  <a:pt x="55" y="98"/>
                  <a:pt x="47" y="100"/>
                  <a:pt x="42" y="103"/>
                </a:cubicBezTo>
                <a:cubicBezTo>
                  <a:pt x="33" y="108"/>
                  <a:pt x="29" y="115"/>
                  <a:pt x="29" y="126"/>
                </a:cubicBezTo>
                <a:lnTo>
                  <a:pt x="29" y="126"/>
                </a:lnTo>
                <a:close/>
                <a:moveTo>
                  <a:pt x="97" y="69"/>
                </a:moveTo>
                <a:lnTo>
                  <a:pt x="97" y="69"/>
                </a:lnTo>
                <a:cubicBezTo>
                  <a:pt x="103" y="69"/>
                  <a:pt x="108" y="66"/>
                  <a:pt x="110" y="61"/>
                </a:cubicBezTo>
                <a:cubicBezTo>
                  <a:pt x="111" y="59"/>
                  <a:pt x="112" y="55"/>
                  <a:pt x="112" y="51"/>
                </a:cubicBezTo>
                <a:cubicBezTo>
                  <a:pt x="112" y="41"/>
                  <a:pt x="108" y="34"/>
                  <a:pt x="101" y="30"/>
                </a:cubicBezTo>
                <a:cubicBezTo>
                  <a:pt x="95" y="25"/>
                  <a:pt x="85" y="23"/>
                  <a:pt x="72" y="23"/>
                </a:cubicBezTo>
                <a:cubicBezTo>
                  <a:pt x="58" y="23"/>
                  <a:pt x="47" y="27"/>
                  <a:pt x="41" y="35"/>
                </a:cubicBezTo>
                <a:cubicBezTo>
                  <a:pt x="38" y="40"/>
                  <a:pt x="35" y="46"/>
                  <a:pt x="34" y="55"/>
                </a:cubicBezTo>
                <a:lnTo>
                  <a:pt x="8" y="55"/>
                </a:lnTo>
                <a:cubicBezTo>
                  <a:pt x="9" y="34"/>
                  <a:pt x="15" y="20"/>
                  <a:pt x="28" y="12"/>
                </a:cubicBezTo>
                <a:cubicBezTo>
                  <a:pt x="41" y="4"/>
                  <a:pt x="56" y="0"/>
                  <a:pt x="73" y="0"/>
                </a:cubicBezTo>
                <a:cubicBezTo>
                  <a:pt x="93" y="0"/>
                  <a:pt x="108" y="3"/>
                  <a:pt x="121" y="11"/>
                </a:cubicBezTo>
                <a:cubicBezTo>
                  <a:pt x="133" y="18"/>
                  <a:pt x="139" y="30"/>
                  <a:pt x="139" y="46"/>
                </a:cubicBezTo>
                <a:lnTo>
                  <a:pt x="139" y="142"/>
                </a:lnTo>
                <a:cubicBezTo>
                  <a:pt x="139" y="145"/>
                  <a:pt x="140" y="147"/>
                  <a:pt x="141" y="149"/>
                </a:cubicBezTo>
                <a:cubicBezTo>
                  <a:pt x="142" y="151"/>
                  <a:pt x="144" y="152"/>
                  <a:pt x="148" y="152"/>
                </a:cubicBezTo>
                <a:cubicBezTo>
                  <a:pt x="150" y="152"/>
                  <a:pt x="151" y="151"/>
                  <a:pt x="152" y="151"/>
                </a:cubicBezTo>
                <a:cubicBezTo>
                  <a:pt x="154" y="151"/>
                  <a:pt x="156" y="151"/>
                  <a:pt x="157" y="151"/>
                </a:cubicBezTo>
                <a:lnTo>
                  <a:pt x="157" y="171"/>
                </a:lnTo>
                <a:cubicBezTo>
                  <a:pt x="153" y="173"/>
                  <a:pt x="150" y="173"/>
                  <a:pt x="148" y="174"/>
                </a:cubicBezTo>
                <a:cubicBezTo>
                  <a:pt x="145" y="174"/>
                  <a:pt x="142" y="174"/>
                  <a:pt x="138" y="174"/>
                </a:cubicBezTo>
                <a:cubicBezTo>
                  <a:pt x="129" y="174"/>
                  <a:pt x="122" y="171"/>
                  <a:pt x="117" y="164"/>
                </a:cubicBezTo>
                <a:cubicBezTo>
                  <a:pt x="115" y="160"/>
                  <a:pt x="113" y="155"/>
                  <a:pt x="112" y="148"/>
                </a:cubicBezTo>
                <a:cubicBezTo>
                  <a:pt x="107" y="156"/>
                  <a:pt x="98" y="162"/>
                  <a:pt x="88" y="168"/>
                </a:cubicBezTo>
                <a:cubicBezTo>
                  <a:pt x="77" y="173"/>
                  <a:pt x="65" y="176"/>
                  <a:pt x="52" y="176"/>
                </a:cubicBezTo>
                <a:cubicBezTo>
                  <a:pt x="37" y="176"/>
                  <a:pt x="24" y="171"/>
                  <a:pt x="14" y="162"/>
                </a:cubicBezTo>
                <a:cubicBezTo>
                  <a:pt x="5" y="153"/>
                  <a:pt x="0" y="141"/>
                  <a:pt x="0" y="127"/>
                </a:cubicBezTo>
                <a:cubicBezTo>
                  <a:pt x="0" y="111"/>
                  <a:pt x="5" y="99"/>
                  <a:pt x="14" y="91"/>
                </a:cubicBezTo>
                <a:cubicBezTo>
                  <a:pt x="24" y="82"/>
                  <a:pt x="37" y="77"/>
                  <a:pt x="52" y="75"/>
                </a:cubicBezTo>
                <a:lnTo>
                  <a:pt x="97" y="69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7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1" name="Freeform 113">
            <a:extLst>
              <a:ext uri="{FF2B5EF4-FFF2-40B4-BE49-F238E27FC236}">
                <a16:creationId xmlns:a16="http://schemas.microsoft.com/office/drawing/2014/main" id="{62EADB29-2B01-4464-913B-DD44863CE58B}"/>
              </a:ext>
            </a:extLst>
          </p:cNvPr>
          <p:cNvSpPr>
            <a:spLocks noEditPoints="1"/>
          </p:cNvSpPr>
          <p:nvPr/>
        </p:nvSpPr>
        <p:spPr bwMode="auto">
          <a:xfrm>
            <a:off x="2128840" y="4233889"/>
            <a:ext cx="166688" cy="200026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2" name="Freeform 114">
            <a:extLst>
              <a:ext uri="{FF2B5EF4-FFF2-40B4-BE49-F238E27FC236}">
                <a16:creationId xmlns:a16="http://schemas.microsoft.com/office/drawing/2014/main" id="{A7C3980A-F477-45F7-BFAD-86CCDFAB30D5}"/>
              </a:ext>
            </a:extLst>
          </p:cNvPr>
          <p:cNvSpPr>
            <a:spLocks noEditPoints="1"/>
          </p:cNvSpPr>
          <p:nvPr/>
        </p:nvSpPr>
        <p:spPr bwMode="auto">
          <a:xfrm>
            <a:off x="2322515" y="4232301"/>
            <a:ext cx="128588" cy="206376"/>
          </a:xfrm>
          <a:custGeom>
            <a:avLst/>
            <a:gdLst>
              <a:gd name="T0" fmla="*/ 0 w 147"/>
              <a:gd name="T1" fmla="*/ 0 h 235"/>
              <a:gd name="T2" fmla="*/ 0 w 147"/>
              <a:gd name="T3" fmla="*/ 0 h 235"/>
              <a:gd name="T4" fmla="*/ 28 w 147"/>
              <a:gd name="T5" fmla="*/ 0 h 235"/>
              <a:gd name="T6" fmla="*/ 28 w 147"/>
              <a:gd name="T7" fmla="*/ 83 h 235"/>
              <a:gd name="T8" fmla="*/ 50 w 147"/>
              <a:gd name="T9" fmla="*/ 65 h 235"/>
              <a:gd name="T10" fmla="*/ 77 w 147"/>
              <a:gd name="T11" fmla="*/ 58 h 235"/>
              <a:gd name="T12" fmla="*/ 128 w 147"/>
              <a:gd name="T13" fmla="*/ 80 h 235"/>
              <a:gd name="T14" fmla="*/ 147 w 147"/>
              <a:gd name="T15" fmla="*/ 143 h 235"/>
              <a:gd name="T16" fmla="*/ 128 w 147"/>
              <a:gd name="T17" fmla="*/ 209 h 235"/>
              <a:gd name="T18" fmla="*/ 75 w 147"/>
              <a:gd name="T19" fmla="*/ 235 h 235"/>
              <a:gd name="T20" fmla="*/ 43 w 147"/>
              <a:gd name="T21" fmla="*/ 226 h 235"/>
              <a:gd name="T22" fmla="*/ 26 w 147"/>
              <a:gd name="T23" fmla="*/ 208 h 235"/>
              <a:gd name="T24" fmla="*/ 26 w 147"/>
              <a:gd name="T25" fmla="*/ 230 h 235"/>
              <a:gd name="T26" fmla="*/ 0 w 147"/>
              <a:gd name="T27" fmla="*/ 230 h 235"/>
              <a:gd name="T28" fmla="*/ 0 w 147"/>
              <a:gd name="T29" fmla="*/ 0 h 235"/>
              <a:gd name="T30" fmla="*/ 73 w 147"/>
              <a:gd name="T31" fmla="*/ 210 h 235"/>
              <a:gd name="T32" fmla="*/ 73 w 147"/>
              <a:gd name="T33" fmla="*/ 210 h 235"/>
              <a:gd name="T34" fmla="*/ 107 w 147"/>
              <a:gd name="T35" fmla="*/ 192 h 235"/>
              <a:gd name="T36" fmla="*/ 119 w 147"/>
              <a:gd name="T37" fmla="*/ 144 h 235"/>
              <a:gd name="T38" fmla="*/ 107 w 147"/>
              <a:gd name="T39" fmla="*/ 101 h 235"/>
              <a:gd name="T40" fmla="*/ 74 w 147"/>
              <a:gd name="T41" fmla="*/ 83 h 235"/>
              <a:gd name="T42" fmla="*/ 40 w 147"/>
              <a:gd name="T43" fmla="*/ 98 h 235"/>
              <a:gd name="T44" fmla="*/ 26 w 147"/>
              <a:gd name="T45" fmla="*/ 144 h 235"/>
              <a:gd name="T46" fmla="*/ 32 w 147"/>
              <a:gd name="T47" fmla="*/ 182 h 235"/>
              <a:gd name="T48" fmla="*/ 73 w 147"/>
              <a:gd name="T49" fmla="*/ 210 h 235"/>
              <a:gd name="T50" fmla="*/ 73 w 147"/>
              <a:gd name="T51" fmla="*/ 21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7" h="235">
                <a:moveTo>
                  <a:pt x="0" y="0"/>
                </a:moveTo>
                <a:lnTo>
                  <a:pt x="0" y="0"/>
                </a:lnTo>
                <a:lnTo>
                  <a:pt x="28" y="0"/>
                </a:lnTo>
                <a:lnTo>
                  <a:pt x="28" y="83"/>
                </a:lnTo>
                <a:cubicBezTo>
                  <a:pt x="34" y="75"/>
                  <a:pt x="41" y="69"/>
                  <a:pt x="50" y="65"/>
                </a:cubicBezTo>
                <a:cubicBezTo>
                  <a:pt x="58" y="60"/>
                  <a:pt x="67" y="58"/>
                  <a:pt x="77" y="58"/>
                </a:cubicBezTo>
                <a:cubicBezTo>
                  <a:pt x="98" y="58"/>
                  <a:pt x="115" y="65"/>
                  <a:pt x="128" y="80"/>
                </a:cubicBezTo>
                <a:cubicBezTo>
                  <a:pt x="141" y="94"/>
                  <a:pt x="147" y="115"/>
                  <a:pt x="147" y="143"/>
                </a:cubicBezTo>
                <a:cubicBezTo>
                  <a:pt x="147" y="169"/>
                  <a:pt x="141" y="191"/>
                  <a:pt x="128" y="209"/>
                </a:cubicBezTo>
                <a:cubicBezTo>
                  <a:pt x="115" y="226"/>
                  <a:pt x="98" y="235"/>
                  <a:pt x="75" y="235"/>
                </a:cubicBezTo>
                <a:cubicBezTo>
                  <a:pt x="62" y="235"/>
                  <a:pt x="52" y="232"/>
                  <a:pt x="43" y="226"/>
                </a:cubicBezTo>
                <a:cubicBezTo>
                  <a:pt x="38" y="222"/>
                  <a:pt x="32" y="216"/>
                  <a:pt x="26" y="208"/>
                </a:cubicBezTo>
                <a:lnTo>
                  <a:pt x="26" y="230"/>
                </a:lnTo>
                <a:lnTo>
                  <a:pt x="0" y="230"/>
                </a:lnTo>
                <a:lnTo>
                  <a:pt x="0" y="0"/>
                </a:lnTo>
                <a:close/>
                <a:moveTo>
                  <a:pt x="73" y="210"/>
                </a:moveTo>
                <a:lnTo>
                  <a:pt x="73" y="210"/>
                </a:lnTo>
                <a:cubicBezTo>
                  <a:pt x="88" y="210"/>
                  <a:pt x="100" y="204"/>
                  <a:pt x="107" y="192"/>
                </a:cubicBezTo>
                <a:cubicBezTo>
                  <a:pt x="115" y="180"/>
                  <a:pt x="119" y="164"/>
                  <a:pt x="119" y="144"/>
                </a:cubicBezTo>
                <a:cubicBezTo>
                  <a:pt x="119" y="127"/>
                  <a:pt x="115" y="112"/>
                  <a:pt x="107" y="101"/>
                </a:cubicBezTo>
                <a:cubicBezTo>
                  <a:pt x="100" y="89"/>
                  <a:pt x="89" y="83"/>
                  <a:pt x="74" y="83"/>
                </a:cubicBezTo>
                <a:cubicBezTo>
                  <a:pt x="61" y="83"/>
                  <a:pt x="50" y="88"/>
                  <a:pt x="40" y="98"/>
                </a:cubicBezTo>
                <a:cubicBezTo>
                  <a:pt x="31" y="107"/>
                  <a:pt x="26" y="123"/>
                  <a:pt x="26" y="144"/>
                </a:cubicBezTo>
                <a:cubicBezTo>
                  <a:pt x="26" y="160"/>
                  <a:pt x="28" y="173"/>
                  <a:pt x="32" y="182"/>
                </a:cubicBezTo>
                <a:cubicBezTo>
                  <a:pt x="39" y="201"/>
                  <a:pt x="53" y="210"/>
                  <a:pt x="73" y="210"/>
                </a:cubicBezTo>
                <a:lnTo>
                  <a:pt x="73" y="2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3" name="Freeform 115">
            <a:extLst>
              <a:ext uri="{FF2B5EF4-FFF2-40B4-BE49-F238E27FC236}">
                <a16:creationId xmlns:a16="http://schemas.microsoft.com/office/drawing/2014/main" id="{8A18A11D-89CC-423B-8779-19663F86B6F9}"/>
              </a:ext>
            </a:extLst>
          </p:cNvPr>
          <p:cNvSpPr>
            <a:spLocks noEditPoints="1"/>
          </p:cNvSpPr>
          <p:nvPr/>
        </p:nvSpPr>
        <p:spPr bwMode="auto">
          <a:xfrm>
            <a:off x="1198736" y="1500198"/>
            <a:ext cx="165100" cy="200026"/>
          </a:xfrm>
          <a:custGeom>
            <a:avLst/>
            <a:gdLst>
              <a:gd name="T0" fmla="*/ 86 w 189"/>
              <a:gd name="T1" fmla="*/ 202 h 229"/>
              <a:gd name="T2" fmla="*/ 86 w 189"/>
              <a:gd name="T3" fmla="*/ 202 h 229"/>
              <a:gd name="T4" fmla="*/ 112 w 189"/>
              <a:gd name="T5" fmla="*/ 199 h 229"/>
              <a:gd name="T6" fmla="*/ 141 w 189"/>
              <a:gd name="T7" fmla="*/ 175 h 229"/>
              <a:gd name="T8" fmla="*/ 155 w 189"/>
              <a:gd name="T9" fmla="*/ 140 h 229"/>
              <a:gd name="T10" fmla="*/ 157 w 189"/>
              <a:gd name="T11" fmla="*/ 116 h 229"/>
              <a:gd name="T12" fmla="*/ 140 w 189"/>
              <a:gd name="T13" fmla="*/ 50 h 229"/>
              <a:gd name="T14" fmla="*/ 86 w 189"/>
              <a:gd name="T15" fmla="*/ 26 h 229"/>
              <a:gd name="T16" fmla="*/ 31 w 189"/>
              <a:gd name="T17" fmla="*/ 26 h 229"/>
              <a:gd name="T18" fmla="*/ 31 w 189"/>
              <a:gd name="T19" fmla="*/ 202 h 229"/>
              <a:gd name="T20" fmla="*/ 86 w 189"/>
              <a:gd name="T21" fmla="*/ 202 h 229"/>
              <a:gd name="T22" fmla="*/ 0 w 189"/>
              <a:gd name="T23" fmla="*/ 0 h 229"/>
              <a:gd name="T24" fmla="*/ 0 w 189"/>
              <a:gd name="T25" fmla="*/ 0 h 229"/>
              <a:gd name="T26" fmla="*/ 92 w 189"/>
              <a:gd name="T27" fmla="*/ 0 h 229"/>
              <a:gd name="T28" fmla="*/ 165 w 189"/>
              <a:gd name="T29" fmla="*/ 33 h 229"/>
              <a:gd name="T30" fmla="*/ 189 w 189"/>
              <a:gd name="T31" fmla="*/ 111 h 229"/>
              <a:gd name="T32" fmla="*/ 175 w 189"/>
              <a:gd name="T33" fmla="*/ 176 h 229"/>
              <a:gd name="T34" fmla="*/ 92 w 189"/>
              <a:gd name="T35" fmla="*/ 229 h 229"/>
              <a:gd name="T36" fmla="*/ 0 w 189"/>
              <a:gd name="T37" fmla="*/ 229 h 229"/>
              <a:gd name="T38" fmla="*/ 0 w 189"/>
              <a:gd name="T39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9" h="229">
                <a:moveTo>
                  <a:pt x="86" y="202"/>
                </a:moveTo>
                <a:lnTo>
                  <a:pt x="86" y="202"/>
                </a:lnTo>
                <a:cubicBezTo>
                  <a:pt x="96" y="202"/>
                  <a:pt x="105" y="201"/>
                  <a:pt x="112" y="199"/>
                </a:cubicBezTo>
                <a:cubicBezTo>
                  <a:pt x="124" y="195"/>
                  <a:pt x="134" y="187"/>
                  <a:pt x="141" y="175"/>
                </a:cubicBezTo>
                <a:cubicBezTo>
                  <a:pt x="148" y="166"/>
                  <a:pt x="152" y="154"/>
                  <a:pt x="155" y="140"/>
                </a:cubicBezTo>
                <a:cubicBezTo>
                  <a:pt x="156" y="131"/>
                  <a:pt x="157" y="123"/>
                  <a:pt x="157" y="116"/>
                </a:cubicBezTo>
                <a:cubicBezTo>
                  <a:pt x="157" y="88"/>
                  <a:pt x="151" y="66"/>
                  <a:pt x="140" y="50"/>
                </a:cubicBezTo>
                <a:cubicBezTo>
                  <a:pt x="129" y="34"/>
                  <a:pt x="111" y="26"/>
                  <a:pt x="86" y="26"/>
                </a:cubicBezTo>
                <a:lnTo>
                  <a:pt x="31" y="26"/>
                </a:lnTo>
                <a:lnTo>
                  <a:pt x="31" y="202"/>
                </a:lnTo>
                <a:lnTo>
                  <a:pt x="86" y="20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2" y="0"/>
                </a:lnTo>
                <a:cubicBezTo>
                  <a:pt x="124" y="0"/>
                  <a:pt x="148" y="11"/>
                  <a:pt x="165" y="33"/>
                </a:cubicBezTo>
                <a:cubicBezTo>
                  <a:pt x="181" y="53"/>
                  <a:pt x="189" y="79"/>
                  <a:pt x="189" y="111"/>
                </a:cubicBezTo>
                <a:cubicBezTo>
                  <a:pt x="189" y="135"/>
                  <a:pt x="184" y="157"/>
                  <a:pt x="175" y="176"/>
                </a:cubicBezTo>
                <a:cubicBezTo>
                  <a:pt x="159" y="211"/>
                  <a:pt x="131" y="229"/>
                  <a:pt x="92" y="229"/>
                </a:cubicBez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4" name="Freeform 116">
            <a:extLst>
              <a:ext uri="{FF2B5EF4-FFF2-40B4-BE49-F238E27FC236}">
                <a16:creationId xmlns:a16="http://schemas.microsoft.com/office/drawing/2014/main" id="{9A65B74A-8E2C-4665-AF97-2071EAAD3D05}"/>
              </a:ext>
            </a:extLst>
          </p:cNvPr>
          <p:cNvSpPr>
            <a:spLocks noEditPoints="1"/>
          </p:cNvSpPr>
          <p:nvPr/>
        </p:nvSpPr>
        <p:spPr bwMode="auto">
          <a:xfrm>
            <a:off x="1395586" y="1500198"/>
            <a:ext cx="25400" cy="200026"/>
          </a:xfrm>
          <a:custGeom>
            <a:avLst/>
            <a:gdLst>
              <a:gd name="T0" fmla="*/ 0 w 29"/>
              <a:gd name="T1" fmla="*/ 62 h 229"/>
              <a:gd name="T2" fmla="*/ 0 w 29"/>
              <a:gd name="T3" fmla="*/ 62 h 229"/>
              <a:gd name="T4" fmla="*/ 29 w 29"/>
              <a:gd name="T5" fmla="*/ 62 h 229"/>
              <a:gd name="T6" fmla="*/ 29 w 29"/>
              <a:gd name="T7" fmla="*/ 229 h 229"/>
              <a:gd name="T8" fmla="*/ 0 w 29"/>
              <a:gd name="T9" fmla="*/ 229 h 229"/>
              <a:gd name="T10" fmla="*/ 0 w 29"/>
              <a:gd name="T11" fmla="*/ 62 h 229"/>
              <a:gd name="T12" fmla="*/ 0 w 29"/>
              <a:gd name="T13" fmla="*/ 0 h 229"/>
              <a:gd name="T14" fmla="*/ 0 w 29"/>
              <a:gd name="T15" fmla="*/ 0 h 229"/>
              <a:gd name="T16" fmla="*/ 29 w 29"/>
              <a:gd name="T17" fmla="*/ 0 h 229"/>
              <a:gd name="T18" fmla="*/ 29 w 29"/>
              <a:gd name="T19" fmla="*/ 31 h 229"/>
              <a:gd name="T20" fmla="*/ 0 w 29"/>
              <a:gd name="T21" fmla="*/ 31 h 229"/>
              <a:gd name="T22" fmla="*/ 0 w 29"/>
              <a:gd name="T2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29">
                <a:moveTo>
                  <a:pt x="0" y="62"/>
                </a:moveTo>
                <a:lnTo>
                  <a:pt x="0" y="62"/>
                </a:lnTo>
                <a:lnTo>
                  <a:pt x="29" y="62"/>
                </a:lnTo>
                <a:lnTo>
                  <a:pt x="29" y="229"/>
                </a:lnTo>
                <a:lnTo>
                  <a:pt x="0" y="229"/>
                </a:lnTo>
                <a:lnTo>
                  <a:pt x="0" y="6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9" y="0"/>
                </a:lnTo>
                <a:lnTo>
                  <a:pt x="29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5" name="Freeform 117">
            <a:extLst>
              <a:ext uri="{FF2B5EF4-FFF2-40B4-BE49-F238E27FC236}">
                <a16:creationId xmlns:a16="http://schemas.microsoft.com/office/drawing/2014/main" id="{09915347-D01E-4352-AF07-2612FD35E080}"/>
              </a:ext>
            </a:extLst>
          </p:cNvPr>
          <p:cNvSpPr>
            <a:spLocks/>
          </p:cNvSpPr>
          <p:nvPr/>
        </p:nvSpPr>
        <p:spPr bwMode="auto">
          <a:xfrm>
            <a:off x="1443211" y="1497023"/>
            <a:ext cx="69850" cy="203201"/>
          </a:xfrm>
          <a:custGeom>
            <a:avLst/>
            <a:gdLst>
              <a:gd name="T0" fmla="*/ 24 w 79"/>
              <a:gd name="T1" fmla="*/ 40 h 233"/>
              <a:gd name="T2" fmla="*/ 24 w 79"/>
              <a:gd name="T3" fmla="*/ 40 h 233"/>
              <a:gd name="T4" fmla="*/ 30 w 79"/>
              <a:gd name="T5" fmla="*/ 15 h 233"/>
              <a:gd name="T6" fmla="*/ 68 w 79"/>
              <a:gd name="T7" fmla="*/ 0 h 233"/>
              <a:gd name="T8" fmla="*/ 73 w 79"/>
              <a:gd name="T9" fmla="*/ 1 h 233"/>
              <a:gd name="T10" fmla="*/ 79 w 79"/>
              <a:gd name="T11" fmla="*/ 1 h 233"/>
              <a:gd name="T12" fmla="*/ 79 w 79"/>
              <a:gd name="T13" fmla="*/ 27 h 233"/>
              <a:gd name="T14" fmla="*/ 73 w 79"/>
              <a:gd name="T15" fmla="*/ 26 h 233"/>
              <a:gd name="T16" fmla="*/ 69 w 79"/>
              <a:gd name="T17" fmla="*/ 26 h 233"/>
              <a:gd name="T18" fmla="*/ 54 w 79"/>
              <a:gd name="T19" fmla="*/ 33 h 233"/>
              <a:gd name="T20" fmla="*/ 52 w 79"/>
              <a:gd name="T21" fmla="*/ 66 h 233"/>
              <a:gd name="T22" fmla="*/ 79 w 79"/>
              <a:gd name="T23" fmla="*/ 66 h 233"/>
              <a:gd name="T24" fmla="*/ 79 w 79"/>
              <a:gd name="T25" fmla="*/ 89 h 233"/>
              <a:gd name="T26" fmla="*/ 51 w 79"/>
              <a:gd name="T27" fmla="*/ 89 h 233"/>
              <a:gd name="T28" fmla="*/ 51 w 79"/>
              <a:gd name="T29" fmla="*/ 233 h 233"/>
              <a:gd name="T30" fmla="*/ 24 w 79"/>
              <a:gd name="T31" fmla="*/ 233 h 233"/>
              <a:gd name="T32" fmla="*/ 24 w 79"/>
              <a:gd name="T33" fmla="*/ 89 h 233"/>
              <a:gd name="T34" fmla="*/ 0 w 79"/>
              <a:gd name="T35" fmla="*/ 89 h 233"/>
              <a:gd name="T36" fmla="*/ 0 w 79"/>
              <a:gd name="T37" fmla="*/ 66 h 233"/>
              <a:gd name="T38" fmla="*/ 24 w 79"/>
              <a:gd name="T39" fmla="*/ 66 h 233"/>
              <a:gd name="T40" fmla="*/ 24 w 79"/>
              <a:gd name="T41" fmla="*/ 4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233">
                <a:moveTo>
                  <a:pt x="24" y="40"/>
                </a:moveTo>
                <a:lnTo>
                  <a:pt x="24" y="40"/>
                </a:lnTo>
                <a:cubicBezTo>
                  <a:pt x="24" y="29"/>
                  <a:pt x="26" y="20"/>
                  <a:pt x="30" y="15"/>
                </a:cubicBezTo>
                <a:cubicBezTo>
                  <a:pt x="36" y="5"/>
                  <a:pt x="49" y="0"/>
                  <a:pt x="68" y="0"/>
                </a:cubicBezTo>
                <a:cubicBezTo>
                  <a:pt x="69" y="0"/>
                  <a:pt x="71" y="0"/>
                  <a:pt x="73" y="1"/>
                </a:cubicBezTo>
                <a:cubicBezTo>
                  <a:pt x="75" y="1"/>
                  <a:pt x="77" y="1"/>
                  <a:pt x="79" y="1"/>
                </a:cubicBezTo>
                <a:lnTo>
                  <a:pt x="79" y="27"/>
                </a:lnTo>
                <a:cubicBezTo>
                  <a:pt x="76" y="26"/>
                  <a:pt x="74" y="26"/>
                  <a:pt x="73" y="26"/>
                </a:cubicBezTo>
                <a:cubicBezTo>
                  <a:pt x="72" y="26"/>
                  <a:pt x="71" y="26"/>
                  <a:pt x="69" y="26"/>
                </a:cubicBezTo>
                <a:cubicBezTo>
                  <a:pt x="61" y="26"/>
                  <a:pt x="56" y="28"/>
                  <a:pt x="54" y="33"/>
                </a:cubicBezTo>
                <a:cubicBezTo>
                  <a:pt x="52" y="37"/>
                  <a:pt x="52" y="48"/>
                  <a:pt x="52" y="66"/>
                </a:cubicBezTo>
                <a:lnTo>
                  <a:pt x="79" y="66"/>
                </a:lnTo>
                <a:lnTo>
                  <a:pt x="79" y="89"/>
                </a:lnTo>
                <a:lnTo>
                  <a:pt x="51" y="89"/>
                </a:lnTo>
                <a:lnTo>
                  <a:pt x="51" y="233"/>
                </a:lnTo>
                <a:lnTo>
                  <a:pt x="24" y="233"/>
                </a:lnTo>
                <a:lnTo>
                  <a:pt x="24" y="89"/>
                </a:lnTo>
                <a:lnTo>
                  <a:pt x="0" y="89"/>
                </a:lnTo>
                <a:lnTo>
                  <a:pt x="0" y="66"/>
                </a:lnTo>
                <a:lnTo>
                  <a:pt x="24" y="66"/>
                </a:lnTo>
                <a:lnTo>
                  <a:pt x="24" y="4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6" name="Freeform 118">
            <a:extLst>
              <a:ext uri="{FF2B5EF4-FFF2-40B4-BE49-F238E27FC236}">
                <a16:creationId xmlns:a16="http://schemas.microsoft.com/office/drawing/2014/main" id="{D9C5EF4A-2B02-4182-B3F0-72A41FC1F359}"/>
              </a:ext>
            </a:extLst>
          </p:cNvPr>
          <p:cNvSpPr>
            <a:spLocks/>
          </p:cNvSpPr>
          <p:nvPr/>
        </p:nvSpPr>
        <p:spPr bwMode="auto">
          <a:xfrm>
            <a:off x="1520999" y="1497023"/>
            <a:ext cx="69850" cy="203201"/>
          </a:xfrm>
          <a:custGeom>
            <a:avLst/>
            <a:gdLst>
              <a:gd name="T0" fmla="*/ 23 w 79"/>
              <a:gd name="T1" fmla="*/ 40 h 233"/>
              <a:gd name="T2" fmla="*/ 23 w 79"/>
              <a:gd name="T3" fmla="*/ 40 h 233"/>
              <a:gd name="T4" fmla="*/ 30 w 79"/>
              <a:gd name="T5" fmla="*/ 15 h 233"/>
              <a:gd name="T6" fmla="*/ 67 w 79"/>
              <a:gd name="T7" fmla="*/ 0 h 233"/>
              <a:gd name="T8" fmla="*/ 73 w 79"/>
              <a:gd name="T9" fmla="*/ 1 h 233"/>
              <a:gd name="T10" fmla="*/ 79 w 79"/>
              <a:gd name="T11" fmla="*/ 1 h 233"/>
              <a:gd name="T12" fmla="*/ 79 w 79"/>
              <a:gd name="T13" fmla="*/ 27 h 233"/>
              <a:gd name="T14" fmla="*/ 73 w 79"/>
              <a:gd name="T15" fmla="*/ 26 h 233"/>
              <a:gd name="T16" fmla="*/ 69 w 79"/>
              <a:gd name="T17" fmla="*/ 26 h 233"/>
              <a:gd name="T18" fmla="*/ 54 w 79"/>
              <a:gd name="T19" fmla="*/ 33 h 233"/>
              <a:gd name="T20" fmla="*/ 52 w 79"/>
              <a:gd name="T21" fmla="*/ 66 h 233"/>
              <a:gd name="T22" fmla="*/ 79 w 79"/>
              <a:gd name="T23" fmla="*/ 66 h 233"/>
              <a:gd name="T24" fmla="*/ 79 w 79"/>
              <a:gd name="T25" fmla="*/ 89 h 233"/>
              <a:gd name="T26" fmla="*/ 51 w 79"/>
              <a:gd name="T27" fmla="*/ 89 h 233"/>
              <a:gd name="T28" fmla="*/ 51 w 79"/>
              <a:gd name="T29" fmla="*/ 233 h 233"/>
              <a:gd name="T30" fmla="*/ 23 w 79"/>
              <a:gd name="T31" fmla="*/ 233 h 233"/>
              <a:gd name="T32" fmla="*/ 23 w 79"/>
              <a:gd name="T33" fmla="*/ 89 h 233"/>
              <a:gd name="T34" fmla="*/ 0 w 79"/>
              <a:gd name="T35" fmla="*/ 89 h 233"/>
              <a:gd name="T36" fmla="*/ 0 w 79"/>
              <a:gd name="T37" fmla="*/ 66 h 233"/>
              <a:gd name="T38" fmla="*/ 23 w 79"/>
              <a:gd name="T39" fmla="*/ 66 h 233"/>
              <a:gd name="T40" fmla="*/ 23 w 79"/>
              <a:gd name="T41" fmla="*/ 4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233">
                <a:moveTo>
                  <a:pt x="23" y="40"/>
                </a:moveTo>
                <a:lnTo>
                  <a:pt x="23" y="40"/>
                </a:lnTo>
                <a:cubicBezTo>
                  <a:pt x="24" y="29"/>
                  <a:pt x="26" y="20"/>
                  <a:pt x="30" y="15"/>
                </a:cubicBezTo>
                <a:cubicBezTo>
                  <a:pt x="36" y="5"/>
                  <a:pt x="49" y="0"/>
                  <a:pt x="67" y="0"/>
                </a:cubicBezTo>
                <a:cubicBezTo>
                  <a:pt x="69" y="0"/>
                  <a:pt x="71" y="0"/>
                  <a:pt x="73" y="1"/>
                </a:cubicBezTo>
                <a:cubicBezTo>
                  <a:pt x="75" y="1"/>
                  <a:pt x="77" y="1"/>
                  <a:pt x="79" y="1"/>
                </a:cubicBezTo>
                <a:lnTo>
                  <a:pt x="79" y="27"/>
                </a:lnTo>
                <a:cubicBezTo>
                  <a:pt x="76" y="26"/>
                  <a:pt x="74" y="26"/>
                  <a:pt x="73" y="26"/>
                </a:cubicBezTo>
                <a:cubicBezTo>
                  <a:pt x="72" y="26"/>
                  <a:pt x="70" y="26"/>
                  <a:pt x="69" y="26"/>
                </a:cubicBezTo>
                <a:cubicBezTo>
                  <a:pt x="61" y="26"/>
                  <a:pt x="56" y="28"/>
                  <a:pt x="54" y="33"/>
                </a:cubicBezTo>
                <a:cubicBezTo>
                  <a:pt x="52" y="37"/>
                  <a:pt x="52" y="48"/>
                  <a:pt x="52" y="66"/>
                </a:cubicBezTo>
                <a:lnTo>
                  <a:pt x="79" y="66"/>
                </a:lnTo>
                <a:lnTo>
                  <a:pt x="79" y="89"/>
                </a:lnTo>
                <a:lnTo>
                  <a:pt x="51" y="89"/>
                </a:lnTo>
                <a:lnTo>
                  <a:pt x="51" y="233"/>
                </a:lnTo>
                <a:lnTo>
                  <a:pt x="23" y="233"/>
                </a:lnTo>
                <a:lnTo>
                  <a:pt x="23" y="89"/>
                </a:lnTo>
                <a:lnTo>
                  <a:pt x="0" y="89"/>
                </a:lnTo>
                <a:lnTo>
                  <a:pt x="0" y="66"/>
                </a:lnTo>
                <a:lnTo>
                  <a:pt x="23" y="66"/>
                </a:lnTo>
                <a:lnTo>
                  <a:pt x="23" y="4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7" name="Freeform 119">
            <a:extLst>
              <a:ext uri="{FF2B5EF4-FFF2-40B4-BE49-F238E27FC236}">
                <a16:creationId xmlns:a16="http://schemas.microsoft.com/office/drawing/2014/main" id="{4EFBE224-EB2E-4EE2-8BF6-A0A84456E4B7}"/>
              </a:ext>
            </a:extLst>
          </p:cNvPr>
          <p:cNvSpPr>
            <a:spLocks noEditPoints="1"/>
          </p:cNvSpPr>
          <p:nvPr/>
        </p:nvSpPr>
        <p:spPr bwMode="auto">
          <a:xfrm>
            <a:off x="1681337" y="1550998"/>
            <a:ext cx="128588" cy="211139"/>
          </a:xfrm>
          <a:custGeom>
            <a:avLst/>
            <a:gdLst>
              <a:gd name="T0" fmla="*/ 70 w 146"/>
              <a:gd name="T1" fmla="*/ 1 h 241"/>
              <a:gd name="T2" fmla="*/ 70 w 146"/>
              <a:gd name="T3" fmla="*/ 1 h 241"/>
              <a:gd name="T4" fmla="*/ 104 w 146"/>
              <a:gd name="T5" fmla="*/ 10 h 241"/>
              <a:gd name="T6" fmla="*/ 121 w 146"/>
              <a:gd name="T7" fmla="*/ 26 h 241"/>
              <a:gd name="T8" fmla="*/ 121 w 146"/>
              <a:gd name="T9" fmla="*/ 5 h 241"/>
              <a:gd name="T10" fmla="*/ 146 w 146"/>
              <a:gd name="T11" fmla="*/ 5 h 241"/>
              <a:gd name="T12" fmla="*/ 146 w 146"/>
              <a:gd name="T13" fmla="*/ 157 h 241"/>
              <a:gd name="T14" fmla="*/ 137 w 146"/>
              <a:gd name="T15" fmla="*/ 207 h 241"/>
              <a:gd name="T16" fmla="*/ 71 w 146"/>
              <a:gd name="T17" fmla="*/ 241 h 241"/>
              <a:gd name="T18" fmla="*/ 26 w 146"/>
              <a:gd name="T19" fmla="*/ 229 h 241"/>
              <a:gd name="T20" fmla="*/ 5 w 146"/>
              <a:gd name="T21" fmla="*/ 191 h 241"/>
              <a:gd name="T22" fmla="*/ 34 w 146"/>
              <a:gd name="T23" fmla="*/ 191 h 241"/>
              <a:gd name="T24" fmla="*/ 42 w 146"/>
              <a:gd name="T25" fmla="*/ 209 h 241"/>
              <a:gd name="T26" fmla="*/ 72 w 146"/>
              <a:gd name="T27" fmla="*/ 218 h 241"/>
              <a:gd name="T28" fmla="*/ 114 w 146"/>
              <a:gd name="T29" fmla="*/ 195 h 241"/>
              <a:gd name="T30" fmla="*/ 120 w 146"/>
              <a:gd name="T31" fmla="*/ 147 h 241"/>
              <a:gd name="T32" fmla="*/ 99 w 146"/>
              <a:gd name="T33" fmla="*/ 166 h 241"/>
              <a:gd name="T34" fmla="*/ 68 w 146"/>
              <a:gd name="T35" fmla="*/ 173 h 241"/>
              <a:gd name="T36" fmla="*/ 21 w 146"/>
              <a:gd name="T37" fmla="*/ 153 h 241"/>
              <a:gd name="T38" fmla="*/ 0 w 146"/>
              <a:gd name="T39" fmla="*/ 90 h 241"/>
              <a:gd name="T40" fmla="*/ 21 w 146"/>
              <a:gd name="T41" fmla="*/ 24 h 241"/>
              <a:gd name="T42" fmla="*/ 70 w 146"/>
              <a:gd name="T43" fmla="*/ 1 h 241"/>
              <a:gd name="T44" fmla="*/ 70 w 146"/>
              <a:gd name="T45" fmla="*/ 1 h 241"/>
              <a:gd name="T46" fmla="*/ 121 w 146"/>
              <a:gd name="T47" fmla="*/ 86 h 241"/>
              <a:gd name="T48" fmla="*/ 121 w 146"/>
              <a:gd name="T49" fmla="*/ 86 h 241"/>
              <a:gd name="T50" fmla="*/ 108 w 146"/>
              <a:gd name="T51" fmla="*/ 40 h 241"/>
              <a:gd name="T52" fmla="*/ 75 w 146"/>
              <a:gd name="T53" fmla="*/ 25 h 241"/>
              <a:gd name="T54" fmla="*/ 35 w 146"/>
              <a:gd name="T55" fmla="*/ 53 h 241"/>
              <a:gd name="T56" fmla="*/ 29 w 146"/>
              <a:gd name="T57" fmla="*/ 92 h 241"/>
              <a:gd name="T58" fmla="*/ 40 w 146"/>
              <a:gd name="T59" fmla="*/ 135 h 241"/>
              <a:gd name="T60" fmla="*/ 71 w 146"/>
              <a:gd name="T61" fmla="*/ 150 h 241"/>
              <a:gd name="T62" fmla="*/ 114 w 146"/>
              <a:gd name="T63" fmla="*/ 122 h 241"/>
              <a:gd name="T64" fmla="*/ 121 w 146"/>
              <a:gd name="T65" fmla="*/ 86 h 241"/>
              <a:gd name="T66" fmla="*/ 121 w 146"/>
              <a:gd name="T67" fmla="*/ 86 h 241"/>
              <a:gd name="T68" fmla="*/ 73 w 146"/>
              <a:gd name="T69" fmla="*/ 0 h 241"/>
              <a:gd name="T70" fmla="*/ 73 w 146"/>
              <a:gd name="T71" fmla="*/ 0 h 241"/>
              <a:gd name="T72" fmla="*/ 73 w 146"/>
              <a:gd name="T73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" h="241">
                <a:moveTo>
                  <a:pt x="70" y="1"/>
                </a:moveTo>
                <a:lnTo>
                  <a:pt x="70" y="1"/>
                </a:lnTo>
                <a:cubicBezTo>
                  <a:pt x="83" y="1"/>
                  <a:pt x="95" y="4"/>
                  <a:pt x="104" y="10"/>
                </a:cubicBezTo>
                <a:cubicBezTo>
                  <a:pt x="110" y="14"/>
                  <a:pt x="115" y="19"/>
                  <a:pt x="121" y="26"/>
                </a:cubicBezTo>
                <a:lnTo>
                  <a:pt x="121" y="5"/>
                </a:lnTo>
                <a:lnTo>
                  <a:pt x="146" y="5"/>
                </a:lnTo>
                <a:lnTo>
                  <a:pt x="146" y="157"/>
                </a:lnTo>
                <a:cubicBezTo>
                  <a:pt x="146" y="178"/>
                  <a:pt x="143" y="195"/>
                  <a:pt x="137" y="207"/>
                </a:cubicBezTo>
                <a:cubicBezTo>
                  <a:pt x="126" y="230"/>
                  <a:pt x="104" y="241"/>
                  <a:pt x="71" y="241"/>
                </a:cubicBezTo>
                <a:cubicBezTo>
                  <a:pt x="53" y="241"/>
                  <a:pt x="38" y="237"/>
                  <a:pt x="26" y="229"/>
                </a:cubicBezTo>
                <a:cubicBezTo>
                  <a:pt x="14" y="221"/>
                  <a:pt x="7" y="208"/>
                  <a:pt x="5" y="191"/>
                </a:cubicBezTo>
                <a:lnTo>
                  <a:pt x="34" y="191"/>
                </a:lnTo>
                <a:cubicBezTo>
                  <a:pt x="35" y="199"/>
                  <a:pt x="38" y="204"/>
                  <a:pt x="42" y="209"/>
                </a:cubicBezTo>
                <a:cubicBezTo>
                  <a:pt x="48" y="215"/>
                  <a:pt x="58" y="218"/>
                  <a:pt x="72" y="218"/>
                </a:cubicBezTo>
                <a:cubicBezTo>
                  <a:pt x="93" y="218"/>
                  <a:pt x="107" y="210"/>
                  <a:pt x="114" y="195"/>
                </a:cubicBezTo>
                <a:cubicBezTo>
                  <a:pt x="118" y="186"/>
                  <a:pt x="120" y="170"/>
                  <a:pt x="120" y="147"/>
                </a:cubicBezTo>
                <a:cubicBezTo>
                  <a:pt x="114" y="156"/>
                  <a:pt x="107" y="162"/>
                  <a:pt x="99" y="166"/>
                </a:cubicBezTo>
                <a:cubicBezTo>
                  <a:pt x="91" y="170"/>
                  <a:pt x="81" y="173"/>
                  <a:pt x="68" y="173"/>
                </a:cubicBezTo>
                <a:cubicBezTo>
                  <a:pt x="50" y="173"/>
                  <a:pt x="34" y="166"/>
                  <a:pt x="21" y="153"/>
                </a:cubicBezTo>
                <a:cubicBezTo>
                  <a:pt x="7" y="140"/>
                  <a:pt x="0" y="119"/>
                  <a:pt x="0" y="90"/>
                </a:cubicBezTo>
                <a:cubicBezTo>
                  <a:pt x="0" y="62"/>
                  <a:pt x="7" y="40"/>
                  <a:pt x="21" y="24"/>
                </a:cubicBezTo>
                <a:cubicBezTo>
                  <a:pt x="34" y="9"/>
                  <a:pt x="51" y="1"/>
                  <a:pt x="70" y="1"/>
                </a:cubicBezTo>
                <a:lnTo>
                  <a:pt x="70" y="1"/>
                </a:lnTo>
                <a:close/>
                <a:moveTo>
                  <a:pt x="121" y="86"/>
                </a:moveTo>
                <a:lnTo>
                  <a:pt x="121" y="86"/>
                </a:lnTo>
                <a:cubicBezTo>
                  <a:pt x="121" y="66"/>
                  <a:pt x="116" y="50"/>
                  <a:pt x="108" y="40"/>
                </a:cubicBezTo>
                <a:cubicBezTo>
                  <a:pt x="99" y="30"/>
                  <a:pt x="88" y="25"/>
                  <a:pt x="75" y="25"/>
                </a:cubicBezTo>
                <a:cubicBezTo>
                  <a:pt x="56" y="25"/>
                  <a:pt x="42" y="35"/>
                  <a:pt x="35" y="53"/>
                </a:cubicBezTo>
                <a:cubicBezTo>
                  <a:pt x="31" y="63"/>
                  <a:pt x="29" y="76"/>
                  <a:pt x="29" y="92"/>
                </a:cubicBezTo>
                <a:cubicBezTo>
                  <a:pt x="29" y="111"/>
                  <a:pt x="33" y="125"/>
                  <a:pt x="40" y="135"/>
                </a:cubicBezTo>
                <a:cubicBezTo>
                  <a:pt x="48" y="145"/>
                  <a:pt x="58" y="150"/>
                  <a:pt x="71" y="150"/>
                </a:cubicBezTo>
                <a:cubicBezTo>
                  <a:pt x="91" y="150"/>
                  <a:pt x="106" y="141"/>
                  <a:pt x="114" y="122"/>
                </a:cubicBezTo>
                <a:cubicBezTo>
                  <a:pt x="118" y="112"/>
                  <a:pt x="121" y="100"/>
                  <a:pt x="121" y="86"/>
                </a:cubicBezTo>
                <a:lnTo>
                  <a:pt x="121" y="86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73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8" name="Freeform 120">
            <a:extLst>
              <a:ext uri="{FF2B5EF4-FFF2-40B4-BE49-F238E27FC236}">
                <a16:creationId xmlns:a16="http://schemas.microsoft.com/office/drawing/2014/main" id="{1746CB12-963A-4B37-8DD6-8D71E06F5256}"/>
              </a:ext>
            </a:extLst>
          </p:cNvPr>
          <p:cNvSpPr>
            <a:spLocks noEditPoints="1"/>
          </p:cNvSpPr>
          <p:nvPr/>
        </p:nvSpPr>
        <p:spPr bwMode="auto">
          <a:xfrm>
            <a:off x="1840087" y="1550998"/>
            <a:ext cx="138113" cy="153988"/>
          </a:xfrm>
          <a:custGeom>
            <a:avLst/>
            <a:gdLst>
              <a:gd name="T0" fmla="*/ 30 w 158"/>
              <a:gd name="T1" fmla="*/ 126 h 176"/>
              <a:gd name="T2" fmla="*/ 30 w 158"/>
              <a:gd name="T3" fmla="*/ 126 h 176"/>
              <a:gd name="T4" fmla="*/ 39 w 158"/>
              <a:gd name="T5" fmla="*/ 145 h 176"/>
              <a:gd name="T6" fmla="*/ 60 w 158"/>
              <a:gd name="T7" fmla="*/ 152 h 176"/>
              <a:gd name="T8" fmla="*/ 88 w 158"/>
              <a:gd name="T9" fmla="*/ 145 h 176"/>
              <a:gd name="T10" fmla="*/ 112 w 158"/>
              <a:gd name="T11" fmla="*/ 108 h 176"/>
              <a:gd name="T12" fmla="*/ 112 w 158"/>
              <a:gd name="T13" fmla="*/ 86 h 176"/>
              <a:gd name="T14" fmla="*/ 98 w 158"/>
              <a:gd name="T15" fmla="*/ 91 h 176"/>
              <a:gd name="T16" fmla="*/ 83 w 158"/>
              <a:gd name="T17" fmla="*/ 94 h 176"/>
              <a:gd name="T18" fmla="*/ 66 w 158"/>
              <a:gd name="T19" fmla="*/ 96 h 176"/>
              <a:gd name="T20" fmla="*/ 43 w 158"/>
              <a:gd name="T21" fmla="*/ 103 h 176"/>
              <a:gd name="T22" fmla="*/ 30 w 158"/>
              <a:gd name="T23" fmla="*/ 126 h 176"/>
              <a:gd name="T24" fmla="*/ 30 w 158"/>
              <a:gd name="T25" fmla="*/ 126 h 176"/>
              <a:gd name="T26" fmla="*/ 98 w 158"/>
              <a:gd name="T27" fmla="*/ 69 h 176"/>
              <a:gd name="T28" fmla="*/ 98 w 158"/>
              <a:gd name="T29" fmla="*/ 69 h 176"/>
              <a:gd name="T30" fmla="*/ 111 w 158"/>
              <a:gd name="T31" fmla="*/ 61 h 176"/>
              <a:gd name="T32" fmla="*/ 112 w 158"/>
              <a:gd name="T33" fmla="*/ 51 h 176"/>
              <a:gd name="T34" fmla="*/ 102 w 158"/>
              <a:gd name="T35" fmla="*/ 30 h 176"/>
              <a:gd name="T36" fmla="*/ 73 w 158"/>
              <a:gd name="T37" fmla="*/ 23 h 176"/>
              <a:gd name="T38" fmla="*/ 42 w 158"/>
              <a:gd name="T39" fmla="*/ 35 h 176"/>
              <a:gd name="T40" fmla="*/ 35 w 158"/>
              <a:gd name="T41" fmla="*/ 55 h 176"/>
              <a:gd name="T42" fmla="*/ 9 w 158"/>
              <a:gd name="T43" fmla="*/ 55 h 176"/>
              <a:gd name="T44" fmla="*/ 29 w 158"/>
              <a:gd name="T45" fmla="*/ 12 h 176"/>
              <a:gd name="T46" fmla="*/ 74 w 158"/>
              <a:gd name="T47" fmla="*/ 0 h 176"/>
              <a:gd name="T48" fmla="*/ 122 w 158"/>
              <a:gd name="T49" fmla="*/ 11 h 176"/>
              <a:gd name="T50" fmla="*/ 140 w 158"/>
              <a:gd name="T51" fmla="*/ 46 h 176"/>
              <a:gd name="T52" fmla="*/ 140 w 158"/>
              <a:gd name="T53" fmla="*/ 142 h 176"/>
              <a:gd name="T54" fmla="*/ 142 w 158"/>
              <a:gd name="T55" fmla="*/ 149 h 176"/>
              <a:gd name="T56" fmla="*/ 149 w 158"/>
              <a:gd name="T57" fmla="*/ 152 h 176"/>
              <a:gd name="T58" fmla="*/ 153 w 158"/>
              <a:gd name="T59" fmla="*/ 151 h 176"/>
              <a:gd name="T60" fmla="*/ 158 w 158"/>
              <a:gd name="T61" fmla="*/ 151 h 176"/>
              <a:gd name="T62" fmla="*/ 158 w 158"/>
              <a:gd name="T63" fmla="*/ 171 h 176"/>
              <a:gd name="T64" fmla="*/ 148 w 158"/>
              <a:gd name="T65" fmla="*/ 174 h 176"/>
              <a:gd name="T66" fmla="*/ 139 w 158"/>
              <a:gd name="T67" fmla="*/ 174 h 176"/>
              <a:gd name="T68" fmla="*/ 118 w 158"/>
              <a:gd name="T69" fmla="*/ 164 h 176"/>
              <a:gd name="T70" fmla="*/ 113 w 158"/>
              <a:gd name="T71" fmla="*/ 148 h 176"/>
              <a:gd name="T72" fmla="*/ 88 w 158"/>
              <a:gd name="T73" fmla="*/ 168 h 176"/>
              <a:gd name="T74" fmla="*/ 53 w 158"/>
              <a:gd name="T75" fmla="*/ 176 h 176"/>
              <a:gd name="T76" fmla="*/ 15 w 158"/>
              <a:gd name="T77" fmla="*/ 162 h 176"/>
              <a:gd name="T78" fmla="*/ 0 w 158"/>
              <a:gd name="T79" fmla="*/ 127 h 176"/>
              <a:gd name="T80" fmla="*/ 15 w 158"/>
              <a:gd name="T81" fmla="*/ 91 h 176"/>
              <a:gd name="T82" fmla="*/ 53 w 158"/>
              <a:gd name="T83" fmla="*/ 75 h 176"/>
              <a:gd name="T84" fmla="*/ 98 w 158"/>
              <a:gd name="T85" fmla="*/ 69 h 176"/>
              <a:gd name="T86" fmla="*/ 74 w 158"/>
              <a:gd name="T87" fmla="*/ 0 h 176"/>
              <a:gd name="T88" fmla="*/ 74 w 158"/>
              <a:gd name="T89" fmla="*/ 0 h 176"/>
              <a:gd name="T90" fmla="*/ 74 w 158"/>
              <a:gd name="T9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8" h="176">
                <a:moveTo>
                  <a:pt x="30" y="126"/>
                </a:moveTo>
                <a:lnTo>
                  <a:pt x="30" y="126"/>
                </a:lnTo>
                <a:cubicBezTo>
                  <a:pt x="30" y="134"/>
                  <a:pt x="33" y="141"/>
                  <a:pt x="39" y="145"/>
                </a:cubicBezTo>
                <a:cubicBezTo>
                  <a:pt x="45" y="150"/>
                  <a:pt x="52" y="152"/>
                  <a:pt x="60" y="152"/>
                </a:cubicBezTo>
                <a:cubicBezTo>
                  <a:pt x="70" y="152"/>
                  <a:pt x="79" y="150"/>
                  <a:pt x="88" y="145"/>
                </a:cubicBezTo>
                <a:cubicBezTo>
                  <a:pt x="104" y="138"/>
                  <a:pt x="112" y="125"/>
                  <a:pt x="112" y="108"/>
                </a:cubicBezTo>
                <a:lnTo>
                  <a:pt x="112" y="86"/>
                </a:lnTo>
                <a:cubicBezTo>
                  <a:pt x="108" y="88"/>
                  <a:pt x="104" y="90"/>
                  <a:pt x="98" y="91"/>
                </a:cubicBezTo>
                <a:cubicBezTo>
                  <a:pt x="93" y="93"/>
                  <a:pt x="88" y="94"/>
                  <a:pt x="83" y="94"/>
                </a:cubicBezTo>
                <a:lnTo>
                  <a:pt x="66" y="96"/>
                </a:lnTo>
                <a:cubicBezTo>
                  <a:pt x="55" y="98"/>
                  <a:pt x="48" y="100"/>
                  <a:pt x="43" y="103"/>
                </a:cubicBezTo>
                <a:cubicBezTo>
                  <a:pt x="34" y="108"/>
                  <a:pt x="30" y="115"/>
                  <a:pt x="30" y="126"/>
                </a:cubicBezTo>
                <a:lnTo>
                  <a:pt x="30" y="126"/>
                </a:lnTo>
                <a:close/>
                <a:moveTo>
                  <a:pt x="98" y="69"/>
                </a:moveTo>
                <a:lnTo>
                  <a:pt x="98" y="69"/>
                </a:lnTo>
                <a:cubicBezTo>
                  <a:pt x="104" y="69"/>
                  <a:pt x="108" y="66"/>
                  <a:pt x="111" y="61"/>
                </a:cubicBezTo>
                <a:cubicBezTo>
                  <a:pt x="112" y="59"/>
                  <a:pt x="112" y="55"/>
                  <a:pt x="112" y="51"/>
                </a:cubicBezTo>
                <a:cubicBezTo>
                  <a:pt x="112" y="41"/>
                  <a:pt x="109" y="34"/>
                  <a:pt x="102" y="30"/>
                </a:cubicBezTo>
                <a:cubicBezTo>
                  <a:pt x="95" y="25"/>
                  <a:pt x="86" y="23"/>
                  <a:pt x="73" y="23"/>
                </a:cubicBezTo>
                <a:cubicBezTo>
                  <a:pt x="58" y="23"/>
                  <a:pt x="48" y="27"/>
                  <a:pt x="42" y="35"/>
                </a:cubicBezTo>
                <a:cubicBezTo>
                  <a:pt x="38" y="40"/>
                  <a:pt x="36" y="46"/>
                  <a:pt x="35" y="55"/>
                </a:cubicBezTo>
                <a:lnTo>
                  <a:pt x="9" y="55"/>
                </a:lnTo>
                <a:cubicBezTo>
                  <a:pt x="10" y="34"/>
                  <a:pt x="16" y="20"/>
                  <a:pt x="29" y="12"/>
                </a:cubicBezTo>
                <a:cubicBezTo>
                  <a:pt x="42" y="4"/>
                  <a:pt x="57" y="0"/>
                  <a:pt x="74" y="0"/>
                </a:cubicBezTo>
                <a:cubicBezTo>
                  <a:pt x="93" y="0"/>
                  <a:pt x="109" y="3"/>
                  <a:pt x="122" y="11"/>
                </a:cubicBezTo>
                <a:cubicBezTo>
                  <a:pt x="134" y="18"/>
                  <a:pt x="140" y="30"/>
                  <a:pt x="140" y="46"/>
                </a:cubicBezTo>
                <a:lnTo>
                  <a:pt x="140" y="142"/>
                </a:lnTo>
                <a:cubicBezTo>
                  <a:pt x="140" y="145"/>
                  <a:pt x="140" y="147"/>
                  <a:pt x="142" y="149"/>
                </a:cubicBezTo>
                <a:cubicBezTo>
                  <a:pt x="143" y="151"/>
                  <a:pt x="145" y="152"/>
                  <a:pt x="149" y="152"/>
                </a:cubicBezTo>
                <a:cubicBezTo>
                  <a:pt x="150" y="152"/>
                  <a:pt x="152" y="151"/>
                  <a:pt x="153" y="151"/>
                </a:cubicBezTo>
                <a:cubicBezTo>
                  <a:pt x="155" y="151"/>
                  <a:pt x="156" y="151"/>
                  <a:pt x="158" y="151"/>
                </a:cubicBezTo>
                <a:lnTo>
                  <a:pt x="158" y="171"/>
                </a:lnTo>
                <a:cubicBezTo>
                  <a:pt x="154" y="173"/>
                  <a:pt x="151" y="173"/>
                  <a:pt x="148" y="174"/>
                </a:cubicBezTo>
                <a:cubicBezTo>
                  <a:pt x="146" y="174"/>
                  <a:pt x="143" y="174"/>
                  <a:pt x="139" y="174"/>
                </a:cubicBezTo>
                <a:cubicBezTo>
                  <a:pt x="129" y="174"/>
                  <a:pt x="122" y="171"/>
                  <a:pt x="118" y="164"/>
                </a:cubicBezTo>
                <a:cubicBezTo>
                  <a:pt x="116" y="160"/>
                  <a:pt x="114" y="155"/>
                  <a:pt x="113" y="148"/>
                </a:cubicBezTo>
                <a:cubicBezTo>
                  <a:pt x="107" y="156"/>
                  <a:pt x="99" y="162"/>
                  <a:pt x="88" y="168"/>
                </a:cubicBezTo>
                <a:cubicBezTo>
                  <a:pt x="78" y="173"/>
                  <a:pt x="66" y="176"/>
                  <a:pt x="53" y="176"/>
                </a:cubicBezTo>
                <a:cubicBezTo>
                  <a:pt x="38" y="176"/>
                  <a:pt x="25" y="171"/>
                  <a:pt x="15" y="162"/>
                </a:cubicBezTo>
                <a:cubicBezTo>
                  <a:pt x="5" y="153"/>
                  <a:pt x="0" y="141"/>
                  <a:pt x="0" y="127"/>
                </a:cubicBezTo>
                <a:cubicBezTo>
                  <a:pt x="0" y="111"/>
                  <a:pt x="5" y="99"/>
                  <a:pt x="15" y="91"/>
                </a:cubicBezTo>
                <a:cubicBezTo>
                  <a:pt x="25" y="82"/>
                  <a:pt x="37" y="77"/>
                  <a:pt x="53" y="75"/>
                </a:cubicBezTo>
                <a:lnTo>
                  <a:pt x="98" y="69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74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99" name="Freeform 121">
            <a:extLst>
              <a:ext uri="{FF2B5EF4-FFF2-40B4-BE49-F238E27FC236}">
                <a16:creationId xmlns:a16="http://schemas.microsoft.com/office/drawing/2014/main" id="{6C7966D0-817E-4486-A7B2-16255CC95BC2}"/>
              </a:ext>
            </a:extLst>
          </p:cNvPr>
          <p:cNvSpPr>
            <a:spLocks noEditPoints="1"/>
          </p:cNvSpPr>
          <p:nvPr/>
        </p:nvSpPr>
        <p:spPr bwMode="auto">
          <a:xfrm>
            <a:off x="2002012" y="1500198"/>
            <a:ext cx="25400" cy="200026"/>
          </a:xfrm>
          <a:custGeom>
            <a:avLst/>
            <a:gdLst>
              <a:gd name="T0" fmla="*/ 0 w 29"/>
              <a:gd name="T1" fmla="*/ 62 h 229"/>
              <a:gd name="T2" fmla="*/ 0 w 29"/>
              <a:gd name="T3" fmla="*/ 62 h 229"/>
              <a:gd name="T4" fmla="*/ 29 w 29"/>
              <a:gd name="T5" fmla="*/ 62 h 229"/>
              <a:gd name="T6" fmla="*/ 29 w 29"/>
              <a:gd name="T7" fmla="*/ 229 h 229"/>
              <a:gd name="T8" fmla="*/ 0 w 29"/>
              <a:gd name="T9" fmla="*/ 229 h 229"/>
              <a:gd name="T10" fmla="*/ 0 w 29"/>
              <a:gd name="T11" fmla="*/ 62 h 229"/>
              <a:gd name="T12" fmla="*/ 0 w 29"/>
              <a:gd name="T13" fmla="*/ 0 h 229"/>
              <a:gd name="T14" fmla="*/ 0 w 29"/>
              <a:gd name="T15" fmla="*/ 0 h 229"/>
              <a:gd name="T16" fmla="*/ 29 w 29"/>
              <a:gd name="T17" fmla="*/ 0 h 229"/>
              <a:gd name="T18" fmla="*/ 29 w 29"/>
              <a:gd name="T19" fmla="*/ 31 h 229"/>
              <a:gd name="T20" fmla="*/ 0 w 29"/>
              <a:gd name="T21" fmla="*/ 31 h 229"/>
              <a:gd name="T22" fmla="*/ 0 w 29"/>
              <a:gd name="T2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29">
                <a:moveTo>
                  <a:pt x="0" y="62"/>
                </a:moveTo>
                <a:lnTo>
                  <a:pt x="0" y="62"/>
                </a:lnTo>
                <a:lnTo>
                  <a:pt x="29" y="62"/>
                </a:lnTo>
                <a:lnTo>
                  <a:pt x="29" y="229"/>
                </a:lnTo>
                <a:lnTo>
                  <a:pt x="0" y="229"/>
                </a:lnTo>
                <a:lnTo>
                  <a:pt x="0" y="6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9" y="0"/>
                </a:lnTo>
                <a:lnTo>
                  <a:pt x="29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0" name="Freeform 122">
            <a:extLst>
              <a:ext uri="{FF2B5EF4-FFF2-40B4-BE49-F238E27FC236}">
                <a16:creationId xmlns:a16="http://schemas.microsoft.com/office/drawing/2014/main" id="{578B49F4-9EDE-4519-B4A0-21B83BB8B300}"/>
              </a:ext>
            </a:extLst>
          </p:cNvPr>
          <p:cNvSpPr>
            <a:spLocks noEditPoints="1"/>
          </p:cNvSpPr>
          <p:nvPr/>
        </p:nvSpPr>
        <p:spPr bwMode="auto">
          <a:xfrm>
            <a:off x="2063925" y="1550998"/>
            <a:ext cx="119063" cy="149226"/>
          </a:xfrm>
          <a:custGeom>
            <a:avLst/>
            <a:gdLst>
              <a:gd name="T0" fmla="*/ 0 w 136"/>
              <a:gd name="T1" fmla="*/ 4 h 171"/>
              <a:gd name="T2" fmla="*/ 0 w 136"/>
              <a:gd name="T3" fmla="*/ 4 h 171"/>
              <a:gd name="T4" fmla="*/ 27 w 136"/>
              <a:gd name="T5" fmla="*/ 4 h 171"/>
              <a:gd name="T6" fmla="*/ 27 w 136"/>
              <a:gd name="T7" fmla="*/ 27 h 171"/>
              <a:gd name="T8" fmla="*/ 52 w 136"/>
              <a:gd name="T9" fmla="*/ 6 h 171"/>
              <a:gd name="T10" fmla="*/ 82 w 136"/>
              <a:gd name="T11" fmla="*/ 0 h 171"/>
              <a:gd name="T12" fmla="*/ 129 w 136"/>
              <a:gd name="T13" fmla="*/ 25 h 171"/>
              <a:gd name="T14" fmla="*/ 136 w 136"/>
              <a:gd name="T15" fmla="*/ 63 h 171"/>
              <a:gd name="T16" fmla="*/ 136 w 136"/>
              <a:gd name="T17" fmla="*/ 171 h 171"/>
              <a:gd name="T18" fmla="*/ 108 w 136"/>
              <a:gd name="T19" fmla="*/ 171 h 171"/>
              <a:gd name="T20" fmla="*/ 108 w 136"/>
              <a:gd name="T21" fmla="*/ 65 h 171"/>
              <a:gd name="T22" fmla="*/ 103 w 136"/>
              <a:gd name="T23" fmla="*/ 41 h 171"/>
              <a:gd name="T24" fmla="*/ 76 w 136"/>
              <a:gd name="T25" fmla="*/ 25 h 171"/>
              <a:gd name="T26" fmla="*/ 60 w 136"/>
              <a:gd name="T27" fmla="*/ 27 h 171"/>
              <a:gd name="T28" fmla="*/ 40 w 136"/>
              <a:gd name="T29" fmla="*/ 41 h 171"/>
              <a:gd name="T30" fmla="*/ 30 w 136"/>
              <a:gd name="T31" fmla="*/ 58 h 171"/>
              <a:gd name="T32" fmla="*/ 28 w 136"/>
              <a:gd name="T33" fmla="*/ 83 h 171"/>
              <a:gd name="T34" fmla="*/ 28 w 136"/>
              <a:gd name="T35" fmla="*/ 171 h 171"/>
              <a:gd name="T36" fmla="*/ 0 w 136"/>
              <a:gd name="T37" fmla="*/ 171 h 171"/>
              <a:gd name="T38" fmla="*/ 0 w 136"/>
              <a:gd name="T39" fmla="*/ 4 h 171"/>
              <a:gd name="T40" fmla="*/ 66 w 136"/>
              <a:gd name="T41" fmla="*/ 0 h 171"/>
              <a:gd name="T42" fmla="*/ 66 w 136"/>
              <a:gd name="T43" fmla="*/ 0 h 171"/>
              <a:gd name="T44" fmla="*/ 66 w 136"/>
              <a:gd name="T4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6" h="171">
                <a:moveTo>
                  <a:pt x="0" y="4"/>
                </a:moveTo>
                <a:lnTo>
                  <a:pt x="0" y="4"/>
                </a:lnTo>
                <a:lnTo>
                  <a:pt x="27" y="4"/>
                </a:lnTo>
                <a:lnTo>
                  <a:pt x="27" y="27"/>
                </a:lnTo>
                <a:cubicBezTo>
                  <a:pt x="35" y="18"/>
                  <a:pt x="43" y="11"/>
                  <a:pt x="52" y="6"/>
                </a:cubicBezTo>
                <a:cubicBezTo>
                  <a:pt x="61" y="2"/>
                  <a:pt x="71" y="0"/>
                  <a:pt x="82" y="0"/>
                </a:cubicBezTo>
                <a:cubicBezTo>
                  <a:pt x="105" y="0"/>
                  <a:pt x="121" y="8"/>
                  <a:pt x="129" y="25"/>
                </a:cubicBezTo>
                <a:cubicBezTo>
                  <a:pt x="134" y="34"/>
                  <a:pt x="136" y="47"/>
                  <a:pt x="136" y="63"/>
                </a:cubicBezTo>
                <a:lnTo>
                  <a:pt x="136" y="171"/>
                </a:lnTo>
                <a:lnTo>
                  <a:pt x="108" y="171"/>
                </a:lnTo>
                <a:lnTo>
                  <a:pt x="108" y="65"/>
                </a:lnTo>
                <a:cubicBezTo>
                  <a:pt x="108" y="55"/>
                  <a:pt x="106" y="47"/>
                  <a:pt x="103" y="41"/>
                </a:cubicBezTo>
                <a:cubicBezTo>
                  <a:pt x="98" y="30"/>
                  <a:pt x="89" y="25"/>
                  <a:pt x="76" y="25"/>
                </a:cubicBezTo>
                <a:cubicBezTo>
                  <a:pt x="70" y="25"/>
                  <a:pt x="64" y="26"/>
                  <a:pt x="60" y="27"/>
                </a:cubicBezTo>
                <a:cubicBezTo>
                  <a:pt x="52" y="29"/>
                  <a:pt x="45" y="34"/>
                  <a:pt x="40" y="41"/>
                </a:cubicBezTo>
                <a:cubicBezTo>
                  <a:pt x="35" y="46"/>
                  <a:pt x="32" y="52"/>
                  <a:pt x="30" y="58"/>
                </a:cubicBezTo>
                <a:cubicBezTo>
                  <a:pt x="29" y="64"/>
                  <a:pt x="28" y="72"/>
                  <a:pt x="28" y="83"/>
                </a:cubicBezTo>
                <a:lnTo>
                  <a:pt x="28" y="171"/>
                </a:lnTo>
                <a:lnTo>
                  <a:pt x="0" y="171"/>
                </a:lnTo>
                <a:lnTo>
                  <a:pt x="0" y="4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1" name="Freeform 123">
            <a:extLst>
              <a:ext uri="{FF2B5EF4-FFF2-40B4-BE49-F238E27FC236}">
                <a16:creationId xmlns:a16="http://schemas.microsoft.com/office/drawing/2014/main" id="{AD8926DE-DF8D-49B2-8918-6959857D0277}"/>
              </a:ext>
            </a:extLst>
          </p:cNvPr>
          <p:cNvSpPr>
            <a:spLocks noEditPoints="1"/>
          </p:cNvSpPr>
          <p:nvPr/>
        </p:nvSpPr>
        <p:spPr bwMode="auto">
          <a:xfrm>
            <a:off x="2292525" y="1587511"/>
            <a:ext cx="142875" cy="82550"/>
          </a:xfrm>
          <a:custGeom>
            <a:avLst/>
            <a:gdLst>
              <a:gd name="T0" fmla="*/ 162 w 162"/>
              <a:gd name="T1" fmla="*/ 0 h 94"/>
              <a:gd name="T2" fmla="*/ 162 w 162"/>
              <a:gd name="T3" fmla="*/ 0 h 94"/>
              <a:gd name="T4" fmla="*/ 162 w 162"/>
              <a:gd name="T5" fmla="*/ 27 h 94"/>
              <a:gd name="T6" fmla="*/ 0 w 162"/>
              <a:gd name="T7" fmla="*/ 27 h 94"/>
              <a:gd name="T8" fmla="*/ 0 w 162"/>
              <a:gd name="T9" fmla="*/ 0 h 94"/>
              <a:gd name="T10" fmla="*/ 162 w 162"/>
              <a:gd name="T11" fmla="*/ 0 h 94"/>
              <a:gd name="T12" fmla="*/ 162 w 162"/>
              <a:gd name="T13" fmla="*/ 67 h 94"/>
              <a:gd name="T14" fmla="*/ 162 w 162"/>
              <a:gd name="T15" fmla="*/ 67 h 94"/>
              <a:gd name="T16" fmla="*/ 162 w 162"/>
              <a:gd name="T17" fmla="*/ 94 h 94"/>
              <a:gd name="T18" fmla="*/ 0 w 162"/>
              <a:gd name="T19" fmla="*/ 94 h 94"/>
              <a:gd name="T20" fmla="*/ 0 w 162"/>
              <a:gd name="T21" fmla="*/ 67 h 94"/>
              <a:gd name="T22" fmla="*/ 162 w 162"/>
              <a:gd name="T23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94">
                <a:moveTo>
                  <a:pt x="162" y="0"/>
                </a:moveTo>
                <a:lnTo>
                  <a:pt x="162" y="0"/>
                </a:lnTo>
                <a:lnTo>
                  <a:pt x="162" y="27"/>
                </a:lnTo>
                <a:lnTo>
                  <a:pt x="0" y="27"/>
                </a:lnTo>
                <a:lnTo>
                  <a:pt x="0" y="0"/>
                </a:lnTo>
                <a:lnTo>
                  <a:pt x="162" y="0"/>
                </a:lnTo>
                <a:close/>
                <a:moveTo>
                  <a:pt x="162" y="67"/>
                </a:moveTo>
                <a:lnTo>
                  <a:pt x="162" y="67"/>
                </a:lnTo>
                <a:lnTo>
                  <a:pt x="162" y="94"/>
                </a:lnTo>
                <a:lnTo>
                  <a:pt x="0" y="94"/>
                </a:lnTo>
                <a:lnTo>
                  <a:pt x="0" y="67"/>
                </a:lnTo>
                <a:lnTo>
                  <a:pt x="162" y="67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2" name="Freeform 124">
            <a:extLst>
              <a:ext uri="{FF2B5EF4-FFF2-40B4-BE49-F238E27FC236}">
                <a16:creationId xmlns:a16="http://schemas.microsoft.com/office/drawing/2014/main" id="{E53B0679-7700-4B6F-9B86-F180034267D4}"/>
              </a:ext>
            </a:extLst>
          </p:cNvPr>
          <p:cNvSpPr>
            <a:spLocks/>
          </p:cNvSpPr>
          <p:nvPr/>
        </p:nvSpPr>
        <p:spPr bwMode="auto">
          <a:xfrm>
            <a:off x="2541762" y="1497023"/>
            <a:ext cx="61913" cy="260352"/>
          </a:xfrm>
          <a:custGeom>
            <a:avLst/>
            <a:gdLst>
              <a:gd name="T0" fmla="*/ 72 w 72"/>
              <a:gd name="T1" fmla="*/ 0 h 298"/>
              <a:gd name="T2" fmla="*/ 72 w 72"/>
              <a:gd name="T3" fmla="*/ 0 h 298"/>
              <a:gd name="T4" fmla="*/ 40 w 72"/>
              <a:gd name="T5" fmla="*/ 70 h 298"/>
              <a:gd name="T6" fmla="*/ 29 w 72"/>
              <a:gd name="T7" fmla="*/ 149 h 298"/>
              <a:gd name="T8" fmla="*/ 42 w 72"/>
              <a:gd name="T9" fmla="*/ 231 h 298"/>
              <a:gd name="T10" fmla="*/ 72 w 72"/>
              <a:gd name="T11" fmla="*/ 298 h 298"/>
              <a:gd name="T12" fmla="*/ 53 w 72"/>
              <a:gd name="T13" fmla="*/ 298 h 298"/>
              <a:gd name="T14" fmla="*/ 25 w 72"/>
              <a:gd name="T15" fmla="*/ 252 h 298"/>
              <a:gd name="T16" fmla="*/ 13 w 72"/>
              <a:gd name="T17" fmla="*/ 226 h 298"/>
              <a:gd name="T18" fmla="*/ 1 w 72"/>
              <a:gd name="T19" fmla="*/ 176 h 298"/>
              <a:gd name="T20" fmla="*/ 0 w 72"/>
              <a:gd name="T21" fmla="*/ 151 h 298"/>
              <a:gd name="T22" fmla="*/ 14 w 72"/>
              <a:gd name="T23" fmla="*/ 68 h 298"/>
              <a:gd name="T24" fmla="*/ 52 w 72"/>
              <a:gd name="T25" fmla="*/ 0 h 298"/>
              <a:gd name="T26" fmla="*/ 72 w 72"/>
              <a:gd name="T2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" h="298">
                <a:moveTo>
                  <a:pt x="72" y="0"/>
                </a:moveTo>
                <a:lnTo>
                  <a:pt x="72" y="0"/>
                </a:lnTo>
                <a:cubicBezTo>
                  <a:pt x="56" y="32"/>
                  <a:pt x="45" y="55"/>
                  <a:pt x="40" y="70"/>
                </a:cubicBezTo>
                <a:cubicBezTo>
                  <a:pt x="33" y="93"/>
                  <a:pt x="29" y="119"/>
                  <a:pt x="29" y="149"/>
                </a:cubicBezTo>
                <a:cubicBezTo>
                  <a:pt x="29" y="179"/>
                  <a:pt x="33" y="206"/>
                  <a:pt x="42" y="231"/>
                </a:cubicBezTo>
                <a:cubicBezTo>
                  <a:pt x="47" y="247"/>
                  <a:pt x="57" y="269"/>
                  <a:pt x="72" y="298"/>
                </a:cubicBezTo>
                <a:lnTo>
                  <a:pt x="53" y="298"/>
                </a:lnTo>
                <a:cubicBezTo>
                  <a:pt x="38" y="274"/>
                  <a:pt x="29" y="259"/>
                  <a:pt x="25" y="252"/>
                </a:cubicBezTo>
                <a:cubicBezTo>
                  <a:pt x="22" y="246"/>
                  <a:pt x="18" y="237"/>
                  <a:pt x="13" y="226"/>
                </a:cubicBezTo>
                <a:cubicBezTo>
                  <a:pt x="8" y="210"/>
                  <a:pt x="4" y="194"/>
                  <a:pt x="1" y="176"/>
                </a:cubicBezTo>
                <a:cubicBezTo>
                  <a:pt x="0" y="167"/>
                  <a:pt x="0" y="159"/>
                  <a:pt x="0" y="151"/>
                </a:cubicBezTo>
                <a:cubicBezTo>
                  <a:pt x="0" y="120"/>
                  <a:pt x="4" y="92"/>
                  <a:pt x="14" y="68"/>
                </a:cubicBezTo>
                <a:cubicBezTo>
                  <a:pt x="20" y="53"/>
                  <a:pt x="33" y="30"/>
                  <a:pt x="52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3" name="Freeform 125">
            <a:extLst>
              <a:ext uri="{FF2B5EF4-FFF2-40B4-BE49-F238E27FC236}">
                <a16:creationId xmlns:a16="http://schemas.microsoft.com/office/drawing/2014/main" id="{A58CFC58-E952-4EE0-8788-CC20223337A2}"/>
              </a:ext>
            </a:extLst>
          </p:cNvPr>
          <p:cNvSpPr>
            <a:spLocks/>
          </p:cNvSpPr>
          <p:nvPr/>
        </p:nvSpPr>
        <p:spPr bwMode="auto">
          <a:xfrm>
            <a:off x="2624312" y="1504961"/>
            <a:ext cx="133350" cy="195264"/>
          </a:xfrm>
          <a:custGeom>
            <a:avLst/>
            <a:gdLst>
              <a:gd name="T0" fmla="*/ 0 w 154"/>
              <a:gd name="T1" fmla="*/ 224 h 224"/>
              <a:gd name="T2" fmla="*/ 0 w 154"/>
              <a:gd name="T3" fmla="*/ 224 h 224"/>
              <a:gd name="T4" fmla="*/ 12 w 154"/>
              <a:gd name="T5" fmla="*/ 173 h 224"/>
              <a:gd name="T6" fmla="*/ 52 w 154"/>
              <a:gd name="T7" fmla="*/ 135 h 224"/>
              <a:gd name="T8" fmla="*/ 82 w 154"/>
              <a:gd name="T9" fmla="*/ 117 h 224"/>
              <a:gd name="T10" fmla="*/ 110 w 154"/>
              <a:gd name="T11" fmla="*/ 97 h 224"/>
              <a:gd name="T12" fmla="*/ 123 w 154"/>
              <a:gd name="T13" fmla="*/ 68 h 224"/>
              <a:gd name="T14" fmla="*/ 112 w 154"/>
              <a:gd name="T15" fmla="*/ 37 h 224"/>
              <a:gd name="T16" fmla="*/ 80 w 154"/>
              <a:gd name="T17" fmla="*/ 25 h 224"/>
              <a:gd name="T18" fmla="*/ 40 w 154"/>
              <a:gd name="T19" fmla="*/ 47 h 224"/>
              <a:gd name="T20" fmla="*/ 34 w 154"/>
              <a:gd name="T21" fmla="*/ 80 h 224"/>
              <a:gd name="T22" fmla="*/ 5 w 154"/>
              <a:gd name="T23" fmla="*/ 80 h 224"/>
              <a:gd name="T24" fmla="*/ 16 w 154"/>
              <a:gd name="T25" fmla="*/ 32 h 224"/>
              <a:gd name="T26" fmla="*/ 81 w 154"/>
              <a:gd name="T27" fmla="*/ 0 h 224"/>
              <a:gd name="T28" fmla="*/ 137 w 154"/>
              <a:gd name="T29" fmla="*/ 20 h 224"/>
              <a:gd name="T30" fmla="*/ 154 w 154"/>
              <a:gd name="T31" fmla="*/ 66 h 224"/>
              <a:gd name="T32" fmla="*/ 135 w 154"/>
              <a:gd name="T33" fmla="*/ 112 h 224"/>
              <a:gd name="T34" fmla="*/ 96 w 154"/>
              <a:gd name="T35" fmla="*/ 139 h 224"/>
              <a:gd name="T36" fmla="*/ 75 w 154"/>
              <a:gd name="T37" fmla="*/ 151 h 224"/>
              <a:gd name="T38" fmla="*/ 51 w 154"/>
              <a:gd name="T39" fmla="*/ 167 h 224"/>
              <a:gd name="T40" fmla="*/ 31 w 154"/>
              <a:gd name="T41" fmla="*/ 197 h 224"/>
              <a:gd name="T42" fmla="*/ 153 w 154"/>
              <a:gd name="T43" fmla="*/ 197 h 224"/>
              <a:gd name="T44" fmla="*/ 153 w 154"/>
              <a:gd name="T45" fmla="*/ 224 h 224"/>
              <a:gd name="T46" fmla="*/ 0 w 154"/>
              <a:gd name="T4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4" h="224">
                <a:moveTo>
                  <a:pt x="0" y="224"/>
                </a:moveTo>
                <a:lnTo>
                  <a:pt x="0" y="224"/>
                </a:lnTo>
                <a:cubicBezTo>
                  <a:pt x="1" y="204"/>
                  <a:pt x="5" y="188"/>
                  <a:pt x="12" y="173"/>
                </a:cubicBezTo>
                <a:cubicBezTo>
                  <a:pt x="19" y="159"/>
                  <a:pt x="32" y="146"/>
                  <a:pt x="52" y="135"/>
                </a:cubicBezTo>
                <a:lnTo>
                  <a:pt x="82" y="117"/>
                </a:lnTo>
                <a:cubicBezTo>
                  <a:pt x="96" y="109"/>
                  <a:pt x="105" y="103"/>
                  <a:pt x="110" y="97"/>
                </a:cubicBezTo>
                <a:cubicBezTo>
                  <a:pt x="119" y="89"/>
                  <a:pt x="123" y="79"/>
                  <a:pt x="123" y="68"/>
                </a:cubicBezTo>
                <a:cubicBezTo>
                  <a:pt x="123" y="55"/>
                  <a:pt x="119" y="44"/>
                  <a:pt x="112" y="37"/>
                </a:cubicBezTo>
                <a:cubicBezTo>
                  <a:pt x="104" y="29"/>
                  <a:pt x="93" y="25"/>
                  <a:pt x="80" y="25"/>
                </a:cubicBezTo>
                <a:cubicBezTo>
                  <a:pt x="61" y="25"/>
                  <a:pt x="48" y="33"/>
                  <a:pt x="40" y="47"/>
                </a:cubicBezTo>
                <a:cubicBezTo>
                  <a:pt x="37" y="55"/>
                  <a:pt x="34" y="66"/>
                  <a:pt x="34" y="80"/>
                </a:cubicBezTo>
                <a:lnTo>
                  <a:pt x="5" y="80"/>
                </a:lnTo>
                <a:cubicBezTo>
                  <a:pt x="6" y="60"/>
                  <a:pt x="9" y="44"/>
                  <a:pt x="16" y="32"/>
                </a:cubicBezTo>
                <a:cubicBezTo>
                  <a:pt x="28" y="10"/>
                  <a:pt x="50" y="0"/>
                  <a:pt x="81" y="0"/>
                </a:cubicBezTo>
                <a:cubicBezTo>
                  <a:pt x="106" y="0"/>
                  <a:pt x="125" y="7"/>
                  <a:pt x="137" y="20"/>
                </a:cubicBezTo>
                <a:cubicBezTo>
                  <a:pt x="148" y="34"/>
                  <a:pt x="154" y="50"/>
                  <a:pt x="154" y="66"/>
                </a:cubicBezTo>
                <a:cubicBezTo>
                  <a:pt x="154" y="84"/>
                  <a:pt x="148" y="100"/>
                  <a:pt x="135" y="112"/>
                </a:cubicBezTo>
                <a:cubicBezTo>
                  <a:pt x="128" y="120"/>
                  <a:pt x="115" y="129"/>
                  <a:pt x="96" y="139"/>
                </a:cubicBezTo>
                <a:lnTo>
                  <a:pt x="75" y="151"/>
                </a:lnTo>
                <a:cubicBezTo>
                  <a:pt x="65" y="157"/>
                  <a:pt x="57" y="162"/>
                  <a:pt x="51" y="167"/>
                </a:cubicBezTo>
                <a:cubicBezTo>
                  <a:pt x="41" y="176"/>
                  <a:pt x="34" y="186"/>
                  <a:pt x="31" y="197"/>
                </a:cubicBezTo>
                <a:lnTo>
                  <a:pt x="153" y="197"/>
                </a:lnTo>
                <a:lnTo>
                  <a:pt x="153" y="224"/>
                </a:lnTo>
                <a:lnTo>
                  <a:pt x="0" y="224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4" name="Freeform 126">
            <a:extLst>
              <a:ext uri="{FF2B5EF4-FFF2-40B4-BE49-F238E27FC236}">
                <a16:creationId xmlns:a16="http://schemas.microsoft.com/office/drawing/2014/main" id="{3E58CEDE-03B4-4516-90F0-0F1411BEF218}"/>
              </a:ext>
            </a:extLst>
          </p:cNvPr>
          <p:cNvSpPr>
            <a:spLocks noEditPoints="1"/>
          </p:cNvSpPr>
          <p:nvPr/>
        </p:nvSpPr>
        <p:spPr bwMode="auto">
          <a:xfrm>
            <a:off x="2795763" y="1500198"/>
            <a:ext cx="165100" cy="200026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50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2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6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1" y="17"/>
                  <a:pt x="181" y="35"/>
                  <a:pt x="181" y="61"/>
                </a:cubicBezTo>
                <a:cubicBezTo>
                  <a:pt x="181" y="75"/>
                  <a:pt x="179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50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4" y="132"/>
                  <a:pt x="114" y="130"/>
                  <a:pt x="102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5" name="Freeform 127">
            <a:extLst>
              <a:ext uri="{FF2B5EF4-FFF2-40B4-BE49-F238E27FC236}">
                <a16:creationId xmlns:a16="http://schemas.microsoft.com/office/drawing/2014/main" id="{5DA6C79D-4B65-418B-AB86-AFD1FB278A5E}"/>
              </a:ext>
            </a:extLst>
          </p:cNvPr>
          <p:cNvSpPr>
            <a:spLocks noEditPoints="1"/>
          </p:cNvSpPr>
          <p:nvPr/>
        </p:nvSpPr>
        <p:spPr bwMode="auto">
          <a:xfrm>
            <a:off x="2984675" y="1550998"/>
            <a:ext cx="138113" cy="153988"/>
          </a:xfrm>
          <a:custGeom>
            <a:avLst/>
            <a:gdLst>
              <a:gd name="T0" fmla="*/ 29 w 158"/>
              <a:gd name="T1" fmla="*/ 126 h 176"/>
              <a:gd name="T2" fmla="*/ 29 w 158"/>
              <a:gd name="T3" fmla="*/ 126 h 176"/>
              <a:gd name="T4" fmla="*/ 38 w 158"/>
              <a:gd name="T5" fmla="*/ 145 h 176"/>
              <a:gd name="T6" fmla="*/ 59 w 158"/>
              <a:gd name="T7" fmla="*/ 152 h 176"/>
              <a:gd name="T8" fmla="*/ 88 w 158"/>
              <a:gd name="T9" fmla="*/ 145 h 176"/>
              <a:gd name="T10" fmla="*/ 111 w 158"/>
              <a:gd name="T11" fmla="*/ 108 h 176"/>
              <a:gd name="T12" fmla="*/ 111 w 158"/>
              <a:gd name="T13" fmla="*/ 86 h 176"/>
              <a:gd name="T14" fmla="*/ 98 w 158"/>
              <a:gd name="T15" fmla="*/ 91 h 176"/>
              <a:gd name="T16" fmla="*/ 82 w 158"/>
              <a:gd name="T17" fmla="*/ 94 h 176"/>
              <a:gd name="T18" fmla="*/ 65 w 158"/>
              <a:gd name="T19" fmla="*/ 96 h 176"/>
              <a:gd name="T20" fmla="*/ 42 w 158"/>
              <a:gd name="T21" fmla="*/ 103 h 176"/>
              <a:gd name="T22" fmla="*/ 29 w 158"/>
              <a:gd name="T23" fmla="*/ 126 h 176"/>
              <a:gd name="T24" fmla="*/ 29 w 158"/>
              <a:gd name="T25" fmla="*/ 126 h 176"/>
              <a:gd name="T26" fmla="*/ 97 w 158"/>
              <a:gd name="T27" fmla="*/ 69 h 176"/>
              <a:gd name="T28" fmla="*/ 97 w 158"/>
              <a:gd name="T29" fmla="*/ 69 h 176"/>
              <a:gd name="T30" fmla="*/ 110 w 158"/>
              <a:gd name="T31" fmla="*/ 61 h 176"/>
              <a:gd name="T32" fmla="*/ 112 w 158"/>
              <a:gd name="T33" fmla="*/ 51 h 176"/>
              <a:gd name="T34" fmla="*/ 102 w 158"/>
              <a:gd name="T35" fmla="*/ 30 h 176"/>
              <a:gd name="T36" fmla="*/ 72 w 158"/>
              <a:gd name="T37" fmla="*/ 23 h 176"/>
              <a:gd name="T38" fmla="*/ 41 w 158"/>
              <a:gd name="T39" fmla="*/ 35 h 176"/>
              <a:gd name="T40" fmla="*/ 35 w 158"/>
              <a:gd name="T41" fmla="*/ 55 h 176"/>
              <a:gd name="T42" fmla="*/ 8 w 158"/>
              <a:gd name="T43" fmla="*/ 55 h 176"/>
              <a:gd name="T44" fmla="*/ 28 w 158"/>
              <a:gd name="T45" fmla="*/ 12 h 176"/>
              <a:gd name="T46" fmla="*/ 73 w 158"/>
              <a:gd name="T47" fmla="*/ 0 h 176"/>
              <a:gd name="T48" fmla="*/ 121 w 158"/>
              <a:gd name="T49" fmla="*/ 11 h 176"/>
              <a:gd name="T50" fmla="*/ 139 w 158"/>
              <a:gd name="T51" fmla="*/ 46 h 176"/>
              <a:gd name="T52" fmla="*/ 139 w 158"/>
              <a:gd name="T53" fmla="*/ 142 h 176"/>
              <a:gd name="T54" fmla="*/ 141 w 158"/>
              <a:gd name="T55" fmla="*/ 149 h 176"/>
              <a:gd name="T56" fmla="*/ 148 w 158"/>
              <a:gd name="T57" fmla="*/ 152 h 176"/>
              <a:gd name="T58" fmla="*/ 153 w 158"/>
              <a:gd name="T59" fmla="*/ 151 h 176"/>
              <a:gd name="T60" fmla="*/ 158 w 158"/>
              <a:gd name="T61" fmla="*/ 151 h 176"/>
              <a:gd name="T62" fmla="*/ 158 w 158"/>
              <a:gd name="T63" fmla="*/ 171 h 176"/>
              <a:gd name="T64" fmla="*/ 148 w 158"/>
              <a:gd name="T65" fmla="*/ 174 h 176"/>
              <a:gd name="T66" fmla="*/ 138 w 158"/>
              <a:gd name="T67" fmla="*/ 174 h 176"/>
              <a:gd name="T68" fmla="*/ 117 w 158"/>
              <a:gd name="T69" fmla="*/ 164 h 176"/>
              <a:gd name="T70" fmla="*/ 112 w 158"/>
              <a:gd name="T71" fmla="*/ 148 h 176"/>
              <a:gd name="T72" fmla="*/ 88 w 158"/>
              <a:gd name="T73" fmla="*/ 168 h 176"/>
              <a:gd name="T74" fmla="*/ 53 w 158"/>
              <a:gd name="T75" fmla="*/ 176 h 176"/>
              <a:gd name="T76" fmla="*/ 15 w 158"/>
              <a:gd name="T77" fmla="*/ 162 h 176"/>
              <a:gd name="T78" fmla="*/ 0 w 158"/>
              <a:gd name="T79" fmla="*/ 127 h 176"/>
              <a:gd name="T80" fmla="*/ 14 w 158"/>
              <a:gd name="T81" fmla="*/ 91 h 176"/>
              <a:gd name="T82" fmla="*/ 52 w 158"/>
              <a:gd name="T83" fmla="*/ 75 h 176"/>
              <a:gd name="T84" fmla="*/ 97 w 158"/>
              <a:gd name="T85" fmla="*/ 69 h 176"/>
              <a:gd name="T86" fmla="*/ 74 w 158"/>
              <a:gd name="T87" fmla="*/ 0 h 176"/>
              <a:gd name="T88" fmla="*/ 74 w 158"/>
              <a:gd name="T89" fmla="*/ 0 h 176"/>
              <a:gd name="T90" fmla="*/ 74 w 158"/>
              <a:gd name="T9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8" h="176">
                <a:moveTo>
                  <a:pt x="29" y="126"/>
                </a:moveTo>
                <a:lnTo>
                  <a:pt x="29" y="126"/>
                </a:lnTo>
                <a:cubicBezTo>
                  <a:pt x="29" y="134"/>
                  <a:pt x="32" y="141"/>
                  <a:pt x="38" y="145"/>
                </a:cubicBezTo>
                <a:cubicBezTo>
                  <a:pt x="44" y="150"/>
                  <a:pt x="51" y="152"/>
                  <a:pt x="59" y="152"/>
                </a:cubicBezTo>
                <a:cubicBezTo>
                  <a:pt x="69" y="152"/>
                  <a:pt x="78" y="150"/>
                  <a:pt x="88" y="145"/>
                </a:cubicBezTo>
                <a:cubicBezTo>
                  <a:pt x="103" y="138"/>
                  <a:pt x="111" y="125"/>
                  <a:pt x="111" y="108"/>
                </a:cubicBezTo>
                <a:lnTo>
                  <a:pt x="111" y="86"/>
                </a:lnTo>
                <a:cubicBezTo>
                  <a:pt x="108" y="88"/>
                  <a:pt x="103" y="90"/>
                  <a:pt x="98" y="91"/>
                </a:cubicBezTo>
                <a:cubicBezTo>
                  <a:pt x="92" y="93"/>
                  <a:pt x="87" y="94"/>
                  <a:pt x="82" y="94"/>
                </a:cubicBezTo>
                <a:lnTo>
                  <a:pt x="65" y="96"/>
                </a:lnTo>
                <a:cubicBezTo>
                  <a:pt x="55" y="98"/>
                  <a:pt x="47" y="100"/>
                  <a:pt x="42" y="103"/>
                </a:cubicBezTo>
                <a:cubicBezTo>
                  <a:pt x="33" y="108"/>
                  <a:pt x="29" y="115"/>
                  <a:pt x="29" y="126"/>
                </a:cubicBezTo>
                <a:lnTo>
                  <a:pt x="29" y="126"/>
                </a:lnTo>
                <a:close/>
                <a:moveTo>
                  <a:pt x="97" y="69"/>
                </a:moveTo>
                <a:lnTo>
                  <a:pt x="97" y="69"/>
                </a:lnTo>
                <a:cubicBezTo>
                  <a:pt x="104" y="69"/>
                  <a:pt x="108" y="66"/>
                  <a:pt x="110" y="61"/>
                </a:cubicBezTo>
                <a:cubicBezTo>
                  <a:pt x="111" y="59"/>
                  <a:pt x="112" y="55"/>
                  <a:pt x="112" y="51"/>
                </a:cubicBezTo>
                <a:cubicBezTo>
                  <a:pt x="112" y="41"/>
                  <a:pt x="108" y="34"/>
                  <a:pt x="102" y="30"/>
                </a:cubicBezTo>
                <a:cubicBezTo>
                  <a:pt x="95" y="25"/>
                  <a:pt x="85" y="23"/>
                  <a:pt x="72" y="23"/>
                </a:cubicBezTo>
                <a:cubicBezTo>
                  <a:pt x="58" y="23"/>
                  <a:pt x="47" y="27"/>
                  <a:pt x="41" y="35"/>
                </a:cubicBezTo>
                <a:cubicBezTo>
                  <a:pt x="38" y="40"/>
                  <a:pt x="36" y="46"/>
                  <a:pt x="35" y="55"/>
                </a:cubicBezTo>
                <a:lnTo>
                  <a:pt x="8" y="55"/>
                </a:lnTo>
                <a:cubicBezTo>
                  <a:pt x="9" y="34"/>
                  <a:pt x="16" y="20"/>
                  <a:pt x="28" y="12"/>
                </a:cubicBezTo>
                <a:cubicBezTo>
                  <a:pt x="41" y="4"/>
                  <a:pt x="56" y="0"/>
                  <a:pt x="73" y="0"/>
                </a:cubicBezTo>
                <a:cubicBezTo>
                  <a:pt x="93" y="0"/>
                  <a:pt x="109" y="3"/>
                  <a:pt x="121" y="11"/>
                </a:cubicBezTo>
                <a:cubicBezTo>
                  <a:pt x="133" y="18"/>
                  <a:pt x="139" y="30"/>
                  <a:pt x="139" y="46"/>
                </a:cubicBezTo>
                <a:lnTo>
                  <a:pt x="139" y="142"/>
                </a:lnTo>
                <a:cubicBezTo>
                  <a:pt x="139" y="145"/>
                  <a:pt x="140" y="147"/>
                  <a:pt x="141" y="149"/>
                </a:cubicBezTo>
                <a:cubicBezTo>
                  <a:pt x="142" y="151"/>
                  <a:pt x="145" y="152"/>
                  <a:pt x="148" y="152"/>
                </a:cubicBezTo>
                <a:cubicBezTo>
                  <a:pt x="150" y="152"/>
                  <a:pt x="151" y="151"/>
                  <a:pt x="153" y="151"/>
                </a:cubicBezTo>
                <a:cubicBezTo>
                  <a:pt x="154" y="151"/>
                  <a:pt x="156" y="151"/>
                  <a:pt x="158" y="151"/>
                </a:cubicBezTo>
                <a:lnTo>
                  <a:pt x="158" y="171"/>
                </a:lnTo>
                <a:cubicBezTo>
                  <a:pt x="153" y="173"/>
                  <a:pt x="150" y="173"/>
                  <a:pt x="148" y="174"/>
                </a:cubicBezTo>
                <a:cubicBezTo>
                  <a:pt x="145" y="174"/>
                  <a:pt x="142" y="174"/>
                  <a:pt x="138" y="174"/>
                </a:cubicBezTo>
                <a:cubicBezTo>
                  <a:pt x="129" y="174"/>
                  <a:pt x="122" y="171"/>
                  <a:pt x="117" y="164"/>
                </a:cubicBezTo>
                <a:cubicBezTo>
                  <a:pt x="115" y="160"/>
                  <a:pt x="113" y="155"/>
                  <a:pt x="112" y="148"/>
                </a:cubicBezTo>
                <a:cubicBezTo>
                  <a:pt x="107" y="156"/>
                  <a:pt x="99" y="162"/>
                  <a:pt x="88" y="168"/>
                </a:cubicBezTo>
                <a:cubicBezTo>
                  <a:pt x="77" y="173"/>
                  <a:pt x="65" y="176"/>
                  <a:pt x="53" y="176"/>
                </a:cubicBezTo>
                <a:cubicBezTo>
                  <a:pt x="37" y="176"/>
                  <a:pt x="24" y="171"/>
                  <a:pt x="15" y="162"/>
                </a:cubicBezTo>
                <a:cubicBezTo>
                  <a:pt x="5" y="153"/>
                  <a:pt x="0" y="141"/>
                  <a:pt x="0" y="127"/>
                </a:cubicBezTo>
                <a:cubicBezTo>
                  <a:pt x="0" y="111"/>
                  <a:pt x="5" y="99"/>
                  <a:pt x="14" y="91"/>
                </a:cubicBezTo>
                <a:cubicBezTo>
                  <a:pt x="24" y="82"/>
                  <a:pt x="37" y="77"/>
                  <a:pt x="52" y="75"/>
                </a:cubicBezTo>
                <a:lnTo>
                  <a:pt x="97" y="69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74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6" name="Freeform 128">
            <a:extLst>
              <a:ext uri="{FF2B5EF4-FFF2-40B4-BE49-F238E27FC236}">
                <a16:creationId xmlns:a16="http://schemas.microsoft.com/office/drawing/2014/main" id="{36422F68-D97B-4606-B88A-C6A2DB9DCBDB}"/>
              </a:ext>
            </a:extLst>
          </p:cNvPr>
          <p:cNvSpPr>
            <a:spLocks/>
          </p:cNvSpPr>
          <p:nvPr/>
        </p:nvSpPr>
        <p:spPr bwMode="auto">
          <a:xfrm>
            <a:off x="3140250" y="1557348"/>
            <a:ext cx="142875" cy="142876"/>
          </a:xfrm>
          <a:custGeom>
            <a:avLst/>
            <a:gdLst>
              <a:gd name="T0" fmla="*/ 0 w 163"/>
              <a:gd name="T1" fmla="*/ 94 h 163"/>
              <a:gd name="T2" fmla="*/ 0 w 163"/>
              <a:gd name="T3" fmla="*/ 94 h 163"/>
              <a:gd name="T4" fmla="*/ 0 w 163"/>
              <a:gd name="T5" fmla="*/ 68 h 163"/>
              <a:gd name="T6" fmla="*/ 68 w 163"/>
              <a:gd name="T7" fmla="*/ 68 h 163"/>
              <a:gd name="T8" fmla="*/ 68 w 163"/>
              <a:gd name="T9" fmla="*/ 0 h 163"/>
              <a:gd name="T10" fmla="*/ 95 w 163"/>
              <a:gd name="T11" fmla="*/ 0 h 163"/>
              <a:gd name="T12" fmla="*/ 95 w 163"/>
              <a:gd name="T13" fmla="*/ 68 h 163"/>
              <a:gd name="T14" fmla="*/ 163 w 163"/>
              <a:gd name="T15" fmla="*/ 68 h 163"/>
              <a:gd name="T16" fmla="*/ 163 w 163"/>
              <a:gd name="T17" fmla="*/ 94 h 163"/>
              <a:gd name="T18" fmla="*/ 95 w 163"/>
              <a:gd name="T19" fmla="*/ 94 h 163"/>
              <a:gd name="T20" fmla="*/ 95 w 163"/>
              <a:gd name="T21" fmla="*/ 163 h 163"/>
              <a:gd name="T22" fmla="*/ 68 w 163"/>
              <a:gd name="T23" fmla="*/ 163 h 163"/>
              <a:gd name="T24" fmla="*/ 68 w 163"/>
              <a:gd name="T25" fmla="*/ 94 h 163"/>
              <a:gd name="T26" fmla="*/ 0 w 163"/>
              <a:gd name="T27" fmla="*/ 9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63">
                <a:moveTo>
                  <a:pt x="0" y="94"/>
                </a:moveTo>
                <a:lnTo>
                  <a:pt x="0" y="94"/>
                </a:lnTo>
                <a:lnTo>
                  <a:pt x="0" y="68"/>
                </a:lnTo>
                <a:lnTo>
                  <a:pt x="68" y="68"/>
                </a:lnTo>
                <a:lnTo>
                  <a:pt x="68" y="0"/>
                </a:lnTo>
                <a:lnTo>
                  <a:pt x="95" y="0"/>
                </a:lnTo>
                <a:lnTo>
                  <a:pt x="95" y="68"/>
                </a:lnTo>
                <a:lnTo>
                  <a:pt x="163" y="68"/>
                </a:lnTo>
                <a:lnTo>
                  <a:pt x="163" y="94"/>
                </a:lnTo>
                <a:lnTo>
                  <a:pt x="95" y="94"/>
                </a:lnTo>
                <a:lnTo>
                  <a:pt x="95" y="163"/>
                </a:lnTo>
                <a:lnTo>
                  <a:pt x="68" y="163"/>
                </a:lnTo>
                <a:lnTo>
                  <a:pt x="68" y="94"/>
                </a:lnTo>
                <a:lnTo>
                  <a:pt x="0" y="94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7" name="Freeform 129">
            <a:extLst>
              <a:ext uri="{FF2B5EF4-FFF2-40B4-BE49-F238E27FC236}">
                <a16:creationId xmlns:a16="http://schemas.microsoft.com/office/drawing/2014/main" id="{25E43057-6E6E-401D-9F69-4160BCF80264}"/>
              </a:ext>
            </a:extLst>
          </p:cNvPr>
          <p:cNvSpPr>
            <a:spLocks noEditPoints="1"/>
          </p:cNvSpPr>
          <p:nvPr/>
        </p:nvSpPr>
        <p:spPr bwMode="auto">
          <a:xfrm>
            <a:off x="3316463" y="1500198"/>
            <a:ext cx="166688" cy="200026"/>
          </a:xfrm>
          <a:custGeom>
            <a:avLst/>
            <a:gdLst>
              <a:gd name="T0" fmla="*/ 103 w 190"/>
              <a:gd name="T1" fmla="*/ 105 h 229"/>
              <a:gd name="T2" fmla="*/ 103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7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3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50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2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3" y="105"/>
                </a:moveTo>
                <a:lnTo>
                  <a:pt x="103" y="105"/>
                </a:lnTo>
                <a:cubicBezTo>
                  <a:pt x="117" y="105"/>
                  <a:pt x="129" y="102"/>
                  <a:pt x="137" y="96"/>
                </a:cubicBezTo>
                <a:cubicBezTo>
                  <a:pt x="146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6" y="28"/>
                  <a:pt x="117" y="26"/>
                  <a:pt x="107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3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8" y="2"/>
                  <a:pt x="149" y="7"/>
                </a:cubicBezTo>
                <a:cubicBezTo>
                  <a:pt x="171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5" y="124"/>
                  <a:pt x="169" y="130"/>
                </a:cubicBezTo>
                <a:cubicBezTo>
                  <a:pt x="174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50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4" y="132"/>
                  <a:pt x="114" y="130"/>
                  <a:pt x="102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8" name="Freeform 130">
            <a:extLst>
              <a:ext uri="{FF2B5EF4-FFF2-40B4-BE49-F238E27FC236}">
                <a16:creationId xmlns:a16="http://schemas.microsoft.com/office/drawing/2014/main" id="{E03A4D53-93D0-456D-BD9B-96A991786217}"/>
              </a:ext>
            </a:extLst>
          </p:cNvPr>
          <p:cNvSpPr>
            <a:spLocks noEditPoints="1"/>
          </p:cNvSpPr>
          <p:nvPr/>
        </p:nvSpPr>
        <p:spPr bwMode="auto">
          <a:xfrm>
            <a:off x="3510138" y="1498611"/>
            <a:ext cx="128588" cy="206376"/>
          </a:xfrm>
          <a:custGeom>
            <a:avLst/>
            <a:gdLst>
              <a:gd name="T0" fmla="*/ 0 w 147"/>
              <a:gd name="T1" fmla="*/ 0 h 235"/>
              <a:gd name="T2" fmla="*/ 0 w 147"/>
              <a:gd name="T3" fmla="*/ 0 h 235"/>
              <a:gd name="T4" fmla="*/ 28 w 147"/>
              <a:gd name="T5" fmla="*/ 0 h 235"/>
              <a:gd name="T6" fmla="*/ 28 w 147"/>
              <a:gd name="T7" fmla="*/ 83 h 235"/>
              <a:gd name="T8" fmla="*/ 50 w 147"/>
              <a:gd name="T9" fmla="*/ 65 h 235"/>
              <a:gd name="T10" fmla="*/ 77 w 147"/>
              <a:gd name="T11" fmla="*/ 58 h 235"/>
              <a:gd name="T12" fmla="*/ 128 w 147"/>
              <a:gd name="T13" fmla="*/ 80 h 235"/>
              <a:gd name="T14" fmla="*/ 147 w 147"/>
              <a:gd name="T15" fmla="*/ 143 h 235"/>
              <a:gd name="T16" fmla="*/ 128 w 147"/>
              <a:gd name="T17" fmla="*/ 209 h 235"/>
              <a:gd name="T18" fmla="*/ 75 w 147"/>
              <a:gd name="T19" fmla="*/ 235 h 235"/>
              <a:gd name="T20" fmla="*/ 43 w 147"/>
              <a:gd name="T21" fmla="*/ 226 h 235"/>
              <a:gd name="T22" fmla="*/ 26 w 147"/>
              <a:gd name="T23" fmla="*/ 208 h 235"/>
              <a:gd name="T24" fmla="*/ 26 w 147"/>
              <a:gd name="T25" fmla="*/ 230 h 235"/>
              <a:gd name="T26" fmla="*/ 0 w 147"/>
              <a:gd name="T27" fmla="*/ 230 h 235"/>
              <a:gd name="T28" fmla="*/ 0 w 147"/>
              <a:gd name="T29" fmla="*/ 0 h 235"/>
              <a:gd name="T30" fmla="*/ 73 w 147"/>
              <a:gd name="T31" fmla="*/ 210 h 235"/>
              <a:gd name="T32" fmla="*/ 73 w 147"/>
              <a:gd name="T33" fmla="*/ 210 h 235"/>
              <a:gd name="T34" fmla="*/ 107 w 147"/>
              <a:gd name="T35" fmla="*/ 192 h 235"/>
              <a:gd name="T36" fmla="*/ 119 w 147"/>
              <a:gd name="T37" fmla="*/ 144 h 235"/>
              <a:gd name="T38" fmla="*/ 107 w 147"/>
              <a:gd name="T39" fmla="*/ 101 h 235"/>
              <a:gd name="T40" fmla="*/ 74 w 147"/>
              <a:gd name="T41" fmla="*/ 83 h 235"/>
              <a:gd name="T42" fmla="*/ 41 w 147"/>
              <a:gd name="T43" fmla="*/ 98 h 235"/>
              <a:gd name="T44" fmla="*/ 26 w 147"/>
              <a:gd name="T45" fmla="*/ 144 h 235"/>
              <a:gd name="T46" fmla="*/ 32 w 147"/>
              <a:gd name="T47" fmla="*/ 182 h 235"/>
              <a:gd name="T48" fmla="*/ 73 w 147"/>
              <a:gd name="T49" fmla="*/ 210 h 235"/>
              <a:gd name="T50" fmla="*/ 73 w 147"/>
              <a:gd name="T51" fmla="*/ 21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7" h="235">
                <a:moveTo>
                  <a:pt x="0" y="0"/>
                </a:moveTo>
                <a:lnTo>
                  <a:pt x="0" y="0"/>
                </a:lnTo>
                <a:lnTo>
                  <a:pt x="28" y="0"/>
                </a:lnTo>
                <a:lnTo>
                  <a:pt x="28" y="83"/>
                </a:lnTo>
                <a:cubicBezTo>
                  <a:pt x="34" y="75"/>
                  <a:pt x="41" y="69"/>
                  <a:pt x="50" y="65"/>
                </a:cubicBezTo>
                <a:cubicBezTo>
                  <a:pt x="58" y="60"/>
                  <a:pt x="67" y="58"/>
                  <a:pt x="77" y="58"/>
                </a:cubicBezTo>
                <a:cubicBezTo>
                  <a:pt x="98" y="58"/>
                  <a:pt x="115" y="65"/>
                  <a:pt x="128" y="80"/>
                </a:cubicBezTo>
                <a:cubicBezTo>
                  <a:pt x="141" y="94"/>
                  <a:pt x="147" y="115"/>
                  <a:pt x="147" y="143"/>
                </a:cubicBezTo>
                <a:cubicBezTo>
                  <a:pt x="147" y="169"/>
                  <a:pt x="141" y="191"/>
                  <a:pt x="128" y="209"/>
                </a:cubicBezTo>
                <a:cubicBezTo>
                  <a:pt x="115" y="226"/>
                  <a:pt x="98" y="235"/>
                  <a:pt x="75" y="235"/>
                </a:cubicBezTo>
                <a:cubicBezTo>
                  <a:pt x="62" y="235"/>
                  <a:pt x="52" y="232"/>
                  <a:pt x="43" y="226"/>
                </a:cubicBezTo>
                <a:cubicBezTo>
                  <a:pt x="38" y="222"/>
                  <a:pt x="32" y="216"/>
                  <a:pt x="26" y="208"/>
                </a:cubicBezTo>
                <a:lnTo>
                  <a:pt x="26" y="230"/>
                </a:lnTo>
                <a:lnTo>
                  <a:pt x="0" y="230"/>
                </a:lnTo>
                <a:lnTo>
                  <a:pt x="0" y="0"/>
                </a:lnTo>
                <a:close/>
                <a:moveTo>
                  <a:pt x="73" y="210"/>
                </a:moveTo>
                <a:lnTo>
                  <a:pt x="73" y="210"/>
                </a:lnTo>
                <a:cubicBezTo>
                  <a:pt x="89" y="210"/>
                  <a:pt x="100" y="204"/>
                  <a:pt x="107" y="192"/>
                </a:cubicBezTo>
                <a:cubicBezTo>
                  <a:pt x="115" y="180"/>
                  <a:pt x="119" y="164"/>
                  <a:pt x="119" y="144"/>
                </a:cubicBezTo>
                <a:cubicBezTo>
                  <a:pt x="119" y="127"/>
                  <a:pt x="115" y="112"/>
                  <a:pt x="107" y="101"/>
                </a:cubicBezTo>
                <a:cubicBezTo>
                  <a:pt x="100" y="89"/>
                  <a:pt x="89" y="83"/>
                  <a:pt x="74" y="83"/>
                </a:cubicBezTo>
                <a:cubicBezTo>
                  <a:pt x="61" y="83"/>
                  <a:pt x="50" y="88"/>
                  <a:pt x="41" y="98"/>
                </a:cubicBezTo>
                <a:cubicBezTo>
                  <a:pt x="31" y="107"/>
                  <a:pt x="26" y="123"/>
                  <a:pt x="26" y="144"/>
                </a:cubicBezTo>
                <a:cubicBezTo>
                  <a:pt x="26" y="160"/>
                  <a:pt x="28" y="173"/>
                  <a:pt x="32" y="182"/>
                </a:cubicBezTo>
                <a:cubicBezTo>
                  <a:pt x="39" y="201"/>
                  <a:pt x="53" y="210"/>
                  <a:pt x="73" y="210"/>
                </a:cubicBezTo>
                <a:lnTo>
                  <a:pt x="73" y="21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09" name="Freeform 131">
            <a:extLst>
              <a:ext uri="{FF2B5EF4-FFF2-40B4-BE49-F238E27FC236}">
                <a16:creationId xmlns:a16="http://schemas.microsoft.com/office/drawing/2014/main" id="{C2BFAE36-9E80-4393-83BA-FBBF22D347E0}"/>
              </a:ext>
            </a:extLst>
          </p:cNvPr>
          <p:cNvSpPr>
            <a:spLocks/>
          </p:cNvSpPr>
          <p:nvPr/>
        </p:nvSpPr>
        <p:spPr bwMode="auto">
          <a:xfrm>
            <a:off x="3659363" y="1497023"/>
            <a:ext cx="63500" cy="260352"/>
          </a:xfrm>
          <a:custGeom>
            <a:avLst/>
            <a:gdLst>
              <a:gd name="T0" fmla="*/ 0 w 72"/>
              <a:gd name="T1" fmla="*/ 298 h 298"/>
              <a:gd name="T2" fmla="*/ 0 w 72"/>
              <a:gd name="T3" fmla="*/ 298 h 298"/>
              <a:gd name="T4" fmla="*/ 32 w 72"/>
              <a:gd name="T5" fmla="*/ 227 h 298"/>
              <a:gd name="T6" fmla="*/ 43 w 72"/>
              <a:gd name="T7" fmla="*/ 149 h 298"/>
              <a:gd name="T8" fmla="*/ 30 w 72"/>
              <a:gd name="T9" fmla="*/ 66 h 298"/>
              <a:gd name="T10" fmla="*/ 0 w 72"/>
              <a:gd name="T11" fmla="*/ 0 h 298"/>
              <a:gd name="T12" fmla="*/ 18 w 72"/>
              <a:gd name="T13" fmla="*/ 0 h 298"/>
              <a:gd name="T14" fmla="*/ 48 w 72"/>
              <a:gd name="T15" fmla="*/ 47 h 298"/>
              <a:gd name="T16" fmla="*/ 59 w 72"/>
              <a:gd name="T17" fmla="*/ 72 h 298"/>
              <a:gd name="T18" fmla="*/ 69 w 72"/>
              <a:gd name="T19" fmla="*/ 110 h 298"/>
              <a:gd name="T20" fmla="*/ 72 w 72"/>
              <a:gd name="T21" fmla="*/ 147 h 298"/>
              <a:gd name="T22" fmla="*/ 58 w 72"/>
              <a:gd name="T23" fmla="*/ 229 h 298"/>
              <a:gd name="T24" fmla="*/ 20 w 72"/>
              <a:gd name="T25" fmla="*/ 298 h 298"/>
              <a:gd name="T26" fmla="*/ 0 w 72"/>
              <a:gd name="T27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" h="298">
                <a:moveTo>
                  <a:pt x="0" y="298"/>
                </a:moveTo>
                <a:lnTo>
                  <a:pt x="0" y="298"/>
                </a:lnTo>
                <a:cubicBezTo>
                  <a:pt x="17" y="265"/>
                  <a:pt x="27" y="242"/>
                  <a:pt x="32" y="227"/>
                </a:cubicBezTo>
                <a:cubicBezTo>
                  <a:pt x="39" y="205"/>
                  <a:pt x="43" y="179"/>
                  <a:pt x="43" y="149"/>
                </a:cubicBezTo>
                <a:cubicBezTo>
                  <a:pt x="43" y="119"/>
                  <a:pt x="39" y="91"/>
                  <a:pt x="30" y="66"/>
                </a:cubicBezTo>
                <a:cubicBezTo>
                  <a:pt x="25" y="51"/>
                  <a:pt x="15" y="29"/>
                  <a:pt x="0" y="0"/>
                </a:cubicBezTo>
                <a:lnTo>
                  <a:pt x="18" y="0"/>
                </a:lnTo>
                <a:cubicBezTo>
                  <a:pt x="34" y="26"/>
                  <a:pt x="44" y="41"/>
                  <a:pt x="48" y="47"/>
                </a:cubicBezTo>
                <a:cubicBezTo>
                  <a:pt x="51" y="53"/>
                  <a:pt x="55" y="61"/>
                  <a:pt x="59" y="72"/>
                </a:cubicBezTo>
                <a:cubicBezTo>
                  <a:pt x="64" y="85"/>
                  <a:pt x="67" y="98"/>
                  <a:pt x="69" y="110"/>
                </a:cubicBezTo>
                <a:cubicBezTo>
                  <a:pt x="71" y="123"/>
                  <a:pt x="72" y="135"/>
                  <a:pt x="72" y="147"/>
                </a:cubicBezTo>
                <a:cubicBezTo>
                  <a:pt x="72" y="178"/>
                  <a:pt x="67" y="205"/>
                  <a:pt x="58" y="229"/>
                </a:cubicBezTo>
                <a:cubicBezTo>
                  <a:pt x="52" y="245"/>
                  <a:pt x="39" y="267"/>
                  <a:pt x="20" y="298"/>
                </a:cubicBezTo>
                <a:lnTo>
                  <a:pt x="0" y="298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0" name="Freeform 132">
            <a:extLst>
              <a:ext uri="{FF2B5EF4-FFF2-40B4-BE49-F238E27FC236}">
                <a16:creationId xmlns:a16="http://schemas.microsoft.com/office/drawing/2014/main" id="{F1D9831D-0598-462E-8F42-BD8100DE3C39}"/>
              </a:ext>
            </a:extLst>
          </p:cNvPr>
          <p:cNvSpPr>
            <a:spLocks/>
          </p:cNvSpPr>
          <p:nvPr/>
        </p:nvSpPr>
        <p:spPr bwMode="auto">
          <a:xfrm>
            <a:off x="3743501" y="1500198"/>
            <a:ext cx="84138" cy="200026"/>
          </a:xfrm>
          <a:custGeom>
            <a:avLst/>
            <a:gdLst>
              <a:gd name="T0" fmla="*/ 72 w 96"/>
              <a:gd name="T1" fmla="*/ 0 h 229"/>
              <a:gd name="T2" fmla="*/ 72 w 96"/>
              <a:gd name="T3" fmla="*/ 0 h 229"/>
              <a:gd name="T4" fmla="*/ 96 w 96"/>
              <a:gd name="T5" fmla="*/ 0 h 229"/>
              <a:gd name="T6" fmla="*/ 23 w 96"/>
              <a:gd name="T7" fmla="*/ 229 h 229"/>
              <a:gd name="T8" fmla="*/ 0 w 96"/>
              <a:gd name="T9" fmla="*/ 229 h 229"/>
              <a:gd name="T10" fmla="*/ 72 w 96"/>
              <a:gd name="T11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229">
                <a:moveTo>
                  <a:pt x="72" y="0"/>
                </a:moveTo>
                <a:lnTo>
                  <a:pt x="72" y="0"/>
                </a:lnTo>
                <a:lnTo>
                  <a:pt x="96" y="0"/>
                </a:lnTo>
                <a:lnTo>
                  <a:pt x="23" y="229"/>
                </a:lnTo>
                <a:lnTo>
                  <a:pt x="0" y="229"/>
                </a:lnTo>
                <a:lnTo>
                  <a:pt x="72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1" name="Freeform 133">
            <a:extLst>
              <a:ext uri="{FF2B5EF4-FFF2-40B4-BE49-F238E27FC236}">
                <a16:creationId xmlns:a16="http://schemas.microsoft.com/office/drawing/2014/main" id="{21D5CFE7-2342-4688-A28C-BCF24B0167A3}"/>
              </a:ext>
            </a:extLst>
          </p:cNvPr>
          <p:cNvSpPr>
            <a:spLocks noEditPoints="1"/>
          </p:cNvSpPr>
          <p:nvPr/>
        </p:nvSpPr>
        <p:spPr bwMode="auto">
          <a:xfrm>
            <a:off x="3845101" y="1500198"/>
            <a:ext cx="166688" cy="200026"/>
          </a:xfrm>
          <a:custGeom>
            <a:avLst/>
            <a:gdLst>
              <a:gd name="T0" fmla="*/ 102 w 190"/>
              <a:gd name="T1" fmla="*/ 105 h 229"/>
              <a:gd name="T2" fmla="*/ 102 w 190"/>
              <a:gd name="T3" fmla="*/ 105 h 229"/>
              <a:gd name="T4" fmla="*/ 137 w 190"/>
              <a:gd name="T5" fmla="*/ 96 h 229"/>
              <a:gd name="T6" fmla="*/ 149 w 190"/>
              <a:gd name="T7" fmla="*/ 64 h 229"/>
              <a:gd name="T8" fmla="*/ 132 w 190"/>
              <a:gd name="T9" fmla="*/ 31 h 229"/>
              <a:gd name="T10" fmla="*/ 106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2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5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2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6 w 190"/>
              <a:gd name="T35" fmla="*/ 159 h 229"/>
              <a:gd name="T36" fmla="*/ 177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2" y="105"/>
                </a:moveTo>
                <a:lnTo>
                  <a:pt x="102" y="105"/>
                </a:lnTo>
                <a:cubicBezTo>
                  <a:pt x="117" y="105"/>
                  <a:pt x="128" y="102"/>
                  <a:pt x="137" y="96"/>
                </a:cubicBezTo>
                <a:cubicBezTo>
                  <a:pt x="145" y="90"/>
                  <a:pt x="149" y="79"/>
                  <a:pt x="149" y="64"/>
                </a:cubicBezTo>
                <a:cubicBezTo>
                  <a:pt x="149" y="48"/>
                  <a:pt x="143" y="37"/>
                  <a:pt x="132" y="31"/>
                </a:cubicBezTo>
                <a:cubicBezTo>
                  <a:pt x="125" y="28"/>
                  <a:pt x="117" y="26"/>
                  <a:pt x="106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2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5" y="0"/>
                </a:lnTo>
                <a:cubicBezTo>
                  <a:pt x="123" y="0"/>
                  <a:pt x="137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2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4" y="124"/>
                  <a:pt x="169" y="130"/>
                </a:cubicBezTo>
                <a:cubicBezTo>
                  <a:pt x="173" y="136"/>
                  <a:pt x="176" y="146"/>
                  <a:pt x="176" y="159"/>
                </a:cubicBezTo>
                <a:lnTo>
                  <a:pt x="177" y="190"/>
                </a:lnTo>
                <a:cubicBezTo>
                  <a:pt x="178" y="199"/>
                  <a:pt x="178" y="205"/>
                  <a:pt x="180" y="209"/>
                </a:cubicBezTo>
                <a:cubicBezTo>
                  <a:pt x="181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8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39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2" name="Freeform 134">
            <a:extLst>
              <a:ext uri="{FF2B5EF4-FFF2-40B4-BE49-F238E27FC236}">
                <a16:creationId xmlns:a16="http://schemas.microsoft.com/office/drawing/2014/main" id="{D58C86AC-0083-455C-A54B-0CE85D541508}"/>
              </a:ext>
            </a:extLst>
          </p:cNvPr>
          <p:cNvSpPr>
            <a:spLocks noEditPoints="1"/>
          </p:cNvSpPr>
          <p:nvPr/>
        </p:nvSpPr>
        <p:spPr bwMode="auto">
          <a:xfrm>
            <a:off x="4033885" y="1498611"/>
            <a:ext cx="128588" cy="206376"/>
          </a:xfrm>
          <a:custGeom>
            <a:avLst/>
            <a:gdLst>
              <a:gd name="T0" fmla="*/ 0 w 147"/>
              <a:gd name="T1" fmla="*/ 0 h 235"/>
              <a:gd name="T2" fmla="*/ 0 w 147"/>
              <a:gd name="T3" fmla="*/ 0 h 235"/>
              <a:gd name="T4" fmla="*/ 27 w 147"/>
              <a:gd name="T5" fmla="*/ 0 h 235"/>
              <a:gd name="T6" fmla="*/ 27 w 147"/>
              <a:gd name="T7" fmla="*/ 83 h 235"/>
              <a:gd name="T8" fmla="*/ 49 w 147"/>
              <a:gd name="T9" fmla="*/ 65 h 235"/>
              <a:gd name="T10" fmla="*/ 77 w 147"/>
              <a:gd name="T11" fmla="*/ 58 h 235"/>
              <a:gd name="T12" fmla="*/ 127 w 147"/>
              <a:gd name="T13" fmla="*/ 80 h 235"/>
              <a:gd name="T14" fmla="*/ 147 w 147"/>
              <a:gd name="T15" fmla="*/ 143 h 235"/>
              <a:gd name="T16" fmla="*/ 128 w 147"/>
              <a:gd name="T17" fmla="*/ 209 h 235"/>
              <a:gd name="T18" fmla="*/ 75 w 147"/>
              <a:gd name="T19" fmla="*/ 235 h 235"/>
              <a:gd name="T20" fmla="*/ 43 w 147"/>
              <a:gd name="T21" fmla="*/ 226 h 235"/>
              <a:gd name="T22" fmla="*/ 26 w 147"/>
              <a:gd name="T23" fmla="*/ 208 h 235"/>
              <a:gd name="T24" fmla="*/ 26 w 147"/>
              <a:gd name="T25" fmla="*/ 230 h 235"/>
              <a:gd name="T26" fmla="*/ 0 w 147"/>
              <a:gd name="T27" fmla="*/ 230 h 235"/>
              <a:gd name="T28" fmla="*/ 0 w 147"/>
              <a:gd name="T29" fmla="*/ 0 h 235"/>
              <a:gd name="T30" fmla="*/ 73 w 147"/>
              <a:gd name="T31" fmla="*/ 210 h 235"/>
              <a:gd name="T32" fmla="*/ 73 w 147"/>
              <a:gd name="T33" fmla="*/ 210 h 235"/>
              <a:gd name="T34" fmla="*/ 107 w 147"/>
              <a:gd name="T35" fmla="*/ 192 h 235"/>
              <a:gd name="T36" fmla="*/ 118 w 147"/>
              <a:gd name="T37" fmla="*/ 144 h 235"/>
              <a:gd name="T38" fmla="*/ 107 w 147"/>
              <a:gd name="T39" fmla="*/ 101 h 235"/>
              <a:gd name="T40" fmla="*/ 74 w 147"/>
              <a:gd name="T41" fmla="*/ 83 h 235"/>
              <a:gd name="T42" fmla="*/ 40 w 147"/>
              <a:gd name="T43" fmla="*/ 98 h 235"/>
              <a:gd name="T44" fmla="*/ 26 w 147"/>
              <a:gd name="T45" fmla="*/ 144 h 235"/>
              <a:gd name="T46" fmla="*/ 32 w 147"/>
              <a:gd name="T47" fmla="*/ 182 h 235"/>
              <a:gd name="T48" fmla="*/ 73 w 147"/>
              <a:gd name="T49" fmla="*/ 210 h 235"/>
              <a:gd name="T50" fmla="*/ 73 w 147"/>
              <a:gd name="T51" fmla="*/ 21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7" h="235">
                <a:moveTo>
                  <a:pt x="0" y="0"/>
                </a:moveTo>
                <a:lnTo>
                  <a:pt x="0" y="0"/>
                </a:lnTo>
                <a:lnTo>
                  <a:pt x="27" y="0"/>
                </a:lnTo>
                <a:lnTo>
                  <a:pt x="27" y="83"/>
                </a:lnTo>
                <a:cubicBezTo>
                  <a:pt x="33" y="75"/>
                  <a:pt x="41" y="69"/>
                  <a:pt x="49" y="65"/>
                </a:cubicBezTo>
                <a:cubicBezTo>
                  <a:pt x="58" y="60"/>
                  <a:pt x="67" y="58"/>
                  <a:pt x="77" y="58"/>
                </a:cubicBezTo>
                <a:cubicBezTo>
                  <a:pt x="98" y="58"/>
                  <a:pt x="115" y="65"/>
                  <a:pt x="127" y="80"/>
                </a:cubicBezTo>
                <a:cubicBezTo>
                  <a:pt x="140" y="94"/>
                  <a:pt x="147" y="115"/>
                  <a:pt x="147" y="143"/>
                </a:cubicBezTo>
                <a:cubicBezTo>
                  <a:pt x="147" y="169"/>
                  <a:pt x="140" y="191"/>
                  <a:pt x="128" y="209"/>
                </a:cubicBezTo>
                <a:cubicBezTo>
                  <a:pt x="115" y="226"/>
                  <a:pt x="97" y="235"/>
                  <a:pt x="75" y="235"/>
                </a:cubicBezTo>
                <a:cubicBezTo>
                  <a:pt x="62" y="235"/>
                  <a:pt x="51" y="232"/>
                  <a:pt x="43" y="226"/>
                </a:cubicBezTo>
                <a:cubicBezTo>
                  <a:pt x="37" y="222"/>
                  <a:pt x="32" y="216"/>
                  <a:pt x="26" y="208"/>
                </a:cubicBezTo>
                <a:lnTo>
                  <a:pt x="26" y="230"/>
                </a:lnTo>
                <a:lnTo>
                  <a:pt x="0" y="230"/>
                </a:lnTo>
                <a:lnTo>
                  <a:pt x="0" y="0"/>
                </a:lnTo>
                <a:close/>
                <a:moveTo>
                  <a:pt x="73" y="210"/>
                </a:moveTo>
                <a:lnTo>
                  <a:pt x="73" y="210"/>
                </a:lnTo>
                <a:cubicBezTo>
                  <a:pt x="88" y="210"/>
                  <a:pt x="99" y="204"/>
                  <a:pt x="107" y="192"/>
                </a:cubicBezTo>
                <a:cubicBezTo>
                  <a:pt x="114" y="180"/>
                  <a:pt x="118" y="164"/>
                  <a:pt x="118" y="144"/>
                </a:cubicBezTo>
                <a:cubicBezTo>
                  <a:pt x="118" y="127"/>
                  <a:pt x="114" y="112"/>
                  <a:pt x="107" y="101"/>
                </a:cubicBezTo>
                <a:cubicBezTo>
                  <a:pt x="99" y="89"/>
                  <a:pt x="88" y="83"/>
                  <a:pt x="74" y="83"/>
                </a:cubicBezTo>
                <a:cubicBezTo>
                  <a:pt x="61" y="83"/>
                  <a:pt x="50" y="88"/>
                  <a:pt x="40" y="98"/>
                </a:cubicBezTo>
                <a:cubicBezTo>
                  <a:pt x="30" y="107"/>
                  <a:pt x="26" y="123"/>
                  <a:pt x="26" y="144"/>
                </a:cubicBezTo>
                <a:cubicBezTo>
                  <a:pt x="26" y="160"/>
                  <a:pt x="28" y="173"/>
                  <a:pt x="32" y="182"/>
                </a:cubicBezTo>
                <a:cubicBezTo>
                  <a:pt x="39" y="201"/>
                  <a:pt x="53" y="210"/>
                  <a:pt x="73" y="210"/>
                </a:cubicBezTo>
                <a:lnTo>
                  <a:pt x="73" y="21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3" name="Freeform 135">
            <a:extLst>
              <a:ext uri="{FF2B5EF4-FFF2-40B4-BE49-F238E27FC236}">
                <a16:creationId xmlns:a16="http://schemas.microsoft.com/office/drawing/2014/main" id="{5634BD39-3F6D-418B-945D-800203106B5E}"/>
              </a:ext>
            </a:extLst>
          </p:cNvPr>
          <p:cNvSpPr>
            <a:spLocks noEditPoints="1"/>
          </p:cNvSpPr>
          <p:nvPr/>
        </p:nvSpPr>
        <p:spPr bwMode="auto">
          <a:xfrm>
            <a:off x="1187624" y="1774837"/>
            <a:ext cx="177800" cy="211139"/>
          </a:xfrm>
          <a:custGeom>
            <a:avLst/>
            <a:gdLst>
              <a:gd name="T0" fmla="*/ 107 w 203"/>
              <a:gd name="T1" fmla="*/ 0 h 241"/>
              <a:gd name="T2" fmla="*/ 107 w 203"/>
              <a:gd name="T3" fmla="*/ 0 h 241"/>
              <a:gd name="T4" fmla="*/ 174 w 203"/>
              <a:gd name="T5" fmla="*/ 23 h 241"/>
              <a:gd name="T6" fmla="*/ 201 w 203"/>
              <a:gd name="T7" fmla="*/ 75 h 241"/>
              <a:gd name="T8" fmla="*/ 170 w 203"/>
              <a:gd name="T9" fmla="*/ 75 h 241"/>
              <a:gd name="T10" fmla="*/ 150 w 203"/>
              <a:gd name="T11" fmla="*/ 40 h 241"/>
              <a:gd name="T12" fmla="*/ 107 w 203"/>
              <a:gd name="T13" fmla="*/ 27 h 241"/>
              <a:gd name="T14" fmla="*/ 52 w 203"/>
              <a:gd name="T15" fmla="*/ 51 h 241"/>
              <a:gd name="T16" fmla="*/ 31 w 203"/>
              <a:gd name="T17" fmla="*/ 124 h 241"/>
              <a:gd name="T18" fmla="*/ 50 w 203"/>
              <a:gd name="T19" fmla="*/ 189 h 241"/>
              <a:gd name="T20" fmla="*/ 106 w 203"/>
              <a:gd name="T21" fmla="*/ 214 h 241"/>
              <a:gd name="T22" fmla="*/ 158 w 203"/>
              <a:gd name="T23" fmla="*/ 188 h 241"/>
              <a:gd name="T24" fmla="*/ 173 w 203"/>
              <a:gd name="T25" fmla="*/ 151 h 241"/>
              <a:gd name="T26" fmla="*/ 203 w 203"/>
              <a:gd name="T27" fmla="*/ 151 h 241"/>
              <a:gd name="T28" fmla="*/ 176 w 203"/>
              <a:gd name="T29" fmla="*/ 212 h 241"/>
              <a:gd name="T30" fmla="*/ 103 w 203"/>
              <a:gd name="T31" fmla="*/ 241 h 241"/>
              <a:gd name="T32" fmla="*/ 36 w 203"/>
              <a:gd name="T33" fmla="*/ 217 h 241"/>
              <a:gd name="T34" fmla="*/ 0 w 203"/>
              <a:gd name="T35" fmla="*/ 119 h 241"/>
              <a:gd name="T36" fmla="*/ 27 w 203"/>
              <a:gd name="T37" fmla="*/ 36 h 241"/>
              <a:gd name="T38" fmla="*/ 107 w 203"/>
              <a:gd name="T39" fmla="*/ 0 h 241"/>
              <a:gd name="T40" fmla="*/ 107 w 203"/>
              <a:gd name="T41" fmla="*/ 0 h 241"/>
              <a:gd name="T42" fmla="*/ 100 w 203"/>
              <a:gd name="T43" fmla="*/ 0 h 241"/>
              <a:gd name="T44" fmla="*/ 100 w 203"/>
              <a:gd name="T45" fmla="*/ 0 h 241"/>
              <a:gd name="T46" fmla="*/ 100 w 203"/>
              <a:gd name="T4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3" h="241">
                <a:moveTo>
                  <a:pt x="107" y="0"/>
                </a:moveTo>
                <a:lnTo>
                  <a:pt x="107" y="0"/>
                </a:lnTo>
                <a:cubicBezTo>
                  <a:pt x="136" y="0"/>
                  <a:pt x="158" y="8"/>
                  <a:pt x="174" y="23"/>
                </a:cubicBezTo>
                <a:cubicBezTo>
                  <a:pt x="190" y="39"/>
                  <a:pt x="199" y="56"/>
                  <a:pt x="201" y="75"/>
                </a:cubicBezTo>
                <a:lnTo>
                  <a:pt x="170" y="75"/>
                </a:lnTo>
                <a:cubicBezTo>
                  <a:pt x="167" y="61"/>
                  <a:pt x="160" y="49"/>
                  <a:pt x="150" y="40"/>
                </a:cubicBezTo>
                <a:cubicBezTo>
                  <a:pt x="140" y="32"/>
                  <a:pt x="125" y="27"/>
                  <a:pt x="107" y="27"/>
                </a:cubicBezTo>
                <a:cubicBezTo>
                  <a:pt x="84" y="27"/>
                  <a:pt x="66" y="35"/>
                  <a:pt x="52" y="51"/>
                </a:cubicBezTo>
                <a:cubicBezTo>
                  <a:pt x="38" y="67"/>
                  <a:pt x="31" y="91"/>
                  <a:pt x="31" y="124"/>
                </a:cubicBezTo>
                <a:cubicBezTo>
                  <a:pt x="31" y="151"/>
                  <a:pt x="38" y="173"/>
                  <a:pt x="50" y="189"/>
                </a:cubicBezTo>
                <a:cubicBezTo>
                  <a:pt x="63" y="206"/>
                  <a:pt x="81" y="214"/>
                  <a:pt x="106" y="214"/>
                </a:cubicBezTo>
                <a:cubicBezTo>
                  <a:pt x="129" y="214"/>
                  <a:pt x="146" y="205"/>
                  <a:pt x="158" y="188"/>
                </a:cubicBezTo>
                <a:cubicBezTo>
                  <a:pt x="165" y="179"/>
                  <a:pt x="169" y="166"/>
                  <a:pt x="173" y="151"/>
                </a:cubicBezTo>
                <a:lnTo>
                  <a:pt x="203" y="151"/>
                </a:lnTo>
                <a:cubicBezTo>
                  <a:pt x="200" y="175"/>
                  <a:pt x="191" y="196"/>
                  <a:pt x="176" y="212"/>
                </a:cubicBezTo>
                <a:cubicBezTo>
                  <a:pt x="158" y="232"/>
                  <a:pt x="133" y="241"/>
                  <a:pt x="103" y="241"/>
                </a:cubicBezTo>
                <a:cubicBezTo>
                  <a:pt x="76" y="241"/>
                  <a:pt x="54" y="233"/>
                  <a:pt x="36" y="217"/>
                </a:cubicBezTo>
                <a:cubicBezTo>
                  <a:pt x="12" y="196"/>
                  <a:pt x="0" y="163"/>
                  <a:pt x="0" y="119"/>
                </a:cubicBezTo>
                <a:cubicBezTo>
                  <a:pt x="0" y="85"/>
                  <a:pt x="9" y="57"/>
                  <a:pt x="27" y="36"/>
                </a:cubicBezTo>
                <a:cubicBezTo>
                  <a:pt x="46" y="12"/>
                  <a:pt x="73" y="0"/>
                  <a:pt x="107" y="0"/>
                </a:cubicBezTo>
                <a:lnTo>
                  <a:pt x="107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4" name="Freeform 136">
            <a:extLst>
              <a:ext uri="{FF2B5EF4-FFF2-40B4-BE49-F238E27FC236}">
                <a16:creationId xmlns:a16="http://schemas.microsoft.com/office/drawing/2014/main" id="{BF6B76AB-45E6-4DF1-B691-9A7B3144EEC5}"/>
              </a:ext>
            </a:extLst>
          </p:cNvPr>
          <p:cNvSpPr>
            <a:spLocks/>
          </p:cNvSpPr>
          <p:nvPr/>
        </p:nvSpPr>
        <p:spPr bwMode="auto">
          <a:xfrm>
            <a:off x="1398761" y="1781187"/>
            <a:ext cx="192088" cy="200026"/>
          </a:xfrm>
          <a:custGeom>
            <a:avLst/>
            <a:gdLst>
              <a:gd name="T0" fmla="*/ 0 w 220"/>
              <a:gd name="T1" fmla="*/ 0 h 229"/>
              <a:gd name="T2" fmla="*/ 0 w 220"/>
              <a:gd name="T3" fmla="*/ 0 h 229"/>
              <a:gd name="T4" fmla="*/ 45 w 220"/>
              <a:gd name="T5" fmla="*/ 0 h 229"/>
              <a:gd name="T6" fmla="*/ 111 w 220"/>
              <a:gd name="T7" fmla="*/ 193 h 229"/>
              <a:gd name="T8" fmla="*/ 176 w 220"/>
              <a:gd name="T9" fmla="*/ 0 h 229"/>
              <a:gd name="T10" fmla="*/ 220 w 220"/>
              <a:gd name="T11" fmla="*/ 0 h 229"/>
              <a:gd name="T12" fmla="*/ 220 w 220"/>
              <a:gd name="T13" fmla="*/ 229 h 229"/>
              <a:gd name="T14" fmla="*/ 190 w 220"/>
              <a:gd name="T15" fmla="*/ 229 h 229"/>
              <a:gd name="T16" fmla="*/ 190 w 220"/>
              <a:gd name="T17" fmla="*/ 93 h 229"/>
              <a:gd name="T18" fmla="*/ 191 w 220"/>
              <a:gd name="T19" fmla="*/ 70 h 229"/>
              <a:gd name="T20" fmla="*/ 191 w 220"/>
              <a:gd name="T21" fmla="*/ 36 h 229"/>
              <a:gd name="T22" fmla="*/ 126 w 220"/>
              <a:gd name="T23" fmla="*/ 229 h 229"/>
              <a:gd name="T24" fmla="*/ 95 w 220"/>
              <a:gd name="T25" fmla="*/ 229 h 229"/>
              <a:gd name="T26" fmla="*/ 29 w 220"/>
              <a:gd name="T27" fmla="*/ 36 h 229"/>
              <a:gd name="T28" fmla="*/ 29 w 220"/>
              <a:gd name="T29" fmla="*/ 43 h 229"/>
              <a:gd name="T30" fmla="*/ 30 w 220"/>
              <a:gd name="T31" fmla="*/ 68 h 229"/>
              <a:gd name="T32" fmla="*/ 30 w 220"/>
              <a:gd name="T33" fmla="*/ 93 h 229"/>
              <a:gd name="T34" fmla="*/ 30 w 220"/>
              <a:gd name="T35" fmla="*/ 229 h 229"/>
              <a:gd name="T36" fmla="*/ 0 w 220"/>
              <a:gd name="T37" fmla="*/ 229 h 229"/>
              <a:gd name="T38" fmla="*/ 0 w 220"/>
              <a:gd name="T39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0" h="229">
                <a:moveTo>
                  <a:pt x="0" y="0"/>
                </a:moveTo>
                <a:lnTo>
                  <a:pt x="0" y="0"/>
                </a:lnTo>
                <a:lnTo>
                  <a:pt x="45" y="0"/>
                </a:lnTo>
                <a:lnTo>
                  <a:pt x="111" y="193"/>
                </a:lnTo>
                <a:lnTo>
                  <a:pt x="176" y="0"/>
                </a:lnTo>
                <a:lnTo>
                  <a:pt x="220" y="0"/>
                </a:lnTo>
                <a:lnTo>
                  <a:pt x="220" y="229"/>
                </a:lnTo>
                <a:lnTo>
                  <a:pt x="190" y="229"/>
                </a:lnTo>
                <a:lnTo>
                  <a:pt x="190" y="93"/>
                </a:lnTo>
                <a:cubicBezTo>
                  <a:pt x="190" y="89"/>
                  <a:pt x="190" y="81"/>
                  <a:pt x="191" y="70"/>
                </a:cubicBezTo>
                <a:cubicBezTo>
                  <a:pt x="191" y="59"/>
                  <a:pt x="191" y="48"/>
                  <a:pt x="191" y="36"/>
                </a:cubicBezTo>
                <a:lnTo>
                  <a:pt x="126" y="229"/>
                </a:lnTo>
                <a:lnTo>
                  <a:pt x="95" y="229"/>
                </a:lnTo>
                <a:lnTo>
                  <a:pt x="29" y="36"/>
                </a:lnTo>
                <a:lnTo>
                  <a:pt x="29" y="43"/>
                </a:lnTo>
                <a:cubicBezTo>
                  <a:pt x="29" y="48"/>
                  <a:pt x="29" y="57"/>
                  <a:pt x="30" y="68"/>
                </a:cubicBezTo>
                <a:cubicBezTo>
                  <a:pt x="30" y="80"/>
                  <a:pt x="30" y="88"/>
                  <a:pt x="30" y="93"/>
                </a:cubicBezTo>
                <a:lnTo>
                  <a:pt x="30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5" name="Freeform 137">
            <a:extLst>
              <a:ext uri="{FF2B5EF4-FFF2-40B4-BE49-F238E27FC236}">
                <a16:creationId xmlns:a16="http://schemas.microsoft.com/office/drawing/2014/main" id="{34C6FCF8-A57C-45E1-8FEF-E51ECD7CAEE2}"/>
              </a:ext>
            </a:extLst>
          </p:cNvPr>
          <p:cNvSpPr>
            <a:spLocks noEditPoints="1"/>
          </p:cNvSpPr>
          <p:nvPr/>
        </p:nvSpPr>
        <p:spPr bwMode="auto">
          <a:xfrm>
            <a:off x="1701974" y="1774837"/>
            <a:ext cx="182563" cy="211139"/>
          </a:xfrm>
          <a:custGeom>
            <a:avLst/>
            <a:gdLst>
              <a:gd name="T0" fmla="*/ 108 w 209"/>
              <a:gd name="T1" fmla="*/ 1 h 242"/>
              <a:gd name="T2" fmla="*/ 108 w 209"/>
              <a:gd name="T3" fmla="*/ 1 h 242"/>
              <a:gd name="T4" fmla="*/ 163 w 209"/>
              <a:gd name="T5" fmla="*/ 13 h 242"/>
              <a:gd name="T6" fmla="*/ 205 w 209"/>
              <a:gd name="T7" fmla="*/ 76 h 242"/>
              <a:gd name="T8" fmla="*/ 174 w 209"/>
              <a:gd name="T9" fmla="*/ 76 h 242"/>
              <a:gd name="T10" fmla="*/ 151 w 209"/>
              <a:gd name="T11" fmla="*/ 39 h 242"/>
              <a:gd name="T12" fmla="*/ 107 w 209"/>
              <a:gd name="T13" fmla="*/ 28 h 242"/>
              <a:gd name="T14" fmla="*/ 53 w 209"/>
              <a:gd name="T15" fmla="*/ 52 h 242"/>
              <a:gd name="T16" fmla="*/ 32 w 209"/>
              <a:gd name="T17" fmla="*/ 123 h 242"/>
              <a:gd name="T18" fmla="*/ 50 w 209"/>
              <a:gd name="T19" fmla="*/ 189 h 242"/>
              <a:gd name="T20" fmla="*/ 108 w 209"/>
              <a:gd name="T21" fmla="*/ 215 h 242"/>
              <a:gd name="T22" fmla="*/ 159 w 209"/>
              <a:gd name="T23" fmla="*/ 197 h 242"/>
              <a:gd name="T24" fmla="*/ 180 w 209"/>
              <a:gd name="T25" fmla="*/ 139 h 242"/>
              <a:gd name="T26" fmla="*/ 108 w 209"/>
              <a:gd name="T27" fmla="*/ 139 h 242"/>
              <a:gd name="T28" fmla="*/ 108 w 209"/>
              <a:gd name="T29" fmla="*/ 113 h 242"/>
              <a:gd name="T30" fmla="*/ 209 w 209"/>
              <a:gd name="T31" fmla="*/ 113 h 242"/>
              <a:gd name="T32" fmla="*/ 209 w 209"/>
              <a:gd name="T33" fmla="*/ 236 h 242"/>
              <a:gd name="T34" fmla="*/ 189 w 209"/>
              <a:gd name="T35" fmla="*/ 236 h 242"/>
              <a:gd name="T36" fmla="*/ 181 w 209"/>
              <a:gd name="T37" fmla="*/ 206 h 242"/>
              <a:gd name="T38" fmla="*/ 154 w 209"/>
              <a:gd name="T39" fmla="*/ 230 h 242"/>
              <a:gd name="T40" fmla="*/ 102 w 209"/>
              <a:gd name="T41" fmla="*/ 242 h 242"/>
              <a:gd name="T42" fmla="*/ 32 w 209"/>
              <a:gd name="T43" fmla="*/ 215 h 242"/>
              <a:gd name="T44" fmla="*/ 0 w 209"/>
              <a:gd name="T45" fmla="*/ 125 h 242"/>
              <a:gd name="T46" fmla="*/ 31 w 209"/>
              <a:gd name="T47" fmla="*/ 33 h 242"/>
              <a:gd name="T48" fmla="*/ 108 w 209"/>
              <a:gd name="T49" fmla="*/ 1 h 242"/>
              <a:gd name="T50" fmla="*/ 108 w 209"/>
              <a:gd name="T51" fmla="*/ 1 h 242"/>
              <a:gd name="T52" fmla="*/ 102 w 209"/>
              <a:gd name="T53" fmla="*/ 0 h 242"/>
              <a:gd name="T54" fmla="*/ 102 w 209"/>
              <a:gd name="T55" fmla="*/ 0 h 242"/>
              <a:gd name="T56" fmla="*/ 102 w 209"/>
              <a:gd name="T57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9" h="242">
                <a:moveTo>
                  <a:pt x="108" y="1"/>
                </a:moveTo>
                <a:lnTo>
                  <a:pt x="108" y="1"/>
                </a:lnTo>
                <a:cubicBezTo>
                  <a:pt x="129" y="1"/>
                  <a:pt x="148" y="5"/>
                  <a:pt x="163" y="13"/>
                </a:cubicBezTo>
                <a:cubicBezTo>
                  <a:pt x="186" y="25"/>
                  <a:pt x="200" y="46"/>
                  <a:pt x="205" y="76"/>
                </a:cubicBezTo>
                <a:lnTo>
                  <a:pt x="174" y="76"/>
                </a:lnTo>
                <a:cubicBezTo>
                  <a:pt x="171" y="59"/>
                  <a:pt x="163" y="47"/>
                  <a:pt x="151" y="39"/>
                </a:cubicBezTo>
                <a:cubicBezTo>
                  <a:pt x="139" y="32"/>
                  <a:pt x="125" y="28"/>
                  <a:pt x="107" y="28"/>
                </a:cubicBezTo>
                <a:cubicBezTo>
                  <a:pt x="86" y="28"/>
                  <a:pt x="68" y="36"/>
                  <a:pt x="53" y="52"/>
                </a:cubicBezTo>
                <a:cubicBezTo>
                  <a:pt x="39" y="68"/>
                  <a:pt x="32" y="91"/>
                  <a:pt x="32" y="123"/>
                </a:cubicBezTo>
                <a:cubicBezTo>
                  <a:pt x="32" y="150"/>
                  <a:pt x="38" y="172"/>
                  <a:pt x="50" y="189"/>
                </a:cubicBezTo>
                <a:cubicBezTo>
                  <a:pt x="61" y="206"/>
                  <a:pt x="81" y="215"/>
                  <a:pt x="108" y="215"/>
                </a:cubicBezTo>
                <a:cubicBezTo>
                  <a:pt x="129" y="215"/>
                  <a:pt x="146" y="209"/>
                  <a:pt x="159" y="197"/>
                </a:cubicBezTo>
                <a:cubicBezTo>
                  <a:pt x="173" y="185"/>
                  <a:pt x="180" y="166"/>
                  <a:pt x="180" y="139"/>
                </a:cubicBezTo>
                <a:lnTo>
                  <a:pt x="108" y="139"/>
                </a:lnTo>
                <a:lnTo>
                  <a:pt x="108" y="113"/>
                </a:lnTo>
                <a:lnTo>
                  <a:pt x="209" y="113"/>
                </a:lnTo>
                <a:lnTo>
                  <a:pt x="209" y="236"/>
                </a:lnTo>
                <a:lnTo>
                  <a:pt x="189" y="236"/>
                </a:lnTo>
                <a:lnTo>
                  <a:pt x="181" y="206"/>
                </a:lnTo>
                <a:cubicBezTo>
                  <a:pt x="171" y="218"/>
                  <a:pt x="162" y="226"/>
                  <a:pt x="154" y="230"/>
                </a:cubicBezTo>
                <a:cubicBezTo>
                  <a:pt x="140" y="238"/>
                  <a:pt x="123" y="242"/>
                  <a:pt x="102" y="242"/>
                </a:cubicBezTo>
                <a:cubicBezTo>
                  <a:pt x="75" y="242"/>
                  <a:pt x="51" y="233"/>
                  <a:pt x="32" y="215"/>
                </a:cubicBezTo>
                <a:cubicBezTo>
                  <a:pt x="10" y="193"/>
                  <a:pt x="0" y="163"/>
                  <a:pt x="0" y="125"/>
                </a:cubicBezTo>
                <a:cubicBezTo>
                  <a:pt x="0" y="86"/>
                  <a:pt x="10" y="56"/>
                  <a:pt x="31" y="33"/>
                </a:cubicBezTo>
                <a:cubicBezTo>
                  <a:pt x="51" y="12"/>
                  <a:pt x="76" y="1"/>
                  <a:pt x="108" y="1"/>
                </a:cubicBezTo>
                <a:lnTo>
                  <a:pt x="108" y="1"/>
                </a:lnTo>
                <a:close/>
                <a:moveTo>
                  <a:pt x="102" y="0"/>
                </a:moveTo>
                <a:lnTo>
                  <a:pt x="102" y="0"/>
                </a:lnTo>
                <a:lnTo>
                  <a:pt x="102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6" name="Freeform 138">
            <a:extLst>
              <a:ext uri="{FF2B5EF4-FFF2-40B4-BE49-F238E27FC236}">
                <a16:creationId xmlns:a16="http://schemas.microsoft.com/office/drawing/2014/main" id="{FFD8EFC5-1539-4357-B275-73EC2CCED3E6}"/>
              </a:ext>
            </a:extLst>
          </p:cNvPr>
          <p:cNvSpPr>
            <a:spLocks noEditPoints="1"/>
          </p:cNvSpPr>
          <p:nvPr/>
        </p:nvSpPr>
        <p:spPr bwMode="auto">
          <a:xfrm>
            <a:off x="1917874" y="1831988"/>
            <a:ext cx="138113" cy="153988"/>
          </a:xfrm>
          <a:custGeom>
            <a:avLst/>
            <a:gdLst>
              <a:gd name="T0" fmla="*/ 29 w 158"/>
              <a:gd name="T1" fmla="*/ 126 h 176"/>
              <a:gd name="T2" fmla="*/ 29 w 158"/>
              <a:gd name="T3" fmla="*/ 126 h 176"/>
              <a:gd name="T4" fmla="*/ 38 w 158"/>
              <a:gd name="T5" fmla="*/ 145 h 176"/>
              <a:gd name="T6" fmla="*/ 59 w 158"/>
              <a:gd name="T7" fmla="*/ 152 h 176"/>
              <a:gd name="T8" fmla="*/ 88 w 158"/>
              <a:gd name="T9" fmla="*/ 145 h 176"/>
              <a:gd name="T10" fmla="*/ 111 w 158"/>
              <a:gd name="T11" fmla="*/ 108 h 176"/>
              <a:gd name="T12" fmla="*/ 111 w 158"/>
              <a:gd name="T13" fmla="*/ 86 h 176"/>
              <a:gd name="T14" fmla="*/ 98 w 158"/>
              <a:gd name="T15" fmla="*/ 91 h 176"/>
              <a:gd name="T16" fmla="*/ 82 w 158"/>
              <a:gd name="T17" fmla="*/ 94 h 176"/>
              <a:gd name="T18" fmla="*/ 65 w 158"/>
              <a:gd name="T19" fmla="*/ 96 h 176"/>
              <a:gd name="T20" fmla="*/ 42 w 158"/>
              <a:gd name="T21" fmla="*/ 103 h 176"/>
              <a:gd name="T22" fmla="*/ 29 w 158"/>
              <a:gd name="T23" fmla="*/ 126 h 176"/>
              <a:gd name="T24" fmla="*/ 29 w 158"/>
              <a:gd name="T25" fmla="*/ 126 h 176"/>
              <a:gd name="T26" fmla="*/ 97 w 158"/>
              <a:gd name="T27" fmla="*/ 69 h 176"/>
              <a:gd name="T28" fmla="*/ 97 w 158"/>
              <a:gd name="T29" fmla="*/ 69 h 176"/>
              <a:gd name="T30" fmla="*/ 110 w 158"/>
              <a:gd name="T31" fmla="*/ 61 h 176"/>
              <a:gd name="T32" fmla="*/ 112 w 158"/>
              <a:gd name="T33" fmla="*/ 51 h 176"/>
              <a:gd name="T34" fmla="*/ 102 w 158"/>
              <a:gd name="T35" fmla="*/ 30 h 176"/>
              <a:gd name="T36" fmla="*/ 73 w 158"/>
              <a:gd name="T37" fmla="*/ 23 h 176"/>
              <a:gd name="T38" fmla="*/ 41 w 158"/>
              <a:gd name="T39" fmla="*/ 35 h 176"/>
              <a:gd name="T40" fmla="*/ 35 w 158"/>
              <a:gd name="T41" fmla="*/ 55 h 176"/>
              <a:gd name="T42" fmla="*/ 9 w 158"/>
              <a:gd name="T43" fmla="*/ 55 h 176"/>
              <a:gd name="T44" fmla="*/ 29 w 158"/>
              <a:gd name="T45" fmla="*/ 12 h 176"/>
              <a:gd name="T46" fmla="*/ 73 w 158"/>
              <a:gd name="T47" fmla="*/ 0 h 176"/>
              <a:gd name="T48" fmla="*/ 121 w 158"/>
              <a:gd name="T49" fmla="*/ 11 h 176"/>
              <a:gd name="T50" fmla="*/ 139 w 158"/>
              <a:gd name="T51" fmla="*/ 46 h 176"/>
              <a:gd name="T52" fmla="*/ 139 w 158"/>
              <a:gd name="T53" fmla="*/ 142 h 176"/>
              <a:gd name="T54" fmla="*/ 141 w 158"/>
              <a:gd name="T55" fmla="*/ 149 h 176"/>
              <a:gd name="T56" fmla="*/ 149 w 158"/>
              <a:gd name="T57" fmla="*/ 152 h 176"/>
              <a:gd name="T58" fmla="*/ 153 w 158"/>
              <a:gd name="T59" fmla="*/ 151 h 176"/>
              <a:gd name="T60" fmla="*/ 158 w 158"/>
              <a:gd name="T61" fmla="*/ 151 h 176"/>
              <a:gd name="T62" fmla="*/ 158 w 158"/>
              <a:gd name="T63" fmla="*/ 171 h 176"/>
              <a:gd name="T64" fmla="*/ 148 w 158"/>
              <a:gd name="T65" fmla="*/ 174 h 176"/>
              <a:gd name="T66" fmla="*/ 139 w 158"/>
              <a:gd name="T67" fmla="*/ 174 h 176"/>
              <a:gd name="T68" fmla="*/ 118 w 158"/>
              <a:gd name="T69" fmla="*/ 164 h 176"/>
              <a:gd name="T70" fmla="*/ 113 w 158"/>
              <a:gd name="T71" fmla="*/ 148 h 176"/>
              <a:gd name="T72" fmla="*/ 88 w 158"/>
              <a:gd name="T73" fmla="*/ 168 h 176"/>
              <a:gd name="T74" fmla="*/ 53 w 158"/>
              <a:gd name="T75" fmla="*/ 176 h 176"/>
              <a:gd name="T76" fmla="*/ 15 w 158"/>
              <a:gd name="T77" fmla="*/ 162 h 176"/>
              <a:gd name="T78" fmla="*/ 0 w 158"/>
              <a:gd name="T79" fmla="*/ 127 h 176"/>
              <a:gd name="T80" fmla="*/ 15 w 158"/>
              <a:gd name="T81" fmla="*/ 91 h 176"/>
              <a:gd name="T82" fmla="*/ 53 w 158"/>
              <a:gd name="T83" fmla="*/ 75 h 176"/>
              <a:gd name="T84" fmla="*/ 97 w 158"/>
              <a:gd name="T85" fmla="*/ 69 h 176"/>
              <a:gd name="T86" fmla="*/ 74 w 158"/>
              <a:gd name="T87" fmla="*/ 0 h 176"/>
              <a:gd name="T88" fmla="*/ 74 w 158"/>
              <a:gd name="T89" fmla="*/ 0 h 176"/>
              <a:gd name="T90" fmla="*/ 74 w 158"/>
              <a:gd name="T9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8" h="176">
                <a:moveTo>
                  <a:pt x="29" y="126"/>
                </a:moveTo>
                <a:lnTo>
                  <a:pt x="29" y="126"/>
                </a:lnTo>
                <a:cubicBezTo>
                  <a:pt x="29" y="134"/>
                  <a:pt x="32" y="141"/>
                  <a:pt x="38" y="145"/>
                </a:cubicBezTo>
                <a:cubicBezTo>
                  <a:pt x="44" y="150"/>
                  <a:pt x="51" y="152"/>
                  <a:pt x="59" y="152"/>
                </a:cubicBezTo>
                <a:cubicBezTo>
                  <a:pt x="69" y="152"/>
                  <a:pt x="79" y="150"/>
                  <a:pt x="88" y="145"/>
                </a:cubicBezTo>
                <a:cubicBezTo>
                  <a:pt x="103" y="138"/>
                  <a:pt x="111" y="125"/>
                  <a:pt x="111" y="108"/>
                </a:cubicBezTo>
                <a:lnTo>
                  <a:pt x="111" y="86"/>
                </a:lnTo>
                <a:cubicBezTo>
                  <a:pt x="108" y="88"/>
                  <a:pt x="103" y="90"/>
                  <a:pt x="98" y="91"/>
                </a:cubicBezTo>
                <a:cubicBezTo>
                  <a:pt x="93" y="93"/>
                  <a:pt x="87" y="94"/>
                  <a:pt x="82" y="94"/>
                </a:cubicBezTo>
                <a:lnTo>
                  <a:pt x="65" y="96"/>
                </a:lnTo>
                <a:cubicBezTo>
                  <a:pt x="55" y="98"/>
                  <a:pt x="47" y="100"/>
                  <a:pt x="42" y="103"/>
                </a:cubicBezTo>
                <a:cubicBezTo>
                  <a:pt x="34" y="108"/>
                  <a:pt x="29" y="115"/>
                  <a:pt x="29" y="126"/>
                </a:cubicBezTo>
                <a:lnTo>
                  <a:pt x="29" y="126"/>
                </a:lnTo>
                <a:close/>
                <a:moveTo>
                  <a:pt x="97" y="69"/>
                </a:moveTo>
                <a:lnTo>
                  <a:pt x="97" y="69"/>
                </a:lnTo>
                <a:cubicBezTo>
                  <a:pt x="104" y="69"/>
                  <a:pt x="108" y="66"/>
                  <a:pt x="110" y="61"/>
                </a:cubicBezTo>
                <a:cubicBezTo>
                  <a:pt x="111" y="59"/>
                  <a:pt x="112" y="55"/>
                  <a:pt x="112" y="51"/>
                </a:cubicBezTo>
                <a:cubicBezTo>
                  <a:pt x="112" y="41"/>
                  <a:pt x="109" y="34"/>
                  <a:pt x="102" y="30"/>
                </a:cubicBezTo>
                <a:cubicBezTo>
                  <a:pt x="95" y="25"/>
                  <a:pt x="85" y="23"/>
                  <a:pt x="73" y="23"/>
                </a:cubicBezTo>
                <a:cubicBezTo>
                  <a:pt x="58" y="23"/>
                  <a:pt x="48" y="27"/>
                  <a:pt x="41" y="35"/>
                </a:cubicBezTo>
                <a:cubicBezTo>
                  <a:pt x="38" y="40"/>
                  <a:pt x="36" y="46"/>
                  <a:pt x="35" y="55"/>
                </a:cubicBezTo>
                <a:lnTo>
                  <a:pt x="9" y="55"/>
                </a:lnTo>
                <a:cubicBezTo>
                  <a:pt x="9" y="34"/>
                  <a:pt x="16" y="20"/>
                  <a:pt x="29" y="12"/>
                </a:cubicBezTo>
                <a:cubicBezTo>
                  <a:pt x="41" y="4"/>
                  <a:pt x="56" y="0"/>
                  <a:pt x="73" y="0"/>
                </a:cubicBezTo>
                <a:cubicBezTo>
                  <a:pt x="93" y="0"/>
                  <a:pt x="109" y="3"/>
                  <a:pt x="121" y="11"/>
                </a:cubicBezTo>
                <a:cubicBezTo>
                  <a:pt x="133" y="18"/>
                  <a:pt x="139" y="30"/>
                  <a:pt x="139" y="46"/>
                </a:cubicBezTo>
                <a:lnTo>
                  <a:pt x="139" y="142"/>
                </a:lnTo>
                <a:cubicBezTo>
                  <a:pt x="139" y="145"/>
                  <a:pt x="140" y="147"/>
                  <a:pt x="141" y="149"/>
                </a:cubicBezTo>
                <a:cubicBezTo>
                  <a:pt x="142" y="151"/>
                  <a:pt x="145" y="152"/>
                  <a:pt x="149" y="152"/>
                </a:cubicBezTo>
                <a:cubicBezTo>
                  <a:pt x="150" y="152"/>
                  <a:pt x="151" y="151"/>
                  <a:pt x="153" y="151"/>
                </a:cubicBezTo>
                <a:cubicBezTo>
                  <a:pt x="154" y="151"/>
                  <a:pt x="156" y="151"/>
                  <a:pt x="158" y="151"/>
                </a:cubicBezTo>
                <a:lnTo>
                  <a:pt x="158" y="171"/>
                </a:lnTo>
                <a:cubicBezTo>
                  <a:pt x="153" y="173"/>
                  <a:pt x="150" y="173"/>
                  <a:pt x="148" y="174"/>
                </a:cubicBezTo>
                <a:cubicBezTo>
                  <a:pt x="146" y="174"/>
                  <a:pt x="142" y="174"/>
                  <a:pt x="139" y="174"/>
                </a:cubicBezTo>
                <a:cubicBezTo>
                  <a:pt x="129" y="174"/>
                  <a:pt x="122" y="171"/>
                  <a:pt x="118" y="164"/>
                </a:cubicBezTo>
                <a:cubicBezTo>
                  <a:pt x="115" y="160"/>
                  <a:pt x="114" y="155"/>
                  <a:pt x="113" y="148"/>
                </a:cubicBezTo>
                <a:cubicBezTo>
                  <a:pt x="107" y="156"/>
                  <a:pt x="99" y="162"/>
                  <a:pt x="88" y="168"/>
                </a:cubicBezTo>
                <a:cubicBezTo>
                  <a:pt x="77" y="173"/>
                  <a:pt x="66" y="176"/>
                  <a:pt x="53" y="176"/>
                </a:cubicBezTo>
                <a:cubicBezTo>
                  <a:pt x="37" y="176"/>
                  <a:pt x="25" y="171"/>
                  <a:pt x="15" y="162"/>
                </a:cubicBezTo>
                <a:cubicBezTo>
                  <a:pt x="5" y="153"/>
                  <a:pt x="0" y="141"/>
                  <a:pt x="0" y="127"/>
                </a:cubicBezTo>
                <a:cubicBezTo>
                  <a:pt x="0" y="111"/>
                  <a:pt x="5" y="99"/>
                  <a:pt x="15" y="91"/>
                </a:cubicBezTo>
                <a:cubicBezTo>
                  <a:pt x="24" y="82"/>
                  <a:pt x="37" y="77"/>
                  <a:pt x="53" y="75"/>
                </a:cubicBezTo>
                <a:lnTo>
                  <a:pt x="97" y="69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74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7" name="Freeform 139">
            <a:extLst>
              <a:ext uri="{FF2B5EF4-FFF2-40B4-BE49-F238E27FC236}">
                <a16:creationId xmlns:a16="http://schemas.microsoft.com/office/drawing/2014/main" id="{8DD73265-DC39-4BD1-B7A9-3B8316971A1D}"/>
              </a:ext>
            </a:extLst>
          </p:cNvPr>
          <p:cNvSpPr>
            <a:spLocks noEditPoints="1"/>
          </p:cNvSpPr>
          <p:nvPr/>
        </p:nvSpPr>
        <p:spPr bwMode="auto">
          <a:xfrm>
            <a:off x="2079800" y="1781187"/>
            <a:ext cx="25400" cy="200026"/>
          </a:xfrm>
          <a:custGeom>
            <a:avLst/>
            <a:gdLst>
              <a:gd name="T0" fmla="*/ 0 w 28"/>
              <a:gd name="T1" fmla="*/ 62 h 229"/>
              <a:gd name="T2" fmla="*/ 0 w 28"/>
              <a:gd name="T3" fmla="*/ 62 h 229"/>
              <a:gd name="T4" fmla="*/ 28 w 28"/>
              <a:gd name="T5" fmla="*/ 62 h 229"/>
              <a:gd name="T6" fmla="*/ 28 w 28"/>
              <a:gd name="T7" fmla="*/ 229 h 229"/>
              <a:gd name="T8" fmla="*/ 0 w 28"/>
              <a:gd name="T9" fmla="*/ 229 h 229"/>
              <a:gd name="T10" fmla="*/ 0 w 28"/>
              <a:gd name="T11" fmla="*/ 62 h 229"/>
              <a:gd name="T12" fmla="*/ 0 w 28"/>
              <a:gd name="T13" fmla="*/ 0 h 229"/>
              <a:gd name="T14" fmla="*/ 0 w 28"/>
              <a:gd name="T15" fmla="*/ 0 h 229"/>
              <a:gd name="T16" fmla="*/ 28 w 28"/>
              <a:gd name="T17" fmla="*/ 0 h 229"/>
              <a:gd name="T18" fmla="*/ 28 w 28"/>
              <a:gd name="T19" fmla="*/ 31 h 229"/>
              <a:gd name="T20" fmla="*/ 0 w 28"/>
              <a:gd name="T21" fmla="*/ 31 h 229"/>
              <a:gd name="T22" fmla="*/ 0 w 28"/>
              <a:gd name="T2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29">
                <a:moveTo>
                  <a:pt x="0" y="62"/>
                </a:moveTo>
                <a:lnTo>
                  <a:pt x="0" y="62"/>
                </a:lnTo>
                <a:lnTo>
                  <a:pt x="28" y="62"/>
                </a:lnTo>
                <a:lnTo>
                  <a:pt x="28" y="229"/>
                </a:lnTo>
                <a:lnTo>
                  <a:pt x="0" y="229"/>
                </a:lnTo>
                <a:lnTo>
                  <a:pt x="0" y="6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8" y="0"/>
                </a:lnTo>
                <a:lnTo>
                  <a:pt x="28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8" name="Freeform 140">
            <a:extLst>
              <a:ext uri="{FF2B5EF4-FFF2-40B4-BE49-F238E27FC236}">
                <a16:creationId xmlns:a16="http://schemas.microsoft.com/office/drawing/2014/main" id="{ED441DA1-A32E-40C7-BD08-0C7EDD452519}"/>
              </a:ext>
            </a:extLst>
          </p:cNvPr>
          <p:cNvSpPr>
            <a:spLocks noEditPoints="1"/>
          </p:cNvSpPr>
          <p:nvPr/>
        </p:nvSpPr>
        <p:spPr bwMode="auto">
          <a:xfrm>
            <a:off x="2141712" y="1831988"/>
            <a:ext cx="119063" cy="149226"/>
          </a:xfrm>
          <a:custGeom>
            <a:avLst/>
            <a:gdLst>
              <a:gd name="T0" fmla="*/ 0 w 136"/>
              <a:gd name="T1" fmla="*/ 4 h 171"/>
              <a:gd name="T2" fmla="*/ 0 w 136"/>
              <a:gd name="T3" fmla="*/ 4 h 171"/>
              <a:gd name="T4" fmla="*/ 27 w 136"/>
              <a:gd name="T5" fmla="*/ 4 h 171"/>
              <a:gd name="T6" fmla="*/ 27 w 136"/>
              <a:gd name="T7" fmla="*/ 27 h 171"/>
              <a:gd name="T8" fmla="*/ 52 w 136"/>
              <a:gd name="T9" fmla="*/ 6 h 171"/>
              <a:gd name="T10" fmla="*/ 81 w 136"/>
              <a:gd name="T11" fmla="*/ 0 h 171"/>
              <a:gd name="T12" fmla="*/ 129 w 136"/>
              <a:gd name="T13" fmla="*/ 25 h 171"/>
              <a:gd name="T14" fmla="*/ 136 w 136"/>
              <a:gd name="T15" fmla="*/ 63 h 171"/>
              <a:gd name="T16" fmla="*/ 136 w 136"/>
              <a:gd name="T17" fmla="*/ 171 h 171"/>
              <a:gd name="T18" fmla="*/ 107 w 136"/>
              <a:gd name="T19" fmla="*/ 171 h 171"/>
              <a:gd name="T20" fmla="*/ 107 w 136"/>
              <a:gd name="T21" fmla="*/ 65 h 171"/>
              <a:gd name="T22" fmla="*/ 103 w 136"/>
              <a:gd name="T23" fmla="*/ 41 h 171"/>
              <a:gd name="T24" fmla="*/ 76 w 136"/>
              <a:gd name="T25" fmla="*/ 25 h 171"/>
              <a:gd name="T26" fmla="*/ 59 w 136"/>
              <a:gd name="T27" fmla="*/ 27 h 171"/>
              <a:gd name="T28" fmla="*/ 39 w 136"/>
              <a:gd name="T29" fmla="*/ 41 h 171"/>
              <a:gd name="T30" fmla="*/ 30 w 136"/>
              <a:gd name="T31" fmla="*/ 58 h 171"/>
              <a:gd name="T32" fmla="*/ 28 w 136"/>
              <a:gd name="T33" fmla="*/ 83 h 171"/>
              <a:gd name="T34" fmla="*/ 28 w 136"/>
              <a:gd name="T35" fmla="*/ 171 h 171"/>
              <a:gd name="T36" fmla="*/ 0 w 136"/>
              <a:gd name="T37" fmla="*/ 171 h 171"/>
              <a:gd name="T38" fmla="*/ 0 w 136"/>
              <a:gd name="T39" fmla="*/ 4 h 171"/>
              <a:gd name="T40" fmla="*/ 66 w 136"/>
              <a:gd name="T41" fmla="*/ 0 h 171"/>
              <a:gd name="T42" fmla="*/ 66 w 136"/>
              <a:gd name="T43" fmla="*/ 0 h 171"/>
              <a:gd name="T44" fmla="*/ 66 w 136"/>
              <a:gd name="T4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6" h="171">
                <a:moveTo>
                  <a:pt x="0" y="4"/>
                </a:moveTo>
                <a:lnTo>
                  <a:pt x="0" y="4"/>
                </a:lnTo>
                <a:lnTo>
                  <a:pt x="27" y="4"/>
                </a:lnTo>
                <a:lnTo>
                  <a:pt x="27" y="27"/>
                </a:lnTo>
                <a:cubicBezTo>
                  <a:pt x="34" y="18"/>
                  <a:pt x="43" y="11"/>
                  <a:pt x="52" y="6"/>
                </a:cubicBezTo>
                <a:cubicBezTo>
                  <a:pt x="60" y="2"/>
                  <a:pt x="70" y="0"/>
                  <a:pt x="81" y="0"/>
                </a:cubicBezTo>
                <a:cubicBezTo>
                  <a:pt x="105" y="0"/>
                  <a:pt x="121" y="8"/>
                  <a:pt x="129" y="25"/>
                </a:cubicBezTo>
                <a:cubicBezTo>
                  <a:pt x="134" y="34"/>
                  <a:pt x="136" y="47"/>
                  <a:pt x="136" y="63"/>
                </a:cubicBezTo>
                <a:lnTo>
                  <a:pt x="136" y="171"/>
                </a:lnTo>
                <a:lnTo>
                  <a:pt x="107" y="171"/>
                </a:lnTo>
                <a:lnTo>
                  <a:pt x="107" y="65"/>
                </a:lnTo>
                <a:cubicBezTo>
                  <a:pt x="107" y="55"/>
                  <a:pt x="106" y="47"/>
                  <a:pt x="103" y="41"/>
                </a:cubicBezTo>
                <a:cubicBezTo>
                  <a:pt x="98" y="30"/>
                  <a:pt x="89" y="25"/>
                  <a:pt x="76" y="25"/>
                </a:cubicBezTo>
                <a:cubicBezTo>
                  <a:pt x="69" y="25"/>
                  <a:pt x="64" y="26"/>
                  <a:pt x="59" y="27"/>
                </a:cubicBezTo>
                <a:cubicBezTo>
                  <a:pt x="52" y="29"/>
                  <a:pt x="45" y="34"/>
                  <a:pt x="39" y="41"/>
                </a:cubicBezTo>
                <a:cubicBezTo>
                  <a:pt x="35" y="46"/>
                  <a:pt x="31" y="52"/>
                  <a:pt x="30" y="58"/>
                </a:cubicBezTo>
                <a:cubicBezTo>
                  <a:pt x="29" y="64"/>
                  <a:pt x="28" y="72"/>
                  <a:pt x="28" y="83"/>
                </a:cubicBezTo>
                <a:lnTo>
                  <a:pt x="28" y="171"/>
                </a:lnTo>
                <a:lnTo>
                  <a:pt x="0" y="171"/>
                </a:lnTo>
                <a:lnTo>
                  <a:pt x="0" y="4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19" name="Freeform 141">
            <a:extLst>
              <a:ext uri="{FF2B5EF4-FFF2-40B4-BE49-F238E27FC236}">
                <a16:creationId xmlns:a16="http://schemas.microsoft.com/office/drawing/2014/main" id="{4C6BFA74-FF97-46B4-BB53-520551574256}"/>
              </a:ext>
            </a:extLst>
          </p:cNvPr>
          <p:cNvSpPr>
            <a:spLocks noEditPoints="1"/>
          </p:cNvSpPr>
          <p:nvPr/>
        </p:nvSpPr>
        <p:spPr bwMode="auto">
          <a:xfrm>
            <a:off x="2370312" y="1868500"/>
            <a:ext cx="142875" cy="82550"/>
          </a:xfrm>
          <a:custGeom>
            <a:avLst/>
            <a:gdLst>
              <a:gd name="T0" fmla="*/ 162 w 162"/>
              <a:gd name="T1" fmla="*/ 0 h 94"/>
              <a:gd name="T2" fmla="*/ 162 w 162"/>
              <a:gd name="T3" fmla="*/ 0 h 94"/>
              <a:gd name="T4" fmla="*/ 162 w 162"/>
              <a:gd name="T5" fmla="*/ 27 h 94"/>
              <a:gd name="T6" fmla="*/ 0 w 162"/>
              <a:gd name="T7" fmla="*/ 27 h 94"/>
              <a:gd name="T8" fmla="*/ 0 w 162"/>
              <a:gd name="T9" fmla="*/ 0 h 94"/>
              <a:gd name="T10" fmla="*/ 162 w 162"/>
              <a:gd name="T11" fmla="*/ 0 h 94"/>
              <a:gd name="T12" fmla="*/ 162 w 162"/>
              <a:gd name="T13" fmla="*/ 67 h 94"/>
              <a:gd name="T14" fmla="*/ 162 w 162"/>
              <a:gd name="T15" fmla="*/ 67 h 94"/>
              <a:gd name="T16" fmla="*/ 162 w 162"/>
              <a:gd name="T17" fmla="*/ 94 h 94"/>
              <a:gd name="T18" fmla="*/ 0 w 162"/>
              <a:gd name="T19" fmla="*/ 94 h 94"/>
              <a:gd name="T20" fmla="*/ 0 w 162"/>
              <a:gd name="T21" fmla="*/ 67 h 94"/>
              <a:gd name="T22" fmla="*/ 162 w 162"/>
              <a:gd name="T23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94">
                <a:moveTo>
                  <a:pt x="162" y="0"/>
                </a:moveTo>
                <a:lnTo>
                  <a:pt x="162" y="0"/>
                </a:lnTo>
                <a:lnTo>
                  <a:pt x="162" y="27"/>
                </a:lnTo>
                <a:lnTo>
                  <a:pt x="0" y="27"/>
                </a:lnTo>
                <a:lnTo>
                  <a:pt x="0" y="0"/>
                </a:lnTo>
                <a:lnTo>
                  <a:pt x="162" y="0"/>
                </a:lnTo>
                <a:close/>
                <a:moveTo>
                  <a:pt x="162" y="67"/>
                </a:moveTo>
                <a:lnTo>
                  <a:pt x="162" y="67"/>
                </a:lnTo>
                <a:lnTo>
                  <a:pt x="162" y="94"/>
                </a:lnTo>
                <a:lnTo>
                  <a:pt x="0" y="94"/>
                </a:lnTo>
                <a:lnTo>
                  <a:pt x="0" y="67"/>
                </a:lnTo>
                <a:lnTo>
                  <a:pt x="162" y="67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0" name="Freeform 142">
            <a:extLst>
              <a:ext uri="{FF2B5EF4-FFF2-40B4-BE49-F238E27FC236}">
                <a16:creationId xmlns:a16="http://schemas.microsoft.com/office/drawing/2014/main" id="{01B02FC4-7107-4314-99DE-BBDE8421D9E0}"/>
              </a:ext>
            </a:extLst>
          </p:cNvPr>
          <p:cNvSpPr>
            <a:spLocks/>
          </p:cNvSpPr>
          <p:nvPr/>
        </p:nvSpPr>
        <p:spPr bwMode="auto">
          <a:xfrm>
            <a:off x="2625900" y="1785950"/>
            <a:ext cx="71438" cy="195264"/>
          </a:xfrm>
          <a:custGeom>
            <a:avLst/>
            <a:gdLst>
              <a:gd name="T0" fmla="*/ 0 w 82"/>
              <a:gd name="T1" fmla="*/ 65 h 223"/>
              <a:gd name="T2" fmla="*/ 0 w 82"/>
              <a:gd name="T3" fmla="*/ 65 h 223"/>
              <a:gd name="T4" fmla="*/ 0 w 82"/>
              <a:gd name="T5" fmla="*/ 43 h 223"/>
              <a:gd name="T6" fmla="*/ 42 w 82"/>
              <a:gd name="T7" fmla="*/ 33 h 223"/>
              <a:gd name="T8" fmla="*/ 60 w 82"/>
              <a:gd name="T9" fmla="*/ 0 h 223"/>
              <a:gd name="T10" fmla="*/ 82 w 82"/>
              <a:gd name="T11" fmla="*/ 0 h 223"/>
              <a:gd name="T12" fmla="*/ 82 w 82"/>
              <a:gd name="T13" fmla="*/ 223 h 223"/>
              <a:gd name="T14" fmla="*/ 52 w 82"/>
              <a:gd name="T15" fmla="*/ 223 h 223"/>
              <a:gd name="T16" fmla="*/ 52 w 82"/>
              <a:gd name="T17" fmla="*/ 65 h 223"/>
              <a:gd name="T18" fmla="*/ 0 w 82"/>
              <a:gd name="T19" fmla="*/ 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223">
                <a:moveTo>
                  <a:pt x="0" y="65"/>
                </a:moveTo>
                <a:lnTo>
                  <a:pt x="0" y="65"/>
                </a:lnTo>
                <a:lnTo>
                  <a:pt x="0" y="43"/>
                </a:lnTo>
                <a:cubicBezTo>
                  <a:pt x="20" y="41"/>
                  <a:pt x="34" y="38"/>
                  <a:pt x="42" y="33"/>
                </a:cubicBezTo>
                <a:cubicBezTo>
                  <a:pt x="50" y="29"/>
                  <a:pt x="56" y="18"/>
                  <a:pt x="60" y="0"/>
                </a:cubicBezTo>
                <a:lnTo>
                  <a:pt x="82" y="0"/>
                </a:lnTo>
                <a:lnTo>
                  <a:pt x="82" y="223"/>
                </a:lnTo>
                <a:lnTo>
                  <a:pt x="52" y="223"/>
                </a:lnTo>
                <a:lnTo>
                  <a:pt x="52" y="65"/>
                </a:lnTo>
                <a:lnTo>
                  <a:pt x="0" y="65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1" name="Freeform 143">
            <a:extLst>
              <a:ext uri="{FF2B5EF4-FFF2-40B4-BE49-F238E27FC236}">
                <a16:creationId xmlns:a16="http://schemas.microsoft.com/office/drawing/2014/main" id="{B739C9C1-8941-4D31-8CB7-DEF9F354CC88}"/>
              </a:ext>
            </a:extLst>
          </p:cNvPr>
          <p:cNvSpPr>
            <a:spLocks noEditPoints="1"/>
          </p:cNvSpPr>
          <p:nvPr/>
        </p:nvSpPr>
        <p:spPr bwMode="auto">
          <a:xfrm>
            <a:off x="4958457" y="1920888"/>
            <a:ext cx="166688" cy="200026"/>
          </a:xfrm>
          <a:custGeom>
            <a:avLst/>
            <a:gdLst>
              <a:gd name="T0" fmla="*/ 86 w 189"/>
              <a:gd name="T1" fmla="*/ 202 h 229"/>
              <a:gd name="T2" fmla="*/ 86 w 189"/>
              <a:gd name="T3" fmla="*/ 202 h 229"/>
              <a:gd name="T4" fmla="*/ 112 w 189"/>
              <a:gd name="T5" fmla="*/ 199 h 229"/>
              <a:gd name="T6" fmla="*/ 141 w 189"/>
              <a:gd name="T7" fmla="*/ 175 h 229"/>
              <a:gd name="T8" fmla="*/ 155 w 189"/>
              <a:gd name="T9" fmla="*/ 140 h 229"/>
              <a:gd name="T10" fmla="*/ 157 w 189"/>
              <a:gd name="T11" fmla="*/ 116 h 229"/>
              <a:gd name="T12" fmla="*/ 140 w 189"/>
              <a:gd name="T13" fmla="*/ 50 h 229"/>
              <a:gd name="T14" fmla="*/ 86 w 189"/>
              <a:gd name="T15" fmla="*/ 26 h 229"/>
              <a:gd name="T16" fmla="*/ 31 w 189"/>
              <a:gd name="T17" fmla="*/ 26 h 229"/>
              <a:gd name="T18" fmla="*/ 31 w 189"/>
              <a:gd name="T19" fmla="*/ 202 h 229"/>
              <a:gd name="T20" fmla="*/ 86 w 189"/>
              <a:gd name="T21" fmla="*/ 202 h 229"/>
              <a:gd name="T22" fmla="*/ 0 w 189"/>
              <a:gd name="T23" fmla="*/ 0 h 229"/>
              <a:gd name="T24" fmla="*/ 0 w 189"/>
              <a:gd name="T25" fmla="*/ 0 h 229"/>
              <a:gd name="T26" fmla="*/ 92 w 189"/>
              <a:gd name="T27" fmla="*/ 0 h 229"/>
              <a:gd name="T28" fmla="*/ 165 w 189"/>
              <a:gd name="T29" fmla="*/ 33 h 229"/>
              <a:gd name="T30" fmla="*/ 189 w 189"/>
              <a:gd name="T31" fmla="*/ 111 h 229"/>
              <a:gd name="T32" fmla="*/ 175 w 189"/>
              <a:gd name="T33" fmla="*/ 176 h 229"/>
              <a:gd name="T34" fmla="*/ 92 w 189"/>
              <a:gd name="T35" fmla="*/ 229 h 229"/>
              <a:gd name="T36" fmla="*/ 0 w 189"/>
              <a:gd name="T37" fmla="*/ 229 h 229"/>
              <a:gd name="T38" fmla="*/ 0 w 189"/>
              <a:gd name="T39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9" h="229">
                <a:moveTo>
                  <a:pt x="86" y="202"/>
                </a:moveTo>
                <a:lnTo>
                  <a:pt x="86" y="202"/>
                </a:lnTo>
                <a:cubicBezTo>
                  <a:pt x="96" y="202"/>
                  <a:pt x="105" y="201"/>
                  <a:pt x="112" y="199"/>
                </a:cubicBezTo>
                <a:cubicBezTo>
                  <a:pt x="124" y="195"/>
                  <a:pt x="134" y="187"/>
                  <a:pt x="141" y="175"/>
                </a:cubicBezTo>
                <a:cubicBezTo>
                  <a:pt x="148" y="166"/>
                  <a:pt x="152" y="154"/>
                  <a:pt x="155" y="140"/>
                </a:cubicBezTo>
                <a:cubicBezTo>
                  <a:pt x="156" y="131"/>
                  <a:pt x="157" y="123"/>
                  <a:pt x="157" y="116"/>
                </a:cubicBezTo>
                <a:cubicBezTo>
                  <a:pt x="157" y="88"/>
                  <a:pt x="151" y="66"/>
                  <a:pt x="140" y="50"/>
                </a:cubicBezTo>
                <a:cubicBezTo>
                  <a:pt x="129" y="34"/>
                  <a:pt x="111" y="26"/>
                  <a:pt x="86" y="26"/>
                </a:cubicBezTo>
                <a:lnTo>
                  <a:pt x="31" y="26"/>
                </a:lnTo>
                <a:lnTo>
                  <a:pt x="31" y="202"/>
                </a:lnTo>
                <a:lnTo>
                  <a:pt x="86" y="20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2" y="0"/>
                </a:lnTo>
                <a:cubicBezTo>
                  <a:pt x="124" y="0"/>
                  <a:pt x="148" y="11"/>
                  <a:pt x="165" y="33"/>
                </a:cubicBezTo>
                <a:cubicBezTo>
                  <a:pt x="181" y="53"/>
                  <a:pt x="189" y="79"/>
                  <a:pt x="189" y="111"/>
                </a:cubicBezTo>
                <a:cubicBezTo>
                  <a:pt x="189" y="135"/>
                  <a:pt x="184" y="157"/>
                  <a:pt x="175" y="176"/>
                </a:cubicBezTo>
                <a:cubicBezTo>
                  <a:pt x="159" y="211"/>
                  <a:pt x="131" y="229"/>
                  <a:pt x="92" y="229"/>
                </a:cubicBez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2" name="Freeform 144">
            <a:extLst>
              <a:ext uri="{FF2B5EF4-FFF2-40B4-BE49-F238E27FC236}">
                <a16:creationId xmlns:a16="http://schemas.microsoft.com/office/drawing/2014/main" id="{0142E2A9-4EC5-4151-8D9A-A59E5875B2B7}"/>
              </a:ext>
            </a:extLst>
          </p:cNvPr>
          <p:cNvSpPr>
            <a:spLocks noEditPoints="1"/>
          </p:cNvSpPr>
          <p:nvPr/>
        </p:nvSpPr>
        <p:spPr bwMode="auto">
          <a:xfrm>
            <a:off x="5155307" y="1920888"/>
            <a:ext cx="25400" cy="200026"/>
          </a:xfrm>
          <a:custGeom>
            <a:avLst/>
            <a:gdLst>
              <a:gd name="T0" fmla="*/ 0 w 29"/>
              <a:gd name="T1" fmla="*/ 62 h 229"/>
              <a:gd name="T2" fmla="*/ 0 w 29"/>
              <a:gd name="T3" fmla="*/ 62 h 229"/>
              <a:gd name="T4" fmla="*/ 29 w 29"/>
              <a:gd name="T5" fmla="*/ 62 h 229"/>
              <a:gd name="T6" fmla="*/ 29 w 29"/>
              <a:gd name="T7" fmla="*/ 229 h 229"/>
              <a:gd name="T8" fmla="*/ 0 w 29"/>
              <a:gd name="T9" fmla="*/ 229 h 229"/>
              <a:gd name="T10" fmla="*/ 0 w 29"/>
              <a:gd name="T11" fmla="*/ 62 h 229"/>
              <a:gd name="T12" fmla="*/ 0 w 29"/>
              <a:gd name="T13" fmla="*/ 0 h 229"/>
              <a:gd name="T14" fmla="*/ 0 w 29"/>
              <a:gd name="T15" fmla="*/ 0 h 229"/>
              <a:gd name="T16" fmla="*/ 29 w 29"/>
              <a:gd name="T17" fmla="*/ 0 h 229"/>
              <a:gd name="T18" fmla="*/ 29 w 29"/>
              <a:gd name="T19" fmla="*/ 31 h 229"/>
              <a:gd name="T20" fmla="*/ 0 w 29"/>
              <a:gd name="T21" fmla="*/ 31 h 229"/>
              <a:gd name="T22" fmla="*/ 0 w 29"/>
              <a:gd name="T2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29">
                <a:moveTo>
                  <a:pt x="0" y="62"/>
                </a:moveTo>
                <a:lnTo>
                  <a:pt x="0" y="62"/>
                </a:lnTo>
                <a:lnTo>
                  <a:pt x="29" y="62"/>
                </a:lnTo>
                <a:lnTo>
                  <a:pt x="29" y="229"/>
                </a:lnTo>
                <a:lnTo>
                  <a:pt x="0" y="229"/>
                </a:lnTo>
                <a:lnTo>
                  <a:pt x="0" y="6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9" y="0"/>
                </a:lnTo>
                <a:lnTo>
                  <a:pt x="29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3" name="Freeform 145">
            <a:extLst>
              <a:ext uri="{FF2B5EF4-FFF2-40B4-BE49-F238E27FC236}">
                <a16:creationId xmlns:a16="http://schemas.microsoft.com/office/drawing/2014/main" id="{CA9DBF0B-2626-489F-A072-210DAD809B66}"/>
              </a:ext>
            </a:extLst>
          </p:cNvPr>
          <p:cNvSpPr>
            <a:spLocks/>
          </p:cNvSpPr>
          <p:nvPr/>
        </p:nvSpPr>
        <p:spPr bwMode="auto">
          <a:xfrm>
            <a:off x="5204520" y="1917713"/>
            <a:ext cx="68263" cy="203201"/>
          </a:xfrm>
          <a:custGeom>
            <a:avLst/>
            <a:gdLst>
              <a:gd name="T0" fmla="*/ 24 w 79"/>
              <a:gd name="T1" fmla="*/ 40 h 233"/>
              <a:gd name="T2" fmla="*/ 24 w 79"/>
              <a:gd name="T3" fmla="*/ 40 h 233"/>
              <a:gd name="T4" fmla="*/ 30 w 79"/>
              <a:gd name="T5" fmla="*/ 15 h 233"/>
              <a:gd name="T6" fmla="*/ 68 w 79"/>
              <a:gd name="T7" fmla="*/ 0 h 233"/>
              <a:gd name="T8" fmla="*/ 73 w 79"/>
              <a:gd name="T9" fmla="*/ 1 h 233"/>
              <a:gd name="T10" fmla="*/ 79 w 79"/>
              <a:gd name="T11" fmla="*/ 1 h 233"/>
              <a:gd name="T12" fmla="*/ 79 w 79"/>
              <a:gd name="T13" fmla="*/ 27 h 233"/>
              <a:gd name="T14" fmla="*/ 73 w 79"/>
              <a:gd name="T15" fmla="*/ 26 h 233"/>
              <a:gd name="T16" fmla="*/ 69 w 79"/>
              <a:gd name="T17" fmla="*/ 26 h 233"/>
              <a:gd name="T18" fmla="*/ 54 w 79"/>
              <a:gd name="T19" fmla="*/ 33 h 233"/>
              <a:gd name="T20" fmla="*/ 52 w 79"/>
              <a:gd name="T21" fmla="*/ 66 h 233"/>
              <a:gd name="T22" fmla="*/ 79 w 79"/>
              <a:gd name="T23" fmla="*/ 66 h 233"/>
              <a:gd name="T24" fmla="*/ 79 w 79"/>
              <a:gd name="T25" fmla="*/ 89 h 233"/>
              <a:gd name="T26" fmla="*/ 51 w 79"/>
              <a:gd name="T27" fmla="*/ 89 h 233"/>
              <a:gd name="T28" fmla="*/ 51 w 79"/>
              <a:gd name="T29" fmla="*/ 233 h 233"/>
              <a:gd name="T30" fmla="*/ 24 w 79"/>
              <a:gd name="T31" fmla="*/ 233 h 233"/>
              <a:gd name="T32" fmla="*/ 24 w 79"/>
              <a:gd name="T33" fmla="*/ 89 h 233"/>
              <a:gd name="T34" fmla="*/ 0 w 79"/>
              <a:gd name="T35" fmla="*/ 89 h 233"/>
              <a:gd name="T36" fmla="*/ 0 w 79"/>
              <a:gd name="T37" fmla="*/ 66 h 233"/>
              <a:gd name="T38" fmla="*/ 24 w 79"/>
              <a:gd name="T39" fmla="*/ 66 h 233"/>
              <a:gd name="T40" fmla="*/ 24 w 79"/>
              <a:gd name="T41" fmla="*/ 4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233">
                <a:moveTo>
                  <a:pt x="24" y="40"/>
                </a:moveTo>
                <a:lnTo>
                  <a:pt x="24" y="40"/>
                </a:lnTo>
                <a:cubicBezTo>
                  <a:pt x="24" y="29"/>
                  <a:pt x="26" y="20"/>
                  <a:pt x="30" y="15"/>
                </a:cubicBezTo>
                <a:cubicBezTo>
                  <a:pt x="36" y="5"/>
                  <a:pt x="49" y="0"/>
                  <a:pt x="68" y="0"/>
                </a:cubicBezTo>
                <a:cubicBezTo>
                  <a:pt x="69" y="0"/>
                  <a:pt x="71" y="0"/>
                  <a:pt x="73" y="1"/>
                </a:cubicBezTo>
                <a:cubicBezTo>
                  <a:pt x="75" y="1"/>
                  <a:pt x="77" y="1"/>
                  <a:pt x="79" y="1"/>
                </a:cubicBezTo>
                <a:lnTo>
                  <a:pt x="79" y="27"/>
                </a:lnTo>
                <a:cubicBezTo>
                  <a:pt x="76" y="26"/>
                  <a:pt x="74" y="26"/>
                  <a:pt x="73" y="26"/>
                </a:cubicBezTo>
                <a:cubicBezTo>
                  <a:pt x="72" y="26"/>
                  <a:pt x="71" y="26"/>
                  <a:pt x="69" y="26"/>
                </a:cubicBezTo>
                <a:cubicBezTo>
                  <a:pt x="61" y="26"/>
                  <a:pt x="56" y="28"/>
                  <a:pt x="54" y="33"/>
                </a:cubicBezTo>
                <a:cubicBezTo>
                  <a:pt x="52" y="37"/>
                  <a:pt x="52" y="48"/>
                  <a:pt x="52" y="66"/>
                </a:cubicBezTo>
                <a:lnTo>
                  <a:pt x="79" y="66"/>
                </a:lnTo>
                <a:lnTo>
                  <a:pt x="79" y="89"/>
                </a:lnTo>
                <a:lnTo>
                  <a:pt x="51" y="89"/>
                </a:lnTo>
                <a:lnTo>
                  <a:pt x="51" y="233"/>
                </a:lnTo>
                <a:lnTo>
                  <a:pt x="24" y="233"/>
                </a:lnTo>
                <a:lnTo>
                  <a:pt x="24" y="89"/>
                </a:lnTo>
                <a:lnTo>
                  <a:pt x="0" y="89"/>
                </a:lnTo>
                <a:lnTo>
                  <a:pt x="0" y="66"/>
                </a:lnTo>
                <a:lnTo>
                  <a:pt x="24" y="66"/>
                </a:lnTo>
                <a:lnTo>
                  <a:pt x="2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4" name="Freeform 146">
            <a:extLst>
              <a:ext uri="{FF2B5EF4-FFF2-40B4-BE49-F238E27FC236}">
                <a16:creationId xmlns:a16="http://schemas.microsoft.com/office/drawing/2014/main" id="{0B94D55B-9739-4859-9CE7-6554584B5413}"/>
              </a:ext>
            </a:extLst>
          </p:cNvPr>
          <p:cNvSpPr>
            <a:spLocks/>
          </p:cNvSpPr>
          <p:nvPr/>
        </p:nvSpPr>
        <p:spPr bwMode="auto">
          <a:xfrm>
            <a:off x="5282308" y="1917713"/>
            <a:ext cx="68263" cy="203201"/>
          </a:xfrm>
          <a:custGeom>
            <a:avLst/>
            <a:gdLst>
              <a:gd name="T0" fmla="*/ 23 w 79"/>
              <a:gd name="T1" fmla="*/ 40 h 233"/>
              <a:gd name="T2" fmla="*/ 23 w 79"/>
              <a:gd name="T3" fmla="*/ 40 h 233"/>
              <a:gd name="T4" fmla="*/ 30 w 79"/>
              <a:gd name="T5" fmla="*/ 15 h 233"/>
              <a:gd name="T6" fmla="*/ 67 w 79"/>
              <a:gd name="T7" fmla="*/ 0 h 233"/>
              <a:gd name="T8" fmla="*/ 73 w 79"/>
              <a:gd name="T9" fmla="*/ 1 h 233"/>
              <a:gd name="T10" fmla="*/ 79 w 79"/>
              <a:gd name="T11" fmla="*/ 1 h 233"/>
              <a:gd name="T12" fmla="*/ 79 w 79"/>
              <a:gd name="T13" fmla="*/ 27 h 233"/>
              <a:gd name="T14" fmla="*/ 73 w 79"/>
              <a:gd name="T15" fmla="*/ 26 h 233"/>
              <a:gd name="T16" fmla="*/ 69 w 79"/>
              <a:gd name="T17" fmla="*/ 26 h 233"/>
              <a:gd name="T18" fmla="*/ 54 w 79"/>
              <a:gd name="T19" fmla="*/ 33 h 233"/>
              <a:gd name="T20" fmla="*/ 52 w 79"/>
              <a:gd name="T21" fmla="*/ 66 h 233"/>
              <a:gd name="T22" fmla="*/ 79 w 79"/>
              <a:gd name="T23" fmla="*/ 66 h 233"/>
              <a:gd name="T24" fmla="*/ 79 w 79"/>
              <a:gd name="T25" fmla="*/ 89 h 233"/>
              <a:gd name="T26" fmla="*/ 51 w 79"/>
              <a:gd name="T27" fmla="*/ 89 h 233"/>
              <a:gd name="T28" fmla="*/ 51 w 79"/>
              <a:gd name="T29" fmla="*/ 233 h 233"/>
              <a:gd name="T30" fmla="*/ 23 w 79"/>
              <a:gd name="T31" fmla="*/ 233 h 233"/>
              <a:gd name="T32" fmla="*/ 23 w 79"/>
              <a:gd name="T33" fmla="*/ 89 h 233"/>
              <a:gd name="T34" fmla="*/ 0 w 79"/>
              <a:gd name="T35" fmla="*/ 89 h 233"/>
              <a:gd name="T36" fmla="*/ 0 w 79"/>
              <a:gd name="T37" fmla="*/ 66 h 233"/>
              <a:gd name="T38" fmla="*/ 23 w 79"/>
              <a:gd name="T39" fmla="*/ 66 h 233"/>
              <a:gd name="T40" fmla="*/ 23 w 79"/>
              <a:gd name="T41" fmla="*/ 4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233">
                <a:moveTo>
                  <a:pt x="23" y="40"/>
                </a:moveTo>
                <a:lnTo>
                  <a:pt x="23" y="40"/>
                </a:lnTo>
                <a:cubicBezTo>
                  <a:pt x="24" y="29"/>
                  <a:pt x="26" y="20"/>
                  <a:pt x="30" y="15"/>
                </a:cubicBezTo>
                <a:cubicBezTo>
                  <a:pt x="36" y="5"/>
                  <a:pt x="49" y="0"/>
                  <a:pt x="67" y="0"/>
                </a:cubicBezTo>
                <a:cubicBezTo>
                  <a:pt x="69" y="0"/>
                  <a:pt x="71" y="0"/>
                  <a:pt x="73" y="1"/>
                </a:cubicBezTo>
                <a:cubicBezTo>
                  <a:pt x="75" y="1"/>
                  <a:pt x="77" y="1"/>
                  <a:pt x="79" y="1"/>
                </a:cubicBezTo>
                <a:lnTo>
                  <a:pt x="79" y="27"/>
                </a:lnTo>
                <a:cubicBezTo>
                  <a:pt x="76" y="26"/>
                  <a:pt x="74" y="26"/>
                  <a:pt x="73" y="26"/>
                </a:cubicBezTo>
                <a:cubicBezTo>
                  <a:pt x="72" y="26"/>
                  <a:pt x="70" y="26"/>
                  <a:pt x="69" y="26"/>
                </a:cubicBezTo>
                <a:cubicBezTo>
                  <a:pt x="61" y="26"/>
                  <a:pt x="56" y="28"/>
                  <a:pt x="54" y="33"/>
                </a:cubicBezTo>
                <a:cubicBezTo>
                  <a:pt x="52" y="37"/>
                  <a:pt x="52" y="48"/>
                  <a:pt x="52" y="66"/>
                </a:cubicBezTo>
                <a:lnTo>
                  <a:pt x="79" y="66"/>
                </a:lnTo>
                <a:lnTo>
                  <a:pt x="79" y="89"/>
                </a:lnTo>
                <a:lnTo>
                  <a:pt x="51" y="89"/>
                </a:lnTo>
                <a:lnTo>
                  <a:pt x="51" y="233"/>
                </a:lnTo>
                <a:lnTo>
                  <a:pt x="23" y="233"/>
                </a:lnTo>
                <a:lnTo>
                  <a:pt x="23" y="89"/>
                </a:lnTo>
                <a:lnTo>
                  <a:pt x="0" y="89"/>
                </a:lnTo>
                <a:lnTo>
                  <a:pt x="0" y="66"/>
                </a:lnTo>
                <a:lnTo>
                  <a:pt x="23" y="66"/>
                </a:lnTo>
                <a:lnTo>
                  <a:pt x="23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5" name="Freeform 147">
            <a:extLst>
              <a:ext uri="{FF2B5EF4-FFF2-40B4-BE49-F238E27FC236}">
                <a16:creationId xmlns:a16="http://schemas.microsoft.com/office/drawing/2014/main" id="{FDCD1BE2-B549-4695-9352-C09E911C85D2}"/>
              </a:ext>
            </a:extLst>
          </p:cNvPr>
          <p:cNvSpPr>
            <a:spLocks noEditPoints="1"/>
          </p:cNvSpPr>
          <p:nvPr/>
        </p:nvSpPr>
        <p:spPr bwMode="auto">
          <a:xfrm>
            <a:off x="5442645" y="1971688"/>
            <a:ext cx="127000" cy="211139"/>
          </a:xfrm>
          <a:custGeom>
            <a:avLst/>
            <a:gdLst>
              <a:gd name="T0" fmla="*/ 70 w 146"/>
              <a:gd name="T1" fmla="*/ 1 h 241"/>
              <a:gd name="T2" fmla="*/ 70 w 146"/>
              <a:gd name="T3" fmla="*/ 1 h 241"/>
              <a:gd name="T4" fmla="*/ 104 w 146"/>
              <a:gd name="T5" fmla="*/ 10 h 241"/>
              <a:gd name="T6" fmla="*/ 121 w 146"/>
              <a:gd name="T7" fmla="*/ 26 h 241"/>
              <a:gd name="T8" fmla="*/ 121 w 146"/>
              <a:gd name="T9" fmla="*/ 5 h 241"/>
              <a:gd name="T10" fmla="*/ 146 w 146"/>
              <a:gd name="T11" fmla="*/ 5 h 241"/>
              <a:gd name="T12" fmla="*/ 146 w 146"/>
              <a:gd name="T13" fmla="*/ 157 h 241"/>
              <a:gd name="T14" fmla="*/ 137 w 146"/>
              <a:gd name="T15" fmla="*/ 207 h 241"/>
              <a:gd name="T16" fmla="*/ 71 w 146"/>
              <a:gd name="T17" fmla="*/ 241 h 241"/>
              <a:gd name="T18" fmla="*/ 26 w 146"/>
              <a:gd name="T19" fmla="*/ 229 h 241"/>
              <a:gd name="T20" fmla="*/ 5 w 146"/>
              <a:gd name="T21" fmla="*/ 191 h 241"/>
              <a:gd name="T22" fmla="*/ 34 w 146"/>
              <a:gd name="T23" fmla="*/ 191 h 241"/>
              <a:gd name="T24" fmla="*/ 42 w 146"/>
              <a:gd name="T25" fmla="*/ 209 h 241"/>
              <a:gd name="T26" fmla="*/ 72 w 146"/>
              <a:gd name="T27" fmla="*/ 218 h 241"/>
              <a:gd name="T28" fmla="*/ 114 w 146"/>
              <a:gd name="T29" fmla="*/ 195 h 241"/>
              <a:gd name="T30" fmla="*/ 120 w 146"/>
              <a:gd name="T31" fmla="*/ 147 h 241"/>
              <a:gd name="T32" fmla="*/ 99 w 146"/>
              <a:gd name="T33" fmla="*/ 166 h 241"/>
              <a:gd name="T34" fmla="*/ 68 w 146"/>
              <a:gd name="T35" fmla="*/ 173 h 241"/>
              <a:gd name="T36" fmla="*/ 21 w 146"/>
              <a:gd name="T37" fmla="*/ 153 h 241"/>
              <a:gd name="T38" fmla="*/ 0 w 146"/>
              <a:gd name="T39" fmla="*/ 90 h 241"/>
              <a:gd name="T40" fmla="*/ 21 w 146"/>
              <a:gd name="T41" fmla="*/ 24 h 241"/>
              <a:gd name="T42" fmla="*/ 70 w 146"/>
              <a:gd name="T43" fmla="*/ 1 h 241"/>
              <a:gd name="T44" fmla="*/ 70 w 146"/>
              <a:gd name="T45" fmla="*/ 1 h 241"/>
              <a:gd name="T46" fmla="*/ 121 w 146"/>
              <a:gd name="T47" fmla="*/ 86 h 241"/>
              <a:gd name="T48" fmla="*/ 121 w 146"/>
              <a:gd name="T49" fmla="*/ 86 h 241"/>
              <a:gd name="T50" fmla="*/ 108 w 146"/>
              <a:gd name="T51" fmla="*/ 40 h 241"/>
              <a:gd name="T52" fmla="*/ 75 w 146"/>
              <a:gd name="T53" fmla="*/ 25 h 241"/>
              <a:gd name="T54" fmla="*/ 35 w 146"/>
              <a:gd name="T55" fmla="*/ 53 h 241"/>
              <a:gd name="T56" fmla="*/ 29 w 146"/>
              <a:gd name="T57" fmla="*/ 92 h 241"/>
              <a:gd name="T58" fmla="*/ 40 w 146"/>
              <a:gd name="T59" fmla="*/ 135 h 241"/>
              <a:gd name="T60" fmla="*/ 71 w 146"/>
              <a:gd name="T61" fmla="*/ 150 h 241"/>
              <a:gd name="T62" fmla="*/ 114 w 146"/>
              <a:gd name="T63" fmla="*/ 122 h 241"/>
              <a:gd name="T64" fmla="*/ 121 w 146"/>
              <a:gd name="T65" fmla="*/ 86 h 241"/>
              <a:gd name="T66" fmla="*/ 121 w 146"/>
              <a:gd name="T67" fmla="*/ 86 h 241"/>
              <a:gd name="T68" fmla="*/ 73 w 146"/>
              <a:gd name="T69" fmla="*/ 0 h 241"/>
              <a:gd name="T70" fmla="*/ 73 w 146"/>
              <a:gd name="T71" fmla="*/ 0 h 241"/>
              <a:gd name="T72" fmla="*/ 73 w 146"/>
              <a:gd name="T73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" h="241">
                <a:moveTo>
                  <a:pt x="70" y="1"/>
                </a:moveTo>
                <a:lnTo>
                  <a:pt x="70" y="1"/>
                </a:lnTo>
                <a:cubicBezTo>
                  <a:pt x="83" y="1"/>
                  <a:pt x="95" y="4"/>
                  <a:pt x="104" y="10"/>
                </a:cubicBezTo>
                <a:cubicBezTo>
                  <a:pt x="110" y="14"/>
                  <a:pt x="115" y="19"/>
                  <a:pt x="121" y="26"/>
                </a:cubicBezTo>
                <a:lnTo>
                  <a:pt x="121" y="5"/>
                </a:lnTo>
                <a:lnTo>
                  <a:pt x="146" y="5"/>
                </a:lnTo>
                <a:lnTo>
                  <a:pt x="146" y="157"/>
                </a:lnTo>
                <a:cubicBezTo>
                  <a:pt x="146" y="178"/>
                  <a:pt x="143" y="195"/>
                  <a:pt x="137" y="207"/>
                </a:cubicBezTo>
                <a:cubicBezTo>
                  <a:pt x="126" y="230"/>
                  <a:pt x="104" y="241"/>
                  <a:pt x="71" y="241"/>
                </a:cubicBezTo>
                <a:cubicBezTo>
                  <a:pt x="53" y="241"/>
                  <a:pt x="38" y="237"/>
                  <a:pt x="26" y="229"/>
                </a:cubicBezTo>
                <a:cubicBezTo>
                  <a:pt x="14" y="221"/>
                  <a:pt x="7" y="208"/>
                  <a:pt x="5" y="191"/>
                </a:cubicBezTo>
                <a:lnTo>
                  <a:pt x="34" y="191"/>
                </a:lnTo>
                <a:cubicBezTo>
                  <a:pt x="35" y="199"/>
                  <a:pt x="38" y="204"/>
                  <a:pt x="42" y="209"/>
                </a:cubicBezTo>
                <a:cubicBezTo>
                  <a:pt x="48" y="215"/>
                  <a:pt x="58" y="218"/>
                  <a:pt x="72" y="218"/>
                </a:cubicBezTo>
                <a:cubicBezTo>
                  <a:pt x="93" y="218"/>
                  <a:pt x="107" y="210"/>
                  <a:pt x="114" y="195"/>
                </a:cubicBezTo>
                <a:cubicBezTo>
                  <a:pt x="118" y="186"/>
                  <a:pt x="120" y="170"/>
                  <a:pt x="120" y="147"/>
                </a:cubicBezTo>
                <a:cubicBezTo>
                  <a:pt x="114" y="156"/>
                  <a:pt x="107" y="162"/>
                  <a:pt x="99" y="166"/>
                </a:cubicBezTo>
                <a:cubicBezTo>
                  <a:pt x="91" y="170"/>
                  <a:pt x="81" y="173"/>
                  <a:pt x="68" y="173"/>
                </a:cubicBezTo>
                <a:cubicBezTo>
                  <a:pt x="50" y="173"/>
                  <a:pt x="34" y="166"/>
                  <a:pt x="21" y="153"/>
                </a:cubicBezTo>
                <a:cubicBezTo>
                  <a:pt x="7" y="140"/>
                  <a:pt x="0" y="119"/>
                  <a:pt x="0" y="90"/>
                </a:cubicBezTo>
                <a:cubicBezTo>
                  <a:pt x="0" y="62"/>
                  <a:pt x="7" y="40"/>
                  <a:pt x="21" y="24"/>
                </a:cubicBezTo>
                <a:cubicBezTo>
                  <a:pt x="34" y="9"/>
                  <a:pt x="51" y="1"/>
                  <a:pt x="70" y="1"/>
                </a:cubicBezTo>
                <a:lnTo>
                  <a:pt x="70" y="1"/>
                </a:lnTo>
                <a:close/>
                <a:moveTo>
                  <a:pt x="121" y="86"/>
                </a:moveTo>
                <a:lnTo>
                  <a:pt x="121" y="86"/>
                </a:lnTo>
                <a:cubicBezTo>
                  <a:pt x="121" y="66"/>
                  <a:pt x="116" y="50"/>
                  <a:pt x="108" y="40"/>
                </a:cubicBezTo>
                <a:cubicBezTo>
                  <a:pt x="99" y="30"/>
                  <a:pt x="88" y="25"/>
                  <a:pt x="75" y="25"/>
                </a:cubicBezTo>
                <a:cubicBezTo>
                  <a:pt x="56" y="25"/>
                  <a:pt x="42" y="35"/>
                  <a:pt x="35" y="53"/>
                </a:cubicBezTo>
                <a:cubicBezTo>
                  <a:pt x="31" y="63"/>
                  <a:pt x="29" y="76"/>
                  <a:pt x="29" y="92"/>
                </a:cubicBezTo>
                <a:cubicBezTo>
                  <a:pt x="29" y="111"/>
                  <a:pt x="33" y="125"/>
                  <a:pt x="40" y="135"/>
                </a:cubicBezTo>
                <a:cubicBezTo>
                  <a:pt x="48" y="145"/>
                  <a:pt x="58" y="150"/>
                  <a:pt x="71" y="150"/>
                </a:cubicBezTo>
                <a:cubicBezTo>
                  <a:pt x="91" y="150"/>
                  <a:pt x="106" y="141"/>
                  <a:pt x="114" y="122"/>
                </a:cubicBezTo>
                <a:cubicBezTo>
                  <a:pt x="118" y="112"/>
                  <a:pt x="121" y="100"/>
                  <a:pt x="121" y="86"/>
                </a:cubicBezTo>
                <a:lnTo>
                  <a:pt x="121" y="86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7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6" name="Freeform 148">
            <a:extLst>
              <a:ext uri="{FF2B5EF4-FFF2-40B4-BE49-F238E27FC236}">
                <a16:creationId xmlns:a16="http://schemas.microsoft.com/office/drawing/2014/main" id="{7B212B24-1F42-4E92-BC85-DFC9EDDF19C6}"/>
              </a:ext>
            </a:extLst>
          </p:cNvPr>
          <p:cNvSpPr>
            <a:spLocks noEditPoints="1"/>
          </p:cNvSpPr>
          <p:nvPr/>
        </p:nvSpPr>
        <p:spPr bwMode="auto">
          <a:xfrm>
            <a:off x="5599808" y="1971688"/>
            <a:ext cx="138113" cy="153988"/>
          </a:xfrm>
          <a:custGeom>
            <a:avLst/>
            <a:gdLst>
              <a:gd name="T0" fmla="*/ 30 w 158"/>
              <a:gd name="T1" fmla="*/ 126 h 176"/>
              <a:gd name="T2" fmla="*/ 30 w 158"/>
              <a:gd name="T3" fmla="*/ 126 h 176"/>
              <a:gd name="T4" fmla="*/ 39 w 158"/>
              <a:gd name="T5" fmla="*/ 145 h 176"/>
              <a:gd name="T6" fmla="*/ 60 w 158"/>
              <a:gd name="T7" fmla="*/ 152 h 176"/>
              <a:gd name="T8" fmla="*/ 88 w 158"/>
              <a:gd name="T9" fmla="*/ 145 h 176"/>
              <a:gd name="T10" fmla="*/ 112 w 158"/>
              <a:gd name="T11" fmla="*/ 108 h 176"/>
              <a:gd name="T12" fmla="*/ 112 w 158"/>
              <a:gd name="T13" fmla="*/ 86 h 176"/>
              <a:gd name="T14" fmla="*/ 98 w 158"/>
              <a:gd name="T15" fmla="*/ 91 h 176"/>
              <a:gd name="T16" fmla="*/ 83 w 158"/>
              <a:gd name="T17" fmla="*/ 94 h 176"/>
              <a:gd name="T18" fmla="*/ 66 w 158"/>
              <a:gd name="T19" fmla="*/ 96 h 176"/>
              <a:gd name="T20" fmla="*/ 43 w 158"/>
              <a:gd name="T21" fmla="*/ 103 h 176"/>
              <a:gd name="T22" fmla="*/ 30 w 158"/>
              <a:gd name="T23" fmla="*/ 126 h 176"/>
              <a:gd name="T24" fmla="*/ 30 w 158"/>
              <a:gd name="T25" fmla="*/ 126 h 176"/>
              <a:gd name="T26" fmla="*/ 98 w 158"/>
              <a:gd name="T27" fmla="*/ 69 h 176"/>
              <a:gd name="T28" fmla="*/ 98 w 158"/>
              <a:gd name="T29" fmla="*/ 69 h 176"/>
              <a:gd name="T30" fmla="*/ 111 w 158"/>
              <a:gd name="T31" fmla="*/ 61 h 176"/>
              <a:gd name="T32" fmla="*/ 112 w 158"/>
              <a:gd name="T33" fmla="*/ 51 h 176"/>
              <a:gd name="T34" fmla="*/ 102 w 158"/>
              <a:gd name="T35" fmla="*/ 30 h 176"/>
              <a:gd name="T36" fmla="*/ 73 w 158"/>
              <a:gd name="T37" fmla="*/ 23 h 176"/>
              <a:gd name="T38" fmla="*/ 42 w 158"/>
              <a:gd name="T39" fmla="*/ 35 h 176"/>
              <a:gd name="T40" fmla="*/ 35 w 158"/>
              <a:gd name="T41" fmla="*/ 55 h 176"/>
              <a:gd name="T42" fmla="*/ 9 w 158"/>
              <a:gd name="T43" fmla="*/ 55 h 176"/>
              <a:gd name="T44" fmla="*/ 29 w 158"/>
              <a:gd name="T45" fmla="*/ 12 h 176"/>
              <a:gd name="T46" fmla="*/ 74 w 158"/>
              <a:gd name="T47" fmla="*/ 0 h 176"/>
              <a:gd name="T48" fmla="*/ 122 w 158"/>
              <a:gd name="T49" fmla="*/ 11 h 176"/>
              <a:gd name="T50" fmla="*/ 140 w 158"/>
              <a:gd name="T51" fmla="*/ 46 h 176"/>
              <a:gd name="T52" fmla="*/ 140 w 158"/>
              <a:gd name="T53" fmla="*/ 142 h 176"/>
              <a:gd name="T54" fmla="*/ 142 w 158"/>
              <a:gd name="T55" fmla="*/ 149 h 176"/>
              <a:gd name="T56" fmla="*/ 149 w 158"/>
              <a:gd name="T57" fmla="*/ 152 h 176"/>
              <a:gd name="T58" fmla="*/ 153 w 158"/>
              <a:gd name="T59" fmla="*/ 151 h 176"/>
              <a:gd name="T60" fmla="*/ 158 w 158"/>
              <a:gd name="T61" fmla="*/ 151 h 176"/>
              <a:gd name="T62" fmla="*/ 158 w 158"/>
              <a:gd name="T63" fmla="*/ 171 h 176"/>
              <a:gd name="T64" fmla="*/ 148 w 158"/>
              <a:gd name="T65" fmla="*/ 174 h 176"/>
              <a:gd name="T66" fmla="*/ 139 w 158"/>
              <a:gd name="T67" fmla="*/ 174 h 176"/>
              <a:gd name="T68" fmla="*/ 118 w 158"/>
              <a:gd name="T69" fmla="*/ 164 h 176"/>
              <a:gd name="T70" fmla="*/ 113 w 158"/>
              <a:gd name="T71" fmla="*/ 148 h 176"/>
              <a:gd name="T72" fmla="*/ 88 w 158"/>
              <a:gd name="T73" fmla="*/ 168 h 176"/>
              <a:gd name="T74" fmla="*/ 53 w 158"/>
              <a:gd name="T75" fmla="*/ 176 h 176"/>
              <a:gd name="T76" fmla="*/ 15 w 158"/>
              <a:gd name="T77" fmla="*/ 162 h 176"/>
              <a:gd name="T78" fmla="*/ 0 w 158"/>
              <a:gd name="T79" fmla="*/ 127 h 176"/>
              <a:gd name="T80" fmla="*/ 15 w 158"/>
              <a:gd name="T81" fmla="*/ 91 h 176"/>
              <a:gd name="T82" fmla="*/ 53 w 158"/>
              <a:gd name="T83" fmla="*/ 75 h 176"/>
              <a:gd name="T84" fmla="*/ 98 w 158"/>
              <a:gd name="T85" fmla="*/ 69 h 176"/>
              <a:gd name="T86" fmla="*/ 74 w 158"/>
              <a:gd name="T87" fmla="*/ 0 h 176"/>
              <a:gd name="T88" fmla="*/ 74 w 158"/>
              <a:gd name="T89" fmla="*/ 0 h 176"/>
              <a:gd name="T90" fmla="*/ 74 w 158"/>
              <a:gd name="T9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8" h="176">
                <a:moveTo>
                  <a:pt x="30" y="126"/>
                </a:moveTo>
                <a:lnTo>
                  <a:pt x="30" y="126"/>
                </a:lnTo>
                <a:cubicBezTo>
                  <a:pt x="30" y="134"/>
                  <a:pt x="33" y="141"/>
                  <a:pt x="39" y="145"/>
                </a:cubicBezTo>
                <a:cubicBezTo>
                  <a:pt x="45" y="150"/>
                  <a:pt x="52" y="152"/>
                  <a:pt x="60" y="152"/>
                </a:cubicBezTo>
                <a:cubicBezTo>
                  <a:pt x="70" y="152"/>
                  <a:pt x="79" y="150"/>
                  <a:pt x="88" y="145"/>
                </a:cubicBezTo>
                <a:cubicBezTo>
                  <a:pt x="104" y="138"/>
                  <a:pt x="112" y="125"/>
                  <a:pt x="112" y="108"/>
                </a:cubicBezTo>
                <a:lnTo>
                  <a:pt x="112" y="86"/>
                </a:lnTo>
                <a:cubicBezTo>
                  <a:pt x="108" y="88"/>
                  <a:pt x="104" y="90"/>
                  <a:pt x="98" y="91"/>
                </a:cubicBezTo>
                <a:cubicBezTo>
                  <a:pt x="93" y="93"/>
                  <a:pt x="88" y="94"/>
                  <a:pt x="83" y="94"/>
                </a:cubicBezTo>
                <a:lnTo>
                  <a:pt x="66" y="96"/>
                </a:lnTo>
                <a:cubicBezTo>
                  <a:pt x="55" y="98"/>
                  <a:pt x="48" y="100"/>
                  <a:pt x="43" y="103"/>
                </a:cubicBezTo>
                <a:cubicBezTo>
                  <a:pt x="34" y="108"/>
                  <a:pt x="30" y="115"/>
                  <a:pt x="30" y="126"/>
                </a:cubicBezTo>
                <a:lnTo>
                  <a:pt x="30" y="126"/>
                </a:lnTo>
                <a:close/>
                <a:moveTo>
                  <a:pt x="98" y="69"/>
                </a:moveTo>
                <a:lnTo>
                  <a:pt x="98" y="69"/>
                </a:lnTo>
                <a:cubicBezTo>
                  <a:pt x="104" y="69"/>
                  <a:pt x="108" y="66"/>
                  <a:pt x="111" y="61"/>
                </a:cubicBezTo>
                <a:cubicBezTo>
                  <a:pt x="112" y="59"/>
                  <a:pt x="112" y="55"/>
                  <a:pt x="112" y="51"/>
                </a:cubicBezTo>
                <a:cubicBezTo>
                  <a:pt x="112" y="41"/>
                  <a:pt x="109" y="34"/>
                  <a:pt x="102" y="30"/>
                </a:cubicBezTo>
                <a:cubicBezTo>
                  <a:pt x="95" y="25"/>
                  <a:pt x="86" y="23"/>
                  <a:pt x="73" y="23"/>
                </a:cubicBezTo>
                <a:cubicBezTo>
                  <a:pt x="58" y="23"/>
                  <a:pt x="48" y="27"/>
                  <a:pt x="42" y="35"/>
                </a:cubicBezTo>
                <a:cubicBezTo>
                  <a:pt x="38" y="40"/>
                  <a:pt x="36" y="46"/>
                  <a:pt x="35" y="55"/>
                </a:cubicBezTo>
                <a:lnTo>
                  <a:pt x="9" y="55"/>
                </a:lnTo>
                <a:cubicBezTo>
                  <a:pt x="10" y="34"/>
                  <a:pt x="16" y="20"/>
                  <a:pt x="29" y="12"/>
                </a:cubicBezTo>
                <a:cubicBezTo>
                  <a:pt x="42" y="4"/>
                  <a:pt x="57" y="0"/>
                  <a:pt x="74" y="0"/>
                </a:cubicBezTo>
                <a:cubicBezTo>
                  <a:pt x="93" y="0"/>
                  <a:pt x="109" y="3"/>
                  <a:pt x="122" y="11"/>
                </a:cubicBezTo>
                <a:cubicBezTo>
                  <a:pt x="134" y="18"/>
                  <a:pt x="140" y="30"/>
                  <a:pt x="140" y="46"/>
                </a:cubicBezTo>
                <a:lnTo>
                  <a:pt x="140" y="142"/>
                </a:lnTo>
                <a:cubicBezTo>
                  <a:pt x="140" y="145"/>
                  <a:pt x="140" y="147"/>
                  <a:pt x="142" y="149"/>
                </a:cubicBezTo>
                <a:cubicBezTo>
                  <a:pt x="143" y="151"/>
                  <a:pt x="145" y="152"/>
                  <a:pt x="149" y="152"/>
                </a:cubicBezTo>
                <a:cubicBezTo>
                  <a:pt x="150" y="152"/>
                  <a:pt x="152" y="151"/>
                  <a:pt x="153" y="151"/>
                </a:cubicBezTo>
                <a:cubicBezTo>
                  <a:pt x="155" y="151"/>
                  <a:pt x="156" y="151"/>
                  <a:pt x="158" y="151"/>
                </a:cubicBezTo>
                <a:lnTo>
                  <a:pt x="158" y="171"/>
                </a:lnTo>
                <a:cubicBezTo>
                  <a:pt x="154" y="173"/>
                  <a:pt x="151" y="173"/>
                  <a:pt x="148" y="174"/>
                </a:cubicBezTo>
                <a:cubicBezTo>
                  <a:pt x="146" y="174"/>
                  <a:pt x="143" y="174"/>
                  <a:pt x="139" y="174"/>
                </a:cubicBezTo>
                <a:cubicBezTo>
                  <a:pt x="129" y="174"/>
                  <a:pt x="122" y="171"/>
                  <a:pt x="118" y="164"/>
                </a:cubicBezTo>
                <a:cubicBezTo>
                  <a:pt x="116" y="160"/>
                  <a:pt x="114" y="155"/>
                  <a:pt x="113" y="148"/>
                </a:cubicBezTo>
                <a:cubicBezTo>
                  <a:pt x="107" y="156"/>
                  <a:pt x="99" y="162"/>
                  <a:pt x="88" y="168"/>
                </a:cubicBezTo>
                <a:cubicBezTo>
                  <a:pt x="78" y="173"/>
                  <a:pt x="66" y="176"/>
                  <a:pt x="53" y="176"/>
                </a:cubicBezTo>
                <a:cubicBezTo>
                  <a:pt x="38" y="176"/>
                  <a:pt x="25" y="171"/>
                  <a:pt x="15" y="162"/>
                </a:cubicBezTo>
                <a:cubicBezTo>
                  <a:pt x="5" y="153"/>
                  <a:pt x="0" y="141"/>
                  <a:pt x="0" y="127"/>
                </a:cubicBezTo>
                <a:cubicBezTo>
                  <a:pt x="0" y="111"/>
                  <a:pt x="5" y="99"/>
                  <a:pt x="15" y="91"/>
                </a:cubicBezTo>
                <a:cubicBezTo>
                  <a:pt x="25" y="82"/>
                  <a:pt x="37" y="77"/>
                  <a:pt x="53" y="75"/>
                </a:cubicBezTo>
                <a:lnTo>
                  <a:pt x="98" y="69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7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7" name="Freeform 149">
            <a:extLst>
              <a:ext uri="{FF2B5EF4-FFF2-40B4-BE49-F238E27FC236}">
                <a16:creationId xmlns:a16="http://schemas.microsoft.com/office/drawing/2014/main" id="{0F9B22DA-7B4E-4596-B5BB-94358EA91365}"/>
              </a:ext>
            </a:extLst>
          </p:cNvPr>
          <p:cNvSpPr>
            <a:spLocks noEditPoints="1"/>
          </p:cNvSpPr>
          <p:nvPr/>
        </p:nvSpPr>
        <p:spPr bwMode="auto">
          <a:xfrm>
            <a:off x="5763320" y="1920888"/>
            <a:ext cx="25400" cy="200026"/>
          </a:xfrm>
          <a:custGeom>
            <a:avLst/>
            <a:gdLst>
              <a:gd name="T0" fmla="*/ 0 w 29"/>
              <a:gd name="T1" fmla="*/ 62 h 229"/>
              <a:gd name="T2" fmla="*/ 0 w 29"/>
              <a:gd name="T3" fmla="*/ 62 h 229"/>
              <a:gd name="T4" fmla="*/ 29 w 29"/>
              <a:gd name="T5" fmla="*/ 62 h 229"/>
              <a:gd name="T6" fmla="*/ 29 w 29"/>
              <a:gd name="T7" fmla="*/ 229 h 229"/>
              <a:gd name="T8" fmla="*/ 0 w 29"/>
              <a:gd name="T9" fmla="*/ 229 h 229"/>
              <a:gd name="T10" fmla="*/ 0 w 29"/>
              <a:gd name="T11" fmla="*/ 62 h 229"/>
              <a:gd name="T12" fmla="*/ 0 w 29"/>
              <a:gd name="T13" fmla="*/ 0 h 229"/>
              <a:gd name="T14" fmla="*/ 0 w 29"/>
              <a:gd name="T15" fmla="*/ 0 h 229"/>
              <a:gd name="T16" fmla="*/ 29 w 29"/>
              <a:gd name="T17" fmla="*/ 0 h 229"/>
              <a:gd name="T18" fmla="*/ 29 w 29"/>
              <a:gd name="T19" fmla="*/ 31 h 229"/>
              <a:gd name="T20" fmla="*/ 0 w 29"/>
              <a:gd name="T21" fmla="*/ 31 h 229"/>
              <a:gd name="T22" fmla="*/ 0 w 29"/>
              <a:gd name="T2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29">
                <a:moveTo>
                  <a:pt x="0" y="62"/>
                </a:moveTo>
                <a:lnTo>
                  <a:pt x="0" y="62"/>
                </a:lnTo>
                <a:lnTo>
                  <a:pt x="29" y="62"/>
                </a:lnTo>
                <a:lnTo>
                  <a:pt x="29" y="229"/>
                </a:lnTo>
                <a:lnTo>
                  <a:pt x="0" y="229"/>
                </a:lnTo>
                <a:lnTo>
                  <a:pt x="0" y="6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9" y="0"/>
                </a:lnTo>
                <a:lnTo>
                  <a:pt x="29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8" name="Freeform 150">
            <a:extLst>
              <a:ext uri="{FF2B5EF4-FFF2-40B4-BE49-F238E27FC236}">
                <a16:creationId xmlns:a16="http://schemas.microsoft.com/office/drawing/2014/main" id="{0D26398B-20DE-4AFC-9FE1-6780713EA8E9}"/>
              </a:ext>
            </a:extLst>
          </p:cNvPr>
          <p:cNvSpPr>
            <a:spLocks noEditPoints="1"/>
          </p:cNvSpPr>
          <p:nvPr/>
        </p:nvSpPr>
        <p:spPr bwMode="auto">
          <a:xfrm>
            <a:off x="5825233" y="1971688"/>
            <a:ext cx="119063" cy="149226"/>
          </a:xfrm>
          <a:custGeom>
            <a:avLst/>
            <a:gdLst>
              <a:gd name="T0" fmla="*/ 0 w 136"/>
              <a:gd name="T1" fmla="*/ 4 h 171"/>
              <a:gd name="T2" fmla="*/ 0 w 136"/>
              <a:gd name="T3" fmla="*/ 4 h 171"/>
              <a:gd name="T4" fmla="*/ 27 w 136"/>
              <a:gd name="T5" fmla="*/ 4 h 171"/>
              <a:gd name="T6" fmla="*/ 27 w 136"/>
              <a:gd name="T7" fmla="*/ 27 h 171"/>
              <a:gd name="T8" fmla="*/ 52 w 136"/>
              <a:gd name="T9" fmla="*/ 6 h 171"/>
              <a:gd name="T10" fmla="*/ 82 w 136"/>
              <a:gd name="T11" fmla="*/ 0 h 171"/>
              <a:gd name="T12" fmla="*/ 129 w 136"/>
              <a:gd name="T13" fmla="*/ 25 h 171"/>
              <a:gd name="T14" fmla="*/ 136 w 136"/>
              <a:gd name="T15" fmla="*/ 63 h 171"/>
              <a:gd name="T16" fmla="*/ 136 w 136"/>
              <a:gd name="T17" fmla="*/ 171 h 171"/>
              <a:gd name="T18" fmla="*/ 108 w 136"/>
              <a:gd name="T19" fmla="*/ 171 h 171"/>
              <a:gd name="T20" fmla="*/ 108 w 136"/>
              <a:gd name="T21" fmla="*/ 65 h 171"/>
              <a:gd name="T22" fmla="*/ 103 w 136"/>
              <a:gd name="T23" fmla="*/ 41 h 171"/>
              <a:gd name="T24" fmla="*/ 76 w 136"/>
              <a:gd name="T25" fmla="*/ 25 h 171"/>
              <a:gd name="T26" fmla="*/ 60 w 136"/>
              <a:gd name="T27" fmla="*/ 27 h 171"/>
              <a:gd name="T28" fmla="*/ 40 w 136"/>
              <a:gd name="T29" fmla="*/ 41 h 171"/>
              <a:gd name="T30" fmla="*/ 30 w 136"/>
              <a:gd name="T31" fmla="*/ 58 h 171"/>
              <a:gd name="T32" fmla="*/ 28 w 136"/>
              <a:gd name="T33" fmla="*/ 83 h 171"/>
              <a:gd name="T34" fmla="*/ 28 w 136"/>
              <a:gd name="T35" fmla="*/ 171 h 171"/>
              <a:gd name="T36" fmla="*/ 0 w 136"/>
              <a:gd name="T37" fmla="*/ 171 h 171"/>
              <a:gd name="T38" fmla="*/ 0 w 136"/>
              <a:gd name="T39" fmla="*/ 4 h 171"/>
              <a:gd name="T40" fmla="*/ 66 w 136"/>
              <a:gd name="T41" fmla="*/ 0 h 171"/>
              <a:gd name="T42" fmla="*/ 66 w 136"/>
              <a:gd name="T43" fmla="*/ 0 h 171"/>
              <a:gd name="T44" fmla="*/ 66 w 136"/>
              <a:gd name="T4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6" h="171">
                <a:moveTo>
                  <a:pt x="0" y="4"/>
                </a:moveTo>
                <a:lnTo>
                  <a:pt x="0" y="4"/>
                </a:lnTo>
                <a:lnTo>
                  <a:pt x="27" y="4"/>
                </a:lnTo>
                <a:lnTo>
                  <a:pt x="27" y="27"/>
                </a:lnTo>
                <a:cubicBezTo>
                  <a:pt x="35" y="18"/>
                  <a:pt x="43" y="11"/>
                  <a:pt x="52" y="6"/>
                </a:cubicBezTo>
                <a:cubicBezTo>
                  <a:pt x="61" y="2"/>
                  <a:pt x="71" y="0"/>
                  <a:pt x="82" y="0"/>
                </a:cubicBezTo>
                <a:cubicBezTo>
                  <a:pt x="105" y="0"/>
                  <a:pt x="121" y="8"/>
                  <a:pt x="129" y="25"/>
                </a:cubicBezTo>
                <a:cubicBezTo>
                  <a:pt x="134" y="34"/>
                  <a:pt x="136" y="47"/>
                  <a:pt x="136" y="63"/>
                </a:cubicBezTo>
                <a:lnTo>
                  <a:pt x="136" y="171"/>
                </a:lnTo>
                <a:lnTo>
                  <a:pt x="108" y="171"/>
                </a:lnTo>
                <a:lnTo>
                  <a:pt x="108" y="65"/>
                </a:lnTo>
                <a:cubicBezTo>
                  <a:pt x="108" y="55"/>
                  <a:pt x="106" y="47"/>
                  <a:pt x="103" y="41"/>
                </a:cubicBezTo>
                <a:cubicBezTo>
                  <a:pt x="98" y="30"/>
                  <a:pt x="89" y="25"/>
                  <a:pt x="76" y="25"/>
                </a:cubicBezTo>
                <a:cubicBezTo>
                  <a:pt x="70" y="25"/>
                  <a:pt x="64" y="26"/>
                  <a:pt x="60" y="27"/>
                </a:cubicBezTo>
                <a:cubicBezTo>
                  <a:pt x="52" y="29"/>
                  <a:pt x="45" y="34"/>
                  <a:pt x="40" y="41"/>
                </a:cubicBezTo>
                <a:cubicBezTo>
                  <a:pt x="35" y="46"/>
                  <a:pt x="32" y="52"/>
                  <a:pt x="30" y="58"/>
                </a:cubicBezTo>
                <a:cubicBezTo>
                  <a:pt x="29" y="64"/>
                  <a:pt x="28" y="72"/>
                  <a:pt x="28" y="83"/>
                </a:cubicBezTo>
                <a:lnTo>
                  <a:pt x="28" y="171"/>
                </a:lnTo>
                <a:lnTo>
                  <a:pt x="0" y="171"/>
                </a:lnTo>
                <a:lnTo>
                  <a:pt x="0" y="4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29" name="Freeform 151">
            <a:extLst>
              <a:ext uri="{FF2B5EF4-FFF2-40B4-BE49-F238E27FC236}">
                <a16:creationId xmlns:a16="http://schemas.microsoft.com/office/drawing/2014/main" id="{D85209DD-0E6D-4FE9-9F0C-A0FA8A6B5C1B}"/>
              </a:ext>
            </a:extLst>
          </p:cNvPr>
          <p:cNvSpPr>
            <a:spLocks noEditPoints="1"/>
          </p:cNvSpPr>
          <p:nvPr/>
        </p:nvSpPr>
        <p:spPr bwMode="auto">
          <a:xfrm>
            <a:off x="6053833" y="2008201"/>
            <a:ext cx="141288" cy="82550"/>
          </a:xfrm>
          <a:custGeom>
            <a:avLst/>
            <a:gdLst>
              <a:gd name="T0" fmla="*/ 162 w 162"/>
              <a:gd name="T1" fmla="*/ 0 h 94"/>
              <a:gd name="T2" fmla="*/ 162 w 162"/>
              <a:gd name="T3" fmla="*/ 0 h 94"/>
              <a:gd name="T4" fmla="*/ 162 w 162"/>
              <a:gd name="T5" fmla="*/ 27 h 94"/>
              <a:gd name="T6" fmla="*/ 0 w 162"/>
              <a:gd name="T7" fmla="*/ 27 h 94"/>
              <a:gd name="T8" fmla="*/ 0 w 162"/>
              <a:gd name="T9" fmla="*/ 0 h 94"/>
              <a:gd name="T10" fmla="*/ 162 w 162"/>
              <a:gd name="T11" fmla="*/ 0 h 94"/>
              <a:gd name="T12" fmla="*/ 162 w 162"/>
              <a:gd name="T13" fmla="*/ 67 h 94"/>
              <a:gd name="T14" fmla="*/ 162 w 162"/>
              <a:gd name="T15" fmla="*/ 67 h 94"/>
              <a:gd name="T16" fmla="*/ 162 w 162"/>
              <a:gd name="T17" fmla="*/ 94 h 94"/>
              <a:gd name="T18" fmla="*/ 0 w 162"/>
              <a:gd name="T19" fmla="*/ 94 h 94"/>
              <a:gd name="T20" fmla="*/ 0 w 162"/>
              <a:gd name="T21" fmla="*/ 67 h 94"/>
              <a:gd name="T22" fmla="*/ 162 w 162"/>
              <a:gd name="T23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94">
                <a:moveTo>
                  <a:pt x="162" y="0"/>
                </a:moveTo>
                <a:lnTo>
                  <a:pt x="162" y="0"/>
                </a:lnTo>
                <a:lnTo>
                  <a:pt x="162" y="27"/>
                </a:lnTo>
                <a:lnTo>
                  <a:pt x="0" y="27"/>
                </a:lnTo>
                <a:lnTo>
                  <a:pt x="0" y="0"/>
                </a:lnTo>
                <a:lnTo>
                  <a:pt x="162" y="0"/>
                </a:lnTo>
                <a:close/>
                <a:moveTo>
                  <a:pt x="162" y="67"/>
                </a:moveTo>
                <a:lnTo>
                  <a:pt x="162" y="67"/>
                </a:lnTo>
                <a:lnTo>
                  <a:pt x="162" y="94"/>
                </a:lnTo>
                <a:lnTo>
                  <a:pt x="0" y="94"/>
                </a:lnTo>
                <a:lnTo>
                  <a:pt x="0" y="67"/>
                </a:lnTo>
                <a:lnTo>
                  <a:pt x="16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0" name="Freeform 152">
            <a:extLst>
              <a:ext uri="{FF2B5EF4-FFF2-40B4-BE49-F238E27FC236}">
                <a16:creationId xmlns:a16="http://schemas.microsoft.com/office/drawing/2014/main" id="{FDBC0E52-5FF7-40A7-A518-53C4807EE583}"/>
              </a:ext>
            </a:extLst>
          </p:cNvPr>
          <p:cNvSpPr>
            <a:spLocks/>
          </p:cNvSpPr>
          <p:nvPr/>
        </p:nvSpPr>
        <p:spPr bwMode="auto">
          <a:xfrm>
            <a:off x="6309421" y="1925651"/>
            <a:ext cx="71438" cy="195264"/>
          </a:xfrm>
          <a:custGeom>
            <a:avLst/>
            <a:gdLst>
              <a:gd name="T0" fmla="*/ 0 w 82"/>
              <a:gd name="T1" fmla="*/ 65 h 223"/>
              <a:gd name="T2" fmla="*/ 0 w 82"/>
              <a:gd name="T3" fmla="*/ 65 h 223"/>
              <a:gd name="T4" fmla="*/ 0 w 82"/>
              <a:gd name="T5" fmla="*/ 43 h 223"/>
              <a:gd name="T6" fmla="*/ 42 w 82"/>
              <a:gd name="T7" fmla="*/ 33 h 223"/>
              <a:gd name="T8" fmla="*/ 60 w 82"/>
              <a:gd name="T9" fmla="*/ 0 h 223"/>
              <a:gd name="T10" fmla="*/ 82 w 82"/>
              <a:gd name="T11" fmla="*/ 0 h 223"/>
              <a:gd name="T12" fmla="*/ 82 w 82"/>
              <a:gd name="T13" fmla="*/ 223 h 223"/>
              <a:gd name="T14" fmla="*/ 52 w 82"/>
              <a:gd name="T15" fmla="*/ 223 h 223"/>
              <a:gd name="T16" fmla="*/ 52 w 82"/>
              <a:gd name="T17" fmla="*/ 65 h 223"/>
              <a:gd name="T18" fmla="*/ 0 w 82"/>
              <a:gd name="T19" fmla="*/ 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223">
                <a:moveTo>
                  <a:pt x="0" y="65"/>
                </a:moveTo>
                <a:lnTo>
                  <a:pt x="0" y="65"/>
                </a:lnTo>
                <a:lnTo>
                  <a:pt x="0" y="43"/>
                </a:lnTo>
                <a:cubicBezTo>
                  <a:pt x="20" y="41"/>
                  <a:pt x="34" y="38"/>
                  <a:pt x="42" y="33"/>
                </a:cubicBezTo>
                <a:cubicBezTo>
                  <a:pt x="50" y="29"/>
                  <a:pt x="56" y="18"/>
                  <a:pt x="60" y="0"/>
                </a:cubicBezTo>
                <a:lnTo>
                  <a:pt x="82" y="0"/>
                </a:lnTo>
                <a:lnTo>
                  <a:pt x="82" y="223"/>
                </a:lnTo>
                <a:lnTo>
                  <a:pt x="52" y="223"/>
                </a:lnTo>
                <a:lnTo>
                  <a:pt x="52" y="65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1" name="Freeform 153">
            <a:extLst>
              <a:ext uri="{FF2B5EF4-FFF2-40B4-BE49-F238E27FC236}">
                <a16:creationId xmlns:a16="http://schemas.microsoft.com/office/drawing/2014/main" id="{D8AB555E-0C80-4ADE-9F52-17D5F2875A12}"/>
              </a:ext>
            </a:extLst>
          </p:cNvPr>
          <p:cNvSpPr>
            <a:spLocks noEditPoints="1"/>
          </p:cNvSpPr>
          <p:nvPr/>
        </p:nvSpPr>
        <p:spPr bwMode="auto">
          <a:xfrm>
            <a:off x="4948932" y="2195527"/>
            <a:ext cx="177800" cy="211139"/>
          </a:xfrm>
          <a:custGeom>
            <a:avLst/>
            <a:gdLst>
              <a:gd name="T0" fmla="*/ 107 w 203"/>
              <a:gd name="T1" fmla="*/ 0 h 241"/>
              <a:gd name="T2" fmla="*/ 107 w 203"/>
              <a:gd name="T3" fmla="*/ 0 h 241"/>
              <a:gd name="T4" fmla="*/ 174 w 203"/>
              <a:gd name="T5" fmla="*/ 23 h 241"/>
              <a:gd name="T6" fmla="*/ 201 w 203"/>
              <a:gd name="T7" fmla="*/ 75 h 241"/>
              <a:gd name="T8" fmla="*/ 170 w 203"/>
              <a:gd name="T9" fmla="*/ 75 h 241"/>
              <a:gd name="T10" fmla="*/ 150 w 203"/>
              <a:gd name="T11" fmla="*/ 40 h 241"/>
              <a:gd name="T12" fmla="*/ 107 w 203"/>
              <a:gd name="T13" fmla="*/ 27 h 241"/>
              <a:gd name="T14" fmla="*/ 52 w 203"/>
              <a:gd name="T15" fmla="*/ 51 h 241"/>
              <a:gd name="T16" fmla="*/ 31 w 203"/>
              <a:gd name="T17" fmla="*/ 124 h 241"/>
              <a:gd name="T18" fmla="*/ 50 w 203"/>
              <a:gd name="T19" fmla="*/ 189 h 241"/>
              <a:gd name="T20" fmla="*/ 106 w 203"/>
              <a:gd name="T21" fmla="*/ 214 h 241"/>
              <a:gd name="T22" fmla="*/ 158 w 203"/>
              <a:gd name="T23" fmla="*/ 188 h 241"/>
              <a:gd name="T24" fmla="*/ 173 w 203"/>
              <a:gd name="T25" fmla="*/ 151 h 241"/>
              <a:gd name="T26" fmla="*/ 203 w 203"/>
              <a:gd name="T27" fmla="*/ 151 h 241"/>
              <a:gd name="T28" fmla="*/ 176 w 203"/>
              <a:gd name="T29" fmla="*/ 212 h 241"/>
              <a:gd name="T30" fmla="*/ 103 w 203"/>
              <a:gd name="T31" fmla="*/ 241 h 241"/>
              <a:gd name="T32" fmla="*/ 36 w 203"/>
              <a:gd name="T33" fmla="*/ 217 h 241"/>
              <a:gd name="T34" fmla="*/ 0 w 203"/>
              <a:gd name="T35" fmla="*/ 119 h 241"/>
              <a:gd name="T36" fmla="*/ 27 w 203"/>
              <a:gd name="T37" fmla="*/ 36 h 241"/>
              <a:gd name="T38" fmla="*/ 107 w 203"/>
              <a:gd name="T39" fmla="*/ 0 h 241"/>
              <a:gd name="T40" fmla="*/ 107 w 203"/>
              <a:gd name="T41" fmla="*/ 0 h 241"/>
              <a:gd name="T42" fmla="*/ 100 w 203"/>
              <a:gd name="T43" fmla="*/ 0 h 241"/>
              <a:gd name="T44" fmla="*/ 100 w 203"/>
              <a:gd name="T45" fmla="*/ 0 h 241"/>
              <a:gd name="T46" fmla="*/ 100 w 203"/>
              <a:gd name="T4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3" h="241">
                <a:moveTo>
                  <a:pt x="107" y="0"/>
                </a:moveTo>
                <a:lnTo>
                  <a:pt x="107" y="0"/>
                </a:lnTo>
                <a:cubicBezTo>
                  <a:pt x="136" y="0"/>
                  <a:pt x="158" y="8"/>
                  <a:pt x="174" y="23"/>
                </a:cubicBezTo>
                <a:cubicBezTo>
                  <a:pt x="190" y="39"/>
                  <a:pt x="199" y="56"/>
                  <a:pt x="201" y="75"/>
                </a:cubicBezTo>
                <a:lnTo>
                  <a:pt x="170" y="75"/>
                </a:lnTo>
                <a:cubicBezTo>
                  <a:pt x="167" y="61"/>
                  <a:pt x="160" y="49"/>
                  <a:pt x="150" y="40"/>
                </a:cubicBezTo>
                <a:cubicBezTo>
                  <a:pt x="140" y="32"/>
                  <a:pt x="125" y="27"/>
                  <a:pt x="107" y="27"/>
                </a:cubicBezTo>
                <a:cubicBezTo>
                  <a:pt x="84" y="27"/>
                  <a:pt x="66" y="35"/>
                  <a:pt x="52" y="51"/>
                </a:cubicBezTo>
                <a:cubicBezTo>
                  <a:pt x="38" y="67"/>
                  <a:pt x="31" y="91"/>
                  <a:pt x="31" y="124"/>
                </a:cubicBezTo>
                <a:cubicBezTo>
                  <a:pt x="31" y="151"/>
                  <a:pt x="38" y="173"/>
                  <a:pt x="50" y="189"/>
                </a:cubicBezTo>
                <a:cubicBezTo>
                  <a:pt x="63" y="206"/>
                  <a:pt x="81" y="214"/>
                  <a:pt x="106" y="214"/>
                </a:cubicBezTo>
                <a:cubicBezTo>
                  <a:pt x="129" y="214"/>
                  <a:pt x="146" y="205"/>
                  <a:pt x="158" y="188"/>
                </a:cubicBezTo>
                <a:cubicBezTo>
                  <a:pt x="165" y="179"/>
                  <a:pt x="169" y="166"/>
                  <a:pt x="173" y="151"/>
                </a:cubicBezTo>
                <a:lnTo>
                  <a:pt x="203" y="151"/>
                </a:lnTo>
                <a:cubicBezTo>
                  <a:pt x="200" y="175"/>
                  <a:pt x="191" y="196"/>
                  <a:pt x="176" y="212"/>
                </a:cubicBezTo>
                <a:cubicBezTo>
                  <a:pt x="158" y="232"/>
                  <a:pt x="133" y="241"/>
                  <a:pt x="103" y="241"/>
                </a:cubicBezTo>
                <a:cubicBezTo>
                  <a:pt x="76" y="241"/>
                  <a:pt x="54" y="233"/>
                  <a:pt x="36" y="217"/>
                </a:cubicBezTo>
                <a:cubicBezTo>
                  <a:pt x="12" y="196"/>
                  <a:pt x="0" y="163"/>
                  <a:pt x="0" y="119"/>
                </a:cubicBezTo>
                <a:cubicBezTo>
                  <a:pt x="0" y="85"/>
                  <a:pt x="9" y="57"/>
                  <a:pt x="27" y="36"/>
                </a:cubicBezTo>
                <a:cubicBezTo>
                  <a:pt x="46" y="12"/>
                  <a:pt x="73" y="0"/>
                  <a:pt x="107" y="0"/>
                </a:cubicBezTo>
                <a:lnTo>
                  <a:pt x="107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2" name="Freeform 154">
            <a:extLst>
              <a:ext uri="{FF2B5EF4-FFF2-40B4-BE49-F238E27FC236}">
                <a16:creationId xmlns:a16="http://schemas.microsoft.com/office/drawing/2014/main" id="{2B3C7DCC-A587-40A0-80BC-6DF498483DD4}"/>
              </a:ext>
            </a:extLst>
          </p:cNvPr>
          <p:cNvSpPr>
            <a:spLocks/>
          </p:cNvSpPr>
          <p:nvPr/>
        </p:nvSpPr>
        <p:spPr bwMode="auto">
          <a:xfrm>
            <a:off x="5158482" y="2200290"/>
            <a:ext cx="192088" cy="201614"/>
          </a:xfrm>
          <a:custGeom>
            <a:avLst/>
            <a:gdLst>
              <a:gd name="T0" fmla="*/ 0 w 220"/>
              <a:gd name="T1" fmla="*/ 0 h 229"/>
              <a:gd name="T2" fmla="*/ 0 w 220"/>
              <a:gd name="T3" fmla="*/ 0 h 229"/>
              <a:gd name="T4" fmla="*/ 45 w 220"/>
              <a:gd name="T5" fmla="*/ 0 h 229"/>
              <a:gd name="T6" fmla="*/ 111 w 220"/>
              <a:gd name="T7" fmla="*/ 193 h 229"/>
              <a:gd name="T8" fmla="*/ 176 w 220"/>
              <a:gd name="T9" fmla="*/ 0 h 229"/>
              <a:gd name="T10" fmla="*/ 220 w 220"/>
              <a:gd name="T11" fmla="*/ 0 h 229"/>
              <a:gd name="T12" fmla="*/ 220 w 220"/>
              <a:gd name="T13" fmla="*/ 229 h 229"/>
              <a:gd name="T14" fmla="*/ 190 w 220"/>
              <a:gd name="T15" fmla="*/ 229 h 229"/>
              <a:gd name="T16" fmla="*/ 190 w 220"/>
              <a:gd name="T17" fmla="*/ 93 h 229"/>
              <a:gd name="T18" fmla="*/ 191 w 220"/>
              <a:gd name="T19" fmla="*/ 70 h 229"/>
              <a:gd name="T20" fmla="*/ 191 w 220"/>
              <a:gd name="T21" fmla="*/ 36 h 229"/>
              <a:gd name="T22" fmla="*/ 126 w 220"/>
              <a:gd name="T23" fmla="*/ 229 h 229"/>
              <a:gd name="T24" fmla="*/ 95 w 220"/>
              <a:gd name="T25" fmla="*/ 229 h 229"/>
              <a:gd name="T26" fmla="*/ 29 w 220"/>
              <a:gd name="T27" fmla="*/ 36 h 229"/>
              <a:gd name="T28" fmla="*/ 29 w 220"/>
              <a:gd name="T29" fmla="*/ 43 h 229"/>
              <a:gd name="T30" fmla="*/ 30 w 220"/>
              <a:gd name="T31" fmla="*/ 68 h 229"/>
              <a:gd name="T32" fmla="*/ 30 w 220"/>
              <a:gd name="T33" fmla="*/ 93 h 229"/>
              <a:gd name="T34" fmla="*/ 30 w 220"/>
              <a:gd name="T35" fmla="*/ 229 h 229"/>
              <a:gd name="T36" fmla="*/ 0 w 220"/>
              <a:gd name="T37" fmla="*/ 229 h 229"/>
              <a:gd name="T38" fmla="*/ 0 w 220"/>
              <a:gd name="T39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0" h="229">
                <a:moveTo>
                  <a:pt x="0" y="0"/>
                </a:moveTo>
                <a:lnTo>
                  <a:pt x="0" y="0"/>
                </a:lnTo>
                <a:lnTo>
                  <a:pt x="45" y="0"/>
                </a:lnTo>
                <a:lnTo>
                  <a:pt x="111" y="193"/>
                </a:lnTo>
                <a:lnTo>
                  <a:pt x="176" y="0"/>
                </a:lnTo>
                <a:lnTo>
                  <a:pt x="220" y="0"/>
                </a:lnTo>
                <a:lnTo>
                  <a:pt x="220" y="229"/>
                </a:lnTo>
                <a:lnTo>
                  <a:pt x="190" y="229"/>
                </a:lnTo>
                <a:lnTo>
                  <a:pt x="190" y="93"/>
                </a:lnTo>
                <a:cubicBezTo>
                  <a:pt x="190" y="89"/>
                  <a:pt x="190" y="81"/>
                  <a:pt x="191" y="70"/>
                </a:cubicBezTo>
                <a:cubicBezTo>
                  <a:pt x="191" y="59"/>
                  <a:pt x="191" y="48"/>
                  <a:pt x="191" y="36"/>
                </a:cubicBezTo>
                <a:lnTo>
                  <a:pt x="126" y="229"/>
                </a:lnTo>
                <a:lnTo>
                  <a:pt x="95" y="229"/>
                </a:lnTo>
                <a:lnTo>
                  <a:pt x="29" y="36"/>
                </a:lnTo>
                <a:lnTo>
                  <a:pt x="29" y="43"/>
                </a:lnTo>
                <a:cubicBezTo>
                  <a:pt x="29" y="48"/>
                  <a:pt x="29" y="57"/>
                  <a:pt x="30" y="68"/>
                </a:cubicBezTo>
                <a:cubicBezTo>
                  <a:pt x="30" y="80"/>
                  <a:pt x="30" y="88"/>
                  <a:pt x="30" y="93"/>
                </a:cubicBezTo>
                <a:lnTo>
                  <a:pt x="30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3" name="Freeform 155">
            <a:extLst>
              <a:ext uri="{FF2B5EF4-FFF2-40B4-BE49-F238E27FC236}">
                <a16:creationId xmlns:a16="http://schemas.microsoft.com/office/drawing/2014/main" id="{E70DDBB7-BB04-4D0A-8125-D719AE65EAFF}"/>
              </a:ext>
            </a:extLst>
          </p:cNvPr>
          <p:cNvSpPr>
            <a:spLocks noEditPoints="1"/>
          </p:cNvSpPr>
          <p:nvPr/>
        </p:nvSpPr>
        <p:spPr bwMode="auto">
          <a:xfrm>
            <a:off x="5463283" y="2195527"/>
            <a:ext cx="182563" cy="211139"/>
          </a:xfrm>
          <a:custGeom>
            <a:avLst/>
            <a:gdLst>
              <a:gd name="T0" fmla="*/ 108 w 209"/>
              <a:gd name="T1" fmla="*/ 1 h 242"/>
              <a:gd name="T2" fmla="*/ 108 w 209"/>
              <a:gd name="T3" fmla="*/ 1 h 242"/>
              <a:gd name="T4" fmla="*/ 163 w 209"/>
              <a:gd name="T5" fmla="*/ 13 h 242"/>
              <a:gd name="T6" fmla="*/ 205 w 209"/>
              <a:gd name="T7" fmla="*/ 76 h 242"/>
              <a:gd name="T8" fmla="*/ 174 w 209"/>
              <a:gd name="T9" fmla="*/ 76 h 242"/>
              <a:gd name="T10" fmla="*/ 151 w 209"/>
              <a:gd name="T11" fmla="*/ 39 h 242"/>
              <a:gd name="T12" fmla="*/ 107 w 209"/>
              <a:gd name="T13" fmla="*/ 28 h 242"/>
              <a:gd name="T14" fmla="*/ 53 w 209"/>
              <a:gd name="T15" fmla="*/ 52 h 242"/>
              <a:gd name="T16" fmla="*/ 32 w 209"/>
              <a:gd name="T17" fmla="*/ 123 h 242"/>
              <a:gd name="T18" fmla="*/ 50 w 209"/>
              <a:gd name="T19" fmla="*/ 189 h 242"/>
              <a:gd name="T20" fmla="*/ 108 w 209"/>
              <a:gd name="T21" fmla="*/ 215 h 242"/>
              <a:gd name="T22" fmla="*/ 159 w 209"/>
              <a:gd name="T23" fmla="*/ 197 h 242"/>
              <a:gd name="T24" fmla="*/ 180 w 209"/>
              <a:gd name="T25" fmla="*/ 139 h 242"/>
              <a:gd name="T26" fmla="*/ 108 w 209"/>
              <a:gd name="T27" fmla="*/ 139 h 242"/>
              <a:gd name="T28" fmla="*/ 108 w 209"/>
              <a:gd name="T29" fmla="*/ 113 h 242"/>
              <a:gd name="T30" fmla="*/ 209 w 209"/>
              <a:gd name="T31" fmla="*/ 113 h 242"/>
              <a:gd name="T32" fmla="*/ 209 w 209"/>
              <a:gd name="T33" fmla="*/ 236 h 242"/>
              <a:gd name="T34" fmla="*/ 189 w 209"/>
              <a:gd name="T35" fmla="*/ 236 h 242"/>
              <a:gd name="T36" fmla="*/ 181 w 209"/>
              <a:gd name="T37" fmla="*/ 206 h 242"/>
              <a:gd name="T38" fmla="*/ 154 w 209"/>
              <a:gd name="T39" fmla="*/ 230 h 242"/>
              <a:gd name="T40" fmla="*/ 102 w 209"/>
              <a:gd name="T41" fmla="*/ 242 h 242"/>
              <a:gd name="T42" fmla="*/ 32 w 209"/>
              <a:gd name="T43" fmla="*/ 215 h 242"/>
              <a:gd name="T44" fmla="*/ 0 w 209"/>
              <a:gd name="T45" fmla="*/ 125 h 242"/>
              <a:gd name="T46" fmla="*/ 31 w 209"/>
              <a:gd name="T47" fmla="*/ 33 h 242"/>
              <a:gd name="T48" fmla="*/ 108 w 209"/>
              <a:gd name="T49" fmla="*/ 1 h 242"/>
              <a:gd name="T50" fmla="*/ 108 w 209"/>
              <a:gd name="T51" fmla="*/ 1 h 242"/>
              <a:gd name="T52" fmla="*/ 102 w 209"/>
              <a:gd name="T53" fmla="*/ 0 h 242"/>
              <a:gd name="T54" fmla="*/ 102 w 209"/>
              <a:gd name="T55" fmla="*/ 0 h 242"/>
              <a:gd name="T56" fmla="*/ 102 w 209"/>
              <a:gd name="T57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9" h="242">
                <a:moveTo>
                  <a:pt x="108" y="1"/>
                </a:moveTo>
                <a:lnTo>
                  <a:pt x="108" y="1"/>
                </a:lnTo>
                <a:cubicBezTo>
                  <a:pt x="129" y="1"/>
                  <a:pt x="148" y="5"/>
                  <a:pt x="163" y="13"/>
                </a:cubicBezTo>
                <a:cubicBezTo>
                  <a:pt x="186" y="25"/>
                  <a:pt x="200" y="46"/>
                  <a:pt x="205" y="76"/>
                </a:cubicBezTo>
                <a:lnTo>
                  <a:pt x="174" y="76"/>
                </a:lnTo>
                <a:cubicBezTo>
                  <a:pt x="171" y="59"/>
                  <a:pt x="163" y="47"/>
                  <a:pt x="151" y="39"/>
                </a:cubicBezTo>
                <a:cubicBezTo>
                  <a:pt x="139" y="32"/>
                  <a:pt x="125" y="28"/>
                  <a:pt x="107" y="28"/>
                </a:cubicBezTo>
                <a:cubicBezTo>
                  <a:pt x="86" y="28"/>
                  <a:pt x="68" y="36"/>
                  <a:pt x="53" y="52"/>
                </a:cubicBezTo>
                <a:cubicBezTo>
                  <a:pt x="39" y="68"/>
                  <a:pt x="32" y="91"/>
                  <a:pt x="32" y="123"/>
                </a:cubicBezTo>
                <a:cubicBezTo>
                  <a:pt x="32" y="150"/>
                  <a:pt x="38" y="172"/>
                  <a:pt x="50" y="189"/>
                </a:cubicBezTo>
                <a:cubicBezTo>
                  <a:pt x="61" y="206"/>
                  <a:pt x="81" y="215"/>
                  <a:pt x="108" y="215"/>
                </a:cubicBezTo>
                <a:cubicBezTo>
                  <a:pt x="129" y="215"/>
                  <a:pt x="146" y="209"/>
                  <a:pt x="159" y="197"/>
                </a:cubicBezTo>
                <a:cubicBezTo>
                  <a:pt x="173" y="185"/>
                  <a:pt x="180" y="166"/>
                  <a:pt x="180" y="139"/>
                </a:cubicBezTo>
                <a:lnTo>
                  <a:pt x="108" y="139"/>
                </a:lnTo>
                <a:lnTo>
                  <a:pt x="108" y="113"/>
                </a:lnTo>
                <a:lnTo>
                  <a:pt x="209" y="113"/>
                </a:lnTo>
                <a:lnTo>
                  <a:pt x="209" y="236"/>
                </a:lnTo>
                <a:lnTo>
                  <a:pt x="189" y="236"/>
                </a:lnTo>
                <a:lnTo>
                  <a:pt x="181" y="206"/>
                </a:lnTo>
                <a:cubicBezTo>
                  <a:pt x="171" y="218"/>
                  <a:pt x="162" y="226"/>
                  <a:pt x="154" y="230"/>
                </a:cubicBezTo>
                <a:cubicBezTo>
                  <a:pt x="140" y="238"/>
                  <a:pt x="123" y="242"/>
                  <a:pt x="102" y="242"/>
                </a:cubicBezTo>
                <a:cubicBezTo>
                  <a:pt x="75" y="242"/>
                  <a:pt x="51" y="233"/>
                  <a:pt x="32" y="215"/>
                </a:cubicBezTo>
                <a:cubicBezTo>
                  <a:pt x="10" y="193"/>
                  <a:pt x="0" y="163"/>
                  <a:pt x="0" y="125"/>
                </a:cubicBezTo>
                <a:cubicBezTo>
                  <a:pt x="0" y="86"/>
                  <a:pt x="10" y="56"/>
                  <a:pt x="31" y="33"/>
                </a:cubicBezTo>
                <a:cubicBezTo>
                  <a:pt x="51" y="12"/>
                  <a:pt x="76" y="1"/>
                  <a:pt x="108" y="1"/>
                </a:cubicBezTo>
                <a:lnTo>
                  <a:pt x="108" y="1"/>
                </a:lnTo>
                <a:close/>
                <a:moveTo>
                  <a:pt x="102" y="0"/>
                </a:moveTo>
                <a:lnTo>
                  <a:pt x="102" y="0"/>
                </a:lnTo>
                <a:lnTo>
                  <a:pt x="10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4" name="Freeform 156">
            <a:extLst>
              <a:ext uri="{FF2B5EF4-FFF2-40B4-BE49-F238E27FC236}">
                <a16:creationId xmlns:a16="http://schemas.microsoft.com/office/drawing/2014/main" id="{8E2F1006-2CCB-4AB7-8D47-829B1A70512F}"/>
              </a:ext>
            </a:extLst>
          </p:cNvPr>
          <p:cNvSpPr>
            <a:spLocks noEditPoints="1"/>
          </p:cNvSpPr>
          <p:nvPr/>
        </p:nvSpPr>
        <p:spPr bwMode="auto">
          <a:xfrm>
            <a:off x="5677595" y="2251090"/>
            <a:ext cx="139700" cy="155576"/>
          </a:xfrm>
          <a:custGeom>
            <a:avLst/>
            <a:gdLst>
              <a:gd name="T0" fmla="*/ 29 w 158"/>
              <a:gd name="T1" fmla="*/ 126 h 176"/>
              <a:gd name="T2" fmla="*/ 29 w 158"/>
              <a:gd name="T3" fmla="*/ 126 h 176"/>
              <a:gd name="T4" fmla="*/ 38 w 158"/>
              <a:gd name="T5" fmla="*/ 145 h 176"/>
              <a:gd name="T6" fmla="*/ 59 w 158"/>
              <a:gd name="T7" fmla="*/ 152 h 176"/>
              <a:gd name="T8" fmla="*/ 88 w 158"/>
              <a:gd name="T9" fmla="*/ 145 h 176"/>
              <a:gd name="T10" fmla="*/ 111 w 158"/>
              <a:gd name="T11" fmla="*/ 108 h 176"/>
              <a:gd name="T12" fmla="*/ 111 w 158"/>
              <a:gd name="T13" fmla="*/ 86 h 176"/>
              <a:gd name="T14" fmla="*/ 98 w 158"/>
              <a:gd name="T15" fmla="*/ 91 h 176"/>
              <a:gd name="T16" fmla="*/ 82 w 158"/>
              <a:gd name="T17" fmla="*/ 94 h 176"/>
              <a:gd name="T18" fmla="*/ 65 w 158"/>
              <a:gd name="T19" fmla="*/ 96 h 176"/>
              <a:gd name="T20" fmla="*/ 42 w 158"/>
              <a:gd name="T21" fmla="*/ 103 h 176"/>
              <a:gd name="T22" fmla="*/ 29 w 158"/>
              <a:gd name="T23" fmla="*/ 126 h 176"/>
              <a:gd name="T24" fmla="*/ 29 w 158"/>
              <a:gd name="T25" fmla="*/ 126 h 176"/>
              <a:gd name="T26" fmla="*/ 97 w 158"/>
              <a:gd name="T27" fmla="*/ 69 h 176"/>
              <a:gd name="T28" fmla="*/ 97 w 158"/>
              <a:gd name="T29" fmla="*/ 69 h 176"/>
              <a:gd name="T30" fmla="*/ 110 w 158"/>
              <a:gd name="T31" fmla="*/ 61 h 176"/>
              <a:gd name="T32" fmla="*/ 112 w 158"/>
              <a:gd name="T33" fmla="*/ 51 h 176"/>
              <a:gd name="T34" fmla="*/ 102 w 158"/>
              <a:gd name="T35" fmla="*/ 30 h 176"/>
              <a:gd name="T36" fmla="*/ 73 w 158"/>
              <a:gd name="T37" fmla="*/ 23 h 176"/>
              <a:gd name="T38" fmla="*/ 41 w 158"/>
              <a:gd name="T39" fmla="*/ 35 h 176"/>
              <a:gd name="T40" fmla="*/ 35 w 158"/>
              <a:gd name="T41" fmla="*/ 55 h 176"/>
              <a:gd name="T42" fmla="*/ 9 w 158"/>
              <a:gd name="T43" fmla="*/ 55 h 176"/>
              <a:gd name="T44" fmla="*/ 29 w 158"/>
              <a:gd name="T45" fmla="*/ 12 h 176"/>
              <a:gd name="T46" fmla="*/ 73 w 158"/>
              <a:gd name="T47" fmla="*/ 0 h 176"/>
              <a:gd name="T48" fmla="*/ 121 w 158"/>
              <a:gd name="T49" fmla="*/ 11 h 176"/>
              <a:gd name="T50" fmla="*/ 139 w 158"/>
              <a:gd name="T51" fmla="*/ 46 h 176"/>
              <a:gd name="T52" fmla="*/ 139 w 158"/>
              <a:gd name="T53" fmla="*/ 142 h 176"/>
              <a:gd name="T54" fmla="*/ 141 w 158"/>
              <a:gd name="T55" fmla="*/ 149 h 176"/>
              <a:gd name="T56" fmla="*/ 149 w 158"/>
              <a:gd name="T57" fmla="*/ 152 h 176"/>
              <a:gd name="T58" fmla="*/ 153 w 158"/>
              <a:gd name="T59" fmla="*/ 151 h 176"/>
              <a:gd name="T60" fmla="*/ 158 w 158"/>
              <a:gd name="T61" fmla="*/ 151 h 176"/>
              <a:gd name="T62" fmla="*/ 158 w 158"/>
              <a:gd name="T63" fmla="*/ 171 h 176"/>
              <a:gd name="T64" fmla="*/ 148 w 158"/>
              <a:gd name="T65" fmla="*/ 174 h 176"/>
              <a:gd name="T66" fmla="*/ 139 w 158"/>
              <a:gd name="T67" fmla="*/ 174 h 176"/>
              <a:gd name="T68" fmla="*/ 118 w 158"/>
              <a:gd name="T69" fmla="*/ 164 h 176"/>
              <a:gd name="T70" fmla="*/ 113 w 158"/>
              <a:gd name="T71" fmla="*/ 148 h 176"/>
              <a:gd name="T72" fmla="*/ 88 w 158"/>
              <a:gd name="T73" fmla="*/ 168 h 176"/>
              <a:gd name="T74" fmla="*/ 53 w 158"/>
              <a:gd name="T75" fmla="*/ 176 h 176"/>
              <a:gd name="T76" fmla="*/ 15 w 158"/>
              <a:gd name="T77" fmla="*/ 162 h 176"/>
              <a:gd name="T78" fmla="*/ 0 w 158"/>
              <a:gd name="T79" fmla="*/ 127 h 176"/>
              <a:gd name="T80" fmla="*/ 15 w 158"/>
              <a:gd name="T81" fmla="*/ 91 h 176"/>
              <a:gd name="T82" fmla="*/ 53 w 158"/>
              <a:gd name="T83" fmla="*/ 75 h 176"/>
              <a:gd name="T84" fmla="*/ 97 w 158"/>
              <a:gd name="T85" fmla="*/ 69 h 176"/>
              <a:gd name="T86" fmla="*/ 74 w 158"/>
              <a:gd name="T87" fmla="*/ 0 h 176"/>
              <a:gd name="T88" fmla="*/ 74 w 158"/>
              <a:gd name="T89" fmla="*/ 0 h 176"/>
              <a:gd name="T90" fmla="*/ 74 w 158"/>
              <a:gd name="T9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8" h="176">
                <a:moveTo>
                  <a:pt x="29" y="126"/>
                </a:moveTo>
                <a:lnTo>
                  <a:pt x="29" y="126"/>
                </a:lnTo>
                <a:cubicBezTo>
                  <a:pt x="29" y="134"/>
                  <a:pt x="32" y="141"/>
                  <a:pt x="38" y="145"/>
                </a:cubicBezTo>
                <a:cubicBezTo>
                  <a:pt x="44" y="150"/>
                  <a:pt x="51" y="152"/>
                  <a:pt x="59" y="152"/>
                </a:cubicBezTo>
                <a:cubicBezTo>
                  <a:pt x="69" y="152"/>
                  <a:pt x="79" y="150"/>
                  <a:pt x="88" y="145"/>
                </a:cubicBezTo>
                <a:cubicBezTo>
                  <a:pt x="103" y="138"/>
                  <a:pt x="111" y="125"/>
                  <a:pt x="111" y="108"/>
                </a:cubicBezTo>
                <a:lnTo>
                  <a:pt x="111" y="86"/>
                </a:lnTo>
                <a:cubicBezTo>
                  <a:pt x="108" y="88"/>
                  <a:pt x="103" y="90"/>
                  <a:pt x="98" y="91"/>
                </a:cubicBezTo>
                <a:cubicBezTo>
                  <a:pt x="93" y="93"/>
                  <a:pt x="87" y="94"/>
                  <a:pt x="82" y="94"/>
                </a:cubicBezTo>
                <a:lnTo>
                  <a:pt x="65" y="96"/>
                </a:lnTo>
                <a:cubicBezTo>
                  <a:pt x="55" y="98"/>
                  <a:pt x="47" y="100"/>
                  <a:pt x="42" y="103"/>
                </a:cubicBezTo>
                <a:cubicBezTo>
                  <a:pt x="34" y="108"/>
                  <a:pt x="29" y="115"/>
                  <a:pt x="29" y="126"/>
                </a:cubicBezTo>
                <a:lnTo>
                  <a:pt x="29" y="126"/>
                </a:lnTo>
                <a:close/>
                <a:moveTo>
                  <a:pt x="97" y="69"/>
                </a:moveTo>
                <a:lnTo>
                  <a:pt x="97" y="69"/>
                </a:lnTo>
                <a:cubicBezTo>
                  <a:pt x="104" y="69"/>
                  <a:pt x="108" y="66"/>
                  <a:pt x="110" y="61"/>
                </a:cubicBezTo>
                <a:cubicBezTo>
                  <a:pt x="111" y="59"/>
                  <a:pt x="112" y="55"/>
                  <a:pt x="112" y="51"/>
                </a:cubicBezTo>
                <a:cubicBezTo>
                  <a:pt x="112" y="41"/>
                  <a:pt x="109" y="34"/>
                  <a:pt x="102" y="30"/>
                </a:cubicBezTo>
                <a:cubicBezTo>
                  <a:pt x="95" y="25"/>
                  <a:pt x="85" y="23"/>
                  <a:pt x="73" y="23"/>
                </a:cubicBezTo>
                <a:cubicBezTo>
                  <a:pt x="58" y="23"/>
                  <a:pt x="48" y="27"/>
                  <a:pt x="41" y="35"/>
                </a:cubicBezTo>
                <a:cubicBezTo>
                  <a:pt x="38" y="40"/>
                  <a:pt x="36" y="46"/>
                  <a:pt x="35" y="55"/>
                </a:cubicBezTo>
                <a:lnTo>
                  <a:pt x="9" y="55"/>
                </a:lnTo>
                <a:cubicBezTo>
                  <a:pt x="9" y="34"/>
                  <a:pt x="16" y="20"/>
                  <a:pt x="29" y="12"/>
                </a:cubicBezTo>
                <a:cubicBezTo>
                  <a:pt x="41" y="4"/>
                  <a:pt x="56" y="0"/>
                  <a:pt x="73" y="0"/>
                </a:cubicBezTo>
                <a:cubicBezTo>
                  <a:pt x="93" y="0"/>
                  <a:pt x="109" y="3"/>
                  <a:pt x="121" y="11"/>
                </a:cubicBezTo>
                <a:cubicBezTo>
                  <a:pt x="133" y="18"/>
                  <a:pt x="139" y="30"/>
                  <a:pt x="139" y="46"/>
                </a:cubicBezTo>
                <a:lnTo>
                  <a:pt x="139" y="142"/>
                </a:lnTo>
                <a:cubicBezTo>
                  <a:pt x="139" y="145"/>
                  <a:pt x="140" y="147"/>
                  <a:pt x="141" y="149"/>
                </a:cubicBezTo>
                <a:cubicBezTo>
                  <a:pt x="142" y="151"/>
                  <a:pt x="145" y="152"/>
                  <a:pt x="149" y="152"/>
                </a:cubicBezTo>
                <a:cubicBezTo>
                  <a:pt x="150" y="152"/>
                  <a:pt x="151" y="151"/>
                  <a:pt x="153" y="151"/>
                </a:cubicBezTo>
                <a:cubicBezTo>
                  <a:pt x="154" y="151"/>
                  <a:pt x="156" y="151"/>
                  <a:pt x="158" y="151"/>
                </a:cubicBezTo>
                <a:lnTo>
                  <a:pt x="158" y="171"/>
                </a:lnTo>
                <a:cubicBezTo>
                  <a:pt x="153" y="173"/>
                  <a:pt x="150" y="173"/>
                  <a:pt x="148" y="174"/>
                </a:cubicBezTo>
                <a:cubicBezTo>
                  <a:pt x="146" y="174"/>
                  <a:pt x="142" y="174"/>
                  <a:pt x="139" y="174"/>
                </a:cubicBezTo>
                <a:cubicBezTo>
                  <a:pt x="129" y="174"/>
                  <a:pt x="122" y="171"/>
                  <a:pt x="118" y="164"/>
                </a:cubicBezTo>
                <a:cubicBezTo>
                  <a:pt x="115" y="160"/>
                  <a:pt x="114" y="155"/>
                  <a:pt x="113" y="148"/>
                </a:cubicBezTo>
                <a:cubicBezTo>
                  <a:pt x="107" y="156"/>
                  <a:pt x="99" y="162"/>
                  <a:pt x="88" y="168"/>
                </a:cubicBezTo>
                <a:cubicBezTo>
                  <a:pt x="77" y="173"/>
                  <a:pt x="66" y="176"/>
                  <a:pt x="53" y="176"/>
                </a:cubicBezTo>
                <a:cubicBezTo>
                  <a:pt x="37" y="176"/>
                  <a:pt x="25" y="171"/>
                  <a:pt x="15" y="162"/>
                </a:cubicBezTo>
                <a:cubicBezTo>
                  <a:pt x="5" y="153"/>
                  <a:pt x="0" y="141"/>
                  <a:pt x="0" y="127"/>
                </a:cubicBezTo>
                <a:cubicBezTo>
                  <a:pt x="0" y="111"/>
                  <a:pt x="5" y="99"/>
                  <a:pt x="15" y="91"/>
                </a:cubicBezTo>
                <a:cubicBezTo>
                  <a:pt x="24" y="82"/>
                  <a:pt x="37" y="77"/>
                  <a:pt x="53" y="75"/>
                </a:cubicBezTo>
                <a:lnTo>
                  <a:pt x="97" y="69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7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5" name="Freeform 157">
            <a:extLst>
              <a:ext uri="{FF2B5EF4-FFF2-40B4-BE49-F238E27FC236}">
                <a16:creationId xmlns:a16="http://schemas.microsoft.com/office/drawing/2014/main" id="{EBF5E883-2780-4257-92D6-3D3C1F1109FB}"/>
              </a:ext>
            </a:extLst>
          </p:cNvPr>
          <p:cNvSpPr>
            <a:spLocks noEditPoints="1"/>
          </p:cNvSpPr>
          <p:nvPr/>
        </p:nvSpPr>
        <p:spPr bwMode="auto">
          <a:xfrm>
            <a:off x="5841108" y="2200290"/>
            <a:ext cx="23813" cy="201614"/>
          </a:xfrm>
          <a:custGeom>
            <a:avLst/>
            <a:gdLst>
              <a:gd name="T0" fmla="*/ 0 w 28"/>
              <a:gd name="T1" fmla="*/ 62 h 229"/>
              <a:gd name="T2" fmla="*/ 0 w 28"/>
              <a:gd name="T3" fmla="*/ 62 h 229"/>
              <a:gd name="T4" fmla="*/ 28 w 28"/>
              <a:gd name="T5" fmla="*/ 62 h 229"/>
              <a:gd name="T6" fmla="*/ 28 w 28"/>
              <a:gd name="T7" fmla="*/ 229 h 229"/>
              <a:gd name="T8" fmla="*/ 0 w 28"/>
              <a:gd name="T9" fmla="*/ 229 h 229"/>
              <a:gd name="T10" fmla="*/ 0 w 28"/>
              <a:gd name="T11" fmla="*/ 62 h 229"/>
              <a:gd name="T12" fmla="*/ 0 w 28"/>
              <a:gd name="T13" fmla="*/ 0 h 229"/>
              <a:gd name="T14" fmla="*/ 0 w 28"/>
              <a:gd name="T15" fmla="*/ 0 h 229"/>
              <a:gd name="T16" fmla="*/ 28 w 28"/>
              <a:gd name="T17" fmla="*/ 0 h 229"/>
              <a:gd name="T18" fmla="*/ 28 w 28"/>
              <a:gd name="T19" fmla="*/ 31 h 229"/>
              <a:gd name="T20" fmla="*/ 0 w 28"/>
              <a:gd name="T21" fmla="*/ 31 h 229"/>
              <a:gd name="T22" fmla="*/ 0 w 28"/>
              <a:gd name="T2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29">
                <a:moveTo>
                  <a:pt x="0" y="62"/>
                </a:moveTo>
                <a:lnTo>
                  <a:pt x="0" y="62"/>
                </a:lnTo>
                <a:lnTo>
                  <a:pt x="28" y="62"/>
                </a:lnTo>
                <a:lnTo>
                  <a:pt x="28" y="229"/>
                </a:lnTo>
                <a:lnTo>
                  <a:pt x="0" y="229"/>
                </a:lnTo>
                <a:lnTo>
                  <a:pt x="0" y="6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8" y="0"/>
                </a:lnTo>
                <a:lnTo>
                  <a:pt x="28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6" name="Freeform 158">
            <a:extLst>
              <a:ext uri="{FF2B5EF4-FFF2-40B4-BE49-F238E27FC236}">
                <a16:creationId xmlns:a16="http://schemas.microsoft.com/office/drawing/2014/main" id="{0AEB2B19-8D36-4878-99EA-1EA657F917A8}"/>
              </a:ext>
            </a:extLst>
          </p:cNvPr>
          <p:cNvSpPr>
            <a:spLocks noEditPoints="1"/>
          </p:cNvSpPr>
          <p:nvPr/>
        </p:nvSpPr>
        <p:spPr bwMode="auto">
          <a:xfrm>
            <a:off x="5903021" y="2251090"/>
            <a:ext cx="119063" cy="150813"/>
          </a:xfrm>
          <a:custGeom>
            <a:avLst/>
            <a:gdLst>
              <a:gd name="T0" fmla="*/ 0 w 136"/>
              <a:gd name="T1" fmla="*/ 4 h 171"/>
              <a:gd name="T2" fmla="*/ 0 w 136"/>
              <a:gd name="T3" fmla="*/ 4 h 171"/>
              <a:gd name="T4" fmla="*/ 27 w 136"/>
              <a:gd name="T5" fmla="*/ 4 h 171"/>
              <a:gd name="T6" fmla="*/ 27 w 136"/>
              <a:gd name="T7" fmla="*/ 27 h 171"/>
              <a:gd name="T8" fmla="*/ 52 w 136"/>
              <a:gd name="T9" fmla="*/ 6 h 171"/>
              <a:gd name="T10" fmla="*/ 81 w 136"/>
              <a:gd name="T11" fmla="*/ 0 h 171"/>
              <a:gd name="T12" fmla="*/ 129 w 136"/>
              <a:gd name="T13" fmla="*/ 25 h 171"/>
              <a:gd name="T14" fmla="*/ 136 w 136"/>
              <a:gd name="T15" fmla="*/ 63 h 171"/>
              <a:gd name="T16" fmla="*/ 136 w 136"/>
              <a:gd name="T17" fmla="*/ 171 h 171"/>
              <a:gd name="T18" fmla="*/ 107 w 136"/>
              <a:gd name="T19" fmla="*/ 171 h 171"/>
              <a:gd name="T20" fmla="*/ 107 w 136"/>
              <a:gd name="T21" fmla="*/ 65 h 171"/>
              <a:gd name="T22" fmla="*/ 103 w 136"/>
              <a:gd name="T23" fmla="*/ 41 h 171"/>
              <a:gd name="T24" fmla="*/ 76 w 136"/>
              <a:gd name="T25" fmla="*/ 25 h 171"/>
              <a:gd name="T26" fmla="*/ 59 w 136"/>
              <a:gd name="T27" fmla="*/ 27 h 171"/>
              <a:gd name="T28" fmla="*/ 39 w 136"/>
              <a:gd name="T29" fmla="*/ 41 h 171"/>
              <a:gd name="T30" fmla="*/ 30 w 136"/>
              <a:gd name="T31" fmla="*/ 58 h 171"/>
              <a:gd name="T32" fmla="*/ 28 w 136"/>
              <a:gd name="T33" fmla="*/ 83 h 171"/>
              <a:gd name="T34" fmla="*/ 28 w 136"/>
              <a:gd name="T35" fmla="*/ 171 h 171"/>
              <a:gd name="T36" fmla="*/ 0 w 136"/>
              <a:gd name="T37" fmla="*/ 171 h 171"/>
              <a:gd name="T38" fmla="*/ 0 w 136"/>
              <a:gd name="T39" fmla="*/ 4 h 171"/>
              <a:gd name="T40" fmla="*/ 66 w 136"/>
              <a:gd name="T41" fmla="*/ 0 h 171"/>
              <a:gd name="T42" fmla="*/ 66 w 136"/>
              <a:gd name="T43" fmla="*/ 0 h 171"/>
              <a:gd name="T44" fmla="*/ 66 w 136"/>
              <a:gd name="T4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6" h="171">
                <a:moveTo>
                  <a:pt x="0" y="4"/>
                </a:moveTo>
                <a:lnTo>
                  <a:pt x="0" y="4"/>
                </a:lnTo>
                <a:lnTo>
                  <a:pt x="27" y="4"/>
                </a:lnTo>
                <a:lnTo>
                  <a:pt x="27" y="27"/>
                </a:lnTo>
                <a:cubicBezTo>
                  <a:pt x="34" y="18"/>
                  <a:pt x="43" y="11"/>
                  <a:pt x="52" y="6"/>
                </a:cubicBezTo>
                <a:cubicBezTo>
                  <a:pt x="60" y="2"/>
                  <a:pt x="70" y="0"/>
                  <a:pt x="81" y="0"/>
                </a:cubicBezTo>
                <a:cubicBezTo>
                  <a:pt x="105" y="0"/>
                  <a:pt x="121" y="8"/>
                  <a:pt x="129" y="25"/>
                </a:cubicBezTo>
                <a:cubicBezTo>
                  <a:pt x="134" y="34"/>
                  <a:pt x="136" y="47"/>
                  <a:pt x="136" y="63"/>
                </a:cubicBezTo>
                <a:lnTo>
                  <a:pt x="136" y="171"/>
                </a:lnTo>
                <a:lnTo>
                  <a:pt x="107" y="171"/>
                </a:lnTo>
                <a:lnTo>
                  <a:pt x="107" y="65"/>
                </a:lnTo>
                <a:cubicBezTo>
                  <a:pt x="107" y="55"/>
                  <a:pt x="106" y="47"/>
                  <a:pt x="103" y="41"/>
                </a:cubicBezTo>
                <a:cubicBezTo>
                  <a:pt x="98" y="30"/>
                  <a:pt x="89" y="25"/>
                  <a:pt x="76" y="25"/>
                </a:cubicBezTo>
                <a:cubicBezTo>
                  <a:pt x="69" y="25"/>
                  <a:pt x="64" y="26"/>
                  <a:pt x="59" y="27"/>
                </a:cubicBezTo>
                <a:cubicBezTo>
                  <a:pt x="52" y="29"/>
                  <a:pt x="45" y="34"/>
                  <a:pt x="39" y="41"/>
                </a:cubicBezTo>
                <a:cubicBezTo>
                  <a:pt x="35" y="46"/>
                  <a:pt x="31" y="52"/>
                  <a:pt x="30" y="58"/>
                </a:cubicBezTo>
                <a:cubicBezTo>
                  <a:pt x="29" y="64"/>
                  <a:pt x="28" y="72"/>
                  <a:pt x="28" y="83"/>
                </a:cubicBezTo>
                <a:lnTo>
                  <a:pt x="28" y="171"/>
                </a:lnTo>
                <a:lnTo>
                  <a:pt x="0" y="171"/>
                </a:lnTo>
                <a:lnTo>
                  <a:pt x="0" y="4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7" name="Freeform 159">
            <a:extLst>
              <a:ext uri="{FF2B5EF4-FFF2-40B4-BE49-F238E27FC236}">
                <a16:creationId xmlns:a16="http://schemas.microsoft.com/office/drawing/2014/main" id="{DC895D70-BE28-48E2-A493-77775EFD79F4}"/>
              </a:ext>
            </a:extLst>
          </p:cNvPr>
          <p:cNvSpPr>
            <a:spLocks noEditPoints="1"/>
          </p:cNvSpPr>
          <p:nvPr/>
        </p:nvSpPr>
        <p:spPr bwMode="auto">
          <a:xfrm>
            <a:off x="6131621" y="2289190"/>
            <a:ext cx="141288" cy="80963"/>
          </a:xfrm>
          <a:custGeom>
            <a:avLst/>
            <a:gdLst>
              <a:gd name="T0" fmla="*/ 162 w 162"/>
              <a:gd name="T1" fmla="*/ 0 h 94"/>
              <a:gd name="T2" fmla="*/ 162 w 162"/>
              <a:gd name="T3" fmla="*/ 0 h 94"/>
              <a:gd name="T4" fmla="*/ 162 w 162"/>
              <a:gd name="T5" fmla="*/ 27 h 94"/>
              <a:gd name="T6" fmla="*/ 0 w 162"/>
              <a:gd name="T7" fmla="*/ 27 h 94"/>
              <a:gd name="T8" fmla="*/ 0 w 162"/>
              <a:gd name="T9" fmla="*/ 0 h 94"/>
              <a:gd name="T10" fmla="*/ 162 w 162"/>
              <a:gd name="T11" fmla="*/ 0 h 94"/>
              <a:gd name="T12" fmla="*/ 162 w 162"/>
              <a:gd name="T13" fmla="*/ 67 h 94"/>
              <a:gd name="T14" fmla="*/ 162 w 162"/>
              <a:gd name="T15" fmla="*/ 67 h 94"/>
              <a:gd name="T16" fmla="*/ 162 w 162"/>
              <a:gd name="T17" fmla="*/ 94 h 94"/>
              <a:gd name="T18" fmla="*/ 0 w 162"/>
              <a:gd name="T19" fmla="*/ 94 h 94"/>
              <a:gd name="T20" fmla="*/ 0 w 162"/>
              <a:gd name="T21" fmla="*/ 67 h 94"/>
              <a:gd name="T22" fmla="*/ 162 w 162"/>
              <a:gd name="T23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94">
                <a:moveTo>
                  <a:pt x="162" y="0"/>
                </a:moveTo>
                <a:lnTo>
                  <a:pt x="162" y="0"/>
                </a:lnTo>
                <a:lnTo>
                  <a:pt x="162" y="27"/>
                </a:lnTo>
                <a:lnTo>
                  <a:pt x="0" y="27"/>
                </a:lnTo>
                <a:lnTo>
                  <a:pt x="0" y="0"/>
                </a:lnTo>
                <a:lnTo>
                  <a:pt x="162" y="0"/>
                </a:lnTo>
                <a:close/>
                <a:moveTo>
                  <a:pt x="162" y="67"/>
                </a:moveTo>
                <a:lnTo>
                  <a:pt x="162" y="67"/>
                </a:lnTo>
                <a:lnTo>
                  <a:pt x="162" y="94"/>
                </a:lnTo>
                <a:lnTo>
                  <a:pt x="0" y="94"/>
                </a:lnTo>
                <a:lnTo>
                  <a:pt x="0" y="67"/>
                </a:lnTo>
                <a:lnTo>
                  <a:pt x="16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8" name="Freeform 160">
            <a:extLst>
              <a:ext uri="{FF2B5EF4-FFF2-40B4-BE49-F238E27FC236}">
                <a16:creationId xmlns:a16="http://schemas.microsoft.com/office/drawing/2014/main" id="{FD915317-2227-4D2B-9367-3EF97C2A07BF}"/>
              </a:ext>
            </a:extLst>
          </p:cNvPr>
          <p:cNvSpPr>
            <a:spLocks noEditPoints="1"/>
          </p:cNvSpPr>
          <p:nvPr/>
        </p:nvSpPr>
        <p:spPr bwMode="auto">
          <a:xfrm>
            <a:off x="6366571" y="2212990"/>
            <a:ext cx="158750" cy="188914"/>
          </a:xfrm>
          <a:custGeom>
            <a:avLst/>
            <a:gdLst>
              <a:gd name="T0" fmla="*/ 22 w 183"/>
              <a:gd name="T1" fmla="*/ 200 h 215"/>
              <a:gd name="T2" fmla="*/ 22 w 183"/>
              <a:gd name="T3" fmla="*/ 200 h 215"/>
              <a:gd name="T4" fmla="*/ 141 w 183"/>
              <a:gd name="T5" fmla="*/ 200 h 215"/>
              <a:gd name="T6" fmla="*/ 82 w 183"/>
              <a:gd name="T7" fmla="*/ 54 h 215"/>
              <a:gd name="T8" fmla="*/ 22 w 183"/>
              <a:gd name="T9" fmla="*/ 200 h 215"/>
              <a:gd name="T10" fmla="*/ 183 w 183"/>
              <a:gd name="T11" fmla="*/ 215 h 215"/>
              <a:gd name="T12" fmla="*/ 183 w 183"/>
              <a:gd name="T13" fmla="*/ 215 h 215"/>
              <a:gd name="T14" fmla="*/ 0 w 183"/>
              <a:gd name="T15" fmla="*/ 215 h 215"/>
              <a:gd name="T16" fmla="*/ 88 w 183"/>
              <a:gd name="T17" fmla="*/ 0 h 215"/>
              <a:gd name="T18" fmla="*/ 95 w 183"/>
              <a:gd name="T19" fmla="*/ 0 h 215"/>
              <a:gd name="T20" fmla="*/ 183 w 183"/>
              <a:gd name="T21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3" h="215">
                <a:moveTo>
                  <a:pt x="22" y="200"/>
                </a:moveTo>
                <a:lnTo>
                  <a:pt x="22" y="200"/>
                </a:lnTo>
                <a:lnTo>
                  <a:pt x="141" y="200"/>
                </a:lnTo>
                <a:lnTo>
                  <a:pt x="82" y="54"/>
                </a:lnTo>
                <a:lnTo>
                  <a:pt x="22" y="200"/>
                </a:lnTo>
                <a:close/>
                <a:moveTo>
                  <a:pt x="183" y="215"/>
                </a:moveTo>
                <a:lnTo>
                  <a:pt x="183" y="215"/>
                </a:lnTo>
                <a:lnTo>
                  <a:pt x="0" y="215"/>
                </a:lnTo>
                <a:lnTo>
                  <a:pt x="88" y="0"/>
                </a:lnTo>
                <a:lnTo>
                  <a:pt x="95" y="0"/>
                </a:lnTo>
                <a:lnTo>
                  <a:pt x="183" y="21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39" name="Freeform 161">
            <a:extLst>
              <a:ext uri="{FF2B5EF4-FFF2-40B4-BE49-F238E27FC236}">
                <a16:creationId xmlns:a16="http://schemas.microsoft.com/office/drawing/2014/main" id="{405D8D38-3757-41DC-B940-D1B447ED825C}"/>
              </a:ext>
            </a:extLst>
          </p:cNvPr>
          <p:cNvSpPr>
            <a:spLocks/>
          </p:cNvSpPr>
          <p:nvPr/>
        </p:nvSpPr>
        <p:spPr bwMode="auto">
          <a:xfrm>
            <a:off x="6531671" y="2200290"/>
            <a:ext cx="84138" cy="201614"/>
          </a:xfrm>
          <a:custGeom>
            <a:avLst/>
            <a:gdLst>
              <a:gd name="T0" fmla="*/ 72 w 96"/>
              <a:gd name="T1" fmla="*/ 0 h 229"/>
              <a:gd name="T2" fmla="*/ 72 w 96"/>
              <a:gd name="T3" fmla="*/ 0 h 229"/>
              <a:gd name="T4" fmla="*/ 96 w 96"/>
              <a:gd name="T5" fmla="*/ 0 h 229"/>
              <a:gd name="T6" fmla="*/ 23 w 96"/>
              <a:gd name="T7" fmla="*/ 229 h 229"/>
              <a:gd name="T8" fmla="*/ 0 w 96"/>
              <a:gd name="T9" fmla="*/ 229 h 229"/>
              <a:gd name="T10" fmla="*/ 72 w 96"/>
              <a:gd name="T11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229">
                <a:moveTo>
                  <a:pt x="72" y="0"/>
                </a:moveTo>
                <a:lnTo>
                  <a:pt x="72" y="0"/>
                </a:lnTo>
                <a:lnTo>
                  <a:pt x="96" y="0"/>
                </a:lnTo>
                <a:lnTo>
                  <a:pt x="23" y="229"/>
                </a:lnTo>
                <a:lnTo>
                  <a:pt x="0" y="229"/>
                </a:ln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0" name="Freeform 162">
            <a:extLst>
              <a:ext uri="{FF2B5EF4-FFF2-40B4-BE49-F238E27FC236}">
                <a16:creationId xmlns:a16="http://schemas.microsoft.com/office/drawing/2014/main" id="{5221CCA1-D108-431D-AC32-732B82DF879D}"/>
              </a:ext>
            </a:extLst>
          </p:cNvPr>
          <p:cNvSpPr>
            <a:spLocks noEditPoints="1"/>
          </p:cNvSpPr>
          <p:nvPr/>
        </p:nvSpPr>
        <p:spPr bwMode="auto">
          <a:xfrm>
            <a:off x="6633271" y="2200290"/>
            <a:ext cx="166688" cy="201614"/>
          </a:xfrm>
          <a:custGeom>
            <a:avLst/>
            <a:gdLst>
              <a:gd name="T0" fmla="*/ 102 w 190"/>
              <a:gd name="T1" fmla="*/ 105 h 229"/>
              <a:gd name="T2" fmla="*/ 102 w 190"/>
              <a:gd name="T3" fmla="*/ 105 h 229"/>
              <a:gd name="T4" fmla="*/ 137 w 190"/>
              <a:gd name="T5" fmla="*/ 96 h 229"/>
              <a:gd name="T6" fmla="*/ 150 w 190"/>
              <a:gd name="T7" fmla="*/ 64 h 229"/>
              <a:gd name="T8" fmla="*/ 132 w 190"/>
              <a:gd name="T9" fmla="*/ 31 h 229"/>
              <a:gd name="T10" fmla="*/ 106 w 190"/>
              <a:gd name="T11" fmla="*/ 26 h 229"/>
              <a:gd name="T12" fmla="*/ 31 w 190"/>
              <a:gd name="T13" fmla="*/ 26 h 229"/>
              <a:gd name="T14" fmla="*/ 31 w 190"/>
              <a:gd name="T15" fmla="*/ 105 h 229"/>
              <a:gd name="T16" fmla="*/ 102 w 190"/>
              <a:gd name="T17" fmla="*/ 105 h 229"/>
              <a:gd name="T18" fmla="*/ 0 w 190"/>
              <a:gd name="T19" fmla="*/ 0 h 229"/>
              <a:gd name="T20" fmla="*/ 0 w 190"/>
              <a:gd name="T21" fmla="*/ 0 h 229"/>
              <a:gd name="T22" fmla="*/ 106 w 190"/>
              <a:gd name="T23" fmla="*/ 0 h 229"/>
              <a:gd name="T24" fmla="*/ 149 w 190"/>
              <a:gd name="T25" fmla="*/ 7 h 229"/>
              <a:gd name="T26" fmla="*/ 181 w 190"/>
              <a:gd name="T27" fmla="*/ 61 h 229"/>
              <a:gd name="T28" fmla="*/ 173 w 190"/>
              <a:gd name="T29" fmla="*/ 95 h 229"/>
              <a:gd name="T30" fmla="*/ 149 w 190"/>
              <a:gd name="T31" fmla="*/ 116 h 229"/>
              <a:gd name="T32" fmla="*/ 169 w 190"/>
              <a:gd name="T33" fmla="*/ 130 h 229"/>
              <a:gd name="T34" fmla="*/ 177 w 190"/>
              <a:gd name="T35" fmla="*/ 159 h 229"/>
              <a:gd name="T36" fmla="*/ 178 w 190"/>
              <a:gd name="T37" fmla="*/ 190 h 229"/>
              <a:gd name="T38" fmla="*/ 180 w 190"/>
              <a:gd name="T39" fmla="*/ 209 h 229"/>
              <a:gd name="T40" fmla="*/ 190 w 190"/>
              <a:gd name="T41" fmla="*/ 223 h 229"/>
              <a:gd name="T42" fmla="*/ 190 w 190"/>
              <a:gd name="T43" fmla="*/ 229 h 229"/>
              <a:gd name="T44" fmla="*/ 152 w 190"/>
              <a:gd name="T45" fmla="*/ 229 h 229"/>
              <a:gd name="T46" fmla="*/ 149 w 190"/>
              <a:gd name="T47" fmla="*/ 221 h 229"/>
              <a:gd name="T48" fmla="*/ 148 w 190"/>
              <a:gd name="T49" fmla="*/ 203 h 229"/>
              <a:gd name="T50" fmla="*/ 146 w 190"/>
              <a:gd name="T51" fmla="*/ 165 h 229"/>
              <a:gd name="T52" fmla="*/ 129 w 190"/>
              <a:gd name="T53" fmla="*/ 135 h 229"/>
              <a:gd name="T54" fmla="*/ 101 w 190"/>
              <a:gd name="T55" fmla="*/ 130 h 229"/>
              <a:gd name="T56" fmla="*/ 31 w 190"/>
              <a:gd name="T57" fmla="*/ 130 h 229"/>
              <a:gd name="T58" fmla="*/ 31 w 190"/>
              <a:gd name="T59" fmla="*/ 229 h 229"/>
              <a:gd name="T60" fmla="*/ 0 w 190"/>
              <a:gd name="T61" fmla="*/ 229 h 229"/>
              <a:gd name="T62" fmla="*/ 0 w 190"/>
              <a:gd name="T6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0" h="229">
                <a:moveTo>
                  <a:pt x="102" y="105"/>
                </a:moveTo>
                <a:lnTo>
                  <a:pt x="102" y="105"/>
                </a:lnTo>
                <a:cubicBezTo>
                  <a:pt x="117" y="105"/>
                  <a:pt x="128" y="102"/>
                  <a:pt x="137" y="96"/>
                </a:cubicBezTo>
                <a:cubicBezTo>
                  <a:pt x="145" y="90"/>
                  <a:pt x="150" y="79"/>
                  <a:pt x="150" y="64"/>
                </a:cubicBezTo>
                <a:cubicBezTo>
                  <a:pt x="150" y="48"/>
                  <a:pt x="144" y="37"/>
                  <a:pt x="132" y="31"/>
                </a:cubicBezTo>
                <a:cubicBezTo>
                  <a:pt x="125" y="28"/>
                  <a:pt x="117" y="26"/>
                  <a:pt x="106" y="26"/>
                </a:cubicBezTo>
                <a:lnTo>
                  <a:pt x="31" y="26"/>
                </a:lnTo>
                <a:lnTo>
                  <a:pt x="31" y="105"/>
                </a:lnTo>
                <a:lnTo>
                  <a:pt x="102" y="105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6" y="0"/>
                </a:lnTo>
                <a:cubicBezTo>
                  <a:pt x="123" y="0"/>
                  <a:pt x="137" y="2"/>
                  <a:pt x="149" y="7"/>
                </a:cubicBezTo>
                <a:cubicBezTo>
                  <a:pt x="170" y="17"/>
                  <a:pt x="181" y="35"/>
                  <a:pt x="181" y="61"/>
                </a:cubicBezTo>
                <a:cubicBezTo>
                  <a:pt x="181" y="75"/>
                  <a:pt x="178" y="86"/>
                  <a:pt x="173" y="95"/>
                </a:cubicBezTo>
                <a:cubicBezTo>
                  <a:pt x="167" y="104"/>
                  <a:pt x="159" y="111"/>
                  <a:pt x="149" y="116"/>
                </a:cubicBezTo>
                <a:cubicBezTo>
                  <a:pt x="158" y="120"/>
                  <a:pt x="164" y="124"/>
                  <a:pt x="169" y="130"/>
                </a:cubicBezTo>
                <a:cubicBezTo>
                  <a:pt x="173" y="136"/>
                  <a:pt x="176" y="146"/>
                  <a:pt x="177" y="159"/>
                </a:cubicBezTo>
                <a:lnTo>
                  <a:pt x="178" y="190"/>
                </a:lnTo>
                <a:cubicBezTo>
                  <a:pt x="178" y="199"/>
                  <a:pt x="179" y="205"/>
                  <a:pt x="180" y="209"/>
                </a:cubicBezTo>
                <a:cubicBezTo>
                  <a:pt x="182" y="217"/>
                  <a:pt x="185" y="221"/>
                  <a:pt x="190" y="223"/>
                </a:cubicBezTo>
                <a:lnTo>
                  <a:pt x="190" y="229"/>
                </a:lnTo>
                <a:lnTo>
                  <a:pt x="152" y="229"/>
                </a:lnTo>
                <a:cubicBezTo>
                  <a:pt x="151" y="227"/>
                  <a:pt x="150" y="224"/>
                  <a:pt x="149" y="221"/>
                </a:cubicBezTo>
                <a:cubicBezTo>
                  <a:pt x="149" y="218"/>
                  <a:pt x="148" y="212"/>
                  <a:pt x="148" y="203"/>
                </a:cubicBezTo>
                <a:lnTo>
                  <a:pt x="146" y="165"/>
                </a:lnTo>
                <a:cubicBezTo>
                  <a:pt x="145" y="150"/>
                  <a:pt x="140" y="140"/>
                  <a:pt x="129" y="135"/>
                </a:cubicBezTo>
                <a:cubicBezTo>
                  <a:pt x="123" y="132"/>
                  <a:pt x="114" y="130"/>
                  <a:pt x="101" y="130"/>
                </a:cubicBezTo>
                <a:lnTo>
                  <a:pt x="31" y="130"/>
                </a:lnTo>
                <a:lnTo>
                  <a:pt x="31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1" name="Freeform 163">
            <a:extLst>
              <a:ext uri="{FF2B5EF4-FFF2-40B4-BE49-F238E27FC236}">
                <a16:creationId xmlns:a16="http://schemas.microsoft.com/office/drawing/2014/main" id="{01FDE0E3-2C3B-416F-B03F-D4DC9CD2B4E1}"/>
              </a:ext>
            </a:extLst>
          </p:cNvPr>
          <p:cNvSpPr>
            <a:spLocks/>
          </p:cNvSpPr>
          <p:nvPr/>
        </p:nvSpPr>
        <p:spPr bwMode="auto">
          <a:xfrm>
            <a:off x="6838059" y="2206640"/>
            <a:ext cx="71438" cy="195264"/>
          </a:xfrm>
          <a:custGeom>
            <a:avLst/>
            <a:gdLst>
              <a:gd name="T0" fmla="*/ 0 w 83"/>
              <a:gd name="T1" fmla="*/ 65 h 223"/>
              <a:gd name="T2" fmla="*/ 0 w 83"/>
              <a:gd name="T3" fmla="*/ 65 h 223"/>
              <a:gd name="T4" fmla="*/ 0 w 83"/>
              <a:gd name="T5" fmla="*/ 43 h 223"/>
              <a:gd name="T6" fmla="*/ 43 w 83"/>
              <a:gd name="T7" fmla="*/ 33 h 223"/>
              <a:gd name="T8" fmla="*/ 60 w 83"/>
              <a:gd name="T9" fmla="*/ 0 h 223"/>
              <a:gd name="T10" fmla="*/ 83 w 83"/>
              <a:gd name="T11" fmla="*/ 0 h 223"/>
              <a:gd name="T12" fmla="*/ 83 w 83"/>
              <a:gd name="T13" fmla="*/ 223 h 223"/>
              <a:gd name="T14" fmla="*/ 53 w 83"/>
              <a:gd name="T15" fmla="*/ 223 h 223"/>
              <a:gd name="T16" fmla="*/ 53 w 83"/>
              <a:gd name="T17" fmla="*/ 65 h 223"/>
              <a:gd name="T18" fmla="*/ 0 w 83"/>
              <a:gd name="T19" fmla="*/ 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223">
                <a:moveTo>
                  <a:pt x="0" y="65"/>
                </a:moveTo>
                <a:lnTo>
                  <a:pt x="0" y="65"/>
                </a:lnTo>
                <a:lnTo>
                  <a:pt x="0" y="43"/>
                </a:lnTo>
                <a:cubicBezTo>
                  <a:pt x="20" y="41"/>
                  <a:pt x="35" y="38"/>
                  <a:pt x="43" y="33"/>
                </a:cubicBezTo>
                <a:cubicBezTo>
                  <a:pt x="51" y="29"/>
                  <a:pt x="57" y="18"/>
                  <a:pt x="60" y="0"/>
                </a:cubicBezTo>
                <a:lnTo>
                  <a:pt x="83" y="0"/>
                </a:lnTo>
                <a:lnTo>
                  <a:pt x="83" y="223"/>
                </a:lnTo>
                <a:lnTo>
                  <a:pt x="53" y="223"/>
                </a:lnTo>
                <a:lnTo>
                  <a:pt x="53" y="65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2" name="Freeform 164">
            <a:extLst>
              <a:ext uri="{FF2B5EF4-FFF2-40B4-BE49-F238E27FC236}">
                <a16:creationId xmlns:a16="http://schemas.microsoft.com/office/drawing/2014/main" id="{0961ED56-9622-49F2-903E-6E2E4C951EF1}"/>
              </a:ext>
            </a:extLst>
          </p:cNvPr>
          <p:cNvSpPr>
            <a:spLocks/>
          </p:cNvSpPr>
          <p:nvPr/>
        </p:nvSpPr>
        <p:spPr bwMode="auto">
          <a:xfrm>
            <a:off x="3935416" y="3324246"/>
            <a:ext cx="115888" cy="115888"/>
          </a:xfrm>
          <a:custGeom>
            <a:avLst/>
            <a:gdLst>
              <a:gd name="T0" fmla="*/ 133 w 133"/>
              <a:gd name="T1" fmla="*/ 67 h 133"/>
              <a:gd name="T2" fmla="*/ 133 w 133"/>
              <a:gd name="T3" fmla="*/ 67 h 133"/>
              <a:gd name="T4" fmla="*/ 67 w 133"/>
              <a:gd name="T5" fmla="*/ 133 h 133"/>
              <a:gd name="T6" fmla="*/ 0 w 133"/>
              <a:gd name="T7" fmla="*/ 67 h 133"/>
              <a:gd name="T8" fmla="*/ 67 w 133"/>
              <a:gd name="T9" fmla="*/ 0 h 133"/>
              <a:gd name="T10" fmla="*/ 133 w 133"/>
              <a:gd name="T11" fmla="*/ 67 h 133"/>
              <a:gd name="T12" fmla="*/ 133 w 133"/>
              <a:gd name="T13" fmla="*/ 6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33">
                <a:moveTo>
                  <a:pt x="133" y="67"/>
                </a:moveTo>
                <a:lnTo>
                  <a:pt x="133" y="67"/>
                </a:lnTo>
                <a:cubicBezTo>
                  <a:pt x="133" y="103"/>
                  <a:pt x="104" y="133"/>
                  <a:pt x="67" y="133"/>
                </a:cubicBezTo>
                <a:cubicBezTo>
                  <a:pt x="30" y="133"/>
                  <a:pt x="0" y="103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4" y="0"/>
                  <a:pt x="133" y="30"/>
                  <a:pt x="133" y="67"/>
                </a:cubicBezTo>
                <a:cubicBezTo>
                  <a:pt x="133" y="67"/>
                  <a:pt x="133" y="67"/>
                  <a:pt x="133" y="67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3" name="Freeform 165">
            <a:extLst>
              <a:ext uri="{FF2B5EF4-FFF2-40B4-BE49-F238E27FC236}">
                <a16:creationId xmlns:a16="http://schemas.microsoft.com/office/drawing/2014/main" id="{ECAE5C66-4CD8-473D-8920-CEE151E85DD0}"/>
              </a:ext>
            </a:extLst>
          </p:cNvPr>
          <p:cNvSpPr>
            <a:spLocks/>
          </p:cNvSpPr>
          <p:nvPr/>
        </p:nvSpPr>
        <p:spPr bwMode="auto">
          <a:xfrm>
            <a:off x="3941766" y="3330596"/>
            <a:ext cx="104775" cy="104776"/>
          </a:xfrm>
          <a:custGeom>
            <a:avLst/>
            <a:gdLst>
              <a:gd name="T0" fmla="*/ 120 w 120"/>
              <a:gd name="T1" fmla="*/ 60 h 120"/>
              <a:gd name="T2" fmla="*/ 120 w 120"/>
              <a:gd name="T3" fmla="*/ 60 h 120"/>
              <a:gd name="T4" fmla="*/ 60 w 120"/>
              <a:gd name="T5" fmla="*/ 120 h 120"/>
              <a:gd name="T6" fmla="*/ 0 w 120"/>
              <a:gd name="T7" fmla="*/ 60 h 120"/>
              <a:gd name="T8" fmla="*/ 60 w 120"/>
              <a:gd name="T9" fmla="*/ 0 h 120"/>
              <a:gd name="T10" fmla="*/ 120 w 120"/>
              <a:gd name="T11" fmla="*/ 60 h 120"/>
              <a:gd name="T12" fmla="*/ 120 w 120"/>
              <a:gd name="T13" fmla="*/ 60 h 120"/>
              <a:gd name="T14" fmla="*/ 120 w 120"/>
              <a:gd name="T15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20" y="60"/>
                </a:lnTo>
                <a:cubicBezTo>
                  <a:pt x="120" y="93"/>
                  <a:pt x="93" y="120"/>
                  <a:pt x="60" y="120"/>
                </a:cubicBezTo>
                <a:cubicBezTo>
                  <a:pt x="27" y="120"/>
                  <a:pt x="0" y="93"/>
                  <a:pt x="0" y="60"/>
                </a:cubicBezTo>
                <a:cubicBezTo>
                  <a:pt x="0" y="26"/>
                  <a:pt x="27" y="0"/>
                  <a:pt x="60" y="0"/>
                </a:cubicBezTo>
                <a:cubicBezTo>
                  <a:pt x="93" y="0"/>
                  <a:pt x="120" y="26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6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4" name="Freeform 166">
            <a:extLst>
              <a:ext uri="{FF2B5EF4-FFF2-40B4-BE49-F238E27FC236}">
                <a16:creationId xmlns:a16="http://schemas.microsoft.com/office/drawing/2014/main" id="{CFDF28B0-70EC-4ED7-B15B-2786C79CC7D7}"/>
              </a:ext>
            </a:extLst>
          </p:cNvPr>
          <p:cNvSpPr>
            <a:spLocks/>
          </p:cNvSpPr>
          <p:nvPr/>
        </p:nvSpPr>
        <p:spPr bwMode="auto">
          <a:xfrm>
            <a:off x="3935416" y="5216557"/>
            <a:ext cx="115888" cy="115888"/>
          </a:xfrm>
          <a:custGeom>
            <a:avLst/>
            <a:gdLst>
              <a:gd name="T0" fmla="*/ 133 w 133"/>
              <a:gd name="T1" fmla="*/ 67 h 133"/>
              <a:gd name="T2" fmla="*/ 133 w 133"/>
              <a:gd name="T3" fmla="*/ 67 h 133"/>
              <a:gd name="T4" fmla="*/ 67 w 133"/>
              <a:gd name="T5" fmla="*/ 133 h 133"/>
              <a:gd name="T6" fmla="*/ 0 w 133"/>
              <a:gd name="T7" fmla="*/ 67 h 133"/>
              <a:gd name="T8" fmla="*/ 67 w 133"/>
              <a:gd name="T9" fmla="*/ 0 h 133"/>
              <a:gd name="T10" fmla="*/ 133 w 133"/>
              <a:gd name="T11" fmla="*/ 67 h 133"/>
              <a:gd name="T12" fmla="*/ 133 w 133"/>
              <a:gd name="T13" fmla="*/ 6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33">
                <a:moveTo>
                  <a:pt x="133" y="67"/>
                </a:moveTo>
                <a:lnTo>
                  <a:pt x="133" y="67"/>
                </a:lnTo>
                <a:cubicBezTo>
                  <a:pt x="133" y="103"/>
                  <a:pt x="104" y="133"/>
                  <a:pt x="67" y="133"/>
                </a:cubicBezTo>
                <a:cubicBezTo>
                  <a:pt x="30" y="133"/>
                  <a:pt x="0" y="103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4" y="0"/>
                  <a:pt x="133" y="30"/>
                  <a:pt x="133" y="67"/>
                </a:cubicBezTo>
                <a:cubicBezTo>
                  <a:pt x="133" y="67"/>
                  <a:pt x="133" y="67"/>
                  <a:pt x="133" y="67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5" name="Freeform 167">
            <a:extLst>
              <a:ext uri="{FF2B5EF4-FFF2-40B4-BE49-F238E27FC236}">
                <a16:creationId xmlns:a16="http://schemas.microsoft.com/office/drawing/2014/main" id="{77681DE4-85C6-4609-A1F5-0C7FE08E70FA}"/>
              </a:ext>
            </a:extLst>
          </p:cNvPr>
          <p:cNvSpPr>
            <a:spLocks/>
          </p:cNvSpPr>
          <p:nvPr/>
        </p:nvSpPr>
        <p:spPr bwMode="auto">
          <a:xfrm>
            <a:off x="3941766" y="5222907"/>
            <a:ext cx="104775" cy="104776"/>
          </a:xfrm>
          <a:custGeom>
            <a:avLst/>
            <a:gdLst>
              <a:gd name="T0" fmla="*/ 120 w 120"/>
              <a:gd name="T1" fmla="*/ 60 h 120"/>
              <a:gd name="T2" fmla="*/ 120 w 120"/>
              <a:gd name="T3" fmla="*/ 60 h 120"/>
              <a:gd name="T4" fmla="*/ 60 w 120"/>
              <a:gd name="T5" fmla="*/ 120 h 120"/>
              <a:gd name="T6" fmla="*/ 0 w 120"/>
              <a:gd name="T7" fmla="*/ 60 h 120"/>
              <a:gd name="T8" fmla="*/ 60 w 120"/>
              <a:gd name="T9" fmla="*/ 0 h 120"/>
              <a:gd name="T10" fmla="*/ 120 w 120"/>
              <a:gd name="T11" fmla="*/ 60 h 120"/>
              <a:gd name="T12" fmla="*/ 120 w 120"/>
              <a:gd name="T13" fmla="*/ 60 h 120"/>
              <a:gd name="T14" fmla="*/ 120 w 120"/>
              <a:gd name="T15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20" y="60"/>
                </a:lnTo>
                <a:cubicBezTo>
                  <a:pt x="120" y="93"/>
                  <a:pt x="93" y="120"/>
                  <a:pt x="60" y="120"/>
                </a:cubicBezTo>
                <a:cubicBezTo>
                  <a:pt x="27" y="120"/>
                  <a:pt x="0" y="93"/>
                  <a:pt x="0" y="60"/>
                </a:cubicBezTo>
                <a:cubicBezTo>
                  <a:pt x="0" y="26"/>
                  <a:pt x="27" y="0"/>
                  <a:pt x="60" y="0"/>
                </a:cubicBezTo>
                <a:cubicBezTo>
                  <a:pt x="93" y="0"/>
                  <a:pt x="120" y="26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6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6" name="Freeform 168">
            <a:extLst>
              <a:ext uri="{FF2B5EF4-FFF2-40B4-BE49-F238E27FC236}">
                <a16:creationId xmlns:a16="http://schemas.microsoft.com/office/drawing/2014/main" id="{8CDA0C9C-F1B7-4517-B993-6E305D85E681}"/>
              </a:ext>
            </a:extLst>
          </p:cNvPr>
          <p:cNvSpPr>
            <a:spLocks/>
          </p:cNvSpPr>
          <p:nvPr/>
        </p:nvSpPr>
        <p:spPr bwMode="auto">
          <a:xfrm>
            <a:off x="1835152" y="3744936"/>
            <a:ext cx="117475" cy="115888"/>
          </a:xfrm>
          <a:custGeom>
            <a:avLst/>
            <a:gdLst>
              <a:gd name="T0" fmla="*/ 133 w 133"/>
              <a:gd name="T1" fmla="*/ 67 h 133"/>
              <a:gd name="T2" fmla="*/ 133 w 133"/>
              <a:gd name="T3" fmla="*/ 67 h 133"/>
              <a:gd name="T4" fmla="*/ 67 w 133"/>
              <a:gd name="T5" fmla="*/ 133 h 133"/>
              <a:gd name="T6" fmla="*/ 0 w 133"/>
              <a:gd name="T7" fmla="*/ 67 h 133"/>
              <a:gd name="T8" fmla="*/ 67 w 133"/>
              <a:gd name="T9" fmla="*/ 0 h 133"/>
              <a:gd name="T10" fmla="*/ 133 w 133"/>
              <a:gd name="T11" fmla="*/ 67 h 133"/>
              <a:gd name="T12" fmla="*/ 133 w 133"/>
              <a:gd name="T13" fmla="*/ 6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33">
                <a:moveTo>
                  <a:pt x="133" y="67"/>
                </a:moveTo>
                <a:lnTo>
                  <a:pt x="133" y="67"/>
                </a:lnTo>
                <a:cubicBezTo>
                  <a:pt x="133" y="103"/>
                  <a:pt x="104" y="133"/>
                  <a:pt x="67" y="133"/>
                </a:cubicBezTo>
                <a:cubicBezTo>
                  <a:pt x="30" y="133"/>
                  <a:pt x="0" y="103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4" y="0"/>
                  <a:pt x="133" y="30"/>
                  <a:pt x="133" y="67"/>
                </a:cubicBezTo>
                <a:cubicBezTo>
                  <a:pt x="133" y="67"/>
                  <a:pt x="133" y="67"/>
                  <a:pt x="133" y="67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7" name="Freeform 169">
            <a:extLst>
              <a:ext uri="{FF2B5EF4-FFF2-40B4-BE49-F238E27FC236}">
                <a16:creationId xmlns:a16="http://schemas.microsoft.com/office/drawing/2014/main" id="{090CEFDD-E020-41A3-8192-85EEDD093B35}"/>
              </a:ext>
            </a:extLst>
          </p:cNvPr>
          <p:cNvSpPr>
            <a:spLocks/>
          </p:cNvSpPr>
          <p:nvPr/>
        </p:nvSpPr>
        <p:spPr bwMode="auto">
          <a:xfrm>
            <a:off x="1841502" y="3751286"/>
            <a:ext cx="104775" cy="104776"/>
          </a:xfrm>
          <a:custGeom>
            <a:avLst/>
            <a:gdLst>
              <a:gd name="T0" fmla="*/ 120 w 120"/>
              <a:gd name="T1" fmla="*/ 60 h 120"/>
              <a:gd name="T2" fmla="*/ 120 w 120"/>
              <a:gd name="T3" fmla="*/ 60 h 120"/>
              <a:gd name="T4" fmla="*/ 60 w 120"/>
              <a:gd name="T5" fmla="*/ 120 h 120"/>
              <a:gd name="T6" fmla="*/ 0 w 120"/>
              <a:gd name="T7" fmla="*/ 60 h 120"/>
              <a:gd name="T8" fmla="*/ 60 w 120"/>
              <a:gd name="T9" fmla="*/ 0 h 120"/>
              <a:gd name="T10" fmla="*/ 120 w 120"/>
              <a:gd name="T11" fmla="*/ 60 h 120"/>
              <a:gd name="T12" fmla="*/ 120 w 120"/>
              <a:gd name="T13" fmla="*/ 60 h 120"/>
              <a:gd name="T14" fmla="*/ 120 w 120"/>
              <a:gd name="T15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20" y="60"/>
                </a:lnTo>
                <a:cubicBezTo>
                  <a:pt x="120" y="93"/>
                  <a:pt x="93" y="120"/>
                  <a:pt x="60" y="120"/>
                </a:cubicBezTo>
                <a:cubicBezTo>
                  <a:pt x="27" y="120"/>
                  <a:pt x="0" y="93"/>
                  <a:pt x="0" y="60"/>
                </a:cubicBezTo>
                <a:cubicBezTo>
                  <a:pt x="0" y="26"/>
                  <a:pt x="27" y="0"/>
                  <a:pt x="60" y="0"/>
                </a:cubicBezTo>
                <a:cubicBezTo>
                  <a:pt x="93" y="0"/>
                  <a:pt x="120" y="26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6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8" name="Freeform 170">
            <a:extLst>
              <a:ext uri="{FF2B5EF4-FFF2-40B4-BE49-F238E27FC236}">
                <a16:creationId xmlns:a16="http://schemas.microsoft.com/office/drawing/2014/main" id="{D6D3D1BA-33CE-489A-97F8-9405BAB0237C}"/>
              </a:ext>
            </a:extLst>
          </p:cNvPr>
          <p:cNvSpPr>
            <a:spLocks/>
          </p:cNvSpPr>
          <p:nvPr/>
        </p:nvSpPr>
        <p:spPr bwMode="auto">
          <a:xfrm>
            <a:off x="1835152" y="4795867"/>
            <a:ext cx="117475" cy="115888"/>
          </a:xfrm>
          <a:custGeom>
            <a:avLst/>
            <a:gdLst>
              <a:gd name="T0" fmla="*/ 133 w 133"/>
              <a:gd name="T1" fmla="*/ 67 h 133"/>
              <a:gd name="T2" fmla="*/ 133 w 133"/>
              <a:gd name="T3" fmla="*/ 67 h 133"/>
              <a:gd name="T4" fmla="*/ 67 w 133"/>
              <a:gd name="T5" fmla="*/ 133 h 133"/>
              <a:gd name="T6" fmla="*/ 0 w 133"/>
              <a:gd name="T7" fmla="*/ 67 h 133"/>
              <a:gd name="T8" fmla="*/ 67 w 133"/>
              <a:gd name="T9" fmla="*/ 0 h 133"/>
              <a:gd name="T10" fmla="*/ 133 w 133"/>
              <a:gd name="T11" fmla="*/ 67 h 133"/>
              <a:gd name="T12" fmla="*/ 133 w 133"/>
              <a:gd name="T13" fmla="*/ 6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33">
                <a:moveTo>
                  <a:pt x="133" y="67"/>
                </a:moveTo>
                <a:lnTo>
                  <a:pt x="133" y="67"/>
                </a:lnTo>
                <a:cubicBezTo>
                  <a:pt x="133" y="103"/>
                  <a:pt x="104" y="133"/>
                  <a:pt x="67" y="133"/>
                </a:cubicBezTo>
                <a:cubicBezTo>
                  <a:pt x="30" y="133"/>
                  <a:pt x="0" y="103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4" y="0"/>
                  <a:pt x="133" y="30"/>
                  <a:pt x="133" y="67"/>
                </a:cubicBezTo>
                <a:cubicBezTo>
                  <a:pt x="133" y="67"/>
                  <a:pt x="133" y="67"/>
                  <a:pt x="133" y="67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49" name="Freeform 171">
            <a:extLst>
              <a:ext uri="{FF2B5EF4-FFF2-40B4-BE49-F238E27FC236}">
                <a16:creationId xmlns:a16="http://schemas.microsoft.com/office/drawing/2014/main" id="{324A419D-397A-4CFE-94CD-15AF427E89A2}"/>
              </a:ext>
            </a:extLst>
          </p:cNvPr>
          <p:cNvSpPr>
            <a:spLocks/>
          </p:cNvSpPr>
          <p:nvPr/>
        </p:nvSpPr>
        <p:spPr bwMode="auto">
          <a:xfrm>
            <a:off x="1841502" y="4802217"/>
            <a:ext cx="104775" cy="104776"/>
          </a:xfrm>
          <a:custGeom>
            <a:avLst/>
            <a:gdLst>
              <a:gd name="T0" fmla="*/ 120 w 120"/>
              <a:gd name="T1" fmla="*/ 60 h 120"/>
              <a:gd name="T2" fmla="*/ 120 w 120"/>
              <a:gd name="T3" fmla="*/ 60 h 120"/>
              <a:gd name="T4" fmla="*/ 60 w 120"/>
              <a:gd name="T5" fmla="*/ 120 h 120"/>
              <a:gd name="T6" fmla="*/ 0 w 120"/>
              <a:gd name="T7" fmla="*/ 60 h 120"/>
              <a:gd name="T8" fmla="*/ 60 w 120"/>
              <a:gd name="T9" fmla="*/ 0 h 120"/>
              <a:gd name="T10" fmla="*/ 120 w 120"/>
              <a:gd name="T11" fmla="*/ 60 h 120"/>
              <a:gd name="T12" fmla="*/ 120 w 120"/>
              <a:gd name="T13" fmla="*/ 60 h 120"/>
              <a:gd name="T14" fmla="*/ 120 w 120"/>
              <a:gd name="T15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20">
                <a:moveTo>
                  <a:pt x="120" y="60"/>
                </a:moveTo>
                <a:lnTo>
                  <a:pt x="120" y="60"/>
                </a:lnTo>
                <a:cubicBezTo>
                  <a:pt x="120" y="93"/>
                  <a:pt x="93" y="120"/>
                  <a:pt x="60" y="120"/>
                </a:cubicBezTo>
                <a:cubicBezTo>
                  <a:pt x="27" y="120"/>
                  <a:pt x="0" y="93"/>
                  <a:pt x="0" y="60"/>
                </a:cubicBezTo>
                <a:cubicBezTo>
                  <a:pt x="0" y="26"/>
                  <a:pt x="27" y="0"/>
                  <a:pt x="60" y="0"/>
                </a:cubicBezTo>
                <a:cubicBezTo>
                  <a:pt x="93" y="0"/>
                  <a:pt x="120" y="26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60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041F623-4D71-4212-844C-C69388F3877D}"/>
              </a:ext>
            </a:extLst>
          </p:cNvPr>
          <p:cNvSpPr/>
          <p:nvPr/>
        </p:nvSpPr>
        <p:spPr>
          <a:xfrm>
            <a:off x="4283967" y="1228323"/>
            <a:ext cx="4596515" cy="534755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2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707904" y="242330"/>
            <a:ext cx="5223367" cy="5958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Classical Instrumentation Amp (6)</a:t>
            </a:r>
          </a:p>
        </p:txBody>
      </p:sp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1473200" y="990600"/>
          <a:ext cx="574198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5740400" imgH="1778000" progId="Equation.3">
                  <p:embed/>
                </p:oleObj>
              </mc:Choice>
              <mc:Fallback>
                <p:oleObj name="Equation" r:id="rId4" imgW="5740400" imgH="1778000" progId="Equation.3">
                  <p:embed/>
                  <p:pic>
                    <p:nvPicPr>
                      <p:cNvPr id="614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990600"/>
                        <a:ext cx="5741988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41325" y="3581400"/>
            <a:ext cx="712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Common-mode rejection ratio = Diff gain / CM Gain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46100" y="5959475"/>
          <a:ext cx="60340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6032500" imgH="762000" progId="Equation.3">
                  <p:embed/>
                </p:oleObj>
              </mc:Choice>
              <mc:Fallback>
                <p:oleObj name="Equation" r:id="rId6" imgW="6032500" imgH="762000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959475"/>
                        <a:ext cx="60340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616700" y="4191000"/>
          <a:ext cx="2019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2019300" imgH="685800" progId="Equation.3">
                  <p:embed/>
                </p:oleObj>
              </mc:Choice>
              <mc:Fallback>
                <p:oleObj name="Equation" r:id="rId8" imgW="2019300" imgH="685800" progId="Equation.3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4191000"/>
                        <a:ext cx="2019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7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241815"/>
            <a:ext cx="5068891" cy="5958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Classical Instrumentation Amp (7)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85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E.g. Diff gain =1, </a:t>
            </a:r>
            <a:r>
              <a:rPr lang="en-GB">
                <a:latin typeface="Symbol" charset="0"/>
                <a:ea typeface="ＭＳ Ｐゴシック" charset="0"/>
              </a:rPr>
              <a:t>D</a:t>
            </a:r>
            <a:r>
              <a:rPr lang="en-GB">
                <a:latin typeface="Helvetica" charset="0"/>
                <a:ea typeface="ＭＳ Ｐゴシック" charset="0"/>
              </a:rPr>
              <a:t>=0.01 (0.5% resistors), CMRR = 40dB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66800" y="2292350"/>
            <a:ext cx="756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Diff gain =100, </a:t>
            </a:r>
            <a:r>
              <a:rPr lang="en-GB">
                <a:latin typeface="Symbol" charset="0"/>
                <a:ea typeface="ＭＳ Ｐゴシック" charset="0"/>
              </a:rPr>
              <a:t>D</a:t>
            </a:r>
            <a:r>
              <a:rPr lang="en-GB">
                <a:latin typeface="Helvetica" charset="0"/>
                <a:ea typeface="ＭＳ Ｐゴシック" charset="0"/>
              </a:rPr>
              <a:t>=0.01 (0.5% resistors), CMRR = 80dB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66800" y="3063875"/>
            <a:ext cx="773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Diff gain =100, </a:t>
            </a:r>
            <a:r>
              <a:rPr lang="en-GB">
                <a:latin typeface="Symbol" charset="0"/>
                <a:ea typeface="ＭＳ Ｐゴシック" charset="0"/>
              </a:rPr>
              <a:t>D</a:t>
            </a:r>
            <a:r>
              <a:rPr lang="en-GB">
                <a:latin typeface="Helvetica" charset="0"/>
                <a:ea typeface="ＭＳ Ｐゴシック" charset="0"/>
              </a:rPr>
              <a:t>=0.002 (0.1% resistors), CMRR = 94dB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65125" y="5486400"/>
            <a:ext cx="819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Use biggest gain possible. Put it in the first stage.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Then</a:t>
            </a:r>
            <a:r>
              <a:rPr lang="en-GB">
                <a:latin typeface="Helvetica" charset="0"/>
                <a:ea typeface="ＭＳ Ｐゴシック" charset="0"/>
              </a:rPr>
              <a:t> use</a:t>
            </a:r>
          </a:p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precision resistors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if necessary</a:t>
            </a:r>
            <a:endParaRPr lang="en-GB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4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142318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+mj-ea"/>
                <a:cs typeface="+mj-cs"/>
              </a:rPr>
              <a:t>Summary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1044575"/>
            <a:ext cx="473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000">
              <a:latin typeface="Helvetica" charset="0"/>
              <a:ea typeface="ＭＳ Ｐゴシック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9063" y="1424970"/>
            <a:ext cx="90249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Helvetica" charset="0"/>
                <a:ea typeface="ＭＳ Ｐゴシック" charset="0"/>
              </a:rPr>
              <a:t>Common (ground) potential is problematic: Instrumentation amplifier gives differential input and output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863" y="2269321"/>
            <a:ext cx="90249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Difference amplifier has problems</a:t>
            </a:r>
          </a:p>
          <a:p>
            <a:r>
              <a:rPr lang="en-US" altLang="en-US" sz="2000"/>
              <a:t>	• Sensitivity to source impedance</a:t>
            </a:r>
          </a:p>
          <a:p>
            <a:r>
              <a:rPr lang="en-US" altLang="en-US" sz="2000"/>
              <a:t>	• CMRR defined by (expensive) resistor tolerance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-33338" y="3565525"/>
            <a:ext cx="90249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Classical 3-opamp instrumentation amplifier solves them:</a:t>
            </a:r>
          </a:p>
          <a:p>
            <a:r>
              <a:rPr lang="en-US" altLang="en-US" sz="2000"/>
              <a:t>	• Infinite input impedance</a:t>
            </a:r>
          </a:p>
          <a:p>
            <a:r>
              <a:rPr lang="en-US" altLang="en-US" sz="2000"/>
              <a:t>	• CMRR increased by input stage differential gain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4869160"/>
            <a:ext cx="90249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CMRR of 3-opamp instrumentation amp and gain are linked</a:t>
            </a:r>
          </a:p>
          <a:p>
            <a:endParaRPr lang="en-US" altLang="en-US" sz="2000"/>
          </a:p>
          <a:p>
            <a:r>
              <a:rPr lang="en-US" altLang="en-US" sz="2000"/>
              <a:t>   • Use as much gain as possible (limited by clipping etc.)</a:t>
            </a:r>
          </a:p>
          <a:p>
            <a:r>
              <a:rPr lang="en-US" altLang="en-US" sz="2000"/>
              <a:t>   • Pay for resistors which are </a:t>
            </a:r>
            <a:r>
              <a:rPr lang="en-US" altLang="en-US" sz="2000">
                <a:solidFill>
                  <a:srgbClr val="FF0000"/>
                </a:solidFill>
              </a:rPr>
              <a:t>just</a:t>
            </a:r>
            <a:r>
              <a:rPr lang="en-US" altLang="en-US" sz="2000"/>
              <a:t> good enough in O/P stage </a:t>
            </a:r>
          </a:p>
        </p:txBody>
      </p:sp>
    </p:spTree>
    <p:extLst>
      <p:ext uri="{BB962C8B-B14F-4D97-AF65-F5344CB8AC3E}">
        <p14:creationId xmlns:p14="http://schemas.microsoft.com/office/powerpoint/2010/main" val="17938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26630" grpId="0" autoUpdateAnimBg="0"/>
      <p:bldP spid="26631" grpId="0" autoUpdateAnimBg="0"/>
    </p:bldLst>
  </p:timing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38E49D-3063-447F-BAAC-4CE3F86A1355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9ac6a3e-0dd4-4719-9d7d-17a7e3c3f48b"/>
    <ds:schemaRef ds:uri="http://schemas.microsoft.com/office/infopath/2007/PartnerControls"/>
    <ds:schemaRef ds:uri="http://purl.org/dc/terms/"/>
    <ds:schemaRef ds:uri="33529654-d03c-4efc-843b-d265dda45811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042B19-A14A-4F0B-9F03-0A090FA509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62E572-0226-4DA6-9A86-C35B94FCFA10}">
  <ds:schemaRefs>
    <ds:schemaRef ds:uri="33529654-d03c-4efc-843b-d265dda45811"/>
    <ds:schemaRef ds:uri="49ac6a3e-0dd4-4719-9d7d-17a7e3c3f4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20995</TotalTime>
  <Words>273</Words>
  <Application>Microsoft Office PowerPoint</Application>
  <PresentationFormat>On-screen Show (4:3)</PresentationFormat>
  <Paragraphs>44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Arial</vt:lpstr>
      <vt:lpstr>Calibri</vt:lpstr>
      <vt:lpstr>Helvetica</vt:lpstr>
      <vt:lpstr>Symbol</vt:lpstr>
      <vt:lpstr>Wingdings</vt:lpstr>
      <vt:lpstr>1_standardWhite</vt:lpstr>
      <vt:lpstr>standardWhite</vt:lpstr>
      <vt:lpstr>Equation</vt:lpstr>
      <vt:lpstr>Electronic System Design 3 Lecture 7.3: How to Design and Improve an Instrumentation Amplifier</vt:lpstr>
      <vt:lpstr>Classical Instrumentation Amplifier</vt:lpstr>
      <vt:lpstr>Classical instrumentation Amp (2)</vt:lpstr>
      <vt:lpstr>Classical Instrumentation Amp (3) Differential Gain</vt:lpstr>
      <vt:lpstr>Classical Instrumentation Amp (4) Common mode gain</vt:lpstr>
      <vt:lpstr>Classical instrumentation Amp (5)</vt:lpstr>
      <vt:lpstr>Classical Instrumentation Amp (6)</vt:lpstr>
      <vt:lpstr>Classical Instrumentation Amp (7)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Duncan Bremner</cp:lastModifiedBy>
  <cp:revision>107</cp:revision>
  <cp:lastPrinted>2017-10-23T04:54:03Z</cp:lastPrinted>
  <dcterms:created xsi:type="dcterms:W3CDTF">2014-02-05T20:35:34Z</dcterms:created>
  <dcterms:modified xsi:type="dcterms:W3CDTF">2020-11-01T16:39:58Z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