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4"/>
    <p:sldMasterId id="2147483658" r:id="rId5"/>
  </p:sldMasterIdLst>
  <p:notesMasterIdLst>
    <p:notesMasterId r:id="rId15"/>
  </p:notesMasterIdLst>
  <p:sldIdLst>
    <p:sldId id="284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324" r:id="rId14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E7A7"/>
    <a:srgbClr val="92D050"/>
    <a:srgbClr val="FF5050"/>
    <a:srgbClr val="3A5667"/>
    <a:srgbClr val="5B651B"/>
    <a:srgbClr val="210A2F"/>
    <a:srgbClr val="005C61"/>
    <a:srgbClr val="002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7" autoAdjust="0"/>
  </p:normalViewPr>
  <p:slideViewPr>
    <p:cSldViewPr>
      <p:cViewPr varScale="1">
        <p:scale>
          <a:sx n="119" d="100"/>
          <a:sy n="119" d="100"/>
        </p:scale>
        <p:origin x="63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17803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can Bremner" userId="5ab83519-4fc2-4c2c-9051-af9074a2d0ce" providerId="ADAL" clId="{AB7BB3CA-323F-4AB4-B82A-33284C98F62C}"/>
    <pc:docChg chg="delSld modSld">
      <pc:chgData name="Duncan Bremner" userId="5ab83519-4fc2-4c2c-9051-af9074a2d0ce" providerId="ADAL" clId="{AB7BB3CA-323F-4AB4-B82A-33284C98F62C}" dt="2020-11-09T14:12:30.344" v="50" actId="962"/>
      <pc:docMkLst>
        <pc:docMk/>
      </pc:docMkLst>
      <pc:sldChg chg="del">
        <pc:chgData name="Duncan Bremner" userId="5ab83519-4fc2-4c2c-9051-af9074a2d0ce" providerId="ADAL" clId="{AB7BB3CA-323F-4AB4-B82A-33284C98F62C}" dt="2020-11-08T18:17:45.604" v="0" actId="47"/>
        <pc:sldMkLst>
          <pc:docMk/>
          <pc:sldMk cId="2064834411" sldId="283"/>
        </pc:sldMkLst>
      </pc:sldChg>
      <pc:sldChg chg="modSp mod">
        <pc:chgData name="Duncan Bremner" userId="5ab83519-4fc2-4c2c-9051-af9074a2d0ce" providerId="ADAL" clId="{AB7BB3CA-323F-4AB4-B82A-33284C98F62C}" dt="2020-11-09T14:12:30.344" v="50" actId="962"/>
        <pc:sldMkLst>
          <pc:docMk/>
          <pc:sldMk cId="1113410087" sldId="286"/>
        </pc:sldMkLst>
        <pc:picChg chg="mod">
          <ac:chgData name="Duncan Bremner" userId="5ab83519-4fc2-4c2c-9051-af9074a2d0ce" providerId="ADAL" clId="{AB7BB3CA-323F-4AB4-B82A-33284C98F62C}" dt="2020-11-09T14:12:30.344" v="50" actId="962"/>
          <ac:picMkLst>
            <pc:docMk/>
            <pc:sldMk cId="1113410087" sldId="286"/>
            <ac:picMk id="2" creationId="{00000000-0000-0000-0000-000000000000}"/>
          </ac:picMkLst>
        </pc:picChg>
      </pc:sldChg>
      <pc:sldChg chg="del">
        <pc:chgData name="Duncan Bremner" userId="5ab83519-4fc2-4c2c-9051-af9074a2d0ce" providerId="ADAL" clId="{AB7BB3CA-323F-4AB4-B82A-33284C98F62C}" dt="2020-11-08T18:17:45.604" v="0" actId="47"/>
        <pc:sldMkLst>
          <pc:docMk/>
          <pc:sldMk cId="1611154392" sldId="293"/>
        </pc:sldMkLst>
      </pc:sldChg>
      <pc:sldChg chg="del">
        <pc:chgData name="Duncan Bremner" userId="5ab83519-4fc2-4c2c-9051-af9074a2d0ce" providerId="ADAL" clId="{AB7BB3CA-323F-4AB4-B82A-33284C98F62C}" dt="2020-11-08T18:17:45.604" v="0" actId="47"/>
        <pc:sldMkLst>
          <pc:docMk/>
          <pc:sldMk cId="3680446716" sldId="294"/>
        </pc:sldMkLst>
      </pc:sldChg>
      <pc:sldChg chg="del">
        <pc:chgData name="Duncan Bremner" userId="5ab83519-4fc2-4c2c-9051-af9074a2d0ce" providerId="ADAL" clId="{AB7BB3CA-323F-4AB4-B82A-33284C98F62C}" dt="2020-11-08T18:17:45.604" v="0" actId="47"/>
        <pc:sldMkLst>
          <pc:docMk/>
          <pc:sldMk cId="3609317589" sldId="295"/>
        </pc:sldMkLst>
      </pc:sldChg>
      <pc:sldChg chg="del">
        <pc:chgData name="Duncan Bremner" userId="5ab83519-4fc2-4c2c-9051-af9074a2d0ce" providerId="ADAL" clId="{AB7BB3CA-323F-4AB4-B82A-33284C98F62C}" dt="2020-11-08T18:17:45.604" v="0" actId="47"/>
        <pc:sldMkLst>
          <pc:docMk/>
          <pc:sldMk cId="353079856" sldId="296"/>
        </pc:sldMkLst>
      </pc:sldChg>
      <pc:sldChg chg="del">
        <pc:chgData name="Duncan Bremner" userId="5ab83519-4fc2-4c2c-9051-af9074a2d0ce" providerId="ADAL" clId="{AB7BB3CA-323F-4AB4-B82A-33284C98F62C}" dt="2020-11-08T18:17:45.604" v="0" actId="47"/>
        <pc:sldMkLst>
          <pc:docMk/>
          <pc:sldMk cId="2575116672" sldId="297"/>
        </pc:sldMkLst>
      </pc:sldChg>
      <pc:sldChg chg="del">
        <pc:chgData name="Duncan Bremner" userId="5ab83519-4fc2-4c2c-9051-af9074a2d0ce" providerId="ADAL" clId="{AB7BB3CA-323F-4AB4-B82A-33284C98F62C}" dt="2020-11-08T18:17:45.604" v="0" actId="47"/>
        <pc:sldMkLst>
          <pc:docMk/>
          <pc:sldMk cId="3089263534" sldId="298"/>
        </pc:sldMkLst>
      </pc:sldChg>
      <pc:sldChg chg="del">
        <pc:chgData name="Duncan Bremner" userId="5ab83519-4fc2-4c2c-9051-af9074a2d0ce" providerId="ADAL" clId="{AB7BB3CA-323F-4AB4-B82A-33284C98F62C}" dt="2020-11-08T18:17:45.604" v="0" actId="47"/>
        <pc:sldMkLst>
          <pc:docMk/>
          <pc:sldMk cId="1380691724" sldId="299"/>
        </pc:sldMkLst>
      </pc:sldChg>
      <pc:sldChg chg="del">
        <pc:chgData name="Duncan Bremner" userId="5ab83519-4fc2-4c2c-9051-af9074a2d0ce" providerId="ADAL" clId="{AB7BB3CA-323F-4AB4-B82A-33284C98F62C}" dt="2020-11-08T18:17:45.604" v="0" actId="47"/>
        <pc:sldMkLst>
          <pc:docMk/>
          <pc:sldMk cId="3164679239" sldId="300"/>
        </pc:sldMkLst>
      </pc:sldChg>
      <pc:sldChg chg="del">
        <pc:chgData name="Duncan Bremner" userId="5ab83519-4fc2-4c2c-9051-af9074a2d0ce" providerId="ADAL" clId="{AB7BB3CA-323F-4AB4-B82A-33284C98F62C}" dt="2020-11-08T18:17:45.604" v="0" actId="47"/>
        <pc:sldMkLst>
          <pc:docMk/>
          <pc:sldMk cId="2135921010" sldId="301"/>
        </pc:sldMkLst>
      </pc:sldChg>
      <pc:sldChg chg="del">
        <pc:chgData name="Duncan Bremner" userId="5ab83519-4fc2-4c2c-9051-af9074a2d0ce" providerId="ADAL" clId="{AB7BB3CA-323F-4AB4-B82A-33284C98F62C}" dt="2020-11-08T18:17:45.604" v="0" actId="47"/>
        <pc:sldMkLst>
          <pc:docMk/>
          <pc:sldMk cId="2632641348" sldId="302"/>
        </pc:sldMkLst>
      </pc:sldChg>
      <pc:sldChg chg="del">
        <pc:chgData name="Duncan Bremner" userId="5ab83519-4fc2-4c2c-9051-af9074a2d0ce" providerId="ADAL" clId="{AB7BB3CA-323F-4AB4-B82A-33284C98F62C}" dt="2020-11-08T18:17:45.604" v="0" actId="47"/>
        <pc:sldMkLst>
          <pc:docMk/>
          <pc:sldMk cId="1562828115" sldId="303"/>
        </pc:sldMkLst>
      </pc:sldChg>
      <pc:sldChg chg="del">
        <pc:chgData name="Duncan Bremner" userId="5ab83519-4fc2-4c2c-9051-af9074a2d0ce" providerId="ADAL" clId="{AB7BB3CA-323F-4AB4-B82A-33284C98F62C}" dt="2020-11-08T18:17:45.604" v="0" actId="47"/>
        <pc:sldMkLst>
          <pc:docMk/>
          <pc:sldMk cId="3138670442" sldId="304"/>
        </pc:sldMkLst>
      </pc:sldChg>
      <pc:sldChg chg="del">
        <pc:chgData name="Duncan Bremner" userId="5ab83519-4fc2-4c2c-9051-af9074a2d0ce" providerId="ADAL" clId="{AB7BB3CA-323F-4AB4-B82A-33284C98F62C}" dt="2020-11-08T18:17:45.604" v="0" actId="47"/>
        <pc:sldMkLst>
          <pc:docMk/>
          <pc:sldMk cId="3348315176" sldId="305"/>
        </pc:sldMkLst>
      </pc:sldChg>
      <pc:sldChg chg="del">
        <pc:chgData name="Duncan Bremner" userId="5ab83519-4fc2-4c2c-9051-af9074a2d0ce" providerId="ADAL" clId="{AB7BB3CA-323F-4AB4-B82A-33284C98F62C}" dt="2020-11-08T18:17:45.604" v="0" actId="47"/>
        <pc:sldMkLst>
          <pc:docMk/>
          <pc:sldMk cId="2850196059" sldId="307"/>
        </pc:sldMkLst>
      </pc:sldChg>
      <pc:sldChg chg="del">
        <pc:chgData name="Duncan Bremner" userId="5ab83519-4fc2-4c2c-9051-af9074a2d0ce" providerId="ADAL" clId="{AB7BB3CA-323F-4AB4-B82A-33284C98F62C}" dt="2020-11-08T18:17:45.604" v="0" actId="47"/>
        <pc:sldMkLst>
          <pc:docMk/>
          <pc:sldMk cId="1503465726" sldId="308"/>
        </pc:sldMkLst>
      </pc:sldChg>
      <pc:sldChg chg="del">
        <pc:chgData name="Duncan Bremner" userId="5ab83519-4fc2-4c2c-9051-af9074a2d0ce" providerId="ADAL" clId="{AB7BB3CA-323F-4AB4-B82A-33284C98F62C}" dt="2020-11-08T18:17:45.604" v="0" actId="47"/>
        <pc:sldMkLst>
          <pc:docMk/>
          <pc:sldMk cId="3670049394" sldId="309"/>
        </pc:sldMkLst>
      </pc:sldChg>
      <pc:sldChg chg="del">
        <pc:chgData name="Duncan Bremner" userId="5ab83519-4fc2-4c2c-9051-af9074a2d0ce" providerId="ADAL" clId="{AB7BB3CA-323F-4AB4-B82A-33284C98F62C}" dt="2020-11-08T18:17:45.604" v="0" actId="47"/>
        <pc:sldMkLst>
          <pc:docMk/>
          <pc:sldMk cId="2522608197" sldId="310"/>
        </pc:sldMkLst>
      </pc:sldChg>
      <pc:sldChg chg="del">
        <pc:chgData name="Duncan Bremner" userId="5ab83519-4fc2-4c2c-9051-af9074a2d0ce" providerId="ADAL" clId="{AB7BB3CA-323F-4AB4-B82A-33284C98F62C}" dt="2020-11-08T18:17:45.604" v="0" actId="47"/>
        <pc:sldMkLst>
          <pc:docMk/>
          <pc:sldMk cId="281866004" sldId="311"/>
        </pc:sldMkLst>
      </pc:sldChg>
      <pc:sldChg chg="del">
        <pc:chgData name="Duncan Bremner" userId="5ab83519-4fc2-4c2c-9051-af9074a2d0ce" providerId="ADAL" clId="{AB7BB3CA-323F-4AB4-B82A-33284C98F62C}" dt="2020-11-08T18:17:45.604" v="0" actId="47"/>
        <pc:sldMkLst>
          <pc:docMk/>
          <pc:sldMk cId="1793966131" sldId="312"/>
        </pc:sldMkLst>
      </pc:sldChg>
      <pc:sldChg chg="del">
        <pc:chgData name="Duncan Bremner" userId="5ab83519-4fc2-4c2c-9051-af9074a2d0ce" providerId="ADAL" clId="{AB7BB3CA-323F-4AB4-B82A-33284C98F62C}" dt="2020-11-08T18:17:45.604" v="0" actId="47"/>
        <pc:sldMkLst>
          <pc:docMk/>
          <pc:sldMk cId="2174375499" sldId="313"/>
        </pc:sldMkLst>
      </pc:sldChg>
      <pc:sldChg chg="del">
        <pc:chgData name="Duncan Bremner" userId="5ab83519-4fc2-4c2c-9051-af9074a2d0ce" providerId="ADAL" clId="{AB7BB3CA-323F-4AB4-B82A-33284C98F62C}" dt="2020-11-08T18:17:45.604" v="0" actId="47"/>
        <pc:sldMkLst>
          <pc:docMk/>
          <pc:sldMk cId="3927384407" sldId="314"/>
        </pc:sldMkLst>
      </pc:sldChg>
      <pc:sldChg chg="del">
        <pc:chgData name="Duncan Bremner" userId="5ab83519-4fc2-4c2c-9051-af9074a2d0ce" providerId="ADAL" clId="{AB7BB3CA-323F-4AB4-B82A-33284C98F62C}" dt="2020-11-08T18:17:45.604" v="0" actId="47"/>
        <pc:sldMkLst>
          <pc:docMk/>
          <pc:sldMk cId="2284765106" sldId="316"/>
        </pc:sldMkLst>
      </pc:sldChg>
      <pc:sldChg chg="del">
        <pc:chgData name="Duncan Bremner" userId="5ab83519-4fc2-4c2c-9051-af9074a2d0ce" providerId="ADAL" clId="{AB7BB3CA-323F-4AB4-B82A-33284C98F62C}" dt="2020-11-08T18:17:45.604" v="0" actId="47"/>
        <pc:sldMkLst>
          <pc:docMk/>
          <pc:sldMk cId="2624949090" sldId="317"/>
        </pc:sldMkLst>
      </pc:sldChg>
      <pc:sldChg chg="del">
        <pc:chgData name="Duncan Bremner" userId="5ab83519-4fc2-4c2c-9051-af9074a2d0ce" providerId="ADAL" clId="{AB7BB3CA-323F-4AB4-B82A-33284C98F62C}" dt="2020-11-08T18:17:45.604" v="0" actId="47"/>
        <pc:sldMkLst>
          <pc:docMk/>
          <pc:sldMk cId="532674743" sldId="320"/>
        </pc:sldMkLst>
      </pc:sldChg>
      <pc:sldChg chg="del">
        <pc:chgData name="Duncan Bremner" userId="5ab83519-4fc2-4c2c-9051-af9074a2d0ce" providerId="ADAL" clId="{AB7BB3CA-323F-4AB4-B82A-33284C98F62C}" dt="2020-11-08T18:17:45.604" v="0" actId="47"/>
        <pc:sldMkLst>
          <pc:docMk/>
          <pc:sldMk cId="3491032069" sldId="322"/>
        </pc:sldMkLst>
      </pc:sldChg>
      <pc:sldChg chg="del">
        <pc:chgData name="Duncan Bremner" userId="5ab83519-4fc2-4c2c-9051-af9074a2d0ce" providerId="ADAL" clId="{AB7BB3CA-323F-4AB4-B82A-33284C98F62C}" dt="2020-11-08T18:17:45.604" v="0" actId="47"/>
        <pc:sldMkLst>
          <pc:docMk/>
          <pc:sldMk cId="1709367725" sldId="323"/>
        </pc:sldMkLst>
      </pc:sldChg>
      <pc:sldChg chg="del">
        <pc:chgData name="Duncan Bremner" userId="5ab83519-4fc2-4c2c-9051-af9074a2d0ce" providerId="ADAL" clId="{AB7BB3CA-323F-4AB4-B82A-33284C98F62C}" dt="2020-11-08T18:17:45.604" v="0" actId="47"/>
        <pc:sldMkLst>
          <pc:docMk/>
          <pc:sldMk cId="1643405238" sldId="325"/>
        </pc:sldMkLst>
      </pc:sldChg>
      <pc:sldChg chg="del">
        <pc:chgData name="Duncan Bremner" userId="5ab83519-4fc2-4c2c-9051-af9074a2d0ce" providerId="ADAL" clId="{AB7BB3CA-323F-4AB4-B82A-33284C98F62C}" dt="2020-11-08T18:17:45.604" v="0" actId="47"/>
        <pc:sldMkLst>
          <pc:docMk/>
          <pc:sldMk cId="638460338" sldId="326"/>
        </pc:sldMkLst>
      </pc:sldChg>
      <pc:sldChg chg="del">
        <pc:chgData name="Duncan Bremner" userId="5ab83519-4fc2-4c2c-9051-af9074a2d0ce" providerId="ADAL" clId="{AB7BB3CA-323F-4AB4-B82A-33284C98F62C}" dt="2020-11-08T18:17:45.604" v="0" actId="47"/>
        <pc:sldMkLst>
          <pc:docMk/>
          <pc:sldMk cId="1016143163" sldId="327"/>
        </pc:sldMkLst>
      </pc:sldChg>
      <pc:sldChg chg="del">
        <pc:chgData name="Duncan Bremner" userId="5ab83519-4fc2-4c2c-9051-af9074a2d0ce" providerId="ADAL" clId="{AB7BB3CA-323F-4AB4-B82A-33284C98F62C}" dt="2020-11-08T18:17:45.604" v="0" actId="47"/>
        <pc:sldMkLst>
          <pc:docMk/>
          <pc:sldMk cId="1067888083" sldId="328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5EA57-3DCC-4E19-8F21-03C9701C2907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0D3F8-E286-4974-AC8F-58ADCC8E9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89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0D3F8-E286-4974-AC8F-58ADCC8E99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3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40E43F-C6BA-4F18-AF7F-CEB62CC31A7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421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539F90F-9197-4EBD-A78D-98BC7755B0EE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191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B337580-8C53-42C6-BCFE-24FCE7978381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614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778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70467E-4A76-43C8-8D50-898395FB5C5D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56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EC46D9-E45F-4508-BA18-DACA15A9959A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634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34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816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DDD385-AE6B-4797-9059-76D876DC7747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07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B803F0B-65B9-4FED-8187-FEE3830E5FC8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88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553D04-7173-4D56-8255-9AE4B330CB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1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PPTsky.jpg"/>
          <p:cNvPicPr>
            <a:picLocks noChangeAspect="1"/>
          </p:cNvPicPr>
          <p:nvPr userDrawn="1"/>
        </p:nvPicPr>
        <p:blipFill>
          <a:blip r:embed="rId2" cstate="print"/>
          <a:srcRect t="2911" r="681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6"/>
          <p:cNvSpPr>
            <a:spLocks noChangeArrowheads="1"/>
          </p:cNvSpPr>
          <p:nvPr userDrawn="1"/>
        </p:nvSpPr>
        <p:spPr bwMode="auto">
          <a:xfrm>
            <a:off x="0" y="1"/>
            <a:ext cx="9144000" cy="1381125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pic>
        <p:nvPicPr>
          <p:cNvPr id="6" name="Picture 8" descr="UoG_keyline.eps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74650"/>
            <a:ext cx="181707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14704" y="1927226"/>
            <a:ext cx="5408734" cy="1057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3323" b="1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4704" y="3033714"/>
            <a:ext cx="5408734" cy="973137"/>
          </a:xfrm>
        </p:spPr>
        <p:txBody>
          <a:bodyPr/>
          <a:lstStyle>
            <a:lvl1pPr>
              <a:buNone/>
              <a:defRPr sz="3323" b="0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3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996" y="274638"/>
            <a:ext cx="5541804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246191" indent="-24619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EBEFE-BD08-455D-AD4D-1C03BDD6FF7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68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710547-ECBB-4690-8426-E19048532D3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36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0C0084-4B9F-4B3D-AEF4-4A50A7911D3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849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7026913" y="6597292"/>
            <a:ext cx="2133600" cy="28260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14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28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42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56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70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84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19998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12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C8625EC3-6C33-CC45-91BB-212F920403D2}" type="slidenum">
              <a:rPr lang="en-US" sz="1477" smtClean="0"/>
              <a:pPr algn="r"/>
              <a:t>‹#›</a:t>
            </a:fld>
            <a:endParaRPr lang="en-US" sz="1477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10599" y="151960"/>
            <a:ext cx="5607048" cy="1143000"/>
          </a:xfrm>
        </p:spPr>
        <p:txBody>
          <a:bodyPr>
            <a:noAutofit/>
          </a:bodyPr>
          <a:lstStyle>
            <a:lvl1pPr>
              <a:defRPr sz="2954" b="1"/>
            </a:lvl1pPr>
          </a:lstStyle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492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138" y="1612900"/>
            <a:ext cx="6400800" cy="673100"/>
          </a:xfrm>
        </p:spPr>
        <p:txBody>
          <a:bodyPr/>
          <a:lstStyle>
            <a:lvl1pPr marL="0" indent="0" algn="l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5E016-EA16-4656-BC44-B0647ECB18C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96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996" y="274638"/>
            <a:ext cx="5541804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246191" indent="-24619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EBEFE-BD08-455D-AD4D-1C03BDD6FF7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78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710547-ECBB-4690-8426-E19048532D3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17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0C0084-4B9F-4B3D-AEF4-4A50A7911D3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92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7" y="1467016"/>
            <a:ext cx="4863327" cy="5958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63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7026913" y="6597292"/>
            <a:ext cx="2133600" cy="28260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14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28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42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56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70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84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19998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12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C8625EC3-6C33-CC45-91BB-212F920403D2}" type="slidenum">
              <a:rPr lang="en-US" sz="1477" smtClean="0"/>
              <a:pPr algn="r"/>
              <a:t>‹#›</a:t>
            </a:fld>
            <a:endParaRPr lang="en-US" sz="1477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10599" y="151960"/>
            <a:ext cx="5607048" cy="1143000"/>
          </a:xfrm>
        </p:spPr>
        <p:txBody>
          <a:bodyPr>
            <a:noAutofit/>
          </a:bodyPr>
          <a:lstStyle>
            <a:lvl1pPr>
              <a:defRPr sz="2954" b="1"/>
            </a:lvl1pPr>
          </a:lstStyle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242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PPTsky.jpg"/>
          <p:cNvPicPr>
            <a:picLocks noChangeAspect="1"/>
          </p:cNvPicPr>
          <p:nvPr userDrawn="1"/>
        </p:nvPicPr>
        <p:blipFill>
          <a:blip r:embed="rId2" cstate="print"/>
          <a:srcRect t="2911" r="681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6"/>
          <p:cNvSpPr>
            <a:spLocks noChangeArrowheads="1"/>
          </p:cNvSpPr>
          <p:nvPr userDrawn="1"/>
        </p:nvSpPr>
        <p:spPr bwMode="auto">
          <a:xfrm>
            <a:off x="0" y="1"/>
            <a:ext cx="9144000" cy="1381125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pic>
        <p:nvPicPr>
          <p:cNvPr id="6" name="Picture 8" descr="UoG_keyline.eps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74650"/>
            <a:ext cx="181707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14704" y="1927226"/>
            <a:ext cx="5408734" cy="1057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3323" b="1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4704" y="3033714"/>
            <a:ext cx="5408734" cy="973137"/>
          </a:xfrm>
        </p:spPr>
        <p:txBody>
          <a:bodyPr/>
          <a:lstStyle>
            <a:lvl1pPr>
              <a:buNone/>
              <a:defRPr sz="3323" b="0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63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138" y="1612900"/>
            <a:ext cx="6400800" cy="673100"/>
          </a:xfrm>
        </p:spPr>
        <p:txBody>
          <a:bodyPr/>
          <a:lstStyle>
            <a:lvl1pPr marL="0" indent="0" algn="l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5E016-EA16-4656-BC44-B0647ECB18C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7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188640"/>
            <a:ext cx="2555776" cy="1008112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397" y="1622425"/>
            <a:ext cx="8629650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9843" y="6570664"/>
            <a:ext cx="73415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23"/>
            </a:lvl1pPr>
          </a:lstStyle>
          <a:p>
            <a:fld id="{A3EA39BF-259C-4B98-98C1-4686C58C26BE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29" name="Picture 5" descr="UoG_keyline.eps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0" y="374650"/>
            <a:ext cx="181707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839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+mj-lt"/>
          <a:ea typeface="Arial" pitchFamily="-105" charset="0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5pPr>
      <a:lvl6pPr marL="422041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6pPr>
      <a:lvl7pPr marL="844083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7pPr>
      <a:lvl8pPr marL="1266124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8pPr>
      <a:lvl9pPr marL="1688165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16531" indent="-316531" algn="l" rtl="0" eaLnBrk="0" fontAlgn="base" hangingPunct="0">
        <a:spcBef>
          <a:spcPct val="30000"/>
        </a:spcBef>
        <a:spcAft>
          <a:spcPct val="0"/>
        </a:spcAft>
        <a:buNone/>
        <a:defRPr sz="2215" b="1">
          <a:solidFill>
            <a:srgbClr val="00213B"/>
          </a:solidFill>
          <a:latin typeface="+mn-lt"/>
          <a:ea typeface="Arial" pitchFamily="-105" charset="0"/>
          <a:cs typeface="+mn-cs"/>
        </a:defRPr>
      </a:lvl1pPr>
      <a:lvl2pPr marL="1466" indent="-1466" algn="l" rtl="0" eaLnBrk="0" fontAlgn="base" hangingPunct="0">
        <a:spcBef>
          <a:spcPct val="30000"/>
        </a:spcBef>
        <a:spcAft>
          <a:spcPct val="0"/>
        </a:spcAft>
        <a:buNone/>
        <a:defRPr sz="2215">
          <a:solidFill>
            <a:schemeClr val="tx1"/>
          </a:solidFill>
          <a:latin typeface="+mn-lt"/>
          <a:ea typeface="Arial" pitchFamily="-105" charset="0"/>
          <a:cs typeface="+mn-cs"/>
        </a:defRPr>
      </a:lvl2pPr>
      <a:lvl3pPr marL="0" indent="246191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-106" charset="2"/>
        <a:buChar char="l"/>
        <a:defRPr sz="1846" b="1">
          <a:solidFill>
            <a:schemeClr val="tx1"/>
          </a:solidFill>
          <a:latin typeface="+mn-lt"/>
          <a:ea typeface="Arial" pitchFamily="-105" charset="0"/>
          <a:cs typeface="+mn-cs"/>
        </a:defRPr>
      </a:lvl3pPr>
      <a:lvl4pPr marL="319462" indent="-15387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1662">
          <a:solidFill>
            <a:schemeClr val="tx1"/>
          </a:solidFill>
          <a:latin typeface="+mn-lt"/>
          <a:ea typeface="Arial" pitchFamily="-105" charset="0"/>
          <a:cs typeface="+mn-cs"/>
        </a:defRPr>
      </a:lvl4pPr>
      <a:lvl5pPr marL="483589" indent="-162662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Char char="•"/>
        <a:defRPr sz="1477">
          <a:solidFill>
            <a:schemeClr val="tx1"/>
          </a:solidFill>
          <a:latin typeface="+mn-lt"/>
          <a:ea typeface="Arial" pitchFamily="-105" charset="0"/>
          <a:cs typeface="+mn-cs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1"/>
            <a:ext cx="9144000" cy="1381125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397" y="1622425"/>
            <a:ext cx="8629650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9843" y="6570664"/>
            <a:ext cx="73415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23"/>
            </a:lvl1pPr>
          </a:lstStyle>
          <a:p>
            <a:fld id="{A3EA39BF-259C-4B98-98C1-4686C58C26BE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29" name="Picture 5" descr="UoG_keyline.eps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374650"/>
            <a:ext cx="181707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95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6" r:id="rId6"/>
  </p:sldLayoutIdLst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+mj-lt"/>
          <a:ea typeface="Arial" pitchFamily="-105" charset="0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5pPr>
      <a:lvl6pPr marL="422041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6pPr>
      <a:lvl7pPr marL="844083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7pPr>
      <a:lvl8pPr marL="1266124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8pPr>
      <a:lvl9pPr marL="1688165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16531" indent="-316531" algn="l" rtl="0" eaLnBrk="0" fontAlgn="base" hangingPunct="0">
        <a:spcBef>
          <a:spcPct val="30000"/>
        </a:spcBef>
        <a:spcAft>
          <a:spcPct val="0"/>
        </a:spcAft>
        <a:buNone/>
        <a:defRPr sz="2215" b="1">
          <a:solidFill>
            <a:srgbClr val="00213B"/>
          </a:solidFill>
          <a:latin typeface="+mn-lt"/>
          <a:ea typeface="Arial" pitchFamily="-105" charset="0"/>
          <a:cs typeface="+mn-cs"/>
        </a:defRPr>
      </a:lvl1pPr>
      <a:lvl2pPr marL="1466" indent="-1466" algn="l" rtl="0" eaLnBrk="0" fontAlgn="base" hangingPunct="0">
        <a:spcBef>
          <a:spcPct val="30000"/>
        </a:spcBef>
        <a:spcAft>
          <a:spcPct val="0"/>
        </a:spcAft>
        <a:buNone/>
        <a:defRPr sz="2215">
          <a:solidFill>
            <a:schemeClr val="tx1"/>
          </a:solidFill>
          <a:latin typeface="+mn-lt"/>
          <a:ea typeface="Arial" pitchFamily="-105" charset="0"/>
          <a:cs typeface="+mn-cs"/>
        </a:defRPr>
      </a:lvl2pPr>
      <a:lvl3pPr marL="0" indent="246191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-106" charset="2"/>
        <a:buChar char="l"/>
        <a:defRPr sz="1846" b="1">
          <a:solidFill>
            <a:schemeClr val="tx1"/>
          </a:solidFill>
          <a:latin typeface="+mn-lt"/>
          <a:ea typeface="Arial" pitchFamily="-105" charset="0"/>
          <a:cs typeface="+mn-cs"/>
        </a:defRPr>
      </a:lvl3pPr>
      <a:lvl4pPr marL="319462" indent="-15387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1662">
          <a:solidFill>
            <a:schemeClr val="tx1"/>
          </a:solidFill>
          <a:latin typeface="+mn-lt"/>
          <a:ea typeface="Arial" pitchFamily="-105" charset="0"/>
          <a:cs typeface="+mn-cs"/>
        </a:defRPr>
      </a:lvl4pPr>
      <a:lvl5pPr marL="483589" indent="-162662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Char char="•"/>
        <a:defRPr sz="1477">
          <a:solidFill>
            <a:schemeClr val="tx1"/>
          </a:solidFill>
          <a:latin typeface="+mn-lt"/>
          <a:ea typeface="Arial" pitchFamily="-105" charset="0"/>
          <a:cs typeface="+mn-cs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348880"/>
            <a:ext cx="6696744" cy="1357758"/>
          </a:xfrm>
        </p:spPr>
        <p:txBody>
          <a:bodyPr>
            <a:normAutofit fontScale="90000"/>
          </a:bodyPr>
          <a:lstStyle/>
          <a:p>
            <a:r>
              <a:rPr lang="en-GB" dirty="0"/>
              <a:t>Electronic System Design 3:</a:t>
            </a:r>
            <a:br>
              <a:rPr lang="en-GB" dirty="0"/>
            </a:br>
            <a:r>
              <a:rPr lang="en-GB" dirty="0"/>
              <a:t>The Instrumentation Amplifier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Lecture 8.1 Example Application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4048" y="4149080"/>
            <a:ext cx="5408734" cy="973137"/>
          </a:xfrm>
        </p:spPr>
        <p:txBody>
          <a:bodyPr/>
          <a:lstStyle/>
          <a:p>
            <a:r>
              <a:rPr lang="en-GB" dirty="0"/>
              <a:t>Dr Duncan Bremner</a:t>
            </a:r>
          </a:p>
        </p:txBody>
      </p:sp>
    </p:spTree>
    <p:extLst>
      <p:ext uri="{BB962C8B-B14F-4D97-AF65-F5344CB8AC3E}">
        <p14:creationId xmlns:p14="http://schemas.microsoft.com/office/powerpoint/2010/main" val="397297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40356" y="217677"/>
            <a:ext cx="6290915" cy="94005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>
                <a:ea typeface="+mj-ea"/>
                <a:cs typeface="+mj-cs"/>
              </a:rPr>
              <a:t>Instrumentation Amplifier Example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41324" y="1184813"/>
            <a:ext cx="62909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 microphone produces an output of </a:t>
            </a:r>
            <a:r>
              <a:rPr lang="en-US" u="sng" dirty="0">
                <a:latin typeface="Helvetica" charset="0"/>
                <a:ea typeface="ＭＳ Ｐゴシック" charset="0"/>
              </a:rPr>
              <a:t>100mV peak </a:t>
            </a:r>
            <a:r>
              <a:rPr lang="en-US" dirty="0">
                <a:latin typeface="Helvetica" charset="0"/>
                <a:ea typeface="ＭＳ Ｐゴシック" charset="0"/>
              </a:rPr>
              <a:t>and is input to a mixing desk 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66402" y="2240415"/>
            <a:ext cx="62103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The ground connection used by the microphone has a 50Hz (Mains) signal of 1V amplitude on it, relative to the ground used by the mixing desk.</a:t>
            </a:r>
          </a:p>
        </p:txBody>
      </p:sp>
      <p:pic>
        <p:nvPicPr>
          <p:cNvPr id="14340" name="Picture 5" descr="L8 ground l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10075"/>
            <a:ext cx="68580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Shure 57 type microphone&#10;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014034">
            <a:off x="6426332" y="1844731"/>
            <a:ext cx="2481557" cy="155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1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3" y="210847"/>
            <a:ext cx="6418521" cy="101526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b="1" dirty="0">
                <a:ea typeface="+mj-ea"/>
                <a:cs typeface="+mj-cs"/>
              </a:rPr>
              <a:t>Instrumentation Amplifier Example (2)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41324" y="1226113"/>
            <a:ext cx="852316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/>
              <a:t>If we just use the single potential from the microphone the 50Hz interference (1V) will add to the signal (100mV max) and the system won</a:t>
            </a:r>
            <a:r>
              <a:rPr lang="en-US" altLang="en-US" sz="2000" dirty="0">
                <a:latin typeface="Arial" panose="020B0604020202020204" pitchFamily="34" charset="0"/>
              </a:rPr>
              <a:t>’</a:t>
            </a:r>
            <a:r>
              <a:rPr lang="en-US" altLang="ja-JP" sz="2000" dirty="0"/>
              <a:t>t work. </a:t>
            </a:r>
            <a:endParaRPr lang="en-US" altLang="en-US" sz="2000" dirty="0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437658" y="2368386"/>
            <a:ext cx="83216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Helvetica" charset="0"/>
                <a:ea typeface="ＭＳ Ｐゴシック" charset="0"/>
              </a:rPr>
              <a:t>Use an instrumentation amplifier to amplify the difference between the microphone signal and the microphone ground, and output with respect to the mixing desk ground: </a:t>
            </a:r>
          </a:p>
        </p:txBody>
      </p:sp>
      <p:pic>
        <p:nvPicPr>
          <p:cNvPr id="16388" name="Picture 5" descr="L8 ground loop I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98850"/>
            <a:ext cx="7010400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235825" y="3644900"/>
            <a:ext cx="1544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A</a:t>
            </a:r>
            <a:r>
              <a:rPr lang="en-US" altLang="en-US" baseline="-25000">
                <a:solidFill>
                  <a:srgbClr val="FF0000"/>
                </a:solidFill>
              </a:rPr>
              <a:t>CM </a:t>
            </a:r>
            <a:r>
              <a:rPr lang="en-US" altLang="en-US">
                <a:solidFill>
                  <a:srgbClr val="FF0000"/>
                </a:solidFill>
              </a:rPr>
              <a:t>&lt;&lt; A</a:t>
            </a:r>
            <a:r>
              <a:rPr lang="en-US" altLang="en-US" baseline="-25000">
                <a:solidFill>
                  <a:srgbClr val="FF0000"/>
                </a:solidFill>
              </a:rPr>
              <a:t>V</a:t>
            </a:r>
            <a:endParaRPr lang="en-US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77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114299"/>
            <a:ext cx="6359624" cy="10445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b="1" dirty="0">
                <a:ea typeface="+mj-ea"/>
                <a:cs typeface="+mj-cs"/>
              </a:rPr>
              <a:t>Instrumentation Amplifier Example (3)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41325" y="1254125"/>
            <a:ext cx="8397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If the amplifier has a ratio                        of 10, then the </a:t>
            </a:r>
          </a:p>
          <a:p>
            <a:pPr>
              <a:defRPr/>
            </a:pPr>
            <a:endParaRPr lang="en-US" dirty="0">
              <a:latin typeface="Helvetica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microphone signal will have an amplitude equal to the 50Hz.</a:t>
            </a:r>
          </a:p>
        </p:txBody>
      </p:sp>
      <p:graphicFrame>
        <p:nvGraphicFramePr>
          <p:cNvPr id="184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179846"/>
              </p:ext>
            </p:extLst>
          </p:nvPr>
        </p:nvGraphicFramePr>
        <p:xfrm>
          <a:off x="4139952" y="1158875"/>
          <a:ext cx="1676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676400" imgH="762000" progId="Equation.3">
                  <p:embed/>
                </p:oleObj>
              </mc:Choice>
              <mc:Fallback>
                <p:oleObj name="Equation" r:id="rId4" imgW="1676400" imgH="762000" progId="Equation.3">
                  <p:embed/>
                  <p:pic>
                    <p:nvPicPr>
                      <p:cNvPr id="1843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158875"/>
                        <a:ext cx="1676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517525" y="2590800"/>
            <a:ext cx="8321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If we want the microphone signal to be 1000x bigger than the 50Hz, then we require a CMRR of 10 000. (80dB)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518319" y="3764210"/>
            <a:ext cx="8321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To get a big CMRR using a 3-opamp instrumentation amplifier we use a big gain in the input stage.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487362" y="4844627"/>
            <a:ext cx="816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±15V power supply; Let the output be no bigger than 10V</a:t>
            </a:r>
          </a:p>
        </p:txBody>
      </p:sp>
      <p:graphicFrame>
        <p:nvGraphicFramePr>
          <p:cNvPr id="1843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055613"/>
              </p:ext>
            </p:extLst>
          </p:nvPr>
        </p:nvGraphicFramePr>
        <p:xfrm>
          <a:off x="5292080" y="5566270"/>
          <a:ext cx="2654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2654300" imgH="685800" progId="Equation.3">
                  <p:embed/>
                </p:oleObj>
              </mc:Choice>
              <mc:Fallback>
                <p:oleObj name="Equation" r:id="rId6" imgW="2654300" imgH="685800" progId="Equation.3">
                  <p:embed/>
                  <p:pic>
                    <p:nvPicPr>
                      <p:cNvPr id="1843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5566270"/>
                        <a:ext cx="2654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630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188640"/>
            <a:ext cx="6359624" cy="10305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>
                <a:ea typeface="+mj-ea"/>
                <a:cs typeface="+mj-cs"/>
              </a:rPr>
              <a:t>Instrumentation Amplifier Example (4)</a:t>
            </a:r>
          </a:p>
        </p:txBody>
      </p:sp>
      <p:graphicFrame>
        <p:nvGraphicFramePr>
          <p:cNvPr id="20482" name="Object 8"/>
          <p:cNvGraphicFramePr>
            <a:graphicFrameLocks noChangeAspect="1"/>
          </p:cNvGraphicFramePr>
          <p:nvPr/>
        </p:nvGraphicFramePr>
        <p:xfrm>
          <a:off x="2743200" y="1066800"/>
          <a:ext cx="1955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955800" imgH="787400" progId="Equation.3">
                  <p:embed/>
                </p:oleObj>
              </mc:Choice>
              <mc:Fallback>
                <p:oleObj name="Equation" r:id="rId4" imgW="1955800" imgH="787400" progId="Equation.3">
                  <p:embed/>
                  <p:pic>
                    <p:nvPicPr>
                      <p:cNvPr id="2048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066800"/>
                        <a:ext cx="1955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533400" y="1219200"/>
            <a:ext cx="199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Specification: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304800" y="2133600"/>
            <a:ext cx="805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Put all the gain into the input stage: Input stage gain = 100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898525" y="3101975"/>
            <a:ext cx="177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Input stage:</a:t>
            </a:r>
          </a:p>
        </p:txBody>
      </p:sp>
      <p:graphicFrame>
        <p:nvGraphicFramePr>
          <p:cNvPr id="20486" name="Object 12"/>
          <p:cNvGraphicFramePr>
            <a:graphicFrameLocks noChangeAspect="1"/>
          </p:cNvGraphicFramePr>
          <p:nvPr/>
        </p:nvGraphicFramePr>
        <p:xfrm>
          <a:off x="2819400" y="2946400"/>
          <a:ext cx="1092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1092200" imgH="787400" progId="Equation.3">
                  <p:embed/>
                </p:oleObj>
              </mc:Choice>
              <mc:Fallback>
                <p:oleObj name="Equation" r:id="rId6" imgW="1092200" imgH="787400" progId="Equation.3">
                  <p:embed/>
                  <p:pic>
                    <p:nvPicPr>
                      <p:cNvPr id="2048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946400"/>
                        <a:ext cx="1092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898525" y="4244975"/>
            <a:ext cx="299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Hence output stage: </a:t>
            </a:r>
          </a:p>
        </p:txBody>
      </p:sp>
      <p:graphicFrame>
        <p:nvGraphicFramePr>
          <p:cNvPr id="20488" name="Object 14"/>
          <p:cNvGraphicFramePr>
            <a:graphicFrameLocks noChangeAspect="1"/>
          </p:cNvGraphicFramePr>
          <p:nvPr/>
        </p:nvGraphicFramePr>
        <p:xfrm>
          <a:off x="3995738" y="3879850"/>
          <a:ext cx="24003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2400300" imgH="1257300" progId="Equation.3">
                  <p:embed/>
                </p:oleObj>
              </mc:Choice>
              <mc:Fallback>
                <p:oleObj name="Equation" r:id="rId8" imgW="2400300" imgH="1257300" progId="Equation.3">
                  <p:embed/>
                  <p:pic>
                    <p:nvPicPr>
                      <p:cNvPr id="2048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879850"/>
                        <a:ext cx="24003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898525" y="5387975"/>
            <a:ext cx="4589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Implies the use of 0.5% resistors</a:t>
            </a:r>
          </a:p>
        </p:txBody>
      </p:sp>
    </p:spTree>
    <p:extLst>
      <p:ext uri="{BB962C8B-B14F-4D97-AF65-F5344CB8AC3E}">
        <p14:creationId xmlns:p14="http://schemas.microsoft.com/office/powerpoint/2010/main" val="15399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188639"/>
            <a:ext cx="6166520" cy="10491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b="1" dirty="0">
                <a:ea typeface="+mj-ea"/>
                <a:cs typeface="+mj-cs"/>
              </a:rPr>
              <a:t>Instrumentation Amplifier Example (5)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2987824" y="1237765"/>
            <a:ext cx="277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Hence final design:</a:t>
            </a:r>
          </a:p>
        </p:txBody>
      </p:sp>
      <p:pic>
        <p:nvPicPr>
          <p:cNvPr id="22531" name="Picture 12" descr="L8 ground loop INA de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9107488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rrow: Bent 1">
            <a:extLst>
              <a:ext uri="{FF2B5EF4-FFF2-40B4-BE49-F238E27FC236}">
                <a16:creationId xmlns:a16="http://schemas.microsoft.com/office/drawing/2014/main" id="{D5D02227-DA80-4A9F-A970-8F33AFF6C9BA}"/>
              </a:ext>
            </a:extLst>
          </p:cNvPr>
          <p:cNvSpPr/>
          <p:nvPr/>
        </p:nvSpPr>
        <p:spPr>
          <a:xfrm rot="5400000" flipH="1">
            <a:off x="6198758" y="4263671"/>
            <a:ext cx="3227204" cy="1584176"/>
          </a:xfrm>
          <a:prstGeom prst="bentArrow">
            <a:avLst>
              <a:gd name="adj1" fmla="val 15253"/>
              <a:gd name="adj2" fmla="val 25000"/>
              <a:gd name="adj3" fmla="val 23143"/>
              <a:gd name="adj4" fmla="val 43750"/>
            </a:avLst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7AFBE08-C885-455F-9E6A-3169DE7A2B59}"/>
              </a:ext>
            </a:extLst>
          </p:cNvPr>
          <p:cNvSpPr/>
          <p:nvPr/>
        </p:nvSpPr>
        <p:spPr>
          <a:xfrm flipH="1">
            <a:off x="2411760" y="6297688"/>
            <a:ext cx="1728192" cy="457200"/>
          </a:xfrm>
          <a:prstGeom prst="rightArrow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088218-E1BB-4465-9343-248139DFA580}"/>
              </a:ext>
            </a:extLst>
          </p:cNvPr>
          <p:cNvSpPr txBox="1"/>
          <p:nvPr/>
        </p:nvSpPr>
        <p:spPr>
          <a:xfrm>
            <a:off x="4211960" y="6024662"/>
            <a:ext cx="2736304" cy="830997"/>
          </a:xfrm>
          <a:prstGeom prst="rect">
            <a:avLst/>
          </a:prstGeom>
          <a:solidFill>
            <a:srgbClr val="C8E7A7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These are different grounds!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12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7" descr="L8 fig1a 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1427163"/>
            <a:ext cx="8080375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2" name="Picture 18" descr="L8 fig1bsm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1427163"/>
            <a:ext cx="8080375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3" name="Picture 19" descr="L8 fig1c sma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1427163"/>
            <a:ext cx="8080375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4" name="Picture 20" descr="L8 fig1dsma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663576"/>
            <a:ext cx="8080375" cy="606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51920" y="0"/>
            <a:ext cx="5063480" cy="12687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200" b="1" dirty="0">
                <a:ea typeface="+mj-ea"/>
                <a:cs typeface="+mj-cs"/>
              </a:rPr>
              <a:t>Instrumentation Amplifiers (</a:t>
            </a:r>
            <a:r>
              <a:rPr lang="en-GB" sz="3200" b="1" dirty="0" err="1">
                <a:ea typeface="+mj-ea"/>
                <a:cs typeface="+mj-cs"/>
              </a:rPr>
              <a:t>cont</a:t>
            </a:r>
            <a:r>
              <a:rPr lang="en-GB" sz="3200" b="1" dirty="0">
                <a:ea typeface="+mj-ea"/>
                <a:cs typeface="+mj-cs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956244-2614-4C55-A028-0B6A2E454D87}"/>
              </a:ext>
            </a:extLst>
          </p:cNvPr>
          <p:cNvSpPr txBox="1"/>
          <p:nvPr/>
        </p:nvSpPr>
        <p:spPr>
          <a:xfrm>
            <a:off x="4482207" y="5504003"/>
            <a:ext cx="428396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Error in Ra matching affects </a:t>
            </a:r>
            <a:r>
              <a:rPr lang="en-US" b="1" u="sng" dirty="0"/>
              <a:t>differential</a:t>
            </a:r>
            <a:r>
              <a:rPr lang="en-US" dirty="0"/>
              <a:t> gain accuracy;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CMRR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72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235464"/>
            <a:ext cx="6087463" cy="92998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200" b="1" dirty="0">
                <a:ea typeface="+mj-ea"/>
                <a:cs typeface="+mj-cs"/>
              </a:rPr>
              <a:t>Instrumentation Amplifiers (2)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87189" y="1501110"/>
            <a:ext cx="4910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CMRR is </a:t>
            </a:r>
            <a:r>
              <a:rPr lang="en-GB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Independent</a:t>
            </a:r>
            <a:r>
              <a:rPr lang="en-GB" dirty="0">
                <a:latin typeface="Helvetica" charset="0"/>
                <a:ea typeface="ＭＳ Ｐゴシック" charset="0"/>
              </a:rPr>
              <a:t> of Ra match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04800" y="1835965"/>
            <a:ext cx="5707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CMRR is </a:t>
            </a:r>
            <a:r>
              <a:rPr lang="en-GB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Proportional</a:t>
            </a:r>
            <a:r>
              <a:rPr lang="en-GB" dirty="0">
                <a:latin typeface="Helvetica" charset="0"/>
                <a:ea typeface="ＭＳ Ｐゴシック" charset="0"/>
              </a:rPr>
              <a:t> to input stage gain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04800" y="2232025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CMRR is </a:t>
            </a:r>
            <a:r>
              <a:rPr lang="en-GB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Proportional</a:t>
            </a:r>
            <a:r>
              <a:rPr lang="en-GB">
                <a:latin typeface="Helvetica" charset="0"/>
                <a:ea typeface="ＭＳ Ｐゴシック" charset="0"/>
              </a:rPr>
              <a:t> to R1/R2 match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87189" y="2963683"/>
            <a:ext cx="84144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Can we get arbitrarily large CMRR?</a:t>
            </a:r>
          </a:p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E.g. Input gain = 80dB, R1/R2 match 0.01% CMRR = </a:t>
            </a:r>
            <a:r>
              <a:rPr lang="en-GB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154dB</a:t>
            </a:r>
            <a:endParaRPr lang="en-GB" dirty="0">
              <a:latin typeface="Helvetica" charset="0"/>
              <a:ea typeface="ＭＳ Ｐゴシック" charset="0"/>
            </a:endParaRPr>
          </a:p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1Volt Common Mode corresponds to </a:t>
            </a:r>
            <a:r>
              <a:rPr lang="en-GB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20nV</a:t>
            </a:r>
            <a:r>
              <a:rPr lang="en-GB" dirty="0">
                <a:latin typeface="Helvetica" charset="0"/>
                <a:ea typeface="ＭＳ Ｐゴシック" charset="0"/>
              </a:rPr>
              <a:t> differential signal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120900" y="4303713"/>
            <a:ext cx="45085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4800">
                <a:solidFill>
                  <a:schemeClr val="accent2"/>
                </a:solidFill>
                <a:latin typeface="Footlight MT Light" charset="0"/>
                <a:ea typeface="ＭＳ Ｐゴシック" charset="0"/>
              </a:rPr>
              <a:t>Oh No It Doesn't!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65125" y="5638800"/>
            <a:ext cx="78972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200" dirty="0">
                <a:latin typeface="Helvetica" charset="0"/>
                <a:ea typeface="ＭＳ Ｐゴシック" charset="0"/>
              </a:rPr>
              <a:t>Why?  We have assumed </a:t>
            </a:r>
            <a:r>
              <a:rPr lang="en-GB" sz="3200" b="1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perfect</a:t>
            </a:r>
            <a:r>
              <a:rPr lang="en-GB" sz="3200" dirty="0">
                <a:latin typeface="Helvetica" charset="0"/>
                <a:ea typeface="ＭＳ Ｐゴシック" charset="0"/>
              </a:rPr>
              <a:t> </a:t>
            </a:r>
            <a:r>
              <a:rPr lang="en-GB" sz="3200" dirty="0" err="1">
                <a:latin typeface="Helvetica" charset="0"/>
                <a:ea typeface="ＭＳ Ｐゴシック" charset="0"/>
              </a:rPr>
              <a:t>opamps</a:t>
            </a:r>
            <a:endParaRPr lang="en-GB" sz="3200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96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173" grpId="0" autoUpdateAnimBg="0"/>
      <p:bldP spid="7174" grpId="0" autoUpdateAnimBg="0"/>
      <p:bldP spid="7175" grpId="0" autoUpdateAnimBg="0"/>
      <p:bldP spid="717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oG Main building by nigh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63888" y="2204864"/>
            <a:ext cx="2313455" cy="111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44083" eaLnBrk="1" hangingPunct="1"/>
            <a:r>
              <a:rPr lang="en-GB" sz="3323" b="1" dirty="0">
                <a:solidFill>
                  <a:srgbClr val="000000"/>
                </a:solidFill>
                <a:ea typeface="+mn-ea"/>
                <a:cs typeface="Arial" charset="0"/>
              </a:rPr>
              <a:t>Thank you</a:t>
            </a:r>
          </a:p>
          <a:p>
            <a:pPr algn="ctr" defTabSz="844083" eaLnBrk="1" hangingPunct="1"/>
            <a:r>
              <a:rPr lang="zh-CN" altLang="en-US" sz="3323" b="1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charset="0"/>
              </a:rPr>
              <a:t>谢谢</a:t>
            </a:r>
            <a:endParaRPr lang="en-GB" sz="3323" b="1" dirty="0">
              <a:solidFill>
                <a:srgbClr val="000000"/>
              </a:solidFill>
              <a:latin typeface="SimSun" pitchFamily="2" charset="-122"/>
              <a:ea typeface="SimSun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533222"/>
      </p:ext>
    </p:extLst>
  </p:cSld>
  <p:clrMapOvr>
    <a:masterClrMapping/>
  </p:clrMapOvr>
</p:sld>
</file>

<file path=ppt/theme/theme1.xml><?xml version="1.0" encoding="utf-8"?>
<a:theme xmlns:a="http://schemas.openxmlformats.org/drawingml/2006/main" name="1_standardWhite">
  <a:themeElements>
    <a:clrScheme name="Default Design 1">
      <a:dk1>
        <a:srgbClr val="000000"/>
      </a:dk1>
      <a:lt1>
        <a:srgbClr val="FFFFFF"/>
      </a:lt1>
      <a:dk2>
        <a:srgbClr val="003C69"/>
      </a:dk2>
      <a:lt2>
        <a:srgbClr val="808080"/>
      </a:lt2>
      <a:accent1>
        <a:srgbClr val="1C598C"/>
      </a:accent1>
      <a:accent2>
        <a:srgbClr val="4386AF"/>
      </a:accent2>
      <a:accent3>
        <a:srgbClr val="FFFFFF"/>
      </a:accent3>
      <a:accent4>
        <a:srgbClr val="000000"/>
      </a:accent4>
      <a:accent5>
        <a:srgbClr val="ABB5C5"/>
      </a:accent5>
      <a:accent6>
        <a:srgbClr val="3C799E"/>
      </a:accent6>
      <a:hlink>
        <a:srgbClr val="92BCD6"/>
      </a:hlink>
      <a:folHlink>
        <a:srgbClr val="C5DBE9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5A2669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2">
        <a:dk1>
          <a:srgbClr val="000000"/>
        </a:dk1>
        <a:lt1>
          <a:srgbClr val="FFFFFF"/>
        </a:lt1>
        <a:dk2>
          <a:srgbClr val="5A266A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3">
        <a:dk1>
          <a:srgbClr val="000000"/>
        </a:dk1>
        <a:lt1>
          <a:srgbClr val="FFFFFF"/>
        </a:lt1>
        <a:dk2>
          <a:srgbClr val="693F58"/>
        </a:dk2>
        <a:lt2>
          <a:srgbClr val="808080"/>
        </a:lt2>
        <a:accent1>
          <a:srgbClr val="92587B"/>
        </a:accent1>
        <a:accent2>
          <a:srgbClr val="B88AA5"/>
        </a:accent2>
        <a:accent3>
          <a:srgbClr val="FFFFFF"/>
        </a:accent3>
        <a:accent4>
          <a:srgbClr val="000000"/>
        </a:accent4>
        <a:accent5>
          <a:srgbClr val="C7B4BF"/>
        </a:accent5>
        <a:accent6>
          <a:srgbClr val="A67D95"/>
        </a:accent6>
        <a:hlink>
          <a:srgbClr val="DEC8D5"/>
        </a:hlink>
        <a:folHlink>
          <a:srgbClr val="EFE5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4">
        <a:dk1>
          <a:srgbClr val="000000"/>
        </a:dk1>
        <a:lt1>
          <a:srgbClr val="FFFFFF"/>
        </a:lt1>
        <a:dk2>
          <a:srgbClr val="813C49"/>
        </a:dk2>
        <a:lt2>
          <a:srgbClr val="808080"/>
        </a:lt2>
        <a:accent1>
          <a:srgbClr val="A54D5E"/>
        </a:accent1>
        <a:accent2>
          <a:srgbClr val="BD717F"/>
        </a:accent2>
        <a:accent3>
          <a:srgbClr val="FFFFFF"/>
        </a:accent3>
        <a:accent4>
          <a:srgbClr val="000000"/>
        </a:accent4>
        <a:accent5>
          <a:srgbClr val="CFB2B6"/>
        </a:accent5>
        <a:accent6>
          <a:srgbClr val="AB6672"/>
        </a:accent6>
        <a:hlink>
          <a:srgbClr val="D8ACB4"/>
        </a:hlink>
        <a:folHlink>
          <a:srgbClr val="E9C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5">
        <a:dk1>
          <a:srgbClr val="000000"/>
        </a:dk1>
        <a:lt1>
          <a:srgbClr val="FFFFFF"/>
        </a:lt1>
        <a:dk2>
          <a:srgbClr val="433F6D"/>
        </a:dk2>
        <a:lt2>
          <a:srgbClr val="808080"/>
        </a:lt2>
        <a:accent1>
          <a:srgbClr val="5F5999"/>
        </a:accent1>
        <a:accent2>
          <a:srgbClr val="8B86B8"/>
        </a:accent2>
        <a:accent3>
          <a:srgbClr val="FFFFFF"/>
        </a:accent3>
        <a:accent4>
          <a:srgbClr val="000000"/>
        </a:accent4>
        <a:accent5>
          <a:srgbClr val="B6B5CA"/>
        </a:accent5>
        <a:accent6>
          <a:srgbClr val="7D79A6"/>
        </a:accent6>
        <a:hlink>
          <a:srgbClr val="C2C0DA"/>
        </a:hlink>
        <a:folHlink>
          <a:srgbClr val="D6D5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6">
        <a:dk1>
          <a:srgbClr val="000000"/>
        </a:dk1>
        <a:lt1>
          <a:srgbClr val="FFFFFF"/>
        </a:lt1>
        <a:dk2>
          <a:srgbClr val="20628D"/>
        </a:dk2>
        <a:lt2>
          <a:srgbClr val="808080"/>
        </a:lt2>
        <a:accent1>
          <a:srgbClr val="4A98B0"/>
        </a:accent1>
        <a:accent2>
          <a:srgbClr val="78B3C6"/>
        </a:accent2>
        <a:accent3>
          <a:srgbClr val="FFFFFF"/>
        </a:accent3>
        <a:accent4>
          <a:srgbClr val="000000"/>
        </a:accent4>
        <a:accent5>
          <a:srgbClr val="B1CAD4"/>
        </a:accent5>
        <a:accent6>
          <a:srgbClr val="6CA2B3"/>
        </a:accent6>
        <a:hlink>
          <a:srgbClr val="A1CAD7"/>
        </a:hlink>
        <a:folHlink>
          <a:srgbClr val="C4DE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7">
        <a:dk1>
          <a:srgbClr val="000000"/>
        </a:dk1>
        <a:lt1>
          <a:srgbClr val="FFFFFF"/>
        </a:lt1>
        <a:dk2>
          <a:srgbClr val="305C74"/>
        </a:dk2>
        <a:lt2>
          <a:srgbClr val="808080"/>
        </a:lt2>
        <a:accent1>
          <a:srgbClr val="4381A3"/>
        </a:accent1>
        <a:accent2>
          <a:srgbClr val="77AAC7"/>
        </a:accent2>
        <a:accent3>
          <a:srgbClr val="FFFFFF"/>
        </a:accent3>
        <a:accent4>
          <a:srgbClr val="000000"/>
        </a:accent4>
        <a:accent5>
          <a:srgbClr val="B0C1CE"/>
        </a:accent5>
        <a:accent6>
          <a:srgbClr val="6B9AB4"/>
        </a:accent6>
        <a:hlink>
          <a:srgbClr val="B8D3E2"/>
        </a:hlink>
        <a:folHlink>
          <a:srgbClr val="D6E5E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8">
        <a:dk1>
          <a:srgbClr val="000000"/>
        </a:dk1>
        <a:lt1>
          <a:srgbClr val="FFFFFF"/>
        </a:lt1>
        <a:dk2>
          <a:srgbClr val="40685B"/>
        </a:dk2>
        <a:lt2>
          <a:srgbClr val="808080"/>
        </a:lt2>
        <a:accent1>
          <a:srgbClr val="619D89"/>
        </a:accent1>
        <a:accent2>
          <a:srgbClr val="95BDB0"/>
        </a:accent2>
        <a:accent3>
          <a:srgbClr val="FFFFFF"/>
        </a:accent3>
        <a:accent4>
          <a:srgbClr val="000000"/>
        </a:accent4>
        <a:accent5>
          <a:srgbClr val="B7CCC4"/>
        </a:accent5>
        <a:accent6>
          <a:srgbClr val="87AB9F"/>
        </a:accent6>
        <a:hlink>
          <a:srgbClr val="CEE0DA"/>
        </a:hlink>
        <a:folHlink>
          <a:srgbClr val="DCE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9">
        <a:dk1>
          <a:srgbClr val="000000"/>
        </a:dk1>
        <a:lt1>
          <a:srgbClr val="FFFFFF"/>
        </a:lt1>
        <a:dk2>
          <a:srgbClr val="8B4A1D"/>
        </a:dk2>
        <a:lt2>
          <a:srgbClr val="808080"/>
        </a:lt2>
        <a:accent1>
          <a:srgbClr val="A96B45"/>
        </a:accent1>
        <a:accent2>
          <a:srgbClr val="C79577"/>
        </a:accent2>
        <a:accent3>
          <a:srgbClr val="FFFFFF"/>
        </a:accent3>
        <a:accent4>
          <a:srgbClr val="000000"/>
        </a:accent4>
        <a:accent5>
          <a:srgbClr val="D1BAB0"/>
        </a:accent5>
        <a:accent6>
          <a:srgbClr val="B4876B"/>
        </a:accent6>
        <a:hlink>
          <a:srgbClr val="DEC2B0"/>
        </a:hlink>
        <a:folHlink>
          <a:srgbClr val="EAD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ndardWhite">
  <a:themeElements>
    <a:clrScheme name="Default Design 1">
      <a:dk1>
        <a:srgbClr val="000000"/>
      </a:dk1>
      <a:lt1>
        <a:srgbClr val="FFFFFF"/>
      </a:lt1>
      <a:dk2>
        <a:srgbClr val="003C69"/>
      </a:dk2>
      <a:lt2>
        <a:srgbClr val="808080"/>
      </a:lt2>
      <a:accent1>
        <a:srgbClr val="1C598C"/>
      </a:accent1>
      <a:accent2>
        <a:srgbClr val="4386AF"/>
      </a:accent2>
      <a:accent3>
        <a:srgbClr val="FFFFFF"/>
      </a:accent3>
      <a:accent4>
        <a:srgbClr val="000000"/>
      </a:accent4>
      <a:accent5>
        <a:srgbClr val="ABB5C5"/>
      </a:accent5>
      <a:accent6>
        <a:srgbClr val="3C799E"/>
      </a:accent6>
      <a:hlink>
        <a:srgbClr val="92BCD6"/>
      </a:hlink>
      <a:folHlink>
        <a:srgbClr val="C5DBE9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5A2669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2">
        <a:dk1>
          <a:srgbClr val="000000"/>
        </a:dk1>
        <a:lt1>
          <a:srgbClr val="FFFFFF"/>
        </a:lt1>
        <a:dk2>
          <a:srgbClr val="5A266A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3">
        <a:dk1>
          <a:srgbClr val="000000"/>
        </a:dk1>
        <a:lt1>
          <a:srgbClr val="FFFFFF"/>
        </a:lt1>
        <a:dk2>
          <a:srgbClr val="693F58"/>
        </a:dk2>
        <a:lt2>
          <a:srgbClr val="808080"/>
        </a:lt2>
        <a:accent1>
          <a:srgbClr val="92587B"/>
        </a:accent1>
        <a:accent2>
          <a:srgbClr val="B88AA5"/>
        </a:accent2>
        <a:accent3>
          <a:srgbClr val="FFFFFF"/>
        </a:accent3>
        <a:accent4>
          <a:srgbClr val="000000"/>
        </a:accent4>
        <a:accent5>
          <a:srgbClr val="C7B4BF"/>
        </a:accent5>
        <a:accent6>
          <a:srgbClr val="A67D95"/>
        </a:accent6>
        <a:hlink>
          <a:srgbClr val="DEC8D5"/>
        </a:hlink>
        <a:folHlink>
          <a:srgbClr val="EFE5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4">
        <a:dk1>
          <a:srgbClr val="000000"/>
        </a:dk1>
        <a:lt1>
          <a:srgbClr val="FFFFFF"/>
        </a:lt1>
        <a:dk2>
          <a:srgbClr val="813C49"/>
        </a:dk2>
        <a:lt2>
          <a:srgbClr val="808080"/>
        </a:lt2>
        <a:accent1>
          <a:srgbClr val="A54D5E"/>
        </a:accent1>
        <a:accent2>
          <a:srgbClr val="BD717F"/>
        </a:accent2>
        <a:accent3>
          <a:srgbClr val="FFFFFF"/>
        </a:accent3>
        <a:accent4>
          <a:srgbClr val="000000"/>
        </a:accent4>
        <a:accent5>
          <a:srgbClr val="CFB2B6"/>
        </a:accent5>
        <a:accent6>
          <a:srgbClr val="AB6672"/>
        </a:accent6>
        <a:hlink>
          <a:srgbClr val="D8ACB4"/>
        </a:hlink>
        <a:folHlink>
          <a:srgbClr val="E9C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5">
        <a:dk1>
          <a:srgbClr val="000000"/>
        </a:dk1>
        <a:lt1>
          <a:srgbClr val="FFFFFF"/>
        </a:lt1>
        <a:dk2>
          <a:srgbClr val="433F6D"/>
        </a:dk2>
        <a:lt2>
          <a:srgbClr val="808080"/>
        </a:lt2>
        <a:accent1>
          <a:srgbClr val="5F5999"/>
        </a:accent1>
        <a:accent2>
          <a:srgbClr val="8B86B8"/>
        </a:accent2>
        <a:accent3>
          <a:srgbClr val="FFFFFF"/>
        </a:accent3>
        <a:accent4>
          <a:srgbClr val="000000"/>
        </a:accent4>
        <a:accent5>
          <a:srgbClr val="B6B5CA"/>
        </a:accent5>
        <a:accent6>
          <a:srgbClr val="7D79A6"/>
        </a:accent6>
        <a:hlink>
          <a:srgbClr val="C2C0DA"/>
        </a:hlink>
        <a:folHlink>
          <a:srgbClr val="D6D5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6">
        <a:dk1>
          <a:srgbClr val="000000"/>
        </a:dk1>
        <a:lt1>
          <a:srgbClr val="FFFFFF"/>
        </a:lt1>
        <a:dk2>
          <a:srgbClr val="20628D"/>
        </a:dk2>
        <a:lt2>
          <a:srgbClr val="808080"/>
        </a:lt2>
        <a:accent1>
          <a:srgbClr val="4A98B0"/>
        </a:accent1>
        <a:accent2>
          <a:srgbClr val="78B3C6"/>
        </a:accent2>
        <a:accent3>
          <a:srgbClr val="FFFFFF"/>
        </a:accent3>
        <a:accent4>
          <a:srgbClr val="000000"/>
        </a:accent4>
        <a:accent5>
          <a:srgbClr val="B1CAD4"/>
        </a:accent5>
        <a:accent6>
          <a:srgbClr val="6CA2B3"/>
        </a:accent6>
        <a:hlink>
          <a:srgbClr val="A1CAD7"/>
        </a:hlink>
        <a:folHlink>
          <a:srgbClr val="C4DE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7">
        <a:dk1>
          <a:srgbClr val="000000"/>
        </a:dk1>
        <a:lt1>
          <a:srgbClr val="FFFFFF"/>
        </a:lt1>
        <a:dk2>
          <a:srgbClr val="305C74"/>
        </a:dk2>
        <a:lt2>
          <a:srgbClr val="808080"/>
        </a:lt2>
        <a:accent1>
          <a:srgbClr val="4381A3"/>
        </a:accent1>
        <a:accent2>
          <a:srgbClr val="77AAC7"/>
        </a:accent2>
        <a:accent3>
          <a:srgbClr val="FFFFFF"/>
        </a:accent3>
        <a:accent4>
          <a:srgbClr val="000000"/>
        </a:accent4>
        <a:accent5>
          <a:srgbClr val="B0C1CE"/>
        </a:accent5>
        <a:accent6>
          <a:srgbClr val="6B9AB4"/>
        </a:accent6>
        <a:hlink>
          <a:srgbClr val="B8D3E2"/>
        </a:hlink>
        <a:folHlink>
          <a:srgbClr val="D6E5E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8">
        <a:dk1>
          <a:srgbClr val="000000"/>
        </a:dk1>
        <a:lt1>
          <a:srgbClr val="FFFFFF"/>
        </a:lt1>
        <a:dk2>
          <a:srgbClr val="40685B"/>
        </a:dk2>
        <a:lt2>
          <a:srgbClr val="808080"/>
        </a:lt2>
        <a:accent1>
          <a:srgbClr val="619D89"/>
        </a:accent1>
        <a:accent2>
          <a:srgbClr val="95BDB0"/>
        </a:accent2>
        <a:accent3>
          <a:srgbClr val="FFFFFF"/>
        </a:accent3>
        <a:accent4>
          <a:srgbClr val="000000"/>
        </a:accent4>
        <a:accent5>
          <a:srgbClr val="B7CCC4"/>
        </a:accent5>
        <a:accent6>
          <a:srgbClr val="87AB9F"/>
        </a:accent6>
        <a:hlink>
          <a:srgbClr val="CEE0DA"/>
        </a:hlink>
        <a:folHlink>
          <a:srgbClr val="DCE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9">
        <a:dk1>
          <a:srgbClr val="000000"/>
        </a:dk1>
        <a:lt1>
          <a:srgbClr val="FFFFFF"/>
        </a:lt1>
        <a:dk2>
          <a:srgbClr val="8B4A1D"/>
        </a:dk2>
        <a:lt2>
          <a:srgbClr val="808080"/>
        </a:lt2>
        <a:accent1>
          <a:srgbClr val="A96B45"/>
        </a:accent1>
        <a:accent2>
          <a:srgbClr val="C79577"/>
        </a:accent2>
        <a:accent3>
          <a:srgbClr val="FFFFFF"/>
        </a:accent3>
        <a:accent4>
          <a:srgbClr val="000000"/>
        </a:accent4>
        <a:accent5>
          <a:srgbClr val="D1BAB0"/>
        </a:accent5>
        <a:accent6>
          <a:srgbClr val="B4876B"/>
        </a:accent6>
        <a:hlink>
          <a:srgbClr val="DEC2B0"/>
        </a:hlink>
        <a:folHlink>
          <a:srgbClr val="EAD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7148B9BB614E4B8A97C7C89A285975" ma:contentTypeVersion="13" ma:contentTypeDescription="Create a new document." ma:contentTypeScope="" ma:versionID="5d1c8eb777fd384e0c61a6a35fbf6490">
  <xsd:schema xmlns:xsd="http://www.w3.org/2001/XMLSchema" xmlns:xs="http://www.w3.org/2001/XMLSchema" xmlns:p="http://schemas.microsoft.com/office/2006/metadata/properties" xmlns:ns3="33529654-d03c-4efc-843b-d265dda45811" xmlns:ns4="49ac6a3e-0dd4-4719-9d7d-17a7e3c3f48b" targetNamespace="http://schemas.microsoft.com/office/2006/metadata/properties" ma:root="true" ma:fieldsID="0bdef1d4665624f8314d41a7f47b6bd3" ns3:_="" ns4:_="">
    <xsd:import namespace="33529654-d03c-4efc-843b-d265dda45811"/>
    <xsd:import namespace="49ac6a3e-0dd4-4719-9d7d-17a7e3c3f48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529654-d03c-4efc-843b-d265dda458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ac6a3e-0dd4-4719-9d7d-17a7e3c3f4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9293DF-C3E2-4DEB-AE63-DE31C9C019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4C1A67-712F-4239-9DAA-64C9CB0E5E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529654-d03c-4efc-843b-d265dda45811"/>
    <ds:schemaRef ds:uri="49ac6a3e-0dd4-4719-9d7d-17a7e3c3f4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DEDE9E-CCEB-44EF-9926-52002973E15E}">
  <ds:schemaRefs>
    <ds:schemaRef ds:uri="http://purl.org/dc/terms/"/>
    <ds:schemaRef ds:uri="33529654-d03c-4efc-843b-d265dda45811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49ac6a3e-0dd4-4719-9d7d-17a7e3c3f48b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Glasgow powerpoint</Template>
  <TotalTime>20688</TotalTime>
  <Words>371</Words>
  <Application>Microsoft Office PowerPoint</Application>
  <PresentationFormat>On-screen Show (4:3)</PresentationFormat>
  <Paragraphs>47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SimSun</vt:lpstr>
      <vt:lpstr>Arial</vt:lpstr>
      <vt:lpstr>Calibri</vt:lpstr>
      <vt:lpstr>Footlight MT Light</vt:lpstr>
      <vt:lpstr>Helvetica</vt:lpstr>
      <vt:lpstr>Wingdings</vt:lpstr>
      <vt:lpstr>1_standardWhite</vt:lpstr>
      <vt:lpstr>standardWhite</vt:lpstr>
      <vt:lpstr>Equation</vt:lpstr>
      <vt:lpstr>Electronic System Design 3: The Instrumentation Amplifier   Lecture 8.1 Example Application</vt:lpstr>
      <vt:lpstr>Instrumentation Amplifier Example</vt:lpstr>
      <vt:lpstr>Instrumentation Amplifier Example (2)</vt:lpstr>
      <vt:lpstr>Instrumentation Amplifier Example (3)</vt:lpstr>
      <vt:lpstr>Instrumentation Amplifier Example (4)</vt:lpstr>
      <vt:lpstr>Instrumentation Amplifier Example (5)</vt:lpstr>
      <vt:lpstr>Instrumentation Amplifiers (cont)</vt:lpstr>
      <vt:lpstr>Instrumentation Amplifiers (2)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Entrepreneurship 1B  2013-14: second semester, week 4 lecture 3</dc:title>
  <dc:creator>Mason</dc:creator>
  <cp:lastModifiedBy>Duncan Bremner</cp:lastModifiedBy>
  <cp:revision>97</cp:revision>
  <dcterms:created xsi:type="dcterms:W3CDTF">2014-02-05T20:35:34Z</dcterms:created>
  <dcterms:modified xsi:type="dcterms:W3CDTF">2020-11-09T14:12:39Z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0x010100A57148B9BB614E4B8A97C7C89A285975</vt:lpwstr>
  </property>
</Properties>
</file>