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</p:sldMasterIdLst>
  <p:notesMasterIdLst>
    <p:notesMasterId r:id="rId13"/>
  </p:notesMasterIdLst>
  <p:sldIdLst>
    <p:sldId id="323" r:id="rId5"/>
    <p:sldId id="293" r:id="rId6"/>
    <p:sldId id="294" r:id="rId7"/>
    <p:sldId id="295" r:id="rId8"/>
    <p:sldId id="316" r:id="rId9"/>
    <p:sldId id="296" r:id="rId10"/>
    <p:sldId id="297" r:id="rId11"/>
    <p:sldId id="325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7A7"/>
    <a:srgbClr val="92D050"/>
    <a:srgbClr val="FF5050"/>
    <a:srgbClr val="3A5667"/>
    <a:srgbClr val="5B651B"/>
    <a:srgbClr val="210A2F"/>
    <a:srgbClr val="005C61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7" autoAdjust="0"/>
  </p:normalViewPr>
  <p:slideViewPr>
    <p:cSldViewPr>
      <p:cViewPr varScale="1">
        <p:scale>
          <a:sx n="119" d="100"/>
          <a:sy n="119" d="100"/>
        </p:scale>
        <p:origin x="6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4472E0BD-708B-40CF-BF27-35E273444670}"/>
    <pc:docChg chg="delSld modSld delMainMaster">
      <pc:chgData name="Duncan Bremner" userId="5ab83519-4fc2-4c2c-9051-af9074a2d0ce" providerId="ADAL" clId="{4472E0BD-708B-40CF-BF27-35E273444670}" dt="2020-11-09T14:36:34.761" v="353" actId="1076"/>
      <pc:docMkLst>
        <pc:docMk/>
      </pc:docMkLst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064834411" sldId="283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3972972756" sldId="284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1113410087" sldId="286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3184778481" sldId="287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2586308153" sldId="288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153995864" sldId="289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3041122024" sldId="290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4146722474" sldId="291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2009966468" sldId="292"/>
        </pc:sldMkLst>
      </pc:sldChg>
      <pc:sldChg chg="modSp mod">
        <pc:chgData name="Duncan Bremner" userId="5ab83519-4fc2-4c2c-9051-af9074a2d0ce" providerId="ADAL" clId="{4472E0BD-708B-40CF-BF27-35E273444670}" dt="2020-11-09T14:36:34.761" v="353" actId="1076"/>
        <pc:sldMkLst>
          <pc:docMk/>
          <pc:sldMk cId="1611154392" sldId="293"/>
        </pc:sldMkLst>
        <pc:spChg chg="mod">
          <ac:chgData name="Duncan Bremner" userId="5ab83519-4fc2-4c2c-9051-af9074a2d0ce" providerId="ADAL" clId="{4472E0BD-708B-40CF-BF27-35E273444670}" dt="2020-11-09T14:34:07.010" v="160" actId="20577"/>
          <ac:spMkLst>
            <pc:docMk/>
            <pc:sldMk cId="1611154392" sldId="293"/>
            <ac:spMk id="8195" creationId="{00000000-0000-0000-0000-000000000000}"/>
          </ac:spMkLst>
        </pc:spChg>
        <pc:picChg chg="mod">
          <ac:chgData name="Duncan Bremner" userId="5ab83519-4fc2-4c2c-9051-af9074a2d0ce" providerId="ADAL" clId="{4472E0BD-708B-40CF-BF27-35E273444670}" dt="2020-11-09T14:33:34.995" v="155" actId="962"/>
          <ac:picMkLst>
            <pc:docMk/>
            <pc:sldMk cId="1611154392" sldId="293"/>
            <ac:picMk id="8199" creationId="{00000000-0000-0000-0000-000000000000}"/>
          </ac:picMkLst>
        </pc:picChg>
        <pc:picChg chg="mod">
          <ac:chgData name="Duncan Bremner" userId="5ab83519-4fc2-4c2c-9051-af9074a2d0ce" providerId="ADAL" clId="{4472E0BD-708B-40CF-BF27-35E273444670}" dt="2020-11-09T14:36:27.571" v="352" actId="962"/>
          <ac:picMkLst>
            <pc:docMk/>
            <pc:sldMk cId="1611154392" sldId="293"/>
            <ac:picMk id="8200" creationId="{00000000-0000-0000-0000-000000000000}"/>
          </ac:picMkLst>
        </pc:picChg>
        <pc:picChg chg="mod">
          <ac:chgData name="Duncan Bremner" userId="5ab83519-4fc2-4c2c-9051-af9074a2d0ce" providerId="ADAL" clId="{4472E0BD-708B-40CF-BF27-35E273444670}" dt="2020-11-09T14:36:34.761" v="353" actId="1076"/>
          <ac:picMkLst>
            <pc:docMk/>
            <pc:sldMk cId="1611154392" sldId="293"/>
            <ac:picMk id="8203" creationId="{00000000-0000-0000-0000-000000000000}"/>
          </ac:picMkLst>
        </pc:picChg>
      </pc:sldChg>
      <pc:sldChg chg="modSp mod">
        <pc:chgData name="Duncan Bremner" userId="5ab83519-4fc2-4c2c-9051-af9074a2d0ce" providerId="ADAL" clId="{4472E0BD-708B-40CF-BF27-35E273444670}" dt="2020-11-09T14:34:50.291" v="282" actId="962"/>
        <pc:sldMkLst>
          <pc:docMk/>
          <pc:sldMk cId="353079856" sldId="296"/>
        </pc:sldMkLst>
        <pc:picChg chg="mod">
          <ac:chgData name="Duncan Bremner" userId="5ab83519-4fc2-4c2c-9051-af9074a2d0ce" providerId="ADAL" clId="{4472E0BD-708B-40CF-BF27-35E273444670}" dt="2020-11-09T14:34:50.291" v="282" actId="962"/>
          <ac:picMkLst>
            <pc:docMk/>
            <pc:sldMk cId="353079856" sldId="296"/>
            <ac:picMk id="9221" creationId="{00000000-0000-0000-0000-000000000000}"/>
          </ac:picMkLst>
        </pc:picChg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3089263534" sldId="298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1380691724" sldId="299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3164679239" sldId="300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135921010" sldId="301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632641348" sldId="302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1562828115" sldId="303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3138670442" sldId="304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3348315176" sldId="305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850196059" sldId="307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1503465726" sldId="308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3670049394" sldId="309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522608197" sldId="310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81866004" sldId="311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1793966131" sldId="312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174375499" sldId="313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3927384407" sldId="314"/>
        </pc:sldMkLst>
      </pc:sldChg>
      <pc:sldChg chg="modSp mod">
        <pc:chgData name="Duncan Bremner" userId="5ab83519-4fc2-4c2c-9051-af9074a2d0ce" providerId="ADAL" clId="{4472E0BD-708B-40CF-BF27-35E273444670}" dt="2020-11-09T14:34:24.756" v="216" actId="962"/>
        <pc:sldMkLst>
          <pc:docMk/>
          <pc:sldMk cId="2284765106" sldId="316"/>
        </pc:sldMkLst>
        <pc:picChg chg="mod">
          <ac:chgData name="Duncan Bremner" userId="5ab83519-4fc2-4c2c-9051-af9074a2d0ce" providerId="ADAL" clId="{4472E0BD-708B-40CF-BF27-35E273444670}" dt="2020-11-09T14:34:24.756" v="216" actId="962"/>
          <ac:picMkLst>
            <pc:docMk/>
            <pc:sldMk cId="2284765106" sldId="316"/>
            <ac:picMk id="10245" creationId="{00000000-0000-0000-0000-000000000000}"/>
          </ac:picMkLst>
        </pc:picChg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2624949090" sldId="317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532674743" sldId="320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3491032069" sldId="322"/>
        </pc:sldMkLst>
      </pc:sldChg>
      <pc:sldChg chg="del">
        <pc:chgData name="Duncan Bremner" userId="5ab83519-4fc2-4c2c-9051-af9074a2d0ce" providerId="ADAL" clId="{4472E0BD-708B-40CF-BF27-35E273444670}" dt="2020-11-08T18:19:25.861" v="0" actId="47"/>
        <pc:sldMkLst>
          <pc:docMk/>
          <pc:sldMk cId="2462533222" sldId="324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638460338" sldId="326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1016143163" sldId="327"/>
        </pc:sldMkLst>
      </pc:sldChg>
      <pc:sldChg chg="del">
        <pc:chgData name="Duncan Bremner" userId="5ab83519-4fc2-4c2c-9051-af9074a2d0ce" providerId="ADAL" clId="{4472E0BD-708B-40CF-BF27-35E273444670}" dt="2020-11-08T18:19:33.620" v="1" actId="47"/>
        <pc:sldMkLst>
          <pc:docMk/>
          <pc:sldMk cId="1067888083" sldId="328"/>
        </pc:sldMkLst>
      </pc:sldChg>
      <pc:sldMasterChg chg="del delSldLayout">
        <pc:chgData name="Duncan Bremner" userId="5ab83519-4fc2-4c2c-9051-af9074a2d0ce" providerId="ADAL" clId="{4472E0BD-708B-40CF-BF27-35E273444670}" dt="2020-11-08T18:19:33.620" v="1" actId="47"/>
        <pc:sldMasterMkLst>
          <pc:docMk/>
          <pc:sldMasterMk cId="2589959813" sldId="2147483658"/>
        </pc:sldMasterMkLst>
        <pc:sldLayoutChg chg="del">
          <pc:chgData name="Duncan Bremner" userId="5ab83519-4fc2-4c2c-9051-af9074a2d0ce" providerId="ADAL" clId="{4472E0BD-708B-40CF-BF27-35E273444670}" dt="2020-11-08T18:19:33.620" v="1" actId="47"/>
          <pc:sldLayoutMkLst>
            <pc:docMk/>
            <pc:sldMasterMk cId="2589959813" sldId="2147483658"/>
            <pc:sldLayoutMk cId="2324632123" sldId="2147483659"/>
          </pc:sldLayoutMkLst>
        </pc:sldLayoutChg>
        <pc:sldLayoutChg chg="del">
          <pc:chgData name="Duncan Bremner" userId="5ab83519-4fc2-4c2c-9051-af9074a2d0ce" providerId="ADAL" clId="{4472E0BD-708B-40CF-BF27-35E273444670}" dt="2020-11-08T18:19:33.620" v="1" actId="47"/>
          <pc:sldLayoutMkLst>
            <pc:docMk/>
            <pc:sldMasterMk cId="2589959813" sldId="2147483658"/>
            <pc:sldLayoutMk cId="297373481" sldId="2147483660"/>
          </pc:sldLayoutMkLst>
        </pc:sldLayoutChg>
        <pc:sldLayoutChg chg="del">
          <pc:chgData name="Duncan Bremner" userId="5ab83519-4fc2-4c2c-9051-af9074a2d0ce" providerId="ADAL" clId="{4472E0BD-708B-40CF-BF27-35E273444670}" dt="2020-11-08T18:19:33.620" v="1" actId="47"/>
          <pc:sldLayoutMkLst>
            <pc:docMk/>
            <pc:sldMasterMk cId="2589959813" sldId="2147483658"/>
            <pc:sldLayoutMk cId="3742686746" sldId="2147483661"/>
          </pc:sldLayoutMkLst>
        </pc:sldLayoutChg>
        <pc:sldLayoutChg chg="del">
          <pc:chgData name="Duncan Bremner" userId="5ab83519-4fc2-4c2c-9051-af9074a2d0ce" providerId="ADAL" clId="{4472E0BD-708B-40CF-BF27-35E273444670}" dt="2020-11-08T18:19:33.620" v="1" actId="47"/>
          <pc:sldLayoutMkLst>
            <pc:docMk/>
            <pc:sldMasterMk cId="2589959813" sldId="2147483658"/>
            <pc:sldLayoutMk cId="2020036383" sldId="2147483662"/>
          </pc:sldLayoutMkLst>
        </pc:sldLayoutChg>
        <pc:sldLayoutChg chg="del">
          <pc:chgData name="Duncan Bremner" userId="5ab83519-4fc2-4c2c-9051-af9074a2d0ce" providerId="ADAL" clId="{4472E0BD-708B-40CF-BF27-35E273444670}" dt="2020-11-08T18:19:33.620" v="1" actId="47"/>
          <pc:sldLayoutMkLst>
            <pc:docMk/>
            <pc:sldMasterMk cId="2589959813" sldId="2147483658"/>
            <pc:sldLayoutMk cId="2300849141" sldId="2147483663"/>
          </pc:sldLayoutMkLst>
        </pc:sldLayoutChg>
        <pc:sldLayoutChg chg="del">
          <pc:chgData name="Duncan Bremner" userId="5ab83519-4fc2-4c2c-9051-af9074a2d0ce" providerId="ADAL" clId="{4472E0BD-708B-40CF-BF27-35E273444670}" dt="2020-11-08T18:19:33.620" v="1" actId="47"/>
          <pc:sldLayoutMkLst>
            <pc:docMk/>
            <pc:sldMasterMk cId="2589959813" sldId="2147483658"/>
            <pc:sldLayoutMk cId="1614922436" sldId="214748366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0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FC920F-CAC0-4E5F-800E-AF973E7B676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77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BE40D0-8119-4FF0-8B2F-B3EB7154E4B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76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CDDC82-78EA-4BA1-80B7-FEFA4AE8839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85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EE7C9F-5E2F-439C-847E-B2D224B3DC3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46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7B97CD-5EC4-4F26-A514-E2ACEC3B196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26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1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6696744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Design 3:</a:t>
            </a:r>
            <a:br>
              <a:rPr lang="en-GB" dirty="0"/>
            </a:br>
            <a:r>
              <a:rPr lang="en-GB" dirty="0"/>
              <a:t>The Instrumentation Amplifier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Lecture 8.2 Op Amp CMRR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4048" y="4149080"/>
            <a:ext cx="5408734" cy="973137"/>
          </a:xfrm>
        </p:spPr>
        <p:txBody>
          <a:bodyPr/>
          <a:lstStyle/>
          <a:p>
            <a:r>
              <a:rPr lang="en-GB" dirty="0"/>
              <a:t>Dr Duncan Bremner</a:t>
            </a:r>
          </a:p>
        </p:txBody>
      </p:sp>
    </p:spTree>
    <p:extLst>
      <p:ext uri="{BB962C8B-B14F-4D97-AF65-F5344CB8AC3E}">
        <p14:creationId xmlns:p14="http://schemas.microsoft.com/office/powerpoint/2010/main" val="17093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265994"/>
            <a:ext cx="4863327" cy="9307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 err="1">
                <a:ea typeface="+mj-ea"/>
                <a:cs typeface="+mj-cs"/>
              </a:rPr>
              <a:t>Opamp</a:t>
            </a:r>
            <a:r>
              <a:rPr lang="en-GB" sz="3200" b="1" dirty="0">
                <a:ea typeface="+mj-ea"/>
                <a:cs typeface="+mj-cs"/>
              </a:rPr>
              <a:t> CMRR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701795" y="1172001"/>
            <a:ext cx="4896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"Offset Voltage" of </a:t>
            </a:r>
            <a:r>
              <a:rPr lang="en-GB" dirty="0" err="1">
                <a:latin typeface="Helvetica" charset="0"/>
                <a:ea typeface="ＭＳ Ｐゴシック" charset="0"/>
              </a:rPr>
              <a:t>opamp</a:t>
            </a:r>
            <a:r>
              <a:rPr lang="en-GB" dirty="0">
                <a:latin typeface="Helvetica" charset="0"/>
                <a:ea typeface="ＭＳ Ｐゴシック" charset="0"/>
              </a:rPr>
              <a:t> varies with input voltage</a:t>
            </a:r>
          </a:p>
        </p:txBody>
      </p:sp>
      <p:pic>
        <p:nvPicPr>
          <p:cNvPr id="8199" name="Picture 7" descr="non inverting amplifier schematic; Vin = 0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587500"/>
            <a:ext cx="73152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00" name="Picture 8" descr="non inverting amplifier schematic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587500"/>
            <a:ext cx="8051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03" name="Picture 11" descr="non inverting amplifier schematic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7" y="1580146"/>
            <a:ext cx="8051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1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84877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err="1">
                <a:ea typeface="+mj-ea"/>
                <a:cs typeface="+mj-cs"/>
              </a:rPr>
              <a:t>Opamp</a:t>
            </a:r>
            <a:r>
              <a:rPr lang="en-US" sz="3200" b="1" dirty="0">
                <a:ea typeface="+mj-ea"/>
                <a:cs typeface="+mj-cs"/>
              </a:rPr>
              <a:t> CMRR (2)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-3820" y="1268760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err="1"/>
              <a:t>Opamp</a:t>
            </a:r>
            <a:r>
              <a:rPr lang="en-US" altLang="en-US" dirty="0"/>
              <a:t> CMRR is defined in the same way as instrumentation amp CMRR: </a:t>
            </a:r>
          </a:p>
          <a:p>
            <a:r>
              <a:rPr lang="en-US" altLang="en-US" dirty="0"/>
              <a:t>	• Both have differential inputs</a:t>
            </a:r>
          </a:p>
          <a:p>
            <a:r>
              <a:rPr lang="en-US" altLang="en-US" dirty="0"/>
              <a:t>	• In </a:t>
            </a:r>
            <a:r>
              <a:rPr lang="en-US" altLang="en-US" u="sng" dirty="0"/>
              <a:t>both</a:t>
            </a:r>
            <a:r>
              <a:rPr lang="en-US" altLang="en-US" dirty="0"/>
              <a:t> cases an input of 1V common mode is equivalent </a:t>
            </a:r>
          </a:p>
          <a:p>
            <a:r>
              <a:rPr lang="en-US" altLang="en-US" dirty="0"/>
              <a:t>	  to a </a:t>
            </a:r>
            <a:r>
              <a:rPr lang="en-US" altLang="en-US" u="sng" dirty="0"/>
              <a:t>differential</a:t>
            </a:r>
            <a:r>
              <a:rPr lang="en-US" altLang="en-US" dirty="0"/>
              <a:t> input of 1V ÷ CMRR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3429000"/>
            <a:ext cx="91440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But:</a:t>
            </a:r>
          </a:p>
          <a:p>
            <a:r>
              <a:rPr lang="en-US" altLang="en-US" dirty="0"/>
              <a:t>	• Instrumentation amplifiers are used without feedback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i="1" dirty="0">
                <a:latin typeface="Times" panose="02020603050405020304" pitchFamily="18" charset="0"/>
              </a:rPr>
              <a:t>V</a:t>
            </a:r>
            <a:r>
              <a:rPr lang="en-US" altLang="en-US" i="1" baseline="-25000" dirty="0">
                <a:latin typeface="Times" panose="02020603050405020304" pitchFamily="18" charset="0"/>
              </a:rPr>
              <a:t>OUT </a:t>
            </a:r>
            <a:r>
              <a:rPr lang="en-US" altLang="en-US" i="1" dirty="0">
                <a:latin typeface="Times" panose="02020603050405020304" pitchFamily="18" charset="0"/>
              </a:rPr>
              <a:t>= </a:t>
            </a:r>
            <a:r>
              <a:rPr lang="en-US" altLang="en-US" b="1" i="1" dirty="0">
                <a:solidFill>
                  <a:srgbClr val="FF0000"/>
                </a:solidFill>
                <a:latin typeface="Times" panose="02020603050405020304" pitchFamily="18" charset="0"/>
              </a:rPr>
              <a:t>A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" panose="02020603050405020304" pitchFamily="18" charset="0"/>
              </a:rPr>
              <a:t>V</a:t>
            </a:r>
            <a:r>
              <a:rPr lang="en-US" altLang="en-US" i="1" baseline="-25000" dirty="0">
                <a:latin typeface="Times" panose="02020603050405020304" pitchFamily="18" charset="0"/>
              </a:rPr>
              <a:t> </a:t>
            </a:r>
            <a:r>
              <a:rPr lang="en-US" altLang="en-US" i="1" dirty="0">
                <a:latin typeface="Times" panose="02020603050405020304" pitchFamily="18" charset="0"/>
              </a:rPr>
              <a:t>(V</a:t>
            </a:r>
            <a:r>
              <a:rPr lang="en-US" altLang="en-US" i="1" baseline="-25000" dirty="0">
                <a:latin typeface="Times" panose="02020603050405020304" pitchFamily="18" charset="0"/>
              </a:rPr>
              <a:t>IN</a:t>
            </a:r>
            <a:r>
              <a:rPr lang="en-US" altLang="en-US" i="1" dirty="0">
                <a:latin typeface="Times" panose="02020603050405020304" pitchFamily="18" charset="0"/>
              </a:rPr>
              <a:t>(+)–V</a:t>
            </a:r>
            <a:r>
              <a:rPr lang="en-US" altLang="en-US" i="1" baseline="-25000" dirty="0">
                <a:latin typeface="Times" panose="02020603050405020304" pitchFamily="18" charset="0"/>
              </a:rPr>
              <a:t>IN</a:t>
            </a:r>
            <a:r>
              <a:rPr lang="en-US" altLang="en-US" i="1" dirty="0">
                <a:latin typeface="Times" panose="02020603050405020304" pitchFamily="18" charset="0"/>
              </a:rPr>
              <a:t>(–)) + </a:t>
            </a:r>
            <a:r>
              <a:rPr lang="en-US" altLang="en-US" b="1" i="1" dirty="0">
                <a:solidFill>
                  <a:srgbClr val="FF0000"/>
                </a:solidFill>
                <a:latin typeface="Times" panose="02020603050405020304" pitchFamily="18" charset="0"/>
              </a:rPr>
              <a:t>A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" panose="02020603050405020304" pitchFamily="18" charset="0"/>
              </a:rPr>
              <a:t>CM</a:t>
            </a:r>
            <a:r>
              <a:rPr lang="en-US" altLang="en-US" i="1" baseline="-25000" dirty="0">
                <a:latin typeface="Times" panose="02020603050405020304" pitchFamily="18" charset="0"/>
              </a:rPr>
              <a:t> </a:t>
            </a:r>
            <a:r>
              <a:rPr lang="en-US" altLang="en-US" i="1" dirty="0">
                <a:latin typeface="Times" panose="02020603050405020304" pitchFamily="18" charset="0"/>
              </a:rPr>
              <a:t>(V</a:t>
            </a:r>
            <a:r>
              <a:rPr lang="en-US" altLang="en-US" i="1" baseline="-25000" dirty="0">
                <a:latin typeface="Times" panose="02020603050405020304" pitchFamily="18" charset="0"/>
              </a:rPr>
              <a:t>IN</a:t>
            </a:r>
            <a:r>
              <a:rPr lang="en-US" altLang="en-US" i="1" dirty="0">
                <a:latin typeface="Times" panose="02020603050405020304" pitchFamily="18" charset="0"/>
              </a:rPr>
              <a:t>(+)+V</a:t>
            </a:r>
            <a:r>
              <a:rPr lang="en-US" altLang="en-US" i="1" baseline="-25000" dirty="0">
                <a:latin typeface="Times" panose="02020603050405020304" pitchFamily="18" charset="0"/>
              </a:rPr>
              <a:t>IN</a:t>
            </a:r>
            <a:r>
              <a:rPr lang="en-US" altLang="en-US" i="1" dirty="0">
                <a:latin typeface="Times" panose="02020603050405020304" pitchFamily="18" charset="0"/>
              </a:rPr>
              <a:t>(–)) / 2 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	• </a:t>
            </a:r>
            <a:r>
              <a:rPr lang="en-US" altLang="en-US" dirty="0" err="1"/>
              <a:t>Opamps</a:t>
            </a:r>
            <a:r>
              <a:rPr lang="en-US" altLang="en-US" dirty="0"/>
              <a:t> use feedback so CMR error must be referred to </a:t>
            </a:r>
          </a:p>
          <a:p>
            <a:r>
              <a:rPr lang="en-US" altLang="en-US" dirty="0"/>
              <a:t>	  the input as a </a:t>
            </a:r>
            <a:r>
              <a:rPr lang="en-US" altLang="en-US" u="sng" dirty="0"/>
              <a:t>change</a:t>
            </a:r>
            <a:r>
              <a:rPr lang="en-US" altLang="en-US" dirty="0"/>
              <a:t> in offset voltage: The differential </a:t>
            </a:r>
          </a:p>
          <a:p>
            <a:r>
              <a:rPr lang="en-US" altLang="en-US" dirty="0"/>
              <a:t>	  gain is large and ill-defined.</a:t>
            </a:r>
          </a:p>
        </p:txBody>
      </p:sp>
    </p:spTree>
    <p:extLst>
      <p:ext uri="{BB962C8B-B14F-4D97-AF65-F5344CB8AC3E}">
        <p14:creationId xmlns:p14="http://schemas.microsoft.com/office/powerpoint/2010/main" val="368044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4136" y="158193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err="1">
                <a:ea typeface="+mj-ea"/>
                <a:cs typeface="+mj-cs"/>
              </a:rPr>
              <a:t>Opamp</a:t>
            </a:r>
            <a:r>
              <a:rPr lang="en-US" sz="3200" b="1" dirty="0">
                <a:ea typeface="+mj-ea"/>
                <a:cs typeface="+mj-cs"/>
              </a:rPr>
              <a:t> CMRR (3)</a:t>
            </a:r>
          </a:p>
        </p:txBody>
      </p:sp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915816" y="854074"/>
            <a:ext cx="4927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Analysis: A simple voltage follower:</a:t>
            </a:r>
          </a:p>
        </p:txBody>
      </p:sp>
      <p:pic>
        <p:nvPicPr>
          <p:cNvPr id="32771" name="Picture 2" descr="Voltage follow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924175"/>
            <a:ext cx="44958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2055"/>
              </p:ext>
            </p:extLst>
          </p:nvPr>
        </p:nvGraphicFramePr>
        <p:xfrm>
          <a:off x="341591" y="1412776"/>
          <a:ext cx="7902817" cy="47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7391400" imgH="4445000" progId="Equation.3">
                  <p:embed/>
                </p:oleObj>
              </mc:Choice>
              <mc:Fallback>
                <p:oleObj name="Equation" r:id="rId5" imgW="7391400" imgH="4445000" progId="Equation.3">
                  <p:embed/>
                  <p:pic>
                    <p:nvPicPr>
                      <p:cNvPr id="327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91" y="1412776"/>
                        <a:ext cx="7902817" cy="47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5940425" y="6237288"/>
            <a:ext cx="296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Error ≈ V</a:t>
            </a:r>
            <a:r>
              <a:rPr lang="en-US" altLang="en-US" baseline="-25000"/>
              <a:t>CM </a:t>
            </a:r>
            <a:r>
              <a:rPr lang="en-US" altLang="en-US"/>
              <a:t>÷ CMRR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0DA104-F897-4CFB-A2E9-6CCBBD399E3C}"/>
              </a:ext>
            </a:extLst>
          </p:cNvPr>
          <p:cNvCxnSpPr/>
          <p:nvPr/>
        </p:nvCxnSpPr>
        <p:spPr>
          <a:xfrm>
            <a:off x="1691680" y="1988840"/>
            <a:ext cx="4248745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62553-0534-44A6-8BC8-18EBBEA6FCEE}"/>
              </a:ext>
            </a:extLst>
          </p:cNvPr>
          <p:cNvCxnSpPr/>
          <p:nvPr/>
        </p:nvCxnSpPr>
        <p:spPr>
          <a:xfrm>
            <a:off x="2339752" y="1988840"/>
            <a:ext cx="3600673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1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52400"/>
            <a:ext cx="6143600" cy="10443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Typical </a:t>
            </a:r>
            <a:r>
              <a:rPr lang="en-GB" sz="3200" b="1" dirty="0" err="1">
                <a:ea typeface="+mj-ea"/>
                <a:cs typeface="+mj-cs"/>
              </a:rPr>
              <a:t>Opamp</a:t>
            </a:r>
            <a:r>
              <a:rPr lang="en-GB" sz="3200" b="1" dirty="0">
                <a:ea typeface="+mj-ea"/>
                <a:cs typeface="+mj-cs"/>
              </a:rPr>
              <a:t> CMRRs (4)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817" y="1196752"/>
            <a:ext cx="52237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Wide range of CMRRs available. FET </a:t>
            </a:r>
            <a:r>
              <a:rPr lang="en-GB" dirty="0" err="1">
                <a:latin typeface="Helvetica" charset="0"/>
                <a:ea typeface="ＭＳ Ｐゴシック" charset="0"/>
              </a:rPr>
              <a:t>Opamps</a:t>
            </a:r>
            <a:r>
              <a:rPr lang="en-GB" dirty="0">
                <a:latin typeface="Helvetica" charset="0"/>
                <a:ea typeface="ＭＳ Ｐゴシック" charset="0"/>
              </a:rPr>
              <a:t> are worse:</a:t>
            </a:r>
          </a:p>
        </p:txBody>
      </p:sp>
      <p:pic>
        <p:nvPicPr>
          <p:cNvPr id="10245" name="Picture 5" descr="graph showing CMRR vs Ibia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3818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9ACBD-724C-44F9-81A6-26C54B25783E}"/>
              </a:ext>
            </a:extLst>
          </p:cNvPr>
          <p:cNvSpPr txBox="1"/>
          <p:nvPr/>
        </p:nvSpPr>
        <p:spPr>
          <a:xfrm>
            <a:off x="5417125" y="5949280"/>
            <a:ext cx="595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1nA</a:t>
            </a:r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24DB9-3D7C-4BD9-9040-B7DC697AF80B}"/>
              </a:ext>
            </a:extLst>
          </p:cNvPr>
          <p:cNvSpPr txBox="1"/>
          <p:nvPr/>
        </p:nvSpPr>
        <p:spPr>
          <a:xfrm>
            <a:off x="3635896" y="5949280"/>
            <a:ext cx="5950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1pA</a:t>
            </a:r>
            <a:endParaRPr lang="en-GB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99A4D-CF82-45C5-AB1D-03445EC71DD7}"/>
              </a:ext>
            </a:extLst>
          </p:cNvPr>
          <p:cNvSpPr txBox="1"/>
          <p:nvPr/>
        </p:nvSpPr>
        <p:spPr>
          <a:xfrm>
            <a:off x="1907704" y="5949280"/>
            <a:ext cx="530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1fA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847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29630"/>
            <a:ext cx="4863327" cy="7609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 err="1">
                <a:ea typeface="+mj-ea"/>
                <a:cs typeface="+mj-cs"/>
              </a:rPr>
              <a:t>Opamp</a:t>
            </a:r>
            <a:r>
              <a:rPr lang="en-GB" sz="3200" b="1" dirty="0">
                <a:ea typeface="+mj-ea"/>
                <a:cs typeface="+mj-cs"/>
              </a:rPr>
              <a:t> CMRR (5)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12725" y="1628775"/>
            <a:ext cx="4992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Helvetica" charset="0"/>
                <a:ea typeface="ＭＳ Ｐゴシック" charset="0"/>
              </a:rPr>
              <a:t>Opamp</a:t>
            </a:r>
            <a:r>
              <a:rPr lang="en-GB" dirty="0">
                <a:latin typeface="Helvetica" charset="0"/>
                <a:ea typeface="ＭＳ Ｐゴシック" charset="0"/>
              </a:rPr>
              <a:t> CMRR may </a:t>
            </a:r>
          </a:p>
          <a:p>
            <a:pPr>
              <a:defRPr/>
            </a:pPr>
            <a:r>
              <a:rPr lang="en-GB" u="sng" dirty="0">
                <a:latin typeface="Helvetica" charset="0"/>
                <a:ea typeface="ＭＳ Ｐゴシック" charset="0"/>
              </a:rPr>
              <a:t>or may not </a:t>
            </a:r>
            <a:r>
              <a:rPr lang="en-GB" dirty="0">
                <a:latin typeface="Helvetica" charset="0"/>
                <a:ea typeface="ＭＳ Ｐゴシック" charset="0"/>
              </a:rPr>
              <a:t>track in 2 input </a:t>
            </a:r>
            <a:r>
              <a:rPr lang="en-GB" dirty="0" err="1">
                <a:latin typeface="Helvetica" charset="0"/>
                <a:ea typeface="ＭＳ Ｐゴシック" charset="0"/>
              </a:rPr>
              <a:t>opamps</a:t>
            </a:r>
            <a:r>
              <a:rPr lang="en-GB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3675" y="3152775"/>
            <a:ext cx="40973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If not, common-mode input </a:t>
            </a:r>
          </a:p>
          <a:p>
            <a:r>
              <a:rPr lang="en-GB" altLang="en-US" dirty="0"/>
              <a:t>voltage gives differential O/P</a:t>
            </a:r>
          </a:p>
          <a:p>
            <a:r>
              <a:rPr lang="en-GB" altLang="en-US" u="sng" dirty="0"/>
              <a:t>up to </a:t>
            </a:r>
            <a:r>
              <a:rPr lang="en-GB" altLang="en-US" dirty="0"/>
              <a:t>≈ 2*V</a:t>
            </a:r>
            <a:r>
              <a:rPr lang="en-GB" altLang="en-US" baseline="-25000" dirty="0"/>
              <a:t>CM</a:t>
            </a:r>
            <a:r>
              <a:rPr lang="en-GB" altLang="en-US" dirty="0"/>
              <a:t> /CMRR</a:t>
            </a:r>
          </a:p>
          <a:p>
            <a:endParaRPr lang="en-GB" altLang="en-US" dirty="0"/>
          </a:p>
          <a:p>
            <a:r>
              <a:rPr lang="en-GB" altLang="en-US" dirty="0"/>
              <a:t>(worst case, opposite signs</a:t>
            </a:r>
          </a:p>
          <a:p>
            <a:r>
              <a:rPr lang="en-GB" altLang="en-US" dirty="0"/>
              <a:t>For common mode gains)</a:t>
            </a:r>
          </a:p>
        </p:txBody>
      </p:sp>
      <p:pic>
        <p:nvPicPr>
          <p:cNvPr id="9221" name="Picture 5" descr="Instrumentation amp input stang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990600"/>
            <a:ext cx="30226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6172200"/>
            <a:ext cx="790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Overall Instrumentation amplifier CMRR ≤ Opamp CMRR</a:t>
            </a:r>
          </a:p>
        </p:txBody>
      </p:sp>
    </p:spTree>
    <p:extLst>
      <p:ext uri="{BB962C8B-B14F-4D97-AF65-F5344CB8AC3E}">
        <p14:creationId xmlns:p14="http://schemas.microsoft.com/office/powerpoint/2010/main" val="3530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708" y="116403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err="1">
                <a:ea typeface="+mj-ea"/>
                <a:cs typeface="+mj-cs"/>
              </a:rPr>
              <a:t>Opamp</a:t>
            </a:r>
            <a:r>
              <a:rPr lang="en-US" sz="3200" b="1" dirty="0">
                <a:ea typeface="+mj-ea"/>
                <a:cs typeface="+mj-cs"/>
              </a:rPr>
              <a:t> CMRR (6)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84906" y="1123971"/>
            <a:ext cx="8688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FET are worse than Bipolar are worse than Chopper </a:t>
            </a:r>
            <a:r>
              <a:rPr lang="en-US" dirty="0" err="1">
                <a:latin typeface="Helvetica" charset="0"/>
                <a:ea typeface="ＭＳ Ｐゴシック" charset="0"/>
              </a:rPr>
              <a:t>stabilised</a:t>
            </a:r>
            <a:r>
              <a:rPr lang="en-US" dirty="0">
                <a:latin typeface="Helvetica" charset="0"/>
                <a:ea typeface="ＭＳ Ｐゴシック" charset="0"/>
              </a:rPr>
              <a:t>:</a:t>
            </a:r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52400" y="1752600"/>
          <a:ext cx="87630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7772400" imgH="1447800" progId="Excel.Sheet.8">
                  <p:embed/>
                </p:oleObj>
              </mc:Choice>
              <mc:Fallback>
                <p:oleObj name="Worksheet" r:id="rId4" imgW="7772400" imgH="1447800" progId="Excel.Sheet.8">
                  <p:embed/>
                  <p:pic>
                    <p:nvPicPr>
                      <p:cNvPr id="368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7630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12725" y="3635375"/>
            <a:ext cx="8778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Best chopper is </a:t>
            </a:r>
          </a:p>
          <a:p>
            <a:r>
              <a:rPr lang="en-US" altLang="en-US" dirty="0"/>
              <a:t>	158dB CMRR (</a:t>
            </a:r>
            <a:r>
              <a:rPr lang="en-US" altLang="en-US" dirty="0" err="1"/>
              <a:t>typ</a:t>
            </a:r>
            <a:r>
              <a:rPr lang="en-US" altLang="en-US" dirty="0"/>
              <a:t>) 135dB worst case</a:t>
            </a:r>
          </a:p>
          <a:p>
            <a:r>
              <a:rPr lang="en-US" altLang="en-US" dirty="0"/>
              <a:t>	0.3µV V</a:t>
            </a:r>
            <a:r>
              <a:rPr lang="en-US" altLang="en-US" baseline="-25000" dirty="0"/>
              <a:t>OS</a:t>
            </a:r>
            <a:r>
              <a:rPr lang="en-US" altLang="en-US" dirty="0"/>
              <a:t> (</a:t>
            </a:r>
            <a:r>
              <a:rPr lang="en-US" altLang="en-US" dirty="0" err="1"/>
              <a:t>typ</a:t>
            </a:r>
            <a:r>
              <a:rPr lang="en-US" altLang="en-US" dirty="0"/>
              <a:t>) 2.5µV worst case with sub-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Ib</a:t>
            </a:r>
            <a:endParaRPr lang="en-US" altLang="en-US" dirty="0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886200" y="6172200"/>
            <a:ext cx="501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 cannot find one better than this…..</a:t>
            </a:r>
          </a:p>
        </p:txBody>
      </p:sp>
      <p:sp>
        <p:nvSpPr>
          <p:cNvPr id="2" name="Rectangle 1"/>
          <p:cNvSpPr/>
          <p:nvPr/>
        </p:nvSpPr>
        <p:spPr>
          <a:xfrm>
            <a:off x="6444208" y="1992868"/>
            <a:ext cx="936104" cy="21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7380312" y="3376613"/>
            <a:ext cx="1592982" cy="628451"/>
          </a:xfrm>
          <a:prstGeom prst="wedgeRectCallout">
            <a:avLst>
              <a:gd name="adj1" fmla="val -73759"/>
              <a:gd name="adj2" fmla="val -2331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FF0000"/>
                </a:solidFill>
              </a:rPr>
              <a:t>Typ</a:t>
            </a:r>
            <a:r>
              <a:rPr lang="en-US" sz="1800" b="1" dirty="0">
                <a:solidFill>
                  <a:srgbClr val="FF0000"/>
                </a:solidFill>
              </a:rPr>
              <a:t> / Worst Case</a:t>
            </a:r>
          </a:p>
        </p:txBody>
      </p:sp>
      <p:sp>
        <p:nvSpPr>
          <p:cNvPr id="9" name="Rectangular Callout 2">
            <a:extLst>
              <a:ext uri="{FF2B5EF4-FFF2-40B4-BE49-F238E27FC236}">
                <a16:creationId xmlns:a16="http://schemas.microsoft.com/office/drawing/2014/main" id="{5920AB63-3973-4605-BCD3-42D4DF31DC5C}"/>
              </a:ext>
            </a:extLst>
          </p:cNvPr>
          <p:cNvSpPr/>
          <p:nvPr/>
        </p:nvSpPr>
        <p:spPr>
          <a:xfrm>
            <a:off x="3563888" y="3321149"/>
            <a:ext cx="1592982" cy="628451"/>
          </a:xfrm>
          <a:prstGeom prst="wedgeRectCallout">
            <a:avLst>
              <a:gd name="adj1" fmla="val -73759"/>
              <a:gd name="adj2" fmla="val -2331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FF0000"/>
                </a:solidFill>
              </a:rPr>
              <a:t>Typ</a:t>
            </a:r>
            <a:r>
              <a:rPr lang="en-US" sz="1800" b="1" dirty="0">
                <a:solidFill>
                  <a:srgbClr val="FF0000"/>
                </a:solidFill>
              </a:rPr>
              <a:t> / Worst Case</a:t>
            </a:r>
          </a:p>
        </p:txBody>
      </p:sp>
    </p:spTree>
    <p:extLst>
      <p:ext uri="{BB962C8B-B14F-4D97-AF65-F5344CB8AC3E}">
        <p14:creationId xmlns:p14="http://schemas.microsoft.com/office/powerpoint/2010/main" val="25751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lding by nigh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05238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9293DF-C3E2-4DEB-AE63-DE31C9C019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DEDE9E-CCEB-44EF-9926-52002973E15E}">
  <ds:schemaRefs>
    <ds:schemaRef ds:uri="49ac6a3e-0dd4-4719-9d7d-17a7e3c3f48b"/>
    <ds:schemaRef ds:uri="http://purl.org/dc/terms/"/>
    <ds:schemaRef ds:uri="33529654-d03c-4efc-843b-d265dda4581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4C1A67-712F-4239-9DAA-64C9CB0E5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29654-d03c-4efc-843b-d265dda45811"/>
    <ds:schemaRef ds:uri="49ac6a3e-0dd4-4719-9d7d-17a7e3c3f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20692</TotalTime>
  <Words>299</Words>
  <Application>Microsoft Office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SimSun</vt:lpstr>
      <vt:lpstr>Arial</vt:lpstr>
      <vt:lpstr>Calibri</vt:lpstr>
      <vt:lpstr>Helvetica</vt:lpstr>
      <vt:lpstr>Times</vt:lpstr>
      <vt:lpstr>Wingdings</vt:lpstr>
      <vt:lpstr>1_standardWhite</vt:lpstr>
      <vt:lpstr>Equation</vt:lpstr>
      <vt:lpstr>Worksheet</vt:lpstr>
      <vt:lpstr>Electronic System Design 3: The Instrumentation Amplifier   Lecture 8.2 Op Amp CMRR</vt:lpstr>
      <vt:lpstr>Opamp CMRR</vt:lpstr>
      <vt:lpstr>Opamp CMRR (2)</vt:lpstr>
      <vt:lpstr>Opamp CMRR (3)</vt:lpstr>
      <vt:lpstr>Typical Opamp CMRRs (4)</vt:lpstr>
      <vt:lpstr>Opamp CMRR (5)</vt:lpstr>
      <vt:lpstr>Opamp CMRR (6)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97</cp:revision>
  <dcterms:created xsi:type="dcterms:W3CDTF">2014-02-05T20:35:34Z</dcterms:created>
  <dcterms:modified xsi:type="dcterms:W3CDTF">2020-11-09T14:36:39Z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