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</p:sldMasterIdLst>
  <p:notesMasterIdLst>
    <p:notesMasterId r:id="rId17"/>
  </p:notesMasterIdLst>
  <p:sldIdLst>
    <p:sldId id="32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17" r:id="rId14"/>
    <p:sldId id="307" r:id="rId15"/>
    <p:sldId id="326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7A7"/>
    <a:srgbClr val="92D050"/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4637" autoAdjust="0"/>
  </p:normalViewPr>
  <p:slideViewPr>
    <p:cSldViewPr>
      <p:cViewPr varScale="1">
        <p:scale>
          <a:sx n="119" d="100"/>
          <a:sy n="11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-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DB94A81B-630B-4C4F-BA39-623B3B4C1D8E}"/>
    <pc:docChg chg="delSld delMainMaster">
      <pc:chgData name="Duncan Bremner" userId="5ab83519-4fc2-4c2c-9051-af9074a2d0ce" providerId="ADAL" clId="{DB94A81B-630B-4C4F-BA39-623B3B4C1D8E}" dt="2020-11-08T18:21:11.504" v="1" actId="47"/>
      <pc:docMkLst>
        <pc:docMk/>
      </pc:docMkLst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2064834411" sldId="283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972972756" sldId="284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1113410087" sldId="286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184778481" sldId="287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2586308153" sldId="288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153995864" sldId="289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041122024" sldId="290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4146722474" sldId="291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2009966468" sldId="292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1611154392" sldId="293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680446716" sldId="294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609317589" sldId="295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353079856" sldId="296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2575116672" sldId="297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1503465726" sldId="308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3670049394" sldId="309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2522608197" sldId="310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281866004" sldId="311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1793966131" sldId="312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2174375499" sldId="313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3927384407" sldId="314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2284765106" sldId="316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532674743" sldId="320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3491032069" sldId="322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1709367725" sldId="323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2462533222" sldId="324"/>
        </pc:sldMkLst>
      </pc:sldChg>
      <pc:sldChg chg="del">
        <pc:chgData name="Duncan Bremner" userId="5ab83519-4fc2-4c2c-9051-af9074a2d0ce" providerId="ADAL" clId="{DB94A81B-630B-4C4F-BA39-623B3B4C1D8E}" dt="2020-11-08T18:21:02.951" v="0" actId="47"/>
        <pc:sldMkLst>
          <pc:docMk/>
          <pc:sldMk cId="1643405238" sldId="325"/>
        </pc:sldMkLst>
      </pc:sldChg>
      <pc:sldChg chg="del">
        <pc:chgData name="Duncan Bremner" userId="5ab83519-4fc2-4c2c-9051-af9074a2d0ce" providerId="ADAL" clId="{DB94A81B-630B-4C4F-BA39-623B3B4C1D8E}" dt="2020-11-08T18:21:11.504" v="1" actId="47"/>
        <pc:sldMkLst>
          <pc:docMk/>
          <pc:sldMk cId="1067888083" sldId="328"/>
        </pc:sldMkLst>
      </pc:sldChg>
      <pc:sldMasterChg chg="del delSldLayout">
        <pc:chgData name="Duncan Bremner" userId="5ab83519-4fc2-4c2c-9051-af9074a2d0ce" providerId="ADAL" clId="{DB94A81B-630B-4C4F-BA39-623B3B4C1D8E}" dt="2020-11-08T18:21:11.504" v="1" actId="47"/>
        <pc:sldMasterMkLst>
          <pc:docMk/>
          <pc:sldMasterMk cId="2589959813" sldId="2147483658"/>
        </pc:sldMasterMkLst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2324632123" sldId="2147483659"/>
          </pc:sldLayoutMkLst>
        </pc:sldLayoutChg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297373481" sldId="2147483660"/>
          </pc:sldLayoutMkLst>
        </pc:sldLayoutChg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3742686746" sldId="2147483661"/>
          </pc:sldLayoutMkLst>
        </pc:sldLayoutChg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2020036383" sldId="2147483662"/>
          </pc:sldLayoutMkLst>
        </pc:sldLayoutChg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2300849141" sldId="2147483663"/>
          </pc:sldLayoutMkLst>
        </pc:sldLayoutChg>
        <pc:sldLayoutChg chg="del">
          <pc:chgData name="Duncan Bremner" userId="5ab83519-4fc2-4c2c-9051-af9074a2d0ce" providerId="ADAL" clId="{DB94A81B-630B-4C4F-BA39-623B3B4C1D8E}" dt="2020-11-08T18:21:11.504" v="1" actId="47"/>
          <pc:sldLayoutMkLst>
            <pc:docMk/>
            <pc:sldMasterMk cId="2589959813" sldId="2147483658"/>
            <pc:sldLayoutMk cId="1614922436" sldId="214748366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29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DEC6BA-672C-42C7-AF1C-B4181743354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51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CECD9B-7482-405A-86FE-38C8100A17C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47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DD4AA-F133-4866-AB43-DCD22926CB7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7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F01ED5-53DA-4060-9EF2-CB3B180CACC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7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072795-36AB-4400-B8AD-B2E95AF24DB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77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A7DAB4-864E-4E50-936C-06D07F50E00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1259F7-0CB9-4DE5-8F95-3E584D7468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2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993162-7D28-411C-886F-5DDD00BF59E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75387D-08C4-4F54-9774-1456220BC7C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0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8675C8-8ABA-48F2-80CE-3A862377A83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8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66967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3:</a:t>
            </a:r>
            <a:br>
              <a:rPr lang="en-GB" dirty="0"/>
            </a:br>
            <a:r>
              <a:rPr lang="en-GB" dirty="0"/>
              <a:t>The Instrumentation Amplifier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Lecture 8.3 More INA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4048" y="4149080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101614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96795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(9)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96136" y="1484784"/>
            <a:ext cx="29907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>
                <a:latin typeface="Helvetica" charset="0"/>
                <a:ea typeface="ＭＳ Ｐゴシック" charset="0"/>
              </a:rPr>
              <a:t>Use total </a:t>
            </a:r>
            <a:r>
              <a:rPr lang="en-GB" sz="2000" dirty="0" err="1">
                <a:latin typeface="Helvetica" charset="0"/>
                <a:ea typeface="ＭＳ Ｐゴシック" charset="0"/>
              </a:rPr>
              <a:t>opamp</a:t>
            </a:r>
            <a:r>
              <a:rPr lang="en-GB" sz="2000" dirty="0">
                <a:latin typeface="Helvetica" charset="0"/>
                <a:ea typeface="ＭＳ Ｐゴシック" charset="0"/>
              </a:rPr>
              <a:t> error as </a:t>
            </a:r>
          </a:p>
          <a:p>
            <a:pPr>
              <a:defRPr/>
            </a:pPr>
            <a:r>
              <a:rPr lang="en-GB" sz="2000" dirty="0">
                <a:latin typeface="Helvetica" charset="0"/>
                <a:ea typeface="ＭＳ Ｐゴシック" charset="0"/>
              </a:rPr>
              <a:t>figure of merit;</a:t>
            </a:r>
          </a:p>
          <a:p>
            <a:pPr>
              <a:defRPr/>
            </a:pPr>
            <a:r>
              <a:rPr lang="en-GB" sz="2000" dirty="0">
                <a:latin typeface="Helvetica" charset="0"/>
                <a:ea typeface="ＭＳ Ｐゴシック" charset="0"/>
              </a:rPr>
              <a:t>(resistor CMRR is fixed)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79162"/>
              </p:ext>
            </p:extLst>
          </p:nvPr>
        </p:nvGraphicFramePr>
        <p:xfrm>
          <a:off x="773288" y="1710967"/>
          <a:ext cx="403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4038600" imgH="685800" progId="Equation.3">
                  <p:embed/>
                </p:oleObj>
              </mc:Choice>
              <mc:Fallback>
                <p:oleObj name="Equation" r:id="rId4" imgW="4038600" imgH="6858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88" y="1710967"/>
                        <a:ext cx="4038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61257" y="6237312"/>
            <a:ext cx="88798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OPA177GP is the lowest cost component that meets the spec!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700" y="1628800"/>
            <a:ext cx="4575295" cy="87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8BCE7E-0E1C-4239-90BA-223FF12A838B}"/>
              </a:ext>
            </a:extLst>
          </p:cNvPr>
          <p:cNvGrpSpPr/>
          <p:nvPr/>
        </p:nvGrpSpPr>
        <p:grpSpPr>
          <a:xfrm>
            <a:off x="616700" y="2692409"/>
            <a:ext cx="7908060" cy="3543796"/>
            <a:chOff x="89756" y="2132856"/>
            <a:chExt cx="7908060" cy="35437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r="11786"/>
            <a:stretch/>
          </p:blipFill>
          <p:spPr>
            <a:xfrm>
              <a:off x="89756" y="2132856"/>
              <a:ext cx="7722604" cy="35437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524F81-63BB-4B56-B662-D0B18C217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011"/>
            <a:stretch/>
          </p:blipFill>
          <p:spPr>
            <a:xfrm>
              <a:off x="6948264" y="2132856"/>
              <a:ext cx="1049552" cy="3543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9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332656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(10)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3808" y="1124744"/>
            <a:ext cx="326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Hence complete circuit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9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by nigh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232526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12160" y="936535"/>
            <a:ext cx="30963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Classic application: Bridge amplifier (Perhaps a load cell)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600200"/>
            <a:ext cx="59436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62000" y="5029200"/>
          <a:ext cx="383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3835400" imgH="723900" progId="Equation.3">
                  <p:embed/>
                </p:oleObj>
              </mc:Choice>
              <mc:Fallback>
                <p:oleObj name="Equation" r:id="rId5" imgW="3835400" imgH="72390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383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69925" y="6015038"/>
            <a:ext cx="4448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Typically,  R1=R2, R3=R4(1+</a:t>
            </a:r>
            <a:r>
              <a:rPr lang="en-GB" dirty="0">
                <a:latin typeface="Symbol" charset="0"/>
                <a:ea typeface="ＭＳ Ｐゴシック" charset="0"/>
              </a:rPr>
              <a:t>D)</a:t>
            </a:r>
            <a:endParaRPr lang="en-GB" dirty="0"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549900" y="5861050"/>
          <a:ext cx="243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438400" imgH="736600" progId="Equation.3">
                  <p:embed/>
                </p:oleObj>
              </mc:Choice>
              <mc:Fallback>
                <p:oleObj name="Equation" r:id="rId7" imgW="2438400" imgH="736600" progId="Equation.3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861050"/>
                        <a:ext cx="2438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1"/>
          <p:cNvSpPr/>
          <p:nvPr/>
        </p:nvSpPr>
        <p:spPr>
          <a:xfrm>
            <a:off x="4270443" y="4036979"/>
            <a:ext cx="1531173" cy="2033081"/>
          </a:xfrm>
          <a:custGeom>
            <a:avLst/>
            <a:gdLst>
              <a:gd name="connsiteX0" fmla="*/ 0 w 1531173"/>
              <a:gd name="connsiteY0" fmla="*/ 2033081 h 2033081"/>
              <a:gd name="connsiteX1" fmla="*/ 1381327 w 1531173"/>
              <a:gd name="connsiteY1" fmla="*/ 1400783 h 2033081"/>
              <a:gd name="connsiteX2" fmla="*/ 1429966 w 1531173"/>
              <a:gd name="connsiteY2" fmla="*/ 0 h 20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173" h="2033081">
                <a:moveTo>
                  <a:pt x="0" y="2033081"/>
                </a:moveTo>
                <a:cubicBezTo>
                  <a:pt x="571499" y="1886355"/>
                  <a:pt x="1142999" y="1739630"/>
                  <a:pt x="1381327" y="1400783"/>
                </a:cubicBezTo>
                <a:cubicBezTo>
                  <a:pt x="1619655" y="1061936"/>
                  <a:pt x="1524810" y="530968"/>
                  <a:pt x="1429966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4A0EF-5283-42CD-A60D-347071EF8983}"/>
              </a:ext>
            </a:extLst>
          </p:cNvPr>
          <p:cNvSpPr txBox="1"/>
          <p:nvPr/>
        </p:nvSpPr>
        <p:spPr>
          <a:xfrm>
            <a:off x="5707268" y="351181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2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utoUpdateAnimBg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01567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(2)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57200" y="1981200"/>
          <a:ext cx="8078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8077200" imgH="863600" progId="Equation.3">
                  <p:embed/>
                </p:oleObj>
              </mc:Choice>
              <mc:Fallback>
                <p:oleObj name="Equation" r:id="rId4" imgW="8077200" imgH="8636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078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83560"/>
              </p:ext>
            </p:extLst>
          </p:nvPr>
        </p:nvGraphicFramePr>
        <p:xfrm>
          <a:off x="2853110" y="508115"/>
          <a:ext cx="5238378" cy="128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476440" imgH="609480" progId="Equation.3">
                  <p:embed/>
                </p:oleObj>
              </mc:Choice>
              <mc:Fallback>
                <p:oleObj name="Equation" r:id="rId6" imgW="2476440" imgH="609480" progId="Equation.3">
                  <p:embed/>
                  <p:pic>
                    <p:nvPicPr>
                      <p:cNvPr id="39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110" y="508115"/>
                        <a:ext cx="5238378" cy="1289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3124200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Limit on sensitivity is CMRR: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81000" y="3733800"/>
          <a:ext cx="8269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8267700" imgH="685800" progId="Equation.3">
                  <p:embed/>
                </p:oleObj>
              </mc:Choice>
              <mc:Fallback>
                <p:oleObj name="Equation" r:id="rId8" imgW="8267700" imgH="68580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8269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81000" y="5080000"/>
          <a:ext cx="7710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7708900" imgH="1143000" progId="Equation.3">
                  <p:embed/>
                </p:oleObj>
              </mc:Choice>
              <mc:Fallback>
                <p:oleObj name="Equation" r:id="rId10" imgW="7708900" imgH="1143000" progId="Equation.3">
                  <p:embed/>
                  <p:pic>
                    <p:nvPicPr>
                      <p:cNvPr id="4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80000"/>
                        <a:ext cx="7710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(3)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15816" y="662298"/>
            <a:ext cx="272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Magnetic compass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60833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48221" y="4725144"/>
            <a:ext cx="8474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IC includes 2 perpendicular magnetic sensors (one shown)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All 4 resistors approximately equal. All vary.</a:t>
            </a:r>
          </a:p>
        </p:txBody>
      </p:sp>
      <p:graphicFrame>
        <p:nvGraphicFramePr>
          <p:cNvPr id="419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84311"/>
              </p:ext>
            </p:extLst>
          </p:nvPr>
        </p:nvGraphicFramePr>
        <p:xfrm>
          <a:off x="448221" y="5805264"/>
          <a:ext cx="7913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7912100" imgH="838200" progId="Equation.3">
                  <p:embed/>
                </p:oleObj>
              </mc:Choice>
              <mc:Fallback>
                <p:oleObj name="Equation" r:id="rId5" imgW="7912100" imgH="838200" progId="Equation.3">
                  <p:embed/>
                  <p:pic>
                    <p:nvPicPr>
                      <p:cNvPr id="419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21" y="5805264"/>
                        <a:ext cx="79136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67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88640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(4)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27784" y="784510"/>
            <a:ext cx="6388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dirty="0"/>
              <a:t>Specification: Condition signal with O/P = 1V/Gauss</a:t>
            </a:r>
          </a:p>
          <a:p>
            <a:r>
              <a:rPr lang="en-GB" altLang="en-US" sz="2000" dirty="0"/>
              <a:t>Total additive error = 0.0175 Gauss (earth ~0.4 Gauss)</a:t>
            </a:r>
          </a:p>
          <a:p>
            <a:r>
              <a:rPr lang="en-GB" altLang="en-US" sz="2000" dirty="0"/>
              <a:t>= 218µV RTI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1972007"/>
            <a:ext cx="364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Naïve Design (gain = 80):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3850"/>
            <a:ext cx="9144000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4860032" y="1679475"/>
            <a:ext cx="3744416" cy="612648"/>
          </a:xfrm>
          <a:prstGeom prst="wedgeRectCallout">
            <a:avLst>
              <a:gd name="adj1" fmla="val -75088"/>
              <a:gd name="adj2" fmla="val -50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=12.5mV * 0.0175Gauss</a:t>
            </a:r>
          </a:p>
        </p:txBody>
      </p:sp>
    </p:spTree>
    <p:extLst>
      <p:ext uri="{BB962C8B-B14F-4D97-AF65-F5344CB8AC3E}">
        <p14:creationId xmlns:p14="http://schemas.microsoft.com/office/powerpoint/2010/main" val="21359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55545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Application (5)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19200" y="617220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There are a LOT of error sources in this design!</a:t>
            </a:r>
          </a:p>
        </p:txBody>
      </p:sp>
      <p:pic>
        <p:nvPicPr>
          <p:cNvPr id="46083" name="Picture 5" descr="L8 INA errors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4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6949" y="188640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Application (6)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36366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Need to simplify, so we can focus on the important sources of error.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858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1: 	Gain of input stage is large: All errors due to A3 can be 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neglected (they are 40x less important)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3597275"/>
            <a:ext cx="87391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2: 	The bias currents of A1 and A2 are different: The offset 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current cannot be larger than the bias current, so we can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ignore it (there is no matching of input currents for 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A1 and A2)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5381625"/>
            <a:ext cx="8807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3: 	Reduce the impedance of the feedback network round 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A1, A2 so that it is less than the impedance of the bridge,</a:t>
            </a: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	then only </a:t>
            </a:r>
            <a:r>
              <a:rPr lang="en-US" i="1">
                <a:latin typeface="Times" charset="0"/>
                <a:ea typeface="ＭＳ Ｐゴシック" charset="0"/>
              </a:rPr>
              <a:t>I</a:t>
            </a:r>
            <a:r>
              <a:rPr lang="en-US" i="1" baseline="-25000">
                <a:latin typeface="Times" charset="0"/>
                <a:ea typeface="ＭＳ Ｐゴシック" charset="0"/>
              </a:rPr>
              <a:t>B</a:t>
            </a:r>
            <a:r>
              <a:rPr lang="en-US" i="1">
                <a:latin typeface="Times" charset="0"/>
                <a:ea typeface="ＭＳ Ｐゴシック" charset="0"/>
              </a:rPr>
              <a:t>(+)</a:t>
            </a:r>
            <a:r>
              <a:rPr lang="en-US">
                <a:latin typeface="Helvetica" charset="0"/>
                <a:ea typeface="ＭＳ Ｐゴシック" charset="0"/>
              </a:rPr>
              <a:t> will matter, ~ </a:t>
            </a:r>
            <a:r>
              <a:rPr lang="en-US" i="1">
                <a:latin typeface="Times" charset="0"/>
                <a:ea typeface="ＭＳ Ｐゴシック" charset="0"/>
              </a:rPr>
              <a:t>I</a:t>
            </a:r>
            <a:r>
              <a:rPr lang="en-US" i="1" baseline="-25000">
                <a:latin typeface="Times" charset="0"/>
                <a:ea typeface="ＭＳ Ｐゴシック" charset="0"/>
              </a:rPr>
              <a:t>B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74861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Application (7)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325" y="6002338"/>
            <a:ext cx="8560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Errors now due to </a:t>
            </a:r>
            <a:r>
              <a:rPr lang="en-US" i="1" dirty="0">
                <a:latin typeface="Times" charset="0"/>
                <a:ea typeface="ＭＳ Ｐゴシック" charset="0"/>
              </a:rPr>
              <a:t>I</a:t>
            </a:r>
            <a:r>
              <a:rPr lang="en-US" i="1" baseline="-25000" dirty="0">
                <a:latin typeface="Times" charset="0"/>
                <a:ea typeface="ＭＳ Ｐゴシック" charset="0"/>
              </a:rPr>
              <a:t>B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u="sng" dirty="0">
                <a:latin typeface="Helvetica" charset="0"/>
                <a:ea typeface="ＭＳ Ｐゴシック" charset="0"/>
              </a:rPr>
              <a:t>flowing in the bridge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dirty="0" err="1">
                <a:latin typeface="Helvetica" charset="0"/>
                <a:ea typeface="ＭＳ Ｐゴシック" charset="0"/>
              </a:rPr>
              <a:t>opamp</a:t>
            </a:r>
            <a:r>
              <a:rPr lang="en-US" dirty="0">
                <a:latin typeface="Helvetica" charset="0"/>
                <a:ea typeface="ＭＳ Ｐゴシック" charset="0"/>
              </a:rPr>
              <a:t> CMRR and 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Offset voltage in A1,A2 and resistor CMRR in A3.</a:t>
            </a:r>
          </a:p>
        </p:txBody>
      </p:sp>
      <p:pic>
        <p:nvPicPr>
          <p:cNvPr id="50179" name="Picture 6" descr="L8 INA errors neglecting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7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60102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Application (8)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73063" y="1905000"/>
            <a:ext cx="639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Sources of error: (Total error budget = 218µV)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08000" y="2559050"/>
          <a:ext cx="345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454400" imgH="330200" progId="Equation.3">
                  <p:embed/>
                </p:oleObj>
              </mc:Choice>
              <mc:Fallback>
                <p:oleObj name="Equation" r:id="rId4" imgW="3454400" imgH="3302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559050"/>
                        <a:ext cx="345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95300" y="3397250"/>
          <a:ext cx="384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3848100" imgH="330200" progId="Equation.3">
                  <p:embed/>
                </p:oleObj>
              </mc:Choice>
              <mc:Fallback>
                <p:oleObj name="Equation" r:id="rId6" imgW="3848100" imgH="330200" progId="Equation.3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397250"/>
                        <a:ext cx="3848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57200" y="5334000"/>
          <a:ext cx="4559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4559300" imgH="673100" progId="Equation.3">
                  <p:embed/>
                </p:oleObj>
              </mc:Choice>
              <mc:Fallback>
                <p:oleObj name="Equation" r:id="rId8" imgW="4559300" imgH="67310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4559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57200" y="4191000"/>
          <a:ext cx="476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4762500" imgH="685800" progId="Equation.3">
                  <p:embed/>
                </p:oleObj>
              </mc:Choice>
              <mc:Fallback>
                <p:oleObj name="Equation" r:id="rId10" imgW="4762500" imgH="68580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476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791200" y="5181600"/>
            <a:ext cx="2995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Budget = 62.5µV</a:t>
            </a:r>
          </a:p>
          <a:p>
            <a:r>
              <a:rPr lang="en-GB" altLang="en-US"/>
              <a:t>(</a:t>
            </a:r>
            <a:r>
              <a:rPr lang="en-GB" altLang="en-US">
                <a:solidFill>
                  <a:srgbClr val="FF0000"/>
                </a:solidFill>
              </a:rPr>
              <a:t>0.1%</a:t>
            </a:r>
            <a:r>
              <a:rPr lang="en-GB" altLang="en-US"/>
              <a:t> resistors: </a:t>
            </a:r>
            <a:r>
              <a:rPr lang="en-GB" altLang="en-US">
                <a:solidFill>
                  <a:srgbClr val="FF0000"/>
                </a:solidFill>
              </a:rPr>
              <a:t>£££</a:t>
            </a:r>
            <a:r>
              <a:rPr lang="en-GB" altLang="en-US"/>
              <a:t>)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8100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Gives 218 - 62.5µV = 150µV as total opamp error budget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94643" y="1155099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 err="1">
                <a:latin typeface="Helvetica" charset="0"/>
                <a:ea typeface="ＭＳ Ｐゴシック" charset="0"/>
              </a:rPr>
              <a:t>Opamp</a:t>
            </a:r>
            <a:r>
              <a:rPr lang="en-GB" dirty="0">
                <a:latin typeface="Helvetica" charset="0"/>
                <a:ea typeface="ＭＳ Ｐゴシック" charset="0"/>
              </a:rPr>
              <a:t>	VOS(mV)	</a:t>
            </a:r>
            <a:r>
              <a:rPr lang="en-GB" dirty="0" err="1">
                <a:latin typeface="Helvetica" charset="0"/>
                <a:ea typeface="ＭＳ Ｐゴシック" charset="0"/>
              </a:rPr>
              <a:t>Ib</a:t>
            </a:r>
            <a:r>
              <a:rPr lang="en-GB" dirty="0">
                <a:latin typeface="Helvetica" charset="0"/>
                <a:ea typeface="ＭＳ Ｐゴシック" charset="0"/>
              </a:rPr>
              <a:t>(</a:t>
            </a:r>
            <a:r>
              <a:rPr lang="en-GB" dirty="0" err="1">
                <a:latin typeface="Helvetica" charset="0"/>
                <a:ea typeface="ＭＳ Ｐゴシック" charset="0"/>
              </a:rPr>
              <a:t>nA</a:t>
            </a:r>
            <a:r>
              <a:rPr lang="en-GB" dirty="0">
                <a:latin typeface="Helvetica" charset="0"/>
                <a:ea typeface="ＭＳ Ｐゴシック" charset="0"/>
              </a:rPr>
              <a:t>)		CMRR(dB)	Price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TL071C	10		0.2		70		0.60</a:t>
            </a:r>
          </a:p>
        </p:txBody>
      </p:sp>
    </p:spTree>
    <p:extLst>
      <p:ext uri="{BB962C8B-B14F-4D97-AF65-F5344CB8AC3E}">
        <p14:creationId xmlns:p14="http://schemas.microsoft.com/office/powerpoint/2010/main" val="33483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utoUpdateAnimBg="0"/>
      <p:bldP spid="12303" grpId="0" autoUpdateAnimBg="0"/>
    </p:bld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9293DF-C3E2-4DEB-AE63-DE31C9C01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DE9E-CCEB-44EF-9926-52002973E15E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49ac6a3e-0dd4-4719-9d7d-17a7e3c3f48b"/>
    <ds:schemaRef ds:uri="33529654-d03c-4efc-843b-d265dda4581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4C1A67-712F-4239-9DAA-64C9CB0E5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20688</TotalTime>
  <Words>411</Words>
  <Application>Microsoft Office PowerPoint</Application>
  <PresentationFormat>On-screen Show (4:3)</PresentationFormat>
  <Paragraphs>62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SimSun</vt:lpstr>
      <vt:lpstr>Arial</vt:lpstr>
      <vt:lpstr>Calibri</vt:lpstr>
      <vt:lpstr>Helvetica</vt:lpstr>
      <vt:lpstr>Symbol</vt:lpstr>
      <vt:lpstr>Times</vt:lpstr>
      <vt:lpstr>Wingdings</vt:lpstr>
      <vt:lpstr>1_standardWhite</vt:lpstr>
      <vt:lpstr>Equation</vt:lpstr>
      <vt:lpstr>Electronic System Design 3: The Instrumentation Amplifier   Lecture 8.3 More INA Applications</vt:lpstr>
      <vt:lpstr>Application</vt:lpstr>
      <vt:lpstr>Application (2)</vt:lpstr>
      <vt:lpstr>Application (3)</vt:lpstr>
      <vt:lpstr>Application (4)</vt:lpstr>
      <vt:lpstr>Application (5)</vt:lpstr>
      <vt:lpstr>Application (6)</vt:lpstr>
      <vt:lpstr>Application (7)</vt:lpstr>
      <vt:lpstr>Application (8)</vt:lpstr>
      <vt:lpstr>Application (9)</vt:lpstr>
      <vt:lpstr>Application (10)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97</cp:revision>
  <dcterms:created xsi:type="dcterms:W3CDTF">2014-02-05T20:35:34Z</dcterms:created>
  <dcterms:modified xsi:type="dcterms:W3CDTF">2020-11-08T18:21:32Z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