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4"/>
    <p:sldMasterId id="2147483658" r:id="rId5"/>
  </p:sldMasterIdLst>
  <p:notesMasterIdLst>
    <p:notesMasterId r:id="rId17"/>
  </p:notesMasterIdLst>
  <p:sldIdLst>
    <p:sldId id="328" r:id="rId6"/>
    <p:sldId id="308" r:id="rId7"/>
    <p:sldId id="320" r:id="rId8"/>
    <p:sldId id="309" r:id="rId9"/>
    <p:sldId id="322" r:id="rId10"/>
    <p:sldId id="310" r:id="rId11"/>
    <p:sldId id="311" r:id="rId12"/>
    <p:sldId id="312" r:id="rId13"/>
    <p:sldId id="313" r:id="rId14"/>
    <p:sldId id="314" r:id="rId15"/>
    <p:sldId id="283" r:id="rId1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3B"/>
    <a:srgbClr val="C8E7A7"/>
    <a:srgbClr val="92D050"/>
    <a:srgbClr val="FF5050"/>
    <a:srgbClr val="3A5667"/>
    <a:srgbClr val="5B651B"/>
    <a:srgbClr val="210A2F"/>
    <a:srgbClr val="005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7" autoAdjust="0"/>
  </p:normalViewPr>
  <p:slideViewPr>
    <p:cSldViewPr>
      <p:cViewPr>
        <p:scale>
          <a:sx n="60" d="100"/>
          <a:sy n="60" d="100"/>
        </p:scale>
        <p:origin x="2274" y="1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17803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can Bremner" userId="5ab83519-4fc2-4c2c-9051-af9074a2d0ce" providerId="ADAL" clId="{18E9EAE1-2586-49BB-8208-2A85D31F2F70}"/>
    <pc:docChg chg="undo custSel delSld modSld">
      <pc:chgData name="Duncan Bremner" userId="5ab83519-4fc2-4c2c-9051-af9074a2d0ce" providerId="ADAL" clId="{18E9EAE1-2586-49BB-8208-2A85D31F2F70}" dt="2020-11-09T15:14:13.701" v="62" actId="478"/>
      <pc:docMkLst>
        <pc:docMk/>
      </pc:docMkLst>
      <pc:sldChg chg="addSp delSp modSp mod modClrScheme chgLayout">
        <pc:chgData name="Duncan Bremner" userId="5ab83519-4fc2-4c2c-9051-af9074a2d0ce" providerId="ADAL" clId="{18E9EAE1-2586-49BB-8208-2A85D31F2F70}" dt="2020-11-09T15:14:13.701" v="62" actId="478"/>
        <pc:sldMkLst>
          <pc:docMk/>
          <pc:sldMk cId="2064834411" sldId="283"/>
        </pc:sldMkLst>
        <pc:spChg chg="add del mod ord">
          <ac:chgData name="Duncan Bremner" userId="5ab83519-4fc2-4c2c-9051-af9074a2d0ce" providerId="ADAL" clId="{18E9EAE1-2586-49BB-8208-2A85D31F2F70}" dt="2020-11-09T15:14:13.701" v="62" actId="478"/>
          <ac:spMkLst>
            <pc:docMk/>
            <pc:sldMk cId="2064834411" sldId="283"/>
            <ac:spMk id="2" creationId="{7B1DDA97-3F6C-4F4D-AF68-E811F80999D4}"/>
          </ac:spMkLst>
        </pc:spChg>
        <pc:spChg chg="mod">
          <ac:chgData name="Duncan Bremner" userId="5ab83519-4fc2-4c2c-9051-af9074a2d0ce" providerId="ADAL" clId="{18E9EAE1-2586-49BB-8208-2A85D31F2F70}" dt="2020-11-09T15:14:06.891" v="61" actId="1076"/>
          <ac:spMkLst>
            <pc:docMk/>
            <pc:sldMk cId="2064834411" sldId="283"/>
            <ac:spMk id="4" creationId="{00000000-0000-0000-0000-000000000000}"/>
          </ac:spMkLst>
        </pc:spChg>
        <pc:picChg chg="mod">
          <ac:chgData name="Duncan Bremner" userId="5ab83519-4fc2-4c2c-9051-af9074a2d0ce" providerId="ADAL" clId="{18E9EAE1-2586-49BB-8208-2A85D31F2F70}" dt="2020-11-09T15:14:01.324" v="60" actId="1076"/>
          <ac:picMkLst>
            <pc:docMk/>
            <pc:sldMk cId="2064834411" sldId="283"/>
            <ac:picMk id="5" creationId="{00000000-0000-0000-0000-000000000000}"/>
          </ac:picMkLst>
        </pc:picChg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3972972756" sldId="284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1113410087" sldId="286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3184778481" sldId="287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2586308153" sldId="288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153995864" sldId="289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3041122024" sldId="290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4146722474" sldId="291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2009966468" sldId="292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1611154392" sldId="293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3680446716" sldId="294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3609317589" sldId="295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353079856" sldId="296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2575116672" sldId="297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3089263534" sldId="298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1380691724" sldId="299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3164679239" sldId="300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2135921010" sldId="301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2632641348" sldId="302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1562828115" sldId="303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3138670442" sldId="304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3348315176" sldId="305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2850196059" sldId="307"/>
        </pc:sldMkLst>
      </pc:sldChg>
      <pc:sldChg chg="delSp modSp mod modClrScheme chgLayout">
        <pc:chgData name="Duncan Bremner" userId="5ab83519-4fc2-4c2c-9051-af9074a2d0ce" providerId="ADAL" clId="{18E9EAE1-2586-49BB-8208-2A85D31F2F70}" dt="2020-11-09T15:13:19.322" v="57" actId="207"/>
        <pc:sldMkLst>
          <pc:docMk/>
          <pc:sldMk cId="2174375499" sldId="313"/>
        </pc:sldMkLst>
        <pc:spChg chg="mod">
          <ac:chgData name="Duncan Bremner" userId="5ab83519-4fc2-4c2c-9051-af9074a2d0ce" providerId="ADAL" clId="{18E9EAE1-2586-49BB-8208-2A85D31F2F70}" dt="2020-11-09T15:13:19.322" v="57" actId="207"/>
          <ac:spMkLst>
            <pc:docMk/>
            <pc:sldMk cId="2174375499" sldId="313"/>
            <ac:spMk id="2" creationId="{00000000-0000-0000-0000-000000000000}"/>
          </ac:spMkLst>
        </pc:spChg>
        <pc:spChg chg="mod ord">
          <ac:chgData name="Duncan Bremner" userId="5ab83519-4fc2-4c2c-9051-af9074a2d0ce" providerId="ADAL" clId="{18E9EAE1-2586-49BB-8208-2A85D31F2F70}" dt="2020-11-09T15:13:19.322" v="57" actId="207"/>
          <ac:spMkLst>
            <pc:docMk/>
            <pc:sldMk cId="2174375499" sldId="313"/>
            <ac:spMk id="50178" creationId="{00000000-0000-0000-0000-000000000000}"/>
          </ac:spMkLst>
        </pc:spChg>
        <pc:spChg chg="mod">
          <ac:chgData name="Duncan Bremner" userId="5ab83519-4fc2-4c2c-9051-af9074a2d0ce" providerId="ADAL" clId="{18E9EAE1-2586-49BB-8208-2A85D31F2F70}" dt="2020-11-09T15:13:19.322" v="57" actId="207"/>
          <ac:spMkLst>
            <pc:docMk/>
            <pc:sldMk cId="2174375499" sldId="313"/>
            <ac:spMk id="50179" creationId="{00000000-0000-0000-0000-000000000000}"/>
          </ac:spMkLst>
        </pc:spChg>
        <pc:spChg chg="del">
          <ac:chgData name="Duncan Bremner" userId="5ab83519-4fc2-4c2c-9051-af9074a2d0ce" providerId="ADAL" clId="{18E9EAE1-2586-49BB-8208-2A85D31F2F70}" dt="2020-11-09T15:09:42.973" v="47" actId="478"/>
          <ac:spMkLst>
            <pc:docMk/>
            <pc:sldMk cId="2174375499" sldId="313"/>
            <ac:spMk id="50180" creationId="{00000000-0000-0000-0000-000000000000}"/>
          </ac:spMkLst>
        </pc:spChg>
        <pc:spChg chg="mod">
          <ac:chgData name="Duncan Bremner" userId="5ab83519-4fc2-4c2c-9051-af9074a2d0ce" providerId="ADAL" clId="{18E9EAE1-2586-49BB-8208-2A85D31F2F70}" dt="2020-11-09T15:13:19.322" v="57" actId="207"/>
          <ac:spMkLst>
            <pc:docMk/>
            <pc:sldMk cId="2174375499" sldId="313"/>
            <ac:spMk id="50181" creationId="{00000000-0000-0000-0000-000000000000}"/>
          </ac:spMkLst>
        </pc:spChg>
        <pc:spChg chg="mod">
          <ac:chgData name="Duncan Bremner" userId="5ab83519-4fc2-4c2c-9051-af9074a2d0ce" providerId="ADAL" clId="{18E9EAE1-2586-49BB-8208-2A85D31F2F70}" dt="2020-11-09T15:13:19.322" v="57" actId="207"/>
          <ac:spMkLst>
            <pc:docMk/>
            <pc:sldMk cId="2174375499" sldId="313"/>
            <ac:spMk id="50182" creationId="{00000000-0000-0000-0000-000000000000}"/>
          </ac:spMkLst>
        </pc:spChg>
        <pc:spChg chg="mod">
          <ac:chgData name="Duncan Bremner" userId="5ab83519-4fc2-4c2c-9051-af9074a2d0ce" providerId="ADAL" clId="{18E9EAE1-2586-49BB-8208-2A85D31F2F70}" dt="2020-11-09T15:13:19.322" v="57" actId="207"/>
          <ac:spMkLst>
            <pc:docMk/>
            <pc:sldMk cId="2174375499" sldId="313"/>
            <ac:spMk id="50183" creationId="{00000000-0000-0000-0000-000000000000}"/>
          </ac:spMkLst>
        </pc:spChg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2284765106" sldId="316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2624949090" sldId="317"/>
        </pc:sldMkLst>
      </pc:sldChg>
      <pc:sldChg chg="modSp mod">
        <pc:chgData name="Duncan Bremner" userId="5ab83519-4fc2-4c2c-9051-af9074a2d0ce" providerId="ADAL" clId="{18E9EAE1-2586-49BB-8208-2A85D31F2F70}" dt="2020-11-09T15:09:01.199" v="46" actId="962"/>
        <pc:sldMkLst>
          <pc:docMk/>
          <pc:sldMk cId="532674743" sldId="320"/>
        </pc:sldMkLst>
        <pc:picChg chg="mod">
          <ac:chgData name="Duncan Bremner" userId="5ab83519-4fc2-4c2c-9051-af9074a2d0ce" providerId="ADAL" clId="{18E9EAE1-2586-49BB-8208-2A85D31F2F70}" dt="2020-11-09T15:09:01.199" v="46" actId="962"/>
          <ac:picMkLst>
            <pc:docMk/>
            <pc:sldMk cId="532674743" sldId="320"/>
            <ac:picMk id="3" creationId="{7F50FD35-DE4A-4A41-812C-6B1AD7EA0FDB}"/>
          </ac:picMkLst>
        </pc:picChg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1709367725" sldId="323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2462533222" sldId="324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1643405238" sldId="325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638460338" sldId="326"/>
        </pc:sldMkLst>
      </pc:sldChg>
      <pc:sldChg chg="del">
        <pc:chgData name="Duncan Bremner" userId="5ab83519-4fc2-4c2c-9051-af9074a2d0ce" providerId="ADAL" clId="{18E9EAE1-2586-49BB-8208-2A85D31F2F70}" dt="2020-11-08T18:22:45.832" v="0" actId="47"/>
        <pc:sldMkLst>
          <pc:docMk/>
          <pc:sldMk cId="1016143163" sldId="32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5EA57-3DCC-4E19-8F21-03C9701C2907}" type="datetimeFigureOut">
              <a:rPr lang="en-GB" smtClean="0"/>
              <a:t>09/11/2020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0D3F8-E286-4974-AC8F-58ADCC8E99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9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0D3F8-E286-4974-AC8F-58ADCC8E99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198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0F76E1-52D4-4281-A227-30E739A20561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35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553D04-7173-4D56-8255-9AE4B330CB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44734-79B3-4B63-82D2-068CD981AD5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3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057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0D3F8-E286-4974-AC8F-58ADCC8E993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17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BD6-7CD4-4411-A59E-C6DC8EAFEF3F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82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BD6-7CD4-4411-A59E-C6DC8EAFEF3F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16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2974B8-13A0-4AB8-A43A-2EB3C696C961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257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08A1EF-A274-4AD0-AC9F-C5D3D062753F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166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669C99-D614-4247-855E-EDB87CA93705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748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0892BE-5E06-46E0-B37C-1674602808AF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8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26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4"/>
            <a:ext cx="5408734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3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6" y="274638"/>
            <a:ext cx="554180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68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3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84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7026913" y="6597292"/>
            <a:ext cx="21336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0599" y="151960"/>
            <a:ext cx="5607048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492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38" y="1612900"/>
            <a:ext cx="64008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6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6" y="274638"/>
            <a:ext cx="5541804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246191" indent="-24619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EBEFE-BD08-455D-AD4D-1C03BDD6FF7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7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10547-ECBB-4690-8426-E19048532D3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17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600201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0C0084-4B9F-4B3D-AEF4-4A50A7911D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92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7" y="1467016"/>
            <a:ext cx="4863327" cy="5958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63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7026913" y="6597292"/>
            <a:ext cx="2133600" cy="2826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14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28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42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561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0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84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19998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122" algn="l" defTabSz="45714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C8625EC3-6C33-CC45-91BB-212F920403D2}" type="slidenum">
              <a:rPr lang="en-US" sz="1477" smtClean="0"/>
              <a:pPr algn="r"/>
              <a:t>‹#›</a:t>
            </a:fld>
            <a:endParaRPr lang="en-US" sz="1477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10599" y="151960"/>
            <a:ext cx="5607048" cy="1143000"/>
          </a:xfrm>
        </p:spPr>
        <p:txBody>
          <a:bodyPr>
            <a:noAutofit/>
          </a:bodyPr>
          <a:lstStyle>
            <a:lvl1pPr>
              <a:defRPr sz="2954" b="1"/>
            </a:lvl1pPr>
          </a:lstStyle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242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sky.jpg"/>
          <p:cNvPicPr>
            <a:picLocks noChangeAspect="1"/>
          </p:cNvPicPr>
          <p:nvPr userDrawn="1"/>
        </p:nvPicPr>
        <p:blipFill>
          <a:blip r:embed="rId2" cstate="print"/>
          <a:srcRect t="2911" r="681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26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323" b="1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4"/>
            <a:ext cx="5408734" cy="973137"/>
          </a:xfrm>
        </p:spPr>
        <p:txBody>
          <a:bodyPr/>
          <a:lstStyle>
            <a:lvl1pPr>
              <a:buNone/>
              <a:defRPr sz="3323" b="0">
                <a:solidFill>
                  <a:srgbClr val="00213B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63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138" y="1612900"/>
            <a:ext cx="6400800" cy="673100"/>
          </a:xfrm>
        </p:spPr>
        <p:txBody>
          <a:bodyPr/>
          <a:lstStyle>
            <a:lvl1pPr marL="0" indent="0" algn="l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5E016-EA16-4656-BC44-B0647ECB18C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7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188640"/>
            <a:ext cx="2555776" cy="1008112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397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9843" y="6570664"/>
            <a:ext cx="73415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3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1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215">
              <a:latin typeface="Arial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397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9843" y="6570664"/>
            <a:ext cx="73415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23"/>
            </a:lvl1pPr>
          </a:lstStyle>
          <a:p>
            <a:fld id="{A3EA39BF-259C-4B98-98C1-4686C58C26BE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374650"/>
            <a:ext cx="181707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5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6" r:id="rId6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69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22041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6pPr>
      <a:lvl7pPr marL="844083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7pPr>
      <a:lvl8pPr marL="1266124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8pPr>
      <a:lvl9pPr marL="1688165" algn="ctr" rtl="0" fontAlgn="base">
        <a:spcBef>
          <a:spcPct val="0"/>
        </a:spcBef>
        <a:spcAft>
          <a:spcPct val="0"/>
        </a:spcAft>
        <a:defRPr sz="4062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16531" indent="-316531" algn="l" rtl="0" eaLnBrk="0" fontAlgn="base" hangingPunct="0">
        <a:spcBef>
          <a:spcPct val="30000"/>
        </a:spcBef>
        <a:spcAft>
          <a:spcPct val="0"/>
        </a:spcAft>
        <a:buNone/>
        <a:defRPr sz="2215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466" indent="-1466" algn="l" rtl="0" eaLnBrk="0" fontAlgn="base" hangingPunct="0">
        <a:spcBef>
          <a:spcPct val="30000"/>
        </a:spcBef>
        <a:spcAft>
          <a:spcPct val="0"/>
        </a:spcAft>
        <a:buNone/>
        <a:defRPr sz="2215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0" indent="246191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-106" charset="2"/>
        <a:buChar char="l"/>
        <a:defRPr sz="1846" b="1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19462" indent="-15387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662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483589" indent="-162662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1477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6696744" cy="1357758"/>
          </a:xfrm>
        </p:spPr>
        <p:txBody>
          <a:bodyPr>
            <a:normAutofit fontScale="90000"/>
          </a:bodyPr>
          <a:lstStyle/>
          <a:p>
            <a:r>
              <a:rPr lang="en-GB" dirty="0"/>
              <a:t>Electronic System Design 3:</a:t>
            </a:r>
            <a:br>
              <a:rPr lang="en-GB" dirty="0"/>
            </a:br>
            <a:r>
              <a:rPr lang="en-GB" dirty="0"/>
              <a:t>The Instrumentation Amplifier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Lecture 8.4 Monolithic INAs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4048" y="4149080"/>
            <a:ext cx="5408734" cy="973137"/>
          </a:xfrm>
        </p:spPr>
        <p:txBody>
          <a:bodyPr/>
          <a:lstStyle/>
          <a:p>
            <a:r>
              <a:rPr lang="en-GB" dirty="0"/>
              <a:t>Dr Duncan Bremner</a:t>
            </a:r>
          </a:p>
        </p:txBody>
      </p:sp>
    </p:spTree>
    <p:extLst>
      <p:ext uri="{BB962C8B-B14F-4D97-AF65-F5344CB8AC3E}">
        <p14:creationId xmlns:p14="http://schemas.microsoft.com/office/powerpoint/2010/main" val="106788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990" y="259578"/>
            <a:ext cx="4863327" cy="83099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ea typeface="+mj-ea"/>
                <a:cs typeface="+mj-cs"/>
              </a:rPr>
              <a:t>Jun 2001 (4)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355976" y="1332701"/>
            <a:ext cx="46805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Alternatively, use a </a:t>
            </a:r>
            <a:r>
              <a:rPr lang="en-US" strike="sngStrike" dirty="0">
                <a:latin typeface="Helvetica" charset="0"/>
                <a:ea typeface="ＭＳ Ｐゴシック" charset="0"/>
              </a:rPr>
              <a:t>better</a:t>
            </a:r>
            <a:r>
              <a:rPr lang="en-US" dirty="0"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different</a:t>
            </a:r>
            <a:r>
              <a:rPr lang="en-US" dirty="0">
                <a:latin typeface="Helvetica" charset="0"/>
                <a:ea typeface="ＭＳ Ｐゴシック" charset="0"/>
              </a:rPr>
              <a:t> circuit layout: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511300"/>
            <a:ext cx="7937500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524500" y="5980113"/>
            <a:ext cx="16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79512" y="5386388"/>
            <a:ext cx="86477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Same differential voltage, common - mode voltage ≈ 0 (50mV)</a:t>
            </a:r>
          </a:p>
          <a:p>
            <a:r>
              <a:rPr lang="en-US" altLang="en-US" dirty="0"/>
              <a:t>INA just rejects a few mV on the ground power return line.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BUT… is the schematic change acceptable to user?</a:t>
            </a:r>
          </a:p>
        </p:txBody>
      </p:sp>
    </p:spTree>
    <p:extLst>
      <p:ext uri="{BB962C8B-B14F-4D97-AF65-F5344CB8AC3E}">
        <p14:creationId xmlns:p14="http://schemas.microsoft.com/office/powerpoint/2010/main" val="39273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oG Main building by nigh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76410" y="2289906"/>
            <a:ext cx="2313455" cy="111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44083" eaLnBrk="1" hangingPunct="1"/>
            <a:r>
              <a:rPr lang="en-GB" sz="3323" b="1" dirty="0">
                <a:solidFill>
                  <a:srgbClr val="000000"/>
                </a:solidFill>
                <a:ea typeface="+mn-ea"/>
                <a:cs typeface="Arial" charset="0"/>
              </a:rPr>
              <a:t>Thank you</a:t>
            </a:r>
          </a:p>
          <a:p>
            <a:pPr algn="ctr" defTabSz="844083" eaLnBrk="1" hangingPunct="1"/>
            <a:r>
              <a:rPr lang="zh-CN" altLang="en-US" sz="3323" b="1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  <a:cs typeface="Arial" charset="0"/>
              </a:rPr>
              <a:t>谢谢</a:t>
            </a:r>
            <a:endParaRPr lang="en-GB" sz="3323" b="1" dirty="0">
              <a:solidFill>
                <a:srgbClr val="000000"/>
              </a:solidFill>
              <a:latin typeface="SimSun" pitchFamily="2" charset="-122"/>
              <a:ea typeface="SimSun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3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5857" y="215101"/>
            <a:ext cx="5715744" cy="9056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3200" b="1" dirty="0">
                <a:ea typeface="+mj-ea"/>
                <a:cs typeface="+mj-cs"/>
              </a:rPr>
              <a:t>Monolithic Instrumentation Amplifiers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88925" y="1460599"/>
            <a:ext cx="8702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dirty="0"/>
              <a:t>Discrete Instrumentation amplifiers are limited by</a:t>
            </a:r>
          </a:p>
          <a:p>
            <a:endParaRPr lang="en-GB" altLang="en-US" dirty="0"/>
          </a:p>
          <a:p>
            <a:pPr lvl="1"/>
            <a:r>
              <a:rPr lang="en-GB" altLang="en-US" dirty="0"/>
              <a:t>• Amplifier CMRR</a:t>
            </a:r>
          </a:p>
          <a:p>
            <a:pPr lvl="1"/>
            <a:r>
              <a:rPr lang="en-GB" altLang="en-US" dirty="0"/>
              <a:t>• Output stage resistor match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65125" y="3289399"/>
            <a:ext cx="65111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Monolithic ICs can match CMRR of input amps (because on the same chip)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01283" y="4205971"/>
            <a:ext cx="526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Monolithic ICs can trim resistor match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65125" y="5380718"/>
            <a:ext cx="8535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Monolithic instrumentation amplifiers can be </a:t>
            </a:r>
            <a:r>
              <a:rPr lang="en-GB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cheaper &amp; better</a:t>
            </a:r>
            <a:r>
              <a:rPr lang="en-GB" dirty="0">
                <a:latin typeface="Helvetica" charset="0"/>
                <a:ea typeface="ＭＳ Ｐゴシック" charset="0"/>
              </a:rPr>
              <a:t> 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81000" y="4749953"/>
            <a:ext cx="798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Monolithic ICs can trim V</a:t>
            </a:r>
            <a:r>
              <a:rPr lang="en-GB" baseline="-25000" dirty="0">
                <a:latin typeface="Helvetica" charset="0"/>
                <a:ea typeface="ＭＳ Ｐゴシック" charset="0"/>
              </a:rPr>
              <a:t>OS</a:t>
            </a:r>
            <a:r>
              <a:rPr lang="en-GB" dirty="0">
                <a:latin typeface="Helvetica" charset="0"/>
                <a:ea typeface="ＭＳ Ｐゴシック" charset="0"/>
              </a:rPr>
              <a:t> match (trim </a:t>
            </a:r>
            <a:r>
              <a:rPr lang="en-GB" dirty="0" err="1">
                <a:latin typeface="Helvetica" charset="0"/>
                <a:ea typeface="ＭＳ Ｐゴシック" charset="0"/>
              </a:rPr>
              <a:t>opamps</a:t>
            </a:r>
            <a:r>
              <a:rPr lang="en-GB" dirty="0">
                <a:latin typeface="Helvetica" charset="0"/>
                <a:ea typeface="ＭＳ Ｐゴシック" charset="0"/>
              </a:rPr>
              <a:t> as a </a:t>
            </a:r>
            <a:r>
              <a:rPr lang="en-GB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pair</a:t>
            </a:r>
            <a:r>
              <a:rPr lang="en-GB" dirty="0">
                <a:latin typeface="Helvetica" charset="0"/>
                <a:ea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346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17" grpId="0" autoUpdateAnimBg="0"/>
      <p:bldP spid="38918" grpId="0" autoUpdateAnimBg="0"/>
      <p:bldP spid="389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A6B8-BFEF-4935-A953-E980B074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923" y="254201"/>
            <a:ext cx="4883841" cy="748927"/>
          </a:xfrm>
        </p:spPr>
        <p:txBody>
          <a:bodyPr>
            <a:noAutofit/>
          </a:bodyPr>
          <a:lstStyle/>
          <a:p>
            <a:r>
              <a:rPr lang="en-US" sz="3200" b="1" dirty="0"/>
              <a:t>What does a monolithic INA look like?</a:t>
            </a:r>
            <a:endParaRPr lang="en-GB" sz="3200" b="1" dirty="0"/>
          </a:p>
        </p:txBody>
      </p:sp>
      <p:pic>
        <p:nvPicPr>
          <p:cNvPr id="3" name="Picture 2" descr="micrograph of an INA&#10;">
            <a:extLst>
              <a:ext uri="{FF2B5EF4-FFF2-40B4-BE49-F238E27FC236}">
                <a16:creationId xmlns:a16="http://schemas.microsoft.com/office/drawing/2014/main" id="{7F50FD35-DE4A-4A41-812C-6B1AD7EA0F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68" t="13705" r="21424" b="12515"/>
          <a:stretch/>
        </p:blipFill>
        <p:spPr>
          <a:xfrm rot="5400000">
            <a:off x="2971522" y="600611"/>
            <a:ext cx="5309510" cy="64807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6DE58C-4F28-4F9D-961F-D6AA839B1F1D}"/>
              </a:ext>
            </a:extLst>
          </p:cNvPr>
          <p:cNvSpPr txBox="1"/>
          <p:nvPr/>
        </p:nvSpPr>
        <p:spPr>
          <a:xfrm>
            <a:off x="16550" y="6336595"/>
            <a:ext cx="807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Qiuting</a:t>
            </a:r>
            <a:r>
              <a:rPr lang="en-GB" sz="1200" dirty="0"/>
              <a:t> Huang, Christian </a:t>
            </a:r>
            <a:r>
              <a:rPr lang="en-GB" sz="1200" dirty="0" err="1"/>
              <a:t>Menolfi</a:t>
            </a:r>
            <a:r>
              <a:rPr lang="en-GB" sz="1200" dirty="0"/>
              <a:t>: </a:t>
            </a:r>
          </a:p>
          <a:p>
            <a:r>
              <a:rPr lang="en-GB" sz="1200" dirty="0"/>
              <a:t>A 200nV Offset 6.5nV/√Hz Noise PSD 5.6kHz Chopper Instrumentation Amplifier in 1µm Digital CMOS; ISSCC 2001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BBAAEE-B55D-4E4C-A83E-6EAB75AEE453}"/>
              </a:ext>
            </a:extLst>
          </p:cNvPr>
          <p:cNvSpPr/>
          <p:nvPr/>
        </p:nvSpPr>
        <p:spPr>
          <a:xfrm>
            <a:off x="3266381" y="1928495"/>
            <a:ext cx="3888432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C3B72C-6BEF-45D8-8CCF-F5722460099E}"/>
              </a:ext>
            </a:extLst>
          </p:cNvPr>
          <p:cNvSpPr/>
          <p:nvPr/>
        </p:nvSpPr>
        <p:spPr>
          <a:xfrm>
            <a:off x="3300316" y="4715333"/>
            <a:ext cx="3888432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B17E-ABA9-4527-8EA1-80ACCCB0BFB3}"/>
              </a:ext>
            </a:extLst>
          </p:cNvPr>
          <p:cNvSpPr txBox="1"/>
          <p:nvPr/>
        </p:nvSpPr>
        <p:spPr>
          <a:xfrm>
            <a:off x="277362" y="2863966"/>
            <a:ext cx="1763688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Careful Resistor Matching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8FFB82-6B3B-4489-859D-0E05CDF64B7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078832" y="4064295"/>
            <a:ext cx="1790932" cy="7881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C5F3FC-A25F-4135-8857-C284C9DEF451}"/>
              </a:ext>
            </a:extLst>
          </p:cNvPr>
          <p:cNvCxnSpPr>
            <a:cxnSpLocks/>
          </p:cNvCxnSpPr>
          <p:nvPr/>
        </p:nvCxnSpPr>
        <p:spPr>
          <a:xfrm flipV="1">
            <a:off x="2123728" y="2744865"/>
            <a:ext cx="1746036" cy="119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609161-C5D6-40D3-BAE1-10C4AA77169E}"/>
              </a:ext>
            </a:extLst>
          </p:cNvPr>
          <p:cNvSpPr/>
          <p:nvPr/>
        </p:nvSpPr>
        <p:spPr>
          <a:xfrm rot="5400000">
            <a:off x="949205" y="5467053"/>
            <a:ext cx="504056" cy="1053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EB55F-5226-4A4C-8767-1ED8FE6D4CCF}"/>
              </a:ext>
            </a:extLst>
          </p:cNvPr>
          <p:cNvSpPr txBox="1"/>
          <p:nvPr/>
        </p:nvSpPr>
        <p:spPr>
          <a:xfrm>
            <a:off x="326281" y="4638788"/>
            <a:ext cx="1677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Read the paper on Moodle!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3267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9321" y="180697"/>
            <a:ext cx="4863327" cy="5958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Monolithic &lt;-&gt; Discrete Comparison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714625" y="1143000"/>
            <a:ext cx="25542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OPA177G </a:t>
            </a:r>
          </a:p>
          <a:p>
            <a:pPr algn="ctr"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+ 0.1% R (R</a:t>
            </a:r>
            <a:r>
              <a:rPr lang="en-GB" baseline="-25000" dirty="0">
                <a:latin typeface="Helvetica" charset="0"/>
                <a:ea typeface="ＭＳ Ｐゴシック" charset="0"/>
              </a:rPr>
              <a:t>A</a:t>
            </a:r>
            <a:r>
              <a:rPr lang="en-GB" dirty="0">
                <a:latin typeface="Helvetica" charset="0"/>
                <a:ea typeface="ＭＳ Ｐゴシック" charset="0"/>
              </a:rPr>
              <a:t>,R</a:t>
            </a:r>
            <a:r>
              <a:rPr lang="en-GB" baseline="-25000" dirty="0">
                <a:latin typeface="Helvetica" charset="0"/>
                <a:ea typeface="ＭＳ Ｐゴシック" charset="0"/>
              </a:rPr>
              <a:t>B</a:t>
            </a:r>
            <a:r>
              <a:rPr lang="en-GB" dirty="0">
                <a:latin typeface="Helvetica" charset="0"/>
                <a:ea typeface="ＭＳ Ｐゴシック" charset="0"/>
              </a:rPr>
              <a:t>)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672263" y="1524000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INA131A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65125" y="2339975"/>
            <a:ext cx="292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Offset voltage (max)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581400" y="2363788"/>
            <a:ext cx="2383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dirty="0"/>
              <a:t>120µV </a:t>
            </a:r>
            <a:r>
              <a:rPr lang="en-GB" altLang="en-US" dirty="0">
                <a:solidFill>
                  <a:srgbClr val="FF0000"/>
                </a:solidFill>
              </a:rPr>
              <a:t>(2*60uV)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781800" y="2362200"/>
            <a:ext cx="107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dirty="0"/>
              <a:t>125µV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81000" y="2949575"/>
            <a:ext cx="274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Bias Current (max)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597275" y="2949575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2.8nA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6899275" y="2971800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5nA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28600" y="1295400"/>
            <a:ext cx="1887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(Gain = 100)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381000" y="35814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CMRR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3597275" y="35814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94dB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6729413" y="3603625"/>
            <a:ext cx="1065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110dB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381000" y="4244975"/>
            <a:ext cx="159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Gain Error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3167063" y="4244975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2.2% (0.4%)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6824663" y="4267200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0.1%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381000" y="4953000"/>
            <a:ext cx="223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Gain Error Drift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2895600" y="495300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130ppm K</a:t>
            </a:r>
            <a:r>
              <a:rPr lang="en-GB" baseline="30000" dirty="0">
                <a:latin typeface="Helvetica" charset="0"/>
                <a:ea typeface="ＭＳ Ｐゴシック" charset="0"/>
              </a:rPr>
              <a:t>-1</a:t>
            </a:r>
            <a:r>
              <a:rPr lang="en-GB" dirty="0">
                <a:latin typeface="Helvetica" charset="0"/>
                <a:ea typeface="ＭＳ Ｐゴシック" charset="0"/>
              </a:rPr>
              <a:t> (60)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6473825" y="4975225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20ppm K</a:t>
            </a:r>
            <a:r>
              <a:rPr lang="en-GB" baseline="30000" dirty="0">
                <a:latin typeface="Helvetica" charset="0"/>
                <a:ea typeface="ＭＳ Ｐゴシック" charset="0"/>
              </a:rPr>
              <a:t>-1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381000" y="55626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Price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3124200" y="5562600"/>
            <a:ext cx="216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dirty="0"/>
              <a:t>£7.73 (£10.50)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6802438" y="558482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GB" altLang="en-US" dirty="0"/>
              <a:t>£5.19</a:t>
            </a:r>
            <a:endParaRPr lang="en-GB" altLang="en-US" baseline="30000" dirty="0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457200" y="6270625"/>
            <a:ext cx="728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/>
              <a:t>Also area, power consumption, CMRR vs. freq….</a:t>
            </a:r>
            <a:endParaRPr lang="en-GB" altLang="en-US" baseline="30000"/>
          </a:p>
        </p:txBody>
      </p:sp>
    </p:spTree>
    <p:extLst>
      <p:ext uri="{BB962C8B-B14F-4D97-AF65-F5344CB8AC3E}">
        <p14:creationId xmlns:p14="http://schemas.microsoft.com/office/powerpoint/2010/main" val="36700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  <p:bldP spid="39943" grpId="0" autoUpdateAnimBg="0"/>
      <p:bldP spid="39945" grpId="0" autoUpdateAnimBg="0"/>
      <p:bldP spid="39946" grpId="0" autoUpdateAnimBg="0"/>
      <p:bldP spid="39949" grpId="0" autoUpdateAnimBg="0"/>
      <p:bldP spid="39950" grpId="0" autoUpdateAnimBg="0"/>
      <p:bldP spid="39952" grpId="0" autoUpdateAnimBg="0"/>
      <p:bldP spid="39953" grpId="0" autoUpdateAnimBg="0"/>
      <p:bldP spid="39955" grpId="0" autoUpdateAnimBg="0"/>
      <p:bldP spid="39956" grpId="0" autoUpdateAnimBg="0"/>
      <p:bldP spid="39958" grpId="0" autoUpdateAnimBg="0"/>
      <p:bldP spid="39959" grpId="0" autoUpdateAnimBg="0"/>
      <p:bldP spid="3996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9321" y="180696"/>
            <a:ext cx="4863327" cy="101605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3200" b="1" dirty="0">
                <a:ea typeface="+mj-ea"/>
                <a:cs typeface="+mj-cs"/>
              </a:rPr>
              <a:t>Monolithic to Discrete Comparison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457200" y="5301208"/>
            <a:ext cx="72882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dirty="0"/>
              <a:t>Other benefits are board area, power consumption, CMRR vs. </a:t>
            </a:r>
            <a:r>
              <a:rPr lang="en-GB" altLang="en-US" dirty="0" err="1"/>
              <a:t>freq</a:t>
            </a:r>
            <a:r>
              <a:rPr lang="en-GB" altLang="en-US" dirty="0"/>
              <a:t>….</a:t>
            </a:r>
            <a:endParaRPr lang="en-GB" altLang="en-US" baseline="300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1A15343-39D3-4AD6-8B2B-74B45182C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3299"/>
              </p:ext>
            </p:extLst>
          </p:nvPr>
        </p:nvGraphicFramePr>
        <p:xfrm>
          <a:off x="457200" y="1483193"/>
          <a:ext cx="8301607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752">
                  <a:extLst>
                    <a:ext uri="{9D8B030D-6E8A-4147-A177-3AD203B41FA5}">
                      <a16:colId xmlns:a16="http://schemas.microsoft.com/office/drawing/2014/main" val="1524751389"/>
                    </a:ext>
                  </a:extLst>
                </a:gridCol>
                <a:gridCol w="2626685">
                  <a:extLst>
                    <a:ext uri="{9D8B030D-6E8A-4147-A177-3AD203B41FA5}">
                      <a16:colId xmlns:a16="http://schemas.microsoft.com/office/drawing/2014/main" val="2928655939"/>
                    </a:ext>
                  </a:extLst>
                </a:gridCol>
                <a:gridCol w="1992170">
                  <a:extLst>
                    <a:ext uri="{9D8B030D-6E8A-4147-A177-3AD203B41FA5}">
                      <a16:colId xmlns:a16="http://schemas.microsoft.com/office/drawing/2014/main" val="1589139236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Helvetica" charset="0"/>
                          <a:ea typeface="ＭＳ Ｐゴシック" charset="0"/>
                        </a:rPr>
                        <a:t>(Gain = 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GB" sz="2400" dirty="0">
                          <a:latin typeface="Helvetica" charset="0"/>
                          <a:ea typeface="ＭＳ Ｐゴシック" charset="0"/>
                        </a:rPr>
                        <a:t>OPA177G </a:t>
                      </a:r>
                    </a:p>
                    <a:p>
                      <a:pPr algn="ctr">
                        <a:defRPr/>
                      </a:pPr>
                      <a:r>
                        <a:rPr lang="en-GB" sz="2400" dirty="0">
                          <a:latin typeface="Helvetica" charset="0"/>
                          <a:ea typeface="ＭＳ Ｐゴシック" charset="0"/>
                        </a:rPr>
                        <a:t>+ 0.1% R (R</a:t>
                      </a:r>
                      <a:r>
                        <a:rPr lang="en-GB" sz="2400" baseline="-25000" dirty="0">
                          <a:latin typeface="Helvetica" charset="0"/>
                          <a:ea typeface="ＭＳ Ｐゴシック" charset="0"/>
                        </a:rPr>
                        <a:t>A</a:t>
                      </a:r>
                      <a:r>
                        <a:rPr lang="en-GB" sz="2400" dirty="0">
                          <a:latin typeface="Helvetica" charset="0"/>
                          <a:ea typeface="ＭＳ Ｐゴシック" charset="0"/>
                        </a:rPr>
                        <a:t>,R</a:t>
                      </a:r>
                      <a:r>
                        <a:rPr lang="en-GB" sz="2400" baseline="-25000" dirty="0">
                          <a:latin typeface="Helvetica" charset="0"/>
                          <a:ea typeface="ＭＳ Ｐゴシック" charset="0"/>
                        </a:rPr>
                        <a:t>B</a:t>
                      </a:r>
                      <a:r>
                        <a:rPr lang="en-GB" sz="2400" dirty="0">
                          <a:latin typeface="Helvetica" charset="0"/>
                          <a:ea typeface="ＭＳ Ｐゴシック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Helvetica" charset="0"/>
                          <a:ea typeface="ＭＳ Ｐゴシック" charset="0"/>
                        </a:rPr>
                        <a:t>INA131A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420806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+mn-lt"/>
                          <a:ea typeface="ＭＳ Ｐゴシック" charset="0"/>
                        </a:rPr>
                        <a:t>Offset voltage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>
                          <a:latin typeface="+mn-lt"/>
                        </a:rPr>
                        <a:t>120µV </a:t>
                      </a:r>
                      <a:r>
                        <a:rPr lang="en-GB" altLang="en-US" sz="2400" dirty="0">
                          <a:solidFill>
                            <a:srgbClr val="FF0000"/>
                          </a:solidFill>
                          <a:latin typeface="+mn-lt"/>
                        </a:rPr>
                        <a:t>(2*60uV)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>
                          <a:latin typeface="+mn-lt"/>
                        </a:rPr>
                        <a:t>125µV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85479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+mn-lt"/>
                          <a:ea typeface="ＭＳ Ｐゴシック" charset="0"/>
                        </a:rPr>
                        <a:t>Bias Current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+mn-lt"/>
                          <a:ea typeface="ＭＳ Ｐゴシック" charset="0"/>
                        </a:rPr>
                        <a:t>2.8nA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+mn-lt"/>
                          <a:ea typeface="ＭＳ Ｐゴシック" charset="0"/>
                        </a:rPr>
                        <a:t>5nA</a:t>
                      </a:r>
                      <a:endParaRPr lang="en-GB" sz="2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48386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+mn-lt"/>
                          <a:ea typeface="ＭＳ Ｐゴシック" charset="0"/>
                        </a:rPr>
                        <a:t>CMRR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sz="2400" dirty="0">
                          <a:latin typeface="Helvetica" charset="0"/>
                          <a:ea typeface="ＭＳ Ｐゴシック" charset="0"/>
                        </a:rPr>
                        <a:t>94dB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Helvetica" charset="0"/>
                          <a:ea typeface="ＭＳ Ｐゴシック" charset="0"/>
                        </a:rPr>
                        <a:t>110dB</a:t>
                      </a:r>
                      <a:endParaRPr lang="en-GB" sz="2400" dirty="0">
                        <a:latin typeface="+mn-lt"/>
                        <a:ea typeface="ＭＳ Ｐゴシック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97498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+mn-lt"/>
                          <a:ea typeface="ＭＳ Ｐゴシック" charset="0"/>
                        </a:rPr>
                        <a:t>Gain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Helvetica" charset="0"/>
                          <a:ea typeface="ＭＳ Ｐゴシック" charset="0"/>
                        </a:rPr>
                        <a:t>2.2% (0.4%</a:t>
                      </a:r>
                      <a:r>
                        <a:rPr lang="en-GB" sz="2400" dirty="0">
                          <a:latin typeface="+mn-lt"/>
                          <a:ea typeface="ＭＳ Ｐゴシック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en-GB" sz="2400" dirty="0">
                          <a:latin typeface="Helvetica" charset="0"/>
                          <a:ea typeface="ＭＳ Ｐゴシック" charset="0"/>
                        </a:rPr>
                        <a:t>0.1%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05946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+mn-lt"/>
                          <a:ea typeface="ＭＳ Ｐゴシック" charset="0"/>
                        </a:rPr>
                        <a:t>Gain Error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Helvetica" charset="0"/>
                          <a:ea typeface="ＭＳ Ｐゴシック" charset="0"/>
                        </a:rPr>
                        <a:t>130ppm K</a:t>
                      </a:r>
                      <a:r>
                        <a:rPr lang="en-GB" sz="2400" baseline="30000" dirty="0">
                          <a:latin typeface="Helvetica" charset="0"/>
                          <a:ea typeface="ＭＳ Ｐゴシック" charset="0"/>
                        </a:rPr>
                        <a:t>-1</a:t>
                      </a:r>
                      <a:r>
                        <a:rPr lang="en-GB" sz="2400" dirty="0">
                          <a:latin typeface="Helvetica" charset="0"/>
                          <a:ea typeface="ＭＳ Ｐゴシック" charset="0"/>
                        </a:rPr>
                        <a:t> (60)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Helvetica" charset="0"/>
                          <a:ea typeface="ＭＳ Ｐゴシック" charset="0"/>
                        </a:rPr>
                        <a:t>20ppm K</a:t>
                      </a:r>
                      <a:r>
                        <a:rPr lang="en-GB" sz="2400" baseline="30000" dirty="0">
                          <a:latin typeface="Helvetica" charset="0"/>
                          <a:ea typeface="ＭＳ Ｐゴシック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92416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+mn-lt"/>
                          <a:ea typeface="ＭＳ Ｐゴシック" charset="0"/>
                        </a:rPr>
                        <a:t>Price</a:t>
                      </a:r>
                      <a:endParaRPr lang="en-GB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>
                          <a:latin typeface="+mn-lt"/>
                        </a:rPr>
                        <a:t>£7.73 (£10.50)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400" dirty="0">
                          <a:latin typeface="+mn-lt"/>
                        </a:rPr>
                        <a:t>£5.19</a:t>
                      </a:r>
                      <a:endParaRPr lang="en-GB" altLang="en-US" sz="2400" baseline="30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0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0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2505"/>
            <a:ext cx="86868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b="1" dirty="0">
                <a:ea typeface="+mj-ea"/>
                <a:cs typeface="+mj-cs"/>
              </a:rPr>
              <a:t>Some Good ICs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12713" y="1431925"/>
            <a:ext cx="9026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INA114 / 131 	Like an OPA177</a:t>
            </a:r>
          </a:p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			131 has fixed gain (100) and better dynamics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12713" y="2362200"/>
            <a:ext cx="5764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INA111 		Good FET (Ib = 2pA)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505200" y="838200"/>
            <a:ext cx="2857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General Application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12713" y="4632325"/>
            <a:ext cx="90312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INA116 		Electrometer: </a:t>
            </a:r>
            <a:r>
              <a:rPr lang="en-GB" dirty="0" err="1">
                <a:latin typeface="Helvetica" charset="0"/>
                <a:ea typeface="ＭＳ Ｐゴシック" charset="0"/>
              </a:rPr>
              <a:t>I</a:t>
            </a:r>
            <a:r>
              <a:rPr lang="en-GB" baseline="-25000" dirty="0" err="1">
                <a:latin typeface="Helvetica" charset="0"/>
                <a:ea typeface="ＭＳ Ｐゴシック" charset="0"/>
              </a:rPr>
              <a:t>b</a:t>
            </a:r>
            <a:r>
              <a:rPr lang="en-GB" dirty="0">
                <a:latin typeface="Helvetica" charset="0"/>
                <a:ea typeface="ＭＳ Ｐゴシック" charset="0"/>
              </a:rPr>
              <a:t> = 3fA </a:t>
            </a:r>
            <a:r>
              <a:rPr lang="en-GB" sz="1800" b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(about 18,700 electrons/sec)</a:t>
            </a:r>
            <a:endParaRPr lang="en-GB" b="1" dirty="0">
              <a:solidFill>
                <a:srgbClr val="FF0000"/>
              </a:solidFill>
              <a:latin typeface="Helvetica" charset="0"/>
              <a:ea typeface="ＭＳ Ｐゴシック" charset="0"/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505200" y="4191000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Exotic / High Precision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19063" y="5213350"/>
            <a:ext cx="9024937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AD8429 		Low noise (1nV Hz </a:t>
            </a:r>
            <a:r>
              <a:rPr lang="en-GB" baseline="30000" dirty="0">
                <a:latin typeface="Helvetica" charset="0"/>
                <a:ea typeface="ＭＳ Ｐゴシック" charset="0"/>
              </a:rPr>
              <a:t>-1/2</a:t>
            </a:r>
            <a:r>
              <a:rPr lang="en-GB" dirty="0">
                <a:latin typeface="Helvetica" charset="0"/>
                <a:ea typeface="ＭＳ Ｐゴシック" charset="0"/>
              </a:rPr>
              <a:t>), </a:t>
            </a:r>
          </a:p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			Fast (1.2MHz G=100) (Current feedback)</a:t>
            </a:r>
          </a:p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			Bad bias current (300nA) </a:t>
            </a:r>
          </a:p>
          <a:p>
            <a:pPr>
              <a:defRPr/>
            </a:pPr>
            <a:r>
              <a:rPr lang="en-GB" dirty="0">
                <a:latin typeface="Helvetica" charset="0"/>
                <a:ea typeface="ＭＳ Ｐゴシック" charset="0"/>
              </a:rPr>
              <a:t>			(Microphone preamp!)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04775" y="2971800"/>
            <a:ext cx="8602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>
                <a:latin typeface="Helvetica" charset="0"/>
                <a:ea typeface="ＭＳ Ｐゴシック" charset="0"/>
              </a:rPr>
              <a:t>INA105 / AMP03	4 resistors (0.001% match) and an opamp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77788" y="3657600"/>
            <a:ext cx="801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/>
              <a:t>INA128 		Good dynamics, Power supply 700µA</a:t>
            </a:r>
          </a:p>
        </p:txBody>
      </p:sp>
    </p:spTree>
    <p:extLst>
      <p:ext uri="{BB962C8B-B14F-4D97-AF65-F5344CB8AC3E}">
        <p14:creationId xmlns:p14="http://schemas.microsoft.com/office/powerpoint/2010/main" val="252260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131840" y="242330"/>
            <a:ext cx="5655415" cy="88241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>
                <a:ea typeface="+mj-ea"/>
                <a:cs typeface="+mj-cs"/>
              </a:rPr>
              <a:t>Another example (June 2001)</a:t>
            </a:r>
          </a:p>
        </p:txBody>
      </p:sp>
      <p:graphicFrame>
        <p:nvGraphicFramePr>
          <p:cNvPr id="64514" name="Object 1027"/>
          <p:cNvGraphicFramePr>
            <a:graphicFrameLocks noChangeAspect="1"/>
          </p:cNvGraphicFramePr>
          <p:nvPr/>
        </p:nvGraphicFramePr>
        <p:xfrm>
          <a:off x="381000" y="838200"/>
          <a:ext cx="6935788" cy="449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3848100" imgH="2489200" progId="Word.Document.8">
                  <p:embed/>
                </p:oleObj>
              </mc:Choice>
              <mc:Fallback>
                <p:oleObj name="Document" r:id="rId4" imgW="3848100" imgH="2489200" progId="Word.Document.8">
                  <p:embed/>
                  <p:pic>
                    <p:nvPicPr>
                      <p:cNvPr id="64514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6935788" cy="449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1028"/>
          <p:cNvSpPr txBox="1">
            <a:spLocks noChangeArrowheads="1"/>
          </p:cNvSpPr>
          <p:nvPr/>
        </p:nvSpPr>
        <p:spPr bwMode="auto">
          <a:xfrm>
            <a:off x="5165725" y="3559175"/>
            <a:ext cx="345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Motor impedance =4.9Ω</a:t>
            </a:r>
          </a:p>
        </p:txBody>
      </p:sp>
      <p:sp>
        <p:nvSpPr>
          <p:cNvPr id="46085" name="Text Box 1029"/>
          <p:cNvSpPr txBox="1">
            <a:spLocks noChangeArrowheads="1"/>
          </p:cNvSpPr>
          <p:nvPr/>
        </p:nvSpPr>
        <p:spPr bwMode="auto">
          <a:xfrm>
            <a:off x="362372" y="5513945"/>
            <a:ext cx="855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Question: If CMRR error budget is 1% of measured current, what is required CMRR?</a:t>
            </a:r>
          </a:p>
        </p:txBody>
      </p:sp>
    </p:spTree>
    <p:extLst>
      <p:ext uri="{BB962C8B-B14F-4D97-AF65-F5344CB8AC3E}">
        <p14:creationId xmlns:p14="http://schemas.microsoft.com/office/powerpoint/2010/main" val="28186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7924" y="174068"/>
            <a:ext cx="4863327" cy="5958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ea typeface="+mj-ea"/>
                <a:cs typeface="+mj-cs"/>
              </a:rPr>
              <a:t>Jun 2001 (2)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843808" y="242218"/>
            <a:ext cx="137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Helvetica" charset="0"/>
                <a:ea typeface="ＭＳ Ｐゴシック" charset="0"/>
              </a:rPr>
              <a:t>Voltages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838200"/>
            <a:ext cx="777875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20662" y="5106987"/>
            <a:ext cx="8543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e.g. at 5V 	Differential voltage = 5V-4.9V = 0.1V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		Common mode voltage = (4.9V+5.0V)/2 = 4.95V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717925" y="6121400"/>
            <a:ext cx="16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571268"/>
              </p:ext>
            </p:extLst>
          </p:nvPr>
        </p:nvGraphicFramePr>
        <p:xfrm>
          <a:off x="2411760" y="5928419"/>
          <a:ext cx="5507819" cy="669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3238200" imgH="393480" progId="Equation.3">
                  <p:embed/>
                </p:oleObj>
              </mc:Choice>
              <mc:Fallback>
                <p:oleObj name="Equation" r:id="rId5" imgW="3238200" imgH="393480" progId="Equation.3">
                  <p:embed/>
                  <p:pic>
                    <p:nvPicPr>
                      <p:cNvPr id="48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928419"/>
                        <a:ext cx="5507819" cy="669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96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213B"/>
                </a:solidFill>
                <a:ea typeface="+mj-ea"/>
                <a:cs typeface="+mj-cs"/>
              </a:rPr>
              <a:t>Jun 2001 (3)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521075" y="3667125"/>
            <a:ext cx="16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Helvetica" charset="0"/>
              <a:ea typeface="ＭＳ Ｐゴシック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54364" y="1433230"/>
            <a:ext cx="88917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u="sng" dirty="0">
                <a:latin typeface="Helvetica" charset="0"/>
                <a:ea typeface="ＭＳ Ｐゴシック" charset="0"/>
              </a:rPr>
              <a:t>Assume: </a:t>
            </a:r>
            <a:r>
              <a:rPr lang="en-US" dirty="0">
                <a:latin typeface="Helvetica" charset="0"/>
                <a:ea typeface="ＭＳ Ｐゴシック" charset="0"/>
              </a:rPr>
              <a:t>If the output stage has CMRR = 54dB (0.1% resistors), </a:t>
            </a:r>
          </a:p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Therefore minimum input gain = 20dB, giving an output of 1V at max current.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54364" y="2777282"/>
            <a:ext cx="87381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If an output of 10V may be tolerated, the gain of I/P stage can be increased to 40dB.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475656" y="3895725"/>
            <a:ext cx="665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charset="0"/>
                <a:ea typeface="ＭＳ Ｐゴシック" charset="0"/>
              </a:rPr>
              <a:t>O/P CMRR then required is 34dB (1% resistors)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4797152"/>
            <a:ext cx="7344816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Remember to think about Common mode </a:t>
            </a:r>
            <a:r>
              <a:rPr lang="en-US" b="1" u="sng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differential signal gains on the output !!!</a:t>
            </a:r>
          </a:p>
        </p:txBody>
      </p:sp>
    </p:spTree>
    <p:extLst>
      <p:ext uri="{BB962C8B-B14F-4D97-AF65-F5344CB8AC3E}">
        <p14:creationId xmlns:p14="http://schemas.microsoft.com/office/powerpoint/2010/main" val="21743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  <p:bldP spid="50183" grpId="0" autoUpdateAnimBg="0"/>
      <p:bldP spid="2" grpId="0" animBg="1"/>
    </p:bldLst>
  </p:timing>
</p:sld>
</file>

<file path=ppt/theme/theme1.xml><?xml version="1.0" encoding="utf-8"?>
<a:theme xmlns:a="http://schemas.openxmlformats.org/drawingml/2006/main" name="1_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7148B9BB614E4B8A97C7C89A285975" ma:contentTypeVersion="13" ma:contentTypeDescription="Create a new document." ma:contentTypeScope="" ma:versionID="5d1c8eb777fd384e0c61a6a35fbf6490">
  <xsd:schema xmlns:xsd="http://www.w3.org/2001/XMLSchema" xmlns:xs="http://www.w3.org/2001/XMLSchema" xmlns:p="http://schemas.microsoft.com/office/2006/metadata/properties" xmlns:ns3="33529654-d03c-4efc-843b-d265dda45811" xmlns:ns4="49ac6a3e-0dd4-4719-9d7d-17a7e3c3f48b" targetNamespace="http://schemas.microsoft.com/office/2006/metadata/properties" ma:root="true" ma:fieldsID="0bdef1d4665624f8314d41a7f47b6bd3" ns3:_="" ns4:_="">
    <xsd:import namespace="33529654-d03c-4efc-843b-d265dda45811"/>
    <xsd:import namespace="49ac6a3e-0dd4-4719-9d7d-17a7e3c3f4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29654-d03c-4efc-843b-d265dda4581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c6a3e-0dd4-4719-9d7d-17a7e3c3f4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9293DF-C3E2-4DEB-AE63-DE31C9C019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DEDE9E-CCEB-44EF-9926-52002973E15E}">
  <ds:schemaRefs>
    <ds:schemaRef ds:uri="http://purl.org/dc/elements/1.1/"/>
    <ds:schemaRef ds:uri="http://schemas.microsoft.com/office/2006/metadata/properties"/>
    <ds:schemaRef ds:uri="49ac6a3e-0dd4-4719-9d7d-17a7e3c3f48b"/>
    <ds:schemaRef ds:uri="http://schemas.microsoft.com/office/2006/documentManagement/types"/>
    <ds:schemaRef ds:uri="http://purl.org/dc/terms/"/>
    <ds:schemaRef ds:uri="33529654-d03c-4efc-843b-d265dda4581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4C1A67-712F-4239-9DAA-64C9CB0E5E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529654-d03c-4efc-843b-d265dda45811"/>
    <ds:schemaRef ds:uri="49ac6a3e-0dd4-4719-9d7d-17a7e3c3f4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Glasgow powerpoint</Template>
  <TotalTime>20691</TotalTime>
  <Words>608</Words>
  <Application>Microsoft Office PowerPoint</Application>
  <PresentationFormat>On-screen Show (4:3)</PresentationFormat>
  <Paragraphs>108</Paragraphs>
  <Slides>11</Slides>
  <Notes>11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SimSun</vt:lpstr>
      <vt:lpstr>Arial</vt:lpstr>
      <vt:lpstr>Calibri</vt:lpstr>
      <vt:lpstr>Helvetica</vt:lpstr>
      <vt:lpstr>Wingdings</vt:lpstr>
      <vt:lpstr>1_standardWhite</vt:lpstr>
      <vt:lpstr>standardWhite</vt:lpstr>
      <vt:lpstr>Document</vt:lpstr>
      <vt:lpstr>Equation</vt:lpstr>
      <vt:lpstr>Electronic System Design 3: The Instrumentation Amplifier   Lecture 8.4 Monolithic INAs</vt:lpstr>
      <vt:lpstr>Monolithic Instrumentation Amplifiers</vt:lpstr>
      <vt:lpstr>What does a monolithic INA look like?</vt:lpstr>
      <vt:lpstr>Monolithic &lt;-&gt; Discrete Comparison</vt:lpstr>
      <vt:lpstr>Monolithic to Discrete Comparison</vt:lpstr>
      <vt:lpstr>Some Good ICs</vt:lpstr>
      <vt:lpstr>Another example (June 2001)</vt:lpstr>
      <vt:lpstr>Jun 2001 (2)</vt:lpstr>
      <vt:lpstr>Jun 2001 (3)</vt:lpstr>
      <vt:lpstr>Jun 2001 (4)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1B  2013-14: second semester, week 4 lecture 3</dc:title>
  <dc:creator>Mason</dc:creator>
  <cp:lastModifiedBy>Duncan Bremner</cp:lastModifiedBy>
  <cp:revision>97</cp:revision>
  <cp:lastPrinted>2020-11-08T18:23:12Z</cp:lastPrinted>
  <dcterms:created xsi:type="dcterms:W3CDTF">2014-02-05T20:35:34Z</dcterms:created>
  <dcterms:modified xsi:type="dcterms:W3CDTF">2020-11-09T15:14:13Z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0x010100A57148B9BB614E4B8A97C7C89A285975</vt:lpwstr>
  </property>
</Properties>
</file>