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 id="286" r:id="rId29"/>
    <p:sldId id="287" r:id="rId30"/>
    <p:sldId id="28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29293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39078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48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161741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78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83851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140818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483943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1" y="1905000"/>
            <a:ext cx="5592233"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1" y="4078289"/>
            <a:ext cx="5592233"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A7C4DE2-BEB3-4366-9A35-A76A41034BBB}" type="slidenum">
              <a:rPr lang="en-US" altLang="zh-CN"/>
              <a:pPr>
                <a:defRPr/>
              </a:pPr>
              <a:t>‹#›</a:t>
            </a:fld>
            <a:endParaRPr lang="en-US" altLang="zh-CN"/>
          </a:p>
        </p:txBody>
      </p:sp>
    </p:spTree>
    <p:extLst>
      <p:ext uri="{BB962C8B-B14F-4D97-AF65-F5344CB8AC3E}">
        <p14:creationId xmlns:p14="http://schemas.microsoft.com/office/powerpoint/2010/main" val="663692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2167" y="609600"/>
            <a:ext cx="11387667" cy="1143000"/>
          </a:xfrm>
        </p:spPr>
        <p:txBody>
          <a:bodyPr/>
          <a:lstStyle/>
          <a:p>
            <a:r>
              <a:rPr lang="zh-CN" altLang="en-US"/>
              <a:t>单击此处编辑母版标题样式</a:t>
            </a:r>
          </a:p>
        </p:txBody>
      </p:sp>
      <p:sp>
        <p:nvSpPr>
          <p:cNvPr id="3" name="内容占位符 2"/>
          <p:cNvSpPr>
            <a:spLocks noGrp="1"/>
          </p:cNvSpPr>
          <p:nvPr>
            <p:ph sz="quarter" idx="1"/>
          </p:nvPr>
        </p:nvSpPr>
        <p:spPr>
          <a:xfrm>
            <a:off x="402168" y="1905000"/>
            <a:ext cx="5592233"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1" y="1905000"/>
            <a:ext cx="5592233"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02168" y="4078289"/>
            <a:ext cx="5592233"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1" y="4078289"/>
            <a:ext cx="5592233"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D3237C6-028A-4DAF-B1E9-7C9B7EBFEFF8}" type="slidenum">
              <a:rPr lang="en-US" altLang="zh-CN"/>
              <a:pPr>
                <a:defRPr/>
              </a:pPr>
              <a:t>‹#›</a:t>
            </a:fld>
            <a:endParaRPr lang="en-US" altLang="zh-CN"/>
          </a:p>
        </p:txBody>
      </p:sp>
    </p:spTree>
    <p:extLst>
      <p:ext uri="{BB962C8B-B14F-4D97-AF65-F5344CB8AC3E}">
        <p14:creationId xmlns:p14="http://schemas.microsoft.com/office/powerpoint/2010/main" val="10677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859F89-077C-4565-BDC1-3775074812F9}" type="slidenum">
              <a:rPr lang="en-US" altLang="zh-CN"/>
              <a:pPr>
                <a:defRPr/>
              </a:pPr>
              <a:t>‹#›</a:t>
            </a:fld>
            <a:endParaRPr lang="en-US" altLang="zh-CN"/>
          </a:p>
        </p:txBody>
      </p:sp>
    </p:spTree>
    <p:extLst>
      <p:ext uri="{BB962C8B-B14F-4D97-AF65-F5344CB8AC3E}">
        <p14:creationId xmlns:p14="http://schemas.microsoft.com/office/powerpoint/2010/main" val="113408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48160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4629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24940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50028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9646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7611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411741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4F7E5B-533A-44AC-BF8E-891370FBA039}" type="datetimeFigureOut">
              <a:rPr lang="zh-CN" altLang="en-US" smtClean="0"/>
              <a:t>2021/3/29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151937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4F7E5B-533A-44AC-BF8E-891370FBA039}" type="datetimeFigureOut">
              <a:rPr lang="zh-CN" altLang="en-US" smtClean="0"/>
              <a:t>2021/3/29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401CA0-05D5-46BF-8685-4EC5C8108825}" type="slidenum">
              <a:rPr lang="zh-CN" altLang="en-US" smtClean="0"/>
              <a:t>‹#›</a:t>
            </a:fld>
            <a:endParaRPr lang="zh-CN" altLang="en-US"/>
          </a:p>
        </p:txBody>
      </p:sp>
    </p:spTree>
    <p:extLst>
      <p:ext uri="{BB962C8B-B14F-4D97-AF65-F5344CB8AC3E}">
        <p14:creationId xmlns:p14="http://schemas.microsoft.com/office/powerpoint/2010/main" val="382449781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8.emf"/><Relationship Id="rId18" Type="http://schemas.openxmlformats.org/officeDocument/2006/relationships/oleObject" Target="../embeddings/oleObject72.bin"/><Relationship Id="rId3" Type="http://schemas.openxmlformats.org/officeDocument/2006/relationships/image" Target="../media/image73.emf"/><Relationship Id="rId21" Type="http://schemas.openxmlformats.org/officeDocument/2006/relationships/image" Target="../media/image82.emf"/><Relationship Id="rId7" Type="http://schemas.openxmlformats.org/officeDocument/2006/relationships/image" Target="../media/image75.emf"/><Relationship Id="rId12" Type="http://schemas.openxmlformats.org/officeDocument/2006/relationships/oleObject" Target="../embeddings/oleObject69.bin"/><Relationship Id="rId17" Type="http://schemas.openxmlformats.org/officeDocument/2006/relationships/image" Target="../media/image80.emf"/><Relationship Id="rId25" Type="http://schemas.openxmlformats.org/officeDocument/2006/relationships/image" Target="../media/image84.emf"/><Relationship Id="rId2" Type="http://schemas.openxmlformats.org/officeDocument/2006/relationships/oleObject" Target="../embeddings/oleObject64.bin"/><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image" Target="../media/image77.emf"/><Relationship Id="rId24" Type="http://schemas.openxmlformats.org/officeDocument/2006/relationships/oleObject" Target="../embeddings/oleObject75.bin"/><Relationship Id="rId5" Type="http://schemas.openxmlformats.org/officeDocument/2006/relationships/image" Target="../media/image74.emf"/><Relationship Id="rId15" Type="http://schemas.openxmlformats.org/officeDocument/2006/relationships/image" Target="../media/image79.emf"/><Relationship Id="rId23" Type="http://schemas.openxmlformats.org/officeDocument/2006/relationships/image" Target="../media/image83.emf"/><Relationship Id="rId10" Type="http://schemas.openxmlformats.org/officeDocument/2006/relationships/oleObject" Target="../embeddings/oleObject68.bin"/><Relationship Id="rId19" Type="http://schemas.openxmlformats.org/officeDocument/2006/relationships/image" Target="../media/image81.emf"/><Relationship Id="rId4" Type="http://schemas.openxmlformats.org/officeDocument/2006/relationships/oleObject" Target="../embeddings/oleObject65.bin"/><Relationship Id="rId9" Type="http://schemas.openxmlformats.org/officeDocument/2006/relationships/image" Target="../media/image76.emf"/><Relationship Id="rId14" Type="http://schemas.openxmlformats.org/officeDocument/2006/relationships/oleObject" Target="../embeddings/oleObject70.bin"/><Relationship Id="rId22" Type="http://schemas.openxmlformats.org/officeDocument/2006/relationships/oleObject" Target="../embeddings/oleObject74.bin"/></Relationships>
</file>

<file path=ppt/slides/_rels/slide11.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oleObject" Target="../embeddings/oleObject76.bin"/><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2.bin"/><Relationship Id="rId3" Type="http://schemas.openxmlformats.org/officeDocument/2006/relationships/image" Target="../media/image86.emf"/><Relationship Id="rId7" Type="http://schemas.openxmlformats.org/officeDocument/2006/relationships/oleObject" Target="../embeddings/oleObject79.bin"/><Relationship Id="rId12" Type="http://schemas.openxmlformats.org/officeDocument/2006/relationships/image" Target="../media/image90.wmf"/><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image" Target="../media/image87.e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9.wmf"/><Relationship Id="rId4" Type="http://schemas.openxmlformats.org/officeDocument/2006/relationships/image" Target="../media/image43.png"/><Relationship Id="rId9" Type="http://schemas.openxmlformats.org/officeDocument/2006/relationships/oleObject" Target="../embeddings/oleObject80.bin"/><Relationship Id="rId14" Type="http://schemas.openxmlformats.org/officeDocument/2006/relationships/image" Target="../media/image91.w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9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98.emf"/><Relationship Id="rId18" Type="http://schemas.openxmlformats.org/officeDocument/2006/relationships/oleObject" Target="../embeddings/oleObject92.bin"/><Relationship Id="rId3" Type="http://schemas.openxmlformats.org/officeDocument/2006/relationships/image" Target="../media/image93.emf"/><Relationship Id="rId7" Type="http://schemas.openxmlformats.org/officeDocument/2006/relationships/image" Target="../media/image95.emf"/><Relationship Id="rId12" Type="http://schemas.openxmlformats.org/officeDocument/2006/relationships/oleObject" Target="../embeddings/oleObject89.bin"/><Relationship Id="rId17" Type="http://schemas.openxmlformats.org/officeDocument/2006/relationships/image" Target="../media/image100.emf"/><Relationship Id="rId2" Type="http://schemas.openxmlformats.org/officeDocument/2006/relationships/oleObject" Target="../embeddings/oleObject84.bin"/><Relationship Id="rId16" Type="http://schemas.openxmlformats.org/officeDocument/2006/relationships/oleObject" Target="../embeddings/oleObject91.bin"/><Relationship Id="rId1" Type="http://schemas.openxmlformats.org/officeDocument/2006/relationships/slideLayout" Target="../slideLayouts/slideLayout7.xml"/><Relationship Id="rId6" Type="http://schemas.openxmlformats.org/officeDocument/2006/relationships/oleObject" Target="../embeddings/oleObject86.bin"/><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10" Type="http://schemas.openxmlformats.org/officeDocument/2006/relationships/oleObject" Target="../embeddings/oleObject88.bin"/><Relationship Id="rId19" Type="http://schemas.openxmlformats.org/officeDocument/2006/relationships/image" Target="../media/image101.emf"/><Relationship Id="rId4" Type="http://schemas.openxmlformats.org/officeDocument/2006/relationships/oleObject" Target="../embeddings/oleObject85.bin"/><Relationship Id="rId9" Type="http://schemas.openxmlformats.org/officeDocument/2006/relationships/image" Target="../media/image96.emf"/><Relationship Id="rId14" Type="http://schemas.openxmlformats.org/officeDocument/2006/relationships/oleObject" Target="../embeddings/oleObject9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107.emf"/><Relationship Id="rId18" Type="http://schemas.openxmlformats.org/officeDocument/2006/relationships/oleObject" Target="../embeddings/oleObject101.bin"/><Relationship Id="rId3" Type="http://schemas.openxmlformats.org/officeDocument/2006/relationships/image" Target="../media/image102.emf"/><Relationship Id="rId7" Type="http://schemas.openxmlformats.org/officeDocument/2006/relationships/image" Target="../media/image104.emf"/><Relationship Id="rId12" Type="http://schemas.openxmlformats.org/officeDocument/2006/relationships/oleObject" Target="../embeddings/oleObject98.bin"/><Relationship Id="rId17" Type="http://schemas.openxmlformats.org/officeDocument/2006/relationships/image" Target="../media/image109.wmf"/><Relationship Id="rId2" Type="http://schemas.openxmlformats.org/officeDocument/2006/relationships/oleObject" Target="../embeddings/oleObject93.bin"/><Relationship Id="rId16"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95.bin"/><Relationship Id="rId11" Type="http://schemas.openxmlformats.org/officeDocument/2006/relationships/image" Target="../media/image106.emf"/><Relationship Id="rId5" Type="http://schemas.openxmlformats.org/officeDocument/2006/relationships/image" Target="../media/image103.emf"/><Relationship Id="rId15" Type="http://schemas.openxmlformats.org/officeDocument/2006/relationships/image" Target="../media/image108.emf"/><Relationship Id="rId10" Type="http://schemas.openxmlformats.org/officeDocument/2006/relationships/oleObject" Target="../embeddings/oleObject97.bin"/><Relationship Id="rId19" Type="http://schemas.openxmlformats.org/officeDocument/2006/relationships/image" Target="../media/image110.wmf"/><Relationship Id="rId4" Type="http://schemas.openxmlformats.org/officeDocument/2006/relationships/oleObject" Target="../embeddings/oleObject94.bin"/><Relationship Id="rId9" Type="http://schemas.openxmlformats.org/officeDocument/2006/relationships/image" Target="../media/image105.emf"/><Relationship Id="rId14" Type="http://schemas.openxmlformats.org/officeDocument/2006/relationships/oleObject" Target="../embeddings/oleObject9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16.emf"/><Relationship Id="rId18" Type="http://schemas.openxmlformats.org/officeDocument/2006/relationships/oleObject" Target="../embeddings/oleObject110.bin"/><Relationship Id="rId3" Type="http://schemas.openxmlformats.org/officeDocument/2006/relationships/image" Target="../media/image111.emf"/><Relationship Id="rId21" Type="http://schemas.openxmlformats.org/officeDocument/2006/relationships/image" Target="../media/image109.wmf"/><Relationship Id="rId7" Type="http://schemas.openxmlformats.org/officeDocument/2006/relationships/image" Target="../media/image113.emf"/><Relationship Id="rId12" Type="http://schemas.openxmlformats.org/officeDocument/2006/relationships/oleObject" Target="../embeddings/oleObject107.bin"/><Relationship Id="rId17" Type="http://schemas.openxmlformats.org/officeDocument/2006/relationships/image" Target="../media/image118.emf"/><Relationship Id="rId2" Type="http://schemas.openxmlformats.org/officeDocument/2006/relationships/oleObject" Target="../embeddings/oleObject102.bin"/><Relationship Id="rId16" Type="http://schemas.openxmlformats.org/officeDocument/2006/relationships/oleObject" Target="../embeddings/oleObject109.bin"/><Relationship Id="rId20" Type="http://schemas.openxmlformats.org/officeDocument/2006/relationships/oleObject" Target="../embeddings/oleObject111.bin"/><Relationship Id="rId1" Type="http://schemas.openxmlformats.org/officeDocument/2006/relationships/slideLayout" Target="../slideLayouts/slideLayout7.xml"/><Relationship Id="rId6" Type="http://schemas.openxmlformats.org/officeDocument/2006/relationships/oleObject" Target="../embeddings/oleObject104.bin"/><Relationship Id="rId11" Type="http://schemas.openxmlformats.org/officeDocument/2006/relationships/image" Target="../media/image115.emf"/><Relationship Id="rId5" Type="http://schemas.openxmlformats.org/officeDocument/2006/relationships/image" Target="../media/image112.emf"/><Relationship Id="rId15" Type="http://schemas.openxmlformats.org/officeDocument/2006/relationships/image" Target="../media/image117.emf"/><Relationship Id="rId23" Type="http://schemas.openxmlformats.org/officeDocument/2006/relationships/image" Target="../media/image110.wmf"/><Relationship Id="rId10" Type="http://schemas.openxmlformats.org/officeDocument/2006/relationships/oleObject" Target="../embeddings/oleObject106.bin"/><Relationship Id="rId19" Type="http://schemas.openxmlformats.org/officeDocument/2006/relationships/image" Target="../media/image119.emf"/><Relationship Id="rId4" Type="http://schemas.openxmlformats.org/officeDocument/2006/relationships/oleObject" Target="../embeddings/oleObject103.bin"/><Relationship Id="rId9" Type="http://schemas.openxmlformats.org/officeDocument/2006/relationships/image" Target="../media/image114.emf"/><Relationship Id="rId14" Type="http://schemas.openxmlformats.org/officeDocument/2006/relationships/oleObject" Target="../embeddings/oleObject108.bin"/><Relationship Id="rId22" Type="http://schemas.openxmlformats.org/officeDocument/2006/relationships/oleObject" Target="../embeddings/oleObject112.bin"/></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oleObject" Target="../embeddings/oleObject113.bin"/><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1.wmf"/><Relationship Id="rId7" Type="http://schemas.openxmlformats.org/officeDocument/2006/relationships/image" Target="../media/image123.wmf"/><Relationship Id="rId2" Type="http://schemas.openxmlformats.org/officeDocument/2006/relationships/oleObject" Target="../embeddings/oleObject114.bin"/><Relationship Id="rId1" Type="http://schemas.openxmlformats.org/officeDocument/2006/relationships/slideLayout" Target="../slideLayouts/slideLayout7.xml"/><Relationship Id="rId6" Type="http://schemas.openxmlformats.org/officeDocument/2006/relationships/oleObject" Target="../embeddings/oleObject116.bin"/><Relationship Id="rId5" Type="http://schemas.openxmlformats.org/officeDocument/2006/relationships/image" Target="../media/image122.wmf"/><Relationship Id="rId4" Type="http://schemas.openxmlformats.org/officeDocument/2006/relationships/oleObject" Target="../embeddings/oleObject11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6.wmf"/><Relationship Id="rId12" Type="http://schemas.openxmlformats.org/officeDocument/2006/relationships/oleObject" Target="../embeddings/oleObject122.bin"/><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28.wmf"/><Relationship Id="rId5" Type="http://schemas.openxmlformats.org/officeDocument/2006/relationships/image" Target="../media/image125.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7.wmf"/><Relationship Id="rId1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1.wmf"/><Relationship Id="rId4" Type="http://schemas.openxmlformats.org/officeDocument/2006/relationships/oleObject" Target="../embeddings/oleObject124.bin"/></Relationships>
</file>

<file path=ppt/slides/_rels/slide24.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32.wmf"/><Relationship Id="rId7" Type="http://schemas.openxmlformats.org/officeDocument/2006/relationships/oleObject" Target="../embeddings/oleObject127.bin"/><Relationship Id="rId2" Type="http://schemas.openxmlformats.org/officeDocument/2006/relationships/oleObject" Target="../embeddings/oleObject125.bin"/><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3.wmf"/><Relationship Id="rId10" Type="http://schemas.openxmlformats.org/officeDocument/2006/relationships/image" Target="../media/image135.wmf"/><Relationship Id="rId4" Type="http://schemas.openxmlformats.org/officeDocument/2006/relationships/oleObject" Target="../embeddings/oleObject126.bin"/><Relationship Id="rId9" Type="http://schemas.openxmlformats.org/officeDocument/2006/relationships/oleObject" Target="../embeddings/oleObject128.bin"/></Relationships>
</file>

<file path=ppt/slides/_rels/slide25.x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7.wmf"/><Relationship Id="rId4" Type="http://schemas.openxmlformats.org/officeDocument/2006/relationships/oleObject" Target="../embeddings/oleObject13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38.emf"/><Relationship Id="rId7" Type="http://schemas.openxmlformats.org/officeDocument/2006/relationships/image" Target="../media/image140.emf"/><Relationship Id="rId12" Type="http://schemas.openxmlformats.org/officeDocument/2006/relationships/image" Target="../media/image2.png"/><Relationship Id="rId2" Type="http://schemas.openxmlformats.org/officeDocument/2006/relationships/oleObject" Target="../embeddings/oleObject131.bin"/><Relationship Id="rId1" Type="http://schemas.openxmlformats.org/officeDocument/2006/relationships/slideLayout" Target="../slideLayouts/slideLayout7.xml"/><Relationship Id="rId6" Type="http://schemas.openxmlformats.org/officeDocument/2006/relationships/oleObject" Target="../embeddings/oleObject133.bin"/><Relationship Id="rId11" Type="http://schemas.openxmlformats.org/officeDocument/2006/relationships/image" Target="../media/image142.emf"/><Relationship Id="rId5" Type="http://schemas.openxmlformats.org/officeDocument/2006/relationships/image" Target="../media/image139.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41.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image" Target="../media/image143.emf"/><Relationship Id="rId7" Type="http://schemas.openxmlformats.org/officeDocument/2006/relationships/image" Target="../media/image145.emf"/><Relationship Id="rId2" Type="http://schemas.openxmlformats.org/officeDocument/2006/relationships/oleObject" Target="../embeddings/oleObject136.bin"/><Relationship Id="rId1" Type="http://schemas.openxmlformats.org/officeDocument/2006/relationships/slideLayout" Target="../slideLayouts/slideLayout7.xml"/><Relationship Id="rId6" Type="http://schemas.openxmlformats.org/officeDocument/2006/relationships/oleObject" Target="../embeddings/oleObject138.bin"/><Relationship Id="rId5" Type="http://schemas.openxmlformats.org/officeDocument/2006/relationships/image" Target="../media/image144.emf"/><Relationship Id="rId10" Type="http://schemas.openxmlformats.org/officeDocument/2006/relationships/image" Target="../media/image2.png"/><Relationship Id="rId4" Type="http://schemas.openxmlformats.org/officeDocument/2006/relationships/oleObject" Target="../embeddings/oleObject137.bin"/><Relationship Id="rId9" Type="http://schemas.openxmlformats.org/officeDocument/2006/relationships/image" Target="../media/image146.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147.wmf"/><Relationship Id="rId7" Type="http://schemas.openxmlformats.org/officeDocument/2006/relationships/image" Target="../media/image149.wmf"/><Relationship Id="rId2"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42.bin"/><Relationship Id="rId5" Type="http://schemas.openxmlformats.org/officeDocument/2006/relationships/image" Target="../media/image148.wmf"/><Relationship Id="rId10" Type="http://schemas.openxmlformats.org/officeDocument/2006/relationships/image" Target="../media/image2.png"/><Relationship Id="rId4" Type="http://schemas.openxmlformats.org/officeDocument/2006/relationships/oleObject" Target="../embeddings/oleObject141.bin"/><Relationship Id="rId9" Type="http://schemas.openxmlformats.org/officeDocument/2006/relationships/image" Target="../media/image150.wmf"/></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1.wmf"/><Relationship Id="rId7" Type="http://schemas.openxmlformats.org/officeDocument/2006/relationships/image" Target="../media/image153.wmf"/><Relationship Id="rId2" Type="http://schemas.openxmlformats.org/officeDocument/2006/relationships/oleObject" Target="../embeddings/oleObject144.bin"/><Relationship Id="rId1" Type="http://schemas.openxmlformats.org/officeDocument/2006/relationships/slideLayout" Target="../slideLayouts/slideLayout7.xml"/><Relationship Id="rId6" Type="http://schemas.openxmlformats.org/officeDocument/2006/relationships/oleObject" Target="../embeddings/oleObject146.bin"/><Relationship Id="rId5" Type="http://schemas.openxmlformats.org/officeDocument/2006/relationships/image" Target="../media/image152.wmf"/><Relationship Id="rId4" Type="http://schemas.openxmlformats.org/officeDocument/2006/relationships/oleObject" Target="../embeddings/oleObject14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emf"/><Relationship Id="rId12" Type="http://schemas.openxmlformats.org/officeDocument/2006/relationships/oleObject" Target="../embeddings/oleObject6.bin"/><Relationship Id="rId17" Type="http://schemas.openxmlformats.org/officeDocument/2006/relationships/image" Target="../media/image10.e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17.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emf"/><Relationship Id="rId15" Type="http://schemas.openxmlformats.org/officeDocument/2006/relationships/image" Target="../media/image9.wmf"/><Relationship Id="rId23" Type="http://schemas.openxmlformats.org/officeDocument/2006/relationships/image" Target="../media/image13.emf"/><Relationship Id="rId10" Type="http://schemas.openxmlformats.org/officeDocument/2006/relationships/oleObject" Target="../embeddings/oleObject5.bin"/><Relationship Id="rId19"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5.bin"/><Relationship Id="rId18" Type="http://schemas.openxmlformats.org/officeDocument/2006/relationships/image" Target="../media/image24.emf"/><Relationship Id="rId3" Type="http://schemas.openxmlformats.org/officeDocument/2006/relationships/image" Target="../media/image15.emf"/><Relationship Id="rId7" Type="http://schemas.openxmlformats.org/officeDocument/2006/relationships/oleObject" Target="../embeddings/oleObject12.bin"/><Relationship Id="rId12" Type="http://schemas.openxmlformats.org/officeDocument/2006/relationships/image" Target="../media/image21.emf"/><Relationship Id="rId17" Type="http://schemas.openxmlformats.org/officeDocument/2006/relationships/oleObject" Target="../embeddings/oleObject17.bin"/><Relationship Id="rId2" Type="http://schemas.openxmlformats.org/officeDocument/2006/relationships/image" Target="../media/image14.wmf"/><Relationship Id="rId16" Type="http://schemas.openxmlformats.org/officeDocument/2006/relationships/image" Target="../media/image23.emf"/><Relationship Id="rId20" Type="http://schemas.openxmlformats.org/officeDocument/2006/relationships/image" Target="../media/image25.emf"/><Relationship Id="rId1" Type="http://schemas.openxmlformats.org/officeDocument/2006/relationships/slideLayout" Target="../slideLayouts/slideLayout17.xml"/><Relationship Id="rId6" Type="http://schemas.openxmlformats.org/officeDocument/2006/relationships/image" Target="../media/image18.wmf"/><Relationship Id="rId11" Type="http://schemas.openxmlformats.org/officeDocument/2006/relationships/oleObject" Target="../embeddings/oleObject14.bin"/><Relationship Id="rId5" Type="http://schemas.openxmlformats.org/officeDocument/2006/relationships/image" Target="../media/image17.emf"/><Relationship Id="rId15" Type="http://schemas.openxmlformats.org/officeDocument/2006/relationships/oleObject" Target="../embeddings/oleObject16.bin"/><Relationship Id="rId10" Type="http://schemas.openxmlformats.org/officeDocument/2006/relationships/image" Target="../media/image20.emf"/><Relationship Id="rId19" Type="http://schemas.openxmlformats.org/officeDocument/2006/relationships/oleObject" Target="../embeddings/oleObject18.bin"/><Relationship Id="rId4" Type="http://schemas.openxmlformats.org/officeDocument/2006/relationships/image" Target="../media/image16.emf"/><Relationship Id="rId9" Type="http://schemas.openxmlformats.org/officeDocument/2006/relationships/oleObject" Target="../embeddings/oleObject13.bin"/><Relationship Id="rId14" Type="http://schemas.openxmlformats.org/officeDocument/2006/relationships/image" Target="../media/image22.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oleObject" Target="../embeddings/oleObject24.bin"/><Relationship Id="rId2" Type="http://schemas.openxmlformats.org/officeDocument/2006/relationships/oleObject" Target="../embeddings/oleObject19.bin"/><Relationship Id="rId16"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9.emf"/><Relationship Id="rId1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13" Type="http://schemas.openxmlformats.org/officeDocument/2006/relationships/image" Target="../media/image38.wmf"/><Relationship Id="rId18" Type="http://schemas.openxmlformats.org/officeDocument/2006/relationships/oleObject" Target="../embeddings/oleObject34.bin"/><Relationship Id="rId26" Type="http://schemas.openxmlformats.org/officeDocument/2006/relationships/image" Target="../media/image45.wmf"/><Relationship Id="rId3" Type="http://schemas.openxmlformats.org/officeDocument/2006/relationships/image" Target="../media/image33.wmf"/><Relationship Id="rId21" Type="http://schemas.openxmlformats.org/officeDocument/2006/relationships/image" Target="../media/image42.emf"/><Relationship Id="rId7" Type="http://schemas.openxmlformats.org/officeDocument/2006/relationships/image" Target="../media/image35.wmf"/><Relationship Id="rId12" Type="http://schemas.openxmlformats.org/officeDocument/2006/relationships/oleObject" Target="../embeddings/oleObject31.bin"/><Relationship Id="rId17" Type="http://schemas.openxmlformats.org/officeDocument/2006/relationships/image" Target="../media/image40.emf"/><Relationship Id="rId25" Type="http://schemas.openxmlformats.org/officeDocument/2006/relationships/oleObject" Target="../embeddings/oleObject37.bin"/><Relationship Id="rId33" Type="http://schemas.openxmlformats.org/officeDocument/2006/relationships/oleObject" Target="../embeddings/oleObject41.bin"/><Relationship Id="rId2" Type="http://schemas.openxmlformats.org/officeDocument/2006/relationships/oleObject" Target="../embeddings/oleObject26.bin"/><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37.wmf"/><Relationship Id="rId24" Type="http://schemas.openxmlformats.org/officeDocument/2006/relationships/image" Target="../media/image44.emf"/><Relationship Id="rId32" Type="http://schemas.openxmlformats.org/officeDocument/2006/relationships/image" Target="../media/image48.wmf"/><Relationship Id="rId5" Type="http://schemas.openxmlformats.org/officeDocument/2006/relationships/image" Target="../media/image34.wmf"/><Relationship Id="rId15" Type="http://schemas.openxmlformats.org/officeDocument/2006/relationships/image" Target="../media/image39.wmf"/><Relationship Id="rId23" Type="http://schemas.openxmlformats.org/officeDocument/2006/relationships/oleObject" Target="../embeddings/oleObject36.bin"/><Relationship Id="rId28" Type="http://schemas.openxmlformats.org/officeDocument/2006/relationships/image" Target="../media/image46.wmf"/><Relationship Id="rId10" Type="http://schemas.openxmlformats.org/officeDocument/2006/relationships/oleObject" Target="../embeddings/oleObject30.bin"/><Relationship Id="rId19" Type="http://schemas.openxmlformats.org/officeDocument/2006/relationships/image" Target="../media/image41.emf"/><Relationship Id="rId31" Type="http://schemas.openxmlformats.org/officeDocument/2006/relationships/oleObject" Target="../embeddings/oleObject40.bin"/><Relationship Id="rId4" Type="http://schemas.openxmlformats.org/officeDocument/2006/relationships/oleObject" Target="../embeddings/oleObject27.bin"/><Relationship Id="rId9" Type="http://schemas.openxmlformats.org/officeDocument/2006/relationships/image" Target="../media/image36.wmf"/><Relationship Id="rId14" Type="http://schemas.openxmlformats.org/officeDocument/2006/relationships/oleObject" Target="../embeddings/oleObject32.bin"/><Relationship Id="rId22" Type="http://schemas.openxmlformats.org/officeDocument/2006/relationships/image" Target="../media/image43.png"/><Relationship Id="rId27" Type="http://schemas.openxmlformats.org/officeDocument/2006/relationships/oleObject" Target="../embeddings/oleObject38.bin"/><Relationship Id="rId30" Type="http://schemas.openxmlformats.org/officeDocument/2006/relationships/image" Target="../media/image47.wmf"/><Relationship Id="rId8"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50.png"/><Relationship Id="rId7" Type="http://schemas.openxmlformats.org/officeDocument/2006/relationships/image" Target="../media/image52.wmf"/><Relationship Id="rId12"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18.xml"/><Relationship Id="rId6" Type="http://schemas.openxmlformats.org/officeDocument/2006/relationships/oleObject" Target="../embeddings/oleObject43.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0.emf"/><Relationship Id="rId18" Type="http://schemas.openxmlformats.org/officeDocument/2006/relationships/oleObject" Target="../embeddings/oleObject54.bin"/><Relationship Id="rId3" Type="http://schemas.openxmlformats.org/officeDocument/2006/relationships/image" Target="../media/image55.emf"/><Relationship Id="rId21" Type="http://schemas.openxmlformats.org/officeDocument/2006/relationships/image" Target="../media/image64.emf"/><Relationship Id="rId7" Type="http://schemas.openxmlformats.org/officeDocument/2006/relationships/image" Target="../media/image57.emf"/><Relationship Id="rId12" Type="http://schemas.openxmlformats.org/officeDocument/2006/relationships/oleObject" Target="../embeddings/oleObject51.bin"/><Relationship Id="rId17" Type="http://schemas.openxmlformats.org/officeDocument/2006/relationships/image" Target="../media/image62.emf"/><Relationship Id="rId2" Type="http://schemas.openxmlformats.org/officeDocument/2006/relationships/oleObject" Target="../embeddings/oleObject46.bin"/><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48.bin"/><Relationship Id="rId11" Type="http://schemas.openxmlformats.org/officeDocument/2006/relationships/image" Target="../media/image59.emf"/><Relationship Id="rId5" Type="http://schemas.openxmlformats.org/officeDocument/2006/relationships/image" Target="../media/image56.emf"/><Relationship Id="rId15" Type="http://schemas.openxmlformats.org/officeDocument/2006/relationships/image" Target="../media/image61.emf"/><Relationship Id="rId10" Type="http://schemas.openxmlformats.org/officeDocument/2006/relationships/oleObject" Target="../embeddings/oleObject50.bin"/><Relationship Id="rId19" Type="http://schemas.openxmlformats.org/officeDocument/2006/relationships/image" Target="../media/image63.emf"/><Relationship Id="rId4" Type="http://schemas.openxmlformats.org/officeDocument/2006/relationships/oleObject" Target="../embeddings/oleObject47.bin"/><Relationship Id="rId9" Type="http://schemas.openxmlformats.org/officeDocument/2006/relationships/image" Target="../media/image58.emf"/><Relationship Id="rId14" Type="http://schemas.openxmlformats.org/officeDocument/2006/relationships/oleObject" Target="../embeddings/oleObject52.bin"/><Relationship Id="rId22"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0.wmf"/><Relationship Id="rId18" Type="http://schemas.openxmlformats.org/officeDocument/2006/relationships/image" Target="../media/image2.png"/><Relationship Id="rId3" Type="http://schemas.openxmlformats.org/officeDocument/2006/relationships/image" Target="../media/image65.emf"/><Relationship Id="rId7" Type="http://schemas.openxmlformats.org/officeDocument/2006/relationships/image" Target="../media/image67.emf"/><Relationship Id="rId12" Type="http://schemas.openxmlformats.org/officeDocument/2006/relationships/oleObject" Target="../embeddings/oleObject61.bin"/><Relationship Id="rId17" Type="http://schemas.openxmlformats.org/officeDocument/2006/relationships/image" Target="../media/image72.wmf"/><Relationship Id="rId2" Type="http://schemas.openxmlformats.org/officeDocument/2006/relationships/oleObject" Target="../embeddings/oleObject56.bin"/><Relationship Id="rId16"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58.bin"/><Relationship Id="rId11" Type="http://schemas.openxmlformats.org/officeDocument/2006/relationships/image" Target="../media/image69.wmf"/><Relationship Id="rId5" Type="http://schemas.openxmlformats.org/officeDocument/2006/relationships/image" Target="../media/image66.emf"/><Relationship Id="rId15" Type="http://schemas.openxmlformats.org/officeDocument/2006/relationships/image" Target="../media/image71.e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68.wmf"/><Relationship Id="rId14" Type="http://schemas.openxmlformats.org/officeDocument/2006/relationships/oleObject" Target="../embeddings/oleObject6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ChangeArrowheads="1"/>
          </p:cNvSpPr>
          <p:nvPr/>
        </p:nvSpPr>
        <p:spPr bwMode="auto">
          <a:xfrm>
            <a:off x="1774825" y="1341439"/>
            <a:ext cx="6121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en-US" altLang="zh-CN" b="1">
                <a:solidFill>
                  <a:srgbClr val="000000"/>
                </a:solidFill>
                <a:latin typeface="Times New Roman" panose="02020603050405020304" pitchFamily="18" charset="0"/>
                <a:ea typeface="幼圆" panose="02010509060101010101" pitchFamily="49" charset="-122"/>
              </a:rPr>
              <a:t>What is the boundary condition?</a:t>
            </a:r>
            <a:endParaRPr lang="en-US" altLang="zh-CN" sz="2800" b="1">
              <a:solidFill>
                <a:srgbClr val="000000"/>
              </a:solidFill>
              <a:latin typeface="Times New Roman" panose="02020603050405020304" pitchFamily="18" charset="0"/>
              <a:ea typeface="幼圆" panose="02010509060101010101" pitchFamily="49" charset="-122"/>
            </a:endParaRPr>
          </a:p>
        </p:txBody>
      </p:sp>
      <p:sp>
        <p:nvSpPr>
          <p:cNvPr id="327684" name="Rectangle 4"/>
          <p:cNvSpPr>
            <a:spLocks noChangeArrowheads="1"/>
          </p:cNvSpPr>
          <p:nvPr/>
        </p:nvSpPr>
        <p:spPr bwMode="auto">
          <a:xfrm>
            <a:off x="1774826" y="2276476"/>
            <a:ext cx="52927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en-US" altLang="zh-CN" b="1">
                <a:solidFill>
                  <a:srgbClr val="000000"/>
                </a:solidFill>
                <a:latin typeface="Times New Roman" panose="02020603050405020304" pitchFamily="18" charset="0"/>
                <a:ea typeface="幼圆" panose="02010509060101010101" pitchFamily="49" charset="-122"/>
              </a:rPr>
              <a:t>Why to study BC?</a:t>
            </a:r>
          </a:p>
        </p:txBody>
      </p:sp>
      <p:grpSp>
        <p:nvGrpSpPr>
          <p:cNvPr id="80900" name="Group 5"/>
          <p:cNvGrpSpPr>
            <a:grpSpLocks/>
          </p:cNvGrpSpPr>
          <p:nvPr/>
        </p:nvGrpSpPr>
        <p:grpSpPr bwMode="auto">
          <a:xfrm>
            <a:off x="7319964" y="1990725"/>
            <a:ext cx="3095625" cy="2374900"/>
            <a:chOff x="3424" y="436"/>
            <a:chExt cx="2132" cy="1496"/>
          </a:xfrm>
        </p:grpSpPr>
        <p:grpSp>
          <p:nvGrpSpPr>
            <p:cNvPr id="80905" name="Group 6"/>
            <p:cNvGrpSpPr>
              <a:grpSpLocks/>
            </p:cNvGrpSpPr>
            <p:nvPr/>
          </p:nvGrpSpPr>
          <p:grpSpPr bwMode="auto">
            <a:xfrm>
              <a:off x="3424" y="436"/>
              <a:ext cx="2132" cy="1496"/>
              <a:chOff x="3470" y="346"/>
              <a:chExt cx="2132" cy="1496"/>
            </a:xfrm>
          </p:grpSpPr>
          <p:sp>
            <p:nvSpPr>
              <p:cNvPr id="80909" name="Rectangle 7"/>
              <p:cNvSpPr>
                <a:spLocks noChangeArrowheads="1"/>
              </p:cNvSpPr>
              <p:nvPr/>
            </p:nvSpPr>
            <p:spPr bwMode="auto">
              <a:xfrm>
                <a:off x="3470" y="346"/>
                <a:ext cx="2132" cy="9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0" name="Rectangle 8"/>
              <p:cNvSpPr>
                <a:spLocks noChangeArrowheads="1"/>
              </p:cNvSpPr>
              <p:nvPr/>
            </p:nvSpPr>
            <p:spPr bwMode="auto">
              <a:xfrm>
                <a:off x="3470" y="1071"/>
                <a:ext cx="2132" cy="77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0911" name="Line 9"/>
              <p:cNvSpPr>
                <a:spLocks noChangeShapeType="1"/>
              </p:cNvSpPr>
              <p:nvPr/>
            </p:nvSpPr>
            <p:spPr bwMode="auto">
              <a:xfrm flipV="1">
                <a:off x="4558" y="505"/>
                <a:ext cx="17" cy="1292"/>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091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 y="354"/>
                <a:ext cx="272"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913" name="Text Box 11"/>
              <p:cNvSpPr txBox="1">
                <a:spLocks noChangeArrowheads="1"/>
              </p:cNvSpPr>
              <p:nvPr/>
            </p:nvSpPr>
            <p:spPr bwMode="auto">
              <a:xfrm>
                <a:off x="3560" y="709"/>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Sub1</a:t>
                </a:r>
              </a:p>
            </p:txBody>
          </p:sp>
          <p:sp>
            <p:nvSpPr>
              <p:cNvPr id="80914" name="Text Box 12"/>
              <p:cNvSpPr txBox="1">
                <a:spLocks noChangeArrowheads="1"/>
              </p:cNvSpPr>
              <p:nvPr/>
            </p:nvSpPr>
            <p:spPr bwMode="auto">
              <a:xfrm>
                <a:off x="3560" y="1253"/>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Sub2</a:t>
                </a:r>
              </a:p>
            </p:txBody>
          </p:sp>
        </p:grpSp>
        <p:sp>
          <p:nvSpPr>
            <p:cNvPr id="80906" name="Line 13"/>
            <p:cNvSpPr>
              <a:spLocks noChangeShapeType="1"/>
            </p:cNvSpPr>
            <p:nvPr/>
          </p:nvSpPr>
          <p:spPr bwMode="auto">
            <a:xfrm flipV="1">
              <a:off x="4067" y="1162"/>
              <a:ext cx="454" cy="635"/>
            </a:xfrm>
            <a:prstGeom prst="line">
              <a:avLst/>
            </a:prstGeom>
            <a:noFill/>
            <a:ln w="317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0907" name="Line 14"/>
            <p:cNvSpPr>
              <a:spLocks noChangeShapeType="1"/>
            </p:cNvSpPr>
            <p:nvPr/>
          </p:nvSpPr>
          <p:spPr bwMode="auto">
            <a:xfrm flipV="1">
              <a:off x="4521" y="799"/>
              <a:ext cx="545" cy="363"/>
            </a:xfrm>
            <a:prstGeom prst="line">
              <a:avLst/>
            </a:prstGeom>
            <a:noFill/>
            <a:ln w="317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0908" name="Rectangle 15"/>
            <p:cNvSpPr>
              <a:spLocks noChangeArrowheads="1"/>
            </p:cNvSpPr>
            <p:nvPr/>
          </p:nvSpPr>
          <p:spPr bwMode="auto">
            <a:xfrm>
              <a:off x="3424" y="1068"/>
              <a:ext cx="2131" cy="23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27696" name="Rectangle 16"/>
          <p:cNvSpPr>
            <a:spLocks noChangeArrowheads="1"/>
          </p:cNvSpPr>
          <p:nvPr/>
        </p:nvSpPr>
        <p:spPr bwMode="auto">
          <a:xfrm>
            <a:off x="1774826" y="3213101"/>
            <a:ext cx="52927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en-US" altLang="zh-CN" b="1">
                <a:solidFill>
                  <a:srgbClr val="000000"/>
                </a:solidFill>
                <a:latin typeface="Times New Roman" panose="02020603050405020304" pitchFamily="18" charset="0"/>
                <a:ea typeface="幼圆" panose="02010509060101010101" pitchFamily="49" charset="-122"/>
              </a:rPr>
              <a:t>How to discuss BC?</a:t>
            </a:r>
          </a:p>
        </p:txBody>
      </p:sp>
      <p:sp>
        <p:nvSpPr>
          <p:cNvPr id="327697" name="Rectangle 17"/>
          <p:cNvSpPr>
            <a:spLocks noChangeArrowheads="1"/>
          </p:cNvSpPr>
          <p:nvPr/>
        </p:nvSpPr>
        <p:spPr bwMode="auto">
          <a:xfrm>
            <a:off x="1703389" y="4508500"/>
            <a:ext cx="8713787" cy="2236788"/>
          </a:xfrm>
          <a:prstGeom prst="rect">
            <a:avLst/>
          </a:prstGeom>
          <a:solidFill>
            <a:srgbClr val="0000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000" b="1">
                <a:solidFill>
                  <a:schemeClr val="bg1"/>
                </a:solidFill>
                <a:ea typeface="楷体_GB2312" pitchFamily="49" charset="-122"/>
              </a:rPr>
              <a:t>       A real EM question is come forward in terms of a specific space. The space may be composed by different media. BC outline the relationship that are satisfied by the EM vectors on that boundary surface between any two different media, that is the basic quality for the EM field on the surface of different media.</a:t>
            </a:r>
          </a:p>
        </p:txBody>
      </p:sp>
      <p:sp>
        <p:nvSpPr>
          <p:cNvPr id="327699" name="Rectangle 19"/>
          <p:cNvSpPr>
            <a:spLocks noChangeArrowheads="1"/>
          </p:cNvSpPr>
          <p:nvPr/>
        </p:nvSpPr>
        <p:spPr bwMode="auto">
          <a:xfrm>
            <a:off x="1703388" y="260351"/>
            <a:ext cx="83550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600" b="1">
                <a:solidFill>
                  <a:srgbClr val="0000CC"/>
                </a:solidFill>
                <a:effectLst>
                  <a:outerShdw blurRad="38100" dist="38100" dir="2700000" algn="tl">
                    <a:srgbClr val="C0C0C0"/>
                  </a:outerShdw>
                </a:effectLst>
                <a:ea typeface="幼圆" panose="02010509060101010101" pitchFamily="49" charset="-122"/>
              </a:rPr>
              <a:t>3.9 Boundary Conditions for Electrostatic Fields</a:t>
            </a:r>
            <a:endParaRPr lang="en-US" altLang="zh-CN" sz="3600" b="1">
              <a:solidFill>
                <a:srgbClr val="0000CC"/>
              </a:solidFill>
            </a:endParaRPr>
          </a:p>
        </p:txBody>
      </p:sp>
      <p:pic>
        <p:nvPicPr>
          <p:cNvPr id="1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510713" y="0"/>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1565585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slide(fromBottom)">
                                      <p:cBhvr>
                                        <p:cTn id="7" dur="500"/>
                                        <p:tgtEl>
                                          <p:spTgt spid="327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7684"/>
                                        </p:tgtEl>
                                        <p:attrNameLst>
                                          <p:attrName>style.visibility</p:attrName>
                                        </p:attrNameLst>
                                      </p:cBhvr>
                                      <p:to>
                                        <p:strVal val="visible"/>
                                      </p:to>
                                    </p:set>
                                    <p:animEffect transition="in" filter="slide(fromBottom)">
                                      <p:cBhvr>
                                        <p:cTn id="12" dur="500"/>
                                        <p:tgtEl>
                                          <p:spTgt spid="327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27696"/>
                                        </p:tgtEl>
                                        <p:attrNameLst>
                                          <p:attrName>style.visibility</p:attrName>
                                        </p:attrNameLst>
                                      </p:cBhvr>
                                      <p:to>
                                        <p:strVal val="visible"/>
                                      </p:to>
                                    </p:set>
                                    <p:animEffect transition="in" filter="slide(fromBottom)">
                                      <p:cBhvr>
                                        <p:cTn id="17" dur="500"/>
                                        <p:tgtEl>
                                          <p:spTgt spid="327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697"/>
                                        </p:tgtEl>
                                        <p:attrNameLst>
                                          <p:attrName>style.visibility</p:attrName>
                                        </p:attrNameLst>
                                      </p:cBhvr>
                                      <p:to>
                                        <p:strVal val="visible"/>
                                      </p:to>
                                    </p:set>
                                    <p:animEffect transition="in" filter="dissolve">
                                      <p:cBhvr>
                                        <p:cTn id="22" dur="500"/>
                                        <p:tgtEl>
                                          <p:spTgt spid="327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p:bldP spid="327684" grpId="0"/>
      <p:bldP spid="327696" grpId="0"/>
      <p:bldP spid="32769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62" name="Object 68"/>
          <p:cNvGraphicFramePr>
            <a:graphicFrameLocks noChangeAspect="1"/>
          </p:cNvGraphicFramePr>
          <p:nvPr/>
        </p:nvGraphicFramePr>
        <p:xfrm>
          <a:off x="7104063" y="1557338"/>
          <a:ext cx="3382962" cy="863600"/>
        </p:xfrm>
        <a:graphic>
          <a:graphicData uri="http://schemas.openxmlformats.org/presentationml/2006/ole">
            <mc:AlternateContent xmlns:mc="http://schemas.openxmlformats.org/markup-compatibility/2006">
              <mc:Choice xmlns:v="urn:schemas-microsoft-com:vml" Requires="v">
                <p:oleObj name="Equation" r:id="rId2" imgW="1600290" imgH="352335" progId="Equation.DSMT4">
                  <p:embed/>
                </p:oleObj>
              </mc:Choice>
              <mc:Fallback>
                <p:oleObj name="Equation" r:id="rId2" imgW="1600290" imgH="35233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1557338"/>
                        <a:ext cx="33829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363" name="Object 67"/>
          <p:cNvGraphicFramePr>
            <a:graphicFrameLocks noChangeAspect="1"/>
          </p:cNvGraphicFramePr>
          <p:nvPr/>
        </p:nvGraphicFramePr>
        <p:xfrm>
          <a:off x="7104064" y="2420938"/>
          <a:ext cx="3221037" cy="863600"/>
        </p:xfrm>
        <a:graphic>
          <a:graphicData uri="http://schemas.openxmlformats.org/presentationml/2006/ole">
            <mc:AlternateContent xmlns:mc="http://schemas.openxmlformats.org/markup-compatibility/2006">
              <mc:Choice xmlns:v="urn:schemas-microsoft-com:vml" Requires="v">
                <p:oleObj name="Equation" r:id="rId4" imgW="1523880" imgH="352335" progId="Equation.DSMT4">
                  <p:embed/>
                </p:oleObj>
              </mc:Choice>
              <mc:Fallback>
                <p:oleObj name="Equation" r:id="rId4" imgW="1523880" imgH="35233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4" y="2420938"/>
                        <a:ext cx="32210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364" name="Object 66"/>
          <p:cNvGraphicFramePr>
            <a:graphicFrameLocks noChangeAspect="1"/>
          </p:cNvGraphicFramePr>
          <p:nvPr/>
        </p:nvGraphicFramePr>
        <p:xfrm>
          <a:off x="1992313" y="4292600"/>
          <a:ext cx="4178300" cy="1752600"/>
        </p:xfrm>
        <a:graphic>
          <a:graphicData uri="http://schemas.openxmlformats.org/presentationml/2006/ole">
            <mc:AlternateContent xmlns:mc="http://schemas.openxmlformats.org/markup-compatibility/2006">
              <mc:Choice xmlns:v="urn:schemas-microsoft-com:vml" Requires="v">
                <p:oleObj name="Equation" r:id="rId6" imgW="2047950" imgH="809535" progId="Equation.DSMT4">
                  <p:embed/>
                </p:oleObj>
              </mc:Choice>
              <mc:Fallback>
                <p:oleObj name="Equation" r:id="rId6" imgW="2047950" imgH="8095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13" y="4292600"/>
                        <a:ext cx="41783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365" name="Object 65"/>
          <p:cNvGraphicFramePr>
            <a:graphicFrameLocks noChangeAspect="1"/>
          </p:cNvGraphicFramePr>
          <p:nvPr/>
        </p:nvGraphicFramePr>
        <p:xfrm>
          <a:off x="6378576" y="4292600"/>
          <a:ext cx="4289425" cy="935038"/>
        </p:xfrm>
        <a:graphic>
          <a:graphicData uri="http://schemas.openxmlformats.org/presentationml/2006/ole">
            <mc:AlternateContent xmlns:mc="http://schemas.openxmlformats.org/markup-compatibility/2006">
              <mc:Choice xmlns:v="urn:schemas-microsoft-com:vml" Requires="v">
                <p:oleObj name="Equation" r:id="rId8" imgW="1990710" imgH="352335" progId="Equation.DSMT4">
                  <p:embed/>
                </p:oleObj>
              </mc:Choice>
              <mc:Fallback>
                <p:oleObj name="Equation" r:id="rId8" imgW="1990710" imgH="35233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8576" y="4292600"/>
                        <a:ext cx="4289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6775" name="Rectangle 87"/>
          <p:cNvSpPr>
            <a:spLocks noChangeArrowheads="1"/>
          </p:cNvSpPr>
          <p:nvPr/>
        </p:nvSpPr>
        <p:spPr bwMode="auto">
          <a:xfrm>
            <a:off x="1919289" y="3789363"/>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400" b="1">
                <a:solidFill>
                  <a:srgbClr val="0000CC"/>
                </a:solidFill>
                <a:latin typeface="Times New Roman" panose="02020603050405020304" pitchFamily="18" charset="0"/>
                <a:ea typeface="楷体_GB2312" pitchFamily="49" charset="-122"/>
              </a:rPr>
              <a:t>So</a:t>
            </a:r>
          </a:p>
        </p:txBody>
      </p:sp>
      <p:grpSp>
        <p:nvGrpSpPr>
          <p:cNvPr id="626785" name="Group 97"/>
          <p:cNvGrpSpPr>
            <a:grpSpLocks/>
          </p:cNvGrpSpPr>
          <p:nvPr/>
        </p:nvGrpSpPr>
        <p:grpSpPr bwMode="auto">
          <a:xfrm>
            <a:off x="1847851" y="1052513"/>
            <a:ext cx="3960813" cy="2767012"/>
            <a:chOff x="22" y="644"/>
            <a:chExt cx="2495" cy="1743"/>
          </a:xfrm>
        </p:grpSpPr>
        <p:grpSp>
          <p:nvGrpSpPr>
            <p:cNvPr id="90124" name="Group 94"/>
            <p:cNvGrpSpPr>
              <a:grpSpLocks/>
            </p:cNvGrpSpPr>
            <p:nvPr/>
          </p:nvGrpSpPr>
          <p:grpSpPr bwMode="auto">
            <a:xfrm>
              <a:off x="44" y="1384"/>
              <a:ext cx="2473" cy="1003"/>
              <a:chOff x="113" y="1360"/>
              <a:chExt cx="2473" cy="1003"/>
            </a:xfrm>
          </p:grpSpPr>
          <p:graphicFrame>
            <p:nvGraphicFramePr>
              <p:cNvPr id="90133" name="Object 77"/>
              <p:cNvGraphicFramePr>
                <a:graphicFrameLocks noChangeAspect="1"/>
              </p:cNvGraphicFramePr>
              <p:nvPr/>
            </p:nvGraphicFramePr>
            <p:xfrm>
              <a:off x="274" y="1387"/>
              <a:ext cx="508" cy="261"/>
            </p:xfrm>
            <a:graphic>
              <a:graphicData uri="http://schemas.openxmlformats.org/presentationml/2006/ole">
                <mc:AlternateContent xmlns:mc="http://schemas.openxmlformats.org/markup-compatibility/2006">
                  <mc:Choice xmlns:v="urn:schemas-microsoft-com:vml" Requires="v">
                    <p:oleObj name="Equation" r:id="rId10" imgW="276210" imgH="104865" progId="Equation.DSMT4">
                      <p:embed/>
                    </p:oleObj>
                  </mc:Choice>
                  <mc:Fallback>
                    <p:oleObj name="Equation" r:id="rId10" imgW="276210" imgH="10486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 y="1387"/>
                            <a:ext cx="50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4" name="Object 79"/>
              <p:cNvGraphicFramePr>
                <a:graphicFrameLocks noChangeAspect="1"/>
              </p:cNvGraphicFramePr>
              <p:nvPr/>
            </p:nvGraphicFramePr>
            <p:xfrm>
              <a:off x="1080" y="1360"/>
              <a:ext cx="1270" cy="331"/>
            </p:xfrm>
            <a:graphic>
              <a:graphicData uri="http://schemas.openxmlformats.org/presentationml/2006/ole">
                <mc:AlternateContent xmlns:mc="http://schemas.openxmlformats.org/markup-compatibility/2006">
                  <mc:Choice xmlns:v="urn:schemas-microsoft-com:vml" Requires="v">
                    <p:oleObj name="Equation" r:id="rId12" imgW="800010" imgH="152310" progId="Equation.DSMT4">
                      <p:embed/>
                    </p:oleObj>
                  </mc:Choice>
                  <mc:Fallback>
                    <p:oleObj name="Equation" r:id="rId12" imgW="800010" imgH="15231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0" y="1360"/>
                            <a:ext cx="127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5" name="Object 80"/>
              <p:cNvGraphicFramePr>
                <a:graphicFrameLocks noChangeAspect="1"/>
              </p:cNvGraphicFramePr>
              <p:nvPr/>
            </p:nvGraphicFramePr>
            <p:xfrm>
              <a:off x="408" y="1752"/>
              <a:ext cx="2178" cy="611"/>
            </p:xfrm>
            <a:graphic>
              <a:graphicData uri="http://schemas.openxmlformats.org/presentationml/2006/ole">
                <mc:AlternateContent xmlns:mc="http://schemas.openxmlformats.org/markup-compatibility/2006">
                  <mc:Choice xmlns:v="urn:schemas-microsoft-com:vml" Requires="v">
                    <p:oleObj name="Equation" r:id="rId14" imgW="1762020" imgH="371475" progId="Equation.DSMT4">
                      <p:embed/>
                    </p:oleObj>
                  </mc:Choice>
                  <mc:Fallback>
                    <p:oleObj name="Equation" r:id="rId14" imgW="1762020" imgH="37147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 y="1752"/>
                            <a:ext cx="2178"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6" name="Rectangle 86"/>
              <p:cNvSpPr>
                <a:spLocks noChangeArrowheads="1"/>
              </p:cNvSpPr>
              <p:nvPr/>
            </p:nvSpPr>
            <p:spPr bwMode="auto">
              <a:xfrm>
                <a:off x="113" y="1374"/>
                <a:ext cx="1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endParaRPr lang="zh-CN" altLang="zh-CN" sz="2400" b="1">
                  <a:solidFill>
                    <a:srgbClr val="000000"/>
                  </a:solidFill>
                  <a:ea typeface="楷体_GB2312" pitchFamily="49" charset="-122"/>
                </a:endParaRPr>
              </a:p>
            </p:txBody>
          </p:sp>
        </p:grpSp>
        <p:grpSp>
          <p:nvGrpSpPr>
            <p:cNvPr id="90125" name="Group 92"/>
            <p:cNvGrpSpPr>
              <a:grpSpLocks/>
            </p:cNvGrpSpPr>
            <p:nvPr/>
          </p:nvGrpSpPr>
          <p:grpSpPr bwMode="auto">
            <a:xfrm>
              <a:off x="22" y="644"/>
              <a:ext cx="1905" cy="329"/>
              <a:chOff x="68" y="644"/>
              <a:chExt cx="1905" cy="329"/>
            </a:xfrm>
          </p:grpSpPr>
          <p:graphicFrame>
            <p:nvGraphicFramePr>
              <p:cNvPr id="90130" name="Object 73"/>
              <p:cNvGraphicFramePr>
                <a:graphicFrameLocks noChangeAspect="1"/>
              </p:cNvGraphicFramePr>
              <p:nvPr/>
            </p:nvGraphicFramePr>
            <p:xfrm>
              <a:off x="272" y="688"/>
              <a:ext cx="475" cy="248"/>
            </p:xfrm>
            <a:graphic>
              <a:graphicData uri="http://schemas.openxmlformats.org/presentationml/2006/ole">
                <mc:AlternateContent xmlns:mc="http://schemas.openxmlformats.org/markup-compatibility/2006">
                  <mc:Choice xmlns:v="urn:schemas-microsoft-com:vml" Requires="v">
                    <p:oleObj name="Equation" r:id="rId16" imgW="276210" imgH="104865" progId="Equation.DSMT4">
                      <p:embed/>
                    </p:oleObj>
                  </mc:Choice>
                  <mc:Fallback>
                    <p:oleObj name="Equation" r:id="rId16" imgW="276210" imgH="10486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2" y="688"/>
                            <a:ext cx="47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1" name="Rectangle 85"/>
              <p:cNvSpPr>
                <a:spLocks noChangeArrowheads="1"/>
              </p:cNvSpPr>
              <p:nvPr/>
            </p:nvSpPr>
            <p:spPr bwMode="auto">
              <a:xfrm>
                <a:off x="68" y="663"/>
                <a:ext cx="1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endParaRPr lang="zh-CN" altLang="zh-CN" sz="2400" b="1">
                  <a:solidFill>
                    <a:srgbClr val="000000"/>
                  </a:solidFill>
                  <a:ea typeface="楷体_GB2312" pitchFamily="49" charset="-122"/>
                </a:endParaRPr>
              </a:p>
            </p:txBody>
          </p:sp>
          <p:graphicFrame>
            <p:nvGraphicFramePr>
              <p:cNvPr id="90132" name="Object 88"/>
              <p:cNvGraphicFramePr>
                <a:graphicFrameLocks noChangeAspect="1"/>
              </p:cNvGraphicFramePr>
              <p:nvPr/>
            </p:nvGraphicFramePr>
            <p:xfrm>
              <a:off x="1052" y="644"/>
              <a:ext cx="836" cy="329"/>
            </p:xfrm>
            <a:graphic>
              <a:graphicData uri="http://schemas.openxmlformats.org/presentationml/2006/ole">
                <mc:AlternateContent xmlns:mc="http://schemas.openxmlformats.org/markup-compatibility/2006">
                  <mc:Choice xmlns:v="urn:schemas-microsoft-com:vml" Requires="v">
                    <p:oleObj name="Equation" r:id="rId18" imgW="504900" imgH="152310" progId="Equation.DSMT4">
                      <p:embed/>
                    </p:oleObj>
                  </mc:Choice>
                  <mc:Fallback>
                    <p:oleObj name="Equation" r:id="rId18" imgW="504900" imgH="15231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2" y="644"/>
                            <a:ext cx="83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0126" name="Group 93"/>
            <p:cNvGrpSpPr>
              <a:grpSpLocks/>
            </p:cNvGrpSpPr>
            <p:nvPr/>
          </p:nvGrpSpPr>
          <p:grpSpPr bwMode="auto">
            <a:xfrm>
              <a:off x="22" y="999"/>
              <a:ext cx="1905" cy="329"/>
              <a:chOff x="68" y="999"/>
              <a:chExt cx="1905" cy="329"/>
            </a:xfrm>
          </p:grpSpPr>
          <p:graphicFrame>
            <p:nvGraphicFramePr>
              <p:cNvPr id="90127" name="Object 74"/>
              <p:cNvGraphicFramePr>
                <a:graphicFrameLocks noChangeAspect="1"/>
              </p:cNvGraphicFramePr>
              <p:nvPr/>
            </p:nvGraphicFramePr>
            <p:xfrm>
              <a:off x="279" y="1073"/>
              <a:ext cx="453" cy="226"/>
            </p:xfrm>
            <a:graphic>
              <a:graphicData uri="http://schemas.openxmlformats.org/presentationml/2006/ole">
                <mc:AlternateContent xmlns:mc="http://schemas.openxmlformats.org/markup-compatibility/2006">
                  <mc:Choice xmlns:v="urn:schemas-microsoft-com:vml" Requires="v">
                    <p:oleObj name="Equation" r:id="rId20" imgW="276210" imgH="66585" progId="Equation.DSMT4">
                      <p:embed/>
                    </p:oleObj>
                  </mc:Choice>
                  <mc:Fallback>
                    <p:oleObj name="Equation" r:id="rId20" imgW="276210" imgH="66585"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9" y="1073"/>
                            <a:ext cx="4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8" name="Object 76"/>
              <p:cNvGraphicFramePr>
                <a:graphicFrameLocks noChangeAspect="1"/>
              </p:cNvGraphicFramePr>
              <p:nvPr/>
            </p:nvGraphicFramePr>
            <p:xfrm>
              <a:off x="1068" y="999"/>
              <a:ext cx="871" cy="329"/>
            </p:xfrm>
            <a:graphic>
              <a:graphicData uri="http://schemas.openxmlformats.org/presentationml/2006/ole">
                <mc:AlternateContent xmlns:mc="http://schemas.openxmlformats.org/markup-compatibility/2006">
                  <mc:Choice xmlns:v="urn:schemas-microsoft-com:vml" Requires="v">
                    <p:oleObj name="Equation" r:id="rId22" imgW="533520" imgH="152310" progId="Equation.DSMT4">
                      <p:embed/>
                    </p:oleObj>
                  </mc:Choice>
                  <mc:Fallback>
                    <p:oleObj name="Equation" r:id="rId22" imgW="533520" imgH="15231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68" y="999"/>
                            <a:ext cx="87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9" name="Rectangle 89"/>
              <p:cNvSpPr>
                <a:spLocks noChangeArrowheads="1"/>
              </p:cNvSpPr>
              <p:nvPr/>
            </p:nvSpPr>
            <p:spPr bwMode="auto">
              <a:xfrm>
                <a:off x="68" y="1026"/>
                <a:ext cx="1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endParaRPr lang="zh-CN" altLang="zh-CN" sz="2400" b="1">
                  <a:solidFill>
                    <a:srgbClr val="000000"/>
                  </a:solidFill>
                  <a:ea typeface="楷体_GB2312" pitchFamily="49" charset="-122"/>
                </a:endParaRPr>
              </a:p>
            </p:txBody>
          </p:sp>
        </p:grpSp>
      </p:grpSp>
      <p:graphicFrame>
        <p:nvGraphicFramePr>
          <p:cNvPr id="399381" name="Object 91"/>
          <p:cNvGraphicFramePr>
            <a:graphicFrameLocks noChangeAspect="1"/>
          </p:cNvGraphicFramePr>
          <p:nvPr/>
        </p:nvGraphicFramePr>
        <p:xfrm>
          <a:off x="6383339" y="5157789"/>
          <a:ext cx="3476625" cy="936625"/>
        </p:xfrm>
        <a:graphic>
          <a:graphicData uri="http://schemas.openxmlformats.org/presentationml/2006/ole">
            <mc:AlternateContent xmlns:mc="http://schemas.openxmlformats.org/markup-compatibility/2006">
              <mc:Choice xmlns:v="urn:schemas-microsoft-com:vml" Requires="v">
                <p:oleObj name="Equation" r:id="rId24" imgW="1600290" imgH="352335" progId="Equation.DSMT4">
                  <p:embed/>
                </p:oleObj>
              </mc:Choice>
              <mc:Fallback>
                <p:oleObj name="Equation" r:id="rId24" imgW="1600290" imgH="352335"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83339" y="5157789"/>
                        <a:ext cx="347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1" name="Rectangle 96"/>
          <p:cNvSpPr>
            <a:spLocks noChangeArrowheads="1"/>
          </p:cNvSpPr>
          <p:nvPr/>
        </p:nvSpPr>
        <p:spPr bwMode="auto">
          <a:xfrm>
            <a:off x="1774826" y="523875"/>
            <a:ext cx="4284663"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400" b="1">
                <a:solidFill>
                  <a:srgbClr val="FF0000"/>
                </a:solidFill>
                <a:ea typeface="楷体_GB2312" pitchFamily="49" charset="-122"/>
              </a:rPr>
              <a:t>Determine the coefficient</a:t>
            </a:r>
          </a:p>
        </p:txBody>
      </p:sp>
      <p:sp>
        <p:nvSpPr>
          <p:cNvPr id="626788" name="Text Box 100"/>
          <p:cNvSpPr txBox="1">
            <a:spLocks noChangeArrowheads="1"/>
          </p:cNvSpPr>
          <p:nvPr/>
        </p:nvSpPr>
        <p:spPr bwMode="auto">
          <a:xfrm>
            <a:off x="6096000" y="523875"/>
            <a:ext cx="3240088" cy="457200"/>
          </a:xfrm>
          <a:prstGeom prst="rect">
            <a:avLst/>
          </a:prstGeom>
          <a:solidFill>
            <a:srgbClr val="FFFF99"/>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rgbClr val="0000CC"/>
                </a:solidFill>
                <a:ea typeface="黑体" panose="02010609060101010101" pitchFamily="49" charset="-122"/>
              </a:rPr>
              <a:t>Applying  the B.C.</a:t>
            </a:r>
          </a:p>
        </p:txBody>
      </p:sp>
      <p:sp>
        <p:nvSpPr>
          <p:cNvPr id="626789" name="AutoShape 101"/>
          <p:cNvSpPr>
            <a:spLocks noChangeArrowheads="1"/>
          </p:cNvSpPr>
          <p:nvPr/>
        </p:nvSpPr>
        <p:spPr bwMode="auto">
          <a:xfrm>
            <a:off x="6024563" y="2205038"/>
            <a:ext cx="792162" cy="215900"/>
          </a:xfrm>
          <a:prstGeom prst="rightArrow">
            <a:avLst>
              <a:gd name="adj1" fmla="val 50000"/>
              <a:gd name="adj2" fmla="val 91728"/>
            </a:avLst>
          </a:prstGeom>
          <a:solidFill>
            <a:srgbClr val="FFCC99"/>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val="1639207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788"/>
                                        </p:tgtEl>
                                        <p:attrNameLst>
                                          <p:attrName>style.visibility</p:attrName>
                                        </p:attrNameLst>
                                      </p:cBhvr>
                                      <p:to>
                                        <p:strVal val="visible"/>
                                      </p:to>
                                    </p:set>
                                    <p:animEffect transition="in" filter="blinds(horizontal)">
                                      <p:cBhvr>
                                        <p:cTn id="7" dur="500"/>
                                        <p:tgtEl>
                                          <p:spTgt spid="62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6785"/>
                                        </p:tgtEl>
                                        <p:attrNameLst>
                                          <p:attrName>style.visibility</p:attrName>
                                        </p:attrNameLst>
                                      </p:cBhvr>
                                      <p:to>
                                        <p:strVal val="visible"/>
                                      </p:to>
                                    </p:set>
                                    <p:animEffect transition="in" filter="blinds(horizontal)">
                                      <p:cBhvr>
                                        <p:cTn id="12" dur="500"/>
                                        <p:tgtEl>
                                          <p:spTgt spid="626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6789"/>
                                        </p:tgtEl>
                                        <p:attrNameLst>
                                          <p:attrName>style.visibility</p:attrName>
                                        </p:attrNameLst>
                                      </p:cBhvr>
                                      <p:to>
                                        <p:strVal val="visible"/>
                                      </p:to>
                                    </p:set>
                                    <p:animEffect transition="in" filter="blinds(horizontal)">
                                      <p:cBhvr>
                                        <p:cTn id="17" dur="500"/>
                                        <p:tgtEl>
                                          <p:spTgt spid="626789"/>
                                        </p:tgtEl>
                                      </p:cBhvr>
                                    </p:animEffect>
                                  </p:childTnLst>
                                </p:cTn>
                              </p:par>
                              <p:par>
                                <p:cTn id="18" presetID="3" presetClass="entr" presetSubtype="10" fill="hold" nodeType="withEffect">
                                  <p:stCondLst>
                                    <p:cond delay="0"/>
                                  </p:stCondLst>
                                  <p:childTnLst>
                                    <p:set>
                                      <p:cBhvr>
                                        <p:cTn id="19" dur="1" fill="hold">
                                          <p:stCondLst>
                                            <p:cond delay="0"/>
                                          </p:stCondLst>
                                        </p:cTn>
                                        <p:tgtEl>
                                          <p:spTgt spid="399362"/>
                                        </p:tgtEl>
                                        <p:attrNameLst>
                                          <p:attrName>style.visibility</p:attrName>
                                        </p:attrNameLst>
                                      </p:cBhvr>
                                      <p:to>
                                        <p:strVal val="visible"/>
                                      </p:to>
                                    </p:set>
                                    <p:animEffect transition="in" filter="blinds(horizontal)">
                                      <p:cBhvr>
                                        <p:cTn id="20" dur="500"/>
                                        <p:tgtEl>
                                          <p:spTgt spid="399362"/>
                                        </p:tgtEl>
                                      </p:cBhvr>
                                    </p:animEffect>
                                  </p:childTnLst>
                                </p:cTn>
                              </p:par>
                              <p:par>
                                <p:cTn id="21" presetID="3" presetClass="entr" presetSubtype="10" fill="hold" nodeType="withEffect">
                                  <p:stCondLst>
                                    <p:cond delay="0"/>
                                  </p:stCondLst>
                                  <p:childTnLst>
                                    <p:set>
                                      <p:cBhvr>
                                        <p:cTn id="22" dur="1" fill="hold">
                                          <p:stCondLst>
                                            <p:cond delay="0"/>
                                          </p:stCondLst>
                                        </p:cTn>
                                        <p:tgtEl>
                                          <p:spTgt spid="399363"/>
                                        </p:tgtEl>
                                        <p:attrNameLst>
                                          <p:attrName>style.visibility</p:attrName>
                                        </p:attrNameLst>
                                      </p:cBhvr>
                                      <p:to>
                                        <p:strVal val="visible"/>
                                      </p:to>
                                    </p:set>
                                    <p:animEffect transition="in" filter="blinds(horizontal)">
                                      <p:cBhvr>
                                        <p:cTn id="23" dur="500"/>
                                        <p:tgtEl>
                                          <p:spTgt spid="3993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26775"/>
                                        </p:tgtEl>
                                        <p:attrNameLst>
                                          <p:attrName>style.visibility</p:attrName>
                                        </p:attrNameLst>
                                      </p:cBhvr>
                                      <p:to>
                                        <p:strVal val="visible"/>
                                      </p:to>
                                    </p:set>
                                    <p:animEffect transition="in" filter="wipe(left)">
                                      <p:cBhvr>
                                        <p:cTn id="28" dur="2000"/>
                                        <p:tgtEl>
                                          <p:spTgt spid="6267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399364"/>
                                        </p:tgtEl>
                                        <p:attrNameLst>
                                          <p:attrName>style.visibility</p:attrName>
                                        </p:attrNameLst>
                                      </p:cBhvr>
                                      <p:to>
                                        <p:strVal val="visible"/>
                                      </p:to>
                                    </p:set>
                                    <p:animEffect transition="in" filter="wipe(up)">
                                      <p:cBhvr>
                                        <p:cTn id="33" dur="2000"/>
                                        <p:tgtEl>
                                          <p:spTgt spid="3993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5"/>
                                        </p:tgtEl>
                                        <p:attrNameLst>
                                          <p:attrName>style.visibility</p:attrName>
                                        </p:attrNameLst>
                                      </p:cBhvr>
                                      <p:to>
                                        <p:strVal val="visible"/>
                                      </p:to>
                                    </p:set>
                                    <p:animEffect transition="in" filter="blinds(horizontal)">
                                      <p:cBhvr>
                                        <p:cTn id="38" dur="500"/>
                                        <p:tgtEl>
                                          <p:spTgt spid="399365"/>
                                        </p:tgtEl>
                                      </p:cBhvr>
                                    </p:animEffect>
                                  </p:childTnLst>
                                </p:cTn>
                              </p:par>
                              <p:par>
                                <p:cTn id="39" presetID="3" presetClass="entr" presetSubtype="10" fill="hold" nodeType="withEffect">
                                  <p:stCondLst>
                                    <p:cond delay="0"/>
                                  </p:stCondLst>
                                  <p:childTnLst>
                                    <p:set>
                                      <p:cBhvr>
                                        <p:cTn id="40" dur="1" fill="hold">
                                          <p:stCondLst>
                                            <p:cond delay="0"/>
                                          </p:stCondLst>
                                        </p:cTn>
                                        <p:tgtEl>
                                          <p:spTgt spid="399381"/>
                                        </p:tgtEl>
                                        <p:attrNameLst>
                                          <p:attrName>style.visibility</p:attrName>
                                        </p:attrNameLst>
                                      </p:cBhvr>
                                      <p:to>
                                        <p:strVal val="visible"/>
                                      </p:to>
                                    </p:set>
                                    <p:animEffect transition="in" filter="blinds(horizontal)">
                                      <p:cBhvr>
                                        <p:cTn id="41" dur="500"/>
                                        <p:tgtEl>
                                          <p:spTgt spid="39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75" grpId="0"/>
      <p:bldP spid="626788" grpId="0" animBg="1"/>
      <p:bldP spid="6267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rrowheads="1"/>
          </p:cNvSpPr>
          <p:nvPr>
            <p:ph type="body" sz="half" idx="1"/>
          </p:nvPr>
        </p:nvSpPr>
        <p:spPr>
          <a:xfrm>
            <a:off x="1919288" y="4292600"/>
            <a:ext cx="8208962" cy="2160588"/>
          </a:xfrm>
        </p:spPr>
        <p:txBody>
          <a:bodyPr/>
          <a:lstStyle/>
          <a:p>
            <a:pPr eaLnBrk="1" hangingPunct="1"/>
            <a:r>
              <a:rPr lang="en-US" altLang="zh-CN" sz="2400" b="1">
                <a:solidFill>
                  <a:srgbClr val="0000CC"/>
                </a:solidFill>
              </a:rPr>
              <a:t>C</a:t>
            </a:r>
            <a:r>
              <a:rPr kumimoji="1" lang="en-US" altLang="zh-CN" sz="2400" b="1">
                <a:solidFill>
                  <a:srgbClr val="0000CC"/>
                </a:solidFill>
              </a:rPr>
              <a:t>apacitors can have advantage such as Storage, filtering, phase shift, blocking, bypass, frequency selection etc.</a:t>
            </a:r>
          </a:p>
          <a:p>
            <a:pPr eaLnBrk="1" hangingPunct="1"/>
            <a:r>
              <a:rPr lang="en-US" altLang="zh-CN" sz="2400" b="1">
                <a:solidFill>
                  <a:srgbClr val="000000"/>
                </a:solidFill>
              </a:rPr>
              <a:t>C</a:t>
            </a:r>
            <a:r>
              <a:rPr kumimoji="1" lang="en-US" altLang="zh-CN" sz="2400" b="1">
                <a:solidFill>
                  <a:srgbClr val="000000"/>
                </a:solidFill>
              </a:rPr>
              <a:t>apacitors can have disadvantage such as electromagnetic compatibility problems </a:t>
            </a:r>
          </a:p>
        </p:txBody>
      </p:sp>
      <p:graphicFrame>
        <p:nvGraphicFramePr>
          <p:cNvPr id="317445" name="Object 1030"/>
          <p:cNvGraphicFramePr>
            <a:graphicFrameLocks noGrp="1" noChangeAspect="1"/>
          </p:cNvGraphicFramePr>
          <p:nvPr>
            <p:ph sz="half" idx="2"/>
          </p:nvPr>
        </p:nvGraphicFramePr>
        <p:xfrm>
          <a:off x="5087938" y="3597275"/>
          <a:ext cx="1727200" cy="608013"/>
        </p:xfrm>
        <a:graphic>
          <a:graphicData uri="http://schemas.openxmlformats.org/presentationml/2006/ole">
            <mc:AlternateContent xmlns:mc="http://schemas.openxmlformats.org/markup-compatibility/2006">
              <mc:Choice xmlns:v="urn:schemas-microsoft-com:vml" Requires="v">
                <p:oleObj name="Equation" r:id="rId2" imgW="514350" imgH="180885" progId="Equation.DSMT4">
                  <p:embed/>
                </p:oleObj>
              </mc:Choice>
              <mc:Fallback>
                <p:oleObj name="Equation" r:id="rId2" imgW="514350" imgH="18088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8" y="3597275"/>
                        <a:ext cx="17272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43" name="Rectangle 3"/>
          <p:cNvSpPr>
            <a:spLocks noChangeArrowheads="1"/>
          </p:cNvSpPr>
          <p:nvPr/>
        </p:nvSpPr>
        <p:spPr bwMode="auto">
          <a:xfrm>
            <a:off x="1919288" y="333375"/>
            <a:ext cx="83550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600" b="1">
                <a:solidFill>
                  <a:srgbClr val="0000CC"/>
                </a:solidFill>
                <a:effectLst>
                  <a:outerShdw blurRad="38100" dist="38100" dir="2700000" algn="tl">
                    <a:srgbClr val="C0C0C0"/>
                  </a:outerShdw>
                </a:effectLst>
                <a:ea typeface="幼圆" panose="02010509060101010101" pitchFamily="49" charset="-122"/>
              </a:rPr>
              <a:t>3.10 Capacitance and Capacitors</a:t>
            </a:r>
            <a:endParaRPr lang="en-US" altLang="zh-CN" sz="3600" b="1">
              <a:solidFill>
                <a:srgbClr val="0000CC"/>
              </a:solidFill>
            </a:endParaRPr>
          </a:p>
        </p:txBody>
      </p:sp>
      <p:sp>
        <p:nvSpPr>
          <p:cNvPr id="317444" name="Rectangle 4"/>
          <p:cNvSpPr>
            <a:spLocks noRot="1" noChangeArrowheads="1"/>
          </p:cNvSpPr>
          <p:nvPr/>
        </p:nvSpPr>
        <p:spPr bwMode="auto">
          <a:xfrm>
            <a:off x="1774825" y="1052514"/>
            <a:ext cx="8497888"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00"/>
                </a:solidFill>
              </a:rPr>
              <a:t>A conductor in an electrostatic field is an equipotential body. </a:t>
            </a:r>
          </a:p>
          <a:p>
            <a:pPr eaLnBrk="1" hangingPunct="1"/>
            <a:r>
              <a:rPr kumimoji="1" lang="en-US" altLang="zh-CN" sz="2400" b="1">
                <a:solidFill>
                  <a:srgbClr val="0000CC"/>
                </a:solidFill>
              </a:rPr>
              <a:t>Suppose the potential due to a charge Q is U. Increasing the total charge will increase the potential as well;</a:t>
            </a:r>
          </a:p>
          <a:p>
            <a:pPr eaLnBrk="1" hangingPunct="1"/>
            <a:r>
              <a:rPr kumimoji="1" lang="en-US" altLang="zh-CN" sz="2400" b="1">
                <a:solidFill>
                  <a:srgbClr val="000000"/>
                </a:solidFill>
              </a:rPr>
              <a:t>The ratio Q/U remains unchanged.</a:t>
            </a:r>
          </a:p>
        </p:txBody>
      </p:sp>
      <p:pic>
        <p:nvPicPr>
          <p:cNvPr id="11"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1772087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44"/>
                                        </p:tgtEl>
                                        <p:attrNameLst>
                                          <p:attrName>style.visibility</p:attrName>
                                        </p:attrNameLst>
                                      </p:cBhvr>
                                      <p:to>
                                        <p:strVal val="visible"/>
                                      </p:to>
                                    </p:set>
                                    <p:animEffect transition="in" filter="blinds(horizontal)">
                                      <p:cBhvr>
                                        <p:cTn id="7" dur="500"/>
                                        <p:tgtEl>
                                          <p:spTgt spid="317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17445"/>
                                        </p:tgtEl>
                                        <p:attrNameLst>
                                          <p:attrName>style.visibility</p:attrName>
                                        </p:attrNameLst>
                                      </p:cBhvr>
                                      <p:to>
                                        <p:strVal val="visible"/>
                                      </p:to>
                                    </p:set>
                                    <p:animEffect transition="in" filter="slide(fromBottom)">
                                      <p:cBhvr>
                                        <p:cTn id="12" dur="500"/>
                                        <p:tgtEl>
                                          <p:spTgt spid="317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42">
                                            <p:txEl>
                                              <p:pRg st="0" end="0"/>
                                            </p:txEl>
                                          </p:spTgt>
                                        </p:tgtEl>
                                        <p:attrNameLst>
                                          <p:attrName>style.visibility</p:attrName>
                                        </p:attrNameLst>
                                      </p:cBhvr>
                                      <p:to>
                                        <p:strVal val="visible"/>
                                      </p:to>
                                    </p:set>
                                    <p:animEffect transition="in" filter="blinds(horizontal)">
                                      <p:cBhvr>
                                        <p:cTn id="17" dur="500"/>
                                        <p:tgtEl>
                                          <p:spTgt spid="31744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42">
                                            <p:txEl>
                                              <p:pRg st="1" end="1"/>
                                            </p:txEl>
                                          </p:spTgt>
                                        </p:tgtEl>
                                        <p:attrNameLst>
                                          <p:attrName>style.visibility</p:attrName>
                                        </p:attrNameLst>
                                      </p:cBhvr>
                                      <p:to>
                                        <p:strVal val="visible"/>
                                      </p:to>
                                    </p:set>
                                    <p:animEffect transition="in" filter="blinds(horizontal)">
                                      <p:cBhvr>
                                        <p:cTn id="22" dur="500"/>
                                        <p:tgtEl>
                                          <p:spTgt spid="3174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build="p"/>
      <p:bldP spid="3174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EB209F52-22CE-4C37-8B63-337A416C35C2}" type="slidenum">
              <a:rPr lang="en-US" altLang="zh-CN" sz="1400"/>
              <a:pPr algn="r" eaLnBrk="1" hangingPunct="1">
                <a:spcBef>
                  <a:spcPct val="0"/>
                </a:spcBef>
                <a:buClrTx/>
                <a:buSzTx/>
                <a:buFontTx/>
                <a:buNone/>
              </a:pPr>
              <a:t>12</a:t>
            </a:fld>
            <a:endParaRPr lang="en-US" altLang="zh-CN" sz="1400"/>
          </a:p>
        </p:txBody>
      </p:sp>
      <p:graphicFrame>
        <p:nvGraphicFramePr>
          <p:cNvPr id="386051" name="Object 1030"/>
          <p:cNvGraphicFramePr>
            <a:graphicFrameLocks noChangeAspect="1"/>
          </p:cNvGraphicFramePr>
          <p:nvPr/>
        </p:nvGraphicFramePr>
        <p:xfrm>
          <a:off x="3719513" y="1150938"/>
          <a:ext cx="838200" cy="838200"/>
        </p:xfrm>
        <a:graphic>
          <a:graphicData uri="http://schemas.openxmlformats.org/presentationml/2006/ole">
            <mc:AlternateContent xmlns:mc="http://schemas.openxmlformats.org/markup-compatibility/2006">
              <mc:Choice xmlns:v="urn:schemas-microsoft-com:vml" Requires="v">
                <p:oleObj name="公式" r:id="rId2" imgW="342900" imgH="342900" progId="Equation.3">
                  <p:embed/>
                </p:oleObj>
              </mc:Choice>
              <mc:Fallback>
                <p:oleObj name="公式" r:id="rId2" imgW="342900" imgH="3429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1150938"/>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466" name="Text Box 1034"/>
          <p:cNvSpPr txBox="1">
            <a:spLocks noChangeArrowheads="1"/>
          </p:cNvSpPr>
          <p:nvPr/>
        </p:nvSpPr>
        <p:spPr bwMode="auto">
          <a:xfrm>
            <a:off x="1774825" y="765175"/>
            <a:ext cx="485933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4"/>
              </a:buBlip>
            </a:pPr>
            <a:r>
              <a:rPr lang="en-US" altLang="zh-CN" sz="2000" b="1">
                <a:solidFill>
                  <a:schemeClr val="bg1"/>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Isolated conductor capacitance</a:t>
            </a:r>
          </a:p>
        </p:txBody>
      </p:sp>
      <p:sp>
        <p:nvSpPr>
          <p:cNvPr id="531467" name="Text Box 1035"/>
          <p:cNvSpPr txBox="1">
            <a:spLocks noChangeArrowheads="1"/>
          </p:cNvSpPr>
          <p:nvPr/>
        </p:nvSpPr>
        <p:spPr bwMode="auto">
          <a:xfrm>
            <a:off x="1774826" y="1916113"/>
            <a:ext cx="5724525" cy="105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Blip>
                <a:blip r:embed="rId4"/>
              </a:buBlip>
            </a:pPr>
            <a:r>
              <a:rPr lang="en-US" altLang="zh-CN" sz="2000" b="1">
                <a:solidFill>
                  <a:srgbClr val="FF0066"/>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Capacitance of the capacitor composed of two conductors</a:t>
            </a:r>
          </a:p>
        </p:txBody>
      </p:sp>
      <p:graphicFrame>
        <p:nvGraphicFramePr>
          <p:cNvPr id="386055" name="Object 1037"/>
          <p:cNvGraphicFramePr>
            <a:graphicFrameLocks noChangeAspect="1"/>
          </p:cNvGraphicFramePr>
          <p:nvPr/>
        </p:nvGraphicFramePr>
        <p:xfrm>
          <a:off x="3287713" y="2852738"/>
          <a:ext cx="2159000" cy="889000"/>
        </p:xfrm>
        <a:graphic>
          <a:graphicData uri="http://schemas.openxmlformats.org/presentationml/2006/ole">
            <mc:AlternateContent xmlns:mc="http://schemas.openxmlformats.org/markup-compatibility/2006">
              <mc:Choice xmlns:v="urn:schemas-microsoft-com:vml" Requires="v">
                <p:oleObj name="Equation" r:id="rId5" imgW="1000080" imgH="371475" progId="Equation.DSMT4">
                  <p:embed/>
                </p:oleObj>
              </mc:Choice>
              <mc:Fallback>
                <p:oleObj name="Equation" r:id="rId5" imgW="1000080" imgH="37147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2852738"/>
                        <a:ext cx="2159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473" name="Text Box 1041"/>
          <p:cNvSpPr txBox="1">
            <a:spLocks noChangeArrowheads="1"/>
          </p:cNvSpPr>
          <p:nvPr/>
        </p:nvSpPr>
        <p:spPr bwMode="auto">
          <a:xfrm>
            <a:off x="1774826" y="3789363"/>
            <a:ext cx="6156325" cy="105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Blip>
                <a:blip r:embed="rId4"/>
              </a:buBlip>
            </a:pPr>
            <a:r>
              <a:rPr lang="en-US" altLang="zh-CN" sz="2000" b="1">
                <a:solidFill>
                  <a:srgbClr val="FF0066"/>
                </a:solidFill>
                <a:latin typeface="Times New Roman" panose="02020603050405020304" pitchFamily="18" charset="0"/>
                <a:ea typeface="楷体_GB2312" pitchFamily="49" charset="-122"/>
              </a:rPr>
              <a:t>    </a:t>
            </a:r>
            <a:r>
              <a:rPr lang="en-US" altLang="zh-CN" sz="2400" b="1">
                <a:solidFill>
                  <a:srgbClr val="000000"/>
                </a:solidFill>
                <a:latin typeface="Times New Roman" panose="02020603050405020304" pitchFamily="18" charset="0"/>
                <a:ea typeface="楷体_GB2312" pitchFamily="49" charset="-122"/>
              </a:rPr>
              <a:t>Conductors form part of the capacitor system in a multi-conductor system  </a:t>
            </a:r>
          </a:p>
        </p:txBody>
      </p:sp>
      <p:graphicFrame>
        <p:nvGraphicFramePr>
          <p:cNvPr id="92168" name="Object 1042"/>
          <p:cNvGraphicFramePr>
            <a:graphicFrameLocks noGrp="1" noChangeAspect="1"/>
          </p:cNvGraphicFramePr>
          <p:nvPr>
            <p:ph sz="quarter" idx="4294967295"/>
          </p:nvPr>
        </p:nvGraphicFramePr>
        <p:xfrm>
          <a:off x="9204325" y="517525"/>
          <a:ext cx="2987675" cy="1831975"/>
        </p:xfrm>
        <a:graphic>
          <a:graphicData uri="http://schemas.openxmlformats.org/presentationml/2006/ole">
            <mc:AlternateContent xmlns:mc="http://schemas.openxmlformats.org/markup-compatibility/2006">
              <mc:Choice xmlns:v="urn:schemas-microsoft-com:vml" Requires="v">
                <p:oleObj name="图片" r:id="rId7" imgW="1598676" imgH="1284732" progId="Word.Picture.8">
                  <p:embed/>
                </p:oleObj>
              </mc:Choice>
              <mc:Fallback>
                <p:oleObj name="图片" r:id="rId7" imgW="1598676" imgH="1284732" progId="Word.Picture.8">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4325" y="517525"/>
                        <a:ext cx="2987675" cy="18319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9" name="Object 1045"/>
          <p:cNvGraphicFramePr>
            <a:graphicFrameLocks noGrp="1" noChangeAspect="1"/>
          </p:cNvGraphicFramePr>
          <p:nvPr>
            <p:ph sz="quarter" idx="4294967295"/>
          </p:nvPr>
        </p:nvGraphicFramePr>
        <p:xfrm>
          <a:off x="9204325" y="2492375"/>
          <a:ext cx="2987675" cy="1935163"/>
        </p:xfrm>
        <a:graphic>
          <a:graphicData uri="http://schemas.openxmlformats.org/presentationml/2006/ole">
            <mc:AlternateContent xmlns:mc="http://schemas.openxmlformats.org/markup-compatibility/2006">
              <mc:Choice xmlns:v="urn:schemas-microsoft-com:vml" Requires="v">
                <p:oleObj name="图片" r:id="rId9" imgW="2282952" imgH="1482852" progId="Word.Picture.8">
                  <p:embed/>
                </p:oleObj>
              </mc:Choice>
              <mc:Fallback>
                <p:oleObj name="图片" r:id="rId9" imgW="2282952" imgH="1482852" progId="Word.Picture.8">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04325" y="2492375"/>
                        <a:ext cx="2987675" cy="19351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0" name="Object 1048"/>
          <p:cNvGraphicFramePr>
            <a:graphicFrameLocks noGrp="1" noChangeAspect="1"/>
          </p:cNvGraphicFramePr>
          <p:nvPr>
            <p:ph sz="quarter" idx="4294967295"/>
          </p:nvPr>
        </p:nvGraphicFramePr>
        <p:xfrm>
          <a:off x="9204325" y="4581525"/>
          <a:ext cx="2987675" cy="1992313"/>
        </p:xfrm>
        <a:graphic>
          <a:graphicData uri="http://schemas.openxmlformats.org/presentationml/2006/ole">
            <mc:AlternateContent xmlns:mc="http://schemas.openxmlformats.org/markup-compatibility/2006">
              <mc:Choice xmlns:v="urn:schemas-microsoft-com:vml" Requires="v">
                <p:oleObj name="Picture2" r:id="rId11" imgW="2743200" imgH="1828800" progId="Word.Picture.8">
                  <p:embed/>
                </p:oleObj>
              </mc:Choice>
              <mc:Fallback>
                <p:oleObj name="Picture2" r:id="rId11" imgW="2743200" imgH="1828800" progId="Word.Picture.8">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04325" y="4581525"/>
                        <a:ext cx="2987675" cy="1992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6060" name="Object 1051"/>
          <p:cNvGraphicFramePr>
            <a:graphicFrameLocks noGrp="1" noChangeAspect="1"/>
          </p:cNvGraphicFramePr>
          <p:nvPr>
            <p:ph sz="quarter" idx="4294967295"/>
            <p:extLst>
              <p:ext uri="{D42A27DB-BD31-4B8C-83A1-F6EECF244321}">
                <p14:modId xmlns:p14="http://schemas.microsoft.com/office/powerpoint/2010/main" val="107478613"/>
              </p:ext>
            </p:extLst>
          </p:nvPr>
        </p:nvGraphicFramePr>
        <p:xfrm>
          <a:off x="2253343" y="4974772"/>
          <a:ext cx="5903913" cy="1704975"/>
        </p:xfrm>
        <a:graphic>
          <a:graphicData uri="http://schemas.openxmlformats.org/presentationml/2006/ole">
            <mc:AlternateContent xmlns:mc="http://schemas.openxmlformats.org/markup-compatibility/2006">
              <mc:Choice xmlns:v="urn:schemas-microsoft-com:vml" Requires="v">
                <p:oleObj name="Equation" r:id="rId13" imgW="2463800" imgH="711200" progId="Equation.DSMT4">
                  <p:embed/>
                </p:oleObj>
              </mc:Choice>
              <mc:Fallback>
                <p:oleObj name="Equation" r:id="rId13" imgW="2463800" imgH="711200" progId="Equation.DSMT4">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3343" y="4974772"/>
                        <a:ext cx="5903913" cy="1704975"/>
                      </a:xfrm>
                      <a:prstGeom prst="rect">
                        <a:avLst/>
                      </a:prstGeom>
                      <a:solidFill>
                        <a:srgbClr val="CCFFFF"/>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72" name="Rectangle 13"/>
          <p:cNvSpPr>
            <a:spLocks noRot="1" noChangeArrowheads="1"/>
          </p:cNvSpPr>
          <p:nvPr/>
        </p:nvSpPr>
        <p:spPr bwMode="auto">
          <a:xfrm>
            <a:off x="1774825" y="260351"/>
            <a:ext cx="31686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C</a:t>
            </a:r>
            <a:r>
              <a:rPr kumimoji="1" lang="en-US" altLang="zh-CN" sz="2800" b="1">
                <a:solidFill>
                  <a:srgbClr val="0000CC"/>
                </a:solidFill>
              </a:rPr>
              <a:t>apacitance</a:t>
            </a:r>
            <a:endParaRPr kumimoji="1" lang="en-US" altLang="zh-CN" sz="2800" b="1">
              <a:solidFill>
                <a:srgbClr val="000000"/>
              </a:solidFill>
            </a:endParaRPr>
          </a:p>
        </p:txBody>
      </p:sp>
    </p:spTree>
    <p:extLst>
      <p:ext uri="{BB962C8B-B14F-4D97-AF65-F5344CB8AC3E}">
        <p14:creationId xmlns:p14="http://schemas.microsoft.com/office/powerpoint/2010/main" val="3226505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66"/>
                                        </p:tgtEl>
                                        <p:attrNameLst>
                                          <p:attrName>style.visibility</p:attrName>
                                        </p:attrNameLst>
                                      </p:cBhvr>
                                      <p:to>
                                        <p:strVal val="visible"/>
                                      </p:to>
                                    </p:set>
                                    <p:animEffect transition="in" filter="wipe(left)">
                                      <p:cBhvr>
                                        <p:cTn id="7" dur="2000"/>
                                        <p:tgtEl>
                                          <p:spTgt spid="531466"/>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386051"/>
                                        </p:tgtEl>
                                        <p:attrNameLst>
                                          <p:attrName>style.visibility</p:attrName>
                                        </p:attrNameLst>
                                      </p:cBhvr>
                                      <p:to>
                                        <p:strVal val="visible"/>
                                      </p:to>
                                    </p:set>
                                    <p:animEffect transition="in" filter="wipe(left)">
                                      <p:cBhvr>
                                        <p:cTn id="11" dur="2000"/>
                                        <p:tgtEl>
                                          <p:spTgt spid="3860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31467"/>
                                        </p:tgtEl>
                                        <p:attrNameLst>
                                          <p:attrName>style.visibility</p:attrName>
                                        </p:attrNameLst>
                                      </p:cBhvr>
                                      <p:to>
                                        <p:strVal val="visible"/>
                                      </p:to>
                                    </p:set>
                                    <p:animEffect transition="in" filter="wipe(up)">
                                      <p:cBhvr>
                                        <p:cTn id="16" dur="2000"/>
                                        <p:tgtEl>
                                          <p:spTgt spid="531467"/>
                                        </p:tgtEl>
                                      </p:cBhvr>
                                    </p:animEffect>
                                  </p:childTnLst>
                                </p:cTn>
                              </p:par>
                            </p:childTnLst>
                          </p:cTn>
                        </p:par>
                        <p:par>
                          <p:cTn id="17" fill="hold" nodeType="afterGroup">
                            <p:stCondLst>
                              <p:cond delay="2000"/>
                            </p:stCondLst>
                            <p:childTnLst>
                              <p:par>
                                <p:cTn id="18" presetID="22" presetClass="entr" presetSubtype="1" fill="hold" nodeType="afterEffect">
                                  <p:stCondLst>
                                    <p:cond delay="0"/>
                                  </p:stCondLst>
                                  <p:childTnLst>
                                    <p:set>
                                      <p:cBhvr>
                                        <p:cTn id="19" dur="1" fill="hold">
                                          <p:stCondLst>
                                            <p:cond delay="0"/>
                                          </p:stCondLst>
                                        </p:cTn>
                                        <p:tgtEl>
                                          <p:spTgt spid="386055"/>
                                        </p:tgtEl>
                                        <p:attrNameLst>
                                          <p:attrName>style.visibility</p:attrName>
                                        </p:attrNameLst>
                                      </p:cBhvr>
                                      <p:to>
                                        <p:strVal val="visible"/>
                                      </p:to>
                                    </p:set>
                                    <p:animEffect transition="in" filter="wipe(up)">
                                      <p:cBhvr>
                                        <p:cTn id="20" dur="2000"/>
                                        <p:tgtEl>
                                          <p:spTgt spid="3860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1473"/>
                                        </p:tgtEl>
                                        <p:attrNameLst>
                                          <p:attrName>style.visibility</p:attrName>
                                        </p:attrNameLst>
                                      </p:cBhvr>
                                      <p:to>
                                        <p:strVal val="visible"/>
                                      </p:to>
                                    </p:set>
                                    <p:animEffect transition="in" filter="wipe(up)">
                                      <p:cBhvr>
                                        <p:cTn id="25" dur="2000"/>
                                        <p:tgtEl>
                                          <p:spTgt spid="5314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6060"/>
                                        </p:tgtEl>
                                        <p:attrNameLst>
                                          <p:attrName>style.visibility</p:attrName>
                                        </p:attrNameLst>
                                      </p:cBhvr>
                                      <p:to>
                                        <p:strVal val="visible"/>
                                      </p:to>
                                    </p:set>
                                    <p:animEffect transition="in" filter="blinds(horizontal)">
                                      <p:cBhvr>
                                        <p:cTn id="30" dur="500"/>
                                        <p:tgtEl>
                                          <p:spTgt spid="38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6" grpId="0" animBg="1"/>
      <p:bldP spid="531467" grpId="0" animBg="1"/>
      <p:bldP spid="5314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2"/>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AE93CAA-62B5-45BB-99F0-7F84B4E757DF}" type="slidenum">
              <a:rPr lang="en-US" altLang="zh-CN" sz="1400"/>
              <a:pPr algn="r" eaLnBrk="1" hangingPunct="1">
                <a:spcBef>
                  <a:spcPct val="0"/>
                </a:spcBef>
                <a:buClrTx/>
                <a:buSzTx/>
                <a:buFontTx/>
                <a:buNone/>
              </a:pPr>
              <a:t>13</a:t>
            </a:fld>
            <a:endParaRPr lang="en-US" altLang="zh-CN" sz="1400"/>
          </a:p>
        </p:txBody>
      </p:sp>
      <p:sp>
        <p:nvSpPr>
          <p:cNvPr id="387075" name="Text Box 7"/>
          <p:cNvSpPr txBox="1">
            <a:spLocks noChangeArrowheads="1"/>
          </p:cNvSpPr>
          <p:nvPr/>
        </p:nvSpPr>
        <p:spPr bwMode="auto">
          <a:xfrm>
            <a:off x="2279651" y="2924175"/>
            <a:ext cx="7777163" cy="249299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2400" b="1">
                <a:solidFill>
                  <a:srgbClr val="0000CC"/>
                </a:solidFill>
                <a:ea typeface="楷体_GB2312" pitchFamily="49" charset="-122"/>
              </a:rPr>
              <a:t> Depends on the </a:t>
            </a:r>
            <a:r>
              <a:rPr kumimoji="1" lang="en-US" altLang="zh-CN" sz="2400" b="1">
                <a:solidFill>
                  <a:srgbClr val="FF0000"/>
                </a:solidFill>
                <a:ea typeface="楷体_GB2312" pitchFamily="49" charset="-122"/>
              </a:rPr>
              <a:t>structure</a:t>
            </a:r>
            <a:r>
              <a:rPr kumimoji="1" lang="en-US" altLang="zh-CN" sz="2400" b="1">
                <a:solidFill>
                  <a:srgbClr val="0000CC"/>
                </a:solidFill>
                <a:ea typeface="楷体_GB2312" pitchFamily="49" charset="-122"/>
              </a:rPr>
              <a:t>, </a:t>
            </a:r>
            <a:r>
              <a:rPr kumimoji="1" lang="en-US" altLang="zh-CN" sz="2400" b="1">
                <a:solidFill>
                  <a:srgbClr val="FF0000"/>
                </a:solidFill>
                <a:ea typeface="楷体_GB2312" pitchFamily="49" charset="-122"/>
              </a:rPr>
              <a:t>size</a:t>
            </a:r>
            <a:r>
              <a:rPr kumimoji="1" lang="en-US" altLang="zh-CN" sz="2400" b="1">
                <a:solidFill>
                  <a:srgbClr val="0000CC"/>
                </a:solidFill>
                <a:ea typeface="楷体_GB2312" pitchFamily="49" charset="-122"/>
              </a:rPr>
              <a:t>, </a:t>
            </a:r>
            <a:r>
              <a:rPr kumimoji="1" lang="en-US" altLang="zh-CN" sz="2400" b="1">
                <a:solidFill>
                  <a:srgbClr val="FF0000"/>
                </a:solidFill>
                <a:ea typeface="楷体_GB2312" pitchFamily="49" charset="-122"/>
              </a:rPr>
              <a:t>shape</a:t>
            </a:r>
            <a:r>
              <a:rPr kumimoji="1" lang="en-US" altLang="zh-CN" sz="2400" b="1">
                <a:solidFill>
                  <a:srgbClr val="0000CC"/>
                </a:solidFill>
                <a:ea typeface="楷体_GB2312" pitchFamily="49" charset="-122"/>
              </a:rPr>
              <a:t> and the surrounding </a:t>
            </a:r>
            <a:r>
              <a:rPr kumimoji="1" lang="en-US" altLang="zh-CN" sz="2400" b="1">
                <a:solidFill>
                  <a:srgbClr val="FF0000"/>
                </a:solidFill>
                <a:ea typeface="楷体_GB2312" pitchFamily="49" charset="-122"/>
              </a:rPr>
              <a:t>dielectric</a:t>
            </a:r>
            <a:r>
              <a:rPr kumimoji="1" lang="en-US" altLang="zh-CN" sz="2400" b="1">
                <a:solidFill>
                  <a:srgbClr val="0000CC"/>
                </a:solidFill>
                <a:ea typeface="楷体_GB2312" pitchFamily="49" charset="-122"/>
              </a:rPr>
              <a:t> of the conductor system.</a:t>
            </a:r>
          </a:p>
          <a:p>
            <a:pPr eaLnBrk="1" hangingPunct="1">
              <a:lnSpc>
                <a:spcPct val="130000"/>
              </a:lnSpc>
              <a:spcBef>
                <a:spcPct val="0"/>
              </a:spcBef>
              <a:buClrTx/>
              <a:buSzTx/>
              <a:buFont typeface="Wingdings" panose="05000000000000000000" pitchFamily="2" charset="2"/>
              <a:buNone/>
            </a:pPr>
            <a:endParaRPr kumimoji="1" lang="en-US" altLang="zh-CN" sz="2400" b="1">
              <a:solidFill>
                <a:srgbClr val="0000CC"/>
              </a:solidFill>
              <a:ea typeface="楷体_GB2312" pitchFamily="49" charset="-122"/>
            </a:endParaRPr>
          </a:p>
          <a:p>
            <a:pPr eaLnBrk="1" hangingPunct="1">
              <a:lnSpc>
                <a:spcPct val="130000"/>
              </a:lnSpc>
              <a:spcBef>
                <a:spcPct val="0"/>
              </a:spcBef>
              <a:buClrTx/>
              <a:buSzTx/>
              <a:buFont typeface="Wingdings" panose="05000000000000000000" pitchFamily="2" charset="2"/>
              <a:buChar char="Ø"/>
            </a:pPr>
            <a:r>
              <a:rPr kumimoji="1" lang="en-US" altLang="zh-CN" sz="2400" b="1">
                <a:solidFill>
                  <a:srgbClr val="0000CC"/>
                </a:solidFill>
                <a:ea typeface="楷体_GB2312" pitchFamily="49" charset="-122"/>
              </a:rPr>
              <a:t> Independent  to the </a:t>
            </a:r>
            <a:r>
              <a:rPr kumimoji="1" lang="en-US" altLang="zh-CN" sz="2400" b="1">
                <a:solidFill>
                  <a:srgbClr val="FF0000"/>
                </a:solidFill>
                <a:ea typeface="楷体_GB2312" pitchFamily="49" charset="-122"/>
              </a:rPr>
              <a:t>charge</a:t>
            </a:r>
            <a:r>
              <a:rPr kumimoji="1" lang="en-US" altLang="zh-CN" sz="2400" b="1">
                <a:solidFill>
                  <a:srgbClr val="0000CC"/>
                </a:solidFill>
                <a:ea typeface="楷体_GB2312" pitchFamily="49" charset="-122"/>
              </a:rPr>
              <a:t> and the </a:t>
            </a:r>
            <a:r>
              <a:rPr kumimoji="1" lang="en-US" altLang="zh-CN" sz="2400" b="1">
                <a:solidFill>
                  <a:srgbClr val="FF0000"/>
                </a:solidFill>
                <a:ea typeface="楷体_GB2312" pitchFamily="49" charset="-122"/>
              </a:rPr>
              <a:t>electric potential</a:t>
            </a:r>
            <a:r>
              <a:rPr kumimoji="1" lang="en-US" altLang="zh-CN" sz="2400" b="1">
                <a:solidFill>
                  <a:srgbClr val="0000CC"/>
                </a:solidFill>
                <a:ea typeface="楷体_GB2312" pitchFamily="49" charset="-122"/>
              </a:rPr>
              <a:t> of the conductor.</a:t>
            </a:r>
          </a:p>
        </p:txBody>
      </p:sp>
      <p:sp>
        <p:nvSpPr>
          <p:cNvPr id="983048" name="AutoShape 8"/>
          <p:cNvSpPr>
            <a:spLocks noChangeArrowheads="1"/>
          </p:cNvSpPr>
          <p:nvPr/>
        </p:nvSpPr>
        <p:spPr bwMode="auto">
          <a:xfrm>
            <a:off x="2063751" y="981076"/>
            <a:ext cx="8137525" cy="1439863"/>
          </a:xfrm>
          <a:prstGeom prst="ribbon">
            <a:avLst>
              <a:gd name="adj1" fmla="val 12500"/>
              <a:gd name="adj2" fmla="val 50000"/>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r>
              <a:rPr kumimoji="1" lang="en-US" altLang="zh-CN" sz="2800" b="1">
                <a:solidFill>
                  <a:srgbClr val="000000"/>
                </a:solidFill>
              </a:rPr>
              <a:t>The factors to determine</a:t>
            </a:r>
          </a:p>
          <a:p>
            <a:pPr algn="ctr" eaLnBrk="1" hangingPunct="1">
              <a:buClrTx/>
              <a:buSzTx/>
              <a:buFontTx/>
              <a:buNone/>
            </a:pPr>
            <a:r>
              <a:rPr kumimoji="1" lang="en-US" altLang="zh-CN" sz="2800" b="1">
                <a:solidFill>
                  <a:srgbClr val="000000"/>
                </a:solidFill>
              </a:rPr>
              <a:t>The capacitance</a:t>
            </a:r>
          </a:p>
        </p:txBody>
      </p:sp>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7662" y="5559426"/>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spTree>
    <p:extLst>
      <p:ext uri="{BB962C8B-B14F-4D97-AF65-F5344CB8AC3E}">
        <p14:creationId xmlns:p14="http://schemas.microsoft.com/office/powerpoint/2010/main" val="4172475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48"/>
                                        </p:tgtEl>
                                        <p:attrNameLst>
                                          <p:attrName>style.visibility</p:attrName>
                                        </p:attrNameLst>
                                      </p:cBhvr>
                                      <p:to>
                                        <p:strVal val="visible"/>
                                      </p:to>
                                    </p:set>
                                    <p:animEffect transition="in" filter="blinds(horizontal)">
                                      <p:cBhvr>
                                        <p:cTn id="7" dur="500"/>
                                        <p:tgtEl>
                                          <p:spTgt spid="983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7075"/>
                                        </p:tgtEl>
                                        <p:attrNameLst>
                                          <p:attrName>style.visibility</p:attrName>
                                        </p:attrNameLst>
                                      </p:cBhvr>
                                      <p:to>
                                        <p:strVal val="visible"/>
                                      </p:to>
                                    </p:set>
                                    <p:animEffect transition="in" filter="wipe(up)">
                                      <p:cBhvr>
                                        <p:cTn id="12" dur="2000"/>
                                        <p:tgtEl>
                                          <p:spTgt spid="38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p:bldP spid="9830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BF08347F-9412-4A77-BF07-F313B827C5C0}" type="slidenum">
              <a:rPr lang="en-US" altLang="zh-CN" sz="1400"/>
              <a:pPr algn="r" eaLnBrk="1" hangingPunct="1">
                <a:spcBef>
                  <a:spcPct val="0"/>
                </a:spcBef>
                <a:buClrTx/>
                <a:buSzTx/>
                <a:buFontTx/>
                <a:buNone/>
              </a:pPr>
              <a:t>14</a:t>
            </a:fld>
            <a:endParaRPr lang="en-US" altLang="zh-CN" sz="1400"/>
          </a:p>
        </p:txBody>
      </p:sp>
      <p:sp>
        <p:nvSpPr>
          <p:cNvPr id="388099" name="Rectangle 1026"/>
          <p:cNvSpPr>
            <a:spLocks noChangeArrowheads="1"/>
          </p:cNvSpPr>
          <p:nvPr/>
        </p:nvSpPr>
        <p:spPr bwMode="auto">
          <a:xfrm>
            <a:off x="1774825" y="2060575"/>
            <a:ext cx="4211638"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 typeface="Wingdings" panose="05000000000000000000" pitchFamily="2" charset="2"/>
              <a:buChar char="ü"/>
            </a:pPr>
            <a:r>
              <a:rPr kumimoji="1" lang="en-US" altLang="zh-CN" sz="2000" b="1">
                <a:solidFill>
                  <a:srgbClr val="FF0066"/>
                </a:solidFill>
                <a:ea typeface="楷体_GB2312" pitchFamily="49" charset="-122"/>
              </a:rPr>
              <a:t>Assume </a:t>
            </a:r>
            <a:r>
              <a:rPr kumimoji="1" lang="en-US" altLang="zh-CN" sz="2000" b="1">
                <a:solidFill>
                  <a:srgbClr val="0000CC"/>
                </a:solidFill>
                <a:ea typeface="楷体_GB2312" pitchFamily="49" charset="-122"/>
              </a:rPr>
              <a:t>charge </a:t>
            </a:r>
            <a:r>
              <a:rPr kumimoji="1" lang="en-US" altLang="zh-CN" sz="2000" b="1" i="1">
                <a:solidFill>
                  <a:srgbClr val="0000CC"/>
                </a:solidFill>
                <a:ea typeface="楷体_GB2312" pitchFamily="49" charset="-122"/>
              </a:rPr>
              <a:t>q</a:t>
            </a:r>
            <a:r>
              <a:rPr kumimoji="1" lang="en-US" altLang="zh-CN" sz="2000" b="1">
                <a:solidFill>
                  <a:srgbClr val="0000CC"/>
                </a:solidFill>
                <a:ea typeface="楷体_GB2312" pitchFamily="49" charset="-122"/>
              </a:rPr>
              <a:t> /</a:t>
            </a:r>
            <a:r>
              <a:rPr kumimoji="1" lang="en-US" altLang="zh-CN" sz="2000" b="1" i="1">
                <a:solidFill>
                  <a:srgbClr val="0000CC"/>
                </a:solidFill>
                <a:ea typeface="楷体_GB2312" pitchFamily="49" charset="-122"/>
              </a:rPr>
              <a:t>±q</a:t>
            </a:r>
            <a:r>
              <a:rPr kumimoji="1" lang="en-US" altLang="zh-CN" sz="2000" b="1">
                <a:solidFill>
                  <a:srgbClr val="0000CC"/>
                </a:solidFill>
                <a:ea typeface="楷体_GB2312" pitchFamily="49" charset="-122"/>
              </a:rPr>
              <a:t> of the conductor/ between two conductors</a:t>
            </a:r>
            <a:r>
              <a:rPr kumimoji="1" lang="en-US" altLang="zh-CN" sz="2000" b="1">
                <a:solidFill>
                  <a:srgbClr val="FF0066"/>
                </a:solidFill>
                <a:ea typeface="楷体_GB2312" pitchFamily="49" charset="-122"/>
              </a:rPr>
              <a:t> </a:t>
            </a:r>
          </a:p>
          <a:p>
            <a:pPr eaLnBrk="1" hangingPunct="1">
              <a:lnSpc>
                <a:spcPct val="130000"/>
              </a:lnSpc>
              <a:spcBef>
                <a:spcPct val="30000"/>
              </a:spcBef>
              <a:buClrTx/>
              <a:buSzTx/>
              <a:buFont typeface="Wingdings" panose="05000000000000000000" pitchFamily="2" charset="2"/>
              <a:buChar char="ü"/>
            </a:pPr>
            <a:r>
              <a:rPr kumimoji="1" lang="en-US" altLang="zh-CN" sz="2000" b="1">
                <a:solidFill>
                  <a:srgbClr val="000000"/>
                </a:solidFill>
                <a:ea typeface="楷体_GB2312" pitchFamily="49" charset="-122"/>
              </a:rPr>
              <a:t>Find the potential / voltage of the conductor/ between two conductors</a:t>
            </a:r>
          </a:p>
        </p:txBody>
      </p:sp>
      <p:sp>
        <p:nvSpPr>
          <p:cNvPr id="533511" name="Text Box 1031"/>
          <p:cNvSpPr txBox="1">
            <a:spLocks noChangeArrowheads="1"/>
          </p:cNvSpPr>
          <p:nvPr/>
        </p:nvSpPr>
        <p:spPr bwMode="auto">
          <a:xfrm>
            <a:off x="2566988" y="155733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2"/>
              </a:buBlip>
            </a:pPr>
            <a:r>
              <a:rPr kumimoji="1" lang="en-US" altLang="zh-CN" sz="2400" b="1">
                <a:solidFill>
                  <a:srgbClr val="000000"/>
                </a:solidFill>
                <a:ea typeface="楷体_GB2312" pitchFamily="49" charset="-122"/>
              </a:rPr>
              <a:t> Method One </a:t>
            </a:r>
            <a:r>
              <a:rPr kumimoji="1" lang="zh-CN" altLang="en-US" sz="2400" b="1">
                <a:solidFill>
                  <a:srgbClr val="000000"/>
                </a:solidFill>
                <a:ea typeface="楷体_GB2312" pitchFamily="49" charset="-122"/>
              </a:rPr>
              <a:t>：</a:t>
            </a:r>
          </a:p>
        </p:txBody>
      </p:sp>
      <p:graphicFrame>
        <p:nvGraphicFramePr>
          <p:cNvPr id="388101" name="Object 1028"/>
          <p:cNvGraphicFramePr>
            <a:graphicFrameLocks noChangeAspect="1"/>
          </p:cNvGraphicFramePr>
          <p:nvPr/>
        </p:nvGraphicFramePr>
        <p:xfrm>
          <a:off x="5232400" y="5734051"/>
          <a:ext cx="1512888" cy="658813"/>
        </p:xfrm>
        <a:graphic>
          <a:graphicData uri="http://schemas.openxmlformats.org/presentationml/2006/ole">
            <mc:AlternateContent xmlns:mc="http://schemas.openxmlformats.org/markup-compatibility/2006">
              <mc:Choice xmlns:v="urn:schemas-microsoft-com:vml" Requires="v">
                <p:oleObj name="Equation" r:id="rId3" imgW="581040" imgH="200025" progId="Equation.DSMT4">
                  <p:embed/>
                </p:oleObj>
              </mc:Choice>
              <mc:Fallback>
                <p:oleObj name="Equation" r:id="rId3" imgW="581040" imgH="2000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5734051"/>
                        <a:ext cx="151288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Rectangle 1037"/>
          <p:cNvSpPr>
            <a:spLocks noChangeArrowheads="1"/>
          </p:cNvSpPr>
          <p:nvPr/>
        </p:nvSpPr>
        <p:spPr bwMode="auto">
          <a:xfrm>
            <a:off x="1524000" y="188914"/>
            <a:ext cx="9144000" cy="1274195"/>
          </a:xfrm>
          <a:prstGeom prst="rect">
            <a:avLst/>
          </a:prstGeom>
          <a:solidFill>
            <a:srgbClr val="FFFFFF"/>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r>
              <a:rPr kumimoji="1" lang="en-US" altLang="zh-CN" sz="2400" b="1">
                <a:solidFill>
                  <a:srgbClr val="0000CC"/>
                </a:solidFill>
              </a:rPr>
              <a:t>Method for solving capacitance</a:t>
            </a:r>
            <a:r>
              <a:rPr kumimoji="1" lang="en-US" altLang="zh-CN" sz="2400" b="1">
                <a:solidFill>
                  <a:srgbClr val="000000"/>
                </a:solidFill>
              </a:rPr>
              <a:t> </a:t>
            </a:r>
          </a:p>
          <a:p>
            <a:pPr algn="ctr" eaLnBrk="1" hangingPunct="1">
              <a:buClrTx/>
              <a:buSzTx/>
              <a:buFontTx/>
              <a:buNone/>
            </a:pPr>
            <a:r>
              <a:rPr kumimoji="1" lang="zh-CN" altLang="en-US" sz="2400" b="1">
                <a:solidFill>
                  <a:srgbClr val="000000"/>
                </a:solidFill>
              </a:rPr>
              <a:t>（</a:t>
            </a:r>
            <a:r>
              <a:rPr kumimoji="1" lang="en-US" altLang="zh-CN" sz="2400" b="1">
                <a:solidFill>
                  <a:srgbClr val="000000"/>
                </a:solidFill>
              </a:rPr>
              <a:t>Electrical capacitance is independent of the charge</a:t>
            </a:r>
            <a:r>
              <a:rPr kumimoji="1" lang="en-US" altLang="zh-CN" sz="2400" b="1">
                <a:solidFill>
                  <a:srgbClr val="000000"/>
                </a:solidFill>
                <a:ea typeface="楷体_GB2312" pitchFamily="49" charset="-122"/>
              </a:rPr>
              <a:t> quantity</a:t>
            </a:r>
            <a:r>
              <a:rPr kumimoji="1" lang="en-US" altLang="zh-CN" sz="2400" b="1">
                <a:solidFill>
                  <a:srgbClr val="000000"/>
                </a:solidFill>
              </a:rPr>
              <a:t> and potential of the conductor</a:t>
            </a:r>
            <a:r>
              <a:rPr kumimoji="1" lang="zh-CN" altLang="en-US" sz="2400" b="1">
                <a:solidFill>
                  <a:srgbClr val="000000"/>
                </a:solidFill>
              </a:rPr>
              <a:t>）</a:t>
            </a:r>
          </a:p>
        </p:txBody>
      </p:sp>
      <p:sp>
        <p:nvSpPr>
          <p:cNvPr id="533518" name="Text Box 1038"/>
          <p:cNvSpPr txBox="1">
            <a:spLocks noChangeArrowheads="1"/>
          </p:cNvSpPr>
          <p:nvPr/>
        </p:nvSpPr>
        <p:spPr bwMode="auto">
          <a:xfrm>
            <a:off x="7175500" y="1557338"/>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2"/>
              </a:buBlip>
            </a:pPr>
            <a:r>
              <a:rPr kumimoji="1" lang="en-US" altLang="zh-CN" sz="2400" b="1">
                <a:solidFill>
                  <a:srgbClr val="000000"/>
                </a:solidFill>
                <a:ea typeface="楷体_GB2312" pitchFamily="49" charset="-122"/>
              </a:rPr>
              <a:t> Method two</a:t>
            </a:r>
            <a:r>
              <a:rPr kumimoji="1" lang="zh-CN" altLang="en-US" sz="2400" b="1">
                <a:solidFill>
                  <a:srgbClr val="000000"/>
                </a:solidFill>
                <a:ea typeface="楷体_GB2312" pitchFamily="49" charset="-122"/>
              </a:rPr>
              <a:t>：</a:t>
            </a:r>
          </a:p>
        </p:txBody>
      </p:sp>
      <p:sp>
        <p:nvSpPr>
          <p:cNvPr id="533520" name="AutoShape 1040"/>
          <p:cNvSpPr>
            <a:spLocks noChangeArrowheads="1"/>
          </p:cNvSpPr>
          <p:nvPr/>
        </p:nvSpPr>
        <p:spPr bwMode="auto">
          <a:xfrm>
            <a:off x="1919289" y="4724400"/>
            <a:ext cx="8353425" cy="1081088"/>
          </a:xfrm>
          <a:prstGeom prst="ellipseRibbon2">
            <a:avLst>
              <a:gd name="adj1" fmla="val 25000"/>
              <a:gd name="adj2" fmla="val 50000"/>
              <a:gd name="adj3" fmla="val 12500"/>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r>
              <a:rPr kumimoji="1" lang="en-US" altLang="zh-CN" sz="2400" b="1">
                <a:solidFill>
                  <a:srgbClr val="000000"/>
                </a:solidFill>
              </a:rPr>
              <a:t>According to the </a:t>
            </a:r>
          </a:p>
          <a:p>
            <a:pPr algn="ctr" eaLnBrk="1" hangingPunct="1">
              <a:buClrTx/>
              <a:buSzTx/>
              <a:buFontTx/>
              <a:buNone/>
            </a:pPr>
            <a:r>
              <a:rPr kumimoji="1" lang="en-US" altLang="zh-CN" sz="2400" b="1">
                <a:solidFill>
                  <a:srgbClr val="000000"/>
                </a:solidFill>
              </a:rPr>
              <a:t>definition for capacitance</a:t>
            </a:r>
          </a:p>
        </p:txBody>
      </p:sp>
      <p:sp>
        <p:nvSpPr>
          <p:cNvPr id="388105" name="Rectangle 1044"/>
          <p:cNvSpPr>
            <a:spLocks noChangeArrowheads="1"/>
          </p:cNvSpPr>
          <p:nvPr/>
        </p:nvSpPr>
        <p:spPr bwMode="auto">
          <a:xfrm>
            <a:off x="6383339" y="2060576"/>
            <a:ext cx="4103687"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 typeface="Wingdings" panose="05000000000000000000" pitchFamily="2" charset="2"/>
              <a:buChar char="ü"/>
            </a:pPr>
            <a:r>
              <a:rPr kumimoji="1" lang="en-US" altLang="zh-CN" sz="2000" b="1">
                <a:solidFill>
                  <a:srgbClr val="FF0066"/>
                </a:solidFill>
                <a:ea typeface="楷体_GB2312" pitchFamily="49" charset="-122"/>
              </a:rPr>
              <a:t>Assume </a:t>
            </a:r>
            <a:r>
              <a:rPr kumimoji="1" lang="en-US" altLang="zh-CN" sz="2000" b="1">
                <a:solidFill>
                  <a:srgbClr val="0000CC"/>
                </a:solidFill>
                <a:ea typeface="楷体_GB2312" pitchFamily="49" charset="-122"/>
              </a:rPr>
              <a:t>the potential / voltage of the conductor/ between two conductors</a:t>
            </a:r>
          </a:p>
          <a:p>
            <a:pPr eaLnBrk="1" hangingPunct="1">
              <a:lnSpc>
                <a:spcPct val="130000"/>
              </a:lnSpc>
              <a:spcBef>
                <a:spcPct val="30000"/>
              </a:spcBef>
              <a:buClrTx/>
              <a:buSzTx/>
              <a:buFont typeface="Wingdings" panose="05000000000000000000" pitchFamily="2" charset="2"/>
              <a:buChar char="ü"/>
            </a:pPr>
            <a:r>
              <a:rPr kumimoji="1" lang="en-US" altLang="zh-CN" sz="2000" b="1">
                <a:solidFill>
                  <a:srgbClr val="000000"/>
                </a:solidFill>
                <a:ea typeface="楷体_GB2312" pitchFamily="49" charset="-122"/>
              </a:rPr>
              <a:t>Solve the charge q on the conductor surface .</a:t>
            </a:r>
            <a:endParaRPr kumimoji="1" lang="en-US" altLang="zh-CN" sz="2000">
              <a:solidFill>
                <a:srgbClr val="000000"/>
              </a:solidFill>
            </a:endParaRPr>
          </a:p>
        </p:txBody>
      </p:sp>
    </p:spTree>
    <p:extLst>
      <p:ext uri="{BB962C8B-B14F-4D97-AF65-F5344CB8AC3E}">
        <p14:creationId xmlns:p14="http://schemas.microsoft.com/office/powerpoint/2010/main" val="421461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33511"/>
                                        </p:tgtEl>
                                        <p:attrNameLst>
                                          <p:attrName>style.visibility</p:attrName>
                                        </p:attrNameLst>
                                      </p:cBhvr>
                                      <p:to>
                                        <p:strVal val="visible"/>
                                      </p:to>
                                    </p:set>
                                    <p:animEffect transition="in" filter="dissolve">
                                      <p:cBhvr>
                                        <p:cTn id="7" dur="500"/>
                                        <p:tgtEl>
                                          <p:spTgt spid="5335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3518"/>
                                        </p:tgtEl>
                                        <p:attrNameLst>
                                          <p:attrName>style.visibility</p:attrName>
                                        </p:attrNameLst>
                                      </p:cBhvr>
                                      <p:to>
                                        <p:strVal val="visible"/>
                                      </p:to>
                                    </p:set>
                                    <p:animEffect transition="in" filter="dissolve">
                                      <p:cBhvr>
                                        <p:cTn id="10" dur="500"/>
                                        <p:tgtEl>
                                          <p:spTgt spid="5335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8099"/>
                                        </p:tgtEl>
                                        <p:attrNameLst>
                                          <p:attrName>style.visibility</p:attrName>
                                        </p:attrNameLst>
                                      </p:cBhvr>
                                      <p:to>
                                        <p:strVal val="visible"/>
                                      </p:to>
                                    </p:set>
                                    <p:animEffect transition="in" filter="blinds(horizontal)">
                                      <p:cBhvr>
                                        <p:cTn id="15" dur="500"/>
                                        <p:tgtEl>
                                          <p:spTgt spid="3880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8105"/>
                                        </p:tgtEl>
                                        <p:attrNameLst>
                                          <p:attrName>style.visibility</p:attrName>
                                        </p:attrNameLst>
                                      </p:cBhvr>
                                      <p:to>
                                        <p:strVal val="visible"/>
                                      </p:to>
                                    </p:set>
                                    <p:animEffect transition="in" filter="blinds(horizontal)">
                                      <p:cBhvr>
                                        <p:cTn id="20" dur="500"/>
                                        <p:tgtEl>
                                          <p:spTgt spid="3881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33520"/>
                                        </p:tgtEl>
                                        <p:attrNameLst>
                                          <p:attrName>style.visibility</p:attrName>
                                        </p:attrNameLst>
                                      </p:cBhvr>
                                      <p:to>
                                        <p:strVal val="visible"/>
                                      </p:to>
                                    </p:set>
                                    <p:animEffect transition="in" filter="blinds(horizontal)">
                                      <p:cBhvr>
                                        <p:cTn id="25" dur="500"/>
                                        <p:tgtEl>
                                          <p:spTgt spid="533520"/>
                                        </p:tgtEl>
                                      </p:cBhvr>
                                    </p:animEffect>
                                  </p:childTnLst>
                                </p:cTn>
                              </p:par>
                              <p:par>
                                <p:cTn id="26" presetID="3" presetClass="entr" presetSubtype="10" fill="hold" nodeType="withEffect">
                                  <p:stCondLst>
                                    <p:cond delay="0"/>
                                  </p:stCondLst>
                                  <p:childTnLst>
                                    <p:set>
                                      <p:cBhvr>
                                        <p:cTn id="27" dur="1" fill="hold">
                                          <p:stCondLst>
                                            <p:cond delay="0"/>
                                          </p:stCondLst>
                                        </p:cTn>
                                        <p:tgtEl>
                                          <p:spTgt spid="388101"/>
                                        </p:tgtEl>
                                        <p:attrNameLst>
                                          <p:attrName>style.visibility</p:attrName>
                                        </p:attrNameLst>
                                      </p:cBhvr>
                                      <p:to>
                                        <p:strVal val="visible"/>
                                      </p:to>
                                    </p:set>
                                    <p:animEffect transition="in" filter="blinds(horizontal)">
                                      <p:cBhvr>
                                        <p:cTn id="28"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p:bldP spid="533511" grpId="0" autoUpdateAnimBg="0"/>
      <p:bldP spid="533518" grpId="0" autoUpdateAnimBg="0"/>
      <p:bldP spid="533520" grpId="0" animBg="1"/>
      <p:bldP spid="388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p:cNvSpPr txBox="1">
            <a:spLocks noGrp="1"/>
          </p:cNvSpPr>
          <p:nvPr/>
        </p:nvSpPr>
        <p:spPr bwMode="auto">
          <a:xfrm>
            <a:off x="9191626" y="1"/>
            <a:ext cx="1343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7BE377D-CE94-4570-9C47-5A4FE2AFC698}" type="slidenum">
              <a:rPr lang="en-US" altLang="zh-CN" sz="1400"/>
              <a:pPr algn="r" eaLnBrk="1" hangingPunct="1">
                <a:spcBef>
                  <a:spcPct val="0"/>
                </a:spcBef>
                <a:buClrTx/>
                <a:buSzTx/>
                <a:buFontTx/>
                <a:buNone/>
              </a:pPr>
              <a:t>15</a:t>
            </a:fld>
            <a:endParaRPr lang="en-US" altLang="zh-CN" sz="1400"/>
          </a:p>
        </p:txBody>
      </p:sp>
      <p:sp>
        <p:nvSpPr>
          <p:cNvPr id="534532" name="Text Box 4"/>
          <p:cNvSpPr txBox="1">
            <a:spLocks noChangeArrowheads="1"/>
          </p:cNvSpPr>
          <p:nvPr/>
        </p:nvSpPr>
        <p:spPr bwMode="auto">
          <a:xfrm>
            <a:off x="1524000" y="1628775"/>
            <a:ext cx="87503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400" b="1">
                <a:solidFill>
                  <a:srgbClr val="000000"/>
                </a:solidFill>
                <a:latin typeface="幼圆" panose="02010509060101010101" pitchFamily="49" charset="-122"/>
                <a:ea typeface="幼圆" panose="02010509060101010101" pitchFamily="49" charset="-122"/>
              </a:rPr>
              <a:t>    </a:t>
            </a:r>
            <a:r>
              <a:rPr kumimoji="1" lang="en-US" altLang="zh-CN" sz="2400" b="1">
                <a:solidFill>
                  <a:srgbClr val="000000"/>
                </a:solidFill>
                <a:latin typeface="Times New Roman" panose="02020603050405020304" pitchFamily="18" charset="0"/>
                <a:ea typeface="幼圆" panose="02010509060101010101" pitchFamily="49" charset="-122"/>
              </a:rPr>
              <a:t>Solution</a:t>
            </a:r>
            <a:r>
              <a:rPr kumimoji="1" lang="zh-CN" altLang="en-US" sz="2400" b="1">
                <a:solidFill>
                  <a:srgbClr val="000000"/>
                </a:solidFill>
                <a:latin typeface="Times New Roman" panose="02020603050405020304" pitchFamily="18" charset="0"/>
                <a:ea typeface="幼圆" panose="02010509060101010101" pitchFamily="49" charset="-122"/>
              </a:rPr>
              <a:t>：</a:t>
            </a:r>
            <a:r>
              <a:rPr kumimoji="1" lang="en-US" altLang="zh-CN" sz="2400" b="1">
                <a:solidFill>
                  <a:srgbClr val="000000"/>
                </a:solidFill>
                <a:latin typeface="Times New Roman" panose="02020603050405020304" pitchFamily="18" charset="0"/>
                <a:ea typeface="楷体_GB2312" pitchFamily="49" charset="-122"/>
              </a:rPr>
              <a:t>Charge </a:t>
            </a:r>
            <a:r>
              <a:rPr kumimoji="1" lang="en-US" altLang="zh-CN" sz="2400" i="1">
                <a:solidFill>
                  <a:srgbClr val="000000"/>
                </a:solidFill>
                <a:latin typeface="Times New Roman" panose="02020603050405020304" pitchFamily="18" charset="0"/>
                <a:ea typeface="楷体_GB2312" pitchFamily="49" charset="-122"/>
              </a:rPr>
              <a:t>q</a:t>
            </a:r>
            <a:r>
              <a:rPr kumimoji="1" lang="en-US" altLang="zh-CN" sz="2400" b="1" i="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according to Gauss theorem</a:t>
            </a:r>
            <a:r>
              <a:rPr kumimoji="1" lang="en-US" altLang="zh-CN" sz="2400" b="1">
                <a:latin typeface="楷体_GB2312" pitchFamily="49" charset="-122"/>
                <a:ea typeface="楷体_GB2312" pitchFamily="49" charset="-122"/>
              </a:rPr>
              <a:t> </a:t>
            </a:r>
          </a:p>
        </p:txBody>
      </p:sp>
      <p:graphicFrame>
        <p:nvGraphicFramePr>
          <p:cNvPr id="393220" name="Object 7"/>
          <p:cNvGraphicFramePr>
            <a:graphicFrameLocks noChangeAspect="1"/>
          </p:cNvGraphicFramePr>
          <p:nvPr/>
        </p:nvGraphicFramePr>
        <p:xfrm>
          <a:off x="3143250" y="2205038"/>
          <a:ext cx="3822700" cy="800100"/>
        </p:xfrm>
        <a:graphic>
          <a:graphicData uri="http://schemas.openxmlformats.org/presentationml/2006/ole">
            <mc:AlternateContent xmlns:mc="http://schemas.openxmlformats.org/markup-compatibility/2006">
              <mc:Choice xmlns:v="urn:schemas-microsoft-com:vml" Requires="v">
                <p:oleObj name="Equation" r:id="rId2" imgW="1771740" imgH="371475" progId="Equation.DSMT4">
                  <p:embed/>
                </p:oleObj>
              </mc:Choice>
              <mc:Fallback>
                <p:oleObj name="Equation" r:id="rId2" imgW="1771740" imgH="37147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205038"/>
                        <a:ext cx="38227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3221" name="Object 8"/>
          <p:cNvGraphicFramePr>
            <a:graphicFrameLocks noChangeAspect="1"/>
          </p:cNvGraphicFramePr>
          <p:nvPr/>
        </p:nvGraphicFramePr>
        <p:xfrm>
          <a:off x="2178050" y="3756026"/>
          <a:ext cx="5430838" cy="828675"/>
        </p:xfrm>
        <a:graphic>
          <a:graphicData uri="http://schemas.openxmlformats.org/presentationml/2006/ole">
            <mc:AlternateContent xmlns:mc="http://schemas.openxmlformats.org/markup-compatibility/2006">
              <mc:Choice xmlns:v="urn:schemas-microsoft-com:vml" Requires="v">
                <p:oleObj name="Equation" r:id="rId4" imgW="2371680" imgH="371475" progId="Equation.DSMT4">
                  <p:embed/>
                </p:oleObj>
              </mc:Choice>
              <mc:Fallback>
                <p:oleObj name="Equation" r:id="rId4" imgW="2371680" imgH="37147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050" y="3756026"/>
                        <a:ext cx="5430838"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4537" name="Text Box 9"/>
          <p:cNvSpPr txBox="1">
            <a:spLocks noChangeArrowheads="1"/>
          </p:cNvSpPr>
          <p:nvPr/>
        </p:nvSpPr>
        <p:spPr bwMode="auto">
          <a:xfrm>
            <a:off x="1584326" y="3187700"/>
            <a:ext cx="624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0000"/>
                </a:solidFill>
                <a:latin typeface="Times New Roman" panose="02020603050405020304" pitchFamily="18" charset="0"/>
                <a:ea typeface="楷体_GB2312" pitchFamily="49" charset="-122"/>
              </a:rPr>
              <a:t>The voltage between the concentric conductor:</a:t>
            </a:r>
          </a:p>
        </p:txBody>
      </p:sp>
      <p:graphicFrame>
        <p:nvGraphicFramePr>
          <p:cNvPr id="393223" name="Object 10"/>
          <p:cNvGraphicFramePr>
            <a:graphicFrameLocks noChangeAspect="1"/>
          </p:cNvGraphicFramePr>
          <p:nvPr/>
        </p:nvGraphicFramePr>
        <p:xfrm>
          <a:off x="4637088" y="4794251"/>
          <a:ext cx="2195512" cy="866775"/>
        </p:xfrm>
        <a:graphic>
          <a:graphicData uri="http://schemas.openxmlformats.org/presentationml/2006/ole">
            <mc:AlternateContent xmlns:mc="http://schemas.openxmlformats.org/markup-compatibility/2006">
              <mc:Choice xmlns:v="urn:schemas-microsoft-com:vml" Requires="v">
                <p:oleObj name="Equation" r:id="rId6" imgW="1000080" imgH="371475" progId="Equation.DSMT4">
                  <p:embed/>
                </p:oleObj>
              </mc:Choice>
              <mc:Fallback>
                <p:oleObj name="Equation" r:id="rId6" imgW="1000080" imgH="37147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7088" y="4794251"/>
                        <a:ext cx="2195512"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0" name="Text Box 11"/>
          <p:cNvSpPr txBox="1">
            <a:spLocks noChangeArrowheads="1"/>
          </p:cNvSpPr>
          <p:nvPr/>
        </p:nvSpPr>
        <p:spPr bwMode="auto">
          <a:xfrm>
            <a:off x="2900363" y="49926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chemeClr val="bg1"/>
              </a:solidFill>
              <a:latin typeface="黑体" panose="02010609060101010101" pitchFamily="49" charset="-122"/>
              <a:ea typeface="黑体" panose="02010609060101010101" pitchFamily="49" charset="-122"/>
            </a:endParaRPr>
          </a:p>
        </p:txBody>
      </p:sp>
      <p:sp>
        <p:nvSpPr>
          <p:cNvPr id="534540" name="Text Box 12"/>
          <p:cNvSpPr txBox="1">
            <a:spLocks noChangeArrowheads="1"/>
          </p:cNvSpPr>
          <p:nvPr/>
        </p:nvSpPr>
        <p:spPr bwMode="auto">
          <a:xfrm>
            <a:off x="1631950" y="4941888"/>
            <a:ext cx="304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00CC"/>
                </a:solidFill>
                <a:latin typeface="Times New Roman" panose="02020603050405020304" pitchFamily="18" charset="0"/>
                <a:ea typeface="楷体_GB2312" pitchFamily="49" charset="-122"/>
              </a:rPr>
              <a:t>Capacitance:</a:t>
            </a:r>
          </a:p>
        </p:txBody>
      </p:sp>
      <p:graphicFrame>
        <p:nvGraphicFramePr>
          <p:cNvPr id="393226" name="Object 13"/>
          <p:cNvGraphicFramePr>
            <a:graphicFrameLocks noChangeAspect="1"/>
          </p:cNvGraphicFramePr>
          <p:nvPr/>
        </p:nvGraphicFramePr>
        <p:xfrm>
          <a:off x="3933825" y="5843588"/>
          <a:ext cx="1608138" cy="406400"/>
        </p:xfrm>
        <a:graphic>
          <a:graphicData uri="http://schemas.openxmlformats.org/presentationml/2006/ole">
            <mc:AlternateContent xmlns:mc="http://schemas.openxmlformats.org/markup-compatibility/2006">
              <mc:Choice xmlns:v="urn:schemas-microsoft-com:vml" Requires="v">
                <p:oleObj name="Equation" r:id="rId8" imgW="619110" imgH="162015" progId="Equation.DSMT4">
                  <p:embed/>
                </p:oleObj>
              </mc:Choice>
              <mc:Fallback>
                <p:oleObj name="Equation" r:id="rId8" imgW="619110" imgH="16201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825" y="5843588"/>
                        <a:ext cx="16081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72"/>
          <p:cNvGrpSpPr>
            <a:grpSpLocks/>
          </p:cNvGrpSpPr>
          <p:nvPr/>
        </p:nvGrpSpPr>
        <p:grpSpPr bwMode="auto">
          <a:xfrm>
            <a:off x="1703389" y="5734050"/>
            <a:ext cx="2592387" cy="457200"/>
            <a:chOff x="113" y="3612"/>
            <a:chExt cx="1633" cy="288"/>
          </a:xfrm>
        </p:grpSpPr>
        <p:sp>
          <p:nvSpPr>
            <p:cNvPr id="95260" name="Text Box 14"/>
            <p:cNvSpPr txBox="1">
              <a:spLocks noChangeArrowheads="1"/>
            </p:cNvSpPr>
            <p:nvPr/>
          </p:nvSpPr>
          <p:spPr bwMode="auto">
            <a:xfrm>
              <a:off x="113" y="3612"/>
              <a:ext cx="1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ea typeface="楷体_GB2312" pitchFamily="49" charset="-122"/>
              </a:endParaRPr>
            </a:p>
          </p:txBody>
        </p:sp>
        <p:graphicFrame>
          <p:nvGraphicFramePr>
            <p:cNvPr id="95261" name="Object 15"/>
            <p:cNvGraphicFramePr>
              <a:graphicFrameLocks noChangeAspect="1"/>
            </p:cNvGraphicFramePr>
            <p:nvPr/>
          </p:nvGraphicFramePr>
          <p:xfrm>
            <a:off x="397" y="3665"/>
            <a:ext cx="676" cy="225"/>
          </p:xfrm>
          <a:graphic>
            <a:graphicData uri="http://schemas.openxmlformats.org/presentationml/2006/ole">
              <mc:AlternateContent xmlns:mc="http://schemas.openxmlformats.org/markup-compatibility/2006">
                <mc:Choice xmlns:v="urn:schemas-microsoft-com:vml" Requires="v">
                  <p:oleObj name="Equation" r:id="rId10" imgW="428760" imgH="162015" progId="Equation.3">
                    <p:embed/>
                  </p:oleObj>
                </mc:Choice>
                <mc:Fallback>
                  <p:oleObj name="Equation" r:id="rId10" imgW="428760" imgH="16201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 y="3665"/>
                          <a:ext cx="676"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9388" name="Text Box 1068"/>
          <p:cNvSpPr txBox="1">
            <a:spLocks noChangeArrowheads="1"/>
          </p:cNvSpPr>
          <p:nvPr/>
        </p:nvSpPr>
        <p:spPr bwMode="auto">
          <a:xfrm>
            <a:off x="1524000" y="188914"/>
            <a:ext cx="9144000" cy="15327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400" b="1">
                <a:solidFill>
                  <a:srgbClr val="000000"/>
                </a:solidFill>
                <a:latin typeface="Times New Roman" panose="02020603050405020304" pitchFamily="18" charset="0"/>
                <a:ea typeface="幼圆" panose="02010509060101010101" pitchFamily="49" charset="-122"/>
              </a:rPr>
              <a:t>Ex:</a:t>
            </a:r>
            <a:r>
              <a:rPr kumimoji="1" lang="en-US" altLang="zh-CN" sz="2400" b="1">
                <a:solidFill>
                  <a:srgbClr val="0000CC"/>
                </a:solidFill>
                <a:latin typeface="Times New Roman" panose="02020603050405020304" pitchFamily="18" charset="0"/>
                <a:ea typeface="楷体_GB2312" pitchFamily="49" charset="-122"/>
              </a:rPr>
              <a:t> Concentric spherical capacitor with inner conductor radius of a and outer conductor radius of b, homogeneous medium with </a:t>
            </a:r>
            <a:r>
              <a:rPr kumimoji="1" lang="el-GR" altLang="zh-CN" sz="2400" b="1" i="1">
                <a:solidFill>
                  <a:srgbClr val="0000CC"/>
                </a:solidFill>
                <a:latin typeface="Times New Roman" panose="02020603050405020304" pitchFamily="18" charset="0"/>
              </a:rPr>
              <a:t>ε</a:t>
            </a:r>
            <a:r>
              <a:rPr kumimoji="1" lang="en-US" altLang="zh-CN" sz="2400" b="1">
                <a:solidFill>
                  <a:srgbClr val="0000CC"/>
                </a:solidFill>
                <a:latin typeface="Times New Roman" panose="02020603050405020304" pitchFamily="18" charset="0"/>
                <a:ea typeface="楷体_GB2312" pitchFamily="49" charset="-122"/>
              </a:rPr>
              <a:t> Find the Capacitance of the spherical capacitor.</a:t>
            </a:r>
          </a:p>
        </p:txBody>
      </p:sp>
      <p:grpSp>
        <p:nvGrpSpPr>
          <p:cNvPr id="3" name="Group 1070"/>
          <p:cNvGrpSpPr>
            <a:grpSpLocks/>
          </p:cNvGrpSpPr>
          <p:nvPr/>
        </p:nvGrpSpPr>
        <p:grpSpPr bwMode="auto">
          <a:xfrm>
            <a:off x="5591176" y="5911850"/>
            <a:ext cx="4105275" cy="844550"/>
            <a:chOff x="2562" y="3724"/>
            <a:chExt cx="1815" cy="532"/>
          </a:xfrm>
        </p:grpSpPr>
        <p:sp>
          <p:nvSpPr>
            <p:cNvPr id="95258" name="Text Box 17"/>
            <p:cNvSpPr txBox="1">
              <a:spLocks noChangeArrowheads="1"/>
            </p:cNvSpPr>
            <p:nvPr/>
          </p:nvSpPr>
          <p:spPr bwMode="auto">
            <a:xfrm>
              <a:off x="2880" y="3724"/>
              <a:ext cx="1497" cy="532"/>
            </a:xfrm>
            <a:prstGeom prst="rect">
              <a:avLst/>
            </a:prstGeom>
            <a:solidFill>
              <a:srgbClr val="CCFFFF"/>
            </a:solidFill>
            <a:ln w="22225">
              <a:solidFill>
                <a:srgbClr val="993300"/>
              </a:solidFill>
              <a:miter lim="800000"/>
              <a:headEnd/>
              <a:tailEnd/>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FF0000"/>
                  </a:solidFill>
                  <a:latin typeface="Times New Roman" panose="02020603050405020304" pitchFamily="18" charset="0"/>
                  <a:ea typeface="楷体_GB2312" pitchFamily="49" charset="-122"/>
                </a:rPr>
                <a:t>Capacitance for Isolated conductor ball</a:t>
              </a:r>
              <a:endParaRPr kumimoji="1" lang="en-US" altLang="zh-CN" sz="2000" b="1">
                <a:solidFill>
                  <a:srgbClr val="FF0000"/>
                </a:solidFill>
                <a:latin typeface="宋体" panose="02010600030101010101" pitchFamily="2" charset="-122"/>
              </a:endParaRPr>
            </a:p>
          </p:txBody>
        </p:sp>
        <p:sp>
          <p:nvSpPr>
            <p:cNvPr id="95259" name="Line 1069"/>
            <p:cNvSpPr>
              <a:spLocks noChangeShapeType="1"/>
            </p:cNvSpPr>
            <p:nvPr/>
          </p:nvSpPr>
          <p:spPr bwMode="auto">
            <a:xfrm flipH="1">
              <a:off x="2562" y="3838"/>
              <a:ext cx="318" cy="0"/>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104"/>
          <p:cNvGrpSpPr>
            <a:grpSpLocks/>
          </p:cNvGrpSpPr>
          <p:nvPr/>
        </p:nvGrpSpPr>
        <p:grpSpPr bwMode="auto">
          <a:xfrm>
            <a:off x="7967663" y="2924176"/>
            <a:ext cx="2519362" cy="2303463"/>
            <a:chOff x="4059" y="1933"/>
            <a:chExt cx="1587" cy="1451"/>
          </a:xfrm>
        </p:grpSpPr>
        <p:sp>
          <p:nvSpPr>
            <p:cNvPr id="95247" name="Rectangle 1049"/>
            <p:cNvSpPr>
              <a:spLocks noChangeArrowheads="1"/>
            </p:cNvSpPr>
            <p:nvPr/>
          </p:nvSpPr>
          <p:spPr bwMode="auto">
            <a:xfrm>
              <a:off x="4059" y="1933"/>
              <a:ext cx="1587" cy="1451"/>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5248" name="Oval 1077"/>
            <p:cNvSpPr>
              <a:spLocks noChangeArrowheads="1"/>
            </p:cNvSpPr>
            <p:nvPr/>
          </p:nvSpPr>
          <p:spPr bwMode="auto">
            <a:xfrm>
              <a:off x="4213" y="2024"/>
              <a:ext cx="1270" cy="1270"/>
            </a:xfrm>
            <a:prstGeom prst="ellipse">
              <a:avLst/>
            </a:prstGeom>
            <a:gradFill rotWithShape="1">
              <a:gsLst>
                <a:gs pos="0">
                  <a:srgbClr val="100905"/>
                </a:gs>
                <a:gs pos="100000">
                  <a:srgbClr val="FF8C53">
                    <a:alpha val="49001"/>
                  </a:srgbClr>
                </a:gs>
              </a:gsLst>
              <a:lin ang="18900000" scaled="1"/>
            </a:gradFill>
            <a:ln w="9525">
              <a:solidFill>
                <a:srgbClr val="FF66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5249" name="Oval 1094"/>
            <p:cNvSpPr>
              <a:spLocks noChangeArrowheads="1"/>
            </p:cNvSpPr>
            <p:nvPr/>
          </p:nvSpPr>
          <p:spPr bwMode="auto">
            <a:xfrm>
              <a:off x="4550" y="2360"/>
              <a:ext cx="589" cy="590"/>
            </a:xfrm>
            <a:prstGeom prst="ellipse">
              <a:avLst/>
            </a:prstGeom>
            <a:gradFill rotWithShape="1">
              <a:gsLst>
                <a:gs pos="0">
                  <a:srgbClr val="000000"/>
                </a:gs>
                <a:gs pos="100000">
                  <a:srgbClr val="A7376F">
                    <a:alpha val="68999"/>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nvGrpSpPr>
            <p:cNvPr id="95250" name="Group 1096"/>
            <p:cNvGrpSpPr>
              <a:grpSpLocks/>
            </p:cNvGrpSpPr>
            <p:nvPr/>
          </p:nvGrpSpPr>
          <p:grpSpPr bwMode="auto">
            <a:xfrm>
              <a:off x="4405" y="2124"/>
              <a:ext cx="715" cy="724"/>
              <a:chOff x="4421" y="2114"/>
              <a:chExt cx="715" cy="724"/>
            </a:xfrm>
          </p:grpSpPr>
          <p:grpSp>
            <p:nvGrpSpPr>
              <p:cNvPr id="95251" name="Group 1097"/>
              <p:cNvGrpSpPr>
                <a:grpSpLocks/>
              </p:cNvGrpSpPr>
              <p:nvPr/>
            </p:nvGrpSpPr>
            <p:grpSpPr bwMode="auto">
              <a:xfrm>
                <a:off x="4422" y="2213"/>
                <a:ext cx="680" cy="454"/>
                <a:chOff x="3198" y="799"/>
                <a:chExt cx="680" cy="454"/>
              </a:xfrm>
            </p:grpSpPr>
            <p:sp>
              <p:nvSpPr>
                <p:cNvPr id="95256" name="Line 1098"/>
                <p:cNvSpPr>
                  <a:spLocks noChangeShapeType="1"/>
                </p:cNvSpPr>
                <p:nvPr/>
              </p:nvSpPr>
              <p:spPr bwMode="auto">
                <a:xfrm flipH="1" flipV="1">
                  <a:off x="3198" y="799"/>
                  <a:ext cx="453" cy="454"/>
                </a:xfrm>
                <a:prstGeom prst="line">
                  <a:avLst/>
                </a:prstGeom>
                <a:noFill/>
                <a:ln w="158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5257" name="Line 1099"/>
                <p:cNvSpPr>
                  <a:spLocks noChangeShapeType="1"/>
                </p:cNvSpPr>
                <p:nvPr/>
              </p:nvSpPr>
              <p:spPr bwMode="auto">
                <a:xfrm flipV="1">
                  <a:off x="3651" y="1071"/>
                  <a:ext cx="227" cy="182"/>
                </a:xfrm>
                <a:prstGeom prst="line">
                  <a:avLst/>
                </a:prstGeom>
                <a:noFill/>
                <a:ln w="158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5252" name="Object 1100"/>
              <p:cNvGraphicFramePr>
                <a:graphicFrameLocks noChangeAspect="1"/>
              </p:cNvGraphicFramePr>
              <p:nvPr/>
            </p:nvGraphicFramePr>
            <p:xfrm>
              <a:off x="4966" y="2568"/>
              <a:ext cx="170" cy="178"/>
            </p:xfrm>
            <a:graphic>
              <a:graphicData uri="http://schemas.openxmlformats.org/presentationml/2006/ole">
                <mc:AlternateContent xmlns:mc="http://schemas.openxmlformats.org/markup-compatibility/2006">
                  <mc:Choice xmlns:v="urn:schemas-microsoft-com:vml" Requires="v">
                    <p:oleObj name="公式" r:id="rId12" imgW="104760" imgH="123735" progId="Equation.3">
                      <p:embed/>
                    </p:oleObj>
                  </mc:Choice>
                  <mc:Fallback>
                    <p:oleObj name="公式" r:id="rId12" imgW="104760" imgH="12373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6" y="2568"/>
                            <a:ext cx="17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3" name="Object 1101"/>
              <p:cNvGraphicFramePr>
                <a:graphicFrameLocks noChangeAspect="1"/>
              </p:cNvGraphicFramePr>
              <p:nvPr/>
            </p:nvGraphicFramePr>
            <p:xfrm>
              <a:off x="4558" y="2114"/>
              <a:ext cx="170" cy="227"/>
            </p:xfrm>
            <a:graphic>
              <a:graphicData uri="http://schemas.openxmlformats.org/presentationml/2006/ole">
                <mc:AlternateContent xmlns:mc="http://schemas.openxmlformats.org/markup-compatibility/2006">
                  <mc:Choice xmlns:v="urn:schemas-microsoft-com:vml" Requires="v">
                    <p:oleObj name="公式" r:id="rId14" imgW="104760" imgH="162015" progId="Equation.3">
                      <p:embed/>
                    </p:oleObj>
                  </mc:Choice>
                  <mc:Fallback>
                    <p:oleObj name="公式" r:id="rId14" imgW="104760" imgH="16201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8" y="2114"/>
                            <a:ext cx="17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4" name="Object 1102"/>
              <p:cNvGraphicFramePr>
                <a:graphicFrameLocks noChangeAspect="1"/>
              </p:cNvGraphicFramePr>
              <p:nvPr/>
            </p:nvGraphicFramePr>
            <p:xfrm>
              <a:off x="4421" y="2501"/>
              <a:ext cx="170" cy="179"/>
            </p:xfrm>
            <a:graphic>
              <a:graphicData uri="http://schemas.openxmlformats.org/presentationml/2006/ole">
                <mc:AlternateContent xmlns:mc="http://schemas.openxmlformats.org/markup-compatibility/2006">
                  <mc:Choice xmlns:v="urn:schemas-microsoft-com:vml" Requires="v">
                    <p:oleObj name="公式" r:id="rId16" imgW="104760" imgH="123735" progId="Equation.3">
                      <p:embed/>
                    </p:oleObj>
                  </mc:Choice>
                  <mc:Fallback>
                    <p:oleObj name="公式" r:id="rId16" imgW="104760" imgH="12373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1" y="2501"/>
                            <a:ext cx="17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5" name="Object 1103"/>
              <p:cNvGraphicFramePr>
                <a:graphicFrameLocks noChangeAspect="1"/>
              </p:cNvGraphicFramePr>
              <p:nvPr/>
            </p:nvGraphicFramePr>
            <p:xfrm>
              <a:off x="4784" y="2659"/>
              <a:ext cx="170" cy="179"/>
            </p:xfrm>
            <a:graphic>
              <a:graphicData uri="http://schemas.openxmlformats.org/presentationml/2006/ole">
                <mc:AlternateContent xmlns:mc="http://schemas.openxmlformats.org/markup-compatibility/2006">
                  <mc:Choice xmlns:v="urn:schemas-microsoft-com:vml" Requires="v">
                    <p:oleObj name="公式" r:id="rId18" imgW="104760" imgH="123735" progId="Equation.3">
                      <p:embed/>
                    </p:oleObj>
                  </mc:Choice>
                  <mc:Fallback>
                    <p:oleObj name="公式" r:id="rId18" imgW="104760" imgH="12373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4" y="2659"/>
                            <a:ext cx="17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500656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69388"/>
                                        </p:tgtEl>
                                        <p:attrNameLst>
                                          <p:attrName>style.visibility</p:attrName>
                                        </p:attrNameLst>
                                      </p:cBhvr>
                                      <p:to>
                                        <p:strVal val="visible"/>
                                      </p:to>
                                    </p:set>
                                    <p:animEffect transition="in" filter="wipe(up)">
                                      <p:cBhvr>
                                        <p:cTn id="7" dur="500"/>
                                        <p:tgtEl>
                                          <p:spTgt spid="56938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34532"/>
                                        </p:tgtEl>
                                        <p:attrNameLst>
                                          <p:attrName>style.visibility</p:attrName>
                                        </p:attrNameLst>
                                      </p:cBhvr>
                                      <p:to>
                                        <p:strVal val="visible"/>
                                      </p:to>
                                    </p:set>
                                    <p:animEffect transition="in" filter="wipe(up)">
                                      <p:cBhvr>
                                        <p:cTn id="16" dur="2000"/>
                                        <p:tgtEl>
                                          <p:spTgt spid="534532"/>
                                        </p:tgtEl>
                                      </p:cBhvr>
                                    </p:animEffect>
                                  </p:childTnLst>
                                </p:cTn>
                              </p:par>
                            </p:childTnLst>
                          </p:cTn>
                        </p:par>
                        <p:par>
                          <p:cTn id="17" fill="hold" nodeType="afterGroup">
                            <p:stCondLst>
                              <p:cond delay="2000"/>
                            </p:stCondLst>
                            <p:childTnLst>
                              <p:par>
                                <p:cTn id="18" presetID="22" presetClass="entr" presetSubtype="8" fill="hold" nodeType="afterEffect">
                                  <p:stCondLst>
                                    <p:cond delay="0"/>
                                  </p:stCondLst>
                                  <p:childTnLst>
                                    <p:set>
                                      <p:cBhvr>
                                        <p:cTn id="19" dur="1" fill="hold">
                                          <p:stCondLst>
                                            <p:cond delay="0"/>
                                          </p:stCondLst>
                                        </p:cTn>
                                        <p:tgtEl>
                                          <p:spTgt spid="393220"/>
                                        </p:tgtEl>
                                        <p:attrNameLst>
                                          <p:attrName>style.visibility</p:attrName>
                                        </p:attrNameLst>
                                      </p:cBhvr>
                                      <p:to>
                                        <p:strVal val="visible"/>
                                      </p:to>
                                    </p:set>
                                    <p:animEffect transition="in" filter="wipe(left)">
                                      <p:cBhvr>
                                        <p:cTn id="20" dur="500"/>
                                        <p:tgtEl>
                                          <p:spTgt spid="3932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34537"/>
                                        </p:tgtEl>
                                        <p:attrNameLst>
                                          <p:attrName>style.visibility</p:attrName>
                                        </p:attrNameLst>
                                      </p:cBhvr>
                                      <p:to>
                                        <p:strVal val="visible"/>
                                      </p:to>
                                    </p:set>
                                    <p:animEffect transition="in" filter="wipe(left)">
                                      <p:cBhvr>
                                        <p:cTn id="25" dur="500"/>
                                        <p:tgtEl>
                                          <p:spTgt spid="534537"/>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93221"/>
                                        </p:tgtEl>
                                        <p:attrNameLst>
                                          <p:attrName>style.visibility</p:attrName>
                                        </p:attrNameLst>
                                      </p:cBhvr>
                                      <p:to>
                                        <p:strVal val="visible"/>
                                      </p:to>
                                    </p:set>
                                    <p:animEffect transition="in" filter="wipe(left)">
                                      <p:cBhvr>
                                        <p:cTn id="29" dur="500"/>
                                        <p:tgtEl>
                                          <p:spTgt spid="3932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4540"/>
                                        </p:tgtEl>
                                        <p:attrNameLst>
                                          <p:attrName>style.visibility</p:attrName>
                                        </p:attrNameLst>
                                      </p:cBhvr>
                                      <p:to>
                                        <p:strVal val="visible"/>
                                      </p:to>
                                    </p:set>
                                    <p:animEffect transition="in" filter="wipe(left)">
                                      <p:cBhvr>
                                        <p:cTn id="34" dur="500"/>
                                        <p:tgtEl>
                                          <p:spTgt spid="534540"/>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93223"/>
                                        </p:tgtEl>
                                        <p:attrNameLst>
                                          <p:attrName>style.visibility</p:attrName>
                                        </p:attrNameLst>
                                      </p:cBhvr>
                                      <p:to>
                                        <p:strVal val="visible"/>
                                      </p:to>
                                    </p:set>
                                    <p:animEffect transition="in" filter="wipe(left)">
                                      <p:cBhvr>
                                        <p:cTn id="38" dur="500"/>
                                        <p:tgtEl>
                                          <p:spTgt spid="3932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393226"/>
                                        </p:tgtEl>
                                        <p:attrNameLst>
                                          <p:attrName>style.visibility</p:attrName>
                                        </p:attrNameLst>
                                      </p:cBhvr>
                                      <p:to>
                                        <p:strVal val="visible"/>
                                      </p:to>
                                    </p:set>
                                    <p:animEffect transition="in" filter="wipe(left)">
                                      <p:cBhvr>
                                        <p:cTn id="47" dur="500"/>
                                        <p:tgtEl>
                                          <p:spTgt spid="393226"/>
                                        </p:tgtEl>
                                      </p:cBhvr>
                                    </p:animEffect>
                                  </p:childTnLst>
                                </p:cTn>
                              </p:par>
                            </p:childTnLst>
                          </p:cTn>
                        </p:par>
                        <p:par>
                          <p:cTn id="48" fill="hold" nodeType="afterGroup">
                            <p:stCondLst>
                              <p:cond delay="1000"/>
                            </p:stCondLst>
                            <p:childTnLst>
                              <p:par>
                                <p:cTn id="49" presetID="10" presetClass="entr" presetSubtype="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p:bldP spid="534537" grpId="0"/>
      <p:bldP spid="534540" grpId="0"/>
      <p:bldP spid="5693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2"/>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AD48565-7AFB-42A5-B60C-696C1C215054}" type="slidenum">
              <a:rPr lang="en-US" altLang="zh-CN" sz="1400"/>
              <a:pPr algn="r" eaLnBrk="1" hangingPunct="1">
                <a:spcBef>
                  <a:spcPct val="0"/>
                </a:spcBef>
                <a:buClrTx/>
                <a:buSzTx/>
                <a:buFontTx/>
                <a:buNone/>
              </a:pPr>
              <a:t>16</a:t>
            </a:fld>
            <a:endParaRPr lang="en-US" altLang="zh-CN" sz="1400"/>
          </a:p>
        </p:txBody>
      </p:sp>
      <p:graphicFrame>
        <p:nvGraphicFramePr>
          <p:cNvPr id="395268" name="Object 28"/>
          <p:cNvGraphicFramePr>
            <a:graphicFrameLocks noChangeAspect="1"/>
          </p:cNvGraphicFramePr>
          <p:nvPr/>
        </p:nvGraphicFramePr>
        <p:xfrm>
          <a:off x="3648075" y="2636839"/>
          <a:ext cx="2389188" cy="979487"/>
        </p:xfrm>
        <a:graphic>
          <a:graphicData uri="http://schemas.openxmlformats.org/presentationml/2006/ole">
            <mc:AlternateContent xmlns:mc="http://schemas.openxmlformats.org/markup-compatibility/2006">
              <mc:Choice xmlns:v="urn:schemas-microsoft-com:vml" Requires="v">
                <p:oleObj name="Equation" r:id="rId2" imgW="943110" imgH="342900" progId="Equation.DSMT4">
                  <p:embed/>
                </p:oleObj>
              </mc:Choice>
              <mc:Fallback>
                <p:oleObj name="Equation" r:id="rId2" imgW="943110" imgH="3429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2636839"/>
                        <a:ext cx="23891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5269" name="Rectangle 29"/>
          <p:cNvSpPr>
            <a:spLocks noChangeArrowheads="1"/>
          </p:cNvSpPr>
          <p:nvPr/>
        </p:nvSpPr>
        <p:spPr bwMode="auto">
          <a:xfrm>
            <a:off x="1703388" y="3496103"/>
            <a:ext cx="4665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tabLst>
                <a:tab pos="266700" algn="r"/>
                <a:tab pos="2641600" algn="ctr"/>
                <a:tab pos="528320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266700" algn="r"/>
                <a:tab pos="2641600" algn="ctr"/>
                <a:tab pos="528320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400" b="1">
                <a:solidFill>
                  <a:srgbClr val="000000"/>
                </a:solidFill>
                <a:latin typeface="Times New Roman" panose="02020603050405020304" pitchFamily="18" charset="0"/>
                <a:ea typeface="楷体_GB2312" pitchFamily="49" charset="-122"/>
                <a:cs typeface="Times New Roman" panose="02020603050405020304" pitchFamily="18" charset="0"/>
              </a:rPr>
              <a:t>Potential difference between inner and outer conductor</a:t>
            </a:r>
            <a:endParaRPr lang="en-US" altLang="zh-CN" sz="2400" b="1">
              <a:solidFill>
                <a:srgbClr val="000000"/>
              </a:solidFill>
              <a:ea typeface="楷体_GB2312" pitchFamily="49" charset="-122"/>
              <a:cs typeface="Times New Roman" panose="02020603050405020304" pitchFamily="18" charset="0"/>
            </a:endParaRPr>
          </a:p>
        </p:txBody>
      </p:sp>
      <p:graphicFrame>
        <p:nvGraphicFramePr>
          <p:cNvPr id="395270" name="Object 30"/>
          <p:cNvGraphicFramePr>
            <a:graphicFrameLocks noChangeAspect="1"/>
          </p:cNvGraphicFramePr>
          <p:nvPr/>
        </p:nvGraphicFramePr>
        <p:xfrm>
          <a:off x="2208213" y="4221163"/>
          <a:ext cx="4451350" cy="900112"/>
        </p:xfrm>
        <a:graphic>
          <a:graphicData uri="http://schemas.openxmlformats.org/presentationml/2006/ole">
            <mc:AlternateContent xmlns:mc="http://schemas.openxmlformats.org/markup-compatibility/2006">
              <mc:Choice xmlns:v="urn:schemas-microsoft-com:vml" Requires="v">
                <p:oleObj name="Equation" r:id="rId4" imgW="1981260" imgH="342900" progId="Equation.DSMT4">
                  <p:embed/>
                </p:oleObj>
              </mc:Choice>
              <mc:Fallback>
                <p:oleObj name="Equation" r:id="rId4" imgW="1981260" imgH="342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4221163"/>
                        <a:ext cx="44513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72" name="Rectangle 32"/>
          <p:cNvSpPr>
            <a:spLocks noChangeArrowheads="1"/>
          </p:cNvSpPr>
          <p:nvPr/>
        </p:nvSpPr>
        <p:spPr bwMode="auto">
          <a:xfrm>
            <a:off x="2279651" y="5656690"/>
            <a:ext cx="22862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kumimoji="1" lang="en-US" altLang="zh-CN" sz="2400" b="1">
                <a:solidFill>
                  <a:srgbClr val="0000CC"/>
                </a:solidFill>
                <a:latin typeface="Times New Roman" panose="02020603050405020304" pitchFamily="18" charset="0"/>
              </a:rPr>
              <a:t>the capacitance </a:t>
            </a:r>
          </a:p>
          <a:p>
            <a:pPr eaLnBrk="1" fontAlgn="ctr" hangingPunct="1">
              <a:spcBef>
                <a:spcPct val="0"/>
              </a:spcBef>
              <a:buClrTx/>
              <a:buSzTx/>
              <a:buFontTx/>
              <a:buNone/>
            </a:pPr>
            <a:r>
              <a:rPr kumimoji="1" lang="en-US" altLang="zh-CN" sz="2400" b="1">
                <a:solidFill>
                  <a:srgbClr val="0000CC"/>
                </a:solidFill>
                <a:latin typeface="Times New Roman" panose="02020603050405020304" pitchFamily="18" charset="0"/>
              </a:rPr>
              <a:t>per unit length:</a:t>
            </a:r>
          </a:p>
        </p:txBody>
      </p:sp>
      <p:graphicFrame>
        <p:nvGraphicFramePr>
          <p:cNvPr id="395276" name="Object 33"/>
          <p:cNvGraphicFramePr>
            <a:graphicFrameLocks noChangeAspect="1"/>
          </p:cNvGraphicFramePr>
          <p:nvPr/>
        </p:nvGraphicFramePr>
        <p:xfrm>
          <a:off x="5159376" y="5516563"/>
          <a:ext cx="3713163" cy="927100"/>
        </p:xfrm>
        <a:graphic>
          <a:graphicData uri="http://schemas.openxmlformats.org/presentationml/2006/ole">
            <mc:AlternateContent xmlns:mc="http://schemas.openxmlformats.org/markup-compatibility/2006">
              <mc:Choice xmlns:v="urn:schemas-microsoft-com:vml" Requires="v">
                <p:oleObj name="Equation" r:id="rId6" imgW="1590570" imgH="342900" progId="Equation.DSMT4">
                  <p:embed/>
                </p:oleObj>
              </mc:Choice>
              <mc:Fallback>
                <p:oleObj name="Equation" r:id="rId6" imgW="1590570" imgH="342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6" y="5516563"/>
                        <a:ext cx="3713163"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4680" name="Group 40"/>
          <p:cNvGrpSpPr>
            <a:grpSpLocks/>
          </p:cNvGrpSpPr>
          <p:nvPr/>
        </p:nvGrpSpPr>
        <p:grpSpPr bwMode="auto">
          <a:xfrm>
            <a:off x="7175500" y="2636839"/>
            <a:ext cx="3168650" cy="2452687"/>
            <a:chOff x="3560" y="1661"/>
            <a:chExt cx="1996" cy="1545"/>
          </a:xfrm>
        </p:grpSpPr>
        <p:sp>
          <p:nvSpPr>
            <p:cNvPr id="96272" name="Rectangle 3"/>
            <p:cNvSpPr>
              <a:spLocks noChangeArrowheads="1"/>
            </p:cNvSpPr>
            <p:nvPr/>
          </p:nvSpPr>
          <p:spPr bwMode="auto">
            <a:xfrm>
              <a:off x="3560" y="1661"/>
              <a:ext cx="1996" cy="154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nvGrpSpPr>
            <p:cNvPr id="96273" name="Group 38"/>
            <p:cNvGrpSpPr>
              <a:grpSpLocks/>
            </p:cNvGrpSpPr>
            <p:nvPr/>
          </p:nvGrpSpPr>
          <p:grpSpPr bwMode="auto">
            <a:xfrm>
              <a:off x="3878" y="1934"/>
              <a:ext cx="839" cy="839"/>
              <a:chOff x="3878" y="1934"/>
              <a:chExt cx="839" cy="801"/>
            </a:xfrm>
          </p:grpSpPr>
          <p:sp>
            <p:nvSpPr>
              <p:cNvPr id="96275" name="AutoShape 4"/>
              <p:cNvSpPr>
                <a:spLocks noChangeAspect="1" noChangeArrowheads="1"/>
              </p:cNvSpPr>
              <p:nvPr/>
            </p:nvSpPr>
            <p:spPr bwMode="auto">
              <a:xfrm>
                <a:off x="3905" y="1934"/>
                <a:ext cx="812" cy="7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8 h 21600"/>
                  <a:gd name="T26" fmla="*/ 18434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17" y="10800"/>
                    </a:moveTo>
                    <a:cubicBezTo>
                      <a:pt x="817" y="16313"/>
                      <a:pt x="5287" y="20783"/>
                      <a:pt x="10800" y="20783"/>
                    </a:cubicBezTo>
                    <a:cubicBezTo>
                      <a:pt x="16313" y="20783"/>
                      <a:pt x="20783" y="16313"/>
                      <a:pt x="20783" y="10800"/>
                    </a:cubicBezTo>
                    <a:cubicBezTo>
                      <a:pt x="20783" y="5287"/>
                      <a:pt x="16313" y="817"/>
                      <a:pt x="10800" y="817"/>
                    </a:cubicBezTo>
                    <a:cubicBezTo>
                      <a:pt x="5287" y="817"/>
                      <a:pt x="817" y="5287"/>
                      <a:pt x="817" y="10800"/>
                    </a:cubicBezTo>
                    <a:close/>
                  </a:path>
                </a:pathLst>
              </a:custGeom>
              <a:solidFill>
                <a:srgbClr val="FF9900"/>
              </a:solidFill>
              <a:ln w="9525">
                <a:round/>
                <a:headEnd/>
                <a:tailEnd/>
              </a:ln>
              <a:effectLst/>
              <a:scene3d>
                <a:camera prst="legacyPerspectiveTopRight">
                  <a:rot lat="0" lon="1200000" rev="0"/>
                </a:camera>
                <a:lightRig rig="legacyFlat4" dir="b"/>
              </a:scene3d>
              <a:sp3d extrusionH="25130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96276" name="Oval 5"/>
              <p:cNvSpPr>
                <a:spLocks noChangeAspect="1" noChangeArrowheads="1"/>
              </p:cNvSpPr>
              <p:nvPr/>
            </p:nvSpPr>
            <p:spPr bwMode="auto">
              <a:xfrm>
                <a:off x="3878" y="1943"/>
                <a:ext cx="791" cy="792"/>
              </a:xfrm>
              <a:prstGeom prst="ellipse">
                <a:avLst/>
              </a:prstGeom>
              <a:solidFill>
                <a:srgbClr val="FFBA75"/>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6277" name="Oval 6"/>
              <p:cNvSpPr>
                <a:spLocks noChangeAspect="1" noChangeArrowheads="1"/>
              </p:cNvSpPr>
              <p:nvPr/>
            </p:nvSpPr>
            <p:spPr bwMode="auto">
              <a:xfrm>
                <a:off x="3928" y="1994"/>
                <a:ext cx="695" cy="695"/>
              </a:xfrm>
              <a:prstGeom prst="ellipse">
                <a:avLst/>
              </a:prstGeom>
              <a:solidFill>
                <a:srgbClr val="808080"/>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6278" name="Oval 7"/>
              <p:cNvSpPr>
                <a:spLocks noChangeAspect="1" noChangeArrowheads="1"/>
              </p:cNvSpPr>
              <p:nvPr/>
            </p:nvSpPr>
            <p:spPr bwMode="auto">
              <a:xfrm>
                <a:off x="4083" y="2155"/>
                <a:ext cx="386" cy="386"/>
              </a:xfrm>
              <a:prstGeom prst="ellipse">
                <a:avLst/>
              </a:prstGeom>
              <a:solidFill>
                <a:srgbClr val="FFAB57"/>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aphicFrame>
            <p:nvGraphicFramePr>
              <p:cNvPr id="96279" name="Object 8"/>
              <p:cNvGraphicFramePr>
                <a:graphicFrameLocks noChangeAspect="1"/>
              </p:cNvGraphicFramePr>
              <p:nvPr/>
            </p:nvGraphicFramePr>
            <p:xfrm>
              <a:off x="4226" y="1992"/>
              <a:ext cx="177" cy="195"/>
            </p:xfrm>
            <a:graphic>
              <a:graphicData uri="http://schemas.openxmlformats.org/presentationml/2006/ole">
                <mc:AlternateContent xmlns:mc="http://schemas.openxmlformats.org/markup-compatibility/2006">
                  <mc:Choice xmlns:v="urn:schemas-microsoft-com:vml" Requires="v">
                    <p:oleObj name="Equation" r:id="rId8" imgW="47520" imgH="66585" progId="Equation.3">
                      <p:embed/>
                    </p:oleObj>
                  </mc:Choice>
                  <mc:Fallback>
                    <p:oleObj name="Equation" r:id="rId8" imgW="47520" imgH="6658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6" y="1992"/>
                            <a:ext cx="177"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80" name="Line 9"/>
              <p:cNvSpPr>
                <a:spLocks noChangeAspect="1" noChangeShapeType="1"/>
              </p:cNvSpPr>
              <p:nvPr/>
            </p:nvSpPr>
            <p:spPr bwMode="auto">
              <a:xfrm flipV="1">
                <a:off x="4278" y="2106"/>
                <a:ext cx="260" cy="243"/>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1" name="Line 10"/>
              <p:cNvSpPr>
                <a:spLocks noChangeAspect="1" noChangeShapeType="1"/>
              </p:cNvSpPr>
              <p:nvPr/>
            </p:nvSpPr>
            <p:spPr bwMode="auto">
              <a:xfrm flipH="1" flipV="1">
                <a:off x="4104" y="2201"/>
                <a:ext cx="170" cy="143"/>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6282" name="Object 11"/>
              <p:cNvGraphicFramePr>
                <a:graphicFrameLocks noChangeAspect="1"/>
              </p:cNvGraphicFramePr>
              <p:nvPr/>
            </p:nvGraphicFramePr>
            <p:xfrm>
              <a:off x="4059" y="2263"/>
              <a:ext cx="165" cy="182"/>
            </p:xfrm>
            <a:graphic>
              <a:graphicData uri="http://schemas.openxmlformats.org/presentationml/2006/ole">
                <mc:AlternateContent xmlns:mc="http://schemas.openxmlformats.org/markup-compatibility/2006">
                  <mc:Choice xmlns:v="urn:schemas-microsoft-com:vml" Requires="v">
                    <p:oleObj name="Equation" r:id="rId10" imgW="47520" imgH="66585" progId="Equation.3">
                      <p:embed/>
                    </p:oleObj>
                  </mc:Choice>
                  <mc:Fallback>
                    <p:oleObj name="Equation" r:id="rId10" imgW="47520" imgH="665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9" y="2263"/>
                            <a:ext cx="165"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83" name="Object 12"/>
              <p:cNvGraphicFramePr>
                <a:graphicFrameLocks noChangeAspect="1"/>
              </p:cNvGraphicFramePr>
              <p:nvPr/>
            </p:nvGraphicFramePr>
            <p:xfrm>
              <a:off x="4467" y="2138"/>
              <a:ext cx="181" cy="253"/>
            </p:xfrm>
            <a:graphic>
              <a:graphicData uri="http://schemas.openxmlformats.org/presentationml/2006/ole">
                <mc:AlternateContent xmlns:mc="http://schemas.openxmlformats.org/markup-compatibility/2006">
                  <mc:Choice xmlns:v="urn:schemas-microsoft-com:vml" Requires="v">
                    <p:oleObj name="Equation" r:id="rId12" imgW="47520" imgH="104865" progId="Equation.DSMT4">
                      <p:embed/>
                    </p:oleObj>
                  </mc:Choice>
                  <mc:Fallback>
                    <p:oleObj name="Equation" r:id="rId12" imgW="47520" imgH="10486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7" y="2138"/>
                            <a:ext cx="181"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D6009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274" name="Rectangle 34"/>
            <p:cNvSpPr>
              <a:spLocks noChangeArrowheads="1"/>
            </p:cNvSpPr>
            <p:nvPr/>
          </p:nvSpPr>
          <p:spPr bwMode="auto">
            <a:xfrm>
              <a:off x="4195" y="2764"/>
              <a:ext cx="7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buClrTx/>
                <a:buSzTx/>
                <a:buFontTx/>
                <a:buNone/>
              </a:pPr>
              <a:r>
                <a:rPr lang="en-US" altLang="zh-CN" sz="2000" b="1">
                  <a:solidFill>
                    <a:srgbClr val="000000"/>
                  </a:solidFill>
                  <a:latin typeface="Times New Roman" panose="02020603050405020304" pitchFamily="18" charset="0"/>
                  <a:cs typeface="Times New Roman" panose="02020603050405020304" pitchFamily="18" charset="0"/>
                </a:rPr>
                <a:t>Coaxial line</a:t>
              </a:r>
              <a:endParaRPr lang="en-US" altLang="zh-CN" sz="2000" b="1">
                <a:solidFill>
                  <a:srgbClr val="000000"/>
                </a:solidFill>
                <a:cs typeface="Times New Roman" panose="02020603050405020304" pitchFamily="18" charset="0"/>
              </a:endParaRPr>
            </a:p>
          </p:txBody>
        </p:sp>
      </p:grpSp>
      <p:graphicFrame>
        <p:nvGraphicFramePr>
          <p:cNvPr id="395290" name="Object 36"/>
          <p:cNvGraphicFramePr>
            <a:graphicFrameLocks noChangeAspect="1"/>
          </p:cNvGraphicFramePr>
          <p:nvPr/>
        </p:nvGraphicFramePr>
        <p:xfrm>
          <a:off x="2566988" y="4868863"/>
          <a:ext cx="2062162" cy="869950"/>
        </p:xfrm>
        <a:graphic>
          <a:graphicData uri="http://schemas.openxmlformats.org/presentationml/2006/ole">
            <mc:AlternateContent xmlns:mc="http://schemas.openxmlformats.org/markup-compatibility/2006">
              <mc:Choice xmlns:v="urn:schemas-microsoft-com:vml" Requires="v">
                <p:oleObj name="Equation" r:id="rId14" imgW="847800" imgH="314325" progId="Equation.DSMT4">
                  <p:embed/>
                </p:oleObj>
              </mc:Choice>
              <mc:Fallback>
                <p:oleObj name="Equation" r:id="rId14" imgW="847800" imgH="31432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6988" y="4868863"/>
                        <a:ext cx="206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42" name="Text Box 2"/>
          <p:cNvSpPr txBox="1">
            <a:spLocks noChangeArrowheads="1"/>
          </p:cNvSpPr>
          <p:nvPr/>
        </p:nvSpPr>
        <p:spPr bwMode="auto">
          <a:xfrm>
            <a:off x="1524001" y="1"/>
            <a:ext cx="9083675" cy="15327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400" b="1">
                <a:solidFill>
                  <a:srgbClr val="000000"/>
                </a:solidFill>
                <a:latin typeface="Times New Roman" panose="02020603050405020304" pitchFamily="18" charset="0"/>
                <a:ea typeface="幼圆" panose="02010509060101010101" pitchFamily="49" charset="-122"/>
              </a:rPr>
              <a:t>Ex:</a:t>
            </a:r>
            <a:r>
              <a:rPr kumimoji="1" lang="en-US" altLang="zh-CN" sz="2400" b="1">
                <a:solidFill>
                  <a:srgbClr val="FFB953"/>
                </a:solidFill>
                <a:latin typeface="Times New Roman" panose="02020603050405020304" pitchFamily="18" charset="0"/>
                <a:ea typeface="楷体_GB2312" pitchFamily="49" charset="-122"/>
              </a:rPr>
              <a:t> </a:t>
            </a:r>
            <a:r>
              <a:rPr kumimoji="1" lang="en-US" altLang="zh-CN" sz="2400" b="1">
                <a:solidFill>
                  <a:schemeClr val="bg1"/>
                </a:solidFill>
                <a:latin typeface="Times New Roman" panose="02020603050405020304" pitchFamily="18" charset="0"/>
                <a:ea typeface="楷体_GB2312" pitchFamily="49" charset="-122"/>
              </a:rPr>
              <a:t> </a:t>
            </a:r>
            <a:r>
              <a:rPr kumimoji="1" lang="en-US" altLang="zh-CN" sz="2400" b="1">
                <a:solidFill>
                  <a:srgbClr val="0000CC"/>
                </a:solidFill>
                <a:latin typeface="Times New Roman" panose="02020603050405020304" pitchFamily="18" charset="0"/>
                <a:ea typeface="楷体_GB2312" pitchFamily="49" charset="-122"/>
              </a:rPr>
              <a:t>Coaxial line with inner conductor radius a and outer conductor radius b, a dielectric of permittivity </a:t>
            </a:r>
            <a:r>
              <a:rPr kumimoji="1" lang="el-GR" altLang="zh-CN" sz="2400" b="1">
                <a:solidFill>
                  <a:srgbClr val="0000CC"/>
                </a:solidFill>
                <a:latin typeface="Times New Roman" panose="02020603050405020304" pitchFamily="18" charset="0"/>
                <a:ea typeface="楷体_GB2312" pitchFamily="49" charset="-122"/>
                <a:cs typeface="Times New Roman" panose="02020603050405020304" pitchFamily="18" charset="0"/>
              </a:rPr>
              <a:t>ε</a:t>
            </a:r>
            <a:r>
              <a:rPr kumimoji="1" lang="en-US" altLang="zh-CN" sz="2400" b="1">
                <a:solidFill>
                  <a:srgbClr val="0000CC"/>
                </a:solidFill>
                <a:latin typeface="Times New Roman" panose="02020603050405020304" pitchFamily="18" charset="0"/>
                <a:ea typeface="楷体_GB2312" pitchFamily="49" charset="-122"/>
                <a:cs typeface="Times New Roman" panose="02020603050405020304" pitchFamily="18" charset="0"/>
              </a:rPr>
              <a:t>is filled up in between. Find the capacitance per unit length.</a:t>
            </a:r>
            <a:endParaRPr kumimoji="1" lang="el-GR" altLang="zh-CN" sz="2400" b="1">
              <a:solidFill>
                <a:srgbClr val="0000CC"/>
              </a:solidFill>
              <a:latin typeface="Times New Roman" panose="02020603050405020304" pitchFamily="18" charset="0"/>
              <a:ea typeface="楷体_GB2312" pitchFamily="49" charset="-122"/>
              <a:cs typeface="Times New Roman" panose="02020603050405020304" pitchFamily="18" charset="0"/>
            </a:endParaRPr>
          </a:p>
        </p:txBody>
      </p:sp>
      <p:grpSp>
        <p:nvGrpSpPr>
          <p:cNvPr id="395292" name="Group 28"/>
          <p:cNvGrpSpPr>
            <a:grpSpLocks/>
          </p:cNvGrpSpPr>
          <p:nvPr/>
        </p:nvGrpSpPr>
        <p:grpSpPr bwMode="auto">
          <a:xfrm>
            <a:off x="1631950" y="1550988"/>
            <a:ext cx="8713788" cy="1200150"/>
            <a:chOff x="113" y="977"/>
            <a:chExt cx="5489" cy="756"/>
          </a:xfrm>
        </p:grpSpPr>
        <p:sp>
          <p:nvSpPr>
            <p:cNvPr id="96268" name="Rectangle 29"/>
            <p:cNvSpPr>
              <a:spLocks noChangeArrowheads="1"/>
            </p:cNvSpPr>
            <p:nvPr/>
          </p:nvSpPr>
          <p:spPr bwMode="auto">
            <a:xfrm>
              <a:off x="113" y="977"/>
              <a:ext cx="548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tabLst>
                  <a:tab pos="266700" algn="r"/>
                  <a:tab pos="2641600" algn="ctr"/>
                  <a:tab pos="528320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266700" algn="r"/>
                  <a:tab pos="2641600" algn="ctr"/>
                  <a:tab pos="528320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400" b="1">
                  <a:solidFill>
                    <a:srgbClr val="FF0000"/>
                  </a:solidFill>
                  <a:latin typeface="Times New Roman" panose="02020603050405020304" pitchFamily="18" charset="0"/>
                  <a:ea typeface="楷体_GB2312" pitchFamily="49" charset="-122"/>
                  <a:cs typeface="Times New Roman" panose="02020603050405020304" pitchFamily="18" charset="0"/>
                </a:rPr>
                <a:t>Solution:</a:t>
              </a:r>
              <a:r>
                <a:rPr lang="en-US" altLang="zh-CN" sz="2400" b="1">
                  <a:solidFill>
                    <a:srgbClr val="000000"/>
                  </a:solidFill>
                  <a:latin typeface="Times New Roman" panose="02020603050405020304" pitchFamily="18" charset="0"/>
                  <a:ea typeface="楷体_GB2312" pitchFamily="49" charset="-122"/>
                  <a:cs typeface="Times New Roman" panose="02020603050405020304" pitchFamily="18" charset="0"/>
                </a:rPr>
                <a:t> assume the line charge density is          and         for the inner and outer conductor, applying Gauss’s Law and the electric field between two conductor is:</a:t>
              </a:r>
              <a:endParaRPr lang="en-US" altLang="zh-CN" sz="2400" b="1">
                <a:solidFill>
                  <a:srgbClr val="000000"/>
                </a:solidFill>
                <a:ea typeface="楷体_GB2312" pitchFamily="49" charset="-122"/>
                <a:cs typeface="Times New Roman" panose="02020603050405020304" pitchFamily="18" charset="0"/>
              </a:endParaRPr>
            </a:p>
          </p:txBody>
        </p:sp>
        <p:grpSp>
          <p:nvGrpSpPr>
            <p:cNvPr id="96269" name="Group 30"/>
            <p:cNvGrpSpPr>
              <a:grpSpLocks/>
            </p:cNvGrpSpPr>
            <p:nvPr/>
          </p:nvGrpSpPr>
          <p:grpSpPr bwMode="auto">
            <a:xfrm>
              <a:off x="3696" y="981"/>
              <a:ext cx="1105" cy="312"/>
              <a:chOff x="3696" y="1110"/>
              <a:chExt cx="1105" cy="312"/>
            </a:xfrm>
          </p:grpSpPr>
          <p:graphicFrame>
            <p:nvGraphicFramePr>
              <p:cNvPr id="96270" name="Object 31"/>
              <p:cNvGraphicFramePr>
                <a:graphicFrameLocks noChangeAspect="1"/>
              </p:cNvGraphicFramePr>
              <p:nvPr/>
            </p:nvGraphicFramePr>
            <p:xfrm>
              <a:off x="3696" y="1110"/>
              <a:ext cx="364" cy="312"/>
            </p:xfrm>
            <a:graphic>
              <a:graphicData uri="http://schemas.openxmlformats.org/presentationml/2006/ole">
                <mc:AlternateContent xmlns:mc="http://schemas.openxmlformats.org/markup-compatibility/2006">
                  <mc:Choice xmlns:v="urn:schemas-microsoft-com:vml" Requires="v">
                    <p:oleObj name="Equation" r:id="rId16" imgW="266584" imgH="228501" progId="Equation.DSMT4">
                      <p:embed/>
                    </p:oleObj>
                  </mc:Choice>
                  <mc:Fallback>
                    <p:oleObj name="Equation" r:id="rId16" imgW="266584" imgH="22850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6" y="1110"/>
                            <a:ext cx="36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71" name="Object 32"/>
              <p:cNvGraphicFramePr>
                <a:graphicFrameLocks noChangeAspect="1"/>
              </p:cNvGraphicFramePr>
              <p:nvPr/>
            </p:nvGraphicFramePr>
            <p:xfrm>
              <a:off x="4468" y="1117"/>
              <a:ext cx="333" cy="299"/>
            </p:xfrm>
            <a:graphic>
              <a:graphicData uri="http://schemas.openxmlformats.org/presentationml/2006/ole">
                <mc:AlternateContent xmlns:mc="http://schemas.openxmlformats.org/markup-compatibility/2006">
                  <mc:Choice xmlns:v="urn:schemas-microsoft-com:vml" Requires="v">
                    <p:oleObj name="Equation" r:id="rId18" imgW="253890" imgH="228501" progId="Equation.DSMT4">
                      <p:embed/>
                    </p:oleObj>
                  </mc:Choice>
                  <mc:Fallback>
                    <p:oleObj name="Equation" r:id="rId18" imgW="253890" imgH="22850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68" y="1117"/>
                            <a:ext cx="333"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70770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24642"/>
                                        </p:tgtEl>
                                        <p:attrNameLst>
                                          <p:attrName>style.visibility</p:attrName>
                                        </p:attrNameLst>
                                      </p:cBhvr>
                                      <p:to>
                                        <p:strVal val="visible"/>
                                      </p:to>
                                    </p:set>
                                    <p:animEffect transition="in" filter="wipe(up)">
                                      <p:cBhvr>
                                        <p:cTn id="7" dur="2000"/>
                                        <p:tgtEl>
                                          <p:spTgt spid="624642"/>
                                        </p:tgtEl>
                                      </p:cBhvr>
                                    </p:animEffect>
                                  </p:childTnLst>
                                </p:cTn>
                              </p:par>
                              <p:par>
                                <p:cTn id="8" presetID="10" presetClass="entr" presetSubtype="0" fill="hold" nodeType="withEffect">
                                  <p:stCondLst>
                                    <p:cond delay="0"/>
                                  </p:stCondLst>
                                  <p:childTnLst>
                                    <p:set>
                                      <p:cBhvr>
                                        <p:cTn id="9" dur="1" fill="hold">
                                          <p:stCondLst>
                                            <p:cond delay="0"/>
                                          </p:stCondLst>
                                        </p:cTn>
                                        <p:tgtEl>
                                          <p:spTgt spid="624680"/>
                                        </p:tgtEl>
                                        <p:attrNameLst>
                                          <p:attrName>style.visibility</p:attrName>
                                        </p:attrNameLst>
                                      </p:cBhvr>
                                      <p:to>
                                        <p:strVal val="visible"/>
                                      </p:to>
                                    </p:set>
                                    <p:animEffect transition="in" filter="fade">
                                      <p:cBhvr>
                                        <p:cTn id="10" dur="2000"/>
                                        <p:tgtEl>
                                          <p:spTgt spid="6246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95292"/>
                                        </p:tgtEl>
                                        <p:attrNameLst>
                                          <p:attrName>style.visibility</p:attrName>
                                        </p:attrNameLst>
                                      </p:cBhvr>
                                      <p:to>
                                        <p:strVal val="visible"/>
                                      </p:to>
                                    </p:set>
                                    <p:animEffect transition="in" filter="dissolve">
                                      <p:cBhvr>
                                        <p:cTn id="15" dur="500"/>
                                        <p:tgtEl>
                                          <p:spTgt spid="395292"/>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395268"/>
                                        </p:tgtEl>
                                        <p:attrNameLst>
                                          <p:attrName>style.visibility</p:attrName>
                                        </p:attrNameLst>
                                      </p:cBhvr>
                                      <p:to>
                                        <p:strVal val="visible"/>
                                      </p:to>
                                    </p:set>
                                    <p:animEffect transition="in" filter="wipe(up)">
                                      <p:cBhvr>
                                        <p:cTn id="19" dur="2000"/>
                                        <p:tgtEl>
                                          <p:spTgt spid="3952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95269"/>
                                        </p:tgtEl>
                                        <p:attrNameLst>
                                          <p:attrName>style.visibility</p:attrName>
                                        </p:attrNameLst>
                                      </p:cBhvr>
                                      <p:to>
                                        <p:strVal val="visible"/>
                                      </p:to>
                                    </p:set>
                                    <p:animEffect transition="in" filter="wipe(up)">
                                      <p:cBhvr>
                                        <p:cTn id="24" dur="2000"/>
                                        <p:tgtEl>
                                          <p:spTgt spid="395269"/>
                                        </p:tgtEl>
                                      </p:cBhvr>
                                    </p:animEffect>
                                  </p:childTnLst>
                                </p:cTn>
                              </p:par>
                            </p:childTnLst>
                          </p:cTn>
                        </p:par>
                        <p:par>
                          <p:cTn id="25" fill="hold" nodeType="afterGroup">
                            <p:stCondLst>
                              <p:cond delay="2000"/>
                            </p:stCondLst>
                            <p:childTnLst>
                              <p:par>
                                <p:cTn id="26" presetID="22" presetClass="entr" presetSubtype="1" fill="hold" nodeType="afterEffect">
                                  <p:stCondLst>
                                    <p:cond delay="0"/>
                                  </p:stCondLst>
                                  <p:childTnLst>
                                    <p:set>
                                      <p:cBhvr>
                                        <p:cTn id="27" dur="1" fill="hold">
                                          <p:stCondLst>
                                            <p:cond delay="0"/>
                                          </p:stCondLst>
                                        </p:cTn>
                                        <p:tgtEl>
                                          <p:spTgt spid="395270"/>
                                        </p:tgtEl>
                                        <p:attrNameLst>
                                          <p:attrName>style.visibility</p:attrName>
                                        </p:attrNameLst>
                                      </p:cBhvr>
                                      <p:to>
                                        <p:strVal val="visible"/>
                                      </p:to>
                                    </p:set>
                                    <p:animEffect transition="in" filter="wipe(up)">
                                      <p:cBhvr>
                                        <p:cTn id="28" dur="2000"/>
                                        <p:tgtEl>
                                          <p:spTgt spid="395270"/>
                                        </p:tgtEl>
                                      </p:cBhvr>
                                    </p:animEffect>
                                  </p:childTnLst>
                                </p:cTn>
                              </p:par>
                            </p:childTnLst>
                          </p:cTn>
                        </p:par>
                        <p:par>
                          <p:cTn id="29" fill="hold" nodeType="afterGroup">
                            <p:stCondLst>
                              <p:cond delay="4000"/>
                            </p:stCondLst>
                            <p:childTnLst>
                              <p:par>
                                <p:cTn id="30" presetID="22" presetClass="entr" presetSubtype="1" fill="hold" nodeType="afterEffect">
                                  <p:stCondLst>
                                    <p:cond delay="0"/>
                                  </p:stCondLst>
                                  <p:childTnLst>
                                    <p:set>
                                      <p:cBhvr>
                                        <p:cTn id="31" dur="1" fill="hold">
                                          <p:stCondLst>
                                            <p:cond delay="0"/>
                                          </p:stCondLst>
                                        </p:cTn>
                                        <p:tgtEl>
                                          <p:spTgt spid="395290"/>
                                        </p:tgtEl>
                                        <p:attrNameLst>
                                          <p:attrName>style.visibility</p:attrName>
                                        </p:attrNameLst>
                                      </p:cBhvr>
                                      <p:to>
                                        <p:strVal val="visible"/>
                                      </p:to>
                                    </p:set>
                                    <p:animEffect transition="in" filter="wipe(up)">
                                      <p:cBhvr>
                                        <p:cTn id="32" dur="2000"/>
                                        <p:tgtEl>
                                          <p:spTgt spid="395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672"/>
                                        </p:tgtEl>
                                        <p:attrNameLst>
                                          <p:attrName>style.visibility</p:attrName>
                                        </p:attrNameLst>
                                      </p:cBhvr>
                                      <p:to>
                                        <p:strVal val="visible"/>
                                      </p:to>
                                    </p:set>
                                    <p:animEffect transition="in" filter="wipe(up)">
                                      <p:cBhvr>
                                        <p:cTn id="37" dur="2000"/>
                                        <p:tgtEl>
                                          <p:spTgt spid="624672"/>
                                        </p:tgtEl>
                                      </p:cBhvr>
                                    </p:animEffect>
                                  </p:childTnLst>
                                </p:cTn>
                              </p:par>
                            </p:childTnLst>
                          </p:cTn>
                        </p:par>
                        <p:par>
                          <p:cTn id="38" fill="hold" nodeType="afterGroup">
                            <p:stCondLst>
                              <p:cond delay="2000"/>
                            </p:stCondLst>
                            <p:childTnLst>
                              <p:par>
                                <p:cTn id="39" presetID="22" presetClass="entr" presetSubtype="1" fill="hold" nodeType="afterEffect">
                                  <p:stCondLst>
                                    <p:cond delay="0"/>
                                  </p:stCondLst>
                                  <p:childTnLst>
                                    <p:set>
                                      <p:cBhvr>
                                        <p:cTn id="40" dur="1" fill="hold">
                                          <p:stCondLst>
                                            <p:cond delay="0"/>
                                          </p:stCondLst>
                                        </p:cTn>
                                        <p:tgtEl>
                                          <p:spTgt spid="395276"/>
                                        </p:tgtEl>
                                        <p:attrNameLst>
                                          <p:attrName>style.visibility</p:attrName>
                                        </p:attrNameLst>
                                      </p:cBhvr>
                                      <p:to>
                                        <p:strVal val="visible"/>
                                      </p:to>
                                    </p:set>
                                    <p:animEffect transition="in" filter="wipe(up)">
                                      <p:cBhvr>
                                        <p:cTn id="41" dur="2000"/>
                                        <p:tgtEl>
                                          <p:spTgt spid="39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p:bldP spid="624672" grpId="0"/>
      <p:bldP spid="6246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E868B2E-CDB3-48C2-9B15-759B898CCC09}" type="slidenum">
              <a:rPr lang="en-US" altLang="zh-CN" sz="1400"/>
              <a:pPr algn="r" eaLnBrk="1" hangingPunct="1">
                <a:spcBef>
                  <a:spcPct val="0"/>
                </a:spcBef>
                <a:buClrTx/>
                <a:buSzTx/>
                <a:buFontTx/>
                <a:buNone/>
              </a:pPr>
              <a:t>17</a:t>
            </a:fld>
            <a:endParaRPr lang="en-US" altLang="zh-CN" sz="1400"/>
          </a:p>
        </p:txBody>
      </p:sp>
      <p:sp>
        <p:nvSpPr>
          <p:cNvPr id="535554" name="Text Box 1026"/>
          <p:cNvSpPr txBox="1">
            <a:spLocks noChangeArrowheads="1"/>
          </p:cNvSpPr>
          <p:nvPr/>
        </p:nvSpPr>
        <p:spPr bwMode="auto">
          <a:xfrm>
            <a:off x="1524001" y="1"/>
            <a:ext cx="9001125" cy="15327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400" b="1">
                <a:solidFill>
                  <a:srgbClr val="000000"/>
                </a:solidFill>
                <a:latin typeface="Times New Roman" panose="02020603050405020304" pitchFamily="18" charset="0"/>
                <a:ea typeface="幼圆" panose="02010509060101010101" pitchFamily="49" charset="-122"/>
              </a:rPr>
              <a:t>Ex:</a:t>
            </a:r>
            <a:r>
              <a:rPr kumimoji="1" lang="en-US" altLang="zh-CN" sz="2400" b="1">
                <a:solidFill>
                  <a:srgbClr val="0000CC"/>
                </a:solidFill>
                <a:latin typeface="Times New Roman" panose="02020603050405020304" pitchFamily="18" charset="0"/>
                <a:ea typeface="楷体_GB2312" pitchFamily="49" charset="-122"/>
              </a:rPr>
              <a:t>  </a:t>
            </a:r>
            <a:r>
              <a:rPr kumimoji="1" lang="en-US" altLang="zh-CN" sz="2400" b="1">
                <a:solidFill>
                  <a:srgbClr val="0000CC"/>
                </a:solidFill>
                <a:latin typeface="Times New Roman" panose="02020603050405020304" pitchFamily="18" charset="0"/>
              </a:rPr>
              <a:t>The parallel dual-transmission line with the conductor radius of a, and distance of D (</a:t>
            </a:r>
            <a:r>
              <a:rPr kumimoji="1" lang="en-US" altLang="zh-CN" sz="2400" i="1">
                <a:solidFill>
                  <a:srgbClr val="0000CC"/>
                </a:solidFill>
                <a:latin typeface="Times New Roman" panose="02020603050405020304" pitchFamily="18" charset="0"/>
              </a:rPr>
              <a:t>D</a:t>
            </a:r>
            <a:r>
              <a:rPr kumimoji="1" lang="en-US" altLang="zh-CN" sz="2400">
                <a:solidFill>
                  <a:srgbClr val="0000CC"/>
                </a:solidFill>
                <a:latin typeface="Times New Roman" panose="02020603050405020304" pitchFamily="18" charset="0"/>
              </a:rPr>
              <a:t> &gt;&gt; </a:t>
            </a:r>
            <a:r>
              <a:rPr kumimoji="1" lang="en-US" altLang="zh-CN" sz="2400" i="1">
                <a:solidFill>
                  <a:srgbClr val="0000CC"/>
                </a:solidFill>
                <a:latin typeface="Times New Roman" panose="02020603050405020304" pitchFamily="18" charset="0"/>
              </a:rPr>
              <a:t>a</a:t>
            </a:r>
            <a:r>
              <a:rPr kumimoji="1" lang="en-US" altLang="zh-CN" sz="2400">
                <a:solidFill>
                  <a:srgbClr val="0000CC"/>
                </a:solidFill>
                <a:latin typeface="Times New Roman" panose="02020603050405020304" pitchFamily="18" charset="0"/>
              </a:rPr>
              <a:t> </a:t>
            </a:r>
            <a:r>
              <a:rPr kumimoji="1" lang="en-US" altLang="zh-CN" sz="2400" b="1">
                <a:solidFill>
                  <a:srgbClr val="0000CC"/>
                </a:solidFill>
                <a:latin typeface="Times New Roman" panose="02020603050405020304" pitchFamily="18" charset="0"/>
              </a:rPr>
              <a:t>), find the capacitance per unit length of this system</a:t>
            </a:r>
          </a:p>
        </p:txBody>
      </p:sp>
      <p:graphicFrame>
        <p:nvGraphicFramePr>
          <p:cNvPr id="390153" name="Object 1122"/>
          <p:cNvGraphicFramePr>
            <a:graphicFrameLocks noChangeAspect="1"/>
          </p:cNvGraphicFramePr>
          <p:nvPr/>
        </p:nvGraphicFramePr>
        <p:xfrm>
          <a:off x="2855914" y="2924176"/>
          <a:ext cx="3724275" cy="900113"/>
        </p:xfrm>
        <a:graphic>
          <a:graphicData uri="http://schemas.openxmlformats.org/presentationml/2006/ole">
            <mc:AlternateContent xmlns:mc="http://schemas.openxmlformats.org/markup-compatibility/2006">
              <mc:Choice xmlns:v="urn:schemas-microsoft-com:vml" Requires="v">
                <p:oleObj name="Equation" r:id="rId2" imgW="1600290" imgH="352335" progId="Equation.DSMT4">
                  <p:embed/>
                </p:oleObj>
              </mc:Choice>
              <mc:Fallback>
                <p:oleObj name="Equation" r:id="rId2" imgW="1600290" imgH="35233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2924176"/>
                        <a:ext cx="372427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154" name="Rectangle 1124"/>
          <p:cNvSpPr>
            <a:spLocks noChangeArrowheads="1"/>
          </p:cNvSpPr>
          <p:nvPr/>
        </p:nvSpPr>
        <p:spPr bwMode="auto">
          <a:xfrm>
            <a:off x="1524000" y="3789364"/>
            <a:ext cx="4319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tabLst>
                <a:tab pos="266700" algn="r"/>
                <a:tab pos="2641600" algn="ctr"/>
                <a:tab pos="528320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266700" algn="r"/>
                <a:tab pos="2641600" algn="ctr"/>
                <a:tab pos="528320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000" b="1">
                <a:solidFill>
                  <a:srgbClr val="0000CC"/>
                </a:solidFill>
              </a:rPr>
              <a:t>Potential difference between two conductors is:</a:t>
            </a:r>
            <a:endParaRPr lang="en-US" altLang="zh-CN" sz="2000" b="1">
              <a:solidFill>
                <a:srgbClr val="0000CC"/>
              </a:solidFill>
              <a:ea typeface="楷体_GB2312" pitchFamily="49" charset="-122"/>
              <a:cs typeface="Times New Roman" panose="02020603050405020304" pitchFamily="18" charset="0"/>
            </a:endParaRPr>
          </a:p>
        </p:txBody>
      </p:sp>
      <p:graphicFrame>
        <p:nvGraphicFramePr>
          <p:cNvPr id="390155" name="Object 1121"/>
          <p:cNvGraphicFramePr>
            <a:graphicFrameLocks/>
          </p:cNvGraphicFramePr>
          <p:nvPr/>
        </p:nvGraphicFramePr>
        <p:xfrm>
          <a:off x="1992313" y="4365626"/>
          <a:ext cx="6043612" cy="1641475"/>
        </p:xfrm>
        <a:graphic>
          <a:graphicData uri="http://schemas.openxmlformats.org/presentationml/2006/ole">
            <mc:AlternateContent xmlns:mc="http://schemas.openxmlformats.org/markup-compatibility/2006">
              <mc:Choice xmlns:v="urn:schemas-microsoft-com:vml" Requires="v">
                <p:oleObj name="Equation" r:id="rId4" imgW="2581200" imgH="714375" progId="Equation.DSMT4">
                  <p:embed/>
                </p:oleObj>
              </mc:Choice>
              <mc:Fallback>
                <p:oleObj name="Equation" r:id="rId4" imgW="2581200" imgH="714375"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3" y="4365626"/>
                        <a:ext cx="6043612"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5654" name="Rectangle 1126"/>
          <p:cNvSpPr>
            <a:spLocks noChangeArrowheads="1"/>
          </p:cNvSpPr>
          <p:nvPr/>
        </p:nvSpPr>
        <p:spPr bwMode="auto">
          <a:xfrm>
            <a:off x="2208213" y="5949951"/>
            <a:ext cx="215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kumimoji="1" lang="en-US" altLang="zh-CN" sz="2000" b="1">
                <a:solidFill>
                  <a:srgbClr val="0000CC"/>
                </a:solidFill>
              </a:rPr>
              <a:t>the capacitance </a:t>
            </a:r>
          </a:p>
          <a:p>
            <a:pPr eaLnBrk="1" fontAlgn="ctr" hangingPunct="1">
              <a:spcBef>
                <a:spcPct val="0"/>
              </a:spcBef>
              <a:buClrTx/>
              <a:buSzTx/>
              <a:buFontTx/>
              <a:buNone/>
            </a:pPr>
            <a:r>
              <a:rPr kumimoji="1" lang="en-US" altLang="zh-CN" sz="2000" b="1">
                <a:solidFill>
                  <a:srgbClr val="0000CC"/>
                </a:solidFill>
              </a:rPr>
              <a:t>per unit length:</a:t>
            </a:r>
          </a:p>
        </p:txBody>
      </p:sp>
      <p:graphicFrame>
        <p:nvGraphicFramePr>
          <p:cNvPr id="390157" name="Object 1127"/>
          <p:cNvGraphicFramePr>
            <a:graphicFrameLocks/>
          </p:cNvGraphicFramePr>
          <p:nvPr/>
        </p:nvGraphicFramePr>
        <p:xfrm>
          <a:off x="4511676" y="5878513"/>
          <a:ext cx="5618163" cy="863600"/>
        </p:xfrm>
        <a:graphic>
          <a:graphicData uri="http://schemas.openxmlformats.org/presentationml/2006/ole">
            <mc:AlternateContent xmlns:mc="http://schemas.openxmlformats.org/markup-compatibility/2006">
              <mc:Choice xmlns:v="urn:schemas-microsoft-com:vml" Requires="v">
                <p:oleObj name="Equation" r:id="rId6" imgW="2600370" imgH="352335" progId="Equation.DSMT4">
                  <p:embed/>
                </p:oleObj>
              </mc:Choice>
              <mc:Fallback>
                <p:oleObj name="Equation" r:id="rId6" imgW="2600370" imgH="352335"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1676" y="5878513"/>
                        <a:ext cx="5618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5664" name="Group 1136"/>
          <p:cNvGrpSpPr>
            <a:grpSpLocks/>
          </p:cNvGrpSpPr>
          <p:nvPr/>
        </p:nvGrpSpPr>
        <p:grpSpPr bwMode="auto">
          <a:xfrm>
            <a:off x="7175501" y="2709864"/>
            <a:ext cx="3311525" cy="2447925"/>
            <a:chOff x="3652" y="1298"/>
            <a:chExt cx="2086" cy="1542"/>
          </a:xfrm>
        </p:grpSpPr>
        <p:sp>
          <p:nvSpPr>
            <p:cNvPr id="97295" name="Rectangle 1080"/>
            <p:cNvSpPr>
              <a:spLocks noChangeArrowheads="1"/>
            </p:cNvSpPr>
            <p:nvPr/>
          </p:nvSpPr>
          <p:spPr bwMode="auto">
            <a:xfrm>
              <a:off x="3652" y="1298"/>
              <a:ext cx="2086" cy="154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nvGrpSpPr>
            <p:cNvPr id="97296" name="Group 1135"/>
            <p:cNvGrpSpPr>
              <a:grpSpLocks/>
            </p:cNvGrpSpPr>
            <p:nvPr/>
          </p:nvGrpSpPr>
          <p:grpSpPr bwMode="auto">
            <a:xfrm>
              <a:off x="3711" y="1435"/>
              <a:ext cx="1950" cy="1270"/>
              <a:chOff x="3711" y="1435"/>
              <a:chExt cx="1950" cy="1270"/>
            </a:xfrm>
          </p:grpSpPr>
          <p:sp>
            <p:nvSpPr>
              <p:cNvPr id="97297" name="Oval 1082"/>
              <p:cNvSpPr>
                <a:spLocks noChangeArrowheads="1"/>
              </p:cNvSpPr>
              <p:nvPr/>
            </p:nvSpPr>
            <p:spPr bwMode="auto">
              <a:xfrm>
                <a:off x="3926" y="2128"/>
                <a:ext cx="212" cy="219"/>
              </a:xfrm>
              <a:prstGeom prst="ellipse">
                <a:avLst/>
              </a:prstGeom>
              <a:solidFill>
                <a:srgbClr val="F49100"/>
              </a:solidFill>
              <a:ln w="9525">
                <a:round/>
                <a:headEnd/>
                <a:tailEnd/>
              </a:ln>
              <a:effectLst/>
              <a:scene3d>
                <a:camera prst="legacyPerspectiveTopRight">
                  <a:rot lat="1200000" lon="1500000" rev="0"/>
                </a:camera>
                <a:lightRig rig="legacyFlat4" dir="b"/>
              </a:scene3d>
              <a:sp3d extrusionH="2513000" prstMaterial="legacyMatte">
                <a:bevelT w="13500" h="13500" prst="angle"/>
                <a:bevelB w="13500" h="13500" prst="angle"/>
                <a:extrusionClr>
                  <a:srgbClr val="F49100"/>
                </a:extrusionClr>
                <a:contourClr>
                  <a:srgbClr val="F491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aphicFrame>
            <p:nvGraphicFramePr>
              <p:cNvPr id="97298" name="Object 1083"/>
              <p:cNvGraphicFramePr>
                <a:graphicFrameLocks noChangeAspect="1"/>
              </p:cNvGraphicFramePr>
              <p:nvPr/>
            </p:nvGraphicFramePr>
            <p:xfrm>
              <a:off x="5382" y="2213"/>
              <a:ext cx="169" cy="191"/>
            </p:xfrm>
            <a:graphic>
              <a:graphicData uri="http://schemas.openxmlformats.org/presentationml/2006/ole">
                <mc:AlternateContent xmlns:mc="http://schemas.openxmlformats.org/markup-compatibility/2006">
                  <mc:Choice xmlns:v="urn:schemas-microsoft-com:vml" Requires="v">
                    <p:oleObj name="Equation" r:id="rId8" imgW="47520" imgH="66585" progId="Equation.3">
                      <p:embed/>
                    </p:oleObj>
                  </mc:Choice>
                  <mc:Fallback>
                    <p:oleObj name="Equation" r:id="rId8" imgW="47520" imgH="6658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2" y="2213"/>
                            <a:ext cx="169"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9" name="Object 1084"/>
              <p:cNvGraphicFramePr>
                <a:graphicFrameLocks noChangeAspect="1"/>
              </p:cNvGraphicFramePr>
              <p:nvPr/>
            </p:nvGraphicFramePr>
            <p:xfrm>
              <a:off x="4020" y="1435"/>
              <a:ext cx="177" cy="214"/>
            </p:xfrm>
            <a:graphic>
              <a:graphicData uri="http://schemas.openxmlformats.org/presentationml/2006/ole">
                <mc:AlternateContent xmlns:mc="http://schemas.openxmlformats.org/markup-compatibility/2006">
                  <mc:Choice xmlns:v="urn:schemas-microsoft-com:vml" Requires="v">
                    <p:oleObj name="Equation" r:id="rId10" imgW="66690" imgH="85725" progId="Equation.3">
                      <p:embed/>
                    </p:oleObj>
                  </mc:Choice>
                  <mc:Fallback>
                    <p:oleObj name="Equation" r:id="rId10" imgW="66690" imgH="8572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0" y="1435"/>
                            <a:ext cx="17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0" name="Object 1085"/>
              <p:cNvGraphicFramePr>
                <a:graphicFrameLocks noChangeAspect="1"/>
              </p:cNvGraphicFramePr>
              <p:nvPr/>
            </p:nvGraphicFramePr>
            <p:xfrm>
              <a:off x="3741" y="2478"/>
              <a:ext cx="150" cy="155"/>
            </p:xfrm>
            <a:graphic>
              <a:graphicData uri="http://schemas.openxmlformats.org/presentationml/2006/ole">
                <mc:AlternateContent xmlns:mc="http://schemas.openxmlformats.org/markup-compatibility/2006">
                  <mc:Choice xmlns:v="urn:schemas-microsoft-com:vml" Requires="v">
                    <p:oleObj name="Equation" r:id="rId12" imgW="47520" imgH="47715" progId="Equation.3">
                      <p:embed/>
                    </p:oleObj>
                  </mc:Choice>
                  <mc:Fallback>
                    <p:oleObj name="Equation" r:id="rId12" imgW="47520" imgH="4771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1" y="2478"/>
                            <a:ext cx="150"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01" name="Line 1086"/>
              <p:cNvSpPr>
                <a:spLocks noChangeShapeType="1"/>
              </p:cNvSpPr>
              <p:nvPr/>
            </p:nvSpPr>
            <p:spPr bwMode="auto">
              <a:xfrm>
                <a:off x="3711" y="2390"/>
                <a:ext cx="187" cy="0"/>
              </a:xfrm>
              <a:prstGeom prst="line">
                <a:avLst/>
              </a:prstGeom>
              <a:noFill/>
              <a:ln w="15875">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2" name="Line 1087"/>
              <p:cNvSpPr>
                <a:spLocks noChangeShapeType="1"/>
              </p:cNvSpPr>
              <p:nvPr/>
            </p:nvSpPr>
            <p:spPr bwMode="auto">
              <a:xfrm flipV="1">
                <a:off x="4041" y="2569"/>
                <a:ext cx="765" cy="0"/>
              </a:xfrm>
              <a:prstGeom prst="line">
                <a:avLst/>
              </a:prstGeom>
              <a:noFill/>
              <a:ln w="15875">
                <a:solidFill>
                  <a:srgbClr val="FF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3" name="Line 1089"/>
              <p:cNvSpPr>
                <a:spLocks noChangeShapeType="1"/>
              </p:cNvSpPr>
              <p:nvPr/>
            </p:nvSpPr>
            <p:spPr bwMode="auto">
              <a:xfrm>
                <a:off x="4034" y="2390"/>
                <a:ext cx="568" cy="0"/>
              </a:xfrm>
              <a:prstGeom prst="line">
                <a:avLst/>
              </a:prstGeom>
              <a:noFill/>
              <a:ln w="15875">
                <a:solidFill>
                  <a:srgbClr val="FF00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7304" name="Object 1090"/>
              <p:cNvGraphicFramePr>
                <a:graphicFrameLocks noChangeAspect="1"/>
              </p:cNvGraphicFramePr>
              <p:nvPr/>
            </p:nvGraphicFramePr>
            <p:xfrm>
              <a:off x="4295" y="2232"/>
              <a:ext cx="157" cy="176"/>
            </p:xfrm>
            <a:graphic>
              <a:graphicData uri="http://schemas.openxmlformats.org/presentationml/2006/ole">
                <mc:AlternateContent xmlns:mc="http://schemas.openxmlformats.org/markup-compatibility/2006">
                  <mc:Choice xmlns:v="urn:schemas-microsoft-com:vml" Requires="v">
                    <p:oleObj name="Equation" r:id="rId14" imgW="47520" imgH="66585" progId="Equation.3">
                      <p:embed/>
                    </p:oleObj>
                  </mc:Choice>
                  <mc:Fallback>
                    <p:oleObj name="Equation" r:id="rId14" imgW="47520" imgH="6658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5" y="2232"/>
                            <a:ext cx="157"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5" name="Object 1091"/>
              <p:cNvGraphicFramePr>
                <a:graphicFrameLocks noChangeAspect="1"/>
              </p:cNvGraphicFramePr>
              <p:nvPr/>
            </p:nvGraphicFramePr>
            <p:xfrm>
              <a:off x="4286" y="2368"/>
              <a:ext cx="205" cy="208"/>
            </p:xfrm>
            <a:graphic>
              <a:graphicData uri="http://schemas.openxmlformats.org/presentationml/2006/ole">
                <mc:AlternateContent xmlns:mc="http://schemas.openxmlformats.org/markup-compatibility/2006">
                  <mc:Choice xmlns:v="urn:schemas-microsoft-com:vml" Requires="v">
                    <p:oleObj name="Equation" r:id="rId16" imgW="85860" imgH="85725" progId="Equation.3">
                      <p:embed/>
                    </p:oleObj>
                  </mc:Choice>
                  <mc:Fallback>
                    <p:oleObj name="Equation" r:id="rId16" imgW="85860" imgH="8572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6" y="2368"/>
                            <a:ext cx="20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6" name="Object 1092"/>
              <p:cNvGraphicFramePr>
                <a:graphicFrameLocks noChangeAspect="1"/>
              </p:cNvGraphicFramePr>
              <p:nvPr/>
            </p:nvGraphicFramePr>
            <p:xfrm>
              <a:off x="3902" y="2346"/>
              <a:ext cx="125" cy="141"/>
            </p:xfrm>
            <a:graphic>
              <a:graphicData uri="http://schemas.openxmlformats.org/presentationml/2006/ole">
                <mc:AlternateContent xmlns:mc="http://schemas.openxmlformats.org/markup-compatibility/2006">
                  <mc:Choice xmlns:v="urn:schemas-microsoft-com:vml" Requires="v">
                    <p:oleObj name="Equation" r:id="rId18" imgW="47520" imgH="66585" progId="Equation.3">
                      <p:embed/>
                    </p:oleObj>
                  </mc:Choice>
                  <mc:Fallback>
                    <p:oleObj name="Equation" r:id="rId18" imgW="47520" imgH="6658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2" y="2346"/>
                            <a:ext cx="125"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07" name="Oval 1093"/>
              <p:cNvSpPr>
                <a:spLocks noChangeArrowheads="1"/>
              </p:cNvSpPr>
              <p:nvPr/>
            </p:nvSpPr>
            <p:spPr bwMode="auto">
              <a:xfrm>
                <a:off x="4721" y="2135"/>
                <a:ext cx="212" cy="218"/>
              </a:xfrm>
              <a:prstGeom prst="ellipse">
                <a:avLst/>
              </a:prstGeom>
              <a:solidFill>
                <a:srgbClr val="EC8C00"/>
              </a:solidFill>
              <a:ln w="9525">
                <a:round/>
                <a:headEnd/>
                <a:tailEnd/>
              </a:ln>
              <a:effectLst/>
              <a:scene3d>
                <a:camera prst="legacyPerspectiveTopRight">
                  <a:rot lat="1200000" lon="1500000" rev="0"/>
                </a:camera>
                <a:lightRig rig="legacyFlat4" dir="b"/>
              </a:scene3d>
              <a:sp3d extrusionH="2513000" prstMaterial="legacyMatte">
                <a:bevelT w="13500" h="13500" prst="angle"/>
                <a:bevelB w="13500" h="13500" prst="angle"/>
                <a:extrusionClr>
                  <a:srgbClr val="EC8C00"/>
                </a:extrusionClr>
                <a:contourClr>
                  <a:srgbClr val="EC8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7308" name="Oval 1094"/>
              <p:cNvSpPr>
                <a:spLocks noChangeAspect="1" noChangeArrowheads="1"/>
              </p:cNvSpPr>
              <p:nvPr/>
            </p:nvSpPr>
            <p:spPr bwMode="auto">
              <a:xfrm>
                <a:off x="3921" y="2145"/>
                <a:ext cx="204" cy="210"/>
              </a:xfrm>
              <a:prstGeom prst="ellipse">
                <a:avLst/>
              </a:prstGeom>
              <a:solidFill>
                <a:srgbClr val="FFB061"/>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7309" name="Oval 1095"/>
              <p:cNvSpPr>
                <a:spLocks noChangeAspect="1" noChangeArrowheads="1"/>
              </p:cNvSpPr>
              <p:nvPr/>
            </p:nvSpPr>
            <p:spPr bwMode="auto">
              <a:xfrm>
                <a:off x="4717" y="2147"/>
                <a:ext cx="204" cy="211"/>
              </a:xfrm>
              <a:prstGeom prst="ellipse">
                <a:avLst/>
              </a:prstGeom>
              <a:solidFill>
                <a:srgbClr val="FFC183"/>
              </a:solidFill>
              <a:ln w="9525">
                <a:solidFill>
                  <a:srgbClr val="E874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7310" name="Line 1096"/>
              <p:cNvSpPr>
                <a:spLocks noChangeShapeType="1"/>
              </p:cNvSpPr>
              <p:nvPr/>
            </p:nvSpPr>
            <p:spPr bwMode="auto">
              <a:xfrm flipV="1">
                <a:off x="4028" y="1479"/>
                <a:ext cx="0" cy="765"/>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1" name="Line 1097"/>
              <p:cNvSpPr>
                <a:spLocks noChangeShapeType="1"/>
              </p:cNvSpPr>
              <p:nvPr/>
            </p:nvSpPr>
            <p:spPr bwMode="auto">
              <a:xfrm flipV="1">
                <a:off x="4028" y="2251"/>
                <a:ext cx="1354" cy="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2" name="Line 1098"/>
              <p:cNvSpPr>
                <a:spLocks noChangeShapeType="1"/>
              </p:cNvSpPr>
              <p:nvPr/>
            </p:nvSpPr>
            <p:spPr bwMode="auto">
              <a:xfrm flipV="1">
                <a:off x="4028" y="1551"/>
                <a:ext cx="835" cy="693"/>
              </a:xfrm>
              <a:prstGeom prst="line">
                <a:avLst/>
              </a:prstGeom>
              <a:noFill/>
              <a:ln w="22225">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3" name="Line 1099"/>
              <p:cNvSpPr>
                <a:spLocks noChangeShapeType="1"/>
              </p:cNvSpPr>
              <p:nvPr/>
            </p:nvSpPr>
            <p:spPr bwMode="auto">
              <a:xfrm flipV="1">
                <a:off x="4827" y="1551"/>
                <a:ext cx="834" cy="693"/>
              </a:xfrm>
              <a:prstGeom prst="line">
                <a:avLst/>
              </a:prstGeom>
              <a:noFill/>
              <a:ln w="22225">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4" name="Line 1100"/>
              <p:cNvSpPr>
                <a:spLocks noChangeShapeType="1"/>
              </p:cNvSpPr>
              <p:nvPr/>
            </p:nvSpPr>
            <p:spPr bwMode="auto">
              <a:xfrm>
                <a:off x="4815" y="2280"/>
                <a:ext cx="0" cy="425"/>
              </a:xfrm>
              <a:prstGeom prst="line">
                <a:avLst/>
              </a:prstGeom>
              <a:noFill/>
              <a:ln w="158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5" name="Line 1101"/>
              <p:cNvSpPr>
                <a:spLocks noChangeShapeType="1"/>
              </p:cNvSpPr>
              <p:nvPr/>
            </p:nvSpPr>
            <p:spPr bwMode="auto">
              <a:xfrm>
                <a:off x="4608" y="2244"/>
                <a:ext cx="0" cy="219"/>
              </a:xfrm>
              <a:prstGeom prst="line">
                <a:avLst/>
              </a:prstGeom>
              <a:noFill/>
              <a:ln w="158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6" name="Line 1102"/>
              <p:cNvSpPr>
                <a:spLocks noChangeShapeType="1"/>
              </p:cNvSpPr>
              <p:nvPr/>
            </p:nvSpPr>
            <p:spPr bwMode="auto">
              <a:xfrm>
                <a:off x="3915" y="2244"/>
                <a:ext cx="0" cy="219"/>
              </a:xfrm>
              <a:prstGeom prst="line">
                <a:avLst/>
              </a:prstGeom>
              <a:noFill/>
              <a:ln w="158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7" name="Line 1103"/>
              <p:cNvSpPr>
                <a:spLocks noChangeAspect="1" noChangeShapeType="1"/>
              </p:cNvSpPr>
              <p:nvPr/>
            </p:nvSpPr>
            <p:spPr bwMode="auto">
              <a:xfrm flipH="1">
                <a:off x="3741" y="2244"/>
                <a:ext cx="287" cy="233"/>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8" name="Line 1130"/>
              <p:cNvSpPr>
                <a:spLocks noChangeShapeType="1"/>
              </p:cNvSpPr>
              <p:nvPr/>
            </p:nvSpPr>
            <p:spPr bwMode="auto">
              <a:xfrm>
                <a:off x="4028" y="2280"/>
                <a:ext cx="0" cy="425"/>
              </a:xfrm>
              <a:prstGeom prst="line">
                <a:avLst/>
              </a:prstGeom>
              <a:noFill/>
              <a:ln w="158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0183" name="Group 39"/>
          <p:cNvGrpSpPr>
            <a:grpSpLocks/>
          </p:cNvGrpSpPr>
          <p:nvPr/>
        </p:nvGrpSpPr>
        <p:grpSpPr bwMode="auto">
          <a:xfrm>
            <a:off x="1812925" y="1476098"/>
            <a:ext cx="8604250" cy="1569004"/>
            <a:chOff x="113" y="973"/>
            <a:chExt cx="5489" cy="764"/>
          </a:xfrm>
        </p:grpSpPr>
        <p:sp>
          <p:nvSpPr>
            <p:cNvPr id="97291" name="Rectangle 29"/>
            <p:cNvSpPr>
              <a:spLocks noChangeArrowheads="1"/>
            </p:cNvSpPr>
            <p:nvPr/>
          </p:nvSpPr>
          <p:spPr bwMode="auto">
            <a:xfrm>
              <a:off x="113" y="973"/>
              <a:ext cx="5489"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tabLst>
                  <a:tab pos="266700" algn="r"/>
                  <a:tab pos="2641600" algn="ctr"/>
                  <a:tab pos="528320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266700" algn="r"/>
                  <a:tab pos="2641600" algn="ctr"/>
                  <a:tab pos="528320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266700" algn="r"/>
                  <a:tab pos="2641600" algn="ctr"/>
                  <a:tab pos="5283200" algn="r"/>
                </a:tabLst>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ClrTx/>
                <a:buSzTx/>
                <a:buFontTx/>
                <a:buNone/>
              </a:pPr>
              <a:r>
                <a:rPr lang="en-US" altLang="zh-CN" sz="2400" b="1">
                  <a:solidFill>
                    <a:srgbClr val="FF0000"/>
                  </a:solidFill>
                  <a:latin typeface="Times New Roman" panose="02020603050405020304" pitchFamily="18" charset="0"/>
                  <a:ea typeface="楷体_GB2312" pitchFamily="49" charset="-122"/>
                  <a:cs typeface="Times New Roman" panose="02020603050405020304" pitchFamily="18" charset="0"/>
                </a:rPr>
                <a:t>Solution:</a:t>
              </a:r>
              <a:r>
                <a:rPr lang="en-US" altLang="zh-CN" sz="2400" b="1">
                  <a:solidFill>
                    <a:srgbClr val="000000"/>
                  </a:solidFill>
                  <a:latin typeface="Times New Roman" panose="02020603050405020304" pitchFamily="18" charset="0"/>
                  <a:ea typeface="楷体_GB2312" pitchFamily="49" charset="-122"/>
                  <a:cs typeface="Times New Roman" panose="02020603050405020304" pitchFamily="18" charset="0"/>
                </a:rPr>
                <a:t> assume the line charge density is          and         for two conductors, since </a:t>
              </a:r>
              <a:r>
                <a:rPr kumimoji="1" lang="en-US" altLang="zh-CN" sz="1800" i="1">
                  <a:solidFill>
                    <a:srgbClr val="00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1800">
                  <a:solidFill>
                    <a:srgbClr val="000000"/>
                  </a:solidFill>
                  <a:latin typeface="Times New Roman" panose="02020603050405020304" pitchFamily="18" charset="0"/>
                  <a:ea typeface="楷体_GB2312" pitchFamily="49" charset="-122"/>
                  <a:cs typeface="Times New Roman" panose="02020603050405020304" pitchFamily="18" charset="0"/>
                </a:rPr>
                <a:t> &gt;&gt; </a:t>
              </a:r>
              <a:r>
                <a:rPr kumimoji="1" lang="en-US" altLang="zh-CN" sz="1800" i="1">
                  <a:solidFill>
                    <a:srgbClr val="000000"/>
                  </a:solidFill>
                  <a:latin typeface="Times New Roman" panose="02020603050405020304" pitchFamily="18" charset="0"/>
                  <a:ea typeface="楷体_GB2312" pitchFamily="49" charset="-122"/>
                  <a:cs typeface="Times New Roman" panose="02020603050405020304" pitchFamily="18" charset="0"/>
                </a:rPr>
                <a:t>a</a:t>
              </a:r>
              <a:r>
                <a:rPr kumimoji="1" lang="en-US" altLang="zh-CN" sz="1800">
                  <a:latin typeface="Times New Roman" panose="02020603050405020304" pitchFamily="18" charset="0"/>
                  <a:ea typeface="楷体_GB2312" pitchFamily="49" charset="-122"/>
                  <a:cs typeface="Times New Roman" panose="02020603050405020304" pitchFamily="18" charset="0"/>
                </a:rPr>
                <a:t> </a:t>
              </a:r>
              <a:r>
                <a:rPr lang="en-US" altLang="zh-CN" sz="2400" b="1">
                  <a:solidFill>
                    <a:srgbClr val="000000"/>
                  </a:solidFill>
                  <a:latin typeface="Times New Roman" panose="02020603050405020304" pitchFamily="18" charset="0"/>
                  <a:ea typeface="楷体_GB2312" pitchFamily="49" charset="-122"/>
                  <a:cs typeface="Times New Roman" panose="02020603050405020304" pitchFamily="18" charset="0"/>
                </a:rPr>
                <a:t>, the charge is considered to be uniformly distributed on the surface, and the electric field between two conductor is:</a:t>
              </a:r>
            </a:p>
          </p:txBody>
        </p:sp>
        <p:grpSp>
          <p:nvGrpSpPr>
            <p:cNvPr id="97292" name="Group 41"/>
            <p:cNvGrpSpPr>
              <a:grpSpLocks/>
            </p:cNvGrpSpPr>
            <p:nvPr/>
          </p:nvGrpSpPr>
          <p:grpSpPr bwMode="auto">
            <a:xfrm>
              <a:off x="3696" y="981"/>
              <a:ext cx="1105" cy="312"/>
              <a:chOff x="3696" y="1110"/>
              <a:chExt cx="1105" cy="312"/>
            </a:xfrm>
          </p:grpSpPr>
          <p:graphicFrame>
            <p:nvGraphicFramePr>
              <p:cNvPr id="97293" name="Object 42"/>
              <p:cNvGraphicFramePr>
                <a:graphicFrameLocks noChangeAspect="1"/>
              </p:cNvGraphicFramePr>
              <p:nvPr/>
            </p:nvGraphicFramePr>
            <p:xfrm>
              <a:off x="3696" y="1110"/>
              <a:ext cx="364" cy="312"/>
            </p:xfrm>
            <a:graphic>
              <a:graphicData uri="http://schemas.openxmlformats.org/presentationml/2006/ole">
                <mc:AlternateContent xmlns:mc="http://schemas.openxmlformats.org/markup-compatibility/2006">
                  <mc:Choice xmlns:v="urn:schemas-microsoft-com:vml" Requires="v">
                    <p:oleObj name="Equation" r:id="rId20" imgW="266584" imgH="228501" progId="Equation.DSMT4">
                      <p:embed/>
                    </p:oleObj>
                  </mc:Choice>
                  <mc:Fallback>
                    <p:oleObj name="Equation" r:id="rId20" imgW="266584" imgH="228501"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6" y="1110"/>
                            <a:ext cx="36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4" name="Object 43"/>
              <p:cNvGraphicFramePr>
                <a:graphicFrameLocks noChangeAspect="1"/>
              </p:cNvGraphicFramePr>
              <p:nvPr/>
            </p:nvGraphicFramePr>
            <p:xfrm>
              <a:off x="4468" y="1117"/>
              <a:ext cx="333" cy="299"/>
            </p:xfrm>
            <a:graphic>
              <a:graphicData uri="http://schemas.openxmlformats.org/presentationml/2006/ole">
                <mc:AlternateContent xmlns:mc="http://schemas.openxmlformats.org/markup-compatibility/2006">
                  <mc:Choice xmlns:v="urn:schemas-microsoft-com:vml" Requires="v">
                    <p:oleObj name="Equation" r:id="rId22" imgW="253890" imgH="228501" progId="Equation.DSMT4">
                      <p:embed/>
                    </p:oleObj>
                  </mc:Choice>
                  <mc:Fallback>
                    <p:oleObj name="Equation" r:id="rId22" imgW="253890" imgH="228501"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68" y="1117"/>
                            <a:ext cx="333"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323273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35554"/>
                                        </p:tgtEl>
                                        <p:attrNameLst>
                                          <p:attrName>style.visibility</p:attrName>
                                        </p:attrNameLst>
                                      </p:cBhvr>
                                      <p:to>
                                        <p:strVal val="visible"/>
                                      </p:to>
                                    </p:set>
                                    <p:animEffect transition="in" filter="wipe(up)">
                                      <p:cBhvr>
                                        <p:cTn id="7" dur="2000"/>
                                        <p:tgtEl>
                                          <p:spTgt spid="535554"/>
                                        </p:tgtEl>
                                      </p:cBhvr>
                                    </p:animEffect>
                                  </p:childTnLst>
                                </p:cTn>
                              </p:par>
                              <p:par>
                                <p:cTn id="8" presetID="10" presetClass="entr" presetSubtype="0" fill="hold" nodeType="withEffect">
                                  <p:stCondLst>
                                    <p:cond delay="0"/>
                                  </p:stCondLst>
                                  <p:childTnLst>
                                    <p:set>
                                      <p:cBhvr>
                                        <p:cTn id="9" dur="1" fill="hold">
                                          <p:stCondLst>
                                            <p:cond delay="0"/>
                                          </p:stCondLst>
                                        </p:cTn>
                                        <p:tgtEl>
                                          <p:spTgt spid="535664"/>
                                        </p:tgtEl>
                                        <p:attrNameLst>
                                          <p:attrName>style.visibility</p:attrName>
                                        </p:attrNameLst>
                                      </p:cBhvr>
                                      <p:to>
                                        <p:strVal val="visible"/>
                                      </p:to>
                                    </p:set>
                                    <p:animEffect transition="in" filter="fade">
                                      <p:cBhvr>
                                        <p:cTn id="10" dur="2000"/>
                                        <p:tgtEl>
                                          <p:spTgt spid="5356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90183"/>
                                        </p:tgtEl>
                                        <p:attrNameLst>
                                          <p:attrName>style.visibility</p:attrName>
                                        </p:attrNameLst>
                                      </p:cBhvr>
                                      <p:to>
                                        <p:strVal val="visible"/>
                                      </p:to>
                                    </p:set>
                                    <p:animEffect transition="in" filter="dissolve">
                                      <p:cBhvr>
                                        <p:cTn id="15" dur="500"/>
                                        <p:tgtEl>
                                          <p:spTgt spid="3901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90153"/>
                                        </p:tgtEl>
                                        <p:attrNameLst>
                                          <p:attrName>style.visibility</p:attrName>
                                        </p:attrNameLst>
                                      </p:cBhvr>
                                      <p:to>
                                        <p:strVal val="visible"/>
                                      </p:to>
                                    </p:set>
                                    <p:animEffect transition="in" filter="blinds(horizontal)">
                                      <p:cBhvr>
                                        <p:cTn id="20" dur="500"/>
                                        <p:tgtEl>
                                          <p:spTgt spid="3901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0154"/>
                                        </p:tgtEl>
                                        <p:attrNameLst>
                                          <p:attrName>style.visibility</p:attrName>
                                        </p:attrNameLst>
                                      </p:cBhvr>
                                      <p:to>
                                        <p:strVal val="visible"/>
                                      </p:to>
                                    </p:set>
                                    <p:animEffect transition="in" filter="blinds(horizontal)">
                                      <p:cBhvr>
                                        <p:cTn id="25" dur="500"/>
                                        <p:tgtEl>
                                          <p:spTgt spid="390154"/>
                                        </p:tgtEl>
                                      </p:cBhvr>
                                    </p:animEffect>
                                  </p:childTnLst>
                                </p:cTn>
                              </p:par>
                              <p:par>
                                <p:cTn id="26" presetID="3" presetClass="entr" presetSubtype="10" fill="hold" nodeType="withEffect">
                                  <p:stCondLst>
                                    <p:cond delay="0"/>
                                  </p:stCondLst>
                                  <p:childTnLst>
                                    <p:set>
                                      <p:cBhvr>
                                        <p:cTn id="27" dur="1" fill="hold">
                                          <p:stCondLst>
                                            <p:cond delay="0"/>
                                          </p:stCondLst>
                                        </p:cTn>
                                        <p:tgtEl>
                                          <p:spTgt spid="390155"/>
                                        </p:tgtEl>
                                        <p:attrNameLst>
                                          <p:attrName>style.visibility</p:attrName>
                                        </p:attrNameLst>
                                      </p:cBhvr>
                                      <p:to>
                                        <p:strVal val="visible"/>
                                      </p:to>
                                    </p:set>
                                    <p:animEffect transition="in" filter="blinds(horizontal)">
                                      <p:cBhvr>
                                        <p:cTn id="28" dur="500"/>
                                        <p:tgtEl>
                                          <p:spTgt spid="3901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35654"/>
                                        </p:tgtEl>
                                        <p:attrNameLst>
                                          <p:attrName>style.visibility</p:attrName>
                                        </p:attrNameLst>
                                      </p:cBhvr>
                                      <p:to>
                                        <p:strVal val="visible"/>
                                      </p:to>
                                    </p:set>
                                    <p:animEffect transition="in" filter="blinds(horizontal)">
                                      <p:cBhvr>
                                        <p:cTn id="33" dur="500"/>
                                        <p:tgtEl>
                                          <p:spTgt spid="535654"/>
                                        </p:tgtEl>
                                      </p:cBhvr>
                                    </p:animEffect>
                                  </p:childTnLst>
                                </p:cTn>
                              </p:par>
                              <p:par>
                                <p:cTn id="34" presetID="3" presetClass="entr" presetSubtype="10" fill="hold" nodeType="withEffect">
                                  <p:stCondLst>
                                    <p:cond delay="0"/>
                                  </p:stCondLst>
                                  <p:childTnLst>
                                    <p:set>
                                      <p:cBhvr>
                                        <p:cTn id="35" dur="1" fill="hold">
                                          <p:stCondLst>
                                            <p:cond delay="0"/>
                                          </p:stCondLst>
                                        </p:cTn>
                                        <p:tgtEl>
                                          <p:spTgt spid="390157"/>
                                        </p:tgtEl>
                                        <p:attrNameLst>
                                          <p:attrName>style.visibility</p:attrName>
                                        </p:attrNameLst>
                                      </p:cBhvr>
                                      <p:to>
                                        <p:strVal val="visible"/>
                                      </p:to>
                                    </p:set>
                                    <p:animEffect transition="in" filter="blinds(horizontal)">
                                      <p:cBhvr>
                                        <p:cTn id="36" dur="500"/>
                                        <p:tgtEl>
                                          <p:spTgt spid="390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animBg="1"/>
      <p:bldP spid="390154" grpId="0"/>
      <p:bldP spid="5356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rrowheads="1"/>
          </p:cNvSpPr>
          <p:nvPr>
            <p:ph idx="1"/>
          </p:nvPr>
        </p:nvSpPr>
        <p:spPr>
          <a:xfrm>
            <a:off x="1847851" y="1125539"/>
            <a:ext cx="8353425" cy="4968875"/>
          </a:xfrm>
        </p:spPr>
        <p:txBody>
          <a:bodyPr/>
          <a:lstStyle/>
          <a:p>
            <a:pPr eaLnBrk="1" hangingPunct="1">
              <a:lnSpc>
                <a:spcPct val="90000"/>
              </a:lnSpc>
            </a:pPr>
            <a:r>
              <a:rPr kumimoji="1" lang="en-US" altLang="zh-CN" sz="2400" b="1" dirty="0">
                <a:solidFill>
                  <a:srgbClr val="000000"/>
                </a:solidFill>
              </a:rPr>
              <a:t>Under the influence of electrostatic fields, a</a:t>
            </a:r>
            <a:r>
              <a:rPr kumimoji="1" lang="en-US" altLang="zh-CN" sz="2400" b="1" dirty="0">
                <a:solidFill>
                  <a:srgbClr val="0000FF"/>
                </a:solidFill>
              </a:rPr>
              <a:t> </a:t>
            </a:r>
            <a:r>
              <a:rPr kumimoji="1" lang="en-US" altLang="zh-CN" sz="2400" b="1" dirty="0">
                <a:solidFill>
                  <a:srgbClr val="FF0000"/>
                </a:solidFill>
              </a:rPr>
              <a:t>positively</a:t>
            </a:r>
            <a:r>
              <a:rPr kumimoji="1" lang="en-US" altLang="zh-CN" sz="2400" b="1" dirty="0">
                <a:solidFill>
                  <a:srgbClr val="0000FF"/>
                </a:solidFill>
              </a:rPr>
              <a:t> </a:t>
            </a:r>
            <a:r>
              <a:rPr kumimoji="1" lang="en-US" altLang="zh-CN" sz="2400" b="1" dirty="0">
                <a:solidFill>
                  <a:srgbClr val="000000"/>
                </a:solidFill>
              </a:rPr>
              <a:t>charged body will be</a:t>
            </a:r>
            <a:r>
              <a:rPr kumimoji="1" lang="en-US" altLang="zh-CN" sz="2400" b="1" dirty="0">
                <a:solidFill>
                  <a:srgbClr val="0000FF"/>
                </a:solidFill>
              </a:rPr>
              <a:t> </a:t>
            </a:r>
            <a:r>
              <a:rPr kumimoji="1" lang="en-US" altLang="zh-CN" sz="2400" b="1" dirty="0">
                <a:solidFill>
                  <a:srgbClr val="FF0000"/>
                </a:solidFill>
              </a:rPr>
              <a:t>moved</a:t>
            </a:r>
            <a:r>
              <a:rPr kumimoji="1" lang="en-US" altLang="zh-CN" sz="2400" b="1" dirty="0">
                <a:solidFill>
                  <a:srgbClr val="0000FF"/>
                </a:solidFill>
              </a:rPr>
              <a:t> </a:t>
            </a:r>
            <a:r>
              <a:rPr kumimoji="1" lang="en-US" altLang="zh-CN" sz="2400" b="1" dirty="0">
                <a:solidFill>
                  <a:srgbClr val="000000"/>
                </a:solidFill>
              </a:rPr>
              <a:t>along the direction of the electric field. In this case, work is being done by the</a:t>
            </a:r>
            <a:r>
              <a:rPr kumimoji="1" lang="en-US" altLang="zh-CN" sz="2400" b="1" dirty="0">
                <a:solidFill>
                  <a:srgbClr val="0000FF"/>
                </a:solidFill>
              </a:rPr>
              <a:t> </a:t>
            </a:r>
            <a:r>
              <a:rPr kumimoji="1" lang="en-US" altLang="zh-CN" sz="2400" b="1" dirty="0">
                <a:solidFill>
                  <a:srgbClr val="FF0000"/>
                </a:solidFill>
              </a:rPr>
              <a:t>field</a:t>
            </a:r>
            <a:r>
              <a:rPr kumimoji="1" lang="en-US" altLang="zh-CN" sz="2400" b="1" dirty="0">
                <a:solidFill>
                  <a:srgbClr val="000000"/>
                </a:solidFill>
              </a:rPr>
              <a:t>. </a:t>
            </a:r>
          </a:p>
          <a:p>
            <a:pPr eaLnBrk="1" hangingPunct="1">
              <a:lnSpc>
                <a:spcPct val="90000"/>
              </a:lnSpc>
            </a:pPr>
            <a:r>
              <a:rPr kumimoji="1" lang="en-US" altLang="zh-CN" sz="2400" b="1" dirty="0">
                <a:solidFill>
                  <a:srgbClr val="0000CC"/>
                </a:solidFill>
              </a:rPr>
              <a:t>In order to do this work the electrostatic field must lose energy, implying that the electrostatic field has stored energy.</a:t>
            </a:r>
            <a:endParaRPr kumimoji="1" lang="en-US" altLang="zh-CN" sz="800" b="1" dirty="0">
              <a:solidFill>
                <a:srgbClr val="0000CC"/>
              </a:solidFill>
            </a:endParaRPr>
          </a:p>
          <a:p>
            <a:pPr eaLnBrk="1" hangingPunct="1">
              <a:lnSpc>
                <a:spcPct val="90000"/>
              </a:lnSpc>
            </a:pPr>
            <a:r>
              <a:rPr kumimoji="1" lang="en-US" altLang="zh-CN" sz="2400" b="1" dirty="0">
                <a:solidFill>
                  <a:srgbClr val="000000"/>
                </a:solidFill>
              </a:rPr>
              <a:t>If the charged body is moved</a:t>
            </a:r>
            <a:r>
              <a:rPr kumimoji="1" lang="en-US" altLang="zh-CN" sz="2400" b="1" dirty="0">
                <a:solidFill>
                  <a:srgbClr val="FF0000"/>
                </a:solidFill>
              </a:rPr>
              <a:t> into</a:t>
            </a:r>
            <a:r>
              <a:rPr kumimoji="1" lang="en-US" altLang="zh-CN" sz="2400" b="1" dirty="0">
                <a:solidFill>
                  <a:srgbClr val="0000FF"/>
                </a:solidFill>
              </a:rPr>
              <a:t> </a:t>
            </a:r>
            <a:r>
              <a:rPr kumimoji="1" lang="en-US" altLang="zh-CN" sz="2400" b="1" dirty="0">
                <a:solidFill>
                  <a:srgbClr val="000000"/>
                </a:solidFill>
              </a:rPr>
              <a:t>the electrostatic field</a:t>
            </a:r>
            <a:r>
              <a:rPr kumimoji="1" lang="en-US" altLang="zh-CN" sz="2400" b="1" dirty="0">
                <a:solidFill>
                  <a:srgbClr val="0000FF"/>
                </a:solidFill>
              </a:rPr>
              <a:t> </a:t>
            </a:r>
            <a:r>
              <a:rPr kumimoji="1" lang="en-US" altLang="zh-CN" sz="2400" b="1" dirty="0">
                <a:solidFill>
                  <a:srgbClr val="FF0000"/>
                </a:solidFill>
              </a:rPr>
              <a:t>from</a:t>
            </a:r>
            <a:r>
              <a:rPr kumimoji="1" lang="en-US" altLang="zh-CN" sz="2400" b="1" dirty="0">
                <a:solidFill>
                  <a:srgbClr val="0000FF"/>
                </a:solidFill>
              </a:rPr>
              <a:t> </a:t>
            </a:r>
            <a:r>
              <a:rPr kumimoji="1" lang="en-US" altLang="zh-CN" sz="2400" b="1" dirty="0">
                <a:solidFill>
                  <a:srgbClr val="FF0000"/>
                </a:solidFill>
              </a:rPr>
              <a:t>infinity </a:t>
            </a:r>
            <a:r>
              <a:rPr kumimoji="1" lang="en-US" altLang="zh-CN" sz="2400" b="1" dirty="0">
                <a:solidFill>
                  <a:srgbClr val="000000"/>
                </a:solidFill>
              </a:rPr>
              <a:t>by an applied force, work is being done</a:t>
            </a:r>
            <a:r>
              <a:rPr kumimoji="1" lang="en-US" altLang="zh-CN" sz="2400" b="1" dirty="0">
                <a:solidFill>
                  <a:srgbClr val="0000FF"/>
                </a:solidFill>
              </a:rPr>
              <a:t> </a:t>
            </a:r>
            <a:r>
              <a:rPr kumimoji="1" lang="en-US" altLang="zh-CN" sz="2400" b="1" dirty="0">
                <a:solidFill>
                  <a:srgbClr val="FF0000"/>
                </a:solidFill>
              </a:rPr>
              <a:t>against</a:t>
            </a:r>
            <a:r>
              <a:rPr kumimoji="1" lang="en-US" altLang="zh-CN" sz="2400" b="1" dirty="0">
                <a:solidFill>
                  <a:srgbClr val="0000FF"/>
                </a:solidFill>
              </a:rPr>
              <a:t> </a:t>
            </a:r>
            <a:r>
              <a:rPr kumimoji="1" lang="en-US" altLang="zh-CN" sz="2400" b="1" dirty="0">
                <a:solidFill>
                  <a:srgbClr val="000000"/>
                </a:solidFill>
              </a:rPr>
              <a:t>the electric force. </a:t>
            </a:r>
          </a:p>
          <a:p>
            <a:pPr eaLnBrk="1" hangingPunct="1">
              <a:lnSpc>
                <a:spcPct val="90000"/>
              </a:lnSpc>
            </a:pPr>
            <a:r>
              <a:rPr kumimoji="1" lang="en-US" altLang="zh-CN" sz="2400" b="1" dirty="0">
                <a:solidFill>
                  <a:srgbClr val="0000CC"/>
                </a:solidFill>
              </a:rPr>
              <a:t>This work will become part of the energy</a:t>
            </a:r>
            <a:r>
              <a:rPr kumimoji="1" lang="en-US" altLang="zh-CN" sz="2400" b="1" dirty="0">
                <a:solidFill>
                  <a:srgbClr val="0000FF"/>
                </a:solidFill>
              </a:rPr>
              <a:t> </a:t>
            </a:r>
            <a:r>
              <a:rPr kumimoji="1" lang="en-US" altLang="zh-CN" sz="2400" b="1" dirty="0">
                <a:solidFill>
                  <a:srgbClr val="FF0000"/>
                </a:solidFill>
              </a:rPr>
              <a:t>stored</a:t>
            </a:r>
            <a:r>
              <a:rPr kumimoji="1" lang="en-US" altLang="zh-CN" sz="2400" b="1" dirty="0">
                <a:solidFill>
                  <a:srgbClr val="0000FF"/>
                </a:solidFill>
              </a:rPr>
              <a:t> </a:t>
            </a:r>
            <a:r>
              <a:rPr kumimoji="1" lang="en-US" altLang="zh-CN" sz="2400" b="1" dirty="0">
                <a:solidFill>
                  <a:srgbClr val="0000CC"/>
                </a:solidFill>
              </a:rPr>
              <a:t>in the field, and the total energy of the electrostatic field will be</a:t>
            </a:r>
            <a:r>
              <a:rPr kumimoji="1" lang="en-US" altLang="zh-CN" sz="2400" b="1" dirty="0">
                <a:solidFill>
                  <a:srgbClr val="0000FF"/>
                </a:solidFill>
              </a:rPr>
              <a:t> </a:t>
            </a:r>
            <a:r>
              <a:rPr kumimoji="1" lang="en-US" altLang="zh-CN" sz="2400" b="1" dirty="0">
                <a:solidFill>
                  <a:srgbClr val="FF0000"/>
                </a:solidFill>
              </a:rPr>
              <a:t>increased</a:t>
            </a:r>
            <a:r>
              <a:rPr kumimoji="1" lang="en-US" altLang="zh-CN" sz="2400" b="1" dirty="0">
                <a:solidFill>
                  <a:srgbClr val="0000FF"/>
                </a:solidFill>
              </a:rPr>
              <a:t>.</a:t>
            </a:r>
            <a:endParaRPr kumimoji="1" lang="en-US" altLang="zh-CN" sz="800" b="1" dirty="0">
              <a:solidFill>
                <a:srgbClr val="0000FF"/>
              </a:solidFill>
            </a:endParaRPr>
          </a:p>
        </p:txBody>
      </p:sp>
      <p:sp>
        <p:nvSpPr>
          <p:cNvPr id="400387" name="Rectangle 3"/>
          <p:cNvSpPr>
            <a:spLocks noChangeArrowheads="1"/>
          </p:cNvSpPr>
          <p:nvPr/>
        </p:nvSpPr>
        <p:spPr bwMode="auto">
          <a:xfrm>
            <a:off x="1847851" y="333375"/>
            <a:ext cx="83550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600" b="1">
                <a:solidFill>
                  <a:srgbClr val="0000CC"/>
                </a:solidFill>
                <a:effectLst>
                  <a:outerShdw blurRad="38100" dist="38100" dir="2700000" algn="tl">
                    <a:srgbClr val="C0C0C0"/>
                  </a:outerShdw>
                </a:effectLst>
                <a:ea typeface="幼圆" panose="02010509060101010101" pitchFamily="49" charset="-122"/>
              </a:rPr>
              <a:t>3.11 Electrostatic Energy</a:t>
            </a:r>
            <a:endParaRPr lang="en-US" altLang="zh-CN" sz="3600" b="1">
              <a:solidFill>
                <a:srgbClr val="0000CC"/>
              </a:solidFill>
            </a:endParaRPr>
          </a:p>
        </p:txBody>
      </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7662" y="5559426"/>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782147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0386">
                                            <p:txEl>
                                              <p:pRg st="0" end="0"/>
                                            </p:txEl>
                                          </p:spTgt>
                                        </p:tgtEl>
                                        <p:attrNameLst>
                                          <p:attrName>style.visibility</p:attrName>
                                        </p:attrNameLst>
                                      </p:cBhvr>
                                      <p:to>
                                        <p:strVal val="visible"/>
                                      </p:to>
                                    </p:set>
                                    <p:animEffect transition="in" filter="blinds(horizontal)">
                                      <p:cBhvr>
                                        <p:cTn id="7" dur="500"/>
                                        <p:tgtEl>
                                          <p:spTgt spid="400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0386">
                                            <p:txEl>
                                              <p:pRg st="1" end="1"/>
                                            </p:txEl>
                                          </p:spTgt>
                                        </p:tgtEl>
                                        <p:attrNameLst>
                                          <p:attrName>style.visibility</p:attrName>
                                        </p:attrNameLst>
                                      </p:cBhvr>
                                      <p:to>
                                        <p:strVal val="visible"/>
                                      </p:to>
                                    </p:set>
                                    <p:animEffect transition="in" filter="blinds(horizontal)">
                                      <p:cBhvr>
                                        <p:cTn id="12" dur="500"/>
                                        <p:tgtEl>
                                          <p:spTgt spid="400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386">
                                            <p:txEl>
                                              <p:pRg st="2" end="2"/>
                                            </p:txEl>
                                          </p:spTgt>
                                        </p:tgtEl>
                                        <p:attrNameLst>
                                          <p:attrName>style.visibility</p:attrName>
                                        </p:attrNameLst>
                                      </p:cBhvr>
                                      <p:to>
                                        <p:strVal val="visible"/>
                                      </p:to>
                                    </p:set>
                                    <p:animEffect transition="in" filter="blinds(horizontal)">
                                      <p:cBhvr>
                                        <p:cTn id="17" dur="500"/>
                                        <p:tgtEl>
                                          <p:spTgt spid="400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0386">
                                            <p:txEl>
                                              <p:pRg st="3" end="3"/>
                                            </p:txEl>
                                          </p:spTgt>
                                        </p:tgtEl>
                                        <p:attrNameLst>
                                          <p:attrName>style.visibility</p:attrName>
                                        </p:attrNameLst>
                                      </p:cBhvr>
                                      <p:to>
                                        <p:strVal val="visible"/>
                                      </p:to>
                                    </p:set>
                                    <p:animEffect transition="in" filter="blinds(horizontal)">
                                      <p:cBhvr>
                                        <p:cTn id="22" dur="500"/>
                                        <p:tgtEl>
                                          <p:spTgt spid="400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rrowheads="1"/>
          </p:cNvSpPr>
          <p:nvPr>
            <p:ph idx="1"/>
          </p:nvPr>
        </p:nvSpPr>
        <p:spPr>
          <a:xfrm>
            <a:off x="1919289" y="692150"/>
            <a:ext cx="8137525" cy="5113338"/>
          </a:xfrm>
        </p:spPr>
        <p:txBody>
          <a:bodyPr>
            <a:normAutofit lnSpcReduction="10000"/>
          </a:bodyPr>
          <a:lstStyle/>
          <a:p>
            <a:pPr eaLnBrk="1" hangingPunct="1"/>
            <a:r>
              <a:rPr kumimoji="1" lang="en-US" altLang="zh-CN" sz="2800" b="1">
                <a:solidFill>
                  <a:srgbClr val="000000"/>
                </a:solidFill>
              </a:rPr>
              <a:t>The</a:t>
            </a:r>
            <a:r>
              <a:rPr kumimoji="1" lang="en-US" altLang="zh-CN" sz="2800" b="1">
                <a:solidFill>
                  <a:srgbClr val="0000FF"/>
                </a:solidFill>
              </a:rPr>
              <a:t> </a:t>
            </a:r>
            <a:r>
              <a:rPr kumimoji="1" lang="en-US" altLang="zh-CN" sz="2800" b="1">
                <a:solidFill>
                  <a:srgbClr val="FF0000"/>
                </a:solidFill>
              </a:rPr>
              <a:t>total</a:t>
            </a:r>
            <a:r>
              <a:rPr kumimoji="1" lang="en-US" altLang="zh-CN" sz="2800" b="1">
                <a:solidFill>
                  <a:srgbClr val="0000FF"/>
                </a:solidFill>
              </a:rPr>
              <a:t> </a:t>
            </a:r>
            <a:r>
              <a:rPr kumimoji="1" lang="en-US" altLang="zh-CN" sz="2800" b="1">
                <a:solidFill>
                  <a:srgbClr val="000000"/>
                </a:solidFill>
              </a:rPr>
              <a:t>energy stored in an electrostatic field can be determined from the</a:t>
            </a:r>
            <a:r>
              <a:rPr kumimoji="1" lang="en-US" altLang="zh-CN" sz="2800" b="1">
                <a:solidFill>
                  <a:srgbClr val="FF0000"/>
                </a:solidFill>
              </a:rPr>
              <a:t> work</a:t>
            </a:r>
            <a:r>
              <a:rPr kumimoji="1" lang="en-US" altLang="zh-CN" sz="2800" b="1">
                <a:solidFill>
                  <a:srgbClr val="0000FF"/>
                </a:solidFill>
              </a:rPr>
              <a:t> </a:t>
            </a:r>
            <a:r>
              <a:rPr kumimoji="1" lang="en-US" altLang="zh-CN" sz="2800" b="1">
                <a:solidFill>
                  <a:srgbClr val="000000"/>
                </a:solidFill>
              </a:rPr>
              <a:t>done to assemble</a:t>
            </a:r>
            <a:r>
              <a:rPr kumimoji="1" lang="en-US" altLang="zh-CN" sz="2800" b="1">
                <a:solidFill>
                  <a:srgbClr val="0000FF"/>
                </a:solidFill>
              </a:rPr>
              <a:t> </a:t>
            </a:r>
            <a:r>
              <a:rPr kumimoji="1" lang="en-US" altLang="zh-CN" sz="2800" b="1">
                <a:solidFill>
                  <a:srgbClr val="FF0000"/>
                </a:solidFill>
              </a:rPr>
              <a:t>the charges</a:t>
            </a:r>
            <a:r>
              <a:rPr kumimoji="1" lang="en-US" altLang="zh-CN" sz="2800" b="1">
                <a:solidFill>
                  <a:srgbClr val="0000FF"/>
                </a:solidFill>
              </a:rPr>
              <a:t> </a:t>
            </a:r>
            <a:r>
              <a:rPr kumimoji="1" lang="en-US" altLang="zh-CN" sz="2800" b="1">
                <a:solidFill>
                  <a:srgbClr val="000000"/>
                </a:solidFill>
              </a:rPr>
              <a:t>giving rise to the field.</a:t>
            </a:r>
          </a:p>
          <a:p>
            <a:pPr eaLnBrk="1" hangingPunct="1"/>
            <a:endParaRPr kumimoji="1" lang="en-US" altLang="zh-CN" sz="900" b="1">
              <a:solidFill>
                <a:srgbClr val="000000"/>
              </a:solidFill>
            </a:endParaRPr>
          </a:p>
          <a:p>
            <a:pPr eaLnBrk="1" hangingPunct="1"/>
            <a:r>
              <a:rPr kumimoji="1" lang="en-US" altLang="zh-CN" sz="2800" b="1">
                <a:solidFill>
                  <a:srgbClr val="0000CC"/>
                </a:solidFill>
              </a:rPr>
              <a:t>Calculate the energy of an</a:t>
            </a:r>
            <a:r>
              <a:rPr kumimoji="1" lang="en-US" altLang="zh-CN" sz="2800" b="1">
                <a:solidFill>
                  <a:srgbClr val="0000FF"/>
                </a:solidFill>
              </a:rPr>
              <a:t> </a:t>
            </a:r>
            <a:r>
              <a:rPr kumimoji="1" lang="en-US" altLang="zh-CN" sz="2800" b="1">
                <a:solidFill>
                  <a:srgbClr val="FF0000"/>
                </a:solidFill>
              </a:rPr>
              <a:t>isolated</a:t>
            </a:r>
            <a:r>
              <a:rPr kumimoji="1" lang="en-US" altLang="zh-CN" sz="2800" b="1">
                <a:solidFill>
                  <a:srgbClr val="0000FF"/>
                </a:solidFill>
              </a:rPr>
              <a:t> </a:t>
            </a:r>
            <a:r>
              <a:rPr kumimoji="1" lang="en-US" altLang="zh-CN" sz="2800" b="1">
                <a:solidFill>
                  <a:srgbClr val="0000CC"/>
                </a:solidFill>
              </a:rPr>
              <a:t>body with charge </a:t>
            </a:r>
            <a:r>
              <a:rPr kumimoji="1" lang="en-US" altLang="zh-CN" sz="2800" b="1" i="1">
                <a:solidFill>
                  <a:srgbClr val="0000CC"/>
                </a:solidFill>
              </a:rPr>
              <a:t>Q. </a:t>
            </a:r>
            <a:r>
              <a:rPr kumimoji="1" lang="en-US" altLang="zh-CN" sz="2800" b="1">
                <a:solidFill>
                  <a:srgbClr val="0000CC"/>
                </a:solidFill>
              </a:rPr>
              <a:t>Assuming that the charge </a:t>
            </a:r>
            <a:r>
              <a:rPr kumimoji="1" lang="en-US" altLang="zh-CN" sz="2800" b="1" i="1">
                <a:solidFill>
                  <a:srgbClr val="0000CC"/>
                </a:solidFill>
              </a:rPr>
              <a:t>Q</a:t>
            </a:r>
            <a:r>
              <a:rPr kumimoji="1" lang="en-US" altLang="zh-CN" sz="2800" b="1">
                <a:solidFill>
                  <a:srgbClr val="0000CC"/>
                </a:solidFill>
              </a:rPr>
              <a:t> was moved in</a:t>
            </a:r>
            <a:r>
              <a:rPr kumimoji="1" lang="en-US" altLang="zh-CN" sz="2800" b="1">
                <a:solidFill>
                  <a:srgbClr val="0000FF"/>
                </a:solidFill>
              </a:rPr>
              <a:t> </a:t>
            </a:r>
            <a:r>
              <a:rPr kumimoji="1" lang="en-US" altLang="zh-CN" sz="2800" b="1">
                <a:solidFill>
                  <a:srgbClr val="FF0000"/>
                </a:solidFill>
              </a:rPr>
              <a:t>from</a:t>
            </a:r>
            <a:r>
              <a:rPr kumimoji="1" lang="en-US" altLang="zh-CN" sz="2800" b="1">
                <a:solidFill>
                  <a:srgbClr val="0000FF"/>
                </a:solidFill>
              </a:rPr>
              <a:t> </a:t>
            </a:r>
            <a:r>
              <a:rPr kumimoji="1" lang="en-US" altLang="zh-CN" sz="2800" b="1">
                <a:solidFill>
                  <a:srgbClr val="FF0000"/>
                </a:solidFill>
              </a:rPr>
              <a:t>infinity</a:t>
            </a:r>
            <a:r>
              <a:rPr kumimoji="1" lang="en-US" altLang="zh-CN" sz="2800" b="1">
                <a:solidFill>
                  <a:srgbClr val="0000FF"/>
                </a:solidFill>
              </a:rPr>
              <a:t>. </a:t>
            </a:r>
          </a:p>
          <a:p>
            <a:pPr eaLnBrk="1" hangingPunct="1"/>
            <a:endParaRPr kumimoji="1" lang="en-US" altLang="zh-CN" sz="900" b="1">
              <a:solidFill>
                <a:srgbClr val="0000FF"/>
              </a:solidFill>
            </a:endParaRPr>
          </a:p>
          <a:p>
            <a:pPr eaLnBrk="1" hangingPunct="1"/>
            <a:r>
              <a:rPr kumimoji="1" lang="en-US" altLang="zh-CN" sz="2800" b="1">
                <a:solidFill>
                  <a:srgbClr val="000000"/>
                </a:solidFill>
              </a:rPr>
              <a:t>Since there was</a:t>
            </a:r>
            <a:r>
              <a:rPr kumimoji="1" lang="en-US" altLang="zh-CN" sz="2800" b="1">
                <a:solidFill>
                  <a:srgbClr val="0000FF"/>
                </a:solidFill>
              </a:rPr>
              <a:t> </a:t>
            </a:r>
            <a:r>
              <a:rPr kumimoji="1" lang="en-US" altLang="zh-CN" sz="2800" b="1">
                <a:solidFill>
                  <a:srgbClr val="FF0000"/>
                </a:solidFill>
              </a:rPr>
              <a:t>no field</a:t>
            </a:r>
            <a:r>
              <a:rPr kumimoji="1" lang="en-US" altLang="zh-CN" sz="2800" b="1">
                <a:solidFill>
                  <a:srgbClr val="0000FF"/>
                </a:solidFill>
              </a:rPr>
              <a:t> </a:t>
            </a:r>
            <a:r>
              <a:rPr kumimoji="1" lang="en-US" altLang="zh-CN" sz="2800" b="1">
                <a:solidFill>
                  <a:srgbClr val="000000"/>
                </a:solidFill>
              </a:rPr>
              <a:t>in space at</a:t>
            </a:r>
            <a:r>
              <a:rPr kumimoji="1" lang="en-US" altLang="zh-CN" sz="2800" b="1">
                <a:solidFill>
                  <a:srgbClr val="FF0000"/>
                </a:solidFill>
              </a:rPr>
              <a:t> the</a:t>
            </a:r>
            <a:r>
              <a:rPr kumimoji="1" lang="en-US" altLang="zh-CN" sz="2800" b="1">
                <a:solidFill>
                  <a:srgbClr val="0000FF"/>
                </a:solidFill>
              </a:rPr>
              <a:t> </a:t>
            </a:r>
            <a:r>
              <a:rPr kumimoji="1" lang="en-US" altLang="zh-CN" sz="2800" b="1">
                <a:solidFill>
                  <a:srgbClr val="FF0000"/>
                </a:solidFill>
              </a:rPr>
              <a:t>beginning</a:t>
            </a:r>
            <a:r>
              <a:rPr kumimoji="1" lang="en-US" altLang="zh-CN" sz="2800" b="1">
                <a:solidFill>
                  <a:srgbClr val="000000"/>
                </a:solidFill>
              </a:rPr>
              <a:t>, the applied force</a:t>
            </a:r>
            <a:r>
              <a:rPr kumimoji="1" lang="en-US" altLang="zh-CN" sz="2800" b="1">
                <a:solidFill>
                  <a:srgbClr val="0000FF"/>
                </a:solidFill>
              </a:rPr>
              <a:t> </a:t>
            </a:r>
            <a:r>
              <a:rPr kumimoji="1" lang="en-US" altLang="zh-CN" sz="2800" b="1">
                <a:solidFill>
                  <a:srgbClr val="FF0000"/>
                </a:solidFill>
              </a:rPr>
              <a:t>did not</a:t>
            </a:r>
            <a:r>
              <a:rPr kumimoji="1" lang="en-US" altLang="zh-CN" sz="2800" b="1">
                <a:solidFill>
                  <a:srgbClr val="0000FF"/>
                </a:solidFill>
              </a:rPr>
              <a:t> </a:t>
            </a:r>
            <a:r>
              <a:rPr kumimoji="1" lang="en-US" altLang="zh-CN" sz="2800" b="1">
                <a:solidFill>
                  <a:srgbClr val="000000"/>
                </a:solidFill>
              </a:rPr>
              <a:t>need to do the work to move in the first element d</a:t>
            </a:r>
            <a:r>
              <a:rPr kumimoji="1" lang="en-US" altLang="zh-CN" sz="2800" b="1" i="1">
                <a:solidFill>
                  <a:srgbClr val="000000"/>
                </a:solidFill>
              </a:rPr>
              <a:t>q</a:t>
            </a:r>
            <a:r>
              <a:rPr kumimoji="1" lang="en-US" altLang="zh-CN" sz="2800" b="1">
                <a:solidFill>
                  <a:srgbClr val="000000"/>
                </a:solidFill>
              </a:rPr>
              <a:t>.</a:t>
            </a:r>
            <a:r>
              <a:rPr kumimoji="1" lang="en-US" altLang="zh-CN" sz="2800">
                <a:solidFill>
                  <a:srgbClr val="000000"/>
                </a:solidFill>
              </a:rPr>
              <a:t> </a:t>
            </a:r>
            <a:endParaRPr kumimoji="1" lang="en-US" altLang="zh-CN" sz="2800" b="1">
              <a:solidFill>
                <a:srgbClr val="000000"/>
              </a:solidFill>
            </a:endParaRPr>
          </a:p>
        </p:txBody>
      </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7662" y="5559426"/>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4995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3698">
                                            <p:txEl>
                                              <p:pRg st="0" end="0"/>
                                            </p:txEl>
                                          </p:spTgt>
                                        </p:tgtEl>
                                        <p:attrNameLst>
                                          <p:attrName>style.visibility</p:attrName>
                                        </p:attrNameLst>
                                      </p:cBhvr>
                                      <p:to>
                                        <p:strVal val="visible"/>
                                      </p:to>
                                    </p:set>
                                    <p:animEffect transition="in" filter="blinds(horizontal)">
                                      <p:cBhvr>
                                        <p:cTn id="7" dur="500"/>
                                        <p:tgtEl>
                                          <p:spTgt spid="413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3698">
                                            <p:txEl>
                                              <p:pRg st="2" end="2"/>
                                            </p:txEl>
                                          </p:spTgt>
                                        </p:tgtEl>
                                        <p:attrNameLst>
                                          <p:attrName>style.visibility</p:attrName>
                                        </p:attrNameLst>
                                      </p:cBhvr>
                                      <p:to>
                                        <p:strVal val="visible"/>
                                      </p:to>
                                    </p:set>
                                    <p:animEffect transition="in" filter="blinds(horizontal)">
                                      <p:cBhvr>
                                        <p:cTn id="12" dur="500"/>
                                        <p:tgtEl>
                                          <p:spTgt spid="413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3698">
                                            <p:txEl>
                                              <p:pRg st="4" end="4"/>
                                            </p:txEl>
                                          </p:spTgt>
                                        </p:tgtEl>
                                        <p:attrNameLst>
                                          <p:attrName>style.visibility</p:attrName>
                                        </p:attrNameLst>
                                      </p:cBhvr>
                                      <p:to>
                                        <p:strVal val="visible"/>
                                      </p:to>
                                    </p:set>
                                    <p:animEffect transition="in" filter="blinds(horizontal)">
                                      <p:cBhvr>
                                        <p:cTn id="17" dur="500"/>
                                        <p:tgtEl>
                                          <p:spTgt spid="413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1919289" y="404814"/>
            <a:ext cx="8135937" cy="2109787"/>
          </a:xfrm>
          <a:prstGeom prst="rect">
            <a:avLst/>
          </a:prstGeom>
          <a:solidFill>
            <a:srgbClr val="0000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1">
                <a:solidFill>
                  <a:srgbClr val="FF0000"/>
                </a:solidFill>
                <a:latin typeface="Times New Roman" panose="02020603050405020304" pitchFamily="18" charset="0"/>
                <a:ea typeface="幼圆" panose="02010509060101010101" pitchFamily="49" charset="-122"/>
              </a:rPr>
              <a:t>Physical</a:t>
            </a:r>
            <a:r>
              <a:rPr lang="zh-CN" altLang="en-US" sz="2400" b="1">
                <a:solidFill>
                  <a:srgbClr val="FF0000"/>
                </a:solidFill>
                <a:latin typeface="Times New Roman" panose="02020603050405020304" pitchFamily="18" charset="0"/>
                <a:ea typeface="楷体_GB2312" pitchFamily="49" charset="-122"/>
              </a:rPr>
              <a:t>：</a:t>
            </a:r>
            <a:r>
              <a:rPr lang="en-US" altLang="zh-CN" sz="2400" b="1">
                <a:solidFill>
                  <a:schemeClr val="bg1"/>
                </a:solidFill>
                <a:latin typeface="Times New Roman" panose="02020603050405020304" pitchFamily="18" charset="0"/>
                <a:ea typeface="楷体_GB2312" pitchFamily="49" charset="-122"/>
              </a:rPr>
              <a:t>due to the abrupt change of the characteristic parameters on the both sides of a  interface, the field on the two side will change as well. The integral form of the Maxwell’s equation lost meaning on the both sides of the interface, the BC is necessary</a:t>
            </a:r>
            <a:r>
              <a:rPr lang="en-US" altLang="zh-CN" sz="2000" b="1">
                <a:solidFill>
                  <a:schemeClr val="bg1"/>
                </a:solidFill>
                <a:latin typeface="Times New Roman" panose="02020603050405020304" pitchFamily="18" charset="0"/>
                <a:ea typeface="楷体_GB2312" pitchFamily="49" charset="-122"/>
              </a:rPr>
              <a:t>. </a:t>
            </a:r>
          </a:p>
        </p:txBody>
      </p:sp>
      <p:sp>
        <p:nvSpPr>
          <p:cNvPr id="328707" name="Rectangle 3"/>
          <p:cNvSpPr>
            <a:spLocks noChangeArrowheads="1"/>
          </p:cNvSpPr>
          <p:nvPr/>
        </p:nvSpPr>
        <p:spPr bwMode="auto">
          <a:xfrm>
            <a:off x="1919289" y="2708276"/>
            <a:ext cx="8137525" cy="1306513"/>
          </a:xfrm>
          <a:prstGeom prst="rect">
            <a:avLst/>
          </a:prstGeom>
          <a:solidFill>
            <a:srgbClr val="0000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1">
                <a:solidFill>
                  <a:srgbClr val="FF0000"/>
                </a:solidFill>
                <a:latin typeface="Times New Roman" panose="02020603050405020304" pitchFamily="18" charset="0"/>
                <a:ea typeface="幼圆" panose="02010509060101010101" pitchFamily="49" charset="-122"/>
              </a:rPr>
              <a:t>Mathematics</a:t>
            </a:r>
            <a:r>
              <a:rPr lang="zh-CN" altLang="en-US" sz="2400" b="1">
                <a:solidFill>
                  <a:srgbClr val="FF0000"/>
                </a:solidFill>
                <a:latin typeface="Times New Roman" panose="02020603050405020304" pitchFamily="18" charset="0"/>
                <a:ea typeface="楷体_GB2312" pitchFamily="49" charset="-122"/>
              </a:rPr>
              <a:t>：</a:t>
            </a:r>
            <a:r>
              <a:rPr lang="en-US" altLang="zh-CN" sz="2400" b="1">
                <a:solidFill>
                  <a:schemeClr val="bg1"/>
                </a:solidFill>
                <a:latin typeface="Times New Roman" panose="02020603050405020304" pitchFamily="18" charset="0"/>
                <a:ea typeface="楷体_GB2312" pitchFamily="49" charset="-122"/>
              </a:rPr>
              <a:t>Maxwell’s equations are integral functions, the solution of them are not determinative, the BC play the role of identify the determinative solution</a:t>
            </a:r>
          </a:p>
        </p:txBody>
      </p:sp>
      <p:sp>
        <p:nvSpPr>
          <p:cNvPr id="328708" name="Rectangle 4"/>
          <p:cNvSpPr>
            <a:spLocks noChangeArrowheads="1"/>
          </p:cNvSpPr>
          <p:nvPr/>
        </p:nvSpPr>
        <p:spPr bwMode="auto">
          <a:xfrm>
            <a:off x="1919288" y="4292601"/>
            <a:ext cx="8280400" cy="1306513"/>
          </a:xfrm>
          <a:prstGeom prst="rect">
            <a:avLst/>
          </a:prstGeom>
          <a:solidFill>
            <a:srgbClr val="0000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Tx/>
              <a:buNone/>
            </a:pPr>
            <a:r>
              <a:rPr lang="en-US" altLang="zh-CN" sz="2400" b="1">
                <a:solidFill>
                  <a:schemeClr val="bg1"/>
                </a:solidFill>
                <a:latin typeface="Times New Roman" panose="02020603050405020304" pitchFamily="18" charset="0"/>
                <a:ea typeface="楷体_GB2312" pitchFamily="49" charset="-122"/>
              </a:rPr>
              <a:t>The </a:t>
            </a:r>
            <a:r>
              <a:rPr lang="en-US" altLang="zh-CN" sz="2400" b="1">
                <a:solidFill>
                  <a:srgbClr val="FF0000"/>
                </a:solidFill>
                <a:latin typeface="Times New Roman" panose="02020603050405020304" pitchFamily="18" charset="0"/>
                <a:ea typeface="楷体_GB2312" pitchFamily="49" charset="-122"/>
              </a:rPr>
              <a:t>integral form</a:t>
            </a:r>
            <a:r>
              <a:rPr lang="en-US" altLang="zh-CN" sz="2400" b="1">
                <a:solidFill>
                  <a:schemeClr val="bg1"/>
                </a:solidFill>
                <a:latin typeface="Times New Roman" panose="02020603050405020304" pitchFamily="18" charset="0"/>
                <a:ea typeface="楷体_GB2312" pitchFamily="49" charset="-122"/>
              </a:rPr>
              <a:t> of Maxwell’s equation is still suitable for the surface of different media, which is helpful derive the expression of the BC in terms of different media</a:t>
            </a:r>
          </a:p>
        </p:txBody>
      </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7662" y="5632451"/>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545638" y="5657850"/>
            <a:ext cx="1122362"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804007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8706"/>
                                        </p:tgtEl>
                                        <p:attrNameLst>
                                          <p:attrName>style.visibility</p:attrName>
                                        </p:attrNameLst>
                                      </p:cBhvr>
                                      <p:to>
                                        <p:strVal val="visible"/>
                                      </p:to>
                                    </p:set>
                                    <p:animEffect transition="in" filter="slide(fromBottom)">
                                      <p:cBhvr>
                                        <p:cTn id="7" dur="500"/>
                                        <p:tgtEl>
                                          <p:spTgt spid="328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28707"/>
                                        </p:tgtEl>
                                        <p:attrNameLst>
                                          <p:attrName>style.visibility</p:attrName>
                                        </p:attrNameLst>
                                      </p:cBhvr>
                                      <p:to>
                                        <p:strVal val="visible"/>
                                      </p:to>
                                    </p:set>
                                    <p:animEffect transition="in" filter="slide(fromBottom)">
                                      <p:cBhvr>
                                        <p:cTn id="12" dur="500"/>
                                        <p:tgtEl>
                                          <p:spTgt spid="328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28708"/>
                                        </p:tgtEl>
                                        <p:attrNameLst>
                                          <p:attrName>style.visibility</p:attrName>
                                        </p:attrNameLst>
                                      </p:cBhvr>
                                      <p:to>
                                        <p:strVal val="visible"/>
                                      </p:to>
                                    </p:set>
                                    <p:animEffect transition="in" filter="slide(fromBottom)">
                                      <p:cBhvr>
                                        <p:cTn id="17"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p:bldP spid="328707" grpId="0" animBg="1"/>
      <p:bldP spid="3287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rrowheads="1"/>
          </p:cNvSpPr>
          <p:nvPr>
            <p:ph type="body" sz="half" idx="1"/>
          </p:nvPr>
        </p:nvSpPr>
        <p:spPr>
          <a:xfrm>
            <a:off x="2063750" y="908050"/>
            <a:ext cx="8135938" cy="4319588"/>
          </a:xfrm>
        </p:spPr>
        <p:txBody>
          <a:bodyPr>
            <a:normAutofit lnSpcReduction="10000"/>
          </a:bodyPr>
          <a:lstStyle/>
          <a:p>
            <a:pPr eaLnBrk="1" hangingPunct="1"/>
            <a:r>
              <a:rPr kumimoji="1" lang="en-US" altLang="zh-CN" sz="2400" b="1">
                <a:solidFill>
                  <a:srgbClr val="0000CC"/>
                </a:solidFill>
              </a:rPr>
              <a:t>When </a:t>
            </a:r>
            <a:r>
              <a:rPr kumimoji="1" lang="en-US" altLang="zh-CN" sz="2400" b="1">
                <a:solidFill>
                  <a:srgbClr val="FF0000"/>
                </a:solidFill>
              </a:rPr>
              <a:t>the</a:t>
            </a:r>
            <a:r>
              <a:rPr kumimoji="1" lang="en-US" altLang="zh-CN" sz="2400" b="1">
                <a:solidFill>
                  <a:srgbClr val="0000FF"/>
                </a:solidFill>
              </a:rPr>
              <a:t> </a:t>
            </a:r>
            <a:r>
              <a:rPr kumimoji="1" lang="en-US" altLang="zh-CN" sz="2400" b="1">
                <a:solidFill>
                  <a:srgbClr val="FF0000"/>
                </a:solidFill>
              </a:rPr>
              <a:t>second</a:t>
            </a:r>
            <a:r>
              <a:rPr kumimoji="1" lang="en-US" altLang="zh-CN" sz="2400" b="1">
                <a:solidFill>
                  <a:srgbClr val="0000FF"/>
                </a:solidFill>
              </a:rPr>
              <a:t> </a:t>
            </a:r>
            <a:r>
              <a:rPr kumimoji="1" lang="en-US" altLang="zh-CN" sz="2400" b="1">
                <a:solidFill>
                  <a:srgbClr val="0000CC"/>
                </a:solidFill>
              </a:rPr>
              <a:t>element d</a:t>
            </a:r>
            <a:r>
              <a:rPr kumimoji="1" lang="en-US" altLang="zh-CN" sz="2400" b="1" i="1">
                <a:solidFill>
                  <a:srgbClr val="0000CC"/>
                </a:solidFill>
              </a:rPr>
              <a:t>q </a:t>
            </a:r>
            <a:r>
              <a:rPr kumimoji="1" lang="en-US" altLang="zh-CN" sz="2400" b="1">
                <a:solidFill>
                  <a:srgbClr val="0000CC"/>
                </a:solidFill>
              </a:rPr>
              <a:t>was moved in, the applied force had</a:t>
            </a:r>
            <a:r>
              <a:rPr kumimoji="1" lang="en-US" altLang="zh-CN" sz="2400" b="1">
                <a:solidFill>
                  <a:srgbClr val="0000FF"/>
                </a:solidFill>
              </a:rPr>
              <a:t> </a:t>
            </a:r>
            <a:r>
              <a:rPr kumimoji="1" lang="en-US" altLang="zh-CN" sz="2400" b="1">
                <a:solidFill>
                  <a:srgbClr val="FF0000"/>
                </a:solidFill>
              </a:rPr>
              <a:t>to do the work</a:t>
            </a:r>
            <a:r>
              <a:rPr kumimoji="1" lang="en-US" altLang="zh-CN" sz="2400" b="1">
                <a:solidFill>
                  <a:srgbClr val="0000FF"/>
                </a:solidFill>
              </a:rPr>
              <a:t> </a:t>
            </a:r>
            <a:r>
              <a:rPr kumimoji="1" lang="en-US" altLang="zh-CN" sz="2400" b="1">
                <a:solidFill>
                  <a:srgbClr val="0000CC"/>
                </a:solidFill>
              </a:rPr>
              <a:t>against the electric field. </a:t>
            </a:r>
          </a:p>
          <a:p>
            <a:pPr eaLnBrk="1" hangingPunct="1"/>
            <a:endParaRPr kumimoji="1" lang="en-US" altLang="zh-CN" sz="800" b="1">
              <a:solidFill>
                <a:srgbClr val="0000CC"/>
              </a:solidFill>
            </a:endParaRPr>
          </a:p>
          <a:p>
            <a:pPr eaLnBrk="1" hangingPunct="1"/>
            <a:r>
              <a:rPr kumimoji="1" lang="en-US" altLang="zh-CN" sz="2400" b="1">
                <a:solidFill>
                  <a:srgbClr val="000000"/>
                </a:solidFill>
              </a:rPr>
              <a:t>If the electric potential at the charge is </a:t>
            </a:r>
            <a:r>
              <a:rPr kumimoji="1" lang="en-US" altLang="zh-CN" sz="2400" b="1" i="1">
                <a:solidFill>
                  <a:srgbClr val="000000"/>
                </a:solidFill>
                <a:sym typeface="Symbol" panose="05050102010706020507" pitchFamily="18" charset="2"/>
              </a:rPr>
              <a:t> </a:t>
            </a:r>
            <a:r>
              <a:rPr kumimoji="1" lang="en-US" altLang="zh-CN" sz="2400" b="1">
                <a:solidFill>
                  <a:srgbClr val="000000"/>
                </a:solidFill>
              </a:rPr>
              <a:t>,  then</a:t>
            </a:r>
            <a:r>
              <a:rPr kumimoji="1" lang="en-US" altLang="zh-CN" sz="2400" b="1">
                <a:solidFill>
                  <a:srgbClr val="0000FF"/>
                </a:solidFill>
              </a:rPr>
              <a:t> </a:t>
            </a:r>
            <a:r>
              <a:rPr kumimoji="1" lang="en-US" altLang="zh-CN" sz="2400" b="1">
                <a:solidFill>
                  <a:srgbClr val="FF0000"/>
                </a:solidFill>
              </a:rPr>
              <a:t>the work</a:t>
            </a:r>
            <a:r>
              <a:rPr kumimoji="1" lang="en-US" altLang="zh-CN" sz="2400" b="1">
                <a:solidFill>
                  <a:srgbClr val="0000FF"/>
                </a:solidFill>
              </a:rPr>
              <a:t> </a:t>
            </a:r>
            <a:r>
              <a:rPr kumimoji="1" lang="en-US" altLang="zh-CN" sz="2400" b="1">
                <a:solidFill>
                  <a:srgbClr val="000000"/>
                </a:solidFill>
              </a:rPr>
              <a:t>by the applied force is</a:t>
            </a:r>
            <a:r>
              <a:rPr kumimoji="1" lang="en-US" altLang="zh-CN" sz="2400" b="1">
                <a:solidFill>
                  <a:srgbClr val="0000CC"/>
                </a:solidFill>
              </a:rPr>
              <a:t> </a:t>
            </a:r>
            <a:r>
              <a:rPr kumimoji="1" lang="en-US" altLang="zh-CN" sz="2400" b="1" i="1">
                <a:solidFill>
                  <a:srgbClr val="FF0000"/>
                </a:solidFill>
                <a:sym typeface="Symbol" panose="05050102010706020507" pitchFamily="18" charset="2"/>
              </a:rPr>
              <a:t></a:t>
            </a:r>
            <a:r>
              <a:rPr kumimoji="1" lang="en-US" altLang="zh-CN" sz="2400" b="1">
                <a:solidFill>
                  <a:srgbClr val="FF0000"/>
                </a:solidFill>
              </a:rPr>
              <a:t> d</a:t>
            </a:r>
            <a:r>
              <a:rPr kumimoji="1" lang="en-US" altLang="zh-CN" sz="2400" b="1" i="1">
                <a:solidFill>
                  <a:srgbClr val="FF0000"/>
                </a:solidFill>
              </a:rPr>
              <a:t>q</a:t>
            </a:r>
            <a:r>
              <a:rPr kumimoji="1" lang="en-US" altLang="zh-CN" sz="2400" b="1">
                <a:solidFill>
                  <a:srgbClr val="0000CC"/>
                </a:solidFill>
              </a:rPr>
              <a:t> </a:t>
            </a:r>
            <a:r>
              <a:rPr kumimoji="1" lang="en-US" altLang="zh-CN" sz="2400" b="1">
                <a:solidFill>
                  <a:srgbClr val="000000"/>
                </a:solidFill>
              </a:rPr>
              <a:t>. Hence, the increment in</a:t>
            </a:r>
            <a:r>
              <a:rPr kumimoji="1" lang="en-US" altLang="zh-CN" sz="2400" b="1">
                <a:solidFill>
                  <a:srgbClr val="0000FF"/>
                </a:solidFill>
              </a:rPr>
              <a:t> </a:t>
            </a:r>
            <a:r>
              <a:rPr kumimoji="1" lang="en-US" altLang="zh-CN" sz="2400" b="1">
                <a:solidFill>
                  <a:srgbClr val="FF0000"/>
                </a:solidFill>
              </a:rPr>
              <a:t>the energy</a:t>
            </a:r>
            <a:r>
              <a:rPr kumimoji="1" lang="en-US" altLang="zh-CN" sz="2400" b="1">
                <a:solidFill>
                  <a:srgbClr val="0000FF"/>
                </a:solidFill>
              </a:rPr>
              <a:t> </a:t>
            </a:r>
            <a:r>
              <a:rPr kumimoji="1" lang="en-US" altLang="zh-CN" sz="2400" b="1">
                <a:solidFill>
                  <a:srgbClr val="000000"/>
                </a:solidFill>
              </a:rPr>
              <a:t>of the electric field is </a:t>
            </a:r>
            <a:r>
              <a:rPr kumimoji="1" lang="en-US" altLang="zh-CN" sz="2400" b="1" i="1">
                <a:solidFill>
                  <a:srgbClr val="000000"/>
                </a:solidFill>
                <a:sym typeface="Symbol" panose="05050102010706020507" pitchFamily="18" charset="2"/>
              </a:rPr>
              <a:t></a:t>
            </a:r>
            <a:r>
              <a:rPr kumimoji="1" lang="en-US" altLang="zh-CN" sz="2400" b="1">
                <a:solidFill>
                  <a:srgbClr val="000000"/>
                </a:solidFill>
              </a:rPr>
              <a:t> d</a:t>
            </a:r>
            <a:r>
              <a:rPr kumimoji="1" lang="en-US" altLang="zh-CN" sz="2400" b="1" i="1">
                <a:solidFill>
                  <a:srgbClr val="000000"/>
                </a:solidFill>
              </a:rPr>
              <a:t>q</a:t>
            </a:r>
            <a:r>
              <a:rPr kumimoji="1" lang="en-US" altLang="zh-CN" sz="2400" b="1">
                <a:solidFill>
                  <a:srgbClr val="000000"/>
                </a:solidFill>
              </a:rPr>
              <a:t>. </a:t>
            </a:r>
          </a:p>
          <a:p>
            <a:pPr eaLnBrk="1" hangingPunct="1"/>
            <a:endParaRPr kumimoji="1" lang="en-US" altLang="zh-CN" sz="800" b="1">
              <a:solidFill>
                <a:srgbClr val="000000"/>
              </a:solidFill>
            </a:endParaRPr>
          </a:p>
          <a:p>
            <a:pPr eaLnBrk="1" hangingPunct="1"/>
            <a:r>
              <a:rPr kumimoji="1" lang="en-US" altLang="zh-CN" sz="2400" b="1">
                <a:solidFill>
                  <a:srgbClr val="0000CC"/>
                </a:solidFill>
              </a:rPr>
              <a:t>The</a:t>
            </a:r>
            <a:r>
              <a:rPr kumimoji="1" lang="en-US" altLang="zh-CN" sz="2400" b="1">
                <a:solidFill>
                  <a:srgbClr val="0000FF"/>
                </a:solidFill>
              </a:rPr>
              <a:t> </a:t>
            </a:r>
            <a:r>
              <a:rPr kumimoji="1" lang="en-US" altLang="zh-CN" sz="2400" b="1">
                <a:solidFill>
                  <a:srgbClr val="FF0000"/>
                </a:solidFill>
              </a:rPr>
              <a:t>electric potential</a:t>
            </a:r>
            <a:r>
              <a:rPr kumimoji="1" lang="en-US" altLang="zh-CN" sz="2400" b="1">
                <a:solidFill>
                  <a:srgbClr val="0000FF"/>
                </a:solidFill>
              </a:rPr>
              <a:t> </a:t>
            </a:r>
            <a:r>
              <a:rPr kumimoji="1" lang="en-US" altLang="zh-CN" sz="2400" b="1">
                <a:solidFill>
                  <a:srgbClr val="0000CC"/>
                </a:solidFill>
              </a:rPr>
              <a:t>of a charged body will be increased</a:t>
            </a:r>
            <a:r>
              <a:rPr kumimoji="1" lang="en-US" altLang="zh-CN" sz="2400" b="1">
                <a:solidFill>
                  <a:srgbClr val="0000FF"/>
                </a:solidFill>
              </a:rPr>
              <a:t> </a:t>
            </a:r>
            <a:r>
              <a:rPr kumimoji="1" lang="en-US" altLang="zh-CN" sz="2400" b="1">
                <a:solidFill>
                  <a:srgbClr val="FF0000"/>
                </a:solidFill>
              </a:rPr>
              <a:t>gradually</a:t>
            </a:r>
            <a:r>
              <a:rPr kumimoji="1" lang="en-US" altLang="zh-CN" sz="2400" b="1">
                <a:solidFill>
                  <a:srgbClr val="0000FF"/>
                </a:solidFill>
              </a:rPr>
              <a:t> </a:t>
            </a:r>
            <a:r>
              <a:rPr kumimoji="1" lang="en-US" altLang="zh-CN" sz="2400" b="1">
                <a:solidFill>
                  <a:srgbClr val="0000CC"/>
                </a:solidFill>
              </a:rPr>
              <a:t>as more charge is brought in. When the charge is increased to</a:t>
            </a:r>
            <a:r>
              <a:rPr kumimoji="1" lang="en-US" altLang="zh-CN" sz="2400" b="1">
                <a:solidFill>
                  <a:srgbClr val="0000FF"/>
                </a:solidFill>
              </a:rPr>
              <a:t> </a:t>
            </a:r>
            <a:r>
              <a:rPr kumimoji="1" lang="en-US" altLang="zh-CN" sz="2400" b="1">
                <a:solidFill>
                  <a:srgbClr val="FF0000"/>
                </a:solidFill>
              </a:rPr>
              <a:t>the final</a:t>
            </a:r>
            <a:r>
              <a:rPr kumimoji="1" lang="en-US" altLang="zh-CN" sz="2400" b="1">
                <a:solidFill>
                  <a:srgbClr val="0000FF"/>
                </a:solidFill>
              </a:rPr>
              <a:t> </a:t>
            </a:r>
            <a:r>
              <a:rPr kumimoji="1" lang="en-US" altLang="zh-CN" sz="2400" b="1">
                <a:solidFill>
                  <a:srgbClr val="0000CC"/>
                </a:solidFill>
              </a:rPr>
              <a:t>value </a:t>
            </a:r>
            <a:r>
              <a:rPr kumimoji="1" lang="en-US" altLang="zh-CN" sz="2400" b="1" i="1">
                <a:solidFill>
                  <a:srgbClr val="0000CC"/>
                </a:solidFill>
              </a:rPr>
              <a:t>Q</a:t>
            </a:r>
            <a:r>
              <a:rPr kumimoji="1" lang="en-US" altLang="zh-CN" sz="2400" b="1">
                <a:solidFill>
                  <a:srgbClr val="0000CC"/>
                </a:solidFill>
              </a:rPr>
              <a:t>, the total work by the applied force is given by</a:t>
            </a:r>
          </a:p>
        </p:txBody>
      </p:sp>
      <p:graphicFrame>
        <p:nvGraphicFramePr>
          <p:cNvPr id="401411" name="Object 3"/>
          <p:cNvGraphicFramePr>
            <a:graphicFrameLocks noGrp="1" noChangeAspect="1"/>
          </p:cNvGraphicFramePr>
          <p:nvPr>
            <p:ph sz="half" idx="2"/>
          </p:nvPr>
        </p:nvGraphicFramePr>
        <p:xfrm>
          <a:off x="4367213" y="5229225"/>
          <a:ext cx="3025775" cy="958850"/>
        </p:xfrm>
        <a:graphic>
          <a:graphicData uri="http://schemas.openxmlformats.org/presentationml/2006/ole">
            <mc:AlternateContent xmlns:mc="http://schemas.openxmlformats.org/markup-compatibility/2006">
              <mc:Choice xmlns:v="urn:schemas-microsoft-com:vml" Requires="v">
                <p:oleObj name="Equation" r:id="rId2" imgW="1040948" imgH="330057" progId="Equation.3">
                  <p:embed/>
                </p:oleObj>
              </mc:Choice>
              <mc:Fallback>
                <p:oleObj name="Equation" r:id="rId2" imgW="1040948" imgH="33005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13" y="5229225"/>
                        <a:ext cx="302577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17662" y="5559426"/>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914206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0">
                                            <p:txEl>
                                              <p:pRg st="0" end="0"/>
                                            </p:txEl>
                                          </p:spTgt>
                                        </p:tgtEl>
                                        <p:attrNameLst>
                                          <p:attrName>style.visibility</p:attrName>
                                        </p:attrNameLst>
                                      </p:cBhvr>
                                      <p:to>
                                        <p:strVal val="visible"/>
                                      </p:to>
                                    </p:set>
                                    <p:animEffect transition="in" filter="blinds(horizontal)">
                                      <p:cBhvr>
                                        <p:cTn id="7" dur="500"/>
                                        <p:tgtEl>
                                          <p:spTgt spid="401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1410">
                                            <p:txEl>
                                              <p:pRg st="2" end="2"/>
                                            </p:txEl>
                                          </p:spTgt>
                                        </p:tgtEl>
                                        <p:attrNameLst>
                                          <p:attrName>style.visibility</p:attrName>
                                        </p:attrNameLst>
                                      </p:cBhvr>
                                      <p:to>
                                        <p:strVal val="visible"/>
                                      </p:to>
                                    </p:set>
                                    <p:animEffect transition="in" filter="blinds(horizontal)">
                                      <p:cBhvr>
                                        <p:cTn id="12" dur="500"/>
                                        <p:tgtEl>
                                          <p:spTgt spid="4014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1410">
                                            <p:txEl>
                                              <p:pRg st="4" end="4"/>
                                            </p:txEl>
                                          </p:spTgt>
                                        </p:tgtEl>
                                        <p:attrNameLst>
                                          <p:attrName>style.visibility</p:attrName>
                                        </p:attrNameLst>
                                      </p:cBhvr>
                                      <p:to>
                                        <p:strVal val="visible"/>
                                      </p:to>
                                    </p:set>
                                    <p:animEffect transition="in" filter="blinds(horizontal)">
                                      <p:cBhvr>
                                        <p:cTn id="17" dur="500"/>
                                        <p:tgtEl>
                                          <p:spTgt spid="40141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01411"/>
                                        </p:tgtEl>
                                        <p:attrNameLst>
                                          <p:attrName>style.visibility</p:attrName>
                                        </p:attrNameLst>
                                      </p:cBhvr>
                                      <p:to>
                                        <p:strVal val="visible"/>
                                      </p:to>
                                    </p:set>
                                    <p:anim calcmode="lin" valueType="num">
                                      <p:cBhvr additive="base">
                                        <p:cTn id="22" dur="500" fill="hold"/>
                                        <p:tgtEl>
                                          <p:spTgt spid="401411"/>
                                        </p:tgtEl>
                                        <p:attrNameLst>
                                          <p:attrName>ppt_x</p:attrName>
                                        </p:attrNameLst>
                                      </p:cBhvr>
                                      <p:tavLst>
                                        <p:tav tm="0">
                                          <p:val>
                                            <p:strVal val="#ppt_x"/>
                                          </p:val>
                                        </p:tav>
                                        <p:tav tm="100000">
                                          <p:val>
                                            <p:strVal val="#ppt_x"/>
                                          </p:val>
                                        </p:tav>
                                      </p:tavLst>
                                    </p:anim>
                                    <p:anim calcmode="lin" valueType="num">
                                      <p:cBhvr additive="base">
                                        <p:cTn id="23" dur="500" fill="hold"/>
                                        <p:tgtEl>
                                          <p:spTgt spid="401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434" name="Object 2"/>
          <p:cNvGraphicFramePr>
            <a:graphicFrameLocks noChangeAspect="1"/>
          </p:cNvGraphicFramePr>
          <p:nvPr/>
        </p:nvGraphicFramePr>
        <p:xfrm>
          <a:off x="5087939" y="1341439"/>
          <a:ext cx="1150937" cy="1049337"/>
        </p:xfrm>
        <a:graphic>
          <a:graphicData uri="http://schemas.openxmlformats.org/presentationml/2006/ole">
            <mc:AlternateContent xmlns:mc="http://schemas.openxmlformats.org/markup-compatibility/2006">
              <mc:Choice xmlns:v="urn:schemas-microsoft-com:vml" Requires="v">
                <p:oleObj name="Equation" r:id="rId2" imgW="431613" imgH="393529" progId="Equation.DSMT4">
                  <p:embed/>
                </p:oleObj>
              </mc:Choice>
              <mc:Fallback>
                <p:oleObj name="Equation" r:id="rId2" imgW="431613" imgH="393529"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9" y="1341439"/>
                        <a:ext cx="1150937"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5" name="Object 3"/>
          <p:cNvGraphicFramePr>
            <a:graphicFrameLocks noChangeAspect="1"/>
          </p:cNvGraphicFramePr>
          <p:nvPr/>
        </p:nvGraphicFramePr>
        <p:xfrm>
          <a:off x="3359150" y="3284539"/>
          <a:ext cx="1657350" cy="1000125"/>
        </p:xfrm>
        <a:graphic>
          <a:graphicData uri="http://schemas.openxmlformats.org/presentationml/2006/ole">
            <mc:AlternateContent xmlns:mc="http://schemas.openxmlformats.org/markup-compatibility/2006">
              <mc:Choice xmlns:v="urn:schemas-microsoft-com:vml" Requires="v">
                <p:oleObj name="Equation" r:id="rId4" imgW="698500" imgH="419100" progId="Equation.3">
                  <p:embed/>
                </p:oleObj>
              </mc:Choice>
              <mc:Fallback>
                <p:oleObj name="Equation" r:id="rId4" imgW="698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3284539"/>
                        <a:ext cx="1657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2436" name="Group 4"/>
          <p:cNvGrpSpPr>
            <a:grpSpLocks/>
          </p:cNvGrpSpPr>
          <p:nvPr/>
        </p:nvGrpSpPr>
        <p:grpSpPr bwMode="auto">
          <a:xfrm>
            <a:off x="5735638" y="3357563"/>
            <a:ext cx="3384550" cy="863600"/>
            <a:chOff x="2520" y="2056"/>
            <a:chExt cx="1879" cy="432"/>
          </a:xfrm>
        </p:grpSpPr>
        <p:graphicFrame>
          <p:nvGraphicFramePr>
            <p:cNvPr id="101386" name="Object 5"/>
            <p:cNvGraphicFramePr>
              <a:graphicFrameLocks noChangeAspect="1"/>
            </p:cNvGraphicFramePr>
            <p:nvPr/>
          </p:nvGraphicFramePr>
          <p:xfrm>
            <a:off x="2928" y="2064"/>
            <a:ext cx="1471" cy="424"/>
          </p:xfrm>
          <a:graphic>
            <a:graphicData uri="http://schemas.openxmlformats.org/presentationml/2006/ole">
              <mc:AlternateContent xmlns:mc="http://schemas.openxmlformats.org/markup-compatibility/2006">
                <mc:Choice xmlns:v="urn:schemas-microsoft-com:vml" Requires="v">
                  <p:oleObj name="Equation" r:id="rId6" imgW="1371600" imgH="393700" progId="Equation.3">
                    <p:embed/>
                  </p:oleObj>
                </mc:Choice>
                <mc:Fallback>
                  <p:oleObj name="Equation" r:id="rId6" imgW="13716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2064"/>
                          <a:ext cx="1471"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7" name="Text Box 6"/>
            <p:cNvSpPr txBox="1">
              <a:spLocks noChangeArrowheads="1"/>
            </p:cNvSpPr>
            <p:nvPr/>
          </p:nvSpPr>
          <p:spPr bwMode="auto">
            <a:xfrm>
              <a:off x="2520" y="2056"/>
              <a:ext cx="28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400" b="1">
                  <a:solidFill>
                    <a:srgbClr val="000000"/>
                  </a:solidFill>
                  <a:ea typeface="楷体_GB2312" pitchFamily="49" charset="-122"/>
                </a:rPr>
                <a:t>or</a:t>
              </a:r>
            </a:p>
          </p:txBody>
        </p:sp>
      </p:grpSp>
      <p:sp>
        <p:nvSpPr>
          <p:cNvPr id="402439" name="Rectangle 7"/>
          <p:cNvSpPr>
            <a:spLocks noRot="1" noChangeArrowheads="1"/>
          </p:cNvSpPr>
          <p:nvPr/>
        </p:nvSpPr>
        <p:spPr bwMode="auto">
          <a:xfrm>
            <a:off x="1703388" y="620713"/>
            <a:ext cx="86407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00"/>
                </a:solidFill>
              </a:rPr>
              <a:t>The electric potential </a:t>
            </a:r>
            <a:r>
              <a:rPr kumimoji="1" lang="en-US" altLang="zh-CN" sz="2400" b="1" i="1">
                <a:solidFill>
                  <a:srgbClr val="000000"/>
                </a:solidFill>
                <a:sym typeface="Symbol" panose="05050102010706020507" pitchFamily="18" charset="2"/>
              </a:rPr>
              <a:t></a:t>
            </a:r>
            <a:r>
              <a:rPr kumimoji="1" lang="en-US" altLang="zh-CN" sz="2400" b="1">
                <a:solidFill>
                  <a:srgbClr val="000000"/>
                </a:solidFill>
              </a:rPr>
              <a:t> of an isolated conductor is equal to the</a:t>
            </a:r>
            <a:r>
              <a:rPr kumimoji="1" lang="en-US" altLang="zh-CN" sz="2400" b="1">
                <a:solidFill>
                  <a:srgbClr val="0000FF"/>
                </a:solidFill>
              </a:rPr>
              <a:t> </a:t>
            </a:r>
            <a:r>
              <a:rPr kumimoji="1" lang="en-US" altLang="zh-CN" sz="2400" b="1">
                <a:solidFill>
                  <a:srgbClr val="FF0000"/>
                </a:solidFill>
              </a:rPr>
              <a:t>ratio</a:t>
            </a:r>
            <a:r>
              <a:rPr kumimoji="1" lang="en-US" altLang="zh-CN" sz="2400" b="1">
                <a:solidFill>
                  <a:srgbClr val="0000FF"/>
                </a:solidFill>
              </a:rPr>
              <a:t> </a:t>
            </a:r>
            <a:r>
              <a:rPr kumimoji="1" lang="en-US" altLang="zh-CN" sz="2400" b="1">
                <a:solidFill>
                  <a:srgbClr val="000000"/>
                </a:solidFill>
              </a:rPr>
              <a:t>of the charge </a:t>
            </a:r>
            <a:r>
              <a:rPr kumimoji="1" lang="en-US" altLang="zh-CN" sz="2400" b="1" i="1">
                <a:solidFill>
                  <a:srgbClr val="000000"/>
                </a:solidFill>
              </a:rPr>
              <a:t>q </a:t>
            </a:r>
            <a:r>
              <a:rPr kumimoji="1" lang="en-US" altLang="zh-CN" sz="2400" b="1">
                <a:solidFill>
                  <a:srgbClr val="000000"/>
                </a:solidFill>
              </a:rPr>
              <a:t>to the capacitance </a:t>
            </a:r>
            <a:r>
              <a:rPr kumimoji="1" lang="en-US" altLang="zh-CN" sz="2400" b="1" i="1">
                <a:solidFill>
                  <a:srgbClr val="000000"/>
                </a:solidFill>
              </a:rPr>
              <a:t>C</a:t>
            </a:r>
            <a:r>
              <a:rPr kumimoji="1" lang="en-US" altLang="zh-CN" sz="2400" b="1">
                <a:solidFill>
                  <a:srgbClr val="000000"/>
                </a:solidFill>
              </a:rPr>
              <a:t>, i.e.</a:t>
            </a:r>
          </a:p>
        </p:txBody>
      </p:sp>
      <p:sp>
        <p:nvSpPr>
          <p:cNvPr id="402440" name="Rectangle 8"/>
          <p:cNvSpPr>
            <a:spLocks noRot="1" noChangeArrowheads="1"/>
          </p:cNvSpPr>
          <p:nvPr/>
        </p:nvSpPr>
        <p:spPr bwMode="auto">
          <a:xfrm>
            <a:off x="1774825" y="2420938"/>
            <a:ext cx="85407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CC"/>
                </a:solidFill>
              </a:rPr>
              <a:t>We find</a:t>
            </a:r>
            <a:r>
              <a:rPr kumimoji="1" lang="en-US" altLang="zh-CN" sz="2400" b="1">
                <a:solidFill>
                  <a:srgbClr val="0000FF"/>
                </a:solidFill>
              </a:rPr>
              <a:t> </a:t>
            </a:r>
            <a:r>
              <a:rPr kumimoji="1" lang="en-US" altLang="zh-CN" sz="2400" b="1">
                <a:solidFill>
                  <a:srgbClr val="FF0000"/>
                </a:solidFill>
              </a:rPr>
              <a:t>the energy</a:t>
            </a:r>
            <a:r>
              <a:rPr kumimoji="1" lang="en-US" altLang="zh-CN" sz="2400" b="1">
                <a:solidFill>
                  <a:srgbClr val="0000FF"/>
                </a:solidFill>
              </a:rPr>
              <a:t> </a:t>
            </a:r>
            <a:r>
              <a:rPr kumimoji="1" lang="en-US" altLang="zh-CN" sz="2400" b="1">
                <a:solidFill>
                  <a:srgbClr val="0000CC"/>
                </a:solidFill>
              </a:rPr>
              <a:t>of the isolated conductor with the charge </a:t>
            </a:r>
            <a:r>
              <a:rPr kumimoji="1" lang="en-US" altLang="zh-CN" sz="2400" b="1" i="1">
                <a:solidFill>
                  <a:srgbClr val="0000CC"/>
                </a:solidFill>
              </a:rPr>
              <a:t>Q</a:t>
            </a:r>
            <a:r>
              <a:rPr kumimoji="1" lang="en-US" altLang="zh-CN" sz="2400" b="1">
                <a:solidFill>
                  <a:srgbClr val="0000CC"/>
                </a:solidFill>
              </a:rPr>
              <a:t> is</a:t>
            </a:r>
          </a:p>
        </p:txBody>
      </p:sp>
      <p:sp>
        <p:nvSpPr>
          <p:cNvPr id="402441" name="Rectangle 9"/>
          <p:cNvSpPr>
            <a:spLocks noRot="1" noChangeArrowheads="1"/>
          </p:cNvSpPr>
          <p:nvPr/>
        </p:nvSpPr>
        <p:spPr bwMode="auto">
          <a:xfrm>
            <a:off x="1847851" y="4437064"/>
            <a:ext cx="86407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00"/>
                </a:solidFill>
              </a:rPr>
              <a:t>The </a:t>
            </a:r>
            <a:r>
              <a:rPr kumimoji="1" lang="en-US" altLang="zh-CN" sz="2400" b="1">
                <a:solidFill>
                  <a:srgbClr val="FF0000"/>
                </a:solidFill>
              </a:rPr>
              <a:t>total</a:t>
            </a:r>
            <a:r>
              <a:rPr kumimoji="1" lang="en-US" altLang="zh-CN" sz="2400" b="1">
                <a:solidFill>
                  <a:srgbClr val="0000FF"/>
                </a:solidFill>
              </a:rPr>
              <a:t> </a:t>
            </a:r>
            <a:r>
              <a:rPr kumimoji="1" lang="en-US" altLang="zh-CN" sz="2400" b="1">
                <a:solidFill>
                  <a:srgbClr val="000000"/>
                </a:solidFill>
              </a:rPr>
              <a:t>energy of </a:t>
            </a:r>
            <a:r>
              <a:rPr kumimoji="1" lang="en-US" altLang="zh-CN" sz="2400" b="1" i="1">
                <a:solidFill>
                  <a:srgbClr val="000000"/>
                </a:solidFill>
              </a:rPr>
              <a:t>n</a:t>
            </a:r>
            <a:r>
              <a:rPr kumimoji="1" lang="en-US" altLang="zh-CN" sz="2400" b="1">
                <a:solidFill>
                  <a:srgbClr val="000000"/>
                </a:solidFill>
              </a:rPr>
              <a:t> charged bodies can be calculated, in the same way assuming the charges of all charged bodies are increased by</a:t>
            </a:r>
            <a:r>
              <a:rPr kumimoji="1" lang="en-US" altLang="zh-CN" sz="2400" b="1">
                <a:solidFill>
                  <a:srgbClr val="0000FF"/>
                </a:solidFill>
              </a:rPr>
              <a:t> </a:t>
            </a:r>
            <a:r>
              <a:rPr kumimoji="1" lang="en-US" altLang="zh-CN" sz="2400" b="1">
                <a:solidFill>
                  <a:srgbClr val="FF0000"/>
                </a:solidFill>
              </a:rPr>
              <a:t>the same ratio</a:t>
            </a:r>
            <a:r>
              <a:rPr kumimoji="1" lang="en-US" altLang="zh-CN" sz="2400" b="1">
                <a:solidFill>
                  <a:srgbClr val="0000FF"/>
                </a:solidFill>
              </a:rPr>
              <a:t> </a:t>
            </a:r>
            <a:r>
              <a:rPr kumimoji="1" lang="en-US" altLang="zh-CN" sz="2400" b="1">
                <a:solidFill>
                  <a:srgbClr val="000000"/>
                </a:solidFill>
              </a:rPr>
              <a:t>from zero. </a:t>
            </a:r>
          </a:p>
        </p:txBody>
      </p:sp>
      <p:pic>
        <p:nvPicPr>
          <p:cNvPr id="4098" name="Picture 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617662" y="5559426"/>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pic>
        <p:nvPicPr>
          <p:cNvPr id="11" name="Picture 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86626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2439"/>
                                        </p:tgtEl>
                                        <p:attrNameLst>
                                          <p:attrName>style.visibility</p:attrName>
                                        </p:attrNameLst>
                                      </p:cBhvr>
                                      <p:to>
                                        <p:strVal val="visible"/>
                                      </p:to>
                                    </p:set>
                                    <p:animEffect transition="in" filter="dissolve">
                                      <p:cBhvr>
                                        <p:cTn id="7" dur="500"/>
                                        <p:tgtEl>
                                          <p:spTgt spid="402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02434"/>
                                        </p:tgtEl>
                                        <p:attrNameLst>
                                          <p:attrName>style.visibility</p:attrName>
                                        </p:attrNameLst>
                                      </p:cBhvr>
                                      <p:to>
                                        <p:strVal val="visible"/>
                                      </p:to>
                                    </p:set>
                                    <p:anim calcmode="lin" valueType="num">
                                      <p:cBhvr additive="base">
                                        <p:cTn id="12" dur="500" fill="hold"/>
                                        <p:tgtEl>
                                          <p:spTgt spid="402434"/>
                                        </p:tgtEl>
                                        <p:attrNameLst>
                                          <p:attrName>ppt_x</p:attrName>
                                        </p:attrNameLst>
                                      </p:cBhvr>
                                      <p:tavLst>
                                        <p:tav tm="0">
                                          <p:val>
                                            <p:strVal val="#ppt_x"/>
                                          </p:val>
                                        </p:tav>
                                        <p:tav tm="100000">
                                          <p:val>
                                            <p:strVal val="#ppt_x"/>
                                          </p:val>
                                        </p:tav>
                                      </p:tavLst>
                                    </p:anim>
                                    <p:anim calcmode="lin" valueType="num">
                                      <p:cBhvr additive="base">
                                        <p:cTn id="13" dur="500" fill="hold"/>
                                        <p:tgtEl>
                                          <p:spTgt spid="40243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02440"/>
                                        </p:tgtEl>
                                        <p:attrNameLst>
                                          <p:attrName>style.visibility</p:attrName>
                                        </p:attrNameLst>
                                      </p:cBhvr>
                                      <p:to>
                                        <p:strVal val="visible"/>
                                      </p:to>
                                    </p:set>
                                    <p:animEffect transition="in" filter="dissolve">
                                      <p:cBhvr>
                                        <p:cTn id="18" dur="500"/>
                                        <p:tgtEl>
                                          <p:spTgt spid="4024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02435"/>
                                        </p:tgtEl>
                                        <p:attrNameLst>
                                          <p:attrName>style.visibility</p:attrName>
                                        </p:attrNameLst>
                                      </p:cBhvr>
                                      <p:to>
                                        <p:strVal val="visible"/>
                                      </p:to>
                                    </p:set>
                                    <p:anim calcmode="lin" valueType="num">
                                      <p:cBhvr additive="base">
                                        <p:cTn id="23" dur="500" fill="hold"/>
                                        <p:tgtEl>
                                          <p:spTgt spid="402435"/>
                                        </p:tgtEl>
                                        <p:attrNameLst>
                                          <p:attrName>ppt_x</p:attrName>
                                        </p:attrNameLst>
                                      </p:cBhvr>
                                      <p:tavLst>
                                        <p:tav tm="0">
                                          <p:val>
                                            <p:strVal val="#ppt_x"/>
                                          </p:val>
                                        </p:tav>
                                        <p:tav tm="100000">
                                          <p:val>
                                            <p:strVal val="#ppt_x"/>
                                          </p:val>
                                        </p:tav>
                                      </p:tavLst>
                                    </p:anim>
                                    <p:anim calcmode="lin" valueType="num">
                                      <p:cBhvr additive="base">
                                        <p:cTn id="24" dur="500" fill="hold"/>
                                        <p:tgtEl>
                                          <p:spTgt spid="40243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02436"/>
                                        </p:tgtEl>
                                        <p:attrNameLst>
                                          <p:attrName>style.visibility</p:attrName>
                                        </p:attrNameLst>
                                      </p:cBhvr>
                                      <p:to>
                                        <p:strVal val="visible"/>
                                      </p:to>
                                    </p:set>
                                    <p:anim calcmode="lin" valueType="num">
                                      <p:cBhvr additive="base">
                                        <p:cTn id="29" dur="500" fill="hold"/>
                                        <p:tgtEl>
                                          <p:spTgt spid="402436"/>
                                        </p:tgtEl>
                                        <p:attrNameLst>
                                          <p:attrName>ppt_x</p:attrName>
                                        </p:attrNameLst>
                                      </p:cBhvr>
                                      <p:tavLst>
                                        <p:tav tm="0">
                                          <p:val>
                                            <p:strVal val="#ppt_x"/>
                                          </p:val>
                                        </p:tav>
                                        <p:tav tm="100000">
                                          <p:val>
                                            <p:strVal val="#ppt_x"/>
                                          </p:val>
                                        </p:tav>
                                      </p:tavLst>
                                    </p:anim>
                                    <p:anim calcmode="lin" valueType="num">
                                      <p:cBhvr additive="base">
                                        <p:cTn id="30" dur="500" fill="hold"/>
                                        <p:tgtEl>
                                          <p:spTgt spid="40243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02441"/>
                                        </p:tgtEl>
                                        <p:attrNameLst>
                                          <p:attrName>style.visibility</p:attrName>
                                        </p:attrNameLst>
                                      </p:cBhvr>
                                      <p:to>
                                        <p:strVal val="visible"/>
                                      </p:to>
                                    </p:set>
                                    <p:animEffect transition="in" filter="dissolve">
                                      <p:cBhvr>
                                        <p:cTn id="35" dur="500"/>
                                        <p:tgtEl>
                                          <p:spTgt spid="402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9" grpId="0"/>
      <p:bldP spid="402440" grpId="0"/>
      <p:bldP spid="4024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458" name="Object 2"/>
          <p:cNvGraphicFramePr>
            <a:graphicFrameLocks noChangeAspect="1"/>
          </p:cNvGraphicFramePr>
          <p:nvPr/>
        </p:nvGraphicFramePr>
        <p:xfrm>
          <a:off x="3935413" y="3141664"/>
          <a:ext cx="4032250" cy="949325"/>
        </p:xfrm>
        <a:graphic>
          <a:graphicData uri="http://schemas.openxmlformats.org/presentationml/2006/ole">
            <mc:AlternateContent xmlns:mc="http://schemas.openxmlformats.org/markup-compatibility/2006">
              <mc:Choice xmlns:v="urn:schemas-microsoft-com:vml" Requires="v">
                <p:oleObj name="Equation" r:id="rId2" imgW="1828800" imgH="431800" progId="Equation.3">
                  <p:embed/>
                </p:oleObj>
              </mc:Choice>
              <mc:Fallback>
                <p:oleObj name="Equation" r:id="rId2" imgW="1828800" imgH="431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3" y="3141664"/>
                        <a:ext cx="40322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3459" name="Group 3"/>
          <p:cNvGrpSpPr>
            <a:grpSpLocks/>
          </p:cNvGrpSpPr>
          <p:nvPr/>
        </p:nvGrpSpPr>
        <p:grpSpPr bwMode="auto">
          <a:xfrm>
            <a:off x="1847850" y="4005264"/>
            <a:ext cx="8458200" cy="854075"/>
            <a:chOff x="384" y="2784"/>
            <a:chExt cx="4800" cy="538"/>
          </a:xfrm>
        </p:grpSpPr>
        <p:sp>
          <p:nvSpPr>
            <p:cNvPr id="102414" name="Text Box 4"/>
            <p:cNvSpPr txBox="1">
              <a:spLocks noChangeArrowheads="1"/>
            </p:cNvSpPr>
            <p:nvPr/>
          </p:nvSpPr>
          <p:spPr bwMode="auto">
            <a:xfrm>
              <a:off x="384" y="2784"/>
              <a:ext cx="4800"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000" b="1">
                  <a:solidFill>
                    <a:srgbClr val="0000FF"/>
                  </a:solidFill>
                  <a:latin typeface="Times New Roman" panose="02020603050405020304" pitchFamily="18" charset="0"/>
                  <a:ea typeface="楷体_GB2312" pitchFamily="49" charset="-122"/>
                </a:rPr>
                <a:t>       </a:t>
              </a:r>
              <a:r>
                <a:rPr kumimoji="1" lang="en-US" altLang="zh-CN" sz="2000" b="1">
                  <a:solidFill>
                    <a:srgbClr val="000000"/>
                  </a:solidFill>
                  <a:ea typeface="楷体_GB2312" pitchFamily="49" charset="-122"/>
                </a:rPr>
                <a:t>When the charges of all bodies are increased to the final values </a:t>
              </a:r>
            </a:p>
            <a:p>
              <a:pPr eaLnBrk="1" hangingPunct="1">
                <a:lnSpc>
                  <a:spcPct val="125000"/>
                </a:lnSpc>
                <a:spcBef>
                  <a:spcPct val="0"/>
                </a:spcBef>
                <a:buClrTx/>
                <a:buSzTx/>
                <a:buFontTx/>
                <a:buNone/>
              </a:pPr>
              <a:r>
                <a:rPr kumimoji="1" lang="en-US" altLang="zh-CN" sz="2000" b="1">
                  <a:solidFill>
                    <a:srgbClr val="000000"/>
                  </a:solidFill>
                  <a:ea typeface="楷体_GB2312" pitchFamily="49" charset="-122"/>
                </a:rPr>
                <a:t>                        , the total energy of the system is given by</a:t>
              </a:r>
            </a:p>
          </p:txBody>
        </p:sp>
        <p:graphicFrame>
          <p:nvGraphicFramePr>
            <p:cNvPr id="102415" name="Object 5"/>
            <p:cNvGraphicFramePr>
              <a:graphicFrameLocks noChangeAspect="1"/>
            </p:cNvGraphicFramePr>
            <p:nvPr/>
          </p:nvGraphicFramePr>
          <p:xfrm>
            <a:off x="456" y="3072"/>
            <a:ext cx="864" cy="236"/>
          </p:xfrm>
          <a:graphic>
            <a:graphicData uri="http://schemas.openxmlformats.org/presentationml/2006/ole">
              <mc:AlternateContent xmlns:mc="http://schemas.openxmlformats.org/markup-compatibility/2006">
                <mc:Choice xmlns:v="urn:schemas-microsoft-com:vml" Requires="v">
                  <p:oleObj r:id="rId4" imgW="838200" imgH="228600" progId="Equation.3">
                    <p:embed/>
                  </p:oleObj>
                </mc:Choice>
                <mc:Fallback>
                  <p:oleObj r:id="rId4" imgW="838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 y="3072"/>
                          <a:ext cx="86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3462" name="Object 6"/>
          <p:cNvGraphicFramePr>
            <a:graphicFrameLocks noChangeAspect="1"/>
          </p:cNvGraphicFramePr>
          <p:nvPr/>
        </p:nvGraphicFramePr>
        <p:xfrm>
          <a:off x="3575051" y="4797426"/>
          <a:ext cx="4176713" cy="1020763"/>
        </p:xfrm>
        <a:graphic>
          <a:graphicData uri="http://schemas.openxmlformats.org/presentationml/2006/ole">
            <mc:AlternateContent xmlns:mc="http://schemas.openxmlformats.org/markup-compatibility/2006">
              <mc:Choice xmlns:v="urn:schemas-microsoft-com:vml" Requires="v">
                <p:oleObj name="Equation" r:id="rId6" imgW="1752600" imgH="431800" progId="Equation.3">
                  <p:embed/>
                </p:oleObj>
              </mc:Choice>
              <mc:Fallback>
                <p:oleObj name="Equation" r:id="rId6" imgW="17526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051" y="4797426"/>
                        <a:ext cx="4176713"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3463" name="Group 7"/>
          <p:cNvGrpSpPr>
            <a:grpSpLocks/>
          </p:cNvGrpSpPr>
          <p:nvPr/>
        </p:nvGrpSpPr>
        <p:grpSpPr bwMode="auto">
          <a:xfrm>
            <a:off x="2855913" y="5661026"/>
            <a:ext cx="4176712" cy="936625"/>
            <a:chOff x="688" y="3456"/>
            <a:chExt cx="2288" cy="457"/>
          </a:xfrm>
        </p:grpSpPr>
        <p:graphicFrame>
          <p:nvGraphicFramePr>
            <p:cNvPr id="102412" name="Object 8"/>
            <p:cNvGraphicFramePr>
              <a:graphicFrameLocks noChangeAspect="1"/>
            </p:cNvGraphicFramePr>
            <p:nvPr/>
          </p:nvGraphicFramePr>
          <p:xfrm>
            <a:off x="2013" y="3456"/>
            <a:ext cx="963" cy="457"/>
          </p:xfrm>
          <a:graphic>
            <a:graphicData uri="http://schemas.openxmlformats.org/presentationml/2006/ole">
              <mc:AlternateContent xmlns:mc="http://schemas.openxmlformats.org/markup-compatibility/2006">
                <mc:Choice xmlns:v="urn:schemas-microsoft-com:vml" Requires="v">
                  <p:oleObj name="Equation" r:id="rId8" imgW="952087" imgH="431613" progId="Equation.3">
                    <p:embed/>
                  </p:oleObj>
                </mc:Choice>
                <mc:Fallback>
                  <p:oleObj name="Equation" r:id="rId8" imgW="952087"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3" y="3456"/>
                          <a:ext cx="96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3" name="Text Box 9"/>
            <p:cNvSpPr txBox="1">
              <a:spLocks noChangeArrowheads="1"/>
            </p:cNvSpPr>
            <p:nvPr/>
          </p:nvSpPr>
          <p:spPr bwMode="auto">
            <a:xfrm>
              <a:off x="688" y="3456"/>
              <a:ext cx="82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50000"/>
                </a:spcBef>
                <a:buClrTx/>
                <a:buSzTx/>
                <a:buFontTx/>
                <a:buNone/>
              </a:pPr>
              <a:r>
                <a:rPr kumimoji="1" lang="en-US" altLang="zh-CN" sz="2000" b="1">
                  <a:solidFill>
                    <a:srgbClr val="0000CC"/>
                  </a:solidFill>
                  <a:ea typeface="楷体_GB2312" pitchFamily="49" charset="-122"/>
                </a:rPr>
                <a:t>We have</a:t>
              </a:r>
            </a:p>
          </p:txBody>
        </p:sp>
      </p:grpSp>
      <p:grpSp>
        <p:nvGrpSpPr>
          <p:cNvPr id="403466" name="Group 10"/>
          <p:cNvGrpSpPr>
            <a:grpSpLocks/>
          </p:cNvGrpSpPr>
          <p:nvPr/>
        </p:nvGrpSpPr>
        <p:grpSpPr bwMode="auto">
          <a:xfrm>
            <a:off x="1774825" y="285751"/>
            <a:ext cx="8642350" cy="1630363"/>
            <a:chOff x="336" y="144"/>
            <a:chExt cx="4944" cy="1027"/>
          </a:xfrm>
        </p:grpSpPr>
        <p:sp>
          <p:nvSpPr>
            <p:cNvPr id="102409" name="Text Box 11"/>
            <p:cNvSpPr txBox="1">
              <a:spLocks noChangeArrowheads="1"/>
            </p:cNvSpPr>
            <p:nvPr/>
          </p:nvSpPr>
          <p:spPr bwMode="auto">
            <a:xfrm>
              <a:off x="336" y="144"/>
              <a:ext cx="494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Tx/>
                <a:buNone/>
              </a:pP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Let the final electric potential of the </a:t>
              </a:r>
              <a:r>
                <a:rPr kumimoji="1" lang="en-US" altLang="zh-CN" sz="2000" i="1">
                  <a:solidFill>
                    <a:srgbClr val="000000"/>
                  </a:solidFill>
                  <a:ea typeface="楷体_GB2312" pitchFamily="49" charset="-122"/>
                </a:rPr>
                <a:t>i</a:t>
              </a:r>
              <a:r>
                <a:rPr kumimoji="1" lang="en-US" altLang="zh-CN" sz="2000">
                  <a:solidFill>
                    <a:srgbClr val="000000"/>
                  </a:solidFill>
                  <a:ea typeface="楷体_GB2312" pitchFamily="49" charset="-122"/>
                </a:rPr>
                <a:t>-th </a:t>
              </a:r>
              <a:r>
                <a:rPr kumimoji="1" lang="en-US" altLang="zh-CN" sz="2000" b="1">
                  <a:solidFill>
                    <a:srgbClr val="000000"/>
                  </a:solidFill>
                  <a:ea typeface="楷体_GB2312" pitchFamily="49" charset="-122"/>
                </a:rPr>
                <a:t>body be </a:t>
              </a:r>
              <a:r>
                <a:rPr kumimoji="1" lang="en-US" altLang="zh-CN" sz="2000" i="1">
                  <a:solidFill>
                    <a:srgbClr val="000000"/>
                  </a:solidFill>
                  <a:ea typeface="楷体_GB2312" pitchFamily="49" charset="-122"/>
                  <a:sym typeface="Symbol" panose="05050102010706020507" pitchFamily="18" charset="2"/>
                </a:rPr>
                <a:t></a:t>
              </a:r>
              <a:r>
                <a:rPr kumimoji="1" lang="en-US" altLang="zh-CN" sz="2000" i="1" baseline="-25000">
                  <a:solidFill>
                    <a:srgbClr val="000000"/>
                  </a:solidFill>
                  <a:ea typeface="楷体_GB2312" pitchFamily="49" charset="-122"/>
                </a:rPr>
                <a:t>i</a:t>
              </a:r>
              <a:r>
                <a:rPr kumimoji="1" lang="en-US" altLang="zh-CN" sz="2000" b="1">
                  <a:solidFill>
                    <a:srgbClr val="000000"/>
                  </a:solidFill>
                  <a:ea typeface="楷体_GB2312" pitchFamily="49" charset="-122"/>
                </a:rPr>
                <a:t> and</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final</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charge on it be </a:t>
              </a:r>
              <a:r>
                <a:rPr kumimoji="1" lang="en-US" altLang="zh-CN" sz="2000" i="1">
                  <a:solidFill>
                    <a:srgbClr val="000000"/>
                  </a:solidFill>
                  <a:ea typeface="楷体_GB2312" pitchFamily="49" charset="-122"/>
                  <a:sym typeface="Symbol" panose="05050102010706020507" pitchFamily="18" charset="2"/>
                </a:rPr>
                <a:t>Q</a:t>
              </a:r>
              <a:r>
                <a:rPr kumimoji="1" lang="en-US" altLang="zh-CN" sz="2000" i="1" baseline="-25000">
                  <a:solidFill>
                    <a:srgbClr val="000000"/>
                  </a:solidFill>
                  <a:ea typeface="楷体_GB2312" pitchFamily="49" charset="-122"/>
                </a:rPr>
                <a:t>i</a:t>
              </a:r>
              <a:r>
                <a:rPr kumimoji="1" lang="en-US" altLang="zh-CN" sz="2000" b="1">
                  <a:solidFill>
                    <a:srgbClr val="000000"/>
                  </a:solidFill>
                  <a:ea typeface="楷体_GB2312" pitchFamily="49" charset="-122"/>
                </a:rPr>
                <a:t>. At the moment when the charge of the</a:t>
              </a:r>
              <a:r>
                <a:rPr kumimoji="1" lang="en-US" altLang="zh-CN" sz="2000">
                  <a:solidFill>
                    <a:srgbClr val="000000"/>
                  </a:solidFill>
                  <a:ea typeface="楷体_GB2312" pitchFamily="49" charset="-122"/>
                </a:rPr>
                <a:t> </a:t>
              </a:r>
              <a:r>
                <a:rPr kumimoji="1" lang="en-US" altLang="zh-CN" sz="2000" i="1">
                  <a:solidFill>
                    <a:srgbClr val="000000"/>
                  </a:solidFill>
                  <a:ea typeface="楷体_GB2312" pitchFamily="49" charset="-122"/>
                </a:rPr>
                <a:t>i</a:t>
              </a:r>
              <a:r>
                <a:rPr kumimoji="1" lang="en-US" altLang="zh-CN" sz="2000">
                  <a:solidFill>
                    <a:srgbClr val="000000"/>
                  </a:solidFill>
                  <a:ea typeface="楷体_GB2312" pitchFamily="49" charset="-122"/>
                </a:rPr>
                <a:t>-th</a:t>
              </a:r>
              <a:r>
                <a:rPr kumimoji="1" lang="en-US" altLang="zh-CN" sz="2000" b="1">
                  <a:solidFill>
                    <a:srgbClr val="000000"/>
                  </a:solidFill>
                  <a:ea typeface="楷体_GB2312" pitchFamily="49" charset="-122"/>
                </a:rPr>
                <a:t> body is increased to                                </a:t>
              </a:r>
              <a:r>
                <a:rPr kumimoji="1" lang="en-US" altLang="zh-CN" sz="2000">
                  <a:solidFill>
                    <a:srgbClr val="000000"/>
                  </a:solidFill>
                  <a:ea typeface="楷体_GB2312" pitchFamily="49" charset="-122"/>
                  <a:sym typeface="Symbol" panose="05050102010706020507" pitchFamily="18" charset="2"/>
                </a:rPr>
                <a:t>,</a:t>
              </a:r>
              <a:r>
                <a:rPr kumimoji="1" lang="en-US" altLang="zh-CN" sz="2000" b="1">
                  <a:solidFill>
                    <a:srgbClr val="000000"/>
                  </a:solidFill>
                  <a:ea typeface="楷体_GB2312" pitchFamily="49" charset="-122"/>
                </a:rPr>
                <a:t> the electric potential of the charged body is then                .</a:t>
              </a:r>
              <a:r>
                <a:rPr kumimoji="1" lang="en-US" altLang="zh-CN" sz="2000" b="1">
                  <a:solidFill>
                    <a:srgbClr val="0000FF"/>
                  </a:solidFill>
                  <a:ea typeface="楷体_GB2312" pitchFamily="49" charset="-122"/>
                </a:rPr>
                <a:t> </a:t>
              </a:r>
            </a:p>
          </p:txBody>
        </p:sp>
        <p:graphicFrame>
          <p:nvGraphicFramePr>
            <p:cNvPr id="102410" name="Object 12"/>
            <p:cNvGraphicFramePr>
              <a:graphicFrameLocks noChangeAspect="1"/>
            </p:cNvGraphicFramePr>
            <p:nvPr/>
          </p:nvGraphicFramePr>
          <p:xfrm>
            <a:off x="1220" y="920"/>
            <a:ext cx="628" cy="251"/>
          </p:xfrm>
          <a:graphic>
            <a:graphicData uri="http://schemas.openxmlformats.org/presentationml/2006/ole">
              <mc:AlternateContent xmlns:mc="http://schemas.openxmlformats.org/markup-compatibility/2006">
                <mc:Choice xmlns:v="urn:schemas-microsoft-com:vml" Requires="v">
                  <p:oleObj name="Equation" r:id="rId10" imgW="571252" imgH="228501" progId="Equation.3">
                    <p:embed/>
                  </p:oleObj>
                </mc:Choice>
                <mc:Fallback>
                  <p:oleObj name="Equation" r:id="rId10" imgW="571252"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0" y="920"/>
                          <a:ext cx="6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11" name="Object 13"/>
            <p:cNvGraphicFramePr>
              <a:graphicFrameLocks noChangeAspect="1"/>
            </p:cNvGraphicFramePr>
            <p:nvPr/>
          </p:nvGraphicFramePr>
          <p:xfrm>
            <a:off x="1334" y="680"/>
            <a:ext cx="1298" cy="251"/>
          </p:xfrm>
          <a:graphic>
            <a:graphicData uri="http://schemas.openxmlformats.org/presentationml/2006/ole">
              <mc:AlternateContent xmlns:mc="http://schemas.openxmlformats.org/markup-compatibility/2006">
                <mc:Choice xmlns:v="urn:schemas-microsoft-com:vml" Requires="v">
                  <p:oleObj name="Equation" r:id="rId12" imgW="1181100" imgH="228600" progId="Equation.3">
                    <p:embed/>
                  </p:oleObj>
                </mc:Choice>
                <mc:Fallback>
                  <p:oleObj name="Equation" r:id="rId12" imgW="11811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4" y="680"/>
                          <a:ext cx="12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3470" name="Text Box 14"/>
          <p:cNvSpPr txBox="1">
            <a:spLocks noChangeArrowheads="1"/>
          </p:cNvSpPr>
          <p:nvPr/>
        </p:nvSpPr>
        <p:spPr bwMode="auto">
          <a:xfrm>
            <a:off x="1992313" y="1916114"/>
            <a:ext cx="8280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000" b="1">
                <a:solidFill>
                  <a:srgbClr val="0000FF"/>
                </a:solidFill>
                <a:ea typeface="楷体_GB2312" pitchFamily="49" charset="-122"/>
              </a:rPr>
              <a:t>        </a:t>
            </a:r>
            <a:r>
              <a:rPr kumimoji="1" lang="en-US" altLang="zh-CN" sz="2000" b="1">
                <a:solidFill>
                  <a:srgbClr val="0000CC"/>
                </a:solidFill>
                <a:ea typeface="楷体_GB2312" pitchFamily="49" charset="-122"/>
              </a:rPr>
              <a:t>In this way, when the charges of all bodies are increased by the</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same ratio</a:t>
            </a:r>
            <a:r>
              <a:rPr kumimoji="1" lang="en-US" altLang="zh-CN" sz="2000" b="1">
                <a:solidFill>
                  <a:srgbClr val="0000FF"/>
                </a:solidFill>
                <a:ea typeface="楷体_GB2312" pitchFamily="49" charset="-122"/>
              </a:rPr>
              <a:t> </a:t>
            </a:r>
            <a:r>
              <a:rPr kumimoji="1" lang="en-US" altLang="zh-CN" sz="2000" i="1">
                <a:solidFill>
                  <a:srgbClr val="0000CC"/>
                </a:solidFill>
                <a:ea typeface="楷体_GB2312" pitchFamily="49" charset="-122"/>
                <a:sym typeface="Symbol" panose="05050102010706020507" pitchFamily="18" charset="2"/>
              </a:rPr>
              <a:t></a:t>
            </a:r>
            <a:r>
              <a:rPr kumimoji="1" lang="en-US" altLang="zh-CN" sz="2000" b="1" i="1">
                <a:solidFill>
                  <a:srgbClr val="0000CC"/>
                </a:solidFill>
                <a:ea typeface="楷体_GB2312" pitchFamily="49" charset="-122"/>
              </a:rPr>
              <a:t>,</a:t>
            </a:r>
            <a:r>
              <a:rPr kumimoji="1" lang="en-US" altLang="zh-CN" sz="2000" b="1">
                <a:solidFill>
                  <a:srgbClr val="0000CC"/>
                </a:solidFill>
                <a:ea typeface="楷体_GB2312" pitchFamily="49" charset="-122"/>
              </a:rPr>
              <a:t> the work by the applied force, and hence the incremental electrostatic</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energy</a:t>
            </a:r>
            <a:r>
              <a:rPr kumimoji="1" lang="en-US" altLang="zh-CN" sz="2000" b="1">
                <a:solidFill>
                  <a:srgbClr val="0000FF"/>
                </a:solidFill>
                <a:ea typeface="楷体_GB2312" pitchFamily="49" charset="-122"/>
              </a:rPr>
              <a:t> </a:t>
            </a:r>
            <a:r>
              <a:rPr kumimoji="1" lang="en-US" altLang="zh-CN" sz="2000" b="1">
                <a:solidFill>
                  <a:srgbClr val="0000CC"/>
                </a:solidFill>
                <a:ea typeface="楷体_GB2312" pitchFamily="49" charset="-122"/>
              </a:rPr>
              <a:t>of the charged system is</a:t>
            </a:r>
          </a:p>
        </p:txBody>
      </p:sp>
      <p:pic>
        <p:nvPicPr>
          <p:cNvPr id="11" name="Picture 2"/>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538990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03466"/>
                                        </p:tgtEl>
                                        <p:attrNameLst>
                                          <p:attrName>style.visibility</p:attrName>
                                        </p:attrNameLst>
                                      </p:cBhvr>
                                      <p:to>
                                        <p:strVal val="visible"/>
                                      </p:to>
                                    </p:set>
                                    <p:anim calcmode="lin" valueType="num">
                                      <p:cBhvr additive="base">
                                        <p:cTn id="7" dur="500" fill="hold"/>
                                        <p:tgtEl>
                                          <p:spTgt spid="403466"/>
                                        </p:tgtEl>
                                        <p:attrNameLst>
                                          <p:attrName>ppt_x</p:attrName>
                                        </p:attrNameLst>
                                      </p:cBhvr>
                                      <p:tavLst>
                                        <p:tav tm="0">
                                          <p:val>
                                            <p:strVal val="#ppt_x"/>
                                          </p:val>
                                        </p:tav>
                                        <p:tav tm="100000">
                                          <p:val>
                                            <p:strVal val="#ppt_x"/>
                                          </p:val>
                                        </p:tav>
                                      </p:tavLst>
                                    </p:anim>
                                    <p:anim calcmode="lin" valueType="num">
                                      <p:cBhvr additive="base">
                                        <p:cTn id="8" dur="500" fill="hold"/>
                                        <p:tgtEl>
                                          <p:spTgt spid="4034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3470"/>
                                        </p:tgtEl>
                                        <p:attrNameLst>
                                          <p:attrName>style.visibility</p:attrName>
                                        </p:attrNameLst>
                                      </p:cBhvr>
                                      <p:to>
                                        <p:strVal val="visible"/>
                                      </p:to>
                                    </p:set>
                                    <p:anim calcmode="lin" valueType="num">
                                      <p:cBhvr additive="base">
                                        <p:cTn id="13" dur="500" fill="hold"/>
                                        <p:tgtEl>
                                          <p:spTgt spid="403470"/>
                                        </p:tgtEl>
                                        <p:attrNameLst>
                                          <p:attrName>ppt_x</p:attrName>
                                        </p:attrNameLst>
                                      </p:cBhvr>
                                      <p:tavLst>
                                        <p:tav tm="0">
                                          <p:val>
                                            <p:strVal val="#ppt_x"/>
                                          </p:val>
                                        </p:tav>
                                        <p:tav tm="100000">
                                          <p:val>
                                            <p:strVal val="#ppt_x"/>
                                          </p:val>
                                        </p:tav>
                                      </p:tavLst>
                                    </p:anim>
                                    <p:anim calcmode="lin" valueType="num">
                                      <p:cBhvr additive="base">
                                        <p:cTn id="14" dur="500" fill="hold"/>
                                        <p:tgtEl>
                                          <p:spTgt spid="4034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3458"/>
                                        </p:tgtEl>
                                        <p:attrNameLst>
                                          <p:attrName>style.visibility</p:attrName>
                                        </p:attrNameLst>
                                      </p:cBhvr>
                                      <p:to>
                                        <p:strVal val="visible"/>
                                      </p:to>
                                    </p:set>
                                    <p:anim calcmode="lin" valueType="num">
                                      <p:cBhvr additive="base">
                                        <p:cTn id="19" dur="500" fill="hold"/>
                                        <p:tgtEl>
                                          <p:spTgt spid="403458"/>
                                        </p:tgtEl>
                                        <p:attrNameLst>
                                          <p:attrName>ppt_x</p:attrName>
                                        </p:attrNameLst>
                                      </p:cBhvr>
                                      <p:tavLst>
                                        <p:tav tm="0">
                                          <p:val>
                                            <p:strVal val="#ppt_x"/>
                                          </p:val>
                                        </p:tav>
                                        <p:tav tm="100000">
                                          <p:val>
                                            <p:strVal val="#ppt_x"/>
                                          </p:val>
                                        </p:tav>
                                      </p:tavLst>
                                    </p:anim>
                                    <p:anim calcmode="lin" valueType="num">
                                      <p:cBhvr additive="base">
                                        <p:cTn id="20" dur="500" fill="hold"/>
                                        <p:tgtEl>
                                          <p:spTgt spid="4034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3459"/>
                                        </p:tgtEl>
                                        <p:attrNameLst>
                                          <p:attrName>style.visibility</p:attrName>
                                        </p:attrNameLst>
                                      </p:cBhvr>
                                      <p:to>
                                        <p:strVal val="visible"/>
                                      </p:to>
                                    </p:set>
                                    <p:anim calcmode="lin" valueType="num">
                                      <p:cBhvr additive="base">
                                        <p:cTn id="25" dur="500" fill="hold"/>
                                        <p:tgtEl>
                                          <p:spTgt spid="403459"/>
                                        </p:tgtEl>
                                        <p:attrNameLst>
                                          <p:attrName>ppt_x</p:attrName>
                                        </p:attrNameLst>
                                      </p:cBhvr>
                                      <p:tavLst>
                                        <p:tav tm="0">
                                          <p:val>
                                            <p:strVal val="#ppt_x"/>
                                          </p:val>
                                        </p:tav>
                                        <p:tav tm="100000">
                                          <p:val>
                                            <p:strVal val="#ppt_x"/>
                                          </p:val>
                                        </p:tav>
                                      </p:tavLst>
                                    </p:anim>
                                    <p:anim calcmode="lin" valueType="num">
                                      <p:cBhvr additive="base">
                                        <p:cTn id="26" dur="500" fill="hold"/>
                                        <p:tgtEl>
                                          <p:spTgt spid="40345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3462"/>
                                        </p:tgtEl>
                                        <p:attrNameLst>
                                          <p:attrName>style.visibility</p:attrName>
                                        </p:attrNameLst>
                                      </p:cBhvr>
                                      <p:to>
                                        <p:strVal val="visible"/>
                                      </p:to>
                                    </p:set>
                                    <p:anim calcmode="lin" valueType="num">
                                      <p:cBhvr additive="base">
                                        <p:cTn id="31" dur="500" fill="hold"/>
                                        <p:tgtEl>
                                          <p:spTgt spid="403462"/>
                                        </p:tgtEl>
                                        <p:attrNameLst>
                                          <p:attrName>ppt_x</p:attrName>
                                        </p:attrNameLst>
                                      </p:cBhvr>
                                      <p:tavLst>
                                        <p:tav tm="0">
                                          <p:val>
                                            <p:strVal val="#ppt_x"/>
                                          </p:val>
                                        </p:tav>
                                        <p:tav tm="100000">
                                          <p:val>
                                            <p:strVal val="#ppt_x"/>
                                          </p:val>
                                        </p:tav>
                                      </p:tavLst>
                                    </p:anim>
                                    <p:anim calcmode="lin" valueType="num">
                                      <p:cBhvr additive="base">
                                        <p:cTn id="32" dur="500" fill="hold"/>
                                        <p:tgtEl>
                                          <p:spTgt spid="4034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03463"/>
                                        </p:tgtEl>
                                        <p:attrNameLst>
                                          <p:attrName>style.visibility</p:attrName>
                                        </p:attrNameLst>
                                      </p:cBhvr>
                                      <p:to>
                                        <p:strVal val="visible"/>
                                      </p:to>
                                    </p:set>
                                    <p:anim calcmode="lin" valueType="num">
                                      <p:cBhvr additive="base">
                                        <p:cTn id="37" dur="500" fill="hold"/>
                                        <p:tgtEl>
                                          <p:spTgt spid="403463"/>
                                        </p:tgtEl>
                                        <p:attrNameLst>
                                          <p:attrName>ppt_x</p:attrName>
                                        </p:attrNameLst>
                                      </p:cBhvr>
                                      <p:tavLst>
                                        <p:tav tm="0">
                                          <p:val>
                                            <p:strVal val="#ppt_x"/>
                                          </p:val>
                                        </p:tav>
                                        <p:tav tm="100000">
                                          <p:val>
                                            <p:strVal val="#ppt_x"/>
                                          </p:val>
                                        </p:tav>
                                      </p:tavLst>
                                    </p:anim>
                                    <p:anim calcmode="lin" valueType="num">
                                      <p:cBhvr additive="base">
                                        <p:cTn id="38" dur="500" fill="hold"/>
                                        <p:tgtEl>
                                          <p:spTgt spid="403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482" name="Group 2"/>
          <p:cNvGrpSpPr>
            <a:grpSpLocks/>
          </p:cNvGrpSpPr>
          <p:nvPr/>
        </p:nvGrpSpPr>
        <p:grpSpPr bwMode="auto">
          <a:xfrm>
            <a:off x="1992314" y="381001"/>
            <a:ext cx="8351837" cy="1235075"/>
            <a:chOff x="552" y="240"/>
            <a:chExt cx="4656" cy="778"/>
          </a:xfrm>
        </p:grpSpPr>
        <p:sp>
          <p:nvSpPr>
            <p:cNvPr id="103432" name="Text Box 3"/>
            <p:cNvSpPr txBox="1">
              <a:spLocks noChangeArrowheads="1"/>
            </p:cNvSpPr>
            <p:nvPr/>
          </p:nvSpPr>
          <p:spPr bwMode="auto">
            <a:xfrm>
              <a:off x="552" y="240"/>
              <a:ext cx="4656"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000" b="1">
                  <a:solidFill>
                    <a:srgbClr val="0000FF"/>
                  </a:solidFill>
                  <a:latin typeface="楷体_GB2312" pitchFamily="49" charset="-122"/>
                  <a:ea typeface="楷体_GB2312" pitchFamily="49" charset="-122"/>
                </a:rPr>
                <a:t>    </a:t>
              </a:r>
              <a:r>
                <a:rPr kumimoji="1" lang="en-US" altLang="zh-CN" sz="2000" b="1">
                  <a:solidFill>
                    <a:srgbClr val="000000"/>
                  </a:solidFill>
                  <a:ea typeface="楷体_GB2312" pitchFamily="49" charset="-122"/>
                </a:rPr>
                <a:t>If the charge is distributed in a</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volume</a:t>
              </a:r>
              <a:r>
                <a:rPr kumimoji="1" lang="en-US" altLang="zh-CN" sz="2000" b="1">
                  <a:solidFill>
                    <a:srgbClr val="000000"/>
                  </a:solidFill>
                  <a:ea typeface="楷体_GB2312" pitchFamily="49" charset="-122"/>
                </a:rPr>
                <a:t>, on a</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surface</a:t>
              </a:r>
              <a:r>
                <a:rPr kumimoji="1" lang="en-US" altLang="zh-CN" sz="2000" b="1">
                  <a:solidFill>
                    <a:srgbClr val="000000"/>
                  </a:solidFill>
                  <a:ea typeface="楷体_GB2312" pitchFamily="49" charset="-122"/>
                </a:rPr>
                <a:t>, or at a</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line</a:t>
              </a:r>
              <a:r>
                <a:rPr kumimoji="1" lang="en-US" altLang="zh-CN" sz="2000" b="1">
                  <a:solidFill>
                    <a:srgbClr val="000000"/>
                  </a:solidFill>
                  <a:ea typeface="楷体_GB2312" pitchFamily="49" charset="-122"/>
                </a:rPr>
                <a:t>, considering                                        , then the total energy of the body with the distributed charge can be written accordingly as</a:t>
              </a:r>
            </a:p>
          </p:txBody>
        </p:sp>
        <p:graphicFrame>
          <p:nvGraphicFramePr>
            <p:cNvPr id="103433" name="Object 4"/>
            <p:cNvGraphicFramePr>
              <a:graphicFrameLocks noChangeAspect="1"/>
            </p:cNvGraphicFramePr>
            <p:nvPr>
              <p:extLst>
                <p:ext uri="{D42A27DB-BD31-4B8C-83A1-F6EECF244321}">
                  <p14:modId xmlns:p14="http://schemas.microsoft.com/office/powerpoint/2010/main" val="878533118"/>
                </p:ext>
              </p:extLst>
            </p:nvPr>
          </p:nvGraphicFramePr>
          <p:xfrm>
            <a:off x="1417" y="569"/>
            <a:ext cx="1547" cy="226"/>
          </p:xfrm>
          <a:graphic>
            <a:graphicData uri="http://schemas.openxmlformats.org/presentationml/2006/ole">
              <mc:AlternateContent xmlns:mc="http://schemas.openxmlformats.org/markup-compatibility/2006">
                <mc:Choice xmlns:v="urn:schemas-microsoft-com:vml" Requires="v">
                  <p:oleObj name="Equation" r:id="rId2" imgW="1562100" imgH="228600" progId="Equation.3">
                    <p:embed/>
                  </p:oleObj>
                </mc:Choice>
                <mc:Fallback>
                  <p:oleObj name="Equation" r:id="rId2" imgW="15621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 y="569"/>
                          <a:ext cx="154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4485" name="Object 5"/>
          <p:cNvGraphicFramePr>
            <a:graphicFrameLocks noChangeAspect="1"/>
          </p:cNvGraphicFramePr>
          <p:nvPr/>
        </p:nvGraphicFramePr>
        <p:xfrm>
          <a:off x="3432175" y="1700214"/>
          <a:ext cx="5207000" cy="758825"/>
        </p:xfrm>
        <a:graphic>
          <a:graphicData uri="http://schemas.openxmlformats.org/presentationml/2006/ole">
            <mc:AlternateContent xmlns:mc="http://schemas.openxmlformats.org/markup-compatibility/2006">
              <mc:Choice xmlns:v="urn:schemas-microsoft-com:vml" Requires="v">
                <p:oleObj name="Equation" r:id="rId4" imgW="2692400" imgH="393700" progId="Equation.3">
                  <p:embed/>
                </p:oleObj>
              </mc:Choice>
              <mc:Fallback>
                <p:oleObj name="Equation" r:id="rId4" imgW="26924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5" y="1700214"/>
                        <a:ext cx="52070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4486" name="Text Box 6"/>
          <p:cNvSpPr txBox="1">
            <a:spLocks noChangeArrowheads="1"/>
          </p:cNvSpPr>
          <p:nvPr/>
        </p:nvSpPr>
        <p:spPr bwMode="auto">
          <a:xfrm>
            <a:off x="2063750" y="2492376"/>
            <a:ext cx="7848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000" b="1">
                <a:solidFill>
                  <a:srgbClr val="0000FF"/>
                </a:solidFill>
                <a:ea typeface="楷体_GB2312" pitchFamily="49" charset="-122"/>
              </a:rPr>
              <a:t>Where </a:t>
            </a:r>
            <a:r>
              <a:rPr kumimoji="1" lang="en-US" altLang="zh-CN" sz="2000" i="1">
                <a:solidFill>
                  <a:srgbClr val="0000CC"/>
                </a:solidFill>
                <a:ea typeface="楷体_GB2312" pitchFamily="49" charset="-122"/>
                <a:sym typeface="Symbol" panose="05050102010706020507" pitchFamily="18" charset="2"/>
              </a:rPr>
              <a:t></a:t>
            </a:r>
            <a:r>
              <a:rPr kumimoji="1" lang="en-US" altLang="zh-CN" sz="2000" i="1">
                <a:solidFill>
                  <a:srgbClr val="0000CC"/>
                </a:solidFill>
                <a:ea typeface="楷体_GB2312" pitchFamily="49" charset="-122"/>
              </a:rPr>
              <a:t> </a:t>
            </a:r>
            <a:r>
              <a:rPr kumimoji="1" lang="en-US" altLang="zh-CN" sz="2000" b="1">
                <a:solidFill>
                  <a:srgbClr val="0000FF"/>
                </a:solidFill>
                <a:ea typeface="楷体_GB2312" pitchFamily="49" charset="-122"/>
              </a:rPr>
              <a:t> is the electric potential </a:t>
            </a:r>
            <a:r>
              <a:rPr kumimoji="1" lang="en-US" altLang="zh-CN" sz="2000" b="1">
                <a:solidFill>
                  <a:srgbClr val="FF0000"/>
                </a:solidFill>
                <a:ea typeface="楷体_GB2312" pitchFamily="49" charset="-122"/>
              </a:rPr>
              <a:t>at</a:t>
            </a:r>
            <a:r>
              <a:rPr kumimoji="1" lang="en-US" altLang="zh-CN" sz="2000" b="1">
                <a:solidFill>
                  <a:srgbClr val="0000FF"/>
                </a:solidFill>
                <a:ea typeface="楷体_GB2312" pitchFamily="49" charset="-122"/>
              </a:rPr>
              <a:t> the element volume </a:t>
            </a:r>
            <a:r>
              <a:rPr kumimoji="1" lang="en-US" altLang="zh-CN" sz="2000">
                <a:solidFill>
                  <a:srgbClr val="0000CC"/>
                </a:solidFill>
                <a:ea typeface="楷体_GB2312" pitchFamily="49" charset="-122"/>
              </a:rPr>
              <a:t>d</a:t>
            </a:r>
            <a:r>
              <a:rPr kumimoji="1" lang="en-US" altLang="zh-CN" sz="2000" i="1">
                <a:solidFill>
                  <a:srgbClr val="0000CC"/>
                </a:solidFill>
                <a:ea typeface="楷体_GB2312" pitchFamily="49" charset="-122"/>
              </a:rPr>
              <a:t>V</a:t>
            </a:r>
            <a:r>
              <a:rPr kumimoji="1" lang="en-US" altLang="zh-CN" sz="2000" b="1">
                <a:solidFill>
                  <a:srgbClr val="0000FF"/>
                </a:solidFill>
                <a:ea typeface="楷体_GB2312" pitchFamily="49" charset="-122"/>
              </a:rPr>
              <a:t>, the element surface </a:t>
            </a:r>
            <a:r>
              <a:rPr kumimoji="1" lang="en-US" altLang="zh-CN" sz="2000">
                <a:solidFill>
                  <a:srgbClr val="0000CC"/>
                </a:solidFill>
                <a:ea typeface="楷体_GB2312" pitchFamily="49" charset="-122"/>
              </a:rPr>
              <a:t>d</a:t>
            </a:r>
            <a:r>
              <a:rPr kumimoji="1" lang="en-US" altLang="zh-CN" sz="2000" i="1">
                <a:solidFill>
                  <a:srgbClr val="0000CC"/>
                </a:solidFill>
                <a:ea typeface="楷体_GB2312" pitchFamily="49" charset="-122"/>
              </a:rPr>
              <a:t>S</a:t>
            </a:r>
            <a:r>
              <a:rPr kumimoji="1" lang="en-US" altLang="zh-CN" sz="2000" b="1">
                <a:solidFill>
                  <a:srgbClr val="0000CC"/>
                </a:solidFill>
                <a:ea typeface="楷体_GB2312" pitchFamily="49" charset="-122"/>
              </a:rPr>
              <a:t>,</a:t>
            </a:r>
            <a:r>
              <a:rPr kumimoji="1" lang="en-US" altLang="zh-CN" sz="2000" b="1">
                <a:solidFill>
                  <a:srgbClr val="0000FF"/>
                </a:solidFill>
                <a:ea typeface="楷体_GB2312" pitchFamily="49" charset="-122"/>
              </a:rPr>
              <a:t> or the element line </a:t>
            </a:r>
            <a:r>
              <a:rPr kumimoji="1" lang="en-US" altLang="zh-CN" sz="2000">
                <a:solidFill>
                  <a:srgbClr val="0000CC"/>
                </a:solidFill>
                <a:ea typeface="楷体_GB2312" pitchFamily="49" charset="-122"/>
              </a:rPr>
              <a:t>d</a:t>
            </a:r>
            <a:r>
              <a:rPr kumimoji="1" lang="en-US" altLang="zh-CN" sz="2000" i="1">
                <a:solidFill>
                  <a:srgbClr val="0000CC"/>
                </a:solidFill>
                <a:ea typeface="楷体_GB2312" pitchFamily="49" charset="-122"/>
              </a:rPr>
              <a:t>l </a:t>
            </a:r>
            <a:r>
              <a:rPr kumimoji="1" lang="en-US" altLang="zh-CN" sz="2000" b="1">
                <a:solidFill>
                  <a:srgbClr val="0000CC"/>
                </a:solidFill>
                <a:ea typeface="楷体_GB2312" pitchFamily="49" charset="-122"/>
              </a:rPr>
              <a:t>,</a:t>
            </a:r>
            <a:r>
              <a:rPr kumimoji="1" lang="en-US" altLang="zh-CN" sz="2000" b="1">
                <a:solidFill>
                  <a:srgbClr val="0000FF"/>
                </a:solidFill>
                <a:ea typeface="楷体_GB2312" pitchFamily="49" charset="-122"/>
              </a:rPr>
              <a:t> respectively.</a:t>
            </a:r>
          </a:p>
        </p:txBody>
      </p:sp>
      <p:sp>
        <p:nvSpPr>
          <p:cNvPr id="404487" name="Text Box 7"/>
          <p:cNvSpPr txBox="1">
            <a:spLocks noChangeArrowheads="1"/>
          </p:cNvSpPr>
          <p:nvPr/>
        </p:nvSpPr>
        <p:spPr bwMode="auto">
          <a:xfrm>
            <a:off x="2063751" y="3500439"/>
            <a:ext cx="79216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From the point of view of</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field</a:t>
            </a:r>
            <a:r>
              <a:rPr kumimoji="1" lang="en-US" altLang="zh-CN" sz="2000" b="1">
                <a:solidFill>
                  <a:srgbClr val="000000"/>
                </a:solidFill>
                <a:ea typeface="楷体_GB2312" pitchFamily="49" charset="-122"/>
              </a:rPr>
              <a:t>, the electrostatic energy is distributed in</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entire space</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where the electric field is found. We now discuss how to calculate</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energy density</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of electro-static field.</a:t>
            </a:r>
            <a:r>
              <a:rPr kumimoji="1" lang="en-US" altLang="zh-CN" sz="2000" b="1">
                <a:solidFill>
                  <a:srgbClr val="000000"/>
                </a:solidFill>
                <a:latin typeface="Times New Roman" panose="02020603050405020304" pitchFamily="18" charset="0"/>
                <a:ea typeface="楷体_GB2312" pitchFamily="49" charset="-122"/>
              </a:rPr>
              <a:t> </a:t>
            </a:r>
          </a:p>
        </p:txBody>
      </p:sp>
      <p:sp>
        <p:nvSpPr>
          <p:cNvPr id="404488" name="Text Box 8"/>
          <p:cNvSpPr txBox="1">
            <a:spLocks noChangeArrowheads="1"/>
          </p:cNvSpPr>
          <p:nvPr/>
        </p:nvSpPr>
        <p:spPr bwMode="auto">
          <a:xfrm>
            <a:off x="1992313" y="5229226"/>
            <a:ext cx="80645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000" b="1">
                <a:solidFill>
                  <a:srgbClr val="0000FF"/>
                </a:solidFill>
                <a:latin typeface="Times New Roman" panose="02020603050405020304" pitchFamily="18" charset="0"/>
                <a:ea typeface="楷体_GB2312" pitchFamily="49" charset="-122"/>
              </a:rPr>
              <a:t>       </a:t>
            </a:r>
            <a:r>
              <a:rPr kumimoji="1" lang="en-US" altLang="zh-CN" sz="2000" b="1">
                <a:solidFill>
                  <a:srgbClr val="0000FF"/>
                </a:solidFill>
                <a:ea typeface="楷体_GB2312" pitchFamily="49" charset="-122"/>
              </a:rPr>
              <a:t>The </a:t>
            </a:r>
            <a:r>
              <a:rPr kumimoji="1" lang="en-US" altLang="zh-CN" sz="2000" b="1">
                <a:solidFill>
                  <a:srgbClr val="FF0000"/>
                </a:solidFill>
                <a:ea typeface="楷体_GB2312" pitchFamily="49" charset="-122"/>
              </a:rPr>
              <a:t>energy density</a:t>
            </a:r>
            <a:r>
              <a:rPr kumimoji="1" lang="en-US" altLang="zh-CN" sz="2000" b="1">
                <a:solidFill>
                  <a:srgbClr val="0000FF"/>
                </a:solidFill>
                <a:ea typeface="楷体_GB2312" pitchFamily="49" charset="-122"/>
              </a:rPr>
              <a:t> of electrostatic field is denoted by small letter character </a:t>
            </a:r>
            <a:r>
              <a:rPr kumimoji="1" lang="en-US" altLang="zh-CN" sz="2000" b="1" i="1">
                <a:solidFill>
                  <a:srgbClr val="0000CC"/>
                </a:solidFill>
                <a:ea typeface="楷体_GB2312" pitchFamily="49" charset="-122"/>
              </a:rPr>
              <a:t>w</a:t>
            </a:r>
            <a:r>
              <a:rPr kumimoji="1" lang="en-US" altLang="zh-CN" sz="2000" b="1" baseline="-25000">
                <a:solidFill>
                  <a:srgbClr val="0000CC"/>
                </a:solidFill>
                <a:ea typeface="楷体_GB2312" pitchFamily="49" charset="-122"/>
              </a:rPr>
              <a:t>e</a:t>
            </a:r>
            <a:r>
              <a:rPr kumimoji="1" lang="en-US" altLang="zh-CN" sz="2000">
                <a:solidFill>
                  <a:srgbClr val="0000FF"/>
                </a:solidFill>
                <a:ea typeface="楷体_GB2312" pitchFamily="49" charset="-122"/>
              </a:rPr>
              <a:t>.</a:t>
            </a:r>
          </a:p>
        </p:txBody>
      </p:sp>
      <p:pic>
        <p:nvPicPr>
          <p:cNvPr id="11" name="Picture 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629265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04482"/>
                                        </p:tgtEl>
                                        <p:attrNameLst>
                                          <p:attrName>style.visibility</p:attrName>
                                        </p:attrNameLst>
                                      </p:cBhvr>
                                      <p:to>
                                        <p:strVal val="visible"/>
                                      </p:to>
                                    </p:set>
                                    <p:anim calcmode="lin" valueType="num">
                                      <p:cBhvr additive="base">
                                        <p:cTn id="7" dur="500" fill="hold"/>
                                        <p:tgtEl>
                                          <p:spTgt spid="404482"/>
                                        </p:tgtEl>
                                        <p:attrNameLst>
                                          <p:attrName>ppt_x</p:attrName>
                                        </p:attrNameLst>
                                      </p:cBhvr>
                                      <p:tavLst>
                                        <p:tav tm="0">
                                          <p:val>
                                            <p:strVal val="#ppt_x"/>
                                          </p:val>
                                        </p:tav>
                                        <p:tav tm="100000">
                                          <p:val>
                                            <p:strVal val="#ppt_x"/>
                                          </p:val>
                                        </p:tav>
                                      </p:tavLst>
                                    </p:anim>
                                    <p:anim calcmode="lin" valueType="num">
                                      <p:cBhvr additive="base">
                                        <p:cTn id="8" dur="500" fill="hold"/>
                                        <p:tgtEl>
                                          <p:spTgt spid="4044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4485"/>
                                        </p:tgtEl>
                                        <p:attrNameLst>
                                          <p:attrName>style.visibility</p:attrName>
                                        </p:attrNameLst>
                                      </p:cBhvr>
                                      <p:to>
                                        <p:strVal val="visible"/>
                                      </p:to>
                                    </p:set>
                                    <p:anim calcmode="lin" valueType="num">
                                      <p:cBhvr additive="base">
                                        <p:cTn id="13" dur="500" fill="hold"/>
                                        <p:tgtEl>
                                          <p:spTgt spid="404485"/>
                                        </p:tgtEl>
                                        <p:attrNameLst>
                                          <p:attrName>ppt_x</p:attrName>
                                        </p:attrNameLst>
                                      </p:cBhvr>
                                      <p:tavLst>
                                        <p:tav tm="0">
                                          <p:val>
                                            <p:strVal val="#ppt_x"/>
                                          </p:val>
                                        </p:tav>
                                        <p:tav tm="100000">
                                          <p:val>
                                            <p:strVal val="#ppt_x"/>
                                          </p:val>
                                        </p:tav>
                                      </p:tavLst>
                                    </p:anim>
                                    <p:anim calcmode="lin" valueType="num">
                                      <p:cBhvr additive="base">
                                        <p:cTn id="14" dur="500" fill="hold"/>
                                        <p:tgtEl>
                                          <p:spTgt spid="4044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4486"/>
                                        </p:tgtEl>
                                        <p:attrNameLst>
                                          <p:attrName>style.visibility</p:attrName>
                                        </p:attrNameLst>
                                      </p:cBhvr>
                                      <p:to>
                                        <p:strVal val="visible"/>
                                      </p:to>
                                    </p:set>
                                    <p:anim calcmode="lin" valueType="num">
                                      <p:cBhvr additive="base">
                                        <p:cTn id="19" dur="500" fill="hold"/>
                                        <p:tgtEl>
                                          <p:spTgt spid="404486"/>
                                        </p:tgtEl>
                                        <p:attrNameLst>
                                          <p:attrName>ppt_x</p:attrName>
                                        </p:attrNameLst>
                                      </p:cBhvr>
                                      <p:tavLst>
                                        <p:tav tm="0">
                                          <p:val>
                                            <p:strVal val="#ppt_x"/>
                                          </p:val>
                                        </p:tav>
                                        <p:tav tm="100000">
                                          <p:val>
                                            <p:strVal val="#ppt_x"/>
                                          </p:val>
                                        </p:tav>
                                      </p:tavLst>
                                    </p:anim>
                                    <p:anim calcmode="lin" valueType="num">
                                      <p:cBhvr additive="base">
                                        <p:cTn id="20" dur="500" fill="hold"/>
                                        <p:tgtEl>
                                          <p:spTgt spid="40448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4487"/>
                                        </p:tgtEl>
                                        <p:attrNameLst>
                                          <p:attrName>style.visibility</p:attrName>
                                        </p:attrNameLst>
                                      </p:cBhvr>
                                      <p:to>
                                        <p:strVal val="visible"/>
                                      </p:to>
                                    </p:set>
                                    <p:anim calcmode="lin" valueType="num">
                                      <p:cBhvr additive="base">
                                        <p:cTn id="25" dur="500" fill="hold"/>
                                        <p:tgtEl>
                                          <p:spTgt spid="404487"/>
                                        </p:tgtEl>
                                        <p:attrNameLst>
                                          <p:attrName>ppt_x</p:attrName>
                                        </p:attrNameLst>
                                      </p:cBhvr>
                                      <p:tavLst>
                                        <p:tav tm="0">
                                          <p:val>
                                            <p:strVal val="#ppt_x"/>
                                          </p:val>
                                        </p:tav>
                                        <p:tav tm="100000">
                                          <p:val>
                                            <p:strVal val="#ppt_x"/>
                                          </p:val>
                                        </p:tav>
                                      </p:tavLst>
                                    </p:anim>
                                    <p:anim calcmode="lin" valueType="num">
                                      <p:cBhvr additive="base">
                                        <p:cTn id="26" dur="500" fill="hold"/>
                                        <p:tgtEl>
                                          <p:spTgt spid="40448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4488"/>
                                        </p:tgtEl>
                                        <p:attrNameLst>
                                          <p:attrName>style.visibility</p:attrName>
                                        </p:attrNameLst>
                                      </p:cBhvr>
                                      <p:to>
                                        <p:strVal val="visible"/>
                                      </p:to>
                                    </p:set>
                                    <p:anim calcmode="lin" valueType="num">
                                      <p:cBhvr additive="base">
                                        <p:cTn id="31" dur="500" fill="hold"/>
                                        <p:tgtEl>
                                          <p:spTgt spid="404488"/>
                                        </p:tgtEl>
                                        <p:attrNameLst>
                                          <p:attrName>ppt_x</p:attrName>
                                        </p:attrNameLst>
                                      </p:cBhvr>
                                      <p:tavLst>
                                        <p:tav tm="0">
                                          <p:val>
                                            <p:strVal val="#ppt_x"/>
                                          </p:val>
                                        </p:tav>
                                        <p:tav tm="100000">
                                          <p:val>
                                            <p:strVal val="#ppt_x"/>
                                          </p:val>
                                        </p:tav>
                                      </p:tavLst>
                                    </p:anim>
                                    <p:anim calcmode="lin" valueType="num">
                                      <p:cBhvr additive="base">
                                        <p:cTn id="32" dur="500" fill="hold"/>
                                        <p:tgtEl>
                                          <p:spTgt spid="404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6" grpId="0" autoUpdateAnimBg="0"/>
      <p:bldP spid="404487" grpId="0" autoUpdateAnimBg="0"/>
      <p:bldP spid="40448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4"/>
          <p:cNvSpPr txBox="1">
            <a:spLocks noChangeArrowheads="1"/>
          </p:cNvSpPr>
          <p:nvPr/>
        </p:nvSpPr>
        <p:spPr bwMode="auto">
          <a:xfrm>
            <a:off x="2982913" y="423863"/>
            <a:ext cx="80645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en-US" altLang="zh-CN" sz="2000" b="1">
                <a:solidFill>
                  <a:srgbClr val="0000FF"/>
                </a:solidFill>
                <a:latin typeface="Times New Roman" panose="02020603050405020304" pitchFamily="18" charset="0"/>
                <a:ea typeface="楷体_GB2312" pitchFamily="49" charset="-122"/>
              </a:rPr>
              <a:t>        </a:t>
            </a:r>
            <a:r>
              <a:rPr kumimoji="1" lang="en-US" altLang="zh-CN" sz="2000" b="1">
                <a:solidFill>
                  <a:srgbClr val="000000"/>
                </a:solidFill>
                <a:ea typeface="楷体_GB2312" pitchFamily="49" charset="-122"/>
              </a:rPr>
              <a:t>Suppose the charges distributing in volume V is </a:t>
            </a:r>
            <a:r>
              <a:rPr kumimoji="1" lang="en-US" altLang="zh-CN" sz="2000" i="1">
                <a:solidFill>
                  <a:srgbClr val="000000"/>
                </a:solidFill>
                <a:ea typeface="楷体_GB2312" pitchFamily="49" charset="-122"/>
              </a:rPr>
              <a:t>Q</a:t>
            </a:r>
            <a:r>
              <a:rPr kumimoji="1" lang="en-US" altLang="zh-CN" sz="2000" b="1">
                <a:solidFill>
                  <a:srgbClr val="000000"/>
                </a:solidFill>
                <a:ea typeface="楷体_GB2312" pitchFamily="49" charset="-122"/>
              </a:rPr>
              <a:t>.       </a:t>
            </a:r>
          </a:p>
        </p:txBody>
      </p:sp>
      <p:graphicFrame>
        <p:nvGraphicFramePr>
          <p:cNvPr id="21" name="Object 30"/>
          <p:cNvGraphicFramePr>
            <a:graphicFrameLocks noChangeAspect="1"/>
          </p:cNvGraphicFramePr>
          <p:nvPr>
            <p:extLst>
              <p:ext uri="{D42A27DB-BD31-4B8C-83A1-F6EECF244321}">
                <p14:modId xmlns:p14="http://schemas.microsoft.com/office/powerpoint/2010/main" val="746732938"/>
              </p:ext>
            </p:extLst>
          </p:nvPr>
        </p:nvGraphicFramePr>
        <p:xfrm>
          <a:off x="5556250" y="901700"/>
          <a:ext cx="4592638" cy="3486150"/>
        </p:xfrm>
        <a:graphic>
          <a:graphicData uri="http://schemas.openxmlformats.org/presentationml/2006/ole">
            <mc:AlternateContent xmlns:mc="http://schemas.openxmlformats.org/markup-compatibility/2006">
              <mc:Choice xmlns:v="urn:schemas-microsoft-com:vml" Requires="v">
                <p:oleObj name="Equation" r:id="rId2" imgW="2146300" imgH="1625600" progId="Equation.DSMT4">
                  <p:embed/>
                </p:oleObj>
              </mc:Choice>
              <mc:Fallback>
                <p:oleObj name="Equation" r:id="rId2" imgW="2146300" imgH="16256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0" y="901700"/>
                        <a:ext cx="459263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33"/>
          <p:cNvGraphicFramePr>
            <a:graphicFrameLocks noChangeAspect="1"/>
          </p:cNvGraphicFramePr>
          <p:nvPr>
            <p:extLst>
              <p:ext uri="{D42A27DB-BD31-4B8C-83A1-F6EECF244321}">
                <p14:modId xmlns:p14="http://schemas.microsoft.com/office/powerpoint/2010/main" val="378757187"/>
              </p:ext>
            </p:extLst>
          </p:nvPr>
        </p:nvGraphicFramePr>
        <p:xfrm>
          <a:off x="2763838" y="3151188"/>
          <a:ext cx="2503487" cy="784225"/>
        </p:xfrm>
        <a:graphic>
          <a:graphicData uri="http://schemas.openxmlformats.org/presentationml/2006/ole">
            <mc:AlternateContent xmlns:mc="http://schemas.openxmlformats.org/markup-compatibility/2006">
              <mc:Choice xmlns:v="urn:schemas-microsoft-com:vml" Requires="v">
                <p:oleObj name="Equation" r:id="rId4" imgW="1002865" imgH="317362" progId="Equation.3">
                  <p:embed/>
                </p:oleObj>
              </mc:Choice>
              <mc:Fallback>
                <p:oleObj name="Equation" r:id="rId4" imgW="1002865"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838" y="3151188"/>
                        <a:ext cx="25034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 name="Picture 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039350" y="53482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
        <p:nvSpPr>
          <p:cNvPr id="24" name="右箭头 23"/>
          <p:cNvSpPr/>
          <p:nvPr/>
        </p:nvSpPr>
        <p:spPr>
          <a:xfrm>
            <a:off x="2838450" y="2187575"/>
            <a:ext cx="2016125" cy="2889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a:p>
        </p:txBody>
      </p:sp>
      <p:sp>
        <p:nvSpPr>
          <p:cNvPr id="25" name="文本框 24"/>
          <p:cNvSpPr txBox="1"/>
          <p:nvPr/>
        </p:nvSpPr>
        <p:spPr>
          <a:xfrm>
            <a:off x="2595563" y="884238"/>
            <a:ext cx="2503487" cy="1322387"/>
          </a:xfrm>
          <a:prstGeom prst="rect">
            <a:avLst/>
          </a:prstGeom>
          <a:noFill/>
        </p:spPr>
        <p:txBody>
          <a:bodyPr>
            <a:spAutoFit/>
          </a:bodyPr>
          <a:lstStyle/>
          <a:p>
            <a:pPr>
              <a:defRPr/>
            </a:pPr>
            <a:r>
              <a:rPr lang="en-US" altLang="zh-CN" sz="2000" b="1" dirty="0">
                <a:solidFill>
                  <a:schemeClr val="accent2">
                    <a:lumMod val="50000"/>
                  </a:schemeClr>
                </a:solidFill>
              </a:rPr>
              <a:t>Integral will be unchanged if the integral is in a infinite sphere</a:t>
            </a:r>
            <a:endParaRPr lang="zh-CN" altLang="en-US" sz="2000" b="1" dirty="0">
              <a:solidFill>
                <a:schemeClr val="accent2">
                  <a:lumMod val="50000"/>
                </a:schemeClr>
              </a:solidFill>
            </a:endParaRPr>
          </a:p>
        </p:txBody>
      </p:sp>
      <p:graphicFrame>
        <p:nvGraphicFramePr>
          <p:cNvPr id="26" name="Object 21"/>
          <p:cNvGraphicFramePr>
            <a:graphicFrameLocks noChangeAspect="1"/>
          </p:cNvGraphicFramePr>
          <p:nvPr>
            <p:extLst>
              <p:ext uri="{D42A27DB-BD31-4B8C-83A1-F6EECF244321}">
                <p14:modId xmlns:p14="http://schemas.microsoft.com/office/powerpoint/2010/main" val="2143199276"/>
              </p:ext>
            </p:extLst>
          </p:nvPr>
        </p:nvGraphicFramePr>
        <p:xfrm>
          <a:off x="2752725" y="4375150"/>
          <a:ext cx="5386388" cy="833438"/>
        </p:xfrm>
        <a:graphic>
          <a:graphicData uri="http://schemas.openxmlformats.org/presentationml/2006/ole">
            <mc:AlternateContent xmlns:mc="http://schemas.openxmlformats.org/markup-compatibility/2006">
              <mc:Choice xmlns:v="urn:schemas-microsoft-com:vml" Requires="v">
                <p:oleObj name="Equation" r:id="rId7" imgW="2514600" imgH="393480" progId="Equation.DSMT4">
                  <p:embed/>
                </p:oleObj>
              </mc:Choice>
              <mc:Fallback>
                <p:oleObj name="Equation" r:id="rId7" imgW="2514600" imgH="393480" progId="Equation.DSMT4">
                  <p:embed/>
                  <p:pic>
                    <p:nvPicPr>
                      <p:cNvPr id="0" name=""/>
                      <p:cNvPicPr>
                        <a:picLocks noChangeAspect="1" noChangeArrowheads="1"/>
                      </p:cNvPicPr>
                      <p:nvPr/>
                    </p:nvPicPr>
                    <p:blipFill>
                      <a:blip r:embed="rId8"/>
                      <a:srcRect/>
                      <a:stretch>
                        <a:fillRect/>
                      </a:stretch>
                    </p:blipFill>
                    <p:spPr bwMode="auto">
                      <a:xfrm>
                        <a:off x="2752725" y="4375150"/>
                        <a:ext cx="5386388"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上箭头 26"/>
          <p:cNvSpPr/>
          <p:nvPr/>
        </p:nvSpPr>
        <p:spPr>
          <a:xfrm>
            <a:off x="3846513" y="3692525"/>
            <a:ext cx="215900" cy="695325"/>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a:p>
        </p:txBody>
      </p:sp>
      <p:sp>
        <p:nvSpPr>
          <p:cNvPr id="28" name="Text Box 17"/>
          <p:cNvSpPr txBox="1">
            <a:spLocks noChangeArrowheads="1"/>
          </p:cNvSpPr>
          <p:nvPr/>
        </p:nvSpPr>
        <p:spPr bwMode="auto">
          <a:xfrm>
            <a:off x="2551113" y="5059363"/>
            <a:ext cx="79200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000" b="1">
                <a:solidFill>
                  <a:srgbClr val="0000FF"/>
                </a:solidFill>
                <a:ea typeface="楷体_GB2312" pitchFamily="49" charset="-122"/>
              </a:rPr>
              <a:t>We can see that the </a:t>
            </a:r>
            <a:r>
              <a:rPr kumimoji="1" lang="en-US" altLang="zh-CN" sz="2000" b="1">
                <a:solidFill>
                  <a:srgbClr val="FF0000"/>
                </a:solidFill>
                <a:ea typeface="楷体_GB2312" pitchFamily="49" charset="-122"/>
              </a:rPr>
              <a:t>energy density</a:t>
            </a:r>
            <a:r>
              <a:rPr kumimoji="1" lang="en-US" altLang="zh-CN" sz="2000" b="1">
                <a:solidFill>
                  <a:srgbClr val="0000FF"/>
                </a:solidFill>
                <a:ea typeface="楷体_GB2312" pitchFamily="49" charset="-122"/>
              </a:rPr>
              <a:t> of the electrostatic field is</a:t>
            </a:r>
          </a:p>
        </p:txBody>
      </p:sp>
      <p:graphicFrame>
        <p:nvGraphicFramePr>
          <p:cNvPr id="29" name="Object 18"/>
          <p:cNvGraphicFramePr>
            <a:graphicFrameLocks noChangeAspect="1"/>
          </p:cNvGraphicFramePr>
          <p:nvPr>
            <p:extLst>
              <p:ext uri="{D42A27DB-BD31-4B8C-83A1-F6EECF244321}">
                <p14:modId xmlns:p14="http://schemas.microsoft.com/office/powerpoint/2010/main" val="2982926537"/>
              </p:ext>
            </p:extLst>
          </p:nvPr>
        </p:nvGraphicFramePr>
        <p:xfrm>
          <a:off x="5070475" y="5492750"/>
          <a:ext cx="2087563" cy="1041400"/>
        </p:xfrm>
        <a:graphic>
          <a:graphicData uri="http://schemas.openxmlformats.org/presentationml/2006/ole">
            <mc:AlternateContent xmlns:mc="http://schemas.openxmlformats.org/markup-compatibility/2006">
              <mc:Choice xmlns:v="urn:schemas-microsoft-com:vml" Requires="v">
                <p:oleObj name="Equation" r:id="rId9" imgW="787058" imgH="393529" progId="Equation.3">
                  <p:embed/>
                </p:oleObj>
              </mc:Choice>
              <mc:Fallback>
                <p:oleObj name="Equation" r:id="rId9" imgW="787058"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5492750"/>
                        <a:ext cx="20875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06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20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4" grpId="0" animBg="1"/>
      <p:bldP spid="25" grpId="0"/>
      <p:bldP spid="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7554" name="Group 2"/>
          <p:cNvGrpSpPr>
            <a:grpSpLocks/>
          </p:cNvGrpSpPr>
          <p:nvPr/>
        </p:nvGrpSpPr>
        <p:grpSpPr bwMode="auto">
          <a:xfrm>
            <a:off x="2855913" y="358776"/>
            <a:ext cx="6013450" cy="549275"/>
            <a:chOff x="816" y="384"/>
            <a:chExt cx="3456" cy="346"/>
          </a:xfrm>
        </p:grpSpPr>
        <p:sp>
          <p:nvSpPr>
            <p:cNvPr id="106504" name="Text Box 3"/>
            <p:cNvSpPr txBox="1">
              <a:spLocks noChangeArrowheads="1"/>
            </p:cNvSpPr>
            <p:nvPr/>
          </p:nvSpPr>
          <p:spPr bwMode="auto">
            <a:xfrm>
              <a:off x="816" y="384"/>
              <a:ext cx="34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000" b="1">
                  <a:solidFill>
                    <a:srgbClr val="000000"/>
                  </a:solidFill>
                  <a:ea typeface="楷体_GB2312" pitchFamily="49" charset="-122"/>
                </a:rPr>
                <a:t>For linear isotropic dielectrics,              , we have</a:t>
              </a:r>
            </a:p>
          </p:txBody>
        </p:sp>
        <p:graphicFrame>
          <p:nvGraphicFramePr>
            <p:cNvPr id="106505" name="Object 4"/>
            <p:cNvGraphicFramePr>
              <a:graphicFrameLocks noChangeAspect="1"/>
            </p:cNvGraphicFramePr>
            <p:nvPr/>
          </p:nvGraphicFramePr>
          <p:xfrm>
            <a:off x="2991" y="504"/>
            <a:ext cx="561" cy="180"/>
          </p:xfrm>
          <a:graphic>
            <a:graphicData uri="http://schemas.openxmlformats.org/presentationml/2006/ole">
              <mc:AlternateContent xmlns:mc="http://schemas.openxmlformats.org/markup-compatibility/2006">
                <mc:Choice xmlns:v="urn:schemas-microsoft-com:vml" Requires="v">
                  <p:oleObj r:id="rId2" imgW="558558" imgH="177723" progId="Equation.3">
                    <p:embed/>
                  </p:oleObj>
                </mc:Choice>
                <mc:Fallback>
                  <p:oleObj r:id="rId2" imgW="558558" imgH="177723"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 y="504"/>
                          <a:ext cx="56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7557" name="Object 5"/>
          <p:cNvGraphicFramePr>
            <a:graphicFrameLocks noChangeAspect="1"/>
          </p:cNvGraphicFramePr>
          <p:nvPr/>
        </p:nvGraphicFramePr>
        <p:xfrm>
          <a:off x="4872038" y="873125"/>
          <a:ext cx="1871662" cy="971550"/>
        </p:xfrm>
        <a:graphic>
          <a:graphicData uri="http://schemas.openxmlformats.org/presentationml/2006/ole">
            <mc:AlternateContent xmlns:mc="http://schemas.openxmlformats.org/markup-compatibility/2006">
              <mc:Choice xmlns:v="urn:schemas-microsoft-com:vml" Requires="v">
                <p:oleObj name="Equation" r:id="rId4" imgW="748975" imgH="393529" progId="Equation.3">
                  <p:embed/>
                </p:oleObj>
              </mc:Choice>
              <mc:Fallback>
                <p:oleObj name="Equation" r:id="rId4" imgW="748975"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873125"/>
                        <a:ext cx="187166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7558" name="Text Box 6"/>
          <p:cNvSpPr txBox="1">
            <a:spLocks noChangeArrowheads="1"/>
          </p:cNvSpPr>
          <p:nvPr/>
        </p:nvSpPr>
        <p:spPr bwMode="auto">
          <a:xfrm>
            <a:off x="2063750" y="4168776"/>
            <a:ext cx="80645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000" b="1">
                <a:solidFill>
                  <a:srgbClr val="0000FF"/>
                </a:solidFill>
                <a:latin typeface="Times New Roman" panose="02020603050405020304" pitchFamily="18" charset="0"/>
                <a:ea typeface="楷体_GB2312" pitchFamily="49" charset="-122"/>
              </a:rPr>
              <a:t>       </a:t>
            </a:r>
            <a:r>
              <a:rPr kumimoji="1" lang="en-US" altLang="zh-CN" sz="2000" b="1">
                <a:solidFill>
                  <a:srgbClr val="FF0000"/>
                </a:solidFill>
                <a:ea typeface="楷体_GB2312" pitchFamily="49" charset="-122"/>
              </a:rPr>
              <a:t>Reason:</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When</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second</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charged body is introduced, work needs to be done</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against</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the electric field due to</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the first</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charged body, and this work done becomes the energy stored in the field.  This energy is called</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mutual energy</a:t>
            </a:r>
            <a:r>
              <a:rPr kumimoji="1" lang="en-US" altLang="zh-CN" sz="2000" b="1">
                <a:solidFill>
                  <a:srgbClr val="000000"/>
                </a:solidFill>
                <a:ea typeface="楷体_GB2312" pitchFamily="49" charset="-122"/>
              </a:rPr>
              <a:t>, while the energy is called</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self energy</a:t>
            </a:r>
            <a:r>
              <a:rPr kumimoji="1" lang="en-US" altLang="zh-CN" sz="2000" b="1">
                <a:solidFill>
                  <a:srgbClr val="0000FF"/>
                </a:solidFill>
                <a:ea typeface="楷体_GB2312" pitchFamily="49" charset="-122"/>
              </a:rPr>
              <a:t>  </a:t>
            </a:r>
            <a:r>
              <a:rPr kumimoji="1" lang="en-US" altLang="zh-CN" sz="2000" b="1">
                <a:solidFill>
                  <a:srgbClr val="000000"/>
                </a:solidFill>
                <a:ea typeface="楷体_GB2312" pitchFamily="49" charset="-122"/>
              </a:rPr>
              <a:t>when the charged body is</a:t>
            </a:r>
            <a:r>
              <a:rPr kumimoji="1" lang="en-US" altLang="zh-CN" sz="2000" b="1">
                <a:solidFill>
                  <a:srgbClr val="0000FF"/>
                </a:solidFill>
                <a:ea typeface="楷体_GB2312" pitchFamily="49" charset="-122"/>
              </a:rPr>
              <a:t> </a:t>
            </a:r>
            <a:r>
              <a:rPr kumimoji="1" lang="en-US" altLang="zh-CN" sz="2000" b="1">
                <a:solidFill>
                  <a:srgbClr val="FF0000"/>
                </a:solidFill>
                <a:ea typeface="楷体_GB2312" pitchFamily="49" charset="-122"/>
              </a:rPr>
              <a:t>alone</a:t>
            </a:r>
            <a:r>
              <a:rPr kumimoji="1" lang="en-US" altLang="zh-CN" sz="2000" b="1">
                <a:solidFill>
                  <a:srgbClr val="0000FF"/>
                </a:solidFill>
                <a:ea typeface="楷体_GB2312" pitchFamily="49" charset="-122"/>
              </a:rPr>
              <a:t>.</a:t>
            </a:r>
          </a:p>
        </p:txBody>
      </p:sp>
      <p:pic>
        <p:nvPicPr>
          <p:cNvPr id="11" name="Picture 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
        <p:nvSpPr>
          <p:cNvPr id="407560" name="Rectangle 8"/>
          <p:cNvSpPr>
            <a:spLocks noRot="1" noChangeArrowheads="1"/>
          </p:cNvSpPr>
          <p:nvPr/>
        </p:nvSpPr>
        <p:spPr bwMode="auto">
          <a:xfrm>
            <a:off x="1919288" y="1844676"/>
            <a:ext cx="842486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0000FF"/>
                </a:solidFill>
              </a:rPr>
              <a:t>The energy of an electrostatic field is proportional to </a:t>
            </a:r>
            <a:r>
              <a:rPr kumimoji="1" lang="en-US" altLang="zh-CN" sz="2000" b="1">
                <a:solidFill>
                  <a:srgbClr val="FF0000"/>
                </a:solidFill>
              </a:rPr>
              <a:t>the square</a:t>
            </a:r>
            <a:r>
              <a:rPr kumimoji="1" lang="en-US" altLang="zh-CN" sz="2000" b="1">
                <a:solidFill>
                  <a:srgbClr val="0000FF"/>
                </a:solidFill>
              </a:rPr>
              <a:t> of the magnitude of the field intensity. Consequently, the energy </a:t>
            </a:r>
            <a:r>
              <a:rPr kumimoji="1" lang="en-US" altLang="zh-CN" sz="2000" b="1">
                <a:solidFill>
                  <a:srgbClr val="FF0000"/>
                </a:solidFill>
              </a:rPr>
              <a:t>does not</a:t>
            </a:r>
            <a:r>
              <a:rPr kumimoji="1" lang="en-US" altLang="zh-CN" sz="2000" b="1">
                <a:solidFill>
                  <a:srgbClr val="0000FF"/>
                </a:solidFill>
              </a:rPr>
              <a:t> obey the </a:t>
            </a:r>
            <a:r>
              <a:rPr kumimoji="1" lang="en-US" altLang="zh-CN" sz="2000" b="1">
                <a:solidFill>
                  <a:srgbClr val="FF0000"/>
                </a:solidFill>
              </a:rPr>
              <a:t>principle of superposition</a:t>
            </a:r>
            <a:r>
              <a:rPr kumimoji="1" lang="en-US" altLang="zh-CN" sz="2000" b="1">
                <a:solidFill>
                  <a:srgbClr val="0000FF"/>
                </a:solidFill>
              </a:rPr>
              <a:t>.</a:t>
            </a:r>
            <a:r>
              <a:rPr kumimoji="1" lang="en-US" altLang="zh-CN" sz="2000"/>
              <a:t> </a:t>
            </a:r>
          </a:p>
        </p:txBody>
      </p:sp>
      <p:sp>
        <p:nvSpPr>
          <p:cNvPr id="407561" name="Rectangle 9"/>
          <p:cNvSpPr>
            <a:spLocks noRot="1" noChangeArrowheads="1"/>
          </p:cNvSpPr>
          <p:nvPr/>
        </p:nvSpPr>
        <p:spPr bwMode="auto">
          <a:xfrm>
            <a:off x="1919288" y="3213100"/>
            <a:ext cx="84248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0000FF"/>
                </a:solidFill>
              </a:rPr>
              <a:t>The </a:t>
            </a:r>
            <a:r>
              <a:rPr kumimoji="1" lang="en-US" altLang="zh-CN" sz="2000" b="1">
                <a:solidFill>
                  <a:srgbClr val="FF0000"/>
                </a:solidFill>
              </a:rPr>
              <a:t>total</a:t>
            </a:r>
            <a:r>
              <a:rPr kumimoji="1" lang="en-US" altLang="zh-CN" sz="2000" b="1">
                <a:solidFill>
                  <a:srgbClr val="0000FF"/>
                </a:solidFill>
              </a:rPr>
              <a:t> energy is </a:t>
            </a:r>
            <a:r>
              <a:rPr kumimoji="1" lang="en-US" altLang="zh-CN" sz="2000" b="1">
                <a:solidFill>
                  <a:srgbClr val="FF0000"/>
                </a:solidFill>
              </a:rPr>
              <a:t>not equal</a:t>
            </a:r>
            <a:r>
              <a:rPr kumimoji="1" lang="en-US" altLang="zh-CN" sz="2000" b="1">
                <a:solidFill>
                  <a:srgbClr val="0000FF"/>
                </a:solidFill>
              </a:rPr>
              <a:t> to the </a:t>
            </a:r>
            <a:r>
              <a:rPr kumimoji="1" lang="en-US" altLang="zh-CN" sz="2000" b="1">
                <a:solidFill>
                  <a:srgbClr val="FF0000"/>
                </a:solidFill>
              </a:rPr>
              <a:t>sum</a:t>
            </a:r>
            <a:r>
              <a:rPr kumimoji="1" lang="en-US" altLang="zh-CN" sz="2000" b="1">
                <a:solidFill>
                  <a:srgbClr val="0000FF"/>
                </a:solidFill>
              </a:rPr>
              <a:t> of their energies when they exist on their </a:t>
            </a:r>
            <a:r>
              <a:rPr kumimoji="1" lang="en-US" altLang="zh-CN" sz="2000" b="1">
                <a:solidFill>
                  <a:srgbClr val="FF0000"/>
                </a:solidFill>
              </a:rPr>
              <a:t>own</a:t>
            </a:r>
            <a:r>
              <a:rPr kumimoji="1" lang="en-US" altLang="zh-CN" sz="2000" b="1">
                <a:solidFill>
                  <a:srgbClr val="0000FF"/>
                </a:solidFill>
              </a:rPr>
              <a:t>.</a:t>
            </a:r>
            <a:endParaRPr kumimoji="1" lang="en-US" altLang="zh-CN" sz="2000"/>
          </a:p>
        </p:txBody>
      </p:sp>
    </p:spTree>
    <p:extLst>
      <p:ext uri="{BB962C8B-B14F-4D97-AF65-F5344CB8AC3E}">
        <p14:creationId xmlns:p14="http://schemas.microsoft.com/office/powerpoint/2010/main" val="3345444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07554"/>
                                        </p:tgtEl>
                                        <p:attrNameLst>
                                          <p:attrName>style.visibility</p:attrName>
                                        </p:attrNameLst>
                                      </p:cBhvr>
                                      <p:to>
                                        <p:strVal val="visible"/>
                                      </p:to>
                                    </p:set>
                                    <p:anim calcmode="lin" valueType="num">
                                      <p:cBhvr additive="base">
                                        <p:cTn id="7" dur="500" fill="hold"/>
                                        <p:tgtEl>
                                          <p:spTgt spid="407554"/>
                                        </p:tgtEl>
                                        <p:attrNameLst>
                                          <p:attrName>ppt_x</p:attrName>
                                        </p:attrNameLst>
                                      </p:cBhvr>
                                      <p:tavLst>
                                        <p:tav tm="0">
                                          <p:val>
                                            <p:strVal val="#ppt_x"/>
                                          </p:val>
                                        </p:tav>
                                        <p:tav tm="100000">
                                          <p:val>
                                            <p:strVal val="#ppt_x"/>
                                          </p:val>
                                        </p:tav>
                                      </p:tavLst>
                                    </p:anim>
                                    <p:anim calcmode="lin" valueType="num">
                                      <p:cBhvr additive="base">
                                        <p:cTn id="8" dur="500" fill="hold"/>
                                        <p:tgtEl>
                                          <p:spTgt spid="407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gtEl>
                                        <p:attrNameLst>
                                          <p:attrName>style.visibility</p:attrName>
                                        </p:attrNameLst>
                                      </p:cBhvr>
                                      <p:to>
                                        <p:strVal val="visible"/>
                                      </p:to>
                                    </p:set>
                                    <p:anim calcmode="lin" valueType="num">
                                      <p:cBhvr additive="base">
                                        <p:cTn id="13" dur="500" fill="hold"/>
                                        <p:tgtEl>
                                          <p:spTgt spid="407557"/>
                                        </p:tgtEl>
                                        <p:attrNameLst>
                                          <p:attrName>ppt_x</p:attrName>
                                        </p:attrNameLst>
                                      </p:cBhvr>
                                      <p:tavLst>
                                        <p:tav tm="0">
                                          <p:val>
                                            <p:strVal val="#ppt_x"/>
                                          </p:val>
                                        </p:tav>
                                        <p:tav tm="100000">
                                          <p:val>
                                            <p:strVal val="#ppt_x"/>
                                          </p:val>
                                        </p:tav>
                                      </p:tavLst>
                                    </p:anim>
                                    <p:anim calcmode="lin" valueType="num">
                                      <p:cBhvr additive="base">
                                        <p:cTn id="14" dur="500" fill="hold"/>
                                        <p:tgtEl>
                                          <p:spTgt spid="4075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7560"/>
                                        </p:tgtEl>
                                        <p:attrNameLst>
                                          <p:attrName>style.visibility</p:attrName>
                                        </p:attrNameLst>
                                      </p:cBhvr>
                                      <p:to>
                                        <p:strVal val="visible"/>
                                      </p:to>
                                    </p:set>
                                    <p:animEffect transition="in" filter="blinds(horizontal)">
                                      <p:cBhvr>
                                        <p:cTn id="19" dur="500"/>
                                        <p:tgtEl>
                                          <p:spTgt spid="4075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07561"/>
                                        </p:tgtEl>
                                        <p:attrNameLst>
                                          <p:attrName>style.visibility</p:attrName>
                                        </p:attrNameLst>
                                      </p:cBhvr>
                                      <p:to>
                                        <p:strVal val="visible"/>
                                      </p:to>
                                    </p:set>
                                    <p:animEffect transition="in" filter="blinds(horizontal)">
                                      <p:cBhvr>
                                        <p:cTn id="24" dur="500"/>
                                        <p:tgtEl>
                                          <p:spTgt spid="4075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7558"/>
                                        </p:tgtEl>
                                        <p:attrNameLst>
                                          <p:attrName>style.visibility</p:attrName>
                                        </p:attrNameLst>
                                      </p:cBhvr>
                                      <p:to>
                                        <p:strVal val="visible"/>
                                      </p:to>
                                    </p:set>
                                    <p:anim calcmode="lin" valueType="num">
                                      <p:cBhvr additive="base">
                                        <p:cTn id="29" dur="500" fill="hold"/>
                                        <p:tgtEl>
                                          <p:spTgt spid="407558"/>
                                        </p:tgtEl>
                                        <p:attrNameLst>
                                          <p:attrName>ppt_x</p:attrName>
                                        </p:attrNameLst>
                                      </p:cBhvr>
                                      <p:tavLst>
                                        <p:tav tm="0">
                                          <p:val>
                                            <p:strVal val="#ppt_x"/>
                                          </p:val>
                                        </p:tav>
                                        <p:tav tm="100000">
                                          <p:val>
                                            <p:strVal val="#ppt_x"/>
                                          </p:val>
                                        </p:tav>
                                      </p:tavLst>
                                    </p:anim>
                                    <p:anim calcmode="lin" valueType="num">
                                      <p:cBhvr additive="base">
                                        <p:cTn id="30" dur="500" fill="hold"/>
                                        <p:tgtEl>
                                          <p:spTgt spid="407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8" grpId="0" autoUpdateAnimBg="0"/>
      <p:bldP spid="407560" grpId="0"/>
      <p:bldP spid="4075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1"/>
          <p:cNvSpPr>
            <a:spLocks noChangeArrowheads="1"/>
          </p:cNvSpPr>
          <p:nvPr/>
        </p:nvSpPr>
        <p:spPr bwMode="auto">
          <a:xfrm>
            <a:off x="5867400" y="762000"/>
            <a:ext cx="4572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000000"/>
              </a:solidFill>
              <a:latin typeface="Times New Roman" panose="02020603050405020304" pitchFamily="18" charset="0"/>
              <a:ea typeface="幼圆" panose="02010509060101010101" pitchFamily="49" charset="-122"/>
            </a:endParaRPr>
          </a:p>
        </p:txBody>
      </p:sp>
      <p:sp>
        <p:nvSpPr>
          <p:cNvPr id="107523" name="Rectangle 38"/>
          <p:cNvSpPr>
            <a:spLocks noChangeArrowheads="1"/>
          </p:cNvSpPr>
          <p:nvPr/>
        </p:nvSpPr>
        <p:spPr bwMode="auto">
          <a:xfrm>
            <a:off x="1847850" y="692150"/>
            <a:ext cx="4902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l"/>
            </a:pPr>
            <a:r>
              <a:rPr kumimoji="1" lang="en-US" altLang="zh-CN" sz="2800" b="1">
                <a:solidFill>
                  <a:srgbClr val="0000CC"/>
                </a:solidFill>
                <a:ea typeface="楷体_GB2312" pitchFamily="49" charset="-122"/>
              </a:rPr>
              <a:t>   Calculated by potential</a:t>
            </a:r>
          </a:p>
        </p:txBody>
      </p:sp>
      <p:sp>
        <p:nvSpPr>
          <p:cNvPr id="729127" name="Text Box 39"/>
          <p:cNvSpPr txBox="1">
            <a:spLocks noChangeArrowheads="1"/>
          </p:cNvSpPr>
          <p:nvPr/>
        </p:nvSpPr>
        <p:spPr bwMode="auto">
          <a:xfrm>
            <a:off x="1992313" y="1484313"/>
            <a:ext cx="4032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ü"/>
            </a:pPr>
            <a:r>
              <a:rPr kumimoji="1" lang="en-US" altLang="zh-CN" sz="2000" b="1">
                <a:solidFill>
                  <a:srgbClr val="000000"/>
                </a:solidFill>
                <a:ea typeface="楷体_GB2312" pitchFamily="49" charset="-122"/>
              </a:rPr>
              <a:t>Distribution of Body Charge</a:t>
            </a:r>
          </a:p>
        </p:txBody>
      </p:sp>
      <p:sp>
        <p:nvSpPr>
          <p:cNvPr id="729128" name="Text Box 40"/>
          <p:cNvSpPr txBox="1">
            <a:spLocks noChangeArrowheads="1"/>
          </p:cNvSpPr>
          <p:nvPr/>
        </p:nvSpPr>
        <p:spPr bwMode="auto">
          <a:xfrm>
            <a:off x="1992314" y="2420938"/>
            <a:ext cx="39592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ü"/>
            </a:pPr>
            <a:r>
              <a:rPr kumimoji="1" lang="en-US" altLang="zh-CN" sz="2000" b="1">
                <a:solidFill>
                  <a:srgbClr val="000000"/>
                </a:solidFill>
                <a:ea typeface="楷体_GB2312" pitchFamily="49" charset="-122"/>
              </a:rPr>
              <a:t>Distribution of plane Charge</a:t>
            </a:r>
          </a:p>
        </p:txBody>
      </p:sp>
      <p:sp>
        <p:nvSpPr>
          <p:cNvPr id="729129" name="Text Box 41"/>
          <p:cNvSpPr txBox="1">
            <a:spLocks noChangeArrowheads="1"/>
          </p:cNvSpPr>
          <p:nvPr/>
        </p:nvSpPr>
        <p:spPr bwMode="auto">
          <a:xfrm>
            <a:off x="1992314" y="33718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ü"/>
            </a:pPr>
            <a:r>
              <a:rPr lang="en-US" altLang="zh-CN" sz="2000" b="1">
                <a:solidFill>
                  <a:srgbClr val="000000"/>
                </a:solidFill>
                <a:ea typeface="楷体_GB2312" pitchFamily="49" charset="-122"/>
              </a:rPr>
              <a:t>Storage of Capacitor energy </a:t>
            </a:r>
            <a:endParaRPr kumimoji="1" lang="en-US" altLang="zh-CN" sz="2000" b="1">
              <a:solidFill>
                <a:srgbClr val="000000"/>
              </a:solidFill>
              <a:ea typeface="楷体_GB2312" pitchFamily="49" charset="-122"/>
            </a:endParaRPr>
          </a:p>
        </p:txBody>
      </p:sp>
      <p:grpSp>
        <p:nvGrpSpPr>
          <p:cNvPr id="729130" name="Group 42"/>
          <p:cNvGrpSpPr>
            <a:grpSpLocks/>
          </p:cNvGrpSpPr>
          <p:nvPr/>
        </p:nvGrpSpPr>
        <p:grpSpPr bwMode="auto">
          <a:xfrm>
            <a:off x="3413126" y="5165725"/>
            <a:ext cx="7146925" cy="495300"/>
            <a:chOff x="1009" y="2438"/>
            <a:chExt cx="4502" cy="312"/>
          </a:xfrm>
        </p:grpSpPr>
        <p:graphicFrame>
          <p:nvGraphicFramePr>
            <p:cNvPr id="107536" name="Object 43"/>
            <p:cNvGraphicFramePr>
              <a:graphicFrameLocks noChangeAspect="1"/>
            </p:cNvGraphicFramePr>
            <p:nvPr/>
          </p:nvGraphicFramePr>
          <p:xfrm>
            <a:off x="1009" y="2462"/>
            <a:ext cx="193" cy="288"/>
          </p:xfrm>
          <a:graphic>
            <a:graphicData uri="http://schemas.openxmlformats.org/presentationml/2006/ole">
              <mc:AlternateContent xmlns:mc="http://schemas.openxmlformats.org/markup-compatibility/2006">
                <mc:Choice xmlns:v="urn:schemas-microsoft-com:vml" Requires="v">
                  <p:oleObj name="Equation" r:id="rId2" imgW="76140" imgH="152310" progId="Equation.DSMT4">
                    <p:embed/>
                  </p:oleObj>
                </mc:Choice>
                <mc:Fallback>
                  <p:oleObj name="Equation" r:id="rId2" imgW="76140" imgH="15231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 y="2462"/>
                          <a:ext cx="1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7" name="Text Box 44"/>
            <p:cNvSpPr txBox="1">
              <a:spLocks noChangeArrowheads="1"/>
            </p:cNvSpPr>
            <p:nvPr/>
          </p:nvSpPr>
          <p:spPr bwMode="auto">
            <a:xfrm>
              <a:off x="1156" y="2438"/>
              <a:ext cx="43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000" b="1">
                  <a:solidFill>
                    <a:srgbClr val="000000"/>
                  </a:solidFill>
                  <a:ea typeface="楷体_GB2312" pitchFamily="49" charset="-122"/>
                </a:rPr>
                <a:t>—— Charge of the i conductors</a:t>
              </a:r>
            </a:p>
          </p:txBody>
        </p:sp>
      </p:grpSp>
      <p:grpSp>
        <p:nvGrpSpPr>
          <p:cNvPr id="729133" name="Group 45"/>
          <p:cNvGrpSpPr>
            <a:grpSpLocks/>
          </p:cNvGrpSpPr>
          <p:nvPr/>
        </p:nvGrpSpPr>
        <p:grpSpPr bwMode="auto">
          <a:xfrm>
            <a:off x="3386139" y="5741989"/>
            <a:ext cx="7102475" cy="566737"/>
            <a:chOff x="1037" y="2756"/>
            <a:chExt cx="4474" cy="357"/>
          </a:xfrm>
        </p:grpSpPr>
        <p:graphicFrame>
          <p:nvGraphicFramePr>
            <p:cNvPr id="107534" name="Object 46"/>
            <p:cNvGraphicFramePr>
              <a:graphicFrameLocks noChangeAspect="1"/>
            </p:cNvGraphicFramePr>
            <p:nvPr/>
          </p:nvGraphicFramePr>
          <p:xfrm>
            <a:off x="1037" y="2825"/>
            <a:ext cx="210" cy="288"/>
          </p:xfrm>
          <a:graphic>
            <a:graphicData uri="http://schemas.openxmlformats.org/presentationml/2006/ole">
              <mc:AlternateContent xmlns:mc="http://schemas.openxmlformats.org/markup-compatibility/2006">
                <mc:Choice xmlns:v="urn:schemas-microsoft-com:vml" Requires="v">
                  <p:oleObj name="Equation" r:id="rId4" imgW="85860" imgH="152310" progId="Equation.DSMT4">
                    <p:embed/>
                  </p:oleObj>
                </mc:Choice>
                <mc:Fallback>
                  <p:oleObj name="Equation" r:id="rId4" imgW="85860" imgH="15231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 y="2825"/>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5" name="Text Box 47"/>
            <p:cNvSpPr txBox="1">
              <a:spLocks noChangeArrowheads="1"/>
            </p:cNvSpPr>
            <p:nvPr/>
          </p:nvSpPr>
          <p:spPr bwMode="auto">
            <a:xfrm>
              <a:off x="1202" y="2756"/>
              <a:ext cx="430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2000" b="1">
                  <a:solidFill>
                    <a:srgbClr val="000000"/>
                  </a:solidFill>
                  <a:ea typeface="楷体_GB2312" pitchFamily="49" charset="-122"/>
                </a:rPr>
                <a:t>——  potential of the i conductors</a:t>
              </a:r>
            </a:p>
          </p:txBody>
        </p:sp>
      </p:grpSp>
      <p:graphicFrame>
        <p:nvGraphicFramePr>
          <p:cNvPr id="408589" name="Object 49"/>
          <p:cNvGraphicFramePr>
            <a:graphicFrameLocks noChangeAspect="1"/>
          </p:cNvGraphicFramePr>
          <p:nvPr/>
        </p:nvGraphicFramePr>
        <p:xfrm>
          <a:off x="2351089" y="4130676"/>
          <a:ext cx="7489825" cy="1027113"/>
        </p:xfrm>
        <a:graphic>
          <a:graphicData uri="http://schemas.openxmlformats.org/presentationml/2006/ole">
            <mc:AlternateContent xmlns:mc="http://schemas.openxmlformats.org/markup-compatibility/2006">
              <mc:Choice xmlns:v="urn:schemas-microsoft-com:vml" Requires="v">
                <p:oleObj name="Equation" r:id="rId6" imgW="2981340" imgH="342900" progId="Equation.DSMT4">
                  <p:embed/>
                </p:oleObj>
              </mc:Choice>
              <mc:Fallback>
                <p:oleObj name="Equation" r:id="rId6" imgW="2981340" imgH="342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1089" y="4130676"/>
                        <a:ext cx="7489825"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8590" name="Object 50"/>
          <p:cNvGraphicFramePr>
            <a:graphicFrameLocks noChangeAspect="1"/>
          </p:cNvGraphicFramePr>
          <p:nvPr/>
        </p:nvGraphicFramePr>
        <p:xfrm>
          <a:off x="6383339" y="1268413"/>
          <a:ext cx="2376487" cy="944562"/>
        </p:xfrm>
        <a:graphic>
          <a:graphicData uri="http://schemas.openxmlformats.org/presentationml/2006/ole">
            <mc:AlternateContent xmlns:mc="http://schemas.openxmlformats.org/markup-compatibility/2006">
              <mc:Choice xmlns:v="urn:schemas-microsoft-com:vml" Requires="v">
                <p:oleObj name="Equation" r:id="rId8" imgW="914490" imgH="314325" progId="Equation.DSMT4">
                  <p:embed/>
                </p:oleObj>
              </mc:Choice>
              <mc:Fallback>
                <p:oleObj name="Equation" r:id="rId8" imgW="914490" imgH="31432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3339" y="1268413"/>
                        <a:ext cx="2376487"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8591" name="Object 51"/>
          <p:cNvGraphicFramePr>
            <a:graphicFrameLocks noChangeAspect="1"/>
          </p:cNvGraphicFramePr>
          <p:nvPr/>
        </p:nvGraphicFramePr>
        <p:xfrm>
          <a:off x="6383338" y="2235200"/>
          <a:ext cx="2520950" cy="977900"/>
        </p:xfrm>
        <a:graphic>
          <a:graphicData uri="http://schemas.openxmlformats.org/presentationml/2006/ole">
            <mc:AlternateContent xmlns:mc="http://schemas.openxmlformats.org/markup-compatibility/2006">
              <mc:Choice xmlns:v="urn:schemas-microsoft-com:vml" Requires="v">
                <p:oleObj name="Equation" r:id="rId10" imgW="943110" imgH="314325" progId="Equation.DSMT4">
                  <p:embed/>
                </p:oleObj>
              </mc:Choice>
              <mc:Fallback>
                <p:oleObj name="Equation" r:id="rId10" imgW="943110" imgH="31432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3338" y="2235200"/>
                        <a:ext cx="2520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92" name="矩形 2"/>
          <p:cNvSpPr>
            <a:spLocks noChangeArrowheads="1"/>
          </p:cNvSpPr>
          <p:nvPr/>
        </p:nvSpPr>
        <p:spPr bwMode="auto">
          <a:xfrm>
            <a:off x="1893889" y="5337176"/>
            <a:ext cx="160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1">
                <a:solidFill>
                  <a:srgbClr val="000000"/>
                </a:solidFill>
                <a:ea typeface="幼圆" panose="02010509060101010101" pitchFamily="49" charset="-122"/>
              </a:rPr>
              <a:t>Where:</a:t>
            </a:r>
          </a:p>
        </p:txBody>
      </p:sp>
      <p:pic>
        <p:nvPicPr>
          <p:cNvPr id="11" name="Picture 2"/>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015463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29127"/>
                                        </p:tgtEl>
                                        <p:attrNameLst>
                                          <p:attrName>style.visibility</p:attrName>
                                        </p:attrNameLst>
                                      </p:cBhvr>
                                      <p:to>
                                        <p:strVal val="visible"/>
                                      </p:to>
                                    </p:set>
                                    <p:animEffect transition="in" filter="wipe(left)">
                                      <p:cBhvr>
                                        <p:cTn id="7" dur="2000"/>
                                        <p:tgtEl>
                                          <p:spTgt spid="729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08590"/>
                                        </p:tgtEl>
                                        <p:attrNameLst>
                                          <p:attrName>style.visibility</p:attrName>
                                        </p:attrNameLst>
                                      </p:cBhvr>
                                      <p:to>
                                        <p:strVal val="visible"/>
                                      </p:to>
                                    </p:set>
                                    <p:animEffect transition="in" filter="fade">
                                      <p:cBhvr>
                                        <p:cTn id="12" dur="1000"/>
                                        <p:tgtEl>
                                          <p:spTgt spid="408590"/>
                                        </p:tgtEl>
                                      </p:cBhvr>
                                    </p:animEffect>
                                    <p:anim calcmode="lin" valueType="num">
                                      <p:cBhvr>
                                        <p:cTn id="13" dur="1000" fill="hold"/>
                                        <p:tgtEl>
                                          <p:spTgt spid="408590"/>
                                        </p:tgtEl>
                                        <p:attrNameLst>
                                          <p:attrName>ppt_x</p:attrName>
                                        </p:attrNameLst>
                                      </p:cBhvr>
                                      <p:tavLst>
                                        <p:tav tm="0">
                                          <p:val>
                                            <p:strVal val="#ppt_x"/>
                                          </p:val>
                                        </p:tav>
                                        <p:tav tm="100000">
                                          <p:val>
                                            <p:strVal val="#ppt_x"/>
                                          </p:val>
                                        </p:tav>
                                      </p:tavLst>
                                    </p:anim>
                                    <p:anim calcmode="lin" valueType="num">
                                      <p:cBhvr>
                                        <p:cTn id="14" dur="1000" fill="hold"/>
                                        <p:tgtEl>
                                          <p:spTgt spid="40859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29128"/>
                                        </p:tgtEl>
                                        <p:attrNameLst>
                                          <p:attrName>style.visibility</p:attrName>
                                        </p:attrNameLst>
                                      </p:cBhvr>
                                      <p:to>
                                        <p:strVal val="visible"/>
                                      </p:to>
                                    </p:set>
                                    <p:animEffect transition="in" filter="wipe(left)">
                                      <p:cBhvr>
                                        <p:cTn id="19" dur="2000"/>
                                        <p:tgtEl>
                                          <p:spTgt spid="7291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408591"/>
                                        </p:tgtEl>
                                        <p:attrNameLst>
                                          <p:attrName>style.visibility</p:attrName>
                                        </p:attrNameLst>
                                      </p:cBhvr>
                                      <p:to>
                                        <p:strVal val="visible"/>
                                      </p:to>
                                    </p:set>
                                    <p:animEffect transition="in" filter="fade">
                                      <p:cBhvr>
                                        <p:cTn id="24" dur="1000"/>
                                        <p:tgtEl>
                                          <p:spTgt spid="408591"/>
                                        </p:tgtEl>
                                      </p:cBhvr>
                                    </p:animEffect>
                                    <p:anim calcmode="lin" valueType="num">
                                      <p:cBhvr>
                                        <p:cTn id="25" dur="1000" fill="hold"/>
                                        <p:tgtEl>
                                          <p:spTgt spid="408591"/>
                                        </p:tgtEl>
                                        <p:attrNameLst>
                                          <p:attrName>ppt_x</p:attrName>
                                        </p:attrNameLst>
                                      </p:cBhvr>
                                      <p:tavLst>
                                        <p:tav tm="0">
                                          <p:val>
                                            <p:strVal val="#ppt_x"/>
                                          </p:val>
                                        </p:tav>
                                        <p:tav tm="100000">
                                          <p:val>
                                            <p:strVal val="#ppt_x"/>
                                          </p:val>
                                        </p:tav>
                                      </p:tavLst>
                                    </p:anim>
                                    <p:anim calcmode="lin" valueType="num">
                                      <p:cBhvr>
                                        <p:cTn id="26" dur="1000" fill="hold"/>
                                        <p:tgtEl>
                                          <p:spTgt spid="408591"/>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29129"/>
                                        </p:tgtEl>
                                        <p:attrNameLst>
                                          <p:attrName>style.visibility</p:attrName>
                                        </p:attrNameLst>
                                      </p:cBhvr>
                                      <p:to>
                                        <p:strVal val="visible"/>
                                      </p:to>
                                    </p:set>
                                    <p:animEffect transition="in" filter="wipe(left)">
                                      <p:cBhvr>
                                        <p:cTn id="31" dur="2000"/>
                                        <p:tgtEl>
                                          <p:spTgt spid="7291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408589"/>
                                        </p:tgtEl>
                                        <p:attrNameLst>
                                          <p:attrName>style.visibility</p:attrName>
                                        </p:attrNameLst>
                                      </p:cBhvr>
                                      <p:to>
                                        <p:strVal val="visible"/>
                                      </p:to>
                                    </p:set>
                                    <p:animEffect transition="in" filter="fade">
                                      <p:cBhvr>
                                        <p:cTn id="36" dur="1000"/>
                                        <p:tgtEl>
                                          <p:spTgt spid="408589"/>
                                        </p:tgtEl>
                                      </p:cBhvr>
                                    </p:animEffect>
                                    <p:anim calcmode="lin" valueType="num">
                                      <p:cBhvr>
                                        <p:cTn id="37" dur="1000" fill="hold"/>
                                        <p:tgtEl>
                                          <p:spTgt spid="408589"/>
                                        </p:tgtEl>
                                        <p:attrNameLst>
                                          <p:attrName>ppt_x</p:attrName>
                                        </p:attrNameLst>
                                      </p:cBhvr>
                                      <p:tavLst>
                                        <p:tav tm="0">
                                          <p:val>
                                            <p:strVal val="#ppt_x"/>
                                          </p:val>
                                        </p:tav>
                                        <p:tav tm="100000">
                                          <p:val>
                                            <p:strVal val="#ppt_x"/>
                                          </p:val>
                                        </p:tav>
                                      </p:tavLst>
                                    </p:anim>
                                    <p:anim calcmode="lin" valueType="num">
                                      <p:cBhvr>
                                        <p:cTn id="38" dur="1000" fill="hold"/>
                                        <p:tgtEl>
                                          <p:spTgt spid="408589"/>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08592"/>
                                        </p:tgtEl>
                                        <p:attrNameLst>
                                          <p:attrName>style.visibility</p:attrName>
                                        </p:attrNameLst>
                                      </p:cBhvr>
                                      <p:to>
                                        <p:strVal val="visible"/>
                                      </p:to>
                                    </p:set>
                                    <p:animEffect transition="in" filter="dissolve">
                                      <p:cBhvr>
                                        <p:cTn id="43" dur="500"/>
                                        <p:tgtEl>
                                          <p:spTgt spid="40859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729130"/>
                                        </p:tgtEl>
                                        <p:attrNameLst>
                                          <p:attrName>style.visibility</p:attrName>
                                        </p:attrNameLst>
                                      </p:cBhvr>
                                      <p:to>
                                        <p:strVal val="visible"/>
                                      </p:to>
                                    </p:set>
                                    <p:animEffect transition="in" filter="dissolve">
                                      <p:cBhvr>
                                        <p:cTn id="48" dur="500"/>
                                        <p:tgtEl>
                                          <p:spTgt spid="7291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729133"/>
                                        </p:tgtEl>
                                        <p:attrNameLst>
                                          <p:attrName>style.visibility</p:attrName>
                                        </p:attrNameLst>
                                      </p:cBhvr>
                                      <p:to>
                                        <p:strVal val="visible"/>
                                      </p:to>
                                    </p:set>
                                    <p:animEffect transition="in" filter="dissolve">
                                      <p:cBhvr>
                                        <p:cTn id="53" dur="500"/>
                                        <p:tgtEl>
                                          <p:spTgt spid="729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27" grpId="0"/>
      <p:bldP spid="729128" grpId="0"/>
      <p:bldP spid="729129" grpId="0"/>
      <p:bldP spid="4085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1414" name="Group 70"/>
          <p:cNvGrpSpPr>
            <a:grpSpLocks/>
          </p:cNvGrpSpPr>
          <p:nvPr/>
        </p:nvGrpSpPr>
        <p:grpSpPr bwMode="auto">
          <a:xfrm>
            <a:off x="2208214" y="1268413"/>
            <a:ext cx="8410575" cy="787400"/>
            <a:chOff x="113" y="882"/>
            <a:chExt cx="5298" cy="496"/>
          </a:xfrm>
        </p:grpSpPr>
        <p:graphicFrame>
          <p:nvGraphicFramePr>
            <p:cNvPr id="108558" name="Object 1027"/>
            <p:cNvGraphicFramePr>
              <a:graphicFrameLocks noChangeAspect="1"/>
            </p:cNvGraphicFramePr>
            <p:nvPr/>
          </p:nvGraphicFramePr>
          <p:xfrm>
            <a:off x="2440" y="882"/>
            <a:ext cx="975" cy="496"/>
          </p:xfrm>
          <a:graphic>
            <a:graphicData uri="http://schemas.openxmlformats.org/presentationml/2006/ole">
              <mc:AlternateContent xmlns:mc="http://schemas.openxmlformats.org/markup-compatibility/2006">
                <mc:Choice xmlns:v="urn:schemas-microsoft-com:vml" Requires="v">
                  <p:oleObj name="公式" r:id="rId2" imgW="695250" imgH="314325" progId="Equation.3">
                    <p:embed/>
                  </p:oleObj>
                </mc:Choice>
                <mc:Fallback>
                  <p:oleObj name="公式" r:id="rId2" imgW="695250" imgH="31432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 y="882"/>
                          <a:ext cx="975"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9" name="Text Box 49"/>
            <p:cNvSpPr txBox="1">
              <a:spLocks noChangeArrowheads="1"/>
            </p:cNvSpPr>
            <p:nvPr/>
          </p:nvSpPr>
          <p:spPr bwMode="auto">
            <a:xfrm>
              <a:off x="113" y="949"/>
              <a:ext cx="529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Char char="ü"/>
              </a:pPr>
              <a:r>
                <a:rPr kumimoji="1" lang="en-US" altLang="zh-CN" sz="2400" b="1">
                  <a:solidFill>
                    <a:srgbClr val="000000"/>
                  </a:solidFill>
                  <a:ea typeface="楷体_GB2312" pitchFamily="49" charset="-122"/>
                </a:rPr>
                <a:t> </a:t>
              </a:r>
              <a:r>
                <a:rPr kumimoji="1" lang="en-US" altLang="zh-CN" sz="1600" b="1">
                  <a:solidFill>
                    <a:srgbClr val="000000"/>
                  </a:solidFill>
                  <a:ea typeface="楷体_GB2312" pitchFamily="49" charset="-122"/>
                </a:rPr>
                <a:t>energy density of electric field </a:t>
              </a:r>
              <a:r>
                <a:rPr kumimoji="1" lang="zh-CN" altLang="en-US" sz="2400" b="1">
                  <a:solidFill>
                    <a:srgbClr val="000000"/>
                  </a:solidFill>
                  <a:ea typeface="楷体_GB2312" pitchFamily="49" charset="-122"/>
                </a:rPr>
                <a:t>：</a:t>
              </a:r>
            </a:p>
          </p:txBody>
        </p:sp>
      </p:grpSp>
      <p:grpSp>
        <p:nvGrpSpPr>
          <p:cNvPr id="441416" name="Group 72"/>
          <p:cNvGrpSpPr>
            <a:grpSpLocks/>
          </p:cNvGrpSpPr>
          <p:nvPr/>
        </p:nvGrpSpPr>
        <p:grpSpPr bwMode="auto">
          <a:xfrm>
            <a:off x="2208214" y="2133600"/>
            <a:ext cx="8410575" cy="787400"/>
            <a:chOff x="113" y="1423"/>
            <a:chExt cx="5298" cy="496"/>
          </a:xfrm>
        </p:grpSpPr>
        <p:graphicFrame>
          <p:nvGraphicFramePr>
            <p:cNvPr id="108556" name="Object 1030"/>
            <p:cNvGraphicFramePr>
              <a:graphicFrameLocks noChangeAspect="1"/>
            </p:cNvGraphicFramePr>
            <p:nvPr/>
          </p:nvGraphicFramePr>
          <p:xfrm>
            <a:off x="2168" y="1423"/>
            <a:ext cx="1392" cy="496"/>
          </p:xfrm>
          <a:graphic>
            <a:graphicData uri="http://schemas.openxmlformats.org/presentationml/2006/ole">
              <mc:AlternateContent xmlns:mc="http://schemas.openxmlformats.org/markup-compatibility/2006">
                <mc:Choice xmlns:v="urn:schemas-microsoft-com:vml" Requires="v">
                  <p:oleObj name="Equation" r:id="rId4" imgW="1028700" imgH="314325" progId="Equation.DSMT4">
                    <p:embed/>
                  </p:oleObj>
                </mc:Choice>
                <mc:Fallback>
                  <p:oleObj name="Equation" r:id="rId4" imgW="1028700" imgH="31432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 y="1423"/>
                          <a:ext cx="1392"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7" name="Text Box 50"/>
            <p:cNvSpPr txBox="1">
              <a:spLocks noChangeArrowheads="1"/>
            </p:cNvSpPr>
            <p:nvPr/>
          </p:nvSpPr>
          <p:spPr bwMode="auto">
            <a:xfrm>
              <a:off x="113" y="1490"/>
              <a:ext cx="529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Char char="ü"/>
              </a:pPr>
              <a:r>
                <a:rPr kumimoji="1" lang="en-US" altLang="zh-CN" sz="2400" b="1">
                  <a:solidFill>
                    <a:srgbClr val="000000"/>
                  </a:solidFill>
                  <a:ea typeface="楷体_GB2312" pitchFamily="49" charset="-122"/>
                </a:rPr>
                <a:t> </a:t>
              </a:r>
              <a:r>
                <a:rPr kumimoji="1" lang="en-US" altLang="zh-CN" sz="1600" b="1">
                  <a:solidFill>
                    <a:srgbClr val="000000"/>
                  </a:solidFill>
                  <a:ea typeface="楷体_GB2312" pitchFamily="49" charset="-122"/>
                </a:rPr>
                <a:t>Total energy of electric field </a:t>
              </a:r>
              <a:r>
                <a:rPr kumimoji="1" lang="zh-CN" altLang="en-US" sz="2400" b="1">
                  <a:solidFill>
                    <a:srgbClr val="000000"/>
                  </a:solidFill>
                  <a:ea typeface="楷体_GB2312" pitchFamily="49" charset="-122"/>
                </a:rPr>
                <a:t>：</a:t>
              </a:r>
            </a:p>
          </p:txBody>
        </p:sp>
      </p:grpSp>
      <p:grpSp>
        <p:nvGrpSpPr>
          <p:cNvPr id="441415" name="Group 71"/>
          <p:cNvGrpSpPr>
            <a:grpSpLocks/>
          </p:cNvGrpSpPr>
          <p:nvPr/>
        </p:nvGrpSpPr>
        <p:grpSpPr bwMode="auto">
          <a:xfrm>
            <a:off x="5951538" y="2636839"/>
            <a:ext cx="4356100" cy="1209675"/>
            <a:chOff x="2517" y="1762"/>
            <a:chExt cx="2495" cy="620"/>
          </a:xfrm>
        </p:grpSpPr>
        <p:sp>
          <p:nvSpPr>
            <p:cNvPr id="108554" name="Text Box 1031"/>
            <p:cNvSpPr txBox="1">
              <a:spLocks noChangeArrowheads="1"/>
            </p:cNvSpPr>
            <p:nvPr/>
          </p:nvSpPr>
          <p:spPr bwMode="auto">
            <a:xfrm>
              <a:off x="3696" y="1762"/>
              <a:ext cx="1316" cy="620"/>
            </a:xfrm>
            <a:prstGeom prst="rect">
              <a:avLst/>
            </a:prstGeom>
            <a:solidFill>
              <a:srgbClr val="CCFFFF"/>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1" lang="en-US" altLang="zh-CN" sz="2000" b="1">
                  <a:solidFill>
                    <a:srgbClr val="000000"/>
                  </a:solidFill>
                  <a:latin typeface="Times New Roman" panose="02020603050405020304" pitchFamily="18" charset="0"/>
                </a:rPr>
                <a:t>Integral region is the whole space of the electric field</a:t>
              </a:r>
            </a:p>
          </p:txBody>
        </p:sp>
        <p:sp>
          <p:nvSpPr>
            <p:cNvPr id="108555" name="Line 51"/>
            <p:cNvSpPr>
              <a:spLocks noChangeShapeType="1"/>
            </p:cNvSpPr>
            <p:nvPr/>
          </p:nvSpPr>
          <p:spPr bwMode="auto">
            <a:xfrm flipH="1" flipV="1">
              <a:off x="2517" y="1899"/>
              <a:ext cx="1179" cy="181"/>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09611" name="Object 65"/>
          <p:cNvGraphicFramePr>
            <a:graphicFrameLocks noChangeAspect="1"/>
          </p:cNvGraphicFramePr>
          <p:nvPr/>
        </p:nvGraphicFramePr>
        <p:xfrm>
          <a:off x="2640013" y="5084763"/>
          <a:ext cx="5816600" cy="787400"/>
        </p:xfrm>
        <a:graphic>
          <a:graphicData uri="http://schemas.openxmlformats.org/presentationml/2006/ole">
            <mc:AlternateContent xmlns:mc="http://schemas.openxmlformats.org/markup-compatibility/2006">
              <mc:Choice xmlns:v="urn:schemas-microsoft-com:vml" Requires="v">
                <p:oleObj name="Equation" r:id="rId6" imgW="2829060" imgH="314325" progId="Equation.DSMT4">
                  <p:embed/>
                </p:oleObj>
              </mc:Choice>
              <mc:Fallback>
                <p:oleObj name="Equation" r:id="rId6" imgW="2829060" imgH="31432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013" y="5084763"/>
                        <a:ext cx="5816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410" name="Text Box 66"/>
          <p:cNvSpPr txBox="1">
            <a:spLocks noChangeArrowheads="1"/>
          </p:cNvSpPr>
          <p:nvPr/>
        </p:nvSpPr>
        <p:spPr bwMode="auto">
          <a:xfrm>
            <a:off x="2206625" y="3284538"/>
            <a:ext cx="576103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Char char="ü"/>
            </a:pPr>
            <a:r>
              <a:rPr kumimoji="1" lang="zh-CN" altLang="en-US" sz="2400" b="1">
                <a:solidFill>
                  <a:srgbClr val="000000"/>
                </a:solidFill>
                <a:latin typeface="Times New Roman" panose="02020603050405020304" pitchFamily="18" charset="0"/>
                <a:ea typeface="楷体_GB2312" pitchFamily="49" charset="-122"/>
              </a:rPr>
              <a:t>　</a:t>
            </a:r>
            <a:r>
              <a:rPr kumimoji="1" lang="en-US" altLang="zh-CN" sz="2000" b="1">
                <a:solidFill>
                  <a:srgbClr val="000000"/>
                </a:solidFill>
                <a:ea typeface="楷体_GB2312" pitchFamily="49" charset="-122"/>
              </a:rPr>
              <a:t>For linear and isotropic medium</a:t>
            </a:r>
          </a:p>
        </p:txBody>
      </p:sp>
      <p:graphicFrame>
        <p:nvGraphicFramePr>
          <p:cNvPr id="409613" name="Object 68"/>
          <p:cNvGraphicFramePr>
            <a:graphicFrameLocks noChangeAspect="1"/>
          </p:cNvGraphicFramePr>
          <p:nvPr/>
        </p:nvGraphicFramePr>
        <p:xfrm>
          <a:off x="2640014" y="4005263"/>
          <a:ext cx="4537075" cy="933450"/>
        </p:xfrm>
        <a:graphic>
          <a:graphicData uri="http://schemas.openxmlformats.org/presentationml/2006/ole">
            <mc:AlternateContent xmlns:mc="http://schemas.openxmlformats.org/markup-compatibility/2006">
              <mc:Choice xmlns:v="urn:schemas-microsoft-com:vml" Requires="v">
                <p:oleObj name="Equation" r:id="rId8" imgW="1838430" imgH="314325" progId="Equation.DSMT4">
                  <p:embed/>
                </p:oleObj>
              </mc:Choice>
              <mc:Fallback>
                <p:oleObj name="Equation" r:id="rId8" imgW="1838430" imgH="31432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014" y="4005263"/>
                        <a:ext cx="45370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2" name="Rectangle 73"/>
          <p:cNvSpPr>
            <a:spLocks noChangeArrowheads="1"/>
          </p:cNvSpPr>
          <p:nvPr/>
        </p:nvSpPr>
        <p:spPr bwMode="auto">
          <a:xfrm>
            <a:off x="1774825" y="620713"/>
            <a:ext cx="61928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l"/>
            </a:pPr>
            <a:r>
              <a:rPr kumimoji="1" lang="en-US" altLang="zh-CN" sz="2800" b="1">
                <a:solidFill>
                  <a:srgbClr val="0000CC"/>
                </a:solidFill>
                <a:ea typeface="楷体_GB2312" pitchFamily="49" charset="-122"/>
              </a:rPr>
              <a:t> Calculated by </a:t>
            </a:r>
            <a:r>
              <a:rPr kumimoji="1" lang="en-US" altLang="zh-CN" sz="2800" b="1">
                <a:solidFill>
                  <a:srgbClr val="0000CC"/>
                </a:solidFill>
                <a:ea typeface="黑体" panose="02010609060101010101" pitchFamily="49" charset="-122"/>
              </a:rPr>
              <a:t>distribution</a:t>
            </a:r>
          </a:p>
        </p:txBody>
      </p:sp>
      <p:pic>
        <p:nvPicPr>
          <p:cNvPr id="11" name="Picture 2"/>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99312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1414"/>
                                        </p:tgtEl>
                                        <p:attrNameLst>
                                          <p:attrName>style.visibility</p:attrName>
                                        </p:attrNameLst>
                                      </p:cBhvr>
                                      <p:to>
                                        <p:strVal val="visible"/>
                                      </p:to>
                                    </p:set>
                                    <p:animEffect transition="in" filter="wipe(left)">
                                      <p:cBhvr>
                                        <p:cTn id="7" dur="3000"/>
                                        <p:tgtEl>
                                          <p:spTgt spid="44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1416"/>
                                        </p:tgtEl>
                                        <p:attrNameLst>
                                          <p:attrName>style.visibility</p:attrName>
                                        </p:attrNameLst>
                                      </p:cBhvr>
                                      <p:to>
                                        <p:strVal val="visible"/>
                                      </p:to>
                                    </p:set>
                                    <p:animEffect transition="in" filter="wipe(left)">
                                      <p:cBhvr>
                                        <p:cTn id="12" dur="3000"/>
                                        <p:tgtEl>
                                          <p:spTgt spid="441416"/>
                                        </p:tgtEl>
                                      </p:cBhvr>
                                    </p:animEffect>
                                  </p:childTnLst>
                                </p:cTn>
                              </p:par>
                            </p:childTnLst>
                          </p:cTn>
                        </p:par>
                        <p:par>
                          <p:cTn id="13" fill="hold" nodeType="afterGroup">
                            <p:stCondLst>
                              <p:cond delay="3000"/>
                            </p:stCondLst>
                            <p:childTnLst>
                              <p:par>
                                <p:cTn id="14" presetID="10" presetClass="entr" presetSubtype="0" fill="hold" nodeType="afterEffect">
                                  <p:stCondLst>
                                    <p:cond delay="0"/>
                                  </p:stCondLst>
                                  <p:childTnLst>
                                    <p:set>
                                      <p:cBhvr>
                                        <p:cTn id="15" dur="1" fill="hold">
                                          <p:stCondLst>
                                            <p:cond delay="0"/>
                                          </p:stCondLst>
                                        </p:cTn>
                                        <p:tgtEl>
                                          <p:spTgt spid="441415"/>
                                        </p:tgtEl>
                                        <p:attrNameLst>
                                          <p:attrName>style.visibility</p:attrName>
                                        </p:attrNameLst>
                                      </p:cBhvr>
                                      <p:to>
                                        <p:strVal val="visible"/>
                                      </p:to>
                                    </p:set>
                                    <p:animEffect transition="in" filter="fade">
                                      <p:cBhvr>
                                        <p:cTn id="16" dur="2000"/>
                                        <p:tgtEl>
                                          <p:spTgt spid="4414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1410"/>
                                        </p:tgtEl>
                                        <p:attrNameLst>
                                          <p:attrName>style.visibility</p:attrName>
                                        </p:attrNameLst>
                                      </p:cBhvr>
                                      <p:to>
                                        <p:strVal val="visible"/>
                                      </p:to>
                                    </p:set>
                                    <p:animEffect transition="in" filter="wipe(left)">
                                      <p:cBhvr>
                                        <p:cTn id="21" dur="3000"/>
                                        <p:tgtEl>
                                          <p:spTgt spid="441410"/>
                                        </p:tgtEl>
                                      </p:cBhvr>
                                    </p:animEffect>
                                  </p:childTnLst>
                                </p:cTn>
                              </p:par>
                            </p:childTnLst>
                          </p:cTn>
                        </p:par>
                        <p:par>
                          <p:cTn id="22" fill="hold" nodeType="afterGroup">
                            <p:stCondLst>
                              <p:cond delay="3000"/>
                            </p:stCondLst>
                            <p:childTnLst>
                              <p:par>
                                <p:cTn id="23" presetID="22" presetClass="entr" presetSubtype="8" fill="hold" nodeType="afterEffect">
                                  <p:stCondLst>
                                    <p:cond delay="0"/>
                                  </p:stCondLst>
                                  <p:childTnLst>
                                    <p:set>
                                      <p:cBhvr>
                                        <p:cTn id="24" dur="1" fill="hold">
                                          <p:stCondLst>
                                            <p:cond delay="0"/>
                                          </p:stCondLst>
                                        </p:cTn>
                                        <p:tgtEl>
                                          <p:spTgt spid="409613"/>
                                        </p:tgtEl>
                                        <p:attrNameLst>
                                          <p:attrName>style.visibility</p:attrName>
                                        </p:attrNameLst>
                                      </p:cBhvr>
                                      <p:to>
                                        <p:strVal val="visible"/>
                                      </p:to>
                                    </p:set>
                                    <p:animEffect transition="in" filter="wipe(left)">
                                      <p:cBhvr>
                                        <p:cTn id="25" dur="3000"/>
                                        <p:tgtEl>
                                          <p:spTgt spid="409613"/>
                                        </p:tgtEl>
                                      </p:cBhvr>
                                    </p:animEffect>
                                  </p:childTnLst>
                                </p:cTn>
                              </p:par>
                            </p:childTnLst>
                          </p:cTn>
                        </p:par>
                        <p:par>
                          <p:cTn id="26" fill="hold" nodeType="afterGroup">
                            <p:stCondLst>
                              <p:cond delay="6000"/>
                            </p:stCondLst>
                            <p:childTnLst>
                              <p:par>
                                <p:cTn id="27" presetID="22" presetClass="entr" presetSubtype="8" fill="hold" nodeType="afterEffect">
                                  <p:stCondLst>
                                    <p:cond delay="0"/>
                                  </p:stCondLst>
                                  <p:childTnLst>
                                    <p:set>
                                      <p:cBhvr>
                                        <p:cTn id="28" dur="1" fill="hold">
                                          <p:stCondLst>
                                            <p:cond delay="0"/>
                                          </p:stCondLst>
                                        </p:cTn>
                                        <p:tgtEl>
                                          <p:spTgt spid="409611"/>
                                        </p:tgtEl>
                                        <p:attrNameLst>
                                          <p:attrName>style.visibility</p:attrName>
                                        </p:attrNameLst>
                                      </p:cBhvr>
                                      <p:to>
                                        <p:strVal val="visible"/>
                                      </p:to>
                                    </p:set>
                                    <p:animEffect transition="in" filter="wipe(left)">
                                      <p:cBhvr>
                                        <p:cTn id="29" dur="3000"/>
                                        <p:tgtEl>
                                          <p:spTgt spid="409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ext Box 2"/>
          <p:cNvSpPr txBox="1">
            <a:spLocks noChangeArrowheads="1"/>
          </p:cNvSpPr>
          <p:nvPr/>
        </p:nvSpPr>
        <p:spPr bwMode="auto">
          <a:xfrm>
            <a:off x="1847850" y="260351"/>
            <a:ext cx="84978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400" b="1">
                <a:solidFill>
                  <a:srgbClr val="FF0000"/>
                </a:solidFill>
                <a:latin typeface="Times New Roman" panose="02020603050405020304" pitchFamily="18" charset="0"/>
                <a:ea typeface="楷体_GB2312" pitchFamily="49" charset="-122"/>
              </a:rPr>
              <a:t>Ex.</a:t>
            </a:r>
            <a:r>
              <a:rPr kumimoji="1" lang="en-US" altLang="zh-CN" sz="2400" b="1">
                <a:solidFill>
                  <a:srgbClr val="0000FF"/>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Find the energy of a conducting sphere with radius </a:t>
            </a:r>
            <a:r>
              <a:rPr kumimoji="1" lang="en-US" altLang="zh-CN" sz="2400" b="1" i="1">
                <a:solidFill>
                  <a:srgbClr val="000000"/>
                </a:solidFill>
                <a:latin typeface="Times New Roman" panose="02020603050405020304" pitchFamily="18" charset="0"/>
                <a:ea typeface="楷体_GB2312" pitchFamily="49" charset="-122"/>
              </a:rPr>
              <a:t>a</a:t>
            </a:r>
            <a:r>
              <a:rPr kumimoji="1" lang="en-US" altLang="zh-CN" sz="2400" b="1">
                <a:solidFill>
                  <a:srgbClr val="000000"/>
                </a:solidFill>
                <a:latin typeface="Times New Roman" panose="02020603050405020304" pitchFamily="18" charset="0"/>
                <a:ea typeface="楷体_GB2312" pitchFamily="49" charset="-122"/>
              </a:rPr>
              <a:t> and charge </a:t>
            </a:r>
            <a:r>
              <a:rPr kumimoji="1" lang="en-US" altLang="zh-CN" sz="2400" b="1" i="1">
                <a:solidFill>
                  <a:srgbClr val="000000"/>
                </a:solidFill>
                <a:latin typeface="Times New Roman" panose="02020603050405020304" pitchFamily="18" charset="0"/>
                <a:ea typeface="楷体_GB2312" pitchFamily="49" charset="-122"/>
              </a:rPr>
              <a:t>Q</a:t>
            </a:r>
            <a:r>
              <a:rPr kumimoji="1" lang="en-US" altLang="zh-CN" sz="2400" b="1">
                <a:solidFill>
                  <a:srgbClr val="000000"/>
                </a:solidFill>
                <a:latin typeface="Times New Roman" panose="02020603050405020304" pitchFamily="18" charset="0"/>
                <a:ea typeface="楷体_GB2312" pitchFamily="49" charset="-122"/>
              </a:rPr>
              <a:t>. The permittivity of the dielectric around the conductor is </a:t>
            </a:r>
            <a:r>
              <a:rPr kumimoji="1" lang="en-US" altLang="zh-CN" sz="2400" b="1" i="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ea typeface="楷体_GB2312" pitchFamily="49" charset="-122"/>
              </a:rPr>
              <a:t> .</a:t>
            </a:r>
            <a:endParaRPr kumimoji="1" lang="en-US" altLang="zh-CN" sz="2400" b="1">
              <a:solidFill>
                <a:srgbClr val="000000"/>
              </a:solidFill>
              <a:latin typeface="楷体_GB2312" pitchFamily="49" charset="-122"/>
              <a:ea typeface="楷体_GB2312" pitchFamily="49" charset="-122"/>
            </a:endParaRPr>
          </a:p>
        </p:txBody>
      </p:sp>
      <p:sp>
        <p:nvSpPr>
          <p:cNvPr id="410627" name="Text Box 3"/>
          <p:cNvSpPr txBox="1">
            <a:spLocks noChangeArrowheads="1"/>
          </p:cNvSpPr>
          <p:nvPr/>
        </p:nvSpPr>
        <p:spPr bwMode="auto">
          <a:xfrm>
            <a:off x="1774825" y="1557339"/>
            <a:ext cx="5543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en-US" altLang="zh-CN" sz="2400" b="1">
                <a:solidFill>
                  <a:srgbClr val="FF0000"/>
                </a:solidFill>
                <a:latin typeface="Times New Roman" panose="02020603050405020304" pitchFamily="18" charset="0"/>
                <a:ea typeface="楷体_GB2312" pitchFamily="49" charset="-122"/>
              </a:rPr>
              <a:t>Solution:</a:t>
            </a:r>
            <a:r>
              <a:rPr kumimoji="1" lang="en-US" altLang="zh-CN" sz="2400" b="1">
                <a:solidFill>
                  <a:srgbClr val="0000FF"/>
                </a:solidFill>
                <a:latin typeface="Times New Roman" panose="02020603050405020304" pitchFamily="18" charset="0"/>
                <a:ea typeface="楷体_GB2312" pitchFamily="49" charset="-122"/>
              </a:rPr>
              <a:t> </a:t>
            </a:r>
            <a:r>
              <a:rPr kumimoji="1" lang="en-US" altLang="zh-CN" sz="2400" b="1">
                <a:solidFill>
                  <a:srgbClr val="FF0000"/>
                </a:solidFill>
                <a:latin typeface="Times New Roman" panose="02020603050405020304" pitchFamily="18" charset="0"/>
                <a:ea typeface="楷体_GB2312" pitchFamily="49" charset="-122"/>
              </a:rPr>
              <a:t>Three</a:t>
            </a:r>
            <a:r>
              <a:rPr kumimoji="1" lang="en-US" altLang="zh-CN" sz="2400" b="1">
                <a:solidFill>
                  <a:srgbClr val="0000FF"/>
                </a:solidFill>
                <a:latin typeface="Times New Roman" panose="02020603050405020304" pitchFamily="18" charset="0"/>
                <a:ea typeface="楷体_GB2312" pitchFamily="49" charset="-122"/>
              </a:rPr>
              <a:t> </a:t>
            </a:r>
            <a:r>
              <a:rPr kumimoji="1" lang="en-US" altLang="zh-CN" sz="2400" b="1">
                <a:solidFill>
                  <a:srgbClr val="0000CC"/>
                </a:solidFill>
                <a:latin typeface="Times New Roman" panose="02020603050405020304" pitchFamily="18" charset="0"/>
                <a:ea typeface="楷体_GB2312" pitchFamily="49" charset="-122"/>
              </a:rPr>
              <a:t>methods can be used.</a:t>
            </a:r>
            <a:r>
              <a:rPr kumimoji="1" lang="en-US" altLang="zh-CN" sz="2000" b="1">
                <a:solidFill>
                  <a:srgbClr val="000000"/>
                </a:solidFill>
                <a:latin typeface="Times New Roman" panose="02020603050405020304" pitchFamily="18" charset="0"/>
                <a:ea typeface="楷体_GB2312" pitchFamily="49" charset="-122"/>
              </a:rPr>
              <a:t> </a:t>
            </a:r>
            <a:endParaRPr kumimoji="1" lang="en-US" altLang="zh-CN" sz="2000" b="1">
              <a:solidFill>
                <a:srgbClr val="000000"/>
              </a:solidFill>
              <a:latin typeface="楷体_GB2312" pitchFamily="49" charset="-122"/>
              <a:ea typeface="楷体_GB2312" pitchFamily="49" charset="-122"/>
            </a:endParaRPr>
          </a:p>
        </p:txBody>
      </p:sp>
      <p:sp>
        <p:nvSpPr>
          <p:cNvPr id="410628" name="Text Box 4"/>
          <p:cNvSpPr txBox="1">
            <a:spLocks noChangeArrowheads="1"/>
          </p:cNvSpPr>
          <p:nvPr/>
        </p:nvSpPr>
        <p:spPr bwMode="auto">
          <a:xfrm>
            <a:off x="1919288" y="2276476"/>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50000"/>
              </a:spcBef>
              <a:buClrTx/>
              <a:buSzTx/>
              <a:buFontTx/>
              <a:buNone/>
            </a:pPr>
            <a:r>
              <a:rPr kumimoji="1" lang="en-US" altLang="zh-CN" sz="2400" b="1">
                <a:solidFill>
                  <a:srgbClr val="0000CC"/>
                </a:solidFill>
                <a:latin typeface="Times New Roman" panose="02020603050405020304" pitchFamily="18" charset="0"/>
                <a:ea typeface="楷体_GB2312" pitchFamily="49" charset="-122"/>
              </a:rPr>
              <a:t>(1)</a:t>
            </a:r>
            <a:r>
              <a:rPr kumimoji="1" lang="en-US" altLang="zh-CN" sz="2400" b="1">
                <a:solidFill>
                  <a:srgbClr val="0000CC"/>
                </a:solidFill>
                <a:latin typeface="楷体_GB2312" pitchFamily="49" charset="-122"/>
                <a:ea typeface="楷体_GB2312" pitchFamily="49" charset="-122"/>
              </a:rPr>
              <a:t> </a:t>
            </a:r>
            <a:r>
              <a:rPr kumimoji="1" lang="en-US" altLang="zh-CN" sz="2400" b="1">
                <a:solidFill>
                  <a:srgbClr val="0000CC"/>
                </a:solidFill>
                <a:latin typeface="Times New Roman" panose="02020603050405020304" pitchFamily="18" charset="0"/>
                <a:ea typeface="楷体_GB2312" pitchFamily="49" charset="-122"/>
              </a:rPr>
              <a:t>The electric potential of a conducting sphere with radius </a:t>
            </a:r>
            <a:r>
              <a:rPr kumimoji="1" lang="en-US" altLang="zh-CN" sz="2400" i="1">
                <a:solidFill>
                  <a:srgbClr val="0000CC"/>
                </a:solidFill>
                <a:latin typeface="Times New Roman" panose="02020603050405020304" pitchFamily="18" charset="0"/>
                <a:ea typeface="楷体_GB2312" pitchFamily="49" charset="-122"/>
              </a:rPr>
              <a:t>a</a:t>
            </a:r>
            <a:r>
              <a:rPr kumimoji="1" lang="en-US" altLang="zh-CN" sz="2400" b="1">
                <a:solidFill>
                  <a:srgbClr val="0000CC"/>
                </a:solidFill>
                <a:latin typeface="Times New Roman" panose="02020603050405020304" pitchFamily="18" charset="0"/>
                <a:ea typeface="楷体_GB2312" pitchFamily="49" charset="-122"/>
              </a:rPr>
              <a:t> and charge </a:t>
            </a:r>
            <a:r>
              <a:rPr kumimoji="1" lang="en-US" altLang="zh-CN" sz="2400" i="1">
                <a:solidFill>
                  <a:srgbClr val="0000CC"/>
                </a:solidFill>
                <a:latin typeface="Times New Roman" panose="02020603050405020304" pitchFamily="18" charset="0"/>
                <a:ea typeface="楷体_GB2312" pitchFamily="49" charset="-122"/>
              </a:rPr>
              <a:t>Q</a:t>
            </a:r>
            <a:r>
              <a:rPr kumimoji="1" lang="en-US" altLang="zh-CN" sz="2400" b="1">
                <a:solidFill>
                  <a:srgbClr val="0000CC"/>
                </a:solidFill>
                <a:latin typeface="Times New Roman" panose="02020603050405020304" pitchFamily="18" charset="0"/>
                <a:ea typeface="楷体_GB2312" pitchFamily="49" charset="-122"/>
              </a:rPr>
              <a:t> is </a:t>
            </a:r>
          </a:p>
        </p:txBody>
      </p:sp>
      <p:graphicFrame>
        <p:nvGraphicFramePr>
          <p:cNvPr id="410629" name="Object 5"/>
          <p:cNvGraphicFramePr>
            <a:graphicFrameLocks noChangeAspect="1"/>
          </p:cNvGraphicFramePr>
          <p:nvPr/>
        </p:nvGraphicFramePr>
        <p:xfrm>
          <a:off x="5159376" y="2708275"/>
          <a:ext cx="1368425" cy="788988"/>
        </p:xfrm>
        <a:graphic>
          <a:graphicData uri="http://schemas.openxmlformats.org/presentationml/2006/ole">
            <mc:AlternateContent xmlns:mc="http://schemas.openxmlformats.org/markup-compatibility/2006">
              <mc:Choice xmlns:v="urn:schemas-microsoft-com:vml" Requires="v">
                <p:oleObj name="Equation" r:id="rId2" imgW="672808" imgH="393529" progId="Equation.3">
                  <p:embed/>
                </p:oleObj>
              </mc:Choice>
              <mc:Fallback>
                <p:oleObj name="Equation" r:id="rId2" imgW="672808"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6" y="2708275"/>
                        <a:ext cx="136842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630" name="Group 6"/>
          <p:cNvGrpSpPr>
            <a:grpSpLocks/>
          </p:cNvGrpSpPr>
          <p:nvPr/>
        </p:nvGrpSpPr>
        <p:grpSpPr bwMode="auto">
          <a:xfrm>
            <a:off x="2743201" y="3500439"/>
            <a:ext cx="4792663" cy="930275"/>
            <a:chOff x="768" y="2300"/>
            <a:chExt cx="2784" cy="484"/>
          </a:xfrm>
        </p:grpSpPr>
        <p:graphicFrame>
          <p:nvGraphicFramePr>
            <p:cNvPr id="109580" name="Object 7"/>
            <p:cNvGraphicFramePr>
              <a:graphicFrameLocks noChangeAspect="1"/>
            </p:cNvGraphicFramePr>
            <p:nvPr/>
          </p:nvGraphicFramePr>
          <p:xfrm>
            <a:off x="2112" y="2300"/>
            <a:ext cx="1440" cy="484"/>
          </p:xfrm>
          <a:graphic>
            <a:graphicData uri="http://schemas.openxmlformats.org/presentationml/2006/ole">
              <mc:AlternateContent xmlns:mc="http://schemas.openxmlformats.org/markup-compatibility/2006">
                <mc:Choice xmlns:v="urn:schemas-microsoft-com:vml" Requires="v">
                  <p:oleObj name="Equation" r:id="rId4" imgW="1231366" imgH="418918" progId="Equation.3">
                    <p:embed/>
                  </p:oleObj>
                </mc:Choice>
                <mc:Fallback>
                  <p:oleObj name="Equation" r:id="rId4" imgW="1231366"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300"/>
                          <a:ext cx="144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81" name="Text Box 8"/>
            <p:cNvSpPr txBox="1">
              <a:spLocks noChangeArrowheads="1"/>
            </p:cNvSpPr>
            <p:nvPr/>
          </p:nvSpPr>
          <p:spPr bwMode="auto">
            <a:xfrm>
              <a:off x="768" y="2344"/>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400" b="1">
                  <a:solidFill>
                    <a:srgbClr val="0000FF"/>
                  </a:solidFill>
                  <a:latin typeface="Times New Roman" panose="02020603050405020304" pitchFamily="18" charset="0"/>
                  <a:ea typeface="楷体_GB2312" pitchFamily="49" charset="-122"/>
                </a:rPr>
                <a:t>We find</a:t>
              </a:r>
            </a:p>
          </p:txBody>
        </p:sp>
      </p:grpSp>
      <p:sp>
        <p:nvSpPr>
          <p:cNvPr id="410633" name="Text Box 9"/>
          <p:cNvSpPr txBox="1">
            <a:spLocks noChangeArrowheads="1"/>
          </p:cNvSpPr>
          <p:nvPr/>
        </p:nvSpPr>
        <p:spPr bwMode="auto">
          <a:xfrm>
            <a:off x="1992313" y="4365626"/>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400" b="1">
                <a:solidFill>
                  <a:srgbClr val="0000CC"/>
                </a:solidFill>
                <a:latin typeface="Times New Roman" panose="02020603050405020304" pitchFamily="18" charset="0"/>
                <a:ea typeface="楷体_GB2312" pitchFamily="49" charset="-122"/>
              </a:rPr>
              <a:t>(2)</a:t>
            </a:r>
            <a:r>
              <a:rPr kumimoji="1" lang="en-US" altLang="zh-CN" sz="2400" b="1">
                <a:solidFill>
                  <a:srgbClr val="0000CC"/>
                </a:solidFill>
                <a:latin typeface="楷体_GB2312" pitchFamily="49" charset="-122"/>
                <a:ea typeface="楷体_GB2312" pitchFamily="49" charset="-122"/>
              </a:rPr>
              <a:t> </a:t>
            </a:r>
            <a:r>
              <a:rPr kumimoji="1" lang="en-US" altLang="zh-CN" sz="2400" b="1">
                <a:solidFill>
                  <a:srgbClr val="0000CC"/>
                </a:solidFill>
                <a:latin typeface="Times New Roman" panose="02020603050405020304" pitchFamily="18" charset="0"/>
                <a:ea typeface="楷体_GB2312" pitchFamily="49" charset="-122"/>
              </a:rPr>
              <a:t>Since the surface of a conductor is an equipotential surface, and</a:t>
            </a:r>
          </a:p>
        </p:txBody>
      </p:sp>
      <p:grpSp>
        <p:nvGrpSpPr>
          <p:cNvPr id="410634" name="Group 10"/>
          <p:cNvGrpSpPr>
            <a:grpSpLocks/>
          </p:cNvGrpSpPr>
          <p:nvPr/>
        </p:nvGrpSpPr>
        <p:grpSpPr bwMode="auto">
          <a:xfrm>
            <a:off x="4079876" y="5157788"/>
            <a:ext cx="3744913" cy="1008062"/>
            <a:chOff x="1722" y="2436"/>
            <a:chExt cx="1806" cy="412"/>
          </a:xfrm>
        </p:grpSpPr>
        <p:graphicFrame>
          <p:nvGraphicFramePr>
            <p:cNvPr id="109578" name="Object 11"/>
            <p:cNvGraphicFramePr>
              <a:graphicFrameLocks noChangeAspect="1"/>
            </p:cNvGraphicFramePr>
            <p:nvPr/>
          </p:nvGraphicFramePr>
          <p:xfrm>
            <a:off x="1722" y="2448"/>
            <a:ext cx="1296" cy="387"/>
          </p:xfrm>
          <a:graphic>
            <a:graphicData uri="http://schemas.openxmlformats.org/presentationml/2006/ole">
              <mc:AlternateContent xmlns:mc="http://schemas.openxmlformats.org/markup-compatibility/2006">
                <mc:Choice xmlns:v="urn:schemas-microsoft-com:vml" Requires="v">
                  <p:oleObj name="Equation" r:id="rId6" imgW="1307532" imgH="393529" progId="Equation.3">
                    <p:embed/>
                  </p:oleObj>
                </mc:Choice>
                <mc:Fallback>
                  <p:oleObj name="Equation" r:id="rId6" imgW="1307532"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 y="2448"/>
                          <a:ext cx="129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9" name="Object 12"/>
            <p:cNvGraphicFramePr>
              <a:graphicFrameLocks noChangeAspect="1"/>
            </p:cNvGraphicFramePr>
            <p:nvPr/>
          </p:nvGraphicFramePr>
          <p:xfrm>
            <a:off x="3000" y="2436"/>
            <a:ext cx="528" cy="412"/>
          </p:xfrm>
          <a:graphic>
            <a:graphicData uri="http://schemas.openxmlformats.org/presentationml/2006/ole">
              <mc:AlternateContent xmlns:mc="http://schemas.openxmlformats.org/markup-compatibility/2006">
                <mc:Choice xmlns:v="urn:schemas-microsoft-com:vml" Requires="v">
                  <p:oleObj name="Equation" r:id="rId8" imgW="533169" imgH="418918" progId="Equation.3">
                    <p:embed/>
                  </p:oleObj>
                </mc:Choice>
                <mc:Fallback>
                  <p:oleObj name="Equation" r:id="rId8" imgW="533169"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 y="2436"/>
                          <a:ext cx="52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1" name="Picture 2"/>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256561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 calcmode="lin" valueType="num">
                                      <p:cBhvr additive="base">
                                        <p:cTn id="7" dur="500" fill="hold"/>
                                        <p:tgtEl>
                                          <p:spTgt spid="410626"/>
                                        </p:tgtEl>
                                        <p:attrNameLst>
                                          <p:attrName>ppt_x</p:attrName>
                                        </p:attrNameLst>
                                      </p:cBhvr>
                                      <p:tavLst>
                                        <p:tav tm="0">
                                          <p:val>
                                            <p:strVal val="#ppt_x"/>
                                          </p:val>
                                        </p:tav>
                                        <p:tav tm="100000">
                                          <p:val>
                                            <p:strVal val="#ppt_x"/>
                                          </p:val>
                                        </p:tav>
                                      </p:tavLst>
                                    </p:anim>
                                    <p:anim calcmode="lin" valueType="num">
                                      <p:cBhvr additive="base">
                                        <p:cTn id="8" dur="500" fill="hold"/>
                                        <p:tgtEl>
                                          <p:spTgt spid="4106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627"/>
                                        </p:tgtEl>
                                        <p:attrNameLst>
                                          <p:attrName>style.visibility</p:attrName>
                                        </p:attrNameLst>
                                      </p:cBhvr>
                                      <p:to>
                                        <p:strVal val="visible"/>
                                      </p:to>
                                    </p:set>
                                    <p:anim calcmode="lin" valueType="num">
                                      <p:cBhvr additive="base">
                                        <p:cTn id="13" dur="500" fill="hold"/>
                                        <p:tgtEl>
                                          <p:spTgt spid="410627"/>
                                        </p:tgtEl>
                                        <p:attrNameLst>
                                          <p:attrName>ppt_x</p:attrName>
                                        </p:attrNameLst>
                                      </p:cBhvr>
                                      <p:tavLst>
                                        <p:tav tm="0">
                                          <p:val>
                                            <p:strVal val="#ppt_x"/>
                                          </p:val>
                                        </p:tav>
                                        <p:tav tm="100000">
                                          <p:val>
                                            <p:strVal val="#ppt_x"/>
                                          </p:val>
                                        </p:tav>
                                      </p:tavLst>
                                    </p:anim>
                                    <p:anim calcmode="lin" valueType="num">
                                      <p:cBhvr additive="base">
                                        <p:cTn id="14" dur="500" fill="hold"/>
                                        <p:tgtEl>
                                          <p:spTgt spid="4106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628"/>
                                        </p:tgtEl>
                                        <p:attrNameLst>
                                          <p:attrName>style.visibility</p:attrName>
                                        </p:attrNameLst>
                                      </p:cBhvr>
                                      <p:to>
                                        <p:strVal val="visible"/>
                                      </p:to>
                                    </p:set>
                                    <p:anim calcmode="lin" valueType="num">
                                      <p:cBhvr additive="base">
                                        <p:cTn id="19" dur="500" fill="hold"/>
                                        <p:tgtEl>
                                          <p:spTgt spid="410628"/>
                                        </p:tgtEl>
                                        <p:attrNameLst>
                                          <p:attrName>ppt_x</p:attrName>
                                        </p:attrNameLst>
                                      </p:cBhvr>
                                      <p:tavLst>
                                        <p:tav tm="0">
                                          <p:val>
                                            <p:strVal val="#ppt_x"/>
                                          </p:val>
                                        </p:tav>
                                        <p:tav tm="100000">
                                          <p:val>
                                            <p:strVal val="#ppt_x"/>
                                          </p:val>
                                        </p:tav>
                                      </p:tavLst>
                                    </p:anim>
                                    <p:anim calcmode="lin" valueType="num">
                                      <p:cBhvr additive="base">
                                        <p:cTn id="20" dur="500" fill="hold"/>
                                        <p:tgtEl>
                                          <p:spTgt spid="4106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0629"/>
                                        </p:tgtEl>
                                        <p:attrNameLst>
                                          <p:attrName>style.visibility</p:attrName>
                                        </p:attrNameLst>
                                      </p:cBhvr>
                                      <p:to>
                                        <p:strVal val="visible"/>
                                      </p:to>
                                    </p:set>
                                    <p:anim calcmode="lin" valueType="num">
                                      <p:cBhvr additive="base">
                                        <p:cTn id="25" dur="500" fill="hold"/>
                                        <p:tgtEl>
                                          <p:spTgt spid="410629"/>
                                        </p:tgtEl>
                                        <p:attrNameLst>
                                          <p:attrName>ppt_x</p:attrName>
                                        </p:attrNameLst>
                                      </p:cBhvr>
                                      <p:tavLst>
                                        <p:tav tm="0">
                                          <p:val>
                                            <p:strVal val="#ppt_x"/>
                                          </p:val>
                                        </p:tav>
                                        <p:tav tm="100000">
                                          <p:val>
                                            <p:strVal val="#ppt_x"/>
                                          </p:val>
                                        </p:tav>
                                      </p:tavLst>
                                    </p:anim>
                                    <p:anim calcmode="lin" valueType="num">
                                      <p:cBhvr additive="base">
                                        <p:cTn id="26" dur="500" fill="hold"/>
                                        <p:tgtEl>
                                          <p:spTgt spid="4106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0630"/>
                                        </p:tgtEl>
                                        <p:attrNameLst>
                                          <p:attrName>style.visibility</p:attrName>
                                        </p:attrNameLst>
                                      </p:cBhvr>
                                      <p:to>
                                        <p:strVal val="visible"/>
                                      </p:to>
                                    </p:set>
                                    <p:anim calcmode="lin" valueType="num">
                                      <p:cBhvr additive="base">
                                        <p:cTn id="31" dur="500" fill="hold"/>
                                        <p:tgtEl>
                                          <p:spTgt spid="410630"/>
                                        </p:tgtEl>
                                        <p:attrNameLst>
                                          <p:attrName>ppt_x</p:attrName>
                                        </p:attrNameLst>
                                      </p:cBhvr>
                                      <p:tavLst>
                                        <p:tav tm="0">
                                          <p:val>
                                            <p:strVal val="#ppt_x"/>
                                          </p:val>
                                        </p:tav>
                                        <p:tav tm="100000">
                                          <p:val>
                                            <p:strVal val="#ppt_x"/>
                                          </p:val>
                                        </p:tav>
                                      </p:tavLst>
                                    </p:anim>
                                    <p:anim calcmode="lin" valueType="num">
                                      <p:cBhvr additive="base">
                                        <p:cTn id="32" dur="500" fill="hold"/>
                                        <p:tgtEl>
                                          <p:spTgt spid="4106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633"/>
                                        </p:tgtEl>
                                        <p:attrNameLst>
                                          <p:attrName>style.visibility</p:attrName>
                                        </p:attrNameLst>
                                      </p:cBhvr>
                                      <p:to>
                                        <p:strVal val="visible"/>
                                      </p:to>
                                    </p:set>
                                    <p:anim calcmode="lin" valueType="num">
                                      <p:cBhvr additive="base">
                                        <p:cTn id="37" dur="500" fill="hold"/>
                                        <p:tgtEl>
                                          <p:spTgt spid="410633"/>
                                        </p:tgtEl>
                                        <p:attrNameLst>
                                          <p:attrName>ppt_x</p:attrName>
                                        </p:attrNameLst>
                                      </p:cBhvr>
                                      <p:tavLst>
                                        <p:tav tm="0">
                                          <p:val>
                                            <p:strVal val="#ppt_x"/>
                                          </p:val>
                                        </p:tav>
                                        <p:tav tm="100000">
                                          <p:val>
                                            <p:strVal val="#ppt_x"/>
                                          </p:val>
                                        </p:tav>
                                      </p:tavLst>
                                    </p:anim>
                                    <p:anim calcmode="lin" valueType="num">
                                      <p:cBhvr additive="base">
                                        <p:cTn id="38" dur="500" fill="hold"/>
                                        <p:tgtEl>
                                          <p:spTgt spid="41063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10634"/>
                                        </p:tgtEl>
                                        <p:attrNameLst>
                                          <p:attrName>style.visibility</p:attrName>
                                        </p:attrNameLst>
                                      </p:cBhvr>
                                      <p:to>
                                        <p:strVal val="visible"/>
                                      </p:to>
                                    </p:set>
                                    <p:anim calcmode="lin" valueType="num">
                                      <p:cBhvr additive="base">
                                        <p:cTn id="43" dur="500" fill="hold"/>
                                        <p:tgtEl>
                                          <p:spTgt spid="410634"/>
                                        </p:tgtEl>
                                        <p:attrNameLst>
                                          <p:attrName>ppt_x</p:attrName>
                                        </p:attrNameLst>
                                      </p:cBhvr>
                                      <p:tavLst>
                                        <p:tav tm="0">
                                          <p:val>
                                            <p:strVal val="#ppt_x"/>
                                          </p:val>
                                        </p:tav>
                                        <p:tav tm="100000">
                                          <p:val>
                                            <p:strVal val="#ppt_x"/>
                                          </p:val>
                                        </p:tav>
                                      </p:tavLst>
                                    </p:anim>
                                    <p:anim calcmode="lin" valueType="num">
                                      <p:cBhvr additive="base">
                                        <p:cTn id="44" dur="500" fill="hold"/>
                                        <p:tgtEl>
                                          <p:spTgt spid="410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utoUpdateAnimBg="0"/>
      <p:bldP spid="410627" grpId="0" autoUpdateAnimBg="0"/>
      <p:bldP spid="410628" grpId="0" autoUpdateAnimBg="0"/>
      <p:bldP spid="41063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ext Box 2"/>
          <p:cNvSpPr txBox="1">
            <a:spLocks noChangeArrowheads="1"/>
          </p:cNvSpPr>
          <p:nvPr/>
        </p:nvSpPr>
        <p:spPr bwMode="auto">
          <a:xfrm>
            <a:off x="2135188" y="620714"/>
            <a:ext cx="79930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en-US" altLang="zh-CN" sz="2400" b="1">
                <a:solidFill>
                  <a:srgbClr val="FF0000"/>
                </a:solidFill>
                <a:latin typeface="Times New Roman" panose="02020603050405020304" pitchFamily="18" charset="0"/>
                <a:ea typeface="楷体_GB2312" pitchFamily="49" charset="-122"/>
              </a:rPr>
              <a:t>(3)</a:t>
            </a:r>
            <a:r>
              <a:rPr kumimoji="1" lang="en-US" altLang="zh-CN" sz="2400" b="1">
                <a:solidFill>
                  <a:srgbClr val="FF0000"/>
                </a:solidFill>
                <a:latin typeface="楷体_GB2312" pitchFamily="49" charset="-122"/>
                <a:ea typeface="楷体_GB2312" pitchFamily="49" charset="-122"/>
              </a:rPr>
              <a:t> </a:t>
            </a:r>
            <a:r>
              <a:rPr kumimoji="1" lang="en-US" altLang="zh-CN" sz="2400" b="1">
                <a:solidFill>
                  <a:srgbClr val="0000FF"/>
                </a:solidFill>
                <a:latin typeface="Times New Roman" panose="02020603050405020304" pitchFamily="18" charset="0"/>
                <a:ea typeface="楷体_GB2312" pitchFamily="49" charset="-122"/>
              </a:rPr>
              <a:t>The electric field intensity caused by a conducting sphere with charge </a:t>
            </a:r>
            <a:r>
              <a:rPr kumimoji="1" lang="en-US" altLang="zh-CN" sz="2400" i="1">
                <a:solidFill>
                  <a:srgbClr val="0000CC"/>
                </a:solidFill>
                <a:latin typeface="Times New Roman" panose="02020603050405020304" pitchFamily="18" charset="0"/>
                <a:ea typeface="楷体_GB2312" pitchFamily="49" charset="-122"/>
              </a:rPr>
              <a:t>Q</a:t>
            </a:r>
            <a:r>
              <a:rPr kumimoji="1" lang="en-US" altLang="zh-CN" sz="2400" b="1">
                <a:solidFill>
                  <a:srgbClr val="0000FF"/>
                </a:solidFill>
                <a:latin typeface="Times New Roman" panose="02020603050405020304" pitchFamily="18" charset="0"/>
                <a:ea typeface="楷体_GB2312" pitchFamily="49" charset="-122"/>
              </a:rPr>
              <a:t> is</a:t>
            </a:r>
          </a:p>
        </p:txBody>
      </p:sp>
      <p:graphicFrame>
        <p:nvGraphicFramePr>
          <p:cNvPr id="411651" name="Object 3"/>
          <p:cNvGraphicFramePr>
            <a:graphicFrameLocks noChangeAspect="1"/>
          </p:cNvGraphicFramePr>
          <p:nvPr/>
        </p:nvGraphicFramePr>
        <p:xfrm>
          <a:off x="5664201" y="1412875"/>
          <a:ext cx="1655763" cy="876300"/>
        </p:xfrm>
        <a:graphic>
          <a:graphicData uri="http://schemas.openxmlformats.org/presentationml/2006/ole">
            <mc:AlternateContent xmlns:mc="http://schemas.openxmlformats.org/markup-compatibility/2006">
              <mc:Choice xmlns:v="urn:schemas-microsoft-com:vml" Requires="v">
                <p:oleObj name="Equation" r:id="rId2" imgW="736280" imgH="393529" progId="Equation.3">
                  <p:embed/>
                </p:oleObj>
              </mc:Choice>
              <mc:Fallback>
                <p:oleObj name="Equation" r:id="rId2" imgW="736280"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1" y="1412875"/>
                        <a:ext cx="16557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2" name="Object 4"/>
          <p:cNvGraphicFramePr>
            <a:graphicFrameLocks noChangeAspect="1"/>
          </p:cNvGraphicFramePr>
          <p:nvPr/>
        </p:nvGraphicFramePr>
        <p:xfrm>
          <a:off x="2782888" y="4076700"/>
          <a:ext cx="6337300" cy="1041400"/>
        </p:xfrm>
        <a:graphic>
          <a:graphicData uri="http://schemas.openxmlformats.org/presentationml/2006/ole">
            <mc:AlternateContent xmlns:mc="http://schemas.openxmlformats.org/markup-compatibility/2006">
              <mc:Choice xmlns:v="urn:schemas-microsoft-com:vml" Requires="v">
                <p:oleObj name="Equation" r:id="rId4" imgW="2552700" imgH="419100" progId="Equation.3">
                  <p:embed/>
                </p:oleObj>
              </mc:Choice>
              <mc:Fallback>
                <p:oleObj name="Equation" r:id="rId4" imgW="2552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4076700"/>
                        <a:ext cx="63373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1653" name="Group 5"/>
          <p:cNvGrpSpPr>
            <a:grpSpLocks/>
          </p:cNvGrpSpPr>
          <p:nvPr/>
        </p:nvGrpSpPr>
        <p:grpSpPr bwMode="auto">
          <a:xfrm>
            <a:off x="2208214" y="2349500"/>
            <a:ext cx="6689725" cy="973138"/>
            <a:chOff x="480" y="1320"/>
            <a:chExt cx="3168" cy="464"/>
          </a:xfrm>
        </p:grpSpPr>
        <p:graphicFrame>
          <p:nvGraphicFramePr>
            <p:cNvPr id="110601" name="Object 6"/>
            <p:cNvGraphicFramePr>
              <a:graphicFrameLocks noChangeAspect="1"/>
            </p:cNvGraphicFramePr>
            <p:nvPr/>
          </p:nvGraphicFramePr>
          <p:xfrm>
            <a:off x="2640" y="1320"/>
            <a:ext cx="1008" cy="464"/>
          </p:xfrm>
          <a:graphic>
            <a:graphicData uri="http://schemas.openxmlformats.org/presentationml/2006/ole">
              <mc:AlternateContent xmlns:mc="http://schemas.openxmlformats.org/markup-compatibility/2006">
                <mc:Choice xmlns:v="urn:schemas-microsoft-com:vml" Requires="v">
                  <p:oleObj name="Equation" r:id="rId6" imgW="914400" imgH="419100" progId="Equation.3">
                    <p:embed/>
                  </p:oleObj>
                </mc:Choice>
                <mc:Fallback>
                  <p:oleObj name="Equation" r:id="rId6" imgW="9144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1320"/>
                          <a:ext cx="100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2" name="Text Box 7"/>
            <p:cNvSpPr txBox="1">
              <a:spLocks noChangeArrowheads="1"/>
            </p:cNvSpPr>
            <p:nvPr/>
          </p:nvSpPr>
          <p:spPr bwMode="auto">
            <a:xfrm>
              <a:off x="480" y="1392"/>
              <a:ext cx="187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400" b="1">
                  <a:solidFill>
                    <a:srgbClr val="0000FF"/>
                  </a:solidFill>
                  <a:latin typeface="Times New Roman" panose="02020603050405020304" pitchFamily="18" charset="0"/>
                  <a:ea typeface="楷体_GB2312" pitchFamily="49" charset="-122"/>
                </a:rPr>
                <a:t>And the energy density is</a:t>
              </a:r>
              <a:r>
                <a:rPr kumimoji="1" lang="en-US" altLang="zh-CN" sz="2000" b="1">
                  <a:solidFill>
                    <a:srgbClr val="0000FF"/>
                  </a:solidFill>
                  <a:latin typeface="Times New Roman" panose="02020603050405020304" pitchFamily="18" charset="0"/>
                  <a:ea typeface="楷体_GB2312" pitchFamily="49" charset="-122"/>
                </a:rPr>
                <a:t> </a:t>
              </a:r>
            </a:p>
          </p:txBody>
        </p:sp>
      </p:grpSp>
      <p:sp>
        <p:nvSpPr>
          <p:cNvPr id="411656" name="Text Box 8"/>
          <p:cNvSpPr txBox="1">
            <a:spLocks noChangeArrowheads="1"/>
          </p:cNvSpPr>
          <p:nvPr/>
        </p:nvSpPr>
        <p:spPr bwMode="auto">
          <a:xfrm>
            <a:off x="2063750" y="3429001"/>
            <a:ext cx="784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ClrTx/>
              <a:buSzTx/>
              <a:buFontTx/>
              <a:buNone/>
            </a:pPr>
            <a:r>
              <a:rPr kumimoji="1" lang="en-US" altLang="zh-CN" sz="2400" b="1">
                <a:solidFill>
                  <a:srgbClr val="000000"/>
                </a:solidFill>
                <a:latin typeface="Times New Roman" panose="02020603050405020304" pitchFamily="18" charset="0"/>
                <a:ea typeface="楷体_GB2312" pitchFamily="49" charset="-122"/>
              </a:rPr>
              <a:t>Integrating over the region outside the conductor gives</a:t>
            </a:r>
          </a:p>
        </p:txBody>
      </p:sp>
      <p:sp>
        <p:nvSpPr>
          <p:cNvPr id="411657" name="Text Box 9"/>
          <p:cNvSpPr txBox="1">
            <a:spLocks noChangeArrowheads="1"/>
          </p:cNvSpPr>
          <p:nvPr/>
        </p:nvSpPr>
        <p:spPr bwMode="auto">
          <a:xfrm>
            <a:off x="2927351" y="5300664"/>
            <a:ext cx="60166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50000"/>
              </a:spcBef>
              <a:defRPr/>
            </a:pPr>
            <a:r>
              <a:rPr kumimoji="1" lang="en-US" altLang="zh-CN" sz="28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Three results</a:t>
            </a:r>
            <a:r>
              <a:rPr kumimoji="1" lang="en-US" altLang="zh-CN" sz="2800" b="1">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 above are in </a:t>
            </a:r>
            <a:r>
              <a:rPr kumimoji="1" lang="en-US" altLang="zh-CN" sz="28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agreement </a:t>
            </a:r>
            <a:r>
              <a:rPr kumimoji="1" lang="en-US" altLang="zh-CN" sz="2800" b="1">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a:t>
            </a:r>
          </a:p>
        </p:txBody>
      </p:sp>
      <p:pic>
        <p:nvPicPr>
          <p:cNvPr id="11" name="Picture 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4062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1650"/>
                                        </p:tgtEl>
                                        <p:attrNameLst>
                                          <p:attrName>style.visibility</p:attrName>
                                        </p:attrNameLst>
                                      </p:cBhvr>
                                      <p:to>
                                        <p:strVal val="visible"/>
                                      </p:to>
                                    </p:set>
                                    <p:anim calcmode="lin" valueType="num">
                                      <p:cBhvr additive="base">
                                        <p:cTn id="7" dur="500" fill="hold"/>
                                        <p:tgtEl>
                                          <p:spTgt spid="411650"/>
                                        </p:tgtEl>
                                        <p:attrNameLst>
                                          <p:attrName>ppt_x</p:attrName>
                                        </p:attrNameLst>
                                      </p:cBhvr>
                                      <p:tavLst>
                                        <p:tav tm="0">
                                          <p:val>
                                            <p:strVal val="#ppt_x"/>
                                          </p:val>
                                        </p:tav>
                                        <p:tav tm="100000">
                                          <p:val>
                                            <p:strVal val="#ppt_x"/>
                                          </p:val>
                                        </p:tav>
                                      </p:tavLst>
                                    </p:anim>
                                    <p:anim calcmode="lin" valueType="num">
                                      <p:cBhvr additive="base">
                                        <p:cTn id="8" dur="500" fill="hold"/>
                                        <p:tgtEl>
                                          <p:spTgt spid="4116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gtEl>
                                        <p:attrNameLst>
                                          <p:attrName>style.visibility</p:attrName>
                                        </p:attrNameLst>
                                      </p:cBhvr>
                                      <p:to>
                                        <p:strVal val="visible"/>
                                      </p:to>
                                    </p:set>
                                    <p:anim calcmode="lin" valueType="num">
                                      <p:cBhvr additive="base">
                                        <p:cTn id="13" dur="500" fill="hold"/>
                                        <p:tgtEl>
                                          <p:spTgt spid="411651"/>
                                        </p:tgtEl>
                                        <p:attrNameLst>
                                          <p:attrName>ppt_x</p:attrName>
                                        </p:attrNameLst>
                                      </p:cBhvr>
                                      <p:tavLst>
                                        <p:tav tm="0">
                                          <p:val>
                                            <p:strVal val="#ppt_x"/>
                                          </p:val>
                                        </p:tav>
                                        <p:tav tm="100000">
                                          <p:val>
                                            <p:strVal val="#ppt_x"/>
                                          </p:val>
                                        </p:tav>
                                      </p:tavLst>
                                    </p:anim>
                                    <p:anim calcmode="lin" valueType="num">
                                      <p:cBhvr additive="base">
                                        <p:cTn id="14" dur="500" fill="hold"/>
                                        <p:tgtEl>
                                          <p:spTgt spid="4116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1653"/>
                                        </p:tgtEl>
                                        <p:attrNameLst>
                                          <p:attrName>style.visibility</p:attrName>
                                        </p:attrNameLst>
                                      </p:cBhvr>
                                      <p:to>
                                        <p:strVal val="visible"/>
                                      </p:to>
                                    </p:set>
                                    <p:anim calcmode="lin" valueType="num">
                                      <p:cBhvr additive="base">
                                        <p:cTn id="19" dur="500" fill="hold"/>
                                        <p:tgtEl>
                                          <p:spTgt spid="411653"/>
                                        </p:tgtEl>
                                        <p:attrNameLst>
                                          <p:attrName>ppt_x</p:attrName>
                                        </p:attrNameLst>
                                      </p:cBhvr>
                                      <p:tavLst>
                                        <p:tav tm="0">
                                          <p:val>
                                            <p:strVal val="#ppt_x"/>
                                          </p:val>
                                        </p:tav>
                                        <p:tav tm="100000">
                                          <p:val>
                                            <p:strVal val="#ppt_x"/>
                                          </p:val>
                                        </p:tav>
                                      </p:tavLst>
                                    </p:anim>
                                    <p:anim calcmode="lin" valueType="num">
                                      <p:cBhvr additive="base">
                                        <p:cTn id="20" dur="500" fill="hold"/>
                                        <p:tgtEl>
                                          <p:spTgt spid="4116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1656"/>
                                        </p:tgtEl>
                                        <p:attrNameLst>
                                          <p:attrName>style.visibility</p:attrName>
                                        </p:attrNameLst>
                                      </p:cBhvr>
                                      <p:to>
                                        <p:strVal val="visible"/>
                                      </p:to>
                                    </p:set>
                                    <p:anim calcmode="lin" valueType="num">
                                      <p:cBhvr additive="base">
                                        <p:cTn id="25" dur="500" fill="hold"/>
                                        <p:tgtEl>
                                          <p:spTgt spid="411656"/>
                                        </p:tgtEl>
                                        <p:attrNameLst>
                                          <p:attrName>ppt_x</p:attrName>
                                        </p:attrNameLst>
                                      </p:cBhvr>
                                      <p:tavLst>
                                        <p:tav tm="0">
                                          <p:val>
                                            <p:strVal val="#ppt_x"/>
                                          </p:val>
                                        </p:tav>
                                        <p:tav tm="100000">
                                          <p:val>
                                            <p:strVal val="#ppt_x"/>
                                          </p:val>
                                        </p:tav>
                                      </p:tavLst>
                                    </p:anim>
                                    <p:anim calcmode="lin" valueType="num">
                                      <p:cBhvr additive="base">
                                        <p:cTn id="26" dur="500" fill="hold"/>
                                        <p:tgtEl>
                                          <p:spTgt spid="4116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2"/>
                                        </p:tgtEl>
                                        <p:attrNameLst>
                                          <p:attrName>style.visibility</p:attrName>
                                        </p:attrNameLst>
                                      </p:cBhvr>
                                      <p:to>
                                        <p:strVal val="visible"/>
                                      </p:to>
                                    </p:set>
                                    <p:anim calcmode="lin" valueType="num">
                                      <p:cBhvr additive="base">
                                        <p:cTn id="31" dur="500" fill="hold"/>
                                        <p:tgtEl>
                                          <p:spTgt spid="411652"/>
                                        </p:tgtEl>
                                        <p:attrNameLst>
                                          <p:attrName>ppt_x</p:attrName>
                                        </p:attrNameLst>
                                      </p:cBhvr>
                                      <p:tavLst>
                                        <p:tav tm="0">
                                          <p:val>
                                            <p:strVal val="#ppt_x"/>
                                          </p:val>
                                        </p:tav>
                                        <p:tav tm="100000">
                                          <p:val>
                                            <p:strVal val="#ppt_x"/>
                                          </p:val>
                                        </p:tav>
                                      </p:tavLst>
                                    </p:anim>
                                    <p:anim calcmode="lin" valueType="num">
                                      <p:cBhvr additive="base">
                                        <p:cTn id="32" dur="500" fill="hold"/>
                                        <p:tgtEl>
                                          <p:spTgt spid="41165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7"/>
                                        </p:tgtEl>
                                        <p:attrNameLst>
                                          <p:attrName>style.visibility</p:attrName>
                                        </p:attrNameLst>
                                      </p:cBhvr>
                                      <p:to>
                                        <p:strVal val="visible"/>
                                      </p:to>
                                    </p:set>
                                    <p:anim calcmode="lin" valueType="num">
                                      <p:cBhvr additive="base">
                                        <p:cTn id="37" dur="500" fill="hold"/>
                                        <p:tgtEl>
                                          <p:spTgt spid="411657"/>
                                        </p:tgtEl>
                                        <p:attrNameLst>
                                          <p:attrName>ppt_x</p:attrName>
                                        </p:attrNameLst>
                                      </p:cBhvr>
                                      <p:tavLst>
                                        <p:tav tm="0">
                                          <p:val>
                                            <p:strVal val="#ppt_x"/>
                                          </p:val>
                                        </p:tav>
                                        <p:tav tm="100000">
                                          <p:val>
                                            <p:strVal val="#ppt_x"/>
                                          </p:val>
                                        </p:tav>
                                      </p:tavLst>
                                    </p:anim>
                                    <p:anim calcmode="lin" valueType="num">
                                      <p:cBhvr additive="base">
                                        <p:cTn id="38" dur="500" fill="hold"/>
                                        <p:tgtEl>
                                          <p:spTgt spid="411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autoUpdateAnimBg="0"/>
      <p:bldP spid="411656" grpId="0" autoUpdateAnimBg="0"/>
      <p:bldP spid="4116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ChangeArrowheads="1"/>
          </p:cNvSpPr>
          <p:nvPr/>
        </p:nvSpPr>
        <p:spPr bwMode="auto">
          <a:xfrm>
            <a:off x="1847850" y="3716339"/>
            <a:ext cx="3663950" cy="12604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47" name="Rectangle 8"/>
          <p:cNvSpPr>
            <a:spLocks noChangeArrowheads="1"/>
          </p:cNvSpPr>
          <p:nvPr/>
        </p:nvSpPr>
        <p:spPr bwMode="auto">
          <a:xfrm>
            <a:off x="1847850" y="4940300"/>
            <a:ext cx="3663950" cy="12588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48" name="Rectangle 9"/>
          <p:cNvSpPr>
            <a:spLocks noChangeArrowheads="1"/>
          </p:cNvSpPr>
          <p:nvPr/>
        </p:nvSpPr>
        <p:spPr bwMode="auto">
          <a:xfrm>
            <a:off x="2828926" y="4579938"/>
            <a:ext cx="1960563" cy="671512"/>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15000"/>
              </a:spcBef>
              <a:buClrTx/>
              <a:buSzTx/>
              <a:buFontTx/>
              <a:buNone/>
            </a:pPr>
            <a:endParaRPr lang="zh-CN" altLang="zh-CN" sz="2800" b="1">
              <a:solidFill>
                <a:schemeClr val="bg1"/>
              </a:solidFill>
              <a:ea typeface="幼圆" panose="02010509060101010101" pitchFamily="49" charset="-122"/>
            </a:endParaRPr>
          </a:p>
        </p:txBody>
      </p:sp>
      <p:sp>
        <p:nvSpPr>
          <p:cNvPr id="82949" name="Line 10"/>
          <p:cNvSpPr>
            <a:spLocks noChangeShapeType="1"/>
          </p:cNvSpPr>
          <p:nvPr/>
        </p:nvSpPr>
        <p:spPr bwMode="auto">
          <a:xfrm flipV="1">
            <a:off x="3856039" y="3968750"/>
            <a:ext cx="3175" cy="97313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11"/>
          <p:cNvSpPr>
            <a:spLocks noChangeShapeType="1"/>
          </p:cNvSpPr>
          <p:nvPr/>
        </p:nvSpPr>
        <p:spPr bwMode="auto">
          <a:xfrm flipV="1">
            <a:off x="3860801" y="4205288"/>
            <a:ext cx="360363" cy="735012"/>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1" name="Line 12"/>
          <p:cNvSpPr>
            <a:spLocks noChangeShapeType="1"/>
          </p:cNvSpPr>
          <p:nvPr/>
        </p:nvSpPr>
        <p:spPr bwMode="auto">
          <a:xfrm>
            <a:off x="4838700" y="4567239"/>
            <a:ext cx="4651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2" name="Line 13"/>
          <p:cNvSpPr>
            <a:spLocks noChangeShapeType="1"/>
          </p:cNvSpPr>
          <p:nvPr/>
        </p:nvSpPr>
        <p:spPr bwMode="auto">
          <a:xfrm>
            <a:off x="4838700" y="5273675"/>
            <a:ext cx="4651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3" name="Line 14"/>
          <p:cNvSpPr>
            <a:spLocks noChangeShapeType="1"/>
          </p:cNvSpPr>
          <p:nvPr/>
        </p:nvSpPr>
        <p:spPr bwMode="auto">
          <a:xfrm>
            <a:off x="4945063" y="4556125"/>
            <a:ext cx="0" cy="673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954" name="Object 15"/>
          <p:cNvGraphicFramePr>
            <a:graphicFrameLocks noChangeAspect="1"/>
          </p:cNvGraphicFramePr>
          <p:nvPr/>
        </p:nvGraphicFramePr>
        <p:xfrm>
          <a:off x="3000375" y="4076700"/>
          <a:ext cx="412750" cy="419100"/>
        </p:xfrm>
        <a:graphic>
          <a:graphicData uri="http://schemas.openxmlformats.org/presentationml/2006/ole">
            <mc:AlternateContent xmlns:mc="http://schemas.openxmlformats.org/markup-compatibility/2006">
              <mc:Choice xmlns:v="urn:schemas-microsoft-com:vml" Requires="v">
                <p:oleObj name="Equation" r:id="rId2" imgW="215619" imgH="215619" progId="Equation.DSMT4">
                  <p:embed/>
                </p:oleObj>
              </mc:Choice>
              <mc:Fallback>
                <p:oleObj name="Equation" r:id="rId2" imgW="215619" imgH="215619"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076700"/>
                        <a:ext cx="4127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5" name="Object 16"/>
          <p:cNvGraphicFramePr>
            <a:graphicFrameLocks noChangeAspect="1"/>
          </p:cNvGraphicFramePr>
          <p:nvPr/>
        </p:nvGraphicFramePr>
        <p:xfrm>
          <a:off x="4221164" y="3919538"/>
          <a:ext cx="338137" cy="495300"/>
        </p:xfrm>
        <a:graphic>
          <a:graphicData uri="http://schemas.openxmlformats.org/presentationml/2006/ole">
            <mc:AlternateContent xmlns:mc="http://schemas.openxmlformats.org/markup-compatibility/2006">
              <mc:Choice xmlns:v="urn:schemas-microsoft-com:vml" Requires="v">
                <p:oleObj name="Equation" r:id="rId4" imgW="162000" imgH="238035" progId="Equation.DSMT4">
                  <p:embed/>
                </p:oleObj>
              </mc:Choice>
              <mc:Fallback>
                <p:oleObj name="Equation" r:id="rId4" imgW="162000" imgH="23803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1164" y="3919538"/>
                        <a:ext cx="3381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6" name="Object 17"/>
          <p:cNvGraphicFramePr>
            <a:graphicFrameLocks noChangeAspect="1"/>
          </p:cNvGraphicFramePr>
          <p:nvPr/>
        </p:nvGraphicFramePr>
        <p:xfrm>
          <a:off x="3321050" y="5289551"/>
          <a:ext cx="363538" cy="493713"/>
        </p:xfrm>
        <a:graphic>
          <a:graphicData uri="http://schemas.openxmlformats.org/presentationml/2006/ole">
            <mc:AlternateContent xmlns:mc="http://schemas.openxmlformats.org/markup-compatibility/2006">
              <mc:Choice xmlns:v="urn:schemas-microsoft-com:vml" Requires="v">
                <p:oleObj name="Equation" r:id="rId6" imgW="171450" imgH="238035" progId="Equation.DSMT4">
                  <p:embed/>
                </p:oleObj>
              </mc:Choice>
              <mc:Fallback>
                <p:oleObj name="Equation" r:id="rId6" imgW="171450" imgH="2380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1050" y="5289551"/>
                        <a:ext cx="36353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7" name="Object 18"/>
          <p:cNvGraphicFramePr>
            <a:graphicFrameLocks noChangeAspect="1"/>
          </p:cNvGraphicFramePr>
          <p:nvPr/>
        </p:nvGraphicFramePr>
        <p:xfrm>
          <a:off x="3549651" y="3778251"/>
          <a:ext cx="314325" cy="442913"/>
        </p:xfrm>
        <a:graphic>
          <a:graphicData uri="http://schemas.openxmlformats.org/presentationml/2006/ole">
            <mc:AlternateContent xmlns:mc="http://schemas.openxmlformats.org/markup-compatibility/2006">
              <mc:Choice xmlns:v="urn:schemas-microsoft-com:vml" Requires="v">
                <p:oleObj name="Equation" r:id="rId8" imgW="165028" imgH="228501" progId="Equation.DSMT4">
                  <p:embed/>
                </p:oleObj>
              </mc:Choice>
              <mc:Fallback>
                <p:oleObj name="Equation" r:id="rId8" imgW="165028"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51" y="3778251"/>
                        <a:ext cx="31432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8" name="Text Box 19"/>
          <p:cNvSpPr txBox="1">
            <a:spLocks noChangeArrowheads="1"/>
          </p:cNvSpPr>
          <p:nvPr/>
        </p:nvSpPr>
        <p:spPr bwMode="auto">
          <a:xfrm>
            <a:off x="1847850" y="4191001"/>
            <a:ext cx="1023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Sub1</a:t>
            </a:r>
          </a:p>
        </p:txBody>
      </p:sp>
      <p:sp>
        <p:nvSpPr>
          <p:cNvPr id="82959" name="Text Box 20"/>
          <p:cNvSpPr txBox="1">
            <a:spLocks noChangeArrowheads="1"/>
          </p:cNvSpPr>
          <p:nvPr/>
        </p:nvSpPr>
        <p:spPr bwMode="auto">
          <a:xfrm>
            <a:off x="1847851" y="5324476"/>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Sub2</a:t>
            </a:r>
          </a:p>
        </p:txBody>
      </p:sp>
      <p:graphicFrame>
        <p:nvGraphicFramePr>
          <p:cNvPr id="82960" name="Object 21"/>
          <p:cNvGraphicFramePr>
            <a:graphicFrameLocks noChangeAspect="1"/>
          </p:cNvGraphicFramePr>
          <p:nvPr/>
        </p:nvGraphicFramePr>
        <p:xfrm>
          <a:off x="3719513" y="4797426"/>
          <a:ext cx="228600" cy="252413"/>
        </p:xfrm>
        <a:graphic>
          <a:graphicData uri="http://schemas.openxmlformats.org/presentationml/2006/ole">
            <mc:AlternateContent xmlns:mc="http://schemas.openxmlformats.org/markup-compatibility/2006">
              <mc:Choice xmlns:v="urn:schemas-microsoft-com:vml" Requires="v">
                <p:oleObj name="公式" r:id="rId10" imgW="164814" imgH="177492" progId="Equation.3">
                  <p:embed/>
                </p:oleObj>
              </mc:Choice>
              <mc:Fallback>
                <p:oleObj name="公式" r:id="rId10" imgW="164814" imgH="17749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9513" y="4797426"/>
                        <a:ext cx="2286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1" name="Line 22"/>
          <p:cNvSpPr>
            <a:spLocks noChangeShapeType="1"/>
          </p:cNvSpPr>
          <p:nvPr/>
        </p:nvSpPr>
        <p:spPr bwMode="auto">
          <a:xfrm>
            <a:off x="4079876" y="4579938"/>
            <a:ext cx="682625"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2" name="Line 23"/>
          <p:cNvSpPr>
            <a:spLocks noChangeShapeType="1"/>
          </p:cNvSpPr>
          <p:nvPr/>
        </p:nvSpPr>
        <p:spPr bwMode="auto">
          <a:xfrm flipH="1">
            <a:off x="3429000" y="5229225"/>
            <a:ext cx="723900"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963" name="Object 24"/>
          <p:cNvGraphicFramePr>
            <a:graphicFrameLocks noChangeAspect="1"/>
          </p:cNvGraphicFramePr>
          <p:nvPr/>
        </p:nvGraphicFramePr>
        <p:xfrm>
          <a:off x="3863975" y="4724400"/>
          <a:ext cx="338138" cy="420688"/>
        </p:xfrm>
        <a:graphic>
          <a:graphicData uri="http://schemas.openxmlformats.org/presentationml/2006/ole">
            <mc:AlternateContent xmlns:mc="http://schemas.openxmlformats.org/markup-compatibility/2006">
              <mc:Choice xmlns:v="urn:schemas-microsoft-com:vml" Requires="v">
                <p:oleObj name="公式" r:id="rId12" imgW="177569" imgH="215619" progId="Equation.3">
                  <p:embed/>
                </p:oleObj>
              </mc:Choice>
              <mc:Fallback>
                <p:oleObj name="公式" r:id="rId12" imgW="177569"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3975" y="4724400"/>
                        <a:ext cx="33813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4" name="Object 25"/>
          <p:cNvGraphicFramePr>
            <a:graphicFrameLocks noChangeAspect="1"/>
          </p:cNvGraphicFramePr>
          <p:nvPr/>
        </p:nvGraphicFramePr>
        <p:xfrm>
          <a:off x="4956175" y="4724401"/>
          <a:ext cx="412750" cy="347663"/>
        </p:xfrm>
        <a:graphic>
          <a:graphicData uri="http://schemas.openxmlformats.org/presentationml/2006/ole">
            <mc:AlternateContent xmlns:mc="http://schemas.openxmlformats.org/markup-compatibility/2006">
              <mc:Choice xmlns:v="urn:schemas-microsoft-com:vml" Requires="v">
                <p:oleObj name="Equation" r:id="rId14" imgW="215619" imgH="177569" progId="Equation.DSMT4">
                  <p:embed/>
                </p:oleObj>
              </mc:Choice>
              <mc:Fallback>
                <p:oleObj name="Equation" r:id="rId14" imgW="215619" imgH="17756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6175" y="4724401"/>
                        <a:ext cx="41275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6" name="Line 27"/>
          <p:cNvSpPr>
            <a:spLocks noChangeShapeType="1"/>
          </p:cNvSpPr>
          <p:nvPr/>
        </p:nvSpPr>
        <p:spPr bwMode="auto">
          <a:xfrm flipH="1">
            <a:off x="3033714" y="4940300"/>
            <a:ext cx="827087" cy="628650"/>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7" name="Line 28"/>
          <p:cNvSpPr>
            <a:spLocks noChangeShapeType="1"/>
          </p:cNvSpPr>
          <p:nvPr/>
        </p:nvSpPr>
        <p:spPr bwMode="auto">
          <a:xfrm>
            <a:off x="3287713" y="4581525"/>
            <a:ext cx="215900" cy="0"/>
          </a:xfrm>
          <a:prstGeom prst="line">
            <a:avLst/>
          </a:prstGeom>
          <a:noFill/>
          <a:ln w="28575">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968" name="Line 29"/>
          <p:cNvSpPr>
            <a:spLocks noChangeShapeType="1"/>
          </p:cNvSpPr>
          <p:nvPr/>
        </p:nvSpPr>
        <p:spPr bwMode="auto">
          <a:xfrm flipH="1">
            <a:off x="4194175" y="5249863"/>
            <a:ext cx="215900" cy="0"/>
          </a:xfrm>
          <a:prstGeom prst="line">
            <a:avLst/>
          </a:prstGeom>
          <a:noFill/>
          <a:ln w="28575">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38986" name="Group 42"/>
          <p:cNvGrpSpPr>
            <a:grpSpLocks/>
          </p:cNvGrpSpPr>
          <p:nvPr/>
        </p:nvGrpSpPr>
        <p:grpSpPr bwMode="auto">
          <a:xfrm>
            <a:off x="6743700" y="2708275"/>
            <a:ext cx="3168650" cy="647700"/>
            <a:chOff x="2958" y="3708"/>
            <a:chExt cx="1872" cy="402"/>
          </a:xfrm>
        </p:grpSpPr>
        <p:graphicFrame>
          <p:nvGraphicFramePr>
            <p:cNvPr id="82978" name="Object 43"/>
            <p:cNvGraphicFramePr>
              <a:graphicFrameLocks noChangeAspect="1"/>
            </p:cNvGraphicFramePr>
            <p:nvPr/>
          </p:nvGraphicFramePr>
          <p:xfrm>
            <a:off x="3888" y="3733"/>
            <a:ext cx="841" cy="377"/>
          </p:xfrm>
          <a:graphic>
            <a:graphicData uri="http://schemas.openxmlformats.org/presentationml/2006/ole">
              <mc:AlternateContent xmlns:mc="http://schemas.openxmlformats.org/markup-compatibility/2006">
                <mc:Choice xmlns:v="urn:schemas-microsoft-com:vml" Requires="v">
                  <p:oleObj name="Equation" r:id="rId16" imgW="523800" imgH="209460" progId="Equation.DSMT4">
                    <p:embed/>
                  </p:oleObj>
                </mc:Choice>
                <mc:Fallback>
                  <p:oleObj name="Equation" r:id="rId16" imgW="523800" imgH="2094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8" y="3733"/>
                          <a:ext cx="841" cy="377"/>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9" name="Text Box 44"/>
            <p:cNvSpPr txBox="1">
              <a:spLocks noChangeArrowheads="1"/>
            </p:cNvSpPr>
            <p:nvPr/>
          </p:nvSpPr>
          <p:spPr bwMode="auto">
            <a:xfrm>
              <a:off x="2958" y="3708"/>
              <a:ext cx="1872"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Tx/>
                <a:buSzTx/>
                <a:buFontTx/>
                <a:buNone/>
              </a:pPr>
              <a:r>
                <a:rPr lang="en-US" altLang="zh-CN" sz="2400" b="1">
                  <a:solidFill>
                    <a:srgbClr val="000000"/>
                  </a:solidFill>
                  <a:latin typeface="Times New Roman" panose="02020603050405020304" pitchFamily="18" charset="0"/>
                  <a:ea typeface="楷体_GB2312" pitchFamily="49" charset="-122"/>
                </a:rPr>
                <a:t>Or</a:t>
              </a:r>
            </a:p>
          </p:txBody>
        </p:sp>
      </p:grpSp>
      <p:sp>
        <p:nvSpPr>
          <p:cNvPr id="82970" name="Line 48"/>
          <p:cNvSpPr>
            <a:spLocks noChangeShapeType="1"/>
          </p:cNvSpPr>
          <p:nvPr/>
        </p:nvSpPr>
        <p:spPr bwMode="auto">
          <a:xfrm>
            <a:off x="3287713" y="4941888"/>
            <a:ext cx="215900" cy="0"/>
          </a:xfrm>
          <a:prstGeom prst="line">
            <a:avLst/>
          </a:prstGeom>
          <a:noFill/>
          <a:ln w="38100">
            <a:solidFill>
              <a:srgbClr val="66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971" name="Rectangle 49"/>
          <p:cNvSpPr>
            <a:spLocks noChangeArrowheads="1"/>
          </p:cNvSpPr>
          <p:nvPr/>
        </p:nvSpPr>
        <p:spPr bwMode="auto">
          <a:xfrm>
            <a:off x="1558925" y="333375"/>
            <a:ext cx="5689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a:solidFill>
                  <a:srgbClr val="000000"/>
                </a:solidFill>
                <a:ea typeface="幼圆" panose="02010509060101010101" pitchFamily="49" charset="-122"/>
              </a:rPr>
              <a:t>（</a:t>
            </a:r>
            <a:r>
              <a:rPr lang="en-US" altLang="zh-CN" sz="2400" b="1">
                <a:solidFill>
                  <a:srgbClr val="000000"/>
                </a:solidFill>
                <a:ea typeface="幼圆" panose="02010509060101010101" pitchFamily="49" charset="-122"/>
              </a:rPr>
              <a:t>1</a:t>
            </a:r>
            <a:r>
              <a:rPr lang="zh-CN" altLang="en-US" sz="2400" b="1">
                <a:solidFill>
                  <a:srgbClr val="000000"/>
                </a:solidFill>
                <a:ea typeface="幼圆" panose="02010509060101010101" pitchFamily="49" charset="-122"/>
              </a:rPr>
              <a:t>）</a:t>
            </a:r>
            <a:r>
              <a:rPr lang="en-US" altLang="zh-CN" sz="2400" b="1">
                <a:solidFill>
                  <a:srgbClr val="000000"/>
                </a:solidFill>
                <a:ea typeface="幼圆" panose="02010509060101010101" pitchFamily="49" charset="-122"/>
              </a:rPr>
              <a:t>The tangential directional BC</a:t>
            </a:r>
            <a:endParaRPr lang="en-US" altLang="zh-CN" sz="2400" b="1">
              <a:solidFill>
                <a:srgbClr val="000000"/>
              </a:solidFill>
              <a:ea typeface="楷体_GB2312" pitchFamily="49" charset="-122"/>
            </a:endParaRPr>
          </a:p>
        </p:txBody>
      </p:sp>
      <p:sp>
        <p:nvSpPr>
          <p:cNvPr id="82972" name="Rectangle 50"/>
          <p:cNvSpPr>
            <a:spLocks noChangeArrowheads="1"/>
          </p:cNvSpPr>
          <p:nvPr/>
        </p:nvSpPr>
        <p:spPr bwMode="auto">
          <a:xfrm>
            <a:off x="1774825" y="908050"/>
            <a:ext cx="882015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1"/>
                </a:solidFill>
                <a:ea typeface="楷体_GB2312" pitchFamily="49" charset="-122"/>
              </a:rPr>
              <a:t>       </a:t>
            </a:r>
            <a:r>
              <a:rPr lang="en-US" altLang="zh-CN" sz="2400" b="1">
                <a:solidFill>
                  <a:srgbClr val="0000CC"/>
                </a:solidFill>
                <a:latin typeface="Times New Roman" panose="02020603050405020304" pitchFamily="18" charset="0"/>
                <a:ea typeface="楷体_GB2312" pitchFamily="49" charset="-122"/>
              </a:rPr>
              <a:t>On the dual sides of the interface of medias, selecting a small loop as the graph herein, and setting </a:t>
            </a:r>
            <a:r>
              <a:rPr lang="el-GR" altLang="zh-CN" sz="2400" b="1">
                <a:solidFill>
                  <a:srgbClr val="0000CC"/>
                </a:solidFill>
                <a:latin typeface="Times New Roman" panose="02020603050405020304" pitchFamily="18" charset="0"/>
                <a:ea typeface="楷体_GB2312" pitchFamily="49" charset="-122"/>
              </a:rPr>
              <a:t>Δ</a:t>
            </a:r>
            <a:r>
              <a:rPr lang="en-US" altLang="zh-CN" sz="2400" b="1" i="1">
                <a:solidFill>
                  <a:srgbClr val="0000CC"/>
                </a:solidFill>
                <a:latin typeface="Times New Roman" panose="02020603050405020304" pitchFamily="18" charset="0"/>
                <a:ea typeface="楷体_GB2312" pitchFamily="49" charset="-122"/>
              </a:rPr>
              <a:t>h </a:t>
            </a:r>
            <a:r>
              <a:rPr lang="en-US" altLang="zh-CN" sz="2800" b="1">
                <a:solidFill>
                  <a:srgbClr val="0000CC"/>
                </a:solidFill>
                <a:latin typeface="Times New Roman" panose="02020603050405020304" pitchFamily="18" charset="0"/>
                <a:ea typeface="幼圆" panose="02010509060101010101" pitchFamily="49" charset="-122"/>
              </a:rPr>
              <a:t>→</a:t>
            </a:r>
            <a:r>
              <a:rPr lang="en-US" altLang="zh-CN" sz="2400" b="1">
                <a:solidFill>
                  <a:srgbClr val="0000CC"/>
                </a:solidFill>
                <a:latin typeface="Times New Roman" panose="02020603050405020304" pitchFamily="18" charset="0"/>
                <a:ea typeface="幼圆" panose="02010509060101010101" pitchFamily="49" charset="-122"/>
              </a:rPr>
              <a:t>0</a:t>
            </a:r>
            <a:r>
              <a:rPr lang="zh-CN" altLang="en-US" sz="2400" b="1">
                <a:solidFill>
                  <a:srgbClr val="0000CC"/>
                </a:solidFill>
                <a:latin typeface="Times New Roman" panose="02020603050405020304" pitchFamily="18" charset="0"/>
                <a:ea typeface="幼圆" panose="02010509060101010101" pitchFamily="49" charset="-122"/>
              </a:rPr>
              <a:t>，</a:t>
            </a:r>
            <a:r>
              <a:rPr lang="en-US" altLang="zh-CN" sz="2400" b="1">
                <a:solidFill>
                  <a:srgbClr val="0000CC"/>
                </a:solidFill>
                <a:latin typeface="Times New Roman" panose="02020603050405020304" pitchFamily="18" charset="0"/>
                <a:ea typeface="楷体_GB2312" pitchFamily="49" charset="-122"/>
              </a:rPr>
              <a:t>Since</a:t>
            </a:r>
            <a:endParaRPr lang="el-GR" altLang="zh-CN" sz="2400" b="1">
              <a:solidFill>
                <a:srgbClr val="0000CC"/>
              </a:solidFill>
              <a:latin typeface="Times New Roman" panose="02020603050405020304" pitchFamily="18" charset="0"/>
              <a:ea typeface="楷体_GB2312" pitchFamily="49" charset="-122"/>
            </a:endParaRPr>
          </a:p>
        </p:txBody>
      </p:sp>
      <p:graphicFrame>
        <p:nvGraphicFramePr>
          <p:cNvPr id="338995" name="Object 51"/>
          <p:cNvGraphicFramePr>
            <a:graphicFrameLocks noGrp="1" noChangeAspect="1"/>
          </p:cNvGraphicFramePr>
          <p:nvPr>
            <p:ph sz="half" idx="1"/>
          </p:nvPr>
        </p:nvGraphicFramePr>
        <p:xfrm>
          <a:off x="2424113" y="1897063"/>
          <a:ext cx="7488237" cy="720725"/>
        </p:xfrm>
        <a:graphic>
          <a:graphicData uri="http://schemas.openxmlformats.org/presentationml/2006/ole">
            <mc:AlternateContent xmlns:mc="http://schemas.openxmlformats.org/markup-compatibility/2006">
              <mc:Choice xmlns:v="urn:schemas-microsoft-com:vml" Requires="v">
                <p:oleObj name="Equation" r:id="rId18" imgW="2867130" imgH="276315" progId="Equation.DSMT4">
                  <p:embed/>
                </p:oleObj>
              </mc:Choice>
              <mc:Fallback>
                <p:oleObj name="Equation" r:id="rId18" imgW="2867130" imgH="276315"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4113" y="1897063"/>
                        <a:ext cx="74882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000" name="Object 56"/>
          <p:cNvGraphicFramePr>
            <a:graphicFrameLocks noGrp="1" noChangeAspect="1"/>
          </p:cNvGraphicFramePr>
          <p:nvPr>
            <p:ph sz="quarter" idx="2"/>
          </p:nvPr>
        </p:nvGraphicFramePr>
        <p:xfrm>
          <a:off x="3575050" y="2708275"/>
          <a:ext cx="2665413" cy="642938"/>
        </p:xfrm>
        <a:graphic>
          <a:graphicData uri="http://schemas.openxmlformats.org/presentationml/2006/ole">
            <mc:AlternateContent xmlns:mc="http://schemas.openxmlformats.org/markup-compatibility/2006">
              <mc:Choice xmlns:v="urn:schemas-microsoft-com:vml" Requires="v">
                <p:oleObj name="Equation" r:id="rId20" imgW="1054100" imgH="254000" progId="Equation.DSMT4">
                  <p:embed/>
                </p:oleObj>
              </mc:Choice>
              <mc:Fallback>
                <p:oleObj name="Equation" r:id="rId20" imgW="1054100" imgH="2540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75050" y="2708275"/>
                        <a:ext cx="266541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9005" name="Object 61"/>
          <p:cNvGraphicFramePr>
            <a:graphicFrameLocks noGrp="1" noChangeAspect="1"/>
          </p:cNvGraphicFramePr>
          <p:nvPr>
            <p:ph sz="quarter" idx="3"/>
          </p:nvPr>
        </p:nvGraphicFramePr>
        <p:xfrm>
          <a:off x="7104063" y="5027613"/>
          <a:ext cx="1584325" cy="1047750"/>
        </p:xfrm>
        <a:graphic>
          <a:graphicData uri="http://schemas.openxmlformats.org/presentationml/2006/ole">
            <mc:AlternateContent xmlns:mc="http://schemas.openxmlformats.org/markup-compatibility/2006">
              <mc:Choice xmlns:v="urn:schemas-microsoft-com:vml" Requires="v">
                <p:oleObj name="Equation" r:id="rId22" imgW="619110" imgH="409485" progId="Equation.DSMT4">
                  <p:embed/>
                </p:oleObj>
              </mc:Choice>
              <mc:Fallback>
                <p:oleObj name="Equation" r:id="rId22" imgW="619110" imgH="409485"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04063" y="5027613"/>
                        <a:ext cx="15843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003" name="AutoShape 59"/>
          <p:cNvSpPr>
            <a:spLocks noChangeArrowheads="1"/>
          </p:cNvSpPr>
          <p:nvPr/>
        </p:nvSpPr>
        <p:spPr bwMode="auto">
          <a:xfrm rot="-5400000">
            <a:off x="2722563" y="2768601"/>
            <a:ext cx="265113" cy="576262"/>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39004" name="Text Box 60"/>
          <p:cNvSpPr txBox="1">
            <a:spLocks noChangeArrowheads="1"/>
          </p:cNvSpPr>
          <p:nvPr/>
        </p:nvSpPr>
        <p:spPr bwMode="auto">
          <a:xfrm>
            <a:off x="5951538" y="3644901"/>
            <a:ext cx="43926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Char char="•"/>
            </a:pPr>
            <a:r>
              <a:rPr lang="en-US" altLang="zh-CN" sz="2400" b="1">
                <a:solidFill>
                  <a:srgbClr val="000000"/>
                </a:solidFill>
              </a:rPr>
              <a:t> The tangential component of an E field is </a:t>
            </a:r>
            <a:r>
              <a:rPr lang="en-US" altLang="zh-CN" sz="2400" b="1">
                <a:solidFill>
                  <a:srgbClr val="FF0000"/>
                </a:solidFill>
              </a:rPr>
              <a:t>continuous</a:t>
            </a:r>
            <a:r>
              <a:rPr lang="en-US" altLang="zh-CN" sz="2400" b="1">
                <a:solidFill>
                  <a:srgbClr val="000000"/>
                </a:solidFill>
              </a:rPr>
              <a:t> across an interface</a:t>
            </a:r>
          </a:p>
        </p:txBody>
      </p:sp>
    </p:spTree>
    <p:extLst>
      <p:ext uri="{BB962C8B-B14F-4D97-AF65-F5344CB8AC3E}">
        <p14:creationId xmlns:p14="http://schemas.microsoft.com/office/powerpoint/2010/main" val="3097703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8995"/>
                                        </p:tgtEl>
                                        <p:attrNameLst>
                                          <p:attrName>style.visibility</p:attrName>
                                        </p:attrNameLst>
                                      </p:cBhvr>
                                      <p:to>
                                        <p:strVal val="visible"/>
                                      </p:to>
                                    </p:set>
                                    <p:animEffect transition="in" filter="slide(fromBottom)">
                                      <p:cBhvr>
                                        <p:cTn id="7" dur="500"/>
                                        <p:tgtEl>
                                          <p:spTgt spid="338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9003"/>
                                        </p:tgtEl>
                                        <p:attrNameLst>
                                          <p:attrName>style.visibility</p:attrName>
                                        </p:attrNameLst>
                                      </p:cBhvr>
                                      <p:to>
                                        <p:strVal val="visible"/>
                                      </p:to>
                                    </p:set>
                                    <p:animEffect transition="in" filter="slide(fromBottom)">
                                      <p:cBhvr>
                                        <p:cTn id="12" dur="500"/>
                                        <p:tgtEl>
                                          <p:spTgt spid="339003"/>
                                        </p:tgtEl>
                                      </p:cBhvr>
                                    </p:animEffect>
                                  </p:childTnLst>
                                </p:cTn>
                              </p:par>
                              <p:par>
                                <p:cTn id="13" presetID="12" presetClass="entr" presetSubtype="4" fill="hold" nodeType="withEffect">
                                  <p:stCondLst>
                                    <p:cond delay="0"/>
                                  </p:stCondLst>
                                  <p:childTnLst>
                                    <p:set>
                                      <p:cBhvr>
                                        <p:cTn id="14" dur="1" fill="hold">
                                          <p:stCondLst>
                                            <p:cond delay="0"/>
                                          </p:stCondLst>
                                        </p:cTn>
                                        <p:tgtEl>
                                          <p:spTgt spid="339000"/>
                                        </p:tgtEl>
                                        <p:attrNameLst>
                                          <p:attrName>style.visibility</p:attrName>
                                        </p:attrNameLst>
                                      </p:cBhvr>
                                      <p:to>
                                        <p:strVal val="visible"/>
                                      </p:to>
                                    </p:set>
                                    <p:animEffect transition="in" filter="slide(fromBottom)">
                                      <p:cBhvr>
                                        <p:cTn id="15" dur="500"/>
                                        <p:tgtEl>
                                          <p:spTgt spid="3390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38986"/>
                                        </p:tgtEl>
                                        <p:attrNameLst>
                                          <p:attrName>style.visibility</p:attrName>
                                        </p:attrNameLst>
                                      </p:cBhvr>
                                      <p:to>
                                        <p:strVal val="visible"/>
                                      </p:to>
                                    </p:set>
                                    <p:animEffect transition="in" filter="slide(fromBottom)">
                                      <p:cBhvr>
                                        <p:cTn id="20" dur="500"/>
                                        <p:tgtEl>
                                          <p:spTgt spid="3389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39004"/>
                                        </p:tgtEl>
                                        <p:attrNameLst>
                                          <p:attrName>style.visibility</p:attrName>
                                        </p:attrNameLst>
                                      </p:cBhvr>
                                      <p:to>
                                        <p:strVal val="visible"/>
                                      </p:to>
                                    </p:set>
                                    <p:animEffect transition="in" filter="dissolve">
                                      <p:cBhvr>
                                        <p:cTn id="25" dur="500"/>
                                        <p:tgtEl>
                                          <p:spTgt spid="3390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339005"/>
                                        </p:tgtEl>
                                        <p:attrNameLst>
                                          <p:attrName>style.visibility</p:attrName>
                                        </p:attrNameLst>
                                      </p:cBhvr>
                                      <p:to>
                                        <p:strVal val="visible"/>
                                      </p:to>
                                    </p:set>
                                    <p:animEffect transition="in" filter="slide(fromBottom)">
                                      <p:cBhvr>
                                        <p:cTn id="30" dur="500"/>
                                        <p:tgtEl>
                                          <p:spTgt spid="339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00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rrowheads="1"/>
          </p:cNvSpPr>
          <p:nvPr>
            <p:ph type="title"/>
          </p:nvPr>
        </p:nvSpPr>
        <p:spPr>
          <a:xfrm>
            <a:off x="1774825" y="1125538"/>
            <a:ext cx="8540750" cy="1143000"/>
          </a:xfrm>
        </p:spPr>
        <p:txBody>
          <a:bodyPr/>
          <a:lstStyle/>
          <a:p>
            <a:pPr eaLnBrk="1" hangingPunct="1">
              <a:defRPr/>
            </a:pPr>
            <a:r>
              <a:rPr lang="en-US" altLang="zh-CN" sz="6000" b="1">
                <a:effectLst>
                  <a:outerShdw blurRad="38100" dist="38100" dir="2700000" algn="tl">
                    <a:srgbClr val="C0C0C0"/>
                  </a:outerShdw>
                </a:effectLst>
              </a:rPr>
              <a:t>Homework</a:t>
            </a:r>
          </a:p>
        </p:txBody>
      </p:sp>
      <p:sp>
        <p:nvSpPr>
          <p:cNvPr id="111619" name="Rectangle 3"/>
          <p:cNvSpPr>
            <a:spLocks noGrp="1" noRot="1" noChangeArrowheads="1"/>
          </p:cNvSpPr>
          <p:nvPr>
            <p:ph idx="1"/>
          </p:nvPr>
        </p:nvSpPr>
        <p:spPr>
          <a:xfrm>
            <a:off x="2424114" y="2852738"/>
            <a:ext cx="7488237" cy="1873250"/>
          </a:xfrm>
        </p:spPr>
        <p:txBody>
          <a:bodyPr/>
          <a:lstStyle/>
          <a:p>
            <a:pPr algn="ctr">
              <a:buNone/>
            </a:pPr>
            <a:r>
              <a:rPr lang="en-US" altLang="zh-CN" sz="4800" dirty="0"/>
              <a:t>3-11, 3-12, 3-22, 3-25, 3-33, 3-37</a:t>
            </a:r>
            <a:endParaRPr lang="en-US" altLang="zh-CN" sz="4800" b="1" dirty="0">
              <a:solidFill>
                <a:srgbClr val="000000"/>
              </a:solidFill>
            </a:endParaRPr>
          </a:p>
        </p:txBody>
      </p:sp>
    </p:spTree>
    <p:extLst>
      <p:ext uri="{BB962C8B-B14F-4D97-AF65-F5344CB8AC3E}">
        <p14:creationId xmlns:p14="http://schemas.microsoft.com/office/powerpoint/2010/main" val="367192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ChangeArrowheads="1"/>
          </p:cNvSpPr>
          <p:nvPr/>
        </p:nvSpPr>
        <p:spPr bwMode="auto">
          <a:xfrm>
            <a:off x="1524001" y="188913"/>
            <a:ext cx="518477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zh-CN" altLang="en-US" sz="2400" b="1">
                <a:solidFill>
                  <a:srgbClr val="000000"/>
                </a:solidFill>
                <a:ea typeface="幼圆" panose="02010509060101010101" pitchFamily="49" charset="-122"/>
              </a:rPr>
              <a:t>（</a:t>
            </a:r>
            <a:r>
              <a:rPr lang="en-US" altLang="zh-CN" sz="2400" b="1">
                <a:solidFill>
                  <a:srgbClr val="000000"/>
                </a:solidFill>
                <a:ea typeface="幼圆" panose="02010509060101010101" pitchFamily="49" charset="-122"/>
              </a:rPr>
              <a:t>2</a:t>
            </a:r>
            <a:r>
              <a:rPr lang="zh-CN" altLang="en-US" sz="2400" b="1">
                <a:solidFill>
                  <a:srgbClr val="000000"/>
                </a:solidFill>
                <a:ea typeface="幼圆" panose="02010509060101010101" pitchFamily="49" charset="-122"/>
              </a:rPr>
              <a:t>） </a:t>
            </a:r>
            <a:r>
              <a:rPr lang="en-US" altLang="zh-CN" sz="2400" b="1">
                <a:solidFill>
                  <a:srgbClr val="000000"/>
                </a:solidFill>
                <a:ea typeface="幼圆" panose="02010509060101010101" pitchFamily="49" charset="-122"/>
              </a:rPr>
              <a:t>The normal directional BC</a:t>
            </a:r>
            <a:endParaRPr lang="en-US" altLang="zh-CN" sz="2400" b="1">
              <a:solidFill>
                <a:srgbClr val="000000"/>
              </a:solidFill>
              <a:ea typeface="楷体_GB2312" pitchFamily="49" charset="-122"/>
            </a:endParaRPr>
          </a:p>
        </p:txBody>
      </p:sp>
      <p:sp>
        <p:nvSpPr>
          <p:cNvPr id="83971" name="Rectangle 4"/>
          <p:cNvSpPr>
            <a:spLocks noChangeArrowheads="1"/>
          </p:cNvSpPr>
          <p:nvPr/>
        </p:nvSpPr>
        <p:spPr bwMode="auto">
          <a:xfrm>
            <a:off x="2279651" y="2060576"/>
            <a:ext cx="24479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l-GR" altLang="zh-CN" sz="2400" b="1">
                <a:solidFill>
                  <a:srgbClr val="0000CC"/>
                </a:solidFill>
                <a:latin typeface="楷体_GB2312" pitchFamily="49" charset="-122"/>
                <a:ea typeface="楷体_GB2312" pitchFamily="49" charset="-122"/>
              </a:rPr>
              <a:t>Δ</a:t>
            </a:r>
            <a:r>
              <a:rPr lang="en-US" altLang="zh-CN" sz="2400" b="1" i="1">
                <a:solidFill>
                  <a:srgbClr val="0000CC"/>
                </a:solidFill>
                <a:latin typeface="Times New Roman" panose="02020603050405020304" pitchFamily="18" charset="0"/>
                <a:ea typeface="楷体_GB2312" pitchFamily="49" charset="-122"/>
              </a:rPr>
              <a:t>h</a:t>
            </a:r>
            <a:r>
              <a:rPr lang="en-US" altLang="zh-CN" sz="2800" b="1">
                <a:solidFill>
                  <a:srgbClr val="0000CC"/>
                </a:solidFill>
                <a:latin typeface="Times New Roman" panose="02020603050405020304" pitchFamily="18" charset="0"/>
                <a:ea typeface="幼圆" panose="02010509060101010101" pitchFamily="49" charset="-122"/>
              </a:rPr>
              <a:t>→</a:t>
            </a:r>
            <a:r>
              <a:rPr lang="en-US" altLang="zh-CN" sz="2400" b="1">
                <a:solidFill>
                  <a:srgbClr val="0000CC"/>
                </a:solidFill>
                <a:latin typeface="Times New Roman" panose="02020603050405020304" pitchFamily="18" charset="0"/>
                <a:ea typeface="楷体_GB2312" pitchFamily="49" charset="-122"/>
              </a:rPr>
              <a:t>0</a:t>
            </a:r>
            <a:r>
              <a:rPr lang="zh-CN" altLang="en-US" sz="2400" b="1">
                <a:solidFill>
                  <a:srgbClr val="0000CC"/>
                </a:solidFill>
                <a:latin typeface="Times New Roman" panose="02020603050405020304" pitchFamily="18" charset="0"/>
                <a:ea typeface="楷体_GB2312" pitchFamily="49" charset="-122"/>
              </a:rPr>
              <a:t>，</a:t>
            </a:r>
            <a:r>
              <a:rPr lang="en-US" altLang="zh-CN" sz="2400" b="1">
                <a:solidFill>
                  <a:srgbClr val="0000CC"/>
                </a:solidFill>
                <a:latin typeface="Times New Roman" panose="02020603050405020304" pitchFamily="18" charset="0"/>
                <a:ea typeface="楷体_GB2312" pitchFamily="49" charset="-122"/>
              </a:rPr>
              <a:t>then</a:t>
            </a:r>
          </a:p>
        </p:txBody>
      </p:sp>
      <p:grpSp>
        <p:nvGrpSpPr>
          <p:cNvPr id="83972" name="Group 5"/>
          <p:cNvGrpSpPr>
            <a:grpSpLocks/>
          </p:cNvGrpSpPr>
          <p:nvPr/>
        </p:nvGrpSpPr>
        <p:grpSpPr bwMode="auto">
          <a:xfrm>
            <a:off x="6600825" y="188915"/>
            <a:ext cx="3887788" cy="2592388"/>
            <a:chOff x="3198" y="346"/>
            <a:chExt cx="2449" cy="1633"/>
          </a:xfrm>
        </p:grpSpPr>
        <p:sp>
          <p:nvSpPr>
            <p:cNvPr id="83992" name="Rectangle 6"/>
            <p:cNvSpPr>
              <a:spLocks noChangeArrowheads="1"/>
            </p:cNvSpPr>
            <p:nvPr/>
          </p:nvSpPr>
          <p:spPr bwMode="auto">
            <a:xfrm>
              <a:off x="3198" y="346"/>
              <a:ext cx="2449" cy="81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993" name="Rectangle 7"/>
            <p:cNvSpPr>
              <a:spLocks noChangeArrowheads="1"/>
            </p:cNvSpPr>
            <p:nvPr/>
          </p:nvSpPr>
          <p:spPr bwMode="auto">
            <a:xfrm>
              <a:off x="3198" y="1163"/>
              <a:ext cx="2449" cy="816"/>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8399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9" y="690"/>
              <a:ext cx="2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399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 y="482"/>
              <a:ext cx="28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399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1480"/>
              <a:ext cx="30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399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 y="385"/>
              <a:ext cx="224"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98" name="Text Box 12"/>
            <p:cNvSpPr txBox="1">
              <a:spLocks noChangeArrowheads="1"/>
            </p:cNvSpPr>
            <p:nvPr/>
          </p:nvSpPr>
          <p:spPr bwMode="auto">
            <a:xfrm>
              <a:off x="3334" y="845"/>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Sub1</a:t>
              </a:r>
            </a:p>
          </p:txBody>
        </p:sp>
        <p:sp>
          <p:nvSpPr>
            <p:cNvPr id="83999" name="Text Box 13"/>
            <p:cNvSpPr txBox="1">
              <a:spLocks noChangeArrowheads="1"/>
            </p:cNvSpPr>
            <p:nvPr/>
          </p:nvSpPr>
          <p:spPr bwMode="auto">
            <a:xfrm>
              <a:off x="3334" y="1253"/>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Sub2</a:t>
              </a:r>
            </a:p>
          </p:txBody>
        </p:sp>
        <p:sp>
          <p:nvSpPr>
            <p:cNvPr id="84000" name="Line 14"/>
            <p:cNvSpPr>
              <a:spLocks noChangeShapeType="1"/>
            </p:cNvSpPr>
            <p:nvPr/>
          </p:nvSpPr>
          <p:spPr bwMode="auto">
            <a:xfrm>
              <a:off x="4855" y="972"/>
              <a:ext cx="2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1" name="Line 15"/>
            <p:cNvSpPr>
              <a:spLocks noChangeShapeType="1"/>
            </p:cNvSpPr>
            <p:nvPr/>
          </p:nvSpPr>
          <p:spPr bwMode="auto">
            <a:xfrm>
              <a:off x="4855" y="1373"/>
              <a:ext cx="293"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2" name="Line 16"/>
            <p:cNvSpPr>
              <a:spLocks noChangeShapeType="1"/>
            </p:cNvSpPr>
            <p:nvPr/>
          </p:nvSpPr>
          <p:spPr bwMode="auto">
            <a:xfrm>
              <a:off x="4926" y="965"/>
              <a:ext cx="0" cy="4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4003"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3" y="1071"/>
              <a:ext cx="260"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004" name="Oval 18"/>
            <p:cNvSpPr>
              <a:spLocks noChangeArrowheads="1"/>
            </p:cNvSpPr>
            <p:nvPr/>
          </p:nvSpPr>
          <p:spPr bwMode="auto">
            <a:xfrm>
              <a:off x="4195" y="1186"/>
              <a:ext cx="635"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4005" name="Oval 19"/>
            <p:cNvSpPr>
              <a:spLocks noChangeArrowheads="1"/>
            </p:cNvSpPr>
            <p:nvPr/>
          </p:nvSpPr>
          <p:spPr bwMode="auto">
            <a:xfrm>
              <a:off x="4195" y="1005"/>
              <a:ext cx="164" cy="327"/>
            </a:xfrm>
            <a:prstGeom prst="ellipse">
              <a:avLst/>
            </a:prstGeom>
            <a:noFill/>
            <a:ln w="9525">
              <a:solidFill>
                <a:srgbClr val="00FF00"/>
              </a:solidFill>
              <a:round/>
              <a:headEnd/>
              <a:tailEnd/>
            </a:ln>
            <a:effectLst/>
            <a:scene3d>
              <a:camera prst="legacyObliqueBottom">
                <a:rot lat="20099996" lon="0" rev="0"/>
              </a:camera>
              <a:lightRig rig="legacyFlat3" dir="b"/>
            </a:scene3d>
            <a:sp3d extrusionH="277800" prstMaterial="legacyMatte">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4006" name="Oval 20"/>
            <p:cNvSpPr>
              <a:spLocks noChangeArrowheads="1"/>
            </p:cNvSpPr>
            <p:nvPr/>
          </p:nvSpPr>
          <p:spPr bwMode="auto">
            <a:xfrm>
              <a:off x="4195" y="824"/>
              <a:ext cx="164" cy="327"/>
            </a:xfrm>
            <a:prstGeom prst="ellipse">
              <a:avLst/>
            </a:prstGeom>
            <a:solidFill>
              <a:srgbClr val="FFFF00"/>
            </a:solidFill>
            <a:ln w="9525">
              <a:round/>
              <a:headEnd/>
              <a:tailEnd/>
            </a:ln>
            <a:effectLst/>
            <a:scene3d>
              <a:camera prst="legacyObliqueBottom">
                <a:rot lat="20099996" lon="0" rev="0"/>
              </a:camera>
              <a:lightRig rig="legacyFlat3" dir="r"/>
            </a:scene3d>
            <a:sp3d extrusionH="2778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4007" name="Oval 21"/>
            <p:cNvSpPr>
              <a:spLocks noChangeArrowheads="1"/>
            </p:cNvSpPr>
            <p:nvPr/>
          </p:nvSpPr>
          <p:spPr bwMode="auto">
            <a:xfrm>
              <a:off x="4195" y="823"/>
              <a:ext cx="635"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4008" name="Oval 22"/>
            <p:cNvSpPr>
              <a:spLocks noChangeArrowheads="1"/>
            </p:cNvSpPr>
            <p:nvPr/>
          </p:nvSpPr>
          <p:spPr bwMode="auto">
            <a:xfrm>
              <a:off x="4195" y="1005"/>
              <a:ext cx="635" cy="327"/>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4009" name="Line 23"/>
            <p:cNvSpPr>
              <a:spLocks noChangeShapeType="1"/>
            </p:cNvSpPr>
            <p:nvPr/>
          </p:nvSpPr>
          <p:spPr bwMode="auto">
            <a:xfrm flipV="1">
              <a:off x="4526" y="598"/>
              <a:ext cx="0" cy="56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0" name="Line 24"/>
            <p:cNvSpPr>
              <a:spLocks noChangeShapeType="1"/>
            </p:cNvSpPr>
            <p:nvPr/>
          </p:nvSpPr>
          <p:spPr bwMode="auto">
            <a:xfrm flipV="1">
              <a:off x="3939" y="1146"/>
              <a:ext cx="612" cy="462"/>
            </a:xfrm>
            <a:prstGeom prst="line">
              <a:avLst/>
            </a:prstGeom>
            <a:noFill/>
            <a:ln w="3492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1" name="Line 25"/>
            <p:cNvSpPr>
              <a:spLocks noChangeShapeType="1"/>
            </p:cNvSpPr>
            <p:nvPr/>
          </p:nvSpPr>
          <p:spPr bwMode="auto">
            <a:xfrm flipV="1">
              <a:off x="4537" y="688"/>
              <a:ext cx="268" cy="474"/>
            </a:xfrm>
            <a:prstGeom prst="line">
              <a:avLst/>
            </a:prstGeom>
            <a:noFill/>
            <a:ln w="34925">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2" name="Line 26"/>
            <p:cNvSpPr>
              <a:spLocks noChangeShapeType="1"/>
            </p:cNvSpPr>
            <p:nvPr/>
          </p:nvSpPr>
          <p:spPr bwMode="auto">
            <a:xfrm>
              <a:off x="3198" y="1162"/>
              <a:ext cx="24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13" name="Line 27"/>
            <p:cNvSpPr>
              <a:spLocks noChangeShapeType="1"/>
            </p:cNvSpPr>
            <p:nvPr/>
          </p:nvSpPr>
          <p:spPr bwMode="auto">
            <a:xfrm>
              <a:off x="4830" y="994"/>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14" name="Line 28"/>
            <p:cNvSpPr>
              <a:spLocks noChangeShapeType="1"/>
            </p:cNvSpPr>
            <p:nvPr/>
          </p:nvSpPr>
          <p:spPr bwMode="auto">
            <a:xfrm>
              <a:off x="4195" y="986"/>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16" name="Line 30"/>
            <p:cNvSpPr>
              <a:spLocks noChangeShapeType="1"/>
            </p:cNvSpPr>
            <p:nvPr/>
          </p:nvSpPr>
          <p:spPr bwMode="auto">
            <a:xfrm>
              <a:off x="4241" y="890"/>
              <a:ext cx="18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17" name="Rectangle 31"/>
            <p:cNvSpPr>
              <a:spLocks noChangeArrowheads="1"/>
            </p:cNvSpPr>
            <p:nvPr/>
          </p:nvSpPr>
          <p:spPr bwMode="auto">
            <a:xfrm>
              <a:off x="4468" y="1026"/>
              <a:ext cx="27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00"/>
                  </a:solidFill>
                  <a:latin typeface="楷体_GB2312" pitchFamily="49" charset="-122"/>
                  <a:ea typeface="楷体_GB2312" pitchFamily="49" charset="-122"/>
                </a:rPr>
                <a:t>P</a:t>
              </a:r>
              <a:endParaRPr lang="en-US" altLang="zh-CN" sz="2400" b="1">
                <a:solidFill>
                  <a:srgbClr val="000000"/>
                </a:solidFill>
                <a:latin typeface="Times New Roman" panose="02020603050405020304" pitchFamily="18" charset="0"/>
                <a:ea typeface="楷体_GB2312" pitchFamily="49" charset="-122"/>
              </a:endParaRPr>
            </a:p>
          </p:txBody>
        </p:sp>
        <p:sp>
          <p:nvSpPr>
            <p:cNvPr id="84018" name="Rectangle 32"/>
            <p:cNvSpPr>
              <a:spLocks noChangeArrowheads="1"/>
            </p:cNvSpPr>
            <p:nvPr/>
          </p:nvSpPr>
          <p:spPr bwMode="auto">
            <a:xfrm>
              <a:off x="3998" y="981"/>
              <a:ext cx="27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00"/>
                  </a:solidFill>
                  <a:latin typeface="楷体_GB2312" pitchFamily="49" charset="-122"/>
                  <a:ea typeface="楷体_GB2312" pitchFamily="49" charset="-122"/>
                </a:rPr>
                <a:t>S</a:t>
              </a:r>
              <a:endParaRPr lang="en-US" altLang="zh-CN" sz="2400" b="1">
                <a:solidFill>
                  <a:srgbClr val="000000"/>
                </a:solidFill>
                <a:latin typeface="Times New Roman" panose="02020603050405020304" pitchFamily="18" charset="0"/>
                <a:ea typeface="楷体_GB2312" pitchFamily="49" charset="-122"/>
              </a:endParaRPr>
            </a:p>
          </p:txBody>
        </p:sp>
      </p:grpSp>
      <p:sp>
        <p:nvSpPr>
          <p:cNvPr id="83973" name="Rectangle 43"/>
          <p:cNvSpPr>
            <a:spLocks noChangeArrowheads="1"/>
          </p:cNvSpPr>
          <p:nvPr/>
        </p:nvSpPr>
        <p:spPr bwMode="auto">
          <a:xfrm>
            <a:off x="1524001" y="692150"/>
            <a:ext cx="4968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00CC"/>
                </a:solidFill>
                <a:latin typeface="Times New Roman" panose="02020603050405020304" pitchFamily="18" charset="0"/>
                <a:ea typeface="楷体_GB2312" pitchFamily="49" charset="-122"/>
              </a:rPr>
              <a:t>       Defining a point </a:t>
            </a:r>
            <a:r>
              <a:rPr lang="en-US" altLang="zh-CN" sz="2400" b="1" i="1" dirty="0">
                <a:solidFill>
                  <a:srgbClr val="0000CC"/>
                </a:solidFill>
                <a:latin typeface="Times New Roman" panose="02020603050405020304" pitchFamily="18" charset="0"/>
                <a:ea typeface="楷体_GB2312" pitchFamily="49" charset="-122"/>
              </a:rPr>
              <a:t>P </a:t>
            </a:r>
            <a:r>
              <a:rPr lang="en-US" altLang="zh-CN" sz="2400" b="1" dirty="0">
                <a:solidFill>
                  <a:srgbClr val="0000CC"/>
                </a:solidFill>
                <a:latin typeface="Times New Roman" panose="02020603050405020304" pitchFamily="18" charset="0"/>
                <a:ea typeface="楷体_GB2312" pitchFamily="49" charset="-122"/>
              </a:rPr>
              <a:t>on the interface between two medias</a:t>
            </a:r>
            <a:r>
              <a:rPr lang="zh-CN" altLang="en-US" sz="2400" b="1" dirty="0">
                <a:solidFill>
                  <a:srgbClr val="0000CC"/>
                </a:solidFill>
                <a:latin typeface="Times New Roman" panose="02020603050405020304" pitchFamily="18" charset="0"/>
                <a:ea typeface="楷体_GB2312" pitchFamily="49" charset="-122"/>
              </a:rPr>
              <a:t>，</a:t>
            </a:r>
            <a:r>
              <a:rPr lang="en-US" altLang="zh-CN" sz="2400" b="1" dirty="0">
                <a:solidFill>
                  <a:srgbClr val="0000CC"/>
                </a:solidFill>
                <a:latin typeface="Times New Roman" panose="02020603050405020304" pitchFamily="18" charset="0"/>
                <a:ea typeface="楷体_GB2312" pitchFamily="49" charset="-122"/>
              </a:rPr>
              <a:t>and drawing a flat cylinder surface </a:t>
            </a:r>
            <a:r>
              <a:rPr lang="en-US" altLang="zh-CN" sz="2400" b="1" i="1" dirty="0">
                <a:solidFill>
                  <a:srgbClr val="0000CC"/>
                </a:solidFill>
                <a:latin typeface="Times New Roman" panose="02020603050405020304" pitchFamily="18" charset="0"/>
                <a:ea typeface="楷体_GB2312" pitchFamily="49" charset="-122"/>
              </a:rPr>
              <a:t>S </a:t>
            </a:r>
            <a:r>
              <a:rPr lang="en-US" altLang="zh-CN" sz="2400" b="1" dirty="0">
                <a:solidFill>
                  <a:srgbClr val="0000CC"/>
                </a:solidFill>
                <a:latin typeface="Times New Roman" panose="02020603050405020304" pitchFamily="18" charset="0"/>
                <a:ea typeface="楷体_GB2312" pitchFamily="49" charset="-122"/>
              </a:rPr>
              <a:t>enclosing the point.</a:t>
            </a:r>
          </a:p>
        </p:txBody>
      </p:sp>
      <p:graphicFrame>
        <p:nvGraphicFramePr>
          <p:cNvPr id="330806" name="Object 54"/>
          <p:cNvGraphicFramePr>
            <a:graphicFrameLocks noGrp="1" noChangeAspect="1"/>
          </p:cNvGraphicFramePr>
          <p:nvPr>
            <p:ph sz="half" idx="1"/>
            <p:extLst>
              <p:ext uri="{D42A27DB-BD31-4B8C-83A1-F6EECF244321}">
                <p14:modId xmlns:p14="http://schemas.microsoft.com/office/powerpoint/2010/main" val="586142995"/>
              </p:ext>
            </p:extLst>
          </p:nvPr>
        </p:nvGraphicFramePr>
        <p:xfrm>
          <a:off x="8640762" y="4616450"/>
          <a:ext cx="1330551" cy="472131"/>
        </p:xfrm>
        <a:graphic>
          <a:graphicData uri="http://schemas.openxmlformats.org/presentationml/2006/ole">
            <mc:AlternateContent xmlns:mc="http://schemas.openxmlformats.org/markup-compatibility/2006">
              <mc:Choice xmlns:v="urn:schemas-microsoft-com:vml" Requires="v">
                <p:oleObj name="Equation" r:id="rId7" imgW="590490" imgH="209460" progId="Equation.DSMT4">
                  <p:embed/>
                </p:oleObj>
              </mc:Choice>
              <mc:Fallback>
                <p:oleObj name="Equation" r:id="rId7" imgW="590490" imgH="2094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0762" y="4616450"/>
                        <a:ext cx="1330551" cy="472131"/>
                      </a:xfrm>
                      <a:prstGeom prst="rect">
                        <a:avLst/>
                      </a:prstGeom>
                      <a:noFill/>
                      <a:ln>
                        <a:noFill/>
                      </a:ln>
                      <a:effectLst/>
                    </p:spPr>
                  </p:pic>
                </p:oleObj>
              </mc:Fallback>
            </mc:AlternateContent>
          </a:graphicData>
        </a:graphic>
      </p:graphicFrame>
      <p:graphicFrame>
        <p:nvGraphicFramePr>
          <p:cNvPr id="330821" name="Object 69"/>
          <p:cNvGraphicFramePr>
            <a:graphicFrameLocks noGrp="1" noChangeAspect="1"/>
          </p:cNvGraphicFramePr>
          <p:nvPr>
            <p:ph sz="quarter" idx="2"/>
          </p:nvPr>
        </p:nvGraphicFramePr>
        <p:xfrm>
          <a:off x="1847850" y="2797175"/>
          <a:ext cx="1871663" cy="674688"/>
        </p:xfrm>
        <a:graphic>
          <a:graphicData uri="http://schemas.openxmlformats.org/presentationml/2006/ole">
            <mc:AlternateContent xmlns:mc="http://schemas.openxmlformats.org/markup-compatibility/2006">
              <mc:Choice xmlns:v="urn:schemas-microsoft-com:vml" Requires="v">
                <p:oleObj name="Equation" r:id="rId9" imgW="819180" imgH="295185" progId="Equation.DSMT4">
                  <p:embed/>
                </p:oleObj>
              </mc:Choice>
              <mc:Fallback>
                <p:oleObj name="Equation" r:id="rId9" imgW="819180" imgH="29518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0" y="2797175"/>
                        <a:ext cx="1871663" cy="674688"/>
                      </a:xfrm>
                      <a:prstGeom prst="rect">
                        <a:avLst/>
                      </a:prstGeom>
                      <a:noFill/>
                      <a:ln>
                        <a:noFill/>
                      </a:ln>
                      <a:effectLst/>
                      <a:extLst>
                        <a:ext uri="{909E8E84-426E-40DD-AFC4-6F175D3DCCD1}">
                          <a14:hiddenFill xmlns:a14="http://schemas.microsoft.com/office/drawing/2010/main">
                            <a:gradFill rotWithShape="0">
                              <a:gsLst>
                                <a:gs pos="0">
                                  <a:srgbClr val="FF99FF"/>
                                </a:gs>
                                <a:gs pos="50000">
                                  <a:schemeClr val="bg1"/>
                                </a:gs>
                                <a:gs pos="100000">
                                  <a:srgbClr val="FF99FF"/>
                                </a:gs>
                              </a:gsLst>
                              <a:lin ang="5400000" scaled="1"/>
                            </a:gra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826" name="Object 74"/>
          <p:cNvGraphicFramePr>
            <a:graphicFrameLocks noGrp="1" noChangeAspect="1"/>
          </p:cNvGraphicFramePr>
          <p:nvPr>
            <p:ph sz="quarter" idx="3"/>
            <p:extLst>
              <p:ext uri="{D42A27DB-BD31-4B8C-83A1-F6EECF244321}">
                <p14:modId xmlns:p14="http://schemas.microsoft.com/office/powerpoint/2010/main" val="1426078312"/>
              </p:ext>
            </p:extLst>
          </p:nvPr>
        </p:nvGraphicFramePr>
        <p:xfrm>
          <a:off x="8509000" y="5481628"/>
          <a:ext cx="1767114" cy="457371"/>
        </p:xfrm>
        <a:graphic>
          <a:graphicData uri="http://schemas.openxmlformats.org/presentationml/2006/ole">
            <mc:AlternateContent xmlns:mc="http://schemas.openxmlformats.org/markup-compatibility/2006">
              <mc:Choice xmlns:v="urn:schemas-microsoft-com:vml" Requires="v">
                <p:oleObj name="Equation" r:id="rId11" imgW="809730" imgH="209460" progId="Equation.DSMT4">
                  <p:embed/>
                </p:oleObj>
              </mc:Choice>
              <mc:Fallback>
                <p:oleObj name="Equation" r:id="rId11" imgW="809730" imgH="2094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9000" y="5481628"/>
                        <a:ext cx="1767114" cy="457371"/>
                      </a:xfrm>
                      <a:prstGeom prst="rect">
                        <a:avLst/>
                      </a:prstGeom>
                      <a:noFill/>
                      <a:ln>
                        <a:noFill/>
                      </a:ln>
                      <a:effectLst/>
                    </p:spPr>
                  </p:pic>
                </p:oleObj>
              </mc:Fallback>
            </mc:AlternateContent>
          </a:graphicData>
        </a:graphic>
      </p:graphicFrame>
      <p:grpSp>
        <p:nvGrpSpPr>
          <p:cNvPr id="330808" name="Group 56"/>
          <p:cNvGrpSpPr>
            <a:grpSpLocks/>
          </p:cNvGrpSpPr>
          <p:nvPr/>
        </p:nvGrpSpPr>
        <p:grpSpPr bwMode="auto">
          <a:xfrm>
            <a:off x="3863976" y="2773364"/>
            <a:ext cx="4176713" cy="733425"/>
            <a:chOff x="2925" y="2428"/>
            <a:chExt cx="2631" cy="462"/>
          </a:xfrm>
        </p:grpSpPr>
        <p:graphicFrame>
          <p:nvGraphicFramePr>
            <p:cNvPr id="83990" name="Object 57"/>
            <p:cNvGraphicFramePr>
              <a:graphicFrameLocks noChangeAspect="1"/>
            </p:cNvGraphicFramePr>
            <p:nvPr/>
          </p:nvGraphicFramePr>
          <p:xfrm>
            <a:off x="3560" y="2478"/>
            <a:ext cx="1996" cy="338"/>
          </p:xfrm>
          <a:graphic>
            <a:graphicData uri="http://schemas.openxmlformats.org/presentationml/2006/ole">
              <mc:AlternateContent xmlns:mc="http://schemas.openxmlformats.org/markup-compatibility/2006">
                <mc:Choice xmlns:v="urn:schemas-microsoft-com:vml" Requires="v">
                  <p:oleObj name="Equation" r:id="rId13" imgW="1438290" imgH="238035" progId="Equation.DSMT4">
                    <p:embed/>
                  </p:oleObj>
                </mc:Choice>
                <mc:Fallback>
                  <p:oleObj name="Equation" r:id="rId13" imgW="1438290" imgH="23803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2478"/>
                          <a:ext cx="1996" cy="33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91" name="AutoShape 58"/>
            <p:cNvSpPr>
              <a:spLocks noChangeArrowheads="1"/>
            </p:cNvSpPr>
            <p:nvPr/>
          </p:nvSpPr>
          <p:spPr bwMode="auto">
            <a:xfrm>
              <a:off x="2925" y="2428"/>
              <a:ext cx="499" cy="462"/>
            </a:xfrm>
            <a:prstGeom prst="rightArrow">
              <a:avLst>
                <a:gd name="adj1" fmla="val 50000"/>
                <a:gd name="adj2" fmla="val 68544"/>
              </a:avLst>
            </a:prstGeom>
            <a:solidFill>
              <a:srgbClr val="FFCC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grpSp>
        <p:nvGrpSpPr>
          <p:cNvPr id="330811" name="Group 59"/>
          <p:cNvGrpSpPr>
            <a:grpSpLocks/>
          </p:cNvGrpSpPr>
          <p:nvPr/>
        </p:nvGrpSpPr>
        <p:grpSpPr bwMode="auto">
          <a:xfrm>
            <a:off x="2159455" y="3493071"/>
            <a:ext cx="3671888" cy="649287"/>
            <a:chOff x="113" y="2976"/>
            <a:chExt cx="2313" cy="409"/>
          </a:xfrm>
        </p:grpSpPr>
        <p:sp>
          <p:nvSpPr>
            <p:cNvPr id="83988" name="Rectangle 60"/>
            <p:cNvSpPr>
              <a:spLocks noChangeArrowheads="1"/>
            </p:cNvSpPr>
            <p:nvPr/>
          </p:nvSpPr>
          <p:spPr bwMode="auto">
            <a:xfrm>
              <a:off x="113" y="2976"/>
              <a:ext cx="145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00"/>
                  </a:solidFill>
                  <a:latin typeface="Times New Roman" panose="02020603050405020304" pitchFamily="18" charset="0"/>
                  <a:ea typeface="楷体_GB2312" pitchFamily="49" charset="-122"/>
                </a:rPr>
                <a:t>so</a:t>
              </a:r>
            </a:p>
          </p:txBody>
        </p:sp>
        <p:graphicFrame>
          <p:nvGraphicFramePr>
            <p:cNvPr id="83989" name="Object 61"/>
            <p:cNvGraphicFramePr>
              <a:graphicFrameLocks noChangeAspect="1"/>
            </p:cNvGraphicFramePr>
            <p:nvPr/>
          </p:nvGraphicFramePr>
          <p:xfrm>
            <a:off x="793" y="3019"/>
            <a:ext cx="1633" cy="366"/>
          </p:xfrm>
          <a:graphic>
            <a:graphicData uri="http://schemas.openxmlformats.org/presentationml/2006/ole">
              <mc:AlternateContent xmlns:mc="http://schemas.openxmlformats.org/markup-compatibility/2006">
                <mc:Choice xmlns:v="urn:schemas-microsoft-com:vml" Requires="v">
                  <p:oleObj name="Equation" r:id="rId15" imgW="1085940" imgH="238035" progId="Equation.DSMT4">
                    <p:embed/>
                  </p:oleObj>
                </mc:Choice>
                <mc:Fallback>
                  <p:oleObj name="Equation" r:id="rId15" imgW="1085940" imgH="23803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 y="3019"/>
                          <a:ext cx="1633" cy="366"/>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0814" name="Group 62"/>
          <p:cNvGrpSpPr>
            <a:grpSpLocks/>
          </p:cNvGrpSpPr>
          <p:nvPr/>
        </p:nvGrpSpPr>
        <p:grpSpPr bwMode="auto">
          <a:xfrm>
            <a:off x="2151064" y="4076700"/>
            <a:ext cx="2865437" cy="647700"/>
            <a:chOff x="2743" y="2977"/>
            <a:chExt cx="1805" cy="408"/>
          </a:xfrm>
        </p:grpSpPr>
        <p:graphicFrame>
          <p:nvGraphicFramePr>
            <p:cNvPr id="83986" name="Object 63"/>
            <p:cNvGraphicFramePr>
              <a:graphicFrameLocks noChangeAspect="1"/>
            </p:cNvGraphicFramePr>
            <p:nvPr/>
          </p:nvGraphicFramePr>
          <p:xfrm>
            <a:off x="3178" y="3022"/>
            <a:ext cx="1370" cy="331"/>
          </p:xfrm>
          <a:graphic>
            <a:graphicData uri="http://schemas.openxmlformats.org/presentationml/2006/ole">
              <mc:AlternateContent xmlns:mc="http://schemas.openxmlformats.org/markup-compatibility/2006">
                <mc:Choice xmlns:v="urn:schemas-microsoft-com:vml" Requires="v">
                  <p:oleObj name="Equation" r:id="rId17" imgW="895320" imgH="209460" progId="Equation.DSMT4">
                    <p:embed/>
                  </p:oleObj>
                </mc:Choice>
                <mc:Fallback>
                  <p:oleObj name="Equation" r:id="rId17" imgW="895320" imgH="2094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8" y="3022"/>
                          <a:ext cx="1370" cy="331"/>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7" name="Rectangle 64"/>
            <p:cNvSpPr>
              <a:spLocks noChangeArrowheads="1"/>
            </p:cNvSpPr>
            <p:nvPr/>
          </p:nvSpPr>
          <p:spPr bwMode="auto">
            <a:xfrm>
              <a:off x="2743" y="2977"/>
              <a:ext cx="86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00"/>
                  </a:solidFill>
                  <a:latin typeface="Times New Roman" panose="02020603050405020304" pitchFamily="18" charset="0"/>
                  <a:ea typeface="楷体_GB2312" pitchFamily="49" charset="-122"/>
                </a:rPr>
                <a:t>or</a:t>
              </a:r>
            </a:p>
          </p:txBody>
        </p:sp>
      </p:grpSp>
      <p:sp>
        <p:nvSpPr>
          <p:cNvPr id="330817" name="Text Box 65"/>
          <p:cNvSpPr txBox="1">
            <a:spLocks noChangeArrowheads="1"/>
          </p:cNvSpPr>
          <p:nvPr/>
        </p:nvSpPr>
        <p:spPr bwMode="auto">
          <a:xfrm>
            <a:off x="1631951" y="4797426"/>
            <a:ext cx="518477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Char char="•"/>
            </a:pPr>
            <a:r>
              <a:rPr lang="en-US" altLang="zh-CN" sz="2000" b="1">
                <a:solidFill>
                  <a:srgbClr val="000000"/>
                </a:solidFill>
              </a:rPr>
              <a:t> The normal component of D field is </a:t>
            </a:r>
            <a:r>
              <a:rPr lang="en-US" altLang="zh-CN" sz="2000" b="1">
                <a:solidFill>
                  <a:srgbClr val="FF0000"/>
                </a:solidFill>
              </a:rPr>
              <a:t>discontinuous</a:t>
            </a:r>
            <a:r>
              <a:rPr lang="en-US" altLang="zh-CN" sz="2000" b="1">
                <a:solidFill>
                  <a:srgbClr val="000000"/>
                </a:solidFill>
              </a:rPr>
              <a:t> across an interface where a surface charge exists; </a:t>
            </a:r>
          </a:p>
          <a:p>
            <a:pPr eaLnBrk="1" hangingPunct="1">
              <a:spcBef>
                <a:spcPct val="50000"/>
              </a:spcBef>
              <a:buClrTx/>
              <a:buSzTx/>
              <a:buFontTx/>
              <a:buChar char="•"/>
            </a:pPr>
            <a:r>
              <a:rPr lang="en-US" altLang="zh-CN" sz="2000" b="1">
                <a:solidFill>
                  <a:srgbClr val="000000"/>
                </a:solidFill>
              </a:rPr>
              <a:t>the amount of discontinuity being equal to the </a:t>
            </a:r>
            <a:r>
              <a:rPr lang="en-US" altLang="zh-CN" sz="2000" b="1">
                <a:solidFill>
                  <a:srgbClr val="FF0000"/>
                </a:solidFill>
              </a:rPr>
              <a:t>surface charge density</a:t>
            </a:r>
            <a:r>
              <a:rPr lang="en-US" altLang="zh-CN" sz="2000" b="1">
                <a:solidFill>
                  <a:srgbClr val="000000"/>
                </a:solidFill>
              </a:rPr>
              <a:t>.</a:t>
            </a:r>
          </a:p>
        </p:txBody>
      </p:sp>
      <p:grpSp>
        <p:nvGrpSpPr>
          <p:cNvPr id="330818" name="Group 66"/>
          <p:cNvGrpSpPr>
            <a:grpSpLocks/>
          </p:cNvGrpSpPr>
          <p:nvPr/>
        </p:nvGrpSpPr>
        <p:grpSpPr bwMode="auto">
          <a:xfrm>
            <a:off x="7391401" y="3644901"/>
            <a:ext cx="2233613" cy="576263"/>
            <a:chOff x="2743" y="2977"/>
            <a:chExt cx="1453" cy="408"/>
          </a:xfrm>
        </p:grpSpPr>
        <p:graphicFrame>
          <p:nvGraphicFramePr>
            <p:cNvPr id="83984" name="Object 67"/>
            <p:cNvGraphicFramePr>
              <a:graphicFrameLocks noChangeAspect="1"/>
            </p:cNvGraphicFramePr>
            <p:nvPr/>
          </p:nvGraphicFramePr>
          <p:xfrm>
            <a:off x="3530" y="3022"/>
            <a:ext cx="666" cy="331"/>
          </p:xfrm>
          <a:graphic>
            <a:graphicData uri="http://schemas.openxmlformats.org/presentationml/2006/ole">
              <mc:AlternateContent xmlns:mc="http://schemas.openxmlformats.org/markup-compatibility/2006">
                <mc:Choice xmlns:v="urn:schemas-microsoft-com:vml" Requires="v">
                  <p:oleObj name="Equation" r:id="rId19" imgW="428760" imgH="209460" progId="Equation.DSMT4">
                    <p:embed/>
                  </p:oleObj>
                </mc:Choice>
                <mc:Fallback>
                  <p:oleObj name="Equation" r:id="rId19" imgW="428760" imgH="2094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30" y="3022"/>
                          <a:ext cx="666" cy="331"/>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5" name="Rectangle 68"/>
            <p:cNvSpPr>
              <a:spLocks noChangeArrowheads="1"/>
            </p:cNvSpPr>
            <p:nvPr/>
          </p:nvSpPr>
          <p:spPr bwMode="auto">
            <a:xfrm>
              <a:off x="2743" y="2977"/>
              <a:ext cx="86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00"/>
                  </a:solidFill>
                  <a:latin typeface="Times New Roman" panose="02020603050405020304" pitchFamily="18" charset="0"/>
                  <a:ea typeface="楷体_GB2312" pitchFamily="49" charset="-122"/>
                </a:rPr>
                <a:t>if</a:t>
              </a:r>
            </a:p>
          </p:txBody>
        </p:sp>
      </p:grpSp>
      <p:sp>
        <p:nvSpPr>
          <p:cNvPr id="330824" name="AutoShape 72"/>
          <p:cNvSpPr>
            <a:spLocks noChangeArrowheads="1"/>
          </p:cNvSpPr>
          <p:nvPr/>
        </p:nvSpPr>
        <p:spPr bwMode="auto">
          <a:xfrm rot="-5400000">
            <a:off x="7620001" y="4497388"/>
            <a:ext cx="265112" cy="576263"/>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30825" name="AutoShape 73"/>
          <p:cNvSpPr>
            <a:spLocks noChangeArrowheads="1"/>
          </p:cNvSpPr>
          <p:nvPr/>
        </p:nvSpPr>
        <p:spPr bwMode="auto">
          <a:xfrm rot="-5400000">
            <a:off x="7620001" y="5360988"/>
            <a:ext cx="265112" cy="576263"/>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82335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0821"/>
                                        </p:tgtEl>
                                        <p:attrNameLst>
                                          <p:attrName>style.visibility</p:attrName>
                                        </p:attrNameLst>
                                      </p:cBhvr>
                                      <p:to>
                                        <p:strVal val="visible"/>
                                      </p:to>
                                    </p:set>
                                    <p:animEffect transition="in" filter="wipe(up)">
                                      <p:cBhvr>
                                        <p:cTn id="7" dur="500"/>
                                        <p:tgtEl>
                                          <p:spTgt spid="33082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0808"/>
                                        </p:tgtEl>
                                        <p:attrNameLst>
                                          <p:attrName>style.visibility</p:attrName>
                                        </p:attrNameLst>
                                      </p:cBhvr>
                                      <p:to>
                                        <p:strVal val="visible"/>
                                      </p:to>
                                    </p:set>
                                    <p:animEffect transition="in" filter="wipe(up)">
                                      <p:cBhvr>
                                        <p:cTn id="11" dur="500"/>
                                        <p:tgtEl>
                                          <p:spTgt spid="3308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30811"/>
                                        </p:tgtEl>
                                        <p:attrNameLst>
                                          <p:attrName>style.visibility</p:attrName>
                                        </p:attrNameLst>
                                      </p:cBhvr>
                                      <p:to>
                                        <p:strVal val="visible"/>
                                      </p:to>
                                    </p:set>
                                    <p:animEffect transition="in" filter="wipe(up)">
                                      <p:cBhvr>
                                        <p:cTn id="16" dur="500"/>
                                        <p:tgtEl>
                                          <p:spTgt spid="330811"/>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330814"/>
                                        </p:tgtEl>
                                        <p:attrNameLst>
                                          <p:attrName>style.visibility</p:attrName>
                                        </p:attrNameLst>
                                      </p:cBhvr>
                                      <p:to>
                                        <p:strVal val="visible"/>
                                      </p:to>
                                    </p:set>
                                    <p:animEffect transition="in" filter="wipe(up)">
                                      <p:cBhvr>
                                        <p:cTn id="20" dur="500"/>
                                        <p:tgtEl>
                                          <p:spTgt spid="3308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0817"/>
                                        </p:tgtEl>
                                        <p:attrNameLst>
                                          <p:attrName>style.visibility</p:attrName>
                                        </p:attrNameLst>
                                      </p:cBhvr>
                                      <p:to>
                                        <p:strVal val="visible"/>
                                      </p:to>
                                    </p:set>
                                    <p:animEffect transition="in" filter="blinds(horizontal)">
                                      <p:cBhvr>
                                        <p:cTn id="25" dur="500"/>
                                        <p:tgtEl>
                                          <p:spTgt spid="330817"/>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330818"/>
                                        </p:tgtEl>
                                        <p:attrNameLst>
                                          <p:attrName>style.visibility</p:attrName>
                                        </p:attrNameLst>
                                      </p:cBhvr>
                                      <p:to>
                                        <p:strVal val="visible"/>
                                      </p:to>
                                    </p:set>
                                    <p:animEffect transition="in" filter="wipe(up)">
                                      <p:cBhvr>
                                        <p:cTn id="29" dur="500"/>
                                        <p:tgtEl>
                                          <p:spTgt spid="3308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30824"/>
                                        </p:tgtEl>
                                        <p:attrNameLst>
                                          <p:attrName>style.visibility</p:attrName>
                                        </p:attrNameLst>
                                      </p:cBhvr>
                                      <p:to>
                                        <p:strVal val="visible"/>
                                      </p:to>
                                    </p:set>
                                    <p:animEffect transition="in" filter="blinds(horizontal)">
                                      <p:cBhvr>
                                        <p:cTn id="34" dur="500"/>
                                        <p:tgtEl>
                                          <p:spTgt spid="3308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30806"/>
                                        </p:tgtEl>
                                        <p:attrNameLst>
                                          <p:attrName>style.visibility</p:attrName>
                                        </p:attrNameLst>
                                      </p:cBhvr>
                                      <p:to>
                                        <p:strVal val="visible"/>
                                      </p:to>
                                    </p:set>
                                    <p:animEffect transition="in" filter="wipe(up)">
                                      <p:cBhvr>
                                        <p:cTn id="39" dur="500"/>
                                        <p:tgtEl>
                                          <p:spTgt spid="3308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30825"/>
                                        </p:tgtEl>
                                        <p:attrNameLst>
                                          <p:attrName>style.visibility</p:attrName>
                                        </p:attrNameLst>
                                      </p:cBhvr>
                                      <p:to>
                                        <p:strVal val="visible"/>
                                      </p:to>
                                    </p:set>
                                    <p:animEffect transition="in" filter="blinds(horizontal)">
                                      <p:cBhvr>
                                        <p:cTn id="44" dur="500"/>
                                        <p:tgtEl>
                                          <p:spTgt spid="3308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330826"/>
                                        </p:tgtEl>
                                        <p:attrNameLst>
                                          <p:attrName>style.visibility</p:attrName>
                                        </p:attrNameLst>
                                      </p:cBhvr>
                                      <p:to>
                                        <p:strVal val="visible"/>
                                      </p:to>
                                    </p:set>
                                    <p:animEffect transition="in" filter="wipe(up)">
                                      <p:cBhvr>
                                        <p:cTn id="49" dur="500"/>
                                        <p:tgtEl>
                                          <p:spTgt spid="330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BE02616-6294-47A1-94ED-53E027EB9BEC}" type="slidenum">
              <a:rPr lang="en-US" altLang="zh-CN" sz="1400"/>
              <a:pPr algn="r" eaLnBrk="1" hangingPunct="1">
                <a:spcBef>
                  <a:spcPct val="0"/>
                </a:spcBef>
                <a:buClrTx/>
                <a:buSzTx/>
                <a:buFontTx/>
                <a:buNone/>
              </a:pPr>
              <a:t>5</a:t>
            </a:fld>
            <a:endParaRPr lang="en-US" altLang="zh-CN" sz="1400"/>
          </a:p>
        </p:txBody>
      </p:sp>
      <p:grpSp>
        <p:nvGrpSpPr>
          <p:cNvPr id="829461" name="Group 21"/>
          <p:cNvGrpSpPr>
            <a:grpSpLocks/>
          </p:cNvGrpSpPr>
          <p:nvPr/>
        </p:nvGrpSpPr>
        <p:grpSpPr bwMode="auto">
          <a:xfrm>
            <a:off x="2063751" y="836614"/>
            <a:ext cx="3311525" cy="1081087"/>
            <a:chOff x="340" y="1026"/>
            <a:chExt cx="2086" cy="681"/>
          </a:xfrm>
        </p:grpSpPr>
        <p:graphicFrame>
          <p:nvGraphicFramePr>
            <p:cNvPr id="85016" name="Object 3"/>
            <p:cNvGraphicFramePr>
              <a:graphicFrameLocks noChangeAspect="1"/>
            </p:cNvGraphicFramePr>
            <p:nvPr/>
          </p:nvGraphicFramePr>
          <p:xfrm>
            <a:off x="1338" y="1026"/>
            <a:ext cx="1088" cy="681"/>
          </p:xfrm>
          <a:graphic>
            <a:graphicData uri="http://schemas.openxmlformats.org/presentationml/2006/ole">
              <mc:AlternateContent xmlns:mc="http://schemas.openxmlformats.org/markup-compatibility/2006">
                <mc:Choice xmlns:v="urn:schemas-microsoft-com:vml" Requires="v">
                  <p:oleObj name="公式" r:id="rId2" imgW="609660" imgH="428625" progId="Equation.3">
                    <p:embed/>
                  </p:oleObj>
                </mc:Choice>
                <mc:Fallback>
                  <p:oleObj name="公式" r:id="rId2" imgW="609660" imgH="42862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1026"/>
                          <a:ext cx="1088"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7" name="Text Box 8"/>
            <p:cNvSpPr txBox="1">
              <a:spLocks noChangeArrowheads="1"/>
            </p:cNvSpPr>
            <p:nvPr/>
          </p:nvSpPr>
          <p:spPr bwMode="auto">
            <a:xfrm>
              <a:off x="340" y="1207"/>
              <a:ext cx="1406"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a:solidFill>
                    <a:srgbClr val="000000"/>
                  </a:solidFill>
                  <a:latin typeface="Times New Roman" panose="02020603050405020304" pitchFamily="18" charset="0"/>
                  <a:ea typeface="楷体_GB2312" pitchFamily="49" charset="-122"/>
                </a:rPr>
                <a:t>Differential</a:t>
              </a:r>
            </a:p>
            <a:p>
              <a:pPr eaLnBrk="1" hangingPunct="1">
                <a:spcBef>
                  <a:spcPct val="50000"/>
                </a:spcBef>
                <a:buClrTx/>
                <a:buSzTx/>
                <a:buFontTx/>
                <a:buNone/>
              </a:pPr>
              <a:r>
                <a:rPr kumimoji="1" lang="en-US" altLang="zh-CN" sz="1800" b="1">
                  <a:solidFill>
                    <a:srgbClr val="000000"/>
                  </a:solidFill>
                  <a:latin typeface="Times New Roman" panose="02020603050405020304" pitchFamily="18" charset="0"/>
                  <a:ea typeface="楷体_GB2312" pitchFamily="49" charset="-122"/>
                </a:rPr>
                <a:t> forms </a:t>
              </a:r>
              <a:r>
                <a:rPr kumimoji="1" lang="zh-CN" altLang="en-US" sz="1800" b="1">
                  <a:solidFill>
                    <a:srgbClr val="000000"/>
                  </a:solidFill>
                  <a:latin typeface="Times New Roman" panose="02020603050405020304" pitchFamily="18" charset="0"/>
                  <a:ea typeface="楷体_GB2312" pitchFamily="49" charset="-122"/>
                </a:rPr>
                <a:t>：</a:t>
              </a:r>
            </a:p>
          </p:txBody>
        </p:sp>
      </p:grpSp>
      <p:grpSp>
        <p:nvGrpSpPr>
          <p:cNvPr id="829463" name="Group 23"/>
          <p:cNvGrpSpPr>
            <a:grpSpLocks/>
          </p:cNvGrpSpPr>
          <p:nvPr/>
        </p:nvGrpSpPr>
        <p:grpSpPr bwMode="auto">
          <a:xfrm>
            <a:off x="2098675" y="2133600"/>
            <a:ext cx="3276600" cy="762000"/>
            <a:chOff x="295" y="1797"/>
            <a:chExt cx="2064" cy="480"/>
          </a:xfrm>
        </p:grpSpPr>
        <p:graphicFrame>
          <p:nvGraphicFramePr>
            <p:cNvPr id="85014" name="Object 6"/>
            <p:cNvGraphicFramePr>
              <a:graphicFrameLocks noChangeAspect="1"/>
            </p:cNvGraphicFramePr>
            <p:nvPr/>
          </p:nvGraphicFramePr>
          <p:xfrm>
            <a:off x="1677" y="1797"/>
            <a:ext cx="682" cy="272"/>
          </p:xfrm>
          <a:graphic>
            <a:graphicData uri="http://schemas.openxmlformats.org/presentationml/2006/ole">
              <mc:AlternateContent xmlns:mc="http://schemas.openxmlformats.org/markup-compatibility/2006">
                <mc:Choice xmlns:v="urn:schemas-microsoft-com:vml" Requires="v">
                  <p:oleObj name="公式" r:id="rId4" imgW="409590" imgH="142875" progId="Equation.3">
                    <p:embed/>
                  </p:oleObj>
                </mc:Choice>
                <mc:Fallback>
                  <p:oleObj name="公式" r:id="rId4" imgW="409590" imgH="142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 y="1797"/>
                          <a:ext cx="682" cy="272"/>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5" name="Text Box 9"/>
            <p:cNvSpPr txBox="1">
              <a:spLocks noChangeArrowheads="1"/>
            </p:cNvSpPr>
            <p:nvPr/>
          </p:nvSpPr>
          <p:spPr bwMode="auto">
            <a:xfrm>
              <a:off x="295" y="1797"/>
              <a:ext cx="12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Times New Roman" panose="02020603050405020304" pitchFamily="18" charset="0"/>
                  <a:ea typeface="楷体_GB2312" pitchFamily="49" charset="-122"/>
                </a:rPr>
                <a:t>Constitutive relations</a:t>
              </a:r>
              <a:r>
                <a:rPr kumimoji="1" lang="zh-CN" altLang="en-US" sz="2400" b="1">
                  <a:solidFill>
                    <a:schemeClr val="bg1"/>
                  </a:solidFill>
                  <a:latin typeface="楷体_GB2312" pitchFamily="49" charset="-122"/>
                  <a:ea typeface="楷体_GB2312" pitchFamily="49" charset="-122"/>
                </a:rPr>
                <a:t>：</a:t>
              </a:r>
            </a:p>
          </p:txBody>
        </p:sp>
      </p:grpSp>
      <p:graphicFrame>
        <p:nvGraphicFramePr>
          <p:cNvPr id="381963" name="Object 11"/>
          <p:cNvGraphicFramePr>
            <a:graphicFrameLocks noChangeAspect="1"/>
          </p:cNvGraphicFramePr>
          <p:nvPr/>
        </p:nvGraphicFramePr>
        <p:xfrm>
          <a:off x="2279651" y="3644901"/>
          <a:ext cx="2619375" cy="1152525"/>
        </p:xfrm>
        <a:graphic>
          <a:graphicData uri="http://schemas.openxmlformats.org/presentationml/2006/ole">
            <mc:AlternateContent xmlns:mc="http://schemas.openxmlformats.org/markup-compatibility/2006">
              <mc:Choice xmlns:v="urn:schemas-microsoft-com:vml" Requires="v">
                <p:oleObj name="公式" r:id="rId6" imgW="1142910" imgH="457200" progId="Equation.3">
                  <p:embed/>
                </p:oleObj>
              </mc:Choice>
              <mc:Fallback>
                <p:oleObj name="公式" r:id="rId6" imgW="114291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1" y="3644901"/>
                        <a:ext cx="261937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462" name="Group 22"/>
          <p:cNvGrpSpPr>
            <a:grpSpLocks/>
          </p:cNvGrpSpPr>
          <p:nvPr/>
        </p:nvGrpSpPr>
        <p:grpSpPr bwMode="auto">
          <a:xfrm>
            <a:off x="5880100" y="836614"/>
            <a:ext cx="3608388" cy="1254125"/>
            <a:chOff x="2699" y="981"/>
            <a:chExt cx="2273" cy="790"/>
          </a:xfrm>
        </p:grpSpPr>
        <p:graphicFrame>
          <p:nvGraphicFramePr>
            <p:cNvPr id="85012" name="Object 4"/>
            <p:cNvGraphicFramePr>
              <a:graphicFrameLocks noChangeAspect="1"/>
            </p:cNvGraphicFramePr>
            <p:nvPr/>
          </p:nvGraphicFramePr>
          <p:xfrm>
            <a:off x="3601" y="981"/>
            <a:ext cx="1371" cy="790"/>
          </p:xfrm>
          <a:graphic>
            <a:graphicData uri="http://schemas.openxmlformats.org/presentationml/2006/ole">
              <mc:AlternateContent xmlns:mc="http://schemas.openxmlformats.org/markup-compatibility/2006">
                <mc:Choice xmlns:v="urn:schemas-microsoft-com:vml" Requires="v">
                  <p:oleObj name="公式" r:id="rId8" imgW="790560" imgH="562065" progId="Equation.3">
                    <p:embed/>
                  </p:oleObj>
                </mc:Choice>
                <mc:Fallback>
                  <p:oleObj name="公式" r:id="rId8" imgW="790560" imgH="56206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1" y="981"/>
                          <a:ext cx="1371"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3" name="Text Box 13"/>
            <p:cNvSpPr txBox="1">
              <a:spLocks noChangeArrowheads="1"/>
            </p:cNvSpPr>
            <p:nvPr/>
          </p:nvSpPr>
          <p:spPr bwMode="auto">
            <a:xfrm>
              <a:off x="2699" y="1207"/>
              <a:ext cx="140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Times New Roman" panose="02020603050405020304" pitchFamily="18" charset="0"/>
                  <a:ea typeface="楷体_GB2312" pitchFamily="49" charset="-122"/>
                </a:rPr>
                <a:t>Integral </a:t>
              </a:r>
            </a:p>
            <a:p>
              <a:pPr eaLnBrk="1" hangingPunct="1">
                <a:spcBef>
                  <a:spcPct val="50000"/>
                </a:spcBef>
                <a:buClrTx/>
                <a:buSzTx/>
                <a:buFontTx/>
                <a:buNone/>
              </a:pPr>
              <a:r>
                <a:rPr kumimoji="1" lang="en-US" altLang="zh-CN" sz="2000" b="1">
                  <a:solidFill>
                    <a:srgbClr val="000000"/>
                  </a:solidFill>
                  <a:latin typeface="Times New Roman" panose="02020603050405020304" pitchFamily="18" charset="0"/>
                  <a:ea typeface="楷体_GB2312" pitchFamily="49" charset="-122"/>
                </a:rPr>
                <a:t>forms </a:t>
              </a:r>
              <a:r>
                <a:rPr kumimoji="1" lang="zh-CN" altLang="en-US" sz="2000" b="1">
                  <a:solidFill>
                    <a:srgbClr val="000000"/>
                  </a:solidFill>
                  <a:latin typeface="Times New Roman" panose="02020603050405020304" pitchFamily="18" charset="0"/>
                  <a:ea typeface="楷体_GB2312" pitchFamily="49" charset="-122"/>
                </a:rPr>
                <a:t>：</a:t>
              </a:r>
            </a:p>
          </p:txBody>
        </p:sp>
      </p:grpSp>
      <p:grpSp>
        <p:nvGrpSpPr>
          <p:cNvPr id="829464" name="Group 24"/>
          <p:cNvGrpSpPr>
            <a:grpSpLocks/>
          </p:cNvGrpSpPr>
          <p:nvPr/>
        </p:nvGrpSpPr>
        <p:grpSpPr bwMode="auto">
          <a:xfrm>
            <a:off x="5735639" y="3573463"/>
            <a:ext cx="3348037" cy="1022350"/>
            <a:chOff x="3130" y="2205"/>
            <a:chExt cx="2109" cy="644"/>
          </a:xfrm>
        </p:grpSpPr>
        <p:graphicFrame>
          <p:nvGraphicFramePr>
            <p:cNvPr id="85010" name="Object 12"/>
            <p:cNvGraphicFramePr>
              <a:graphicFrameLocks noChangeAspect="1"/>
            </p:cNvGraphicFramePr>
            <p:nvPr/>
          </p:nvGraphicFramePr>
          <p:xfrm>
            <a:off x="3653" y="2205"/>
            <a:ext cx="1586" cy="644"/>
          </p:xfrm>
          <a:graphic>
            <a:graphicData uri="http://schemas.openxmlformats.org/presentationml/2006/ole">
              <mc:AlternateContent xmlns:mc="http://schemas.openxmlformats.org/markup-compatibility/2006">
                <mc:Choice xmlns:v="urn:schemas-microsoft-com:vml" Requires="v">
                  <p:oleObj name="公式" r:id="rId10" imgW="943110" imgH="409485" progId="Equation.3">
                    <p:embed/>
                  </p:oleObj>
                </mc:Choice>
                <mc:Fallback>
                  <p:oleObj name="公式" r:id="rId10" imgW="943110" imgH="4094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3" y="2205"/>
                          <a:ext cx="1586" cy="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1" name="Text Box 16"/>
            <p:cNvSpPr txBox="1">
              <a:spLocks noChangeArrowheads="1"/>
            </p:cNvSpPr>
            <p:nvPr/>
          </p:nvSpPr>
          <p:spPr bwMode="auto">
            <a:xfrm>
              <a:off x="3130" y="2387"/>
              <a:ext cx="5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000000"/>
                  </a:solidFill>
                  <a:latin typeface="Times New Roman" panose="02020603050405020304" pitchFamily="18" charset="0"/>
                  <a:ea typeface="楷体_GB2312" pitchFamily="49" charset="-122"/>
                </a:rPr>
                <a:t>Or</a:t>
              </a:r>
            </a:p>
          </p:txBody>
        </p:sp>
      </p:grpSp>
      <p:grpSp>
        <p:nvGrpSpPr>
          <p:cNvPr id="829471" name="Group 31"/>
          <p:cNvGrpSpPr>
            <a:grpSpLocks/>
          </p:cNvGrpSpPr>
          <p:nvPr/>
        </p:nvGrpSpPr>
        <p:grpSpPr bwMode="auto">
          <a:xfrm>
            <a:off x="2208214" y="5734050"/>
            <a:ext cx="3190875" cy="427038"/>
            <a:chOff x="340" y="1207"/>
            <a:chExt cx="2010" cy="269"/>
          </a:xfrm>
        </p:grpSpPr>
        <p:graphicFrame>
          <p:nvGraphicFramePr>
            <p:cNvPr id="85008" name="Object 32"/>
            <p:cNvGraphicFramePr>
              <a:graphicFrameLocks noChangeAspect="1"/>
            </p:cNvGraphicFramePr>
            <p:nvPr/>
          </p:nvGraphicFramePr>
          <p:xfrm>
            <a:off x="1746" y="1238"/>
            <a:ext cx="604" cy="238"/>
          </p:xfrm>
          <a:graphic>
            <a:graphicData uri="http://schemas.openxmlformats.org/presentationml/2006/ole">
              <mc:AlternateContent xmlns:mc="http://schemas.openxmlformats.org/markup-compatibility/2006">
                <mc:Choice xmlns:v="urn:schemas-microsoft-com:vml" Requires="v">
                  <p:oleObj name="Equation" r:id="rId12" imgW="304830" imgH="104865" progId="Equation.DSMT4">
                    <p:embed/>
                  </p:oleObj>
                </mc:Choice>
                <mc:Fallback>
                  <p:oleObj name="Equation" r:id="rId12" imgW="304830" imgH="10486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 y="1238"/>
                          <a:ext cx="60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9" name="Text Box 33"/>
            <p:cNvSpPr txBox="1">
              <a:spLocks noChangeArrowheads="1"/>
            </p:cNvSpPr>
            <p:nvPr/>
          </p:nvSpPr>
          <p:spPr bwMode="auto">
            <a:xfrm>
              <a:off x="340" y="1207"/>
              <a:ext cx="1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Ø"/>
              </a:pPr>
              <a:r>
                <a:rPr kumimoji="1" lang="en-US" altLang="zh-CN" sz="2000" b="1">
                  <a:solidFill>
                    <a:srgbClr val="000000"/>
                  </a:solidFill>
                  <a:latin typeface="Times New Roman" panose="02020603050405020304" pitchFamily="18" charset="0"/>
                  <a:ea typeface="楷体_GB2312" pitchFamily="49" charset="-122"/>
                </a:rPr>
                <a:t>Perfect dielectric</a:t>
              </a:r>
              <a:endParaRPr kumimoji="1" lang="en-US" altLang="zh-CN" sz="2000" b="1">
                <a:solidFill>
                  <a:schemeClr val="bg1"/>
                </a:solidFill>
                <a:latin typeface="Times New Roman" panose="02020603050405020304" pitchFamily="18" charset="0"/>
                <a:ea typeface="楷体_GB2312" pitchFamily="49" charset="-122"/>
              </a:endParaRPr>
            </a:p>
          </p:txBody>
        </p:sp>
      </p:grpSp>
      <p:grpSp>
        <p:nvGrpSpPr>
          <p:cNvPr id="829474" name="Group 34"/>
          <p:cNvGrpSpPr>
            <a:grpSpLocks/>
          </p:cNvGrpSpPr>
          <p:nvPr/>
        </p:nvGrpSpPr>
        <p:grpSpPr bwMode="auto">
          <a:xfrm>
            <a:off x="6167438" y="5724526"/>
            <a:ext cx="2927350" cy="441325"/>
            <a:chOff x="340" y="1207"/>
            <a:chExt cx="1844" cy="278"/>
          </a:xfrm>
        </p:grpSpPr>
        <p:graphicFrame>
          <p:nvGraphicFramePr>
            <p:cNvPr id="85006" name="Object 35"/>
            <p:cNvGraphicFramePr>
              <a:graphicFrameLocks noChangeAspect="1"/>
            </p:cNvGraphicFramePr>
            <p:nvPr/>
          </p:nvGraphicFramePr>
          <p:xfrm>
            <a:off x="1580" y="1247"/>
            <a:ext cx="604" cy="238"/>
          </p:xfrm>
          <a:graphic>
            <a:graphicData uri="http://schemas.openxmlformats.org/presentationml/2006/ole">
              <mc:AlternateContent xmlns:mc="http://schemas.openxmlformats.org/markup-compatibility/2006">
                <mc:Choice xmlns:v="urn:schemas-microsoft-com:vml" Requires="v">
                  <p:oleObj name="Equation" r:id="rId14" imgW="304830" imgH="104865" progId="Equation.DSMT4">
                    <p:embed/>
                  </p:oleObj>
                </mc:Choice>
                <mc:Fallback>
                  <p:oleObj name="Equation" r:id="rId14" imgW="304830" imgH="10486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0" y="1247"/>
                          <a:ext cx="60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Text Box 36"/>
            <p:cNvSpPr txBox="1">
              <a:spLocks noChangeArrowheads="1"/>
            </p:cNvSpPr>
            <p:nvPr/>
          </p:nvSpPr>
          <p:spPr bwMode="auto">
            <a:xfrm>
              <a:off x="340" y="1207"/>
              <a:ext cx="1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Ø"/>
              </a:pPr>
              <a:r>
                <a:rPr kumimoji="1" lang="en-US" altLang="zh-CN" sz="2000" b="1">
                  <a:solidFill>
                    <a:srgbClr val="000000"/>
                  </a:solidFill>
                  <a:latin typeface="Times New Roman" panose="02020603050405020304" pitchFamily="18" charset="0"/>
                  <a:ea typeface="楷体_GB2312" pitchFamily="49" charset="-122"/>
                </a:rPr>
                <a:t>conductor </a:t>
              </a:r>
            </a:p>
          </p:txBody>
        </p:sp>
      </p:grpSp>
      <p:sp>
        <p:nvSpPr>
          <p:cNvPr id="85002" name="Rectangle 26"/>
          <p:cNvSpPr>
            <a:spLocks noRot="1" noChangeArrowheads="1"/>
          </p:cNvSpPr>
          <p:nvPr/>
        </p:nvSpPr>
        <p:spPr bwMode="auto">
          <a:xfrm>
            <a:off x="1774825" y="404813"/>
            <a:ext cx="7704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CC"/>
                </a:solidFill>
              </a:rPr>
              <a:t>Basic equation (general problems)</a:t>
            </a:r>
            <a:endParaRPr lang="en-US" altLang="zh-CN" sz="2400" b="1">
              <a:solidFill>
                <a:srgbClr val="0000CC"/>
              </a:solidFill>
            </a:endParaRPr>
          </a:p>
        </p:txBody>
      </p:sp>
      <p:sp>
        <p:nvSpPr>
          <p:cNvPr id="381979" name="Rectangle 27"/>
          <p:cNvSpPr>
            <a:spLocks noRot="1" noChangeArrowheads="1"/>
          </p:cNvSpPr>
          <p:nvPr/>
        </p:nvSpPr>
        <p:spPr bwMode="auto">
          <a:xfrm>
            <a:off x="1847850" y="2997200"/>
            <a:ext cx="7704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CC"/>
                </a:solidFill>
              </a:rPr>
              <a:t>Boundary conditions (general problems)</a:t>
            </a:r>
          </a:p>
        </p:txBody>
      </p:sp>
      <p:sp>
        <p:nvSpPr>
          <p:cNvPr id="381980" name="Rectangle 28"/>
          <p:cNvSpPr>
            <a:spLocks noRot="1" noChangeArrowheads="1"/>
          </p:cNvSpPr>
          <p:nvPr/>
        </p:nvSpPr>
        <p:spPr bwMode="auto">
          <a:xfrm>
            <a:off x="1774825" y="4868863"/>
            <a:ext cx="77041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CC"/>
                </a:solidFill>
              </a:rPr>
              <a:t>Special problems</a:t>
            </a:r>
            <a:r>
              <a:rPr kumimoji="1" lang="en-US" altLang="zh-CN" sz="2400">
                <a:solidFill>
                  <a:srgbClr val="0000CC"/>
                </a:solidFill>
              </a:rPr>
              <a:t> </a:t>
            </a:r>
            <a:r>
              <a:rPr kumimoji="1" lang="en-US" altLang="zh-CN" sz="2400" b="1">
                <a:solidFill>
                  <a:srgbClr val="0000CC"/>
                </a:solidFill>
              </a:rPr>
              <a:t>According to the classification of medium</a:t>
            </a:r>
          </a:p>
        </p:txBody>
      </p:sp>
      <p:pic>
        <p:nvPicPr>
          <p:cNvPr id="11" name="Picture 2"/>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238930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29461"/>
                                        </p:tgtEl>
                                        <p:attrNameLst>
                                          <p:attrName>style.visibility</p:attrName>
                                        </p:attrNameLst>
                                      </p:cBhvr>
                                      <p:to>
                                        <p:strVal val="visible"/>
                                      </p:to>
                                    </p:set>
                                    <p:animEffect transition="in" filter="wipe(up)">
                                      <p:cBhvr>
                                        <p:cTn id="7" dur="2000"/>
                                        <p:tgtEl>
                                          <p:spTgt spid="82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29462"/>
                                        </p:tgtEl>
                                        <p:attrNameLst>
                                          <p:attrName>style.visibility</p:attrName>
                                        </p:attrNameLst>
                                      </p:cBhvr>
                                      <p:to>
                                        <p:strVal val="visible"/>
                                      </p:to>
                                    </p:set>
                                    <p:animEffect transition="in" filter="wipe(up)">
                                      <p:cBhvr>
                                        <p:cTn id="12" dur="2000"/>
                                        <p:tgtEl>
                                          <p:spTgt spid="82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29463"/>
                                        </p:tgtEl>
                                        <p:attrNameLst>
                                          <p:attrName>style.visibility</p:attrName>
                                        </p:attrNameLst>
                                      </p:cBhvr>
                                      <p:to>
                                        <p:strVal val="visible"/>
                                      </p:to>
                                    </p:set>
                                    <p:animEffect transition="in" filter="wipe(up)">
                                      <p:cBhvr>
                                        <p:cTn id="17" dur="2000"/>
                                        <p:tgtEl>
                                          <p:spTgt spid="829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1979"/>
                                        </p:tgtEl>
                                        <p:attrNameLst>
                                          <p:attrName>style.visibility</p:attrName>
                                        </p:attrNameLst>
                                      </p:cBhvr>
                                      <p:to>
                                        <p:strVal val="visible"/>
                                      </p:to>
                                    </p:set>
                                    <p:animEffect transition="in" filter="blinds(horizontal)">
                                      <p:cBhvr>
                                        <p:cTn id="22" dur="500"/>
                                        <p:tgtEl>
                                          <p:spTgt spid="381979"/>
                                        </p:tgtEl>
                                      </p:cBhvr>
                                    </p:animEffect>
                                  </p:childTnLst>
                                </p:cTn>
                              </p:par>
                              <p:par>
                                <p:cTn id="23" presetID="3" presetClass="entr" presetSubtype="10" fill="hold" nodeType="withEffect">
                                  <p:stCondLst>
                                    <p:cond delay="0"/>
                                  </p:stCondLst>
                                  <p:childTnLst>
                                    <p:set>
                                      <p:cBhvr>
                                        <p:cTn id="24" dur="1" fill="hold">
                                          <p:stCondLst>
                                            <p:cond delay="0"/>
                                          </p:stCondLst>
                                        </p:cTn>
                                        <p:tgtEl>
                                          <p:spTgt spid="381963"/>
                                        </p:tgtEl>
                                        <p:attrNameLst>
                                          <p:attrName>style.visibility</p:attrName>
                                        </p:attrNameLst>
                                      </p:cBhvr>
                                      <p:to>
                                        <p:strVal val="visible"/>
                                      </p:to>
                                    </p:set>
                                    <p:animEffect transition="in" filter="blinds(horizontal)">
                                      <p:cBhvr>
                                        <p:cTn id="25" dur="500"/>
                                        <p:tgtEl>
                                          <p:spTgt spid="381963"/>
                                        </p:tgtEl>
                                      </p:cBhvr>
                                    </p:animEffect>
                                  </p:childTnLst>
                                </p:cTn>
                              </p:par>
                              <p:par>
                                <p:cTn id="26" presetID="3" presetClass="entr" presetSubtype="10" fill="hold" nodeType="withEffect">
                                  <p:stCondLst>
                                    <p:cond delay="0"/>
                                  </p:stCondLst>
                                  <p:childTnLst>
                                    <p:set>
                                      <p:cBhvr>
                                        <p:cTn id="27" dur="1" fill="hold">
                                          <p:stCondLst>
                                            <p:cond delay="0"/>
                                          </p:stCondLst>
                                        </p:cTn>
                                        <p:tgtEl>
                                          <p:spTgt spid="829464"/>
                                        </p:tgtEl>
                                        <p:attrNameLst>
                                          <p:attrName>style.visibility</p:attrName>
                                        </p:attrNameLst>
                                      </p:cBhvr>
                                      <p:to>
                                        <p:strVal val="visible"/>
                                      </p:to>
                                    </p:set>
                                    <p:animEffect transition="in" filter="blinds(horizontal)">
                                      <p:cBhvr>
                                        <p:cTn id="28" dur="500"/>
                                        <p:tgtEl>
                                          <p:spTgt spid="8294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1980"/>
                                        </p:tgtEl>
                                        <p:attrNameLst>
                                          <p:attrName>style.visibility</p:attrName>
                                        </p:attrNameLst>
                                      </p:cBhvr>
                                      <p:to>
                                        <p:strVal val="visible"/>
                                      </p:to>
                                    </p:set>
                                    <p:animEffect transition="in" filter="blinds(horizontal)">
                                      <p:cBhvr>
                                        <p:cTn id="33" dur="500"/>
                                        <p:tgtEl>
                                          <p:spTgt spid="381980"/>
                                        </p:tgtEl>
                                      </p:cBhvr>
                                    </p:animEffect>
                                  </p:childTnLst>
                                </p:cTn>
                              </p:par>
                              <p:par>
                                <p:cTn id="34" presetID="3" presetClass="entr" presetSubtype="10" fill="hold" nodeType="withEffect">
                                  <p:stCondLst>
                                    <p:cond delay="0"/>
                                  </p:stCondLst>
                                  <p:childTnLst>
                                    <p:set>
                                      <p:cBhvr>
                                        <p:cTn id="35" dur="1" fill="hold">
                                          <p:stCondLst>
                                            <p:cond delay="0"/>
                                          </p:stCondLst>
                                        </p:cTn>
                                        <p:tgtEl>
                                          <p:spTgt spid="829471"/>
                                        </p:tgtEl>
                                        <p:attrNameLst>
                                          <p:attrName>style.visibility</p:attrName>
                                        </p:attrNameLst>
                                      </p:cBhvr>
                                      <p:to>
                                        <p:strVal val="visible"/>
                                      </p:to>
                                    </p:set>
                                    <p:animEffect transition="in" filter="blinds(horizontal)">
                                      <p:cBhvr>
                                        <p:cTn id="36" dur="500"/>
                                        <p:tgtEl>
                                          <p:spTgt spid="829471"/>
                                        </p:tgtEl>
                                      </p:cBhvr>
                                    </p:animEffect>
                                  </p:childTnLst>
                                </p:cTn>
                              </p:par>
                              <p:par>
                                <p:cTn id="37" presetID="3" presetClass="entr" presetSubtype="10" fill="hold" nodeType="withEffect">
                                  <p:stCondLst>
                                    <p:cond delay="0"/>
                                  </p:stCondLst>
                                  <p:childTnLst>
                                    <p:set>
                                      <p:cBhvr>
                                        <p:cTn id="38" dur="1" fill="hold">
                                          <p:stCondLst>
                                            <p:cond delay="0"/>
                                          </p:stCondLst>
                                        </p:cTn>
                                        <p:tgtEl>
                                          <p:spTgt spid="829474"/>
                                        </p:tgtEl>
                                        <p:attrNameLst>
                                          <p:attrName>style.visibility</p:attrName>
                                        </p:attrNameLst>
                                      </p:cBhvr>
                                      <p:to>
                                        <p:strVal val="visible"/>
                                      </p:to>
                                    </p:set>
                                    <p:animEffect transition="in" filter="blinds(horizontal)">
                                      <p:cBhvr>
                                        <p:cTn id="39" dur="500"/>
                                        <p:tgtEl>
                                          <p:spTgt spid="82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9" grpId="0"/>
      <p:bldP spid="3819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2"/>
          <p:cNvSpPr txBox="1">
            <a:spLocks noGrp="1"/>
          </p:cNvSpPr>
          <p:nvPr/>
        </p:nvSpPr>
        <p:spPr bwMode="auto">
          <a:xfrm>
            <a:off x="9191626" y="1"/>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5369AA9-524E-42D9-B031-D78FA8BD0C81}" type="slidenum">
              <a:rPr lang="en-US" altLang="zh-CN" sz="1400"/>
              <a:pPr algn="r" eaLnBrk="1" hangingPunct="1">
                <a:spcBef>
                  <a:spcPct val="0"/>
                </a:spcBef>
                <a:buClrTx/>
                <a:buSzTx/>
                <a:buFontTx/>
                <a:buNone/>
              </a:pPr>
              <a:t>6</a:t>
            </a:fld>
            <a:endParaRPr lang="en-US" altLang="zh-CN" sz="1400"/>
          </a:p>
        </p:txBody>
      </p:sp>
      <p:grpSp>
        <p:nvGrpSpPr>
          <p:cNvPr id="86019" name="Group 1039"/>
          <p:cNvGrpSpPr>
            <a:grpSpLocks/>
          </p:cNvGrpSpPr>
          <p:nvPr/>
        </p:nvGrpSpPr>
        <p:grpSpPr bwMode="auto">
          <a:xfrm>
            <a:off x="7248525" y="549276"/>
            <a:ext cx="3240088" cy="2449513"/>
            <a:chOff x="3651" y="1842"/>
            <a:chExt cx="2041" cy="1543"/>
          </a:xfrm>
        </p:grpSpPr>
        <p:sp>
          <p:nvSpPr>
            <p:cNvPr id="86045" name="Rectangle 1040"/>
            <p:cNvSpPr>
              <a:spLocks noChangeArrowheads="1"/>
            </p:cNvSpPr>
            <p:nvPr/>
          </p:nvSpPr>
          <p:spPr bwMode="auto">
            <a:xfrm>
              <a:off x="3651" y="1842"/>
              <a:ext cx="2041" cy="81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86046" name="Rectangle 1041"/>
            <p:cNvSpPr>
              <a:spLocks noChangeArrowheads="1"/>
            </p:cNvSpPr>
            <p:nvPr/>
          </p:nvSpPr>
          <p:spPr bwMode="auto">
            <a:xfrm>
              <a:off x="3651" y="2659"/>
              <a:ext cx="2041" cy="726"/>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86047" name="Text Box 1042"/>
            <p:cNvSpPr txBox="1">
              <a:spLocks noChangeArrowheads="1"/>
            </p:cNvSpPr>
            <p:nvPr/>
          </p:nvSpPr>
          <p:spPr bwMode="auto">
            <a:xfrm>
              <a:off x="3696" y="2659"/>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Sub2</a:t>
              </a:r>
            </a:p>
          </p:txBody>
        </p:sp>
        <p:sp>
          <p:nvSpPr>
            <p:cNvPr id="86048" name="Text Box 1043"/>
            <p:cNvSpPr txBox="1">
              <a:spLocks noChangeArrowheads="1"/>
            </p:cNvSpPr>
            <p:nvPr/>
          </p:nvSpPr>
          <p:spPr bwMode="auto">
            <a:xfrm>
              <a:off x="3696" y="2296"/>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Sub1</a:t>
              </a:r>
            </a:p>
          </p:txBody>
        </p:sp>
        <p:graphicFrame>
          <p:nvGraphicFramePr>
            <p:cNvPr id="86049" name="Object 1044"/>
            <p:cNvGraphicFramePr>
              <a:graphicFrameLocks noChangeAspect="1"/>
            </p:cNvGraphicFramePr>
            <p:nvPr/>
          </p:nvGraphicFramePr>
          <p:xfrm>
            <a:off x="5342" y="2704"/>
            <a:ext cx="182" cy="266"/>
          </p:xfrm>
          <a:graphic>
            <a:graphicData uri="http://schemas.openxmlformats.org/presentationml/2006/ole">
              <mc:AlternateContent xmlns:mc="http://schemas.openxmlformats.org/markup-compatibility/2006">
                <mc:Choice xmlns:v="urn:schemas-microsoft-com:vml" Requires="v">
                  <p:oleObj name="公式" r:id="rId2" imgW="164885" imgH="215619" progId="Equation.3">
                    <p:embed/>
                  </p:oleObj>
                </mc:Choice>
                <mc:Fallback>
                  <p:oleObj name="公式" r:id="rId2" imgW="164885"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 y="2704"/>
                          <a:ext cx="182" cy="26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0" name="Object 1045"/>
            <p:cNvGraphicFramePr>
              <a:graphicFrameLocks noChangeAspect="1"/>
            </p:cNvGraphicFramePr>
            <p:nvPr/>
          </p:nvGraphicFramePr>
          <p:xfrm>
            <a:off x="5345" y="2387"/>
            <a:ext cx="188" cy="263"/>
          </p:xfrm>
          <a:graphic>
            <a:graphicData uri="http://schemas.openxmlformats.org/presentationml/2006/ole">
              <mc:AlternateContent xmlns:mc="http://schemas.openxmlformats.org/markup-compatibility/2006">
                <mc:Choice xmlns:v="urn:schemas-microsoft-com:vml" Requires="v">
                  <p:oleObj name="公式" r:id="rId4" imgW="152268" imgH="215713" progId="Equation.3">
                    <p:embed/>
                  </p:oleObj>
                </mc:Choice>
                <mc:Fallback>
                  <p:oleObj name="公式" r:id="rId4" imgW="152268"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5" y="2387"/>
                          <a:ext cx="188" cy="26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1" name="Line 1046"/>
            <p:cNvSpPr>
              <a:spLocks noChangeShapeType="1"/>
            </p:cNvSpPr>
            <p:nvPr/>
          </p:nvSpPr>
          <p:spPr bwMode="auto">
            <a:xfrm flipV="1">
              <a:off x="4416" y="2659"/>
              <a:ext cx="431" cy="31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2" name="Line 1047"/>
            <p:cNvSpPr>
              <a:spLocks noChangeShapeType="1"/>
            </p:cNvSpPr>
            <p:nvPr/>
          </p:nvSpPr>
          <p:spPr bwMode="auto">
            <a:xfrm flipH="1">
              <a:off x="4830" y="2071"/>
              <a:ext cx="0" cy="1132"/>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3" name="Line 1048"/>
            <p:cNvSpPr>
              <a:spLocks noChangeShapeType="1"/>
            </p:cNvSpPr>
            <p:nvPr/>
          </p:nvSpPr>
          <p:spPr bwMode="auto">
            <a:xfrm flipV="1">
              <a:off x="4830" y="2088"/>
              <a:ext cx="431" cy="579"/>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4" name="Freeform 1049"/>
            <p:cNvSpPr>
              <a:spLocks/>
            </p:cNvSpPr>
            <p:nvPr/>
          </p:nvSpPr>
          <p:spPr bwMode="auto">
            <a:xfrm>
              <a:off x="4689" y="2761"/>
              <a:ext cx="170" cy="91"/>
            </a:xfrm>
            <a:custGeom>
              <a:avLst/>
              <a:gdLst>
                <a:gd name="T0" fmla="*/ 0 w 192"/>
                <a:gd name="T1" fmla="*/ 0 h 112"/>
                <a:gd name="T2" fmla="*/ 35 w 192"/>
                <a:gd name="T3" fmla="*/ 18 h 112"/>
                <a:gd name="T4" fmla="*/ 73 w 192"/>
                <a:gd name="T5" fmla="*/ 18 h 112"/>
                <a:gd name="T6" fmla="*/ 0 60000 65536"/>
                <a:gd name="T7" fmla="*/ 0 60000 65536"/>
                <a:gd name="T8" fmla="*/ 0 60000 65536"/>
              </a:gdLst>
              <a:ahLst/>
              <a:cxnLst>
                <a:cxn ang="T6">
                  <a:pos x="T0" y="T1"/>
                </a:cxn>
                <a:cxn ang="T7">
                  <a:pos x="T2" y="T3"/>
                </a:cxn>
                <a:cxn ang="T8">
                  <a:pos x="T4" y="T5"/>
                </a:cxn>
              </a:cxnLst>
              <a:rect l="0" t="0" r="r" b="b"/>
              <a:pathLst>
                <a:path w="192" h="112">
                  <a:moveTo>
                    <a:pt x="0" y="0"/>
                  </a:moveTo>
                  <a:cubicBezTo>
                    <a:pt x="32" y="40"/>
                    <a:pt x="64" y="80"/>
                    <a:pt x="96" y="96"/>
                  </a:cubicBezTo>
                  <a:cubicBezTo>
                    <a:pt x="128" y="112"/>
                    <a:pt x="160" y="104"/>
                    <a:pt x="192" y="96"/>
                  </a:cubicBezTo>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5" name="Freeform 1050"/>
            <p:cNvSpPr>
              <a:spLocks/>
            </p:cNvSpPr>
            <p:nvPr/>
          </p:nvSpPr>
          <p:spPr bwMode="auto">
            <a:xfrm>
              <a:off x="4851" y="2385"/>
              <a:ext cx="148" cy="59"/>
            </a:xfrm>
            <a:custGeom>
              <a:avLst/>
              <a:gdLst>
                <a:gd name="T0" fmla="*/ 0 w 192"/>
                <a:gd name="T1" fmla="*/ 84 h 56"/>
                <a:gd name="T2" fmla="*/ 12 w 192"/>
                <a:gd name="T3" fmla="*/ 8 h 56"/>
                <a:gd name="T4" fmla="*/ 24 w 192"/>
                <a:gd name="T5" fmla="*/ 8 h 56"/>
                <a:gd name="T6" fmla="*/ 0 60000 65536"/>
                <a:gd name="T7" fmla="*/ 0 60000 65536"/>
                <a:gd name="T8" fmla="*/ 0 60000 65536"/>
              </a:gdLst>
              <a:ahLst/>
              <a:cxnLst>
                <a:cxn ang="T6">
                  <a:pos x="T0" y="T1"/>
                </a:cxn>
                <a:cxn ang="T7">
                  <a:pos x="T2" y="T3"/>
                </a:cxn>
                <a:cxn ang="T8">
                  <a:pos x="T4" y="T5"/>
                </a:cxn>
              </a:cxnLst>
              <a:rect l="0" t="0" r="r" b="b"/>
              <a:pathLst>
                <a:path w="192" h="56">
                  <a:moveTo>
                    <a:pt x="0" y="56"/>
                  </a:moveTo>
                  <a:cubicBezTo>
                    <a:pt x="32" y="36"/>
                    <a:pt x="64" y="16"/>
                    <a:pt x="96" y="8"/>
                  </a:cubicBezTo>
                  <a:cubicBezTo>
                    <a:pt x="128" y="0"/>
                    <a:pt x="168" y="8"/>
                    <a:pt x="192" y="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6056" name="Object 1051"/>
            <p:cNvGraphicFramePr>
              <a:graphicFrameLocks noChangeAspect="1"/>
            </p:cNvGraphicFramePr>
            <p:nvPr/>
          </p:nvGraphicFramePr>
          <p:xfrm>
            <a:off x="4585" y="2796"/>
            <a:ext cx="263" cy="267"/>
          </p:xfrm>
          <a:graphic>
            <a:graphicData uri="http://schemas.openxmlformats.org/presentationml/2006/ole">
              <mc:AlternateContent xmlns:mc="http://schemas.openxmlformats.org/markup-compatibility/2006">
                <mc:Choice xmlns:v="urn:schemas-microsoft-com:vml" Requires="v">
                  <p:oleObj name="Equation" r:id="rId6" imgW="190500" imgH="228600" progId="Equation.DSMT4">
                    <p:embed/>
                  </p:oleObj>
                </mc:Choice>
                <mc:Fallback>
                  <p:oleObj name="Equation" r:id="rId6" imgW="1905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5" y="2796"/>
                          <a:ext cx="263" cy="26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7" name="Object 1052"/>
            <p:cNvGraphicFramePr>
              <a:graphicFrameLocks noChangeAspect="1"/>
            </p:cNvGraphicFramePr>
            <p:nvPr/>
          </p:nvGraphicFramePr>
          <p:xfrm>
            <a:off x="4839" y="2114"/>
            <a:ext cx="282" cy="277"/>
          </p:xfrm>
          <a:graphic>
            <a:graphicData uri="http://schemas.openxmlformats.org/presentationml/2006/ole">
              <mc:AlternateContent xmlns:mc="http://schemas.openxmlformats.org/markup-compatibility/2006">
                <mc:Choice xmlns:v="urn:schemas-microsoft-com:vml" Requires="v">
                  <p:oleObj name="Equation" r:id="rId8" imgW="177646" imgH="228402" progId="Equation.DSMT4">
                    <p:embed/>
                  </p:oleObj>
                </mc:Choice>
                <mc:Fallback>
                  <p:oleObj name="Equation" r:id="rId8" imgW="177646" imgH="22840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9" y="2114"/>
                          <a:ext cx="282" cy="27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8" name="Object 1053"/>
            <p:cNvGraphicFramePr>
              <a:graphicFrameLocks noChangeAspect="1"/>
            </p:cNvGraphicFramePr>
            <p:nvPr/>
          </p:nvGraphicFramePr>
          <p:xfrm>
            <a:off x="4240" y="2846"/>
            <a:ext cx="268" cy="298"/>
          </p:xfrm>
          <a:graphic>
            <a:graphicData uri="http://schemas.openxmlformats.org/presentationml/2006/ole">
              <mc:AlternateContent xmlns:mc="http://schemas.openxmlformats.org/markup-compatibility/2006">
                <mc:Choice xmlns:v="urn:schemas-microsoft-com:vml" Requires="v">
                  <p:oleObj name="公式" r:id="rId10" imgW="190417" imgH="241195" progId="Equation.3">
                    <p:embed/>
                  </p:oleObj>
                </mc:Choice>
                <mc:Fallback>
                  <p:oleObj name="公式" r:id="rId10" imgW="190417"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0" y="2846"/>
                          <a:ext cx="268" cy="29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9" name="Object 1054"/>
            <p:cNvGraphicFramePr>
              <a:graphicFrameLocks noChangeAspect="1"/>
            </p:cNvGraphicFramePr>
            <p:nvPr/>
          </p:nvGraphicFramePr>
          <p:xfrm>
            <a:off x="5193" y="1879"/>
            <a:ext cx="272" cy="266"/>
          </p:xfrm>
          <a:graphic>
            <a:graphicData uri="http://schemas.openxmlformats.org/presentationml/2006/ole">
              <mc:AlternateContent xmlns:mc="http://schemas.openxmlformats.org/markup-compatibility/2006">
                <mc:Choice xmlns:v="urn:schemas-microsoft-com:vml" Requires="v">
                  <p:oleObj name="公式" r:id="rId12" imgW="177646" imgH="241091" progId="Equation.3">
                    <p:embed/>
                  </p:oleObj>
                </mc:Choice>
                <mc:Fallback>
                  <p:oleObj name="公式" r:id="rId12" imgW="177646" imgH="2410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1879"/>
                          <a:ext cx="272" cy="266"/>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0" name="Object 1055"/>
            <p:cNvGraphicFramePr>
              <a:graphicFrameLocks noChangeAspect="1"/>
            </p:cNvGraphicFramePr>
            <p:nvPr/>
          </p:nvGraphicFramePr>
          <p:xfrm>
            <a:off x="4598" y="1938"/>
            <a:ext cx="271" cy="304"/>
          </p:xfrm>
          <a:graphic>
            <a:graphicData uri="http://schemas.openxmlformats.org/presentationml/2006/ole">
              <mc:AlternateContent xmlns:mc="http://schemas.openxmlformats.org/markup-compatibility/2006">
                <mc:Choice xmlns:v="urn:schemas-microsoft-com:vml" Requires="v">
                  <p:oleObj name="公式" r:id="rId14" imgW="164885" imgH="215619" progId="Equation.3">
                    <p:embed/>
                  </p:oleObj>
                </mc:Choice>
                <mc:Fallback>
                  <p:oleObj name="公式" r:id="rId14" imgW="164885" imgH="21561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98" y="1938"/>
                          <a:ext cx="271" cy="30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61" name="Rectangle 1056"/>
            <p:cNvSpPr>
              <a:spLocks noChangeArrowheads="1"/>
            </p:cNvSpPr>
            <p:nvPr/>
          </p:nvSpPr>
          <p:spPr bwMode="auto">
            <a:xfrm>
              <a:off x="3651" y="1842"/>
              <a:ext cx="2041" cy="1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graphicFrame>
        <p:nvGraphicFramePr>
          <p:cNvPr id="382997" name="Object 1058"/>
          <p:cNvGraphicFramePr>
            <a:graphicFrameLocks noChangeAspect="1"/>
          </p:cNvGraphicFramePr>
          <p:nvPr/>
        </p:nvGraphicFramePr>
        <p:xfrm>
          <a:off x="2425701" y="2711450"/>
          <a:ext cx="4716463" cy="1003300"/>
        </p:xfrm>
        <a:graphic>
          <a:graphicData uri="http://schemas.openxmlformats.org/presentationml/2006/ole">
            <mc:AlternateContent xmlns:mc="http://schemas.openxmlformats.org/markup-compatibility/2006">
              <mc:Choice xmlns:v="urn:schemas-microsoft-com:vml" Requires="v">
                <p:oleObj name="Equation" r:id="rId16" imgW="2009880" imgH="409485" progId="Equation.DSMT4">
                  <p:embed/>
                </p:oleObj>
              </mc:Choice>
              <mc:Fallback>
                <p:oleObj name="Equation" r:id="rId16" imgW="2009880" imgH="40948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25701" y="2711450"/>
                        <a:ext cx="4716463" cy="100330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98" name="Text Box 1060"/>
          <p:cNvSpPr txBox="1">
            <a:spLocks noChangeArrowheads="1"/>
          </p:cNvSpPr>
          <p:nvPr/>
        </p:nvSpPr>
        <p:spPr bwMode="auto">
          <a:xfrm>
            <a:off x="2279651" y="4508501"/>
            <a:ext cx="460851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en-US" altLang="zh-CN" sz="1800" b="1">
                <a:solidFill>
                  <a:srgbClr val="000000"/>
                </a:solidFill>
                <a:latin typeface="Times New Roman" panose="02020603050405020304" pitchFamily="18" charset="0"/>
                <a:ea typeface="楷体_GB2312" pitchFamily="49" charset="-122"/>
              </a:rPr>
              <a:t>The electric field inside the conductor is </a:t>
            </a:r>
            <a:r>
              <a:rPr kumimoji="1" lang="en-US" altLang="zh-CN" sz="1800" b="1">
                <a:solidFill>
                  <a:srgbClr val="FF0000"/>
                </a:solidFill>
                <a:latin typeface="Times New Roman" panose="02020603050405020304" pitchFamily="18" charset="0"/>
                <a:ea typeface="楷体_GB2312" pitchFamily="49" charset="-122"/>
              </a:rPr>
              <a:t>zero</a:t>
            </a:r>
            <a:endParaRPr kumimoji="1" lang="en-US" altLang="zh-CN" sz="1800" b="1">
              <a:solidFill>
                <a:srgbClr val="FF0000"/>
              </a:solidFill>
              <a:latin typeface="楷体_GB2312" pitchFamily="49" charset="-122"/>
              <a:ea typeface="楷体_GB2312" pitchFamily="49" charset="-122"/>
            </a:endParaRPr>
          </a:p>
        </p:txBody>
      </p:sp>
      <p:graphicFrame>
        <p:nvGraphicFramePr>
          <p:cNvPr id="382999" name="Object 1061"/>
          <p:cNvGraphicFramePr>
            <a:graphicFrameLocks noChangeAspect="1"/>
          </p:cNvGraphicFramePr>
          <p:nvPr/>
        </p:nvGraphicFramePr>
        <p:xfrm>
          <a:off x="2566988" y="5661026"/>
          <a:ext cx="1663700" cy="1152525"/>
        </p:xfrm>
        <a:graphic>
          <a:graphicData uri="http://schemas.openxmlformats.org/presentationml/2006/ole">
            <mc:AlternateContent xmlns:mc="http://schemas.openxmlformats.org/markup-compatibility/2006">
              <mc:Choice xmlns:v="urn:schemas-microsoft-com:vml" Requires="v">
                <p:oleObj name="公式" r:id="rId18" imgW="695250" imgH="457200" progId="Equation.3">
                  <p:embed/>
                </p:oleObj>
              </mc:Choice>
              <mc:Fallback>
                <p:oleObj name="公式" r:id="rId18" imgW="695250" imgH="457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6988" y="5661026"/>
                        <a:ext cx="16637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8971" name="Group 1067"/>
          <p:cNvGrpSpPr>
            <a:grpSpLocks/>
          </p:cNvGrpSpPr>
          <p:nvPr/>
        </p:nvGrpSpPr>
        <p:grpSpPr bwMode="auto">
          <a:xfrm>
            <a:off x="4583114" y="5719763"/>
            <a:ext cx="2263775" cy="1022350"/>
            <a:chOff x="1927" y="2977"/>
            <a:chExt cx="1426" cy="644"/>
          </a:xfrm>
        </p:grpSpPr>
        <p:graphicFrame>
          <p:nvGraphicFramePr>
            <p:cNvPr id="86043" name="Object 1062"/>
            <p:cNvGraphicFramePr>
              <a:graphicFrameLocks noChangeAspect="1"/>
            </p:cNvGraphicFramePr>
            <p:nvPr/>
          </p:nvGraphicFramePr>
          <p:xfrm>
            <a:off x="2381" y="2977"/>
            <a:ext cx="972" cy="644"/>
          </p:xfrm>
          <a:graphic>
            <a:graphicData uri="http://schemas.openxmlformats.org/presentationml/2006/ole">
              <mc:AlternateContent xmlns:mc="http://schemas.openxmlformats.org/markup-compatibility/2006">
                <mc:Choice xmlns:v="urn:schemas-microsoft-com:vml" Requires="v">
                  <p:oleObj name="公式" r:id="rId20" imgW="542970" imgH="409485" progId="Equation.3">
                    <p:embed/>
                  </p:oleObj>
                </mc:Choice>
                <mc:Fallback>
                  <p:oleObj name="公式" r:id="rId20" imgW="542970" imgH="409485"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1" y="2977"/>
                          <a:ext cx="972" cy="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4" name="Text Box 1063"/>
            <p:cNvSpPr txBox="1">
              <a:spLocks noChangeArrowheads="1"/>
            </p:cNvSpPr>
            <p:nvPr/>
          </p:nvSpPr>
          <p:spPr bwMode="auto">
            <a:xfrm>
              <a:off x="1927" y="3142"/>
              <a:ext cx="5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ea typeface="楷体_GB2312" pitchFamily="49" charset="-122"/>
                </a:rPr>
                <a:t>OR</a:t>
              </a:r>
            </a:p>
          </p:txBody>
        </p:sp>
      </p:grpSp>
      <p:sp>
        <p:nvSpPr>
          <p:cNvPr id="86024" name="Rectangle 1068"/>
          <p:cNvSpPr>
            <a:spLocks noChangeArrowheads="1"/>
          </p:cNvSpPr>
          <p:nvPr/>
        </p:nvSpPr>
        <p:spPr bwMode="auto">
          <a:xfrm>
            <a:off x="1774825" y="188913"/>
            <a:ext cx="4681538" cy="572464"/>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Blip>
                <a:blip r:embed="rId22"/>
              </a:buBlip>
            </a:pPr>
            <a:r>
              <a:rPr kumimoji="1" lang="en-US" altLang="zh-CN" sz="2400" b="1">
                <a:solidFill>
                  <a:srgbClr val="0000CC"/>
                </a:solidFill>
                <a:ea typeface="楷体_GB2312" pitchFamily="49" charset="-122"/>
              </a:rPr>
              <a:t>Ideal dielectric </a:t>
            </a:r>
            <a:endParaRPr kumimoji="1" lang="en-US" altLang="zh-CN" sz="2800" b="1">
              <a:solidFill>
                <a:srgbClr val="0000CC"/>
              </a:solidFill>
              <a:ea typeface="楷体_GB2312" pitchFamily="49" charset="-122"/>
            </a:endParaRPr>
          </a:p>
        </p:txBody>
      </p:sp>
      <p:sp>
        <p:nvSpPr>
          <p:cNvPr id="508973" name="Rectangle 1069"/>
          <p:cNvSpPr>
            <a:spLocks noChangeArrowheads="1"/>
          </p:cNvSpPr>
          <p:nvPr/>
        </p:nvSpPr>
        <p:spPr bwMode="auto">
          <a:xfrm>
            <a:off x="1774826" y="3644900"/>
            <a:ext cx="4321175" cy="488950"/>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Blip>
                <a:blip r:embed="rId22"/>
              </a:buBlip>
            </a:pPr>
            <a:r>
              <a:rPr kumimoji="1" lang="en-US" altLang="zh-CN" sz="2000" b="1">
                <a:solidFill>
                  <a:srgbClr val="0000CC"/>
                </a:solidFill>
                <a:ea typeface="楷体_GB2312" pitchFamily="49" charset="-122"/>
              </a:rPr>
              <a:t>Conductor</a:t>
            </a:r>
          </a:p>
        </p:txBody>
      </p:sp>
      <p:sp>
        <p:nvSpPr>
          <p:cNvPr id="508974" name="Rectangle 1070"/>
          <p:cNvSpPr>
            <a:spLocks noChangeArrowheads="1"/>
          </p:cNvSpPr>
          <p:nvPr/>
        </p:nvSpPr>
        <p:spPr bwMode="auto">
          <a:xfrm>
            <a:off x="1990725" y="1916113"/>
            <a:ext cx="4465638" cy="806450"/>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1800" b="1">
                <a:solidFill>
                  <a:srgbClr val="000000"/>
                </a:solidFill>
                <a:ea typeface="楷体_GB2312" pitchFamily="49" charset="-122"/>
              </a:rPr>
              <a:t>Direction relation of the field vector at the two sides of the interface</a:t>
            </a:r>
          </a:p>
        </p:txBody>
      </p:sp>
      <p:graphicFrame>
        <p:nvGraphicFramePr>
          <p:cNvPr id="383006" name="Object 1072"/>
          <p:cNvGraphicFramePr>
            <a:graphicFrameLocks noChangeAspect="1"/>
          </p:cNvGraphicFramePr>
          <p:nvPr/>
        </p:nvGraphicFramePr>
        <p:xfrm>
          <a:off x="4800600" y="1052513"/>
          <a:ext cx="2298700" cy="1022350"/>
        </p:xfrm>
        <a:graphic>
          <a:graphicData uri="http://schemas.openxmlformats.org/presentationml/2006/ole">
            <mc:AlternateContent xmlns:mc="http://schemas.openxmlformats.org/markup-compatibility/2006">
              <mc:Choice xmlns:v="urn:schemas-microsoft-com:vml" Requires="v">
                <p:oleObj name="Equation" r:id="rId23" imgW="847800" imgH="409485" progId="Equation.DSMT4">
                  <p:embed/>
                </p:oleObj>
              </mc:Choice>
              <mc:Fallback>
                <p:oleObj name="Equation" r:id="rId23" imgW="847800" imgH="40948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00600" y="1052513"/>
                        <a:ext cx="22987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78" name="Rectangle 1074"/>
          <p:cNvSpPr>
            <a:spLocks noChangeArrowheads="1"/>
          </p:cNvSpPr>
          <p:nvPr/>
        </p:nvSpPr>
        <p:spPr bwMode="auto">
          <a:xfrm>
            <a:off x="1992314" y="692150"/>
            <a:ext cx="4465637" cy="806450"/>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1800" b="1">
                <a:solidFill>
                  <a:srgbClr val="000000"/>
                </a:solidFill>
                <a:ea typeface="楷体_GB2312" pitchFamily="49" charset="-122"/>
              </a:rPr>
              <a:t>The natural boundary conditions on the dielectric surface</a:t>
            </a:r>
          </a:p>
        </p:txBody>
      </p:sp>
      <p:sp>
        <p:nvSpPr>
          <p:cNvPr id="383008" name="Rectangle 1075"/>
          <p:cNvSpPr>
            <a:spLocks noChangeArrowheads="1"/>
          </p:cNvSpPr>
          <p:nvPr/>
        </p:nvSpPr>
        <p:spPr bwMode="auto">
          <a:xfrm>
            <a:off x="1992313" y="4005263"/>
            <a:ext cx="3744912" cy="449262"/>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1800" b="1">
                <a:solidFill>
                  <a:srgbClr val="000000"/>
                </a:solidFill>
                <a:ea typeface="楷体_GB2312" pitchFamily="49" charset="-122"/>
              </a:rPr>
              <a:t>Electrostatic balance</a:t>
            </a:r>
          </a:p>
        </p:txBody>
      </p:sp>
      <p:sp>
        <p:nvSpPr>
          <p:cNvPr id="508980" name="Rectangle 1076"/>
          <p:cNvSpPr>
            <a:spLocks noChangeArrowheads="1"/>
          </p:cNvSpPr>
          <p:nvPr/>
        </p:nvSpPr>
        <p:spPr bwMode="auto">
          <a:xfrm>
            <a:off x="1992313" y="4941888"/>
            <a:ext cx="5040312" cy="806450"/>
          </a:xfrm>
          <a:prstGeom prst="rect">
            <a:avLst/>
          </a:prstGeom>
          <a:noFill/>
          <a:ln>
            <a:noFill/>
          </a:ln>
          <a:effectLst/>
          <a:extLst>
            <a:ext uri="{909E8E84-426E-40DD-AFC4-6F175D3DCCD1}">
              <a14:hiddenFill xmlns:a14="http://schemas.microsoft.com/office/drawing/2010/main">
                <a:gradFill rotWithShape="0">
                  <a:gsLst>
                    <a:gs pos="0">
                      <a:srgbClr val="3D3D3D"/>
                    </a:gs>
                    <a:gs pos="100000">
                      <a:srgbClr val="909090"/>
                    </a:gs>
                  </a:gsLst>
                  <a:lin ang="18900000" scaled="1"/>
                </a:gra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1800" b="1">
                <a:solidFill>
                  <a:srgbClr val="000000"/>
                </a:solidFill>
                <a:ea typeface="楷体_GB2312" pitchFamily="49" charset="-122"/>
              </a:rPr>
              <a:t>Boundary conditions on the surface of a conductor</a:t>
            </a:r>
          </a:p>
        </p:txBody>
      </p:sp>
      <p:sp>
        <p:nvSpPr>
          <p:cNvPr id="86031" name="Rectangle 1078"/>
          <p:cNvSpPr>
            <a:spLocks noChangeArrowheads="1"/>
          </p:cNvSpPr>
          <p:nvPr/>
        </p:nvSpPr>
        <p:spPr bwMode="auto">
          <a:xfrm>
            <a:off x="7248525" y="3789364"/>
            <a:ext cx="3240088" cy="12969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86032" name="Rectangle 1079"/>
          <p:cNvSpPr>
            <a:spLocks noChangeArrowheads="1"/>
          </p:cNvSpPr>
          <p:nvPr/>
        </p:nvSpPr>
        <p:spPr bwMode="auto">
          <a:xfrm>
            <a:off x="7248525" y="5086351"/>
            <a:ext cx="3240088" cy="115252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86033" name="Text Box 1080"/>
          <p:cNvSpPr txBox="1">
            <a:spLocks noChangeArrowheads="1"/>
          </p:cNvSpPr>
          <p:nvPr/>
        </p:nvSpPr>
        <p:spPr bwMode="auto">
          <a:xfrm>
            <a:off x="7391401" y="5157789"/>
            <a:ext cx="1414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Conductor</a:t>
            </a:r>
          </a:p>
        </p:txBody>
      </p:sp>
      <p:sp>
        <p:nvSpPr>
          <p:cNvPr id="86034" name="Text Box 1081"/>
          <p:cNvSpPr txBox="1">
            <a:spLocks noChangeArrowheads="1"/>
          </p:cNvSpPr>
          <p:nvPr/>
        </p:nvSpPr>
        <p:spPr bwMode="auto">
          <a:xfrm>
            <a:off x="7391401" y="4149726"/>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00"/>
                </a:solidFill>
                <a:latin typeface="楷体_GB2312" pitchFamily="49" charset="-122"/>
                <a:ea typeface="楷体_GB2312" pitchFamily="49" charset="-122"/>
              </a:rPr>
              <a:t>Sub</a:t>
            </a:r>
          </a:p>
        </p:txBody>
      </p:sp>
      <p:graphicFrame>
        <p:nvGraphicFramePr>
          <p:cNvPr id="86035" name="Object 1082"/>
          <p:cNvGraphicFramePr>
            <a:graphicFrameLocks noChangeAspect="1"/>
          </p:cNvGraphicFramePr>
          <p:nvPr/>
        </p:nvGraphicFramePr>
        <p:xfrm>
          <a:off x="7464426" y="5516564"/>
          <a:ext cx="1089025" cy="447675"/>
        </p:xfrm>
        <a:graphic>
          <a:graphicData uri="http://schemas.openxmlformats.org/presentationml/2006/ole">
            <mc:AlternateContent xmlns:mc="http://schemas.openxmlformats.org/markup-compatibility/2006">
              <mc:Choice xmlns:v="urn:schemas-microsoft-com:vml" Requires="v">
                <p:oleObj name="Equation" r:id="rId25" imgW="622030" imgH="228501" progId="Equation.DSMT4">
                  <p:embed/>
                </p:oleObj>
              </mc:Choice>
              <mc:Fallback>
                <p:oleObj name="Equation" r:id="rId25" imgW="622030" imgH="228501"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64426" y="5516564"/>
                        <a:ext cx="1089025" cy="44767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6" name="Object 1083"/>
          <p:cNvGraphicFramePr>
            <a:graphicFrameLocks noChangeAspect="1"/>
          </p:cNvGraphicFramePr>
          <p:nvPr/>
        </p:nvGraphicFramePr>
        <p:xfrm>
          <a:off x="7427913" y="4581526"/>
          <a:ext cx="1219200" cy="442913"/>
        </p:xfrm>
        <a:graphic>
          <a:graphicData uri="http://schemas.openxmlformats.org/presentationml/2006/ole">
            <mc:AlternateContent xmlns:mc="http://schemas.openxmlformats.org/markup-compatibility/2006">
              <mc:Choice xmlns:v="urn:schemas-microsoft-com:vml" Requires="v">
                <p:oleObj name="Equation" r:id="rId27" imgW="622030" imgH="228501" progId="Equation.DSMT4">
                  <p:embed/>
                </p:oleObj>
              </mc:Choice>
              <mc:Fallback>
                <p:oleObj name="Equation" r:id="rId27" imgW="622030" imgH="228501"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27913" y="4581526"/>
                        <a:ext cx="1219200" cy="44291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7" name="Line 1085"/>
          <p:cNvSpPr>
            <a:spLocks noChangeShapeType="1"/>
          </p:cNvSpPr>
          <p:nvPr/>
        </p:nvSpPr>
        <p:spPr bwMode="auto">
          <a:xfrm flipH="1">
            <a:off x="9120188" y="4152900"/>
            <a:ext cx="0" cy="1797050"/>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8" name="Line 1086"/>
          <p:cNvSpPr>
            <a:spLocks noChangeShapeType="1"/>
          </p:cNvSpPr>
          <p:nvPr/>
        </p:nvSpPr>
        <p:spPr bwMode="auto">
          <a:xfrm flipV="1">
            <a:off x="9120188" y="4149726"/>
            <a:ext cx="0" cy="949325"/>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6039" name="Object 1091"/>
          <p:cNvGraphicFramePr>
            <a:graphicFrameLocks noChangeAspect="1"/>
          </p:cNvGraphicFramePr>
          <p:nvPr/>
        </p:nvGraphicFramePr>
        <p:xfrm>
          <a:off x="9264650" y="5516564"/>
          <a:ext cx="992188" cy="496887"/>
        </p:xfrm>
        <a:graphic>
          <a:graphicData uri="http://schemas.openxmlformats.org/presentationml/2006/ole">
            <mc:AlternateContent xmlns:mc="http://schemas.openxmlformats.org/markup-compatibility/2006">
              <mc:Choice xmlns:v="urn:schemas-microsoft-com:vml" Requires="v">
                <p:oleObj name="Equation" r:id="rId29" imgW="444114" imgH="253780" progId="Equation.DSMT4">
                  <p:embed/>
                </p:oleObj>
              </mc:Choice>
              <mc:Fallback>
                <p:oleObj name="Equation" r:id="rId29" imgW="444114" imgH="2537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264650" y="5516564"/>
                        <a:ext cx="992188" cy="49688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0" name="Object 1092"/>
          <p:cNvGraphicFramePr>
            <a:graphicFrameLocks noChangeAspect="1"/>
          </p:cNvGraphicFramePr>
          <p:nvPr/>
        </p:nvGraphicFramePr>
        <p:xfrm>
          <a:off x="9264650" y="4076700"/>
          <a:ext cx="1079500" cy="444500"/>
        </p:xfrm>
        <a:graphic>
          <a:graphicData uri="http://schemas.openxmlformats.org/presentationml/2006/ole">
            <mc:AlternateContent xmlns:mc="http://schemas.openxmlformats.org/markup-compatibility/2006">
              <mc:Choice xmlns:v="urn:schemas-microsoft-com:vml" Requires="v">
                <p:oleObj name="Equation" r:id="rId31" imgW="444114" imgH="253780" progId="Equation.DSMT4">
                  <p:embed/>
                </p:oleObj>
              </mc:Choice>
              <mc:Fallback>
                <p:oleObj name="Equation" r:id="rId31" imgW="444114" imgH="25378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264650" y="4076700"/>
                        <a:ext cx="1079500" cy="44450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1" name="Object 1093"/>
          <p:cNvGraphicFramePr>
            <a:graphicFrameLocks noChangeAspect="1"/>
          </p:cNvGraphicFramePr>
          <p:nvPr/>
        </p:nvGraphicFramePr>
        <p:xfrm>
          <a:off x="8751888" y="3941763"/>
          <a:ext cx="430212" cy="482600"/>
        </p:xfrm>
        <a:graphic>
          <a:graphicData uri="http://schemas.openxmlformats.org/presentationml/2006/ole">
            <mc:AlternateContent xmlns:mc="http://schemas.openxmlformats.org/markup-compatibility/2006">
              <mc:Choice xmlns:v="urn:schemas-microsoft-com:vml" Requires="v">
                <p:oleObj name="公式" r:id="rId33" imgW="164885" imgH="215619" progId="Equation.3">
                  <p:embed/>
                </p:oleObj>
              </mc:Choice>
              <mc:Fallback>
                <p:oleObj name="公式" r:id="rId33" imgW="164885" imgH="21561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51888" y="3941763"/>
                        <a:ext cx="430212" cy="48260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2" name="Rectangle 1094"/>
          <p:cNvSpPr>
            <a:spLocks noChangeArrowheads="1"/>
          </p:cNvSpPr>
          <p:nvPr/>
        </p:nvSpPr>
        <p:spPr bwMode="auto">
          <a:xfrm>
            <a:off x="7248525" y="3789363"/>
            <a:ext cx="3240088" cy="24495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val="1681015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8978"/>
                                        </p:tgtEl>
                                        <p:attrNameLst>
                                          <p:attrName>style.visibility</p:attrName>
                                        </p:attrNameLst>
                                      </p:cBhvr>
                                      <p:to>
                                        <p:strVal val="visible"/>
                                      </p:to>
                                    </p:set>
                                    <p:animEffect transition="in" filter="slide(fromBottom)">
                                      <p:cBhvr>
                                        <p:cTn id="7" dur="500"/>
                                        <p:tgtEl>
                                          <p:spTgt spid="508978"/>
                                        </p:tgtEl>
                                      </p:cBhvr>
                                    </p:animEffect>
                                  </p:childTnLst>
                                </p:cTn>
                              </p:par>
                              <p:par>
                                <p:cTn id="8" presetID="12" presetClass="entr" presetSubtype="4" fill="hold" nodeType="withEffect">
                                  <p:stCondLst>
                                    <p:cond delay="0"/>
                                  </p:stCondLst>
                                  <p:childTnLst>
                                    <p:set>
                                      <p:cBhvr>
                                        <p:cTn id="9" dur="1" fill="hold">
                                          <p:stCondLst>
                                            <p:cond delay="0"/>
                                          </p:stCondLst>
                                        </p:cTn>
                                        <p:tgtEl>
                                          <p:spTgt spid="383006"/>
                                        </p:tgtEl>
                                        <p:attrNameLst>
                                          <p:attrName>style.visibility</p:attrName>
                                        </p:attrNameLst>
                                      </p:cBhvr>
                                      <p:to>
                                        <p:strVal val="visible"/>
                                      </p:to>
                                    </p:set>
                                    <p:animEffect transition="in" filter="slide(fromBottom)">
                                      <p:cBhvr>
                                        <p:cTn id="10" dur="500"/>
                                        <p:tgtEl>
                                          <p:spTgt spid="3830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8974"/>
                                        </p:tgtEl>
                                        <p:attrNameLst>
                                          <p:attrName>style.visibility</p:attrName>
                                        </p:attrNameLst>
                                      </p:cBhvr>
                                      <p:to>
                                        <p:strVal val="visible"/>
                                      </p:to>
                                    </p:set>
                                    <p:animEffect transition="in" filter="blinds(horizontal)">
                                      <p:cBhvr>
                                        <p:cTn id="15" dur="500"/>
                                        <p:tgtEl>
                                          <p:spTgt spid="508974"/>
                                        </p:tgtEl>
                                      </p:cBhvr>
                                    </p:animEffect>
                                  </p:childTnLst>
                                </p:cTn>
                              </p:par>
                              <p:par>
                                <p:cTn id="16" presetID="3" presetClass="entr" presetSubtype="10" fill="hold" nodeType="withEffect">
                                  <p:stCondLst>
                                    <p:cond delay="0"/>
                                  </p:stCondLst>
                                  <p:childTnLst>
                                    <p:set>
                                      <p:cBhvr>
                                        <p:cTn id="17" dur="1" fill="hold">
                                          <p:stCondLst>
                                            <p:cond delay="0"/>
                                          </p:stCondLst>
                                        </p:cTn>
                                        <p:tgtEl>
                                          <p:spTgt spid="382997"/>
                                        </p:tgtEl>
                                        <p:attrNameLst>
                                          <p:attrName>style.visibility</p:attrName>
                                        </p:attrNameLst>
                                      </p:cBhvr>
                                      <p:to>
                                        <p:strVal val="visible"/>
                                      </p:to>
                                    </p:set>
                                    <p:animEffect transition="in" filter="blinds(horizontal)">
                                      <p:cBhvr>
                                        <p:cTn id="18" dur="500"/>
                                        <p:tgtEl>
                                          <p:spTgt spid="38299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8973"/>
                                        </p:tgtEl>
                                        <p:attrNameLst>
                                          <p:attrName>style.visibility</p:attrName>
                                        </p:attrNameLst>
                                      </p:cBhvr>
                                      <p:to>
                                        <p:strVal val="visible"/>
                                      </p:to>
                                    </p:set>
                                    <p:animEffect transition="in" filter="blinds(horizontal)">
                                      <p:cBhvr>
                                        <p:cTn id="21" dur="500"/>
                                        <p:tgtEl>
                                          <p:spTgt spid="5089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83008"/>
                                        </p:tgtEl>
                                        <p:attrNameLst>
                                          <p:attrName>style.visibility</p:attrName>
                                        </p:attrNameLst>
                                      </p:cBhvr>
                                      <p:to>
                                        <p:strVal val="visible"/>
                                      </p:to>
                                    </p:set>
                                    <p:animEffect transition="in" filter="dissolve">
                                      <p:cBhvr>
                                        <p:cTn id="26" dur="500"/>
                                        <p:tgtEl>
                                          <p:spTgt spid="38300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2998"/>
                                        </p:tgtEl>
                                        <p:attrNameLst>
                                          <p:attrName>style.visibility</p:attrName>
                                        </p:attrNameLst>
                                      </p:cBhvr>
                                      <p:to>
                                        <p:strVal val="visible"/>
                                      </p:to>
                                    </p:set>
                                    <p:animEffect transition="in" filter="dissolve">
                                      <p:cBhvr>
                                        <p:cTn id="29" dur="500"/>
                                        <p:tgtEl>
                                          <p:spTgt spid="3829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08980"/>
                                        </p:tgtEl>
                                        <p:attrNameLst>
                                          <p:attrName>style.visibility</p:attrName>
                                        </p:attrNameLst>
                                      </p:cBhvr>
                                      <p:to>
                                        <p:strVal val="visible"/>
                                      </p:to>
                                    </p:set>
                                    <p:animEffect transition="in" filter="dissolve">
                                      <p:cBhvr>
                                        <p:cTn id="34" dur="500"/>
                                        <p:tgtEl>
                                          <p:spTgt spid="508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382999"/>
                                        </p:tgtEl>
                                        <p:attrNameLst>
                                          <p:attrName>style.visibility</p:attrName>
                                        </p:attrNameLst>
                                      </p:cBhvr>
                                      <p:to>
                                        <p:strVal val="visible"/>
                                      </p:to>
                                    </p:set>
                                    <p:animEffect transition="in" filter="slide(fromBottom)">
                                      <p:cBhvr>
                                        <p:cTn id="39" dur="500"/>
                                        <p:tgtEl>
                                          <p:spTgt spid="3829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508971"/>
                                        </p:tgtEl>
                                        <p:attrNameLst>
                                          <p:attrName>style.visibility</p:attrName>
                                        </p:attrNameLst>
                                      </p:cBhvr>
                                      <p:to>
                                        <p:strVal val="visible"/>
                                      </p:to>
                                    </p:set>
                                    <p:animEffect transition="in" filter="slide(fromBottom)">
                                      <p:cBhvr>
                                        <p:cTn id="44" dur="500"/>
                                        <p:tgtEl>
                                          <p:spTgt spid="50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8" grpId="0"/>
      <p:bldP spid="508973" grpId="0"/>
      <p:bldP spid="508974" grpId="0"/>
      <p:bldP spid="508978" grpId="0"/>
      <p:bldP spid="383008" grpId="0"/>
      <p:bldP spid="5089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451"/>
            <a:ext cx="9144000"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557339"/>
            <a:ext cx="2773363"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46118" name="Object 6"/>
          <p:cNvGraphicFramePr>
            <a:graphicFrameLocks noGrp="1" noChangeAspect="1"/>
          </p:cNvGraphicFramePr>
          <p:nvPr>
            <p:ph sz="quarter" idx="1"/>
          </p:nvPr>
        </p:nvGraphicFramePr>
        <p:xfrm>
          <a:off x="2405063" y="2674938"/>
          <a:ext cx="1587500" cy="482600"/>
        </p:xfrm>
        <a:graphic>
          <a:graphicData uri="http://schemas.openxmlformats.org/presentationml/2006/ole">
            <mc:AlternateContent xmlns:mc="http://schemas.openxmlformats.org/markup-compatibility/2006">
              <mc:Choice xmlns:v="urn:schemas-microsoft-com:vml" Requires="v">
                <p:oleObj name="Equation" r:id="rId4" imgW="1586811" imgH="482391" progId="Equation.DSMT4">
                  <p:embed/>
                </p:oleObj>
              </mc:Choice>
              <mc:Fallback>
                <p:oleObj name="Equation" r:id="rId4" imgW="1586811" imgH="48239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063" y="2674938"/>
                        <a:ext cx="15875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6120" name="Object 8"/>
          <p:cNvGraphicFramePr>
            <a:graphicFrameLocks noGrp="1" noChangeAspect="1"/>
          </p:cNvGraphicFramePr>
          <p:nvPr>
            <p:ph sz="quarter" idx="2"/>
          </p:nvPr>
        </p:nvGraphicFramePr>
        <p:xfrm>
          <a:off x="4440238" y="2492375"/>
          <a:ext cx="1725612" cy="898525"/>
        </p:xfrm>
        <a:graphic>
          <a:graphicData uri="http://schemas.openxmlformats.org/presentationml/2006/ole">
            <mc:AlternateContent xmlns:mc="http://schemas.openxmlformats.org/markup-compatibility/2006">
              <mc:Choice xmlns:v="urn:schemas-microsoft-com:vml" Requires="v">
                <p:oleObj name="Equation" r:id="rId6" imgW="927100" imgH="482600" progId="Equation.DSMT4">
                  <p:embed/>
                </p:oleObj>
              </mc:Choice>
              <mc:Fallback>
                <p:oleObj name="Equation" r:id="rId6" imgW="9271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0238" y="2492375"/>
                        <a:ext cx="1725612"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6125" name="Object 13"/>
          <p:cNvGraphicFramePr>
            <a:graphicFrameLocks noGrp="1" noChangeAspect="1"/>
          </p:cNvGraphicFramePr>
          <p:nvPr>
            <p:ph sz="quarter" idx="3"/>
          </p:nvPr>
        </p:nvGraphicFramePr>
        <p:xfrm>
          <a:off x="5448300" y="3644900"/>
          <a:ext cx="1295400" cy="746125"/>
        </p:xfrm>
        <a:graphic>
          <a:graphicData uri="http://schemas.openxmlformats.org/presentationml/2006/ole">
            <mc:AlternateContent xmlns:mc="http://schemas.openxmlformats.org/markup-compatibility/2006">
              <mc:Choice xmlns:v="urn:schemas-microsoft-com:vml" Requires="v">
                <p:oleObj name="Equation" r:id="rId8" imgW="748975" imgH="431613" progId="Equation.DSMT4">
                  <p:embed/>
                </p:oleObj>
              </mc:Choice>
              <mc:Fallback>
                <p:oleObj name="Equation" r:id="rId8" imgW="748975" imgH="43161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8300" y="3644900"/>
                        <a:ext cx="12954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123" name="AutoShape 11"/>
          <p:cNvSpPr>
            <a:spLocks noChangeArrowheads="1"/>
          </p:cNvSpPr>
          <p:nvPr/>
        </p:nvSpPr>
        <p:spPr bwMode="auto">
          <a:xfrm rot="-5400000">
            <a:off x="6467476" y="2625726"/>
            <a:ext cx="265113" cy="576263"/>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6124" name="Rectangle 12"/>
          <p:cNvSpPr>
            <a:spLocks noChangeArrowheads="1"/>
          </p:cNvSpPr>
          <p:nvPr/>
        </p:nvSpPr>
        <p:spPr bwMode="auto">
          <a:xfrm>
            <a:off x="4367214" y="1484313"/>
            <a:ext cx="59769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000" b="1">
                <a:solidFill>
                  <a:srgbClr val="FF0000"/>
                </a:solidFill>
                <a:latin typeface="Times New Roman" panose="02020603050405020304" pitchFamily="18" charset="0"/>
                <a:ea typeface="楷体_GB2312" pitchFamily="49" charset="-122"/>
              </a:rPr>
              <a:t>Solution:</a:t>
            </a:r>
            <a:r>
              <a:rPr lang="en-US" altLang="zh-CN" sz="2000" b="1">
                <a:solidFill>
                  <a:srgbClr val="0000CC"/>
                </a:solidFill>
                <a:latin typeface="Times New Roman" panose="02020603050405020304" pitchFamily="18" charset="0"/>
                <a:ea typeface="楷体_GB2312" pitchFamily="49" charset="-122"/>
              </a:rPr>
              <a:t> there is no free charge on the surface, from the boundary condition</a:t>
            </a:r>
          </a:p>
        </p:txBody>
      </p:sp>
      <p:graphicFrame>
        <p:nvGraphicFramePr>
          <p:cNvPr id="346131" name="Object 19"/>
          <p:cNvGraphicFramePr>
            <a:graphicFrameLocks noChangeAspect="1"/>
          </p:cNvGraphicFramePr>
          <p:nvPr/>
        </p:nvGraphicFramePr>
        <p:xfrm>
          <a:off x="5448300" y="4508501"/>
          <a:ext cx="5219700" cy="2143125"/>
        </p:xfrm>
        <a:graphic>
          <a:graphicData uri="http://schemas.openxmlformats.org/presentationml/2006/ole">
            <mc:AlternateContent xmlns:mc="http://schemas.openxmlformats.org/markup-compatibility/2006">
              <mc:Choice xmlns:v="urn:schemas-microsoft-com:vml" Requires="v">
                <p:oleObj name="Equation" r:id="rId10" imgW="2844800" imgH="1168400" progId="Equation.DSMT4">
                  <p:embed/>
                </p:oleObj>
              </mc:Choice>
              <mc:Fallback>
                <p:oleObj name="Equation" r:id="rId10" imgW="2844800" imgH="1168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8300" y="4508501"/>
                        <a:ext cx="52197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6133" name="AutoShape 21"/>
          <p:cNvSpPr>
            <a:spLocks noChangeArrowheads="1"/>
          </p:cNvSpPr>
          <p:nvPr/>
        </p:nvSpPr>
        <p:spPr bwMode="auto">
          <a:xfrm rot="-5400000">
            <a:off x="4738688" y="3705226"/>
            <a:ext cx="265113" cy="576262"/>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6135" name="AutoShape 23"/>
          <p:cNvSpPr>
            <a:spLocks noChangeArrowheads="1"/>
          </p:cNvSpPr>
          <p:nvPr/>
        </p:nvSpPr>
        <p:spPr bwMode="auto">
          <a:xfrm rot="-5400000">
            <a:off x="4738688" y="5002213"/>
            <a:ext cx="265112" cy="576262"/>
          </a:xfrm>
          <a:prstGeom prst="downArrow">
            <a:avLst>
              <a:gd name="adj1" fmla="val 50000"/>
              <a:gd name="adj2" fmla="val 54341"/>
            </a:avLst>
          </a:prstGeom>
          <a:solidFill>
            <a:srgbClr val="FFCC99"/>
          </a:solidFill>
          <a:ln w="222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6137" name="Rectangle 25"/>
          <p:cNvSpPr>
            <a:spLocks noChangeArrowheads="1"/>
          </p:cNvSpPr>
          <p:nvPr/>
        </p:nvSpPr>
        <p:spPr bwMode="auto">
          <a:xfrm>
            <a:off x="1703389" y="4149725"/>
            <a:ext cx="30257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Tx/>
              <a:buSzTx/>
              <a:buFontTx/>
              <a:buNone/>
            </a:pPr>
            <a:r>
              <a:rPr lang="en-US" altLang="zh-CN" sz="2400" b="1">
                <a:solidFill>
                  <a:srgbClr val="0000CC"/>
                </a:solidFill>
                <a:ea typeface="楷体_GB2312" pitchFamily="49" charset="-122"/>
              </a:rPr>
              <a:t>Q: Whether </a:t>
            </a:r>
            <a:r>
              <a:rPr lang="el-GR" altLang="zh-CN" sz="2400" b="1">
                <a:solidFill>
                  <a:srgbClr val="0000CC"/>
                </a:solidFill>
              </a:rPr>
              <a:t>ε</a:t>
            </a:r>
            <a:r>
              <a:rPr lang="en-US" altLang="zh-CN" sz="2400" b="1" baseline="-25000">
                <a:solidFill>
                  <a:srgbClr val="0000CC"/>
                </a:solidFill>
              </a:rPr>
              <a:t>1</a:t>
            </a:r>
            <a:r>
              <a:rPr lang="en-US" altLang="zh-CN" sz="2400"/>
              <a:t> </a:t>
            </a:r>
            <a:r>
              <a:rPr lang="en-US" altLang="zh-CN" sz="2400" b="1">
                <a:solidFill>
                  <a:srgbClr val="0000CC"/>
                </a:solidFill>
                <a:ea typeface="楷体_GB2312" pitchFamily="49" charset="-122"/>
                <a:cs typeface="Arial" panose="020B0604020202020204" pitchFamily="34" charset="0"/>
              </a:rPr>
              <a:t>is large or smaller than </a:t>
            </a:r>
            <a:r>
              <a:rPr lang="el-GR" altLang="zh-CN" sz="2400" b="1">
                <a:solidFill>
                  <a:srgbClr val="0000CC"/>
                </a:solidFill>
              </a:rPr>
              <a:t>ε</a:t>
            </a:r>
            <a:r>
              <a:rPr lang="en-US" altLang="zh-CN" sz="2400" b="1" baseline="-25000">
                <a:solidFill>
                  <a:srgbClr val="0000CC"/>
                </a:solidFill>
              </a:rPr>
              <a:t>2</a:t>
            </a:r>
            <a:r>
              <a:rPr lang="en-US" altLang="zh-CN" sz="2400" b="1">
                <a:solidFill>
                  <a:srgbClr val="0000CC"/>
                </a:solidFill>
              </a:rPr>
              <a:t>?</a:t>
            </a:r>
            <a:r>
              <a:rPr lang="en-US" altLang="zh-CN" sz="2400" b="1">
                <a:solidFill>
                  <a:srgbClr val="0000CC"/>
                </a:solidFill>
                <a:ea typeface="楷体_GB2312" pitchFamily="49" charset="-122"/>
              </a:rPr>
              <a:t> </a:t>
            </a:r>
            <a:endParaRPr lang="el-GR" altLang="zh-CN" sz="2400" b="1">
              <a:solidFill>
                <a:srgbClr val="0000CC"/>
              </a:solidFill>
              <a:ea typeface="楷体_GB2312" pitchFamily="49" charset="-122"/>
            </a:endParaRPr>
          </a:p>
        </p:txBody>
      </p:sp>
      <p:pic>
        <p:nvPicPr>
          <p:cNvPr id="4098" name="Picture 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1617662" y="5632451"/>
            <a:ext cx="1122462" cy="1200149"/>
          </a:xfrm>
          <a:prstGeom prst="rect">
            <a:avLst/>
          </a:prstGeom>
          <a:noFill/>
          <a:ln w="9525">
            <a:noFill/>
            <a:miter lim="800000"/>
            <a:headEnd/>
            <a:tailEnd/>
          </a:ln>
          <a:effectLst>
            <a:outerShdw blurRad="50800" dist="38100" dir="2700000" algn="tl" rotWithShape="0">
              <a:prstClr val="black">
                <a:alpha val="40000"/>
              </a:prstClr>
            </a:outerShdw>
          </a:effectLst>
          <a:scene3d>
            <a:camera prst="orthographicFront">
              <a:rot lat="0" lon="10799978" rev="0"/>
            </a:camera>
            <a:lightRig rig="threePt" dir="t"/>
          </a:scene3d>
        </p:spPr>
      </p:pic>
    </p:spTree>
    <p:extLst>
      <p:ext uri="{BB962C8B-B14F-4D97-AF65-F5344CB8AC3E}">
        <p14:creationId xmlns:p14="http://schemas.microsoft.com/office/powerpoint/2010/main" val="85866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6124"/>
                                        </p:tgtEl>
                                        <p:attrNameLst>
                                          <p:attrName>style.visibility</p:attrName>
                                        </p:attrNameLst>
                                      </p:cBhvr>
                                      <p:to>
                                        <p:strVal val="visible"/>
                                      </p:to>
                                    </p:set>
                                    <p:animEffect transition="in" filter="dissolve">
                                      <p:cBhvr>
                                        <p:cTn id="7" dur="500"/>
                                        <p:tgtEl>
                                          <p:spTgt spid="346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6120"/>
                                        </p:tgtEl>
                                        <p:attrNameLst>
                                          <p:attrName>style.visibility</p:attrName>
                                        </p:attrNameLst>
                                      </p:cBhvr>
                                      <p:to>
                                        <p:strVal val="visible"/>
                                      </p:to>
                                    </p:set>
                                    <p:animEffect transition="in" filter="slide(fromBottom)">
                                      <p:cBhvr>
                                        <p:cTn id="12" dur="500"/>
                                        <p:tgtEl>
                                          <p:spTgt spid="3461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6123"/>
                                        </p:tgtEl>
                                        <p:attrNameLst>
                                          <p:attrName>style.visibility</p:attrName>
                                        </p:attrNameLst>
                                      </p:cBhvr>
                                      <p:to>
                                        <p:strVal val="visible"/>
                                      </p:to>
                                    </p:set>
                                    <p:animEffect transition="in" filter="slide(fromBottom)">
                                      <p:cBhvr>
                                        <p:cTn id="17" dur="500"/>
                                        <p:tgtEl>
                                          <p:spTgt spid="346123"/>
                                        </p:tgtEl>
                                      </p:cBhvr>
                                    </p:animEffect>
                                  </p:childTnLst>
                                </p:cTn>
                              </p:par>
                              <p:par>
                                <p:cTn id="18" presetID="12" presetClass="entr" presetSubtype="4" fill="hold" nodeType="withEffect">
                                  <p:stCondLst>
                                    <p:cond delay="0"/>
                                  </p:stCondLst>
                                  <p:childTnLst>
                                    <p:set>
                                      <p:cBhvr>
                                        <p:cTn id="19" dur="1" fill="hold">
                                          <p:stCondLst>
                                            <p:cond delay="0"/>
                                          </p:stCondLst>
                                        </p:cTn>
                                        <p:tgtEl>
                                          <p:spTgt spid="346118"/>
                                        </p:tgtEl>
                                        <p:attrNameLst>
                                          <p:attrName>style.visibility</p:attrName>
                                        </p:attrNameLst>
                                      </p:cBhvr>
                                      <p:to>
                                        <p:strVal val="visible"/>
                                      </p:to>
                                    </p:set>
                                    <p:animEffect transition="in" filter="slide(fromBottom)">
                                      <p:cBhvr>
                                        <p:cTn id="20" dur="500"/>
                                        <p:tgtEl>
                                          <p:spTgt spid="3461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346133"/>
                                        </p:tgtEl>
                                        <p:attrNameLst>
                                          <p:attrName>style.visibility</p:attrName>
                                        </p:attrNameLst>
                                      </p:cBhvr>
                                      <p:to>
                                        <p:strVal val="visible"/>
                                      </p:to>
                                    </p:set>
                                    <p:animEffect transition="in" filter="slide(fromBottom)">
                                      <p:cBhvr>
                                        <p:cTn id="25" dur="500"/>
                                        <p:tgtEl>
                                          <p:spTgt spid="346133"/>
                                        </p:tgtEl>
                                      </p:cBhvr>
                                    </p:animEffect>
                                  </p:childTnLst>
                                </p:cTn>
                              </p:par>
                              <p:par>
                                <p:cTn id="26" presetID="12" presetClass="entr" presetSubtype="4" fill="hold" nodeType="withEffect">
                                  <p:stCondLst>
                                    <p:cond delay="0"/>
                                  </p:stCondLst>
                                  <p:childTnLst>
                                    <p:set>
                                      <p:cBhvr>
                                        <p:cTn id="27" dur="1" fill="hold">
                                          <p:stCondLst>
                                            <p:cond delay="0"/>
                                          </p:stCondLst>
                                        </p:cTn>
                                        <p:tgtEl>
                                          <p:spTgt spid="346125"/>
                                        </p:tgtEl>
                                        <p:attrNameLst>
                                          <p:attrName>style.visibility</p:attrName>
                                        </p:attrNameLst>
                                      </p:cBhvr>
                                      <p:to>
                                        <p:strVal val="visible"/>
                                      </p:to>
                                    </p:set>
                                    <p:animEffect transition="in" filter="slide(fromBottom)">
                                      <p:cBhvr>
                                        <p:cTn id="28" dur="500"/>
                                        <p:tgtEl>
                                          <p:spTgt spid="3461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346135"/>
                                        </p:tgtEl>
                                        <p:attrNameLst>
                                          <p:attrName>style.visibility</p:attrName>
                                        </p:attrNameLst>
                                      </p:cBhvr>
                                      <p:to>
                                        <p:strVal val="visible"/>
                                      </p:to>
                                    </p:set>
                                    <p:animEffect transition="in" filter="slide(fromBottom)">
                                      <p:cBhvr>
                                        <p:cTn id="33" dur="500"/>
                                        <p:tgtEl>
                                          <p:spTgt spid="346135"/>
                                        </p:tgtEl>
                                      </p:cBhvr>
                                    </p:animEffect>
                                  </p:childTnLst>
                                </p:cTn>
                              </p:par>
                              <p:par>
                                <p:cTn id="34" presetID="12" presetClass="entr" presetSubtype="4" fill="hold" nodeType="withEffect">
                                  <p:stCondLst>
                                    <p:cond delay="0"/>
                                  </p:stCondLst>
                                  <p:childTnLst>
                                    <p:set>
                                      <p:cBhvr>
                                        <p:cTn id="35" dur="1" fill="hold">
                                          <p:stCondLst>
                                            <p:cond delay="0"/>
                                          </p:stCondLst>
                                        </p:cTn>
                                        <p:tgtEl>
                                          <p:spTgt spid="346131"/>
                                        </p:tgtEl>
                                        <p:attrNameLst>
                                          <p:attrName>style.visibility</p:attrName>
                                        </p:attrNameLst>
                                      </p:cBhvr>
                                      <p:to>
                                        <p:strVal val="visible"/>
                                      </p:to>
                                    </p:set>
                                    <p:animEffect transition="in" filter="slide(fromBottom)">
                                      <p:cBhvr>
                                        <p:cTn id="36" dur="500"/>
                                        <p:tgtEl>
                                          <p:spTgt spid="3461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46137"/>
                                        </p:tgtEl>
                                        <p:attrNameLst>
                                          <p:attrName>style.visibility</p:attrName>
                                        </p:attrNameLst>
                                      </p:cBhvr>
                                      <p:to>
                                        <p:strVal val="visible"/>
                                      </p:to>
                                    </p:set>
                                    <p:animEffect transition="in" filter="dissolve">
                                      <p:cBhvr>
                                        <p:cTn id="41" dur="500"/>
                                        <p:tgtEl>
                                          <p:spTgt spid="346137"/>
                                        </p:tgtEl>
                                      </p:cBhvr>
                                    </p:animEffect>
                                  </p:childTnLst>
                                </p:cTn>
                              </p:par>
                              <p:par>
                                <p:cTn id="42" presetID="9" presetClass="entr" presetSubtype="0" fill="hold" nodeType="withEffect">
                                  <p:stCondLst>
                                    <p:cond delay="0"/>
                                  </p:stCondLst>
                                  <p:childTnLst>
                                    <p:set>
                                      <p:cBhvr>
                                        <p:cTn id="43" dur="1" fill="hold">
                                          <p:stCondLst>
                                            <p:cond delay="0"/>
                                          </p:stCondLst>
                                        </p:cTn>
                                        <p:tgtEl>
                                          <p:spTgt spid="4098"/>
                                        </p:tgtEl>
                                        <p:attrNameLst>
                                          <p:attrName>style.visibility</p:attrName>
                                        </p:attrNameLst>
                                      </p:cBhvr>
                                      <p:to>
                                        <p:strVal val="visible"/>
                                      </p:to>
                                    </p:set>
                                    <p:animEffect transition="in" filter="dissolve">
                                      <p:cBhvr>
                                        <p:cTn id="4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4" grpId="0"/>
      <p:bldP spid="3461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314" name="Object 55"/>
          <p:cNvGraphicFramePr>
            <a:graphicFrameLocks noGrp="1" noChangeAspect="1"/>
          </p:cNvGraphicFramePr>
          <p:nvPr>
            <p:ph sz="half" idx="4294967295"/>
          </p:nvPr>
        </p:nvGraphicFramePr>
        <p:xfrm>
          <a:off x="0" y="2784475"/>
          <a:ext cx="1792288" cy="644525"/>
        </p:xfrm>
        <a:graphic>
          <a:graphicData uri="http://schemas.openxmlformats.org/presentationml/2006/ole">
            <mc:AlternateContent xmlns:mc="http://schemas.openxmlformats.org/markup-compatibility/2006">
              <mc:Choice xmlns:v="urn:schemas-microsoft-com:vml" Requires="v">
                <p:oleObj name="Equation" r:id="rId2" imgW="904770" imgH="314325" progId="Equation.DSMT4">
                  <p:embed/>
                </p:oleObj>
              </mc:Choice>
              <mc:Fallback>
                <p:oleObj name="Equation" r:id="rId2" imgW="904770" imgH="314325" progId="Equation.DSMT4">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4475"/>
                        <a:ext cx="17922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7332" name="Object 57"/>
          <p:cNvGraphicFramePr>
            <a:graphicFrameLocks noGrp="1" noChangeAspect="1"/>
          </p:cNvGraphicFramePr>
          <p:nvPr>
            <p:ph sz="half" idx="4294967295"/>
          </p:nvPr>
        </p:nvGraphicFramePr>
        <p:xfrm>
          <a:off x="0" y="2973388"/>
          <a:ext cx="1271588" cy="384175"/>
        </p:xfrm>
        <a:graphic>
          <a:graphicData uri="http://schemas.openxmlformats.org/presentationml/2006/ole">
            <mc:AlternateContent xmlns:mc="http://schemas.openxmlformats.org/markup-compatibility/2006">
              <mc:Choice xmlns:v="urn:schemas-microsoft-com:vml" Requires="v">
                <p:oleObj name="Equation" r:id="rId4" imgW="600210" imgH="152310" progId="Equation.DSMT4">
                  <p:embed/>
                </p:oleObj>
              </mc:Choice>
              <mc:Fallback>
                <p:oleObj name="Equation" r:id="rId4" imgW="600210" imgH="15231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73388"/>
                        <a:ext cx="12715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7684" name="Rectangle 4"/>
          <p:cNvSpPr>
            <a:spLocks noChangeArrowheads="1"/>
          </p:cNvSpPr>
          <p:nvPr/>
        </p:nvSpPr>
        <p:spPr bwMode="auto">
          <a:xfrm>
            <a:off x="2135188" y="5514975"/>
            <a:ext cx="31670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Char char="•"/>
            </a:pPr>
            <a:r>
              <a:rPr lang="en-US" altLang="zh-CN" sz="2000" b="1">
                <a:solidFill>
                  <a:srgbClr val="000000"/>
                </a:solidFill>
                <a:ea typeface="楷体_GB2312" pitchFamily="49" charset="-122"/>
              </a:rPr>
              <a:t>On the surface of conductors</a:t>
            </a:r>
            <a:endParaRPr lang="en-US" altLang="zh-CN" sz="2000">
              <a:solidFill>
                <a:srgbClr val="000000"/>
              </a:solidFill>
              <a:ea typeface="楷体_GB2312" pitchFamily="49" charset="-122"/>
            </a:endParaRPr>
          </a:p>
        </p:txBody>
      </p:sp>
      <p:graphicFrame>
        <p:nvGraphicFramePr>
          <p:cNvPr id="397316" name="Object 8"/>
          <p:cNvGraphicFramePr>
            <a:graphicFrameLocks noChangeAspect="1"/>
          </p:cNvGraphicFramePr>
          <p:nvPr/>
        </p:nvGraphicFramePr>
        <p:xfrm>
          <a:off x="5159376" y="1344614"/>
          <a:ext cx="1368425" cy="428625"/>
        </p:xfrm>
        <a:graphic>
          <a:graphicData uri="http://schemas.openxmlformats.org/presentationml/2006/ole">
            <mc:AlternateContent xmlns:mc="http://schemas.openxmlformats.org/markup-compatibility/2006">
              <mc:Choice xmlns:v="urn:schemas-microsoft-com:vml" Requires="v">
                <p:oleObj name="公式" r:id="rId6" imgW="609660" imgH="162015" progId="Equation.3">
                  <p:embed/>
                </p:oleObj>
              </mc:Choice>
              <mc:Fallback>
                <p:oleObj name="公式" r:id="rId6" imgW="609660" imgH="1620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6" y="1344614"/>
                        <a:ext cx="1368425" cy="42862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710" name="Text Box 30"/>
          <p:cNvSpPr txBox="1">
            <a:spLocks noChangeArrowheads="1"/>
          </p:cNvSpPr>
          <p:nvPr/>
        </p:nvSpPr>
        <p:spPr bwMode="auto">
          <a:xfrm>
            <a:off x="2135188" y="4159250"/>
            <a:ext cx="80645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Char char="•"/>
            </a:pPr>
            <a:r>
              <a:rPr lang="en-US" altLang="zh-CN" sz="2400" b="1">
                <a:solidFill>
                  <a:srgbClr val="000000"/>
                </a:solidFill>
                <a:ea typeface="楷体_GB2312" pitchFamily="49" charset="-122"/>
              </a:rPr>
              <a:t> </a:t>
            </a:r>
            <a:r>
              <a:rPr lang="en-US" altLang="zh-CN" sz="2000" b="1">
                <a:solidFill>
                  <a:srgbClr val="000000"/>
                </a:solidFill>
                <a:ea typeface="楷体_GB2312" pitchFamily="49" charset="-122"/>
              </a:rPr>
              <a:t>The </a:t>
            </a:r>
            <a:r>
              <a:rPr lang="en-US" altLang="zh-CN" sz="2000" b="1">
                <a:solidFill>
                  <a:srgbClr val="000000"/>
                </a:solidFill>
              </a:rPr>
              <a:t>interface between </a:t>
            </a:r>
            <a:r>
              <a:rPr lang="en-US" altLang="zh-CN" sz="2000" b="1">
                <a:solidFill>
                  <a:srgbClr val="000000"/>
                </a:solidFill>
                <a:ea typeface="楷体_GB2312" pitchFamily="49" charset="-122"/>
              </a:rPr>
              <a:t>two perfect medium  (No free charge </a:t>
            </a:r>
            <a:r>
              <a:rPr lang="zh-CN" altLang="en-US" sz="2000" b="1">
                <a:solidFill>
                  <a:srgbClr val="000000"/>
                </a:solidFill>
                <a:ea typeface="楷体_GB2312" pitchFamily="49" charset="-122"/>
              </a:rPr>
              <a:t>）</a:t>
            </a:r>
          </a:p>
        </p:txBody>
      </p:sp>
      <p:graphicFrame>
        <p:nvGraphicFramePr>
          <p:cNvPr id="397318" name="Object 31"/>
          <p:cNvGraphicFramePr>
            <a:graphicFrameLocks noChangeAspect="1"/>
          </p:cNvGraphicFramePr>
          <p:nvPr/>
        </p:nvGraphicFramePr>
        <p:xfrm>
          <a:off x="3575050" y="4724400"/>
          <a:ext cx="1081088" cy="666750"/>
        </p:xfrm>
        <a:graphic>
          <a:graphicData uri="http://schemas.openxmlformats.org/presentationml/2006/ole">
            <mc:AlternateContent xmlns:mc="http://schemas.openxmlformats.org/markup-compatibility/2006">
              <mc:Choice xmlns:v="urn:schemas-microsoft-com:vml" Requires="v">
                <p:oleObj name="公式" r:id="rId8" imgW="371520" imgH="152310" progId="Equation.3">
                  <p:embed/>
                </p:oleObj>
              </mc:Choice>
              <mc:Fallback>
                <p:oleObj name="公式" r:id="rId8" imgW="371520" imgH="15231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050" y="4724400"/>
                        <a:ext cx="1081088" cy="6667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7712" name="Group 32"/>
          <p:cNvGrpSpPr>
            <a:grpSpLocks/>
          </p:cNvGrpSpPr>
          <p:nvPr/>
        </p:nvGrpSpPr>
        <p:grpSpPr bwMode="auto">
          <a:xfrm>
            <a:off x="5375275" y="4635501"/>
            <a:ext cx="2952750" cy="881063"/>
            <a:chOff x="3696" y="3011"/>
            <a:chExt cx="1860" cy="555"/>
          </a:xfrm>
        </p:grpSpPr>
        <p:sp>
          <p:nvSpPr>
            <p:cNvPr id="88086" name="AutoShape 33"/>
            <p:cNvSpPr>
              <a:spLocks noChangeArrowheads="1"/>
            </p:cNvSpPr>
            <p:nvPr/>
          </p:nvSpPr>
          <p:spPr bwMode="auto">
            <a:xfrm>
              <a:off x="3696" y="3238"/>
              <a:ext cx="363" cy="137"/>
            </a:xfrm>
            <a:prstGeom prst="rightArrow">
              <a:avLst>
                <a:gd name="adj1" fmla="val 50000"/>
                <a:gd name="adj2" fmla="val 66241"/>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endParaRPr lang="zh-CN" altLang="zh-CN" sz="2800"/>
            </a:p>
          </p:txBody>
        </p:sp>
        <p:graphicFrame>
          <p:nvGraphicFramePr>
            <p:cNvPr id="88087" name="Object 34"/>
            <p:cNvGraphicFramePr>
              <a:graphicFrameLocks noChangeAspect="1"/>
            </p:cNvGraphicFramePr>
            <p:nvPr/>
          </p:nvGraphicFramePr>
          <p:xfrm>
            <a:off x="4140" y="3011"/>
            <a:ext cx="1416" cy="555"/>
          </p:xfrm>
          <a:graphic>
            <a:graphicData uri="http://schemas.openxmlformats.org/presentationml/2006/ole">
              <mc:AlternateContent xmlns:mc="http://schemas.openxmlformats.org/markup-compatibility/2006">
                <mc:Choice xmlns:v="urn:schemas-microsoft-com:vml" Requires="v">
                  <p:oleObj name="公式" r:id="rId10" imgW="914490" imgH="314325" progId="Equation.3">
                    <p:embed/>
                  </p:oleObj>
                </mc:Choice>
                <mc:Fallback>
                  <p:oleObj name="公式" r:id="rId10" imgW="914490" imgH="31432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0" y="3011"/>
                          <a:ext cx="1416" cy="55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7715" name="Group 35"/>
          <p:cNvGrpSpPr>
            <a:grpSpLocks/>
          </p:cNvGrpSpPr>
          <p:nvPr/>
        </p:nvGrpSpPr>
        <p:grpSpPr bwMode="auto">
          <a:xfrm>
            <a:off x="5305426" y="5516564"/>
            <a:ext cx="3311525" cy="720725"/>
            <a:chOff x="2842" y="3555"/>
            <a:chExt cx="2125" cy="555"/>
          </a:xfrm>
        </p:grpSpPr>
        <p:sp>
          <p:nvSpPr>
            <p:cNvPr id="88083" name="Text Box 36"/>
            <p:cNvSpPr txBox="1">
              <a:spLocks noChangeArrowheads="1"/>
            </p:cNvSpPr>
            <p:nvPr/>
          </p:nvSpPr>
          <p:spPr bwMode="auto">
            <a:xfrm>
              <a:off x="3143" y="3631"/>
              <a:ext cx="117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1800" b="1">
                  <a:solidFill>
                    <a:srgbClr val="000000"/>
                  </a:solidFill>
                  <a:ea typeface="楷体_GB2312" pitchFamily="49" charset="-122"/>
                </a:rPr>
                <a:t>constant </a:t>
              </a:r>
              <a:r>
                <a:rPr lang="zh-CN" altLang="en-US" sz="1800" b="1">
                  <a:solidFill>
                    <a:srgbClr val="000000"/>
                  </a:solidFill>
                  <a:ea typeface="楷体_GB2312" pitchFamily="49" charset="-122"/>
                </a:rPr>
                <a:t>，</a:t>
              </a:r>
            </a:p>
          </p:txBody>
        </p:sp>
        <p:graphicFrame>
          <p:nvGraphicFramePr>
            <p:cNvPr id="88084" name="Object 37"/>
            <p:cNvGraphicFramePr>
              <a:graphicFrameLocks noChangeAspect="1"/>
            </p:cNvGraphicFramePr>
            <p:nvPr/>
          </p:nvGraphicFramePr>
          <p:xfrm>
            <a:off x="2842" y="3765"/>
            <a:ext cx="392" cy="227"/>
          </p:xfrm>
          <a:graphic>
            <a:graphicData uri="http://schemas.openxmlformats.org/presentationml/2006/ole">
              <mc:AlternateContent xmlns:mc="http://schemas.openxmlformats.org/markup-compatibility/2006">
                <mc:Choice xmlns:v="urn:schemas-microsoft-com:vml" Requires="v">
                  <p:oleObj name="Equation" r:id="rId12" imgW="180900" imgH="85725" progId="Equation.DSMT4">
                    <p:embed/>
                  </p:oleObj>
                </mc:Choice>
                <mc:Fallback>
                  <p:oleObj name="Equation" r:id="rId12" imgW="180900" imgH="8572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2" y="3765"/>
                          <a:ext cx="392" cy="22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5" name="Object 38"/>
            <p:cNvGraphicFramePr>
              <a:graphicFrameLocks noChangeAspect="1"/>
            </p:cNvGraphicFramePr>
            <p:nvPr/>
          </p:nvGraphicFramePr>
          <p:xfrm>
            <a:off x="3914" y="3555"/>
            <a:ext cx="1053" cy="555"/>
          </p:xfrm>
          <a:graphic>
            <a:graphicData uri="http://schemas.openxmlformats.org/presentationml/2006/ole">
              <mc:AlternateContent xmlns:mc="http://schemas.openxmlformats.org/markup-compatibility/2006">
                <mc:Choice xmlns:v="urn:schemas-microsoft-com:vml" Requires="v">
                  <p:oleObj name="公式" r:id="rId14" imgW="657180" imgH="314325" progId="Equation.3">
                    <p:embed/>
                  </p:oleObj>
                </mc:Choice>
                <mc:Fallback>
                  <p:oleObj name="公式" r:id="rId14" imgW="657180" imgH="31432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14" y="3555"/>
                          <a:ext cx="1053" cy="555"/>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7326" name="Object 40"/>
          <p:cNvGraphicFramePr>
            <a:graphicFrameLocks noChangeAspect="1"/>
          </p:cNvGraphicFramePr>
          <p:nvPr/>
        </p:nvGraphicFramePr>
        <p:xfrm>
          <a:off x="7032626" y="1341438"/>
          <a:ext cx="2854325" cy="863600"/>
        </p:xfrm>
        <a:graphic>
          <a:graphicData uri="http://schemas.openxmlformats.org/presentationml/2006/ole">
            <mc:AlternateContent xmlns:mc="http://schemas.openxmlformats.org/markup-compatibility/2006">
              <mc:Choice xmlns:v="urn:schemas-microsoft-com:vml" Requires="v">
                <p:oleObj name="公式" r:id="rId16" imgW="1209600" imgH="314325" progId="Equation.3">
                  <p:embed/>
                </p:oleObj>
              </mc:Choice>
              <mc:Fallback>
                <p:oleObj name="公式" r:id="rId16" imgW="1209600" imgH="31432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32626" y="1341438"/>
                        <a:ext cx="2854325" cy="86360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721" name="AutoShape 41"/>
          <p:cNvSpPr>
            <a:spLocks noChangeArrowheads="1"/>
          </p:cNvSpPr>
          <p:nvPr/>
        </p:nvSpPr>
        <p:spPr bwMode="auto">
          <a:xfrm>
            <a:off x="5232400" y="1755775"/>
            <a:ext cx="1296988" cy="160338"/>
          </a:xfrm>
          <a:prstGeom prst="rightArrow">
            <a:avLst>
              <a:gd name="adj1" fmla="val 50000"/>
              <a:gd name="adj2" fmla="val 202227"/>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endParaRPr lang="zh-CN" altLang="zh-CN" sz="2800"/>
          </a:p>
        </p:txBody>
      </p:sp>
      <p:graphicFrame>
        <p:nvGraphicFramePr>
          <p:cNvPr id="397328" name="Object 43"/>
          <p:cNvGraphicFramePr>
            <a:graphicFrameLocks noChangeAspect="1"/>
          </p:cNvGraphicFramePr>
          <p:nvPr/>
        </p:nvGraphicFramePr>
        <p:xfrm>
          <a:off x="7177088" y="2420939"/>
          <a:ext cx="1223962" cy="503237"/>
        </p:xfrm>
        <a:graphic>
          <a:graphicData uri="http://schemas.openxmlformats.org/presentationml/2006/ole">
            <mc:AlternateContent xmlns:mc="http://schemas.openxmlformats.org/markup-compatibility/2006">
              <mc:Choice xmlns:v="urn:schemas-microsoft-com:vml" Requires="v">
                <p:oleObj name="公式" r:id="rId18" imgW="390420" imgH="142875" progId="Equation.3">
                  <p:embed/>
                </p:oleObj>
              </mc:Choice>
              <mc:Fallback>
                <p:oleObj name="公式" r:id="rId18" imgW="390420" imgH="14287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77088" y="2420939"/>
                        <a:ext cx="1223962" cy="50323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29" name="Object 50"/>
          <p:cNvGraphicFramePr>
            <a:graphicFrameLocks noChangeAspect="1"/>
          </p:cNvGraphicFramePr>
          <p:nvPr/>
        </p:nvGraphicFramePr>
        <p:xfrm>
          <a:off x="2208214" y="1327150"/>
          <a:ext cx="2517775" cy="1022350"/>
        </p:xfrm>
        <a:graphic>
          <a:graphicData uri="http://schemas.openxmlformats.org/presentationml/2006/ole">
            <mc:AlternateContent xmlns:mc="http://schemas.openxmlformats.org/markup-compatibility/2006">
              <mc:Choice xmlns:v="urn:schemas-microsoft-com:vml" Requires="v">
                <p:oleObj name="公式" r:id="rId20" imgW="943110" imgH="409485" progId="Equation.3">
                  <p:embed/>
                </p:oleObj>
              </mc:Choice>
              <mc:Fallback>
                <p:oleObj name="公式" r:id="rId20" imgW="943110" imgH="409485"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8214" y="1327150"/>
                        <a:ext cx="251777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733" name="AutoShape 53"/>
          <p:cNvSpPr>
            <a:spLocks noChangeArrowheads="1"/>
          </p:cNvSpPr>
          <p:nvPr/>
        </p:nvSpPr>
        <p:spPr bwMode="auto">
          <a:xfrm>
            <a:off x="3503613" y="2636838"/>
            <a:ext cx="3168650" cy="215900"/>
          </a:xfrm>
          <a:prstGeom prst="rightArrow">
            <a:avLst>
              <a:gd name="adj1" fmla="val 50000"/>
              <a:gd name="adj2" fmla="val 366912"/>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endParaRPr lang="zh-CN" altLang="zh-CN" sz="2800"/>
          </a:p>
        </p:txBody>
      </p:sp>
      <p:sp>
        <p:nvSpPr>
          <p:cNvPr id="967734" name="Rectangle 54"/>
          <p:cNvSpPr>
            <a:spLocks noChangeArrowheads="1"/>
          </p:cNvSpPr>
          <p:nvPr/>
        </p:nvSpPr>
        <p:spPr bwMode="auto">
          <a:xfrm>
            <a:off x="3503613" y="2349500"/>
            <a:ext cx="144462" cy="431800"/>
          </a:xfrm>
          <a:prstGeom prst="rect">
            <a:avLst/>
          </a:prstGeom>
          <a:solidFill>
            <a:srgbClr val="FFCC99"/>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967740" name="Rectangle 60"/>
          <p:cNvSpPr>
            <a:spLocks noChangeArrowheads="1"/>
          </p:cNvSpPr>
          <p:nvPr/>
        </p:nvSpPr>
        <p:spPr bwMode="auto">
          <a:xfrm>
            <a:off x="1919288" y="3500438"/>
            <a:ext cx="7777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Char char="Ø"/>
            </a:pPr>
            <a:r>
              <a:rPr kumimoji="1" lang="en-US" altLang="zh-CN" sz="2000" b="1">
                <a:solidFill>
                  <a:srgbClr val="000000"/>
                </a:solidFill>
                <a:ea typeface="仿宋_GB2312" pitchFamily="49" charset="-122"/>
              </a:rPr>
              <a:t>Typical conditions for electrostatic field</a:t>
            </a:r>
          </a:p>
        </p:txBody>
      </p:sp>
      <p:sp>
        <p:nvSpPr>
          <p:cNvPr id="88081" name="Rectangle 22"/>
          <p:cNvSpPr>
            <a:spLocks noRot="1" noChangeArrowheads="1"/>
          </p:cNvSpPr>
          <p:nvPr/>
        </p:nvSpPr>
        <p:spPr bwMode="auto">
          <a:xfrm>
            <a:off x="1774826" y="404813"/>
            <a:ext cx="8569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0000"/>
                </a:solidFill>
              </a:rPr>
              <a:t>Boundary conditions of electrostatic potential (arbitrary electrostatic field)</a:t>
            </a:r>
            <a:endParaRPr lang="en-US" altLang="zh-CN" sz="2400" b="1">
              <a:solidFill>
                <a:srgbClr val="0000CC"/>
              </a:solidFill>
            </a:endParaRPr>
          </a:p>
        </p:txBody>
      </p:sp>
      <p:pic>
        <p:nvPicPr>
          <p:cNvPr id="11" name="Picture 2"/>
          <p:cNvPicPr>
            <a:picLocks noChangeAspect="1" noChangeArrowheads="1"/>
          </p:cNvPicPr>
          <p:nvPr/>
        </p:nvPicPr>
        <p:blipFill>
          <a:blip r:embed="rId22">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215558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29"/>
                                        </p:tgtEl>
                                        <p:attrNameLst>
                                          <p:attrName>style.visibility</p:attrName>
                                        </p:attrNameLst>
                                      </p:cBhvr>
                                      <p:to>
                                        <p:strVal val="visible"/>
                                      </p:to>
                                    </p:set>
                                    <p:animEffect transition="in" filter="blinds(horizontal)">
                                      <p:cBhvr>
                                        <p:cTn id="7" dur="500"/>
                                        <p:tgtEl>
                                          <p:spTgt spid="397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7721"/>
                                        </p:tgtEl>
                                        <p:attrNameLst>
                                          <p:attrName>style.visibility</p:attrName>
                                        </p:attrNameLst>
                                      </p:cBhvr>
                                      <p:to>
                                        <p:strVal val="visible"/>
                                      </p:to>
                                    </p:set>
                                    <p:animEffect transition="in" filter="blinds(horizontal)">
                                      <p:cBhvr>
                                        <p:cTn id="12" dur="500"/>
                                        <p:tgtEl>
                                          <p:spTgt spid="967721"/>
                                        </p:tgtEl>
                                      </p:cBhvr>
                                    </p:animEffect>
                                  </p:childTnLst>
                                </p:cTn>
                              </p:par>
                              <p:par>
                                <p:cTn id="13" presetID="3" presetClass="entr" presetSubtype="10" fill="hold" nodeType="withEffect">
                                  <p:stCondLst>
                                    <p:cond delay="0"/>
                                  </p:stCondLst>
                                  <p:childTnLst>
                                    <p:set>
                                      <p:cBhvr>
                                        <p:cTn id="14" dur="1" fill="hold">
                                          <p:stCondLst>
                                            <p:cond delay="0"/>
                                          </p:stCondLst>
                                        </p:cTn>
                                        <p:tgtEl>
                                          <p:spTgt spid="397316"/>
                                        </p:tgtEl>
                                        <p:attrNameLst>
                                          <p:attrName>style.visibility</p:attrName>
                                        </p:attrNameLst>
                                      </p:cBhvr>
                                      <p:to>
                                        <p:strVal val="visible"/>
                                      </p:to>
                                    </p:set>
                                    <p:animEffect transition="in" filter="blinds(horizontal)">
                                      <p:cBhvr>
                                        <p:cTn id="15" dur="500"/>
                                        <p:tgtEl>
                                          <p:spTgt spid="397316"/>
                                        </p:tgtEl>
                                      </p:cBhvr>
                                    </p:animEffect>
                                  </p:childTnLst>
                                </p:cTn>
                              </p:par>
                              <p:par>
                                <p:cTn id="16" presetID="3" presetClass="entr" presetSubtype="10" fill="hold" nodeType="withEffect">
                                  <p:stCondLst>
                                    <p:cond delay="0"/>
                                  </p:stCondLst>
                                  <p:childTnLst>
                                    <p:set>
                                      <p:cBhvr>
                                        <p:cTn id="17" dur="1" fill="hold">
                                          <p:stCondLst>
                                            <p:cond delay="0"/>
                                          </p:stCondLst>
                                        </p:cTn>
                                        <p:tgtEl>
                                          <p:spTgt spid="397326"/>
                                        </p:tgtEl>
                                        <p:attrNameLst>
                                          <p:attrName>style.visibility</p:attrName>
                                        </p:attrNameLst>
                                      </p:cBhvr>
                                      <p:to>
                                        <p:strVal val="visible"/>
                                      </p:to>
                                    </p:set>
                                    <p:animEffect transition="in" filter="blinds(horizontal)">
                                      <p:cBhvr>
                                        <p:cTn id="18" dur="500"/>
                                        <p:tgtEl>
                                          <p:spTgt spid="3973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67734"/>
                                        </p:tgtEl>
                                        <p:attrNameLst>
                                          <p:attrName>style.visibility</p:attrName>
                                        </p:attrNameLst>
                                      </p:cBhvr>
                                      <p:to>
                                        <p:strVal val="visible"/>
                                      </p:to>
                                    </p:set>
                                    <p:animEffect transition="in" filter="blinds(horizontal)">
                                      <p:cBhvr>
                                        <p:cTn id="23" dur="500"/>
                                        <p:tgtEl>
                                          <p:spTgt spid="9677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67733"/>
                                        </p:tgtEl>
                                        <p:attrNameLst>
                                          <p:attrName>style.visibility</p:attrName>
                                        </p:attrNameLst>
                                      </p:cBhvr>
                                      <p:to>
                                        <p:strVal val="visible"/>
                                      </p:to>
                                    </p:set>
                                    <p:animEffect transition="in" filter="blinds(horizontal)">
                                      <p:cBhvr>
                                        <p:cTn id="26" dur="500"/>
                                        <p:tgtEl>
                                          <p:spTgt spid="967733"/>
                                        </p:tgtEl>
                                      </p:cBhvr>
                                    </p:animEffect>
                                  </p:childTnLst>
                                </p:cTn>
                              </p:par>
                              <p:par>
                                <p:cTn id="27" presetID="3" presetClass="entr" presetSubtype="10" fill="hold" nodeType="withEffect">
                                  <p:stCondLst>
                                    <p:cond delay="0"/>
                                  </p:stCondLst>
                                  <p:childTnLst>
                                    <p:set>
                                      <p:cBhvr>
                                        <p:cTn id="28" dur="1" fill="hold">
                                          <p:stCondLst>
                                            <p:cond delay="0"/>
                                          </p:stCondLst>
                                        </p:cTn>
                                        <p:tgtEl>
                                          <p:spTgt spid="397314"/>
                                        </p:tgtEl>
                                        <p:attrNameLst>
                                          <p:attrName>style.visibility</p:attrName>
                                        </p:attrNameLst>
                                      </p:cBhvr>
                                      <p:to>
                                        <p:strVal val="visible"/>
                                      </p:to>
                                    </p:set>
                                    <p:animEffect transition="in" filter="blinds(horizontal)">
                                      <p:cBhvr>
                                        <p:cTn id="29" dur="500"/>
                                        <p:tgtEl>
                                          <p:spTgt spid="397314"/>
                                        </p:tgtEl>
                                      </p:cBhvr>
                                    </p:animEffect>
                                  </p:childTnLst>
                                </p:cTn>
                              </p:par>
                              <p:par>
                                <p:cTn id="30" presetID="3" presetClass="entr" presetSubtype="10" fill="hold" nodeType="withEffect">
                                  <p:stCondLst>
                                    <p:cond delay="0"/>
                                  </p:stCondLst>
                                  <p:childTnLst>
                                    <p:set>
                                      <p:cBhvr>
                                        <p:cTn id="31" dur="1" fill="hold">
                                          <p:stCondLst>
                                            <p:cond delay="0"/>
                                          </p:stCondLst>
                                        </p:cTn>
                                        <p:tgtEl>
                                          <p:spTgt spid="397332"/>
                                        </p:tgtEl>
                                        <p:attrNameLst>
                                          <p:attrName>style.visibility</p:attrName>
                                        </p:attrNameLst>
                                      </p:cBhvr>
                                      <p:to>
                                        <p:strVal val="visible"/>
                                      </p:to>
                                    </p:set>
                                    <p:animEffect transition="in" filter="blinds(horizontal)">
                                      <p:cBhvr>
                                        <p:cTn id="32" dur="500"/>
                                        <p:tgtEl>
                                          <p:spTgt spid="397332"/>
                                        </p:tgtEl>
                                      </p:cBhvr>
                                    </p:animEffect>
                                  </p:childTnLst>
                                </p:cTn>
                              </p:par>
                              <p:par>
                                <p:cTn id="33" presetID="3" presetClass="entr" presetSubtype="10" fill="hold" nodeType="withEffect">
                                  <p:stCondLst>
                                    <p:cond delay="0"/>
                                  </p:stCondLst>
                                  <p:childTnLst>
                                    <p:set>
                                      <p:cBhvr>
                                        <p:cTn id="34" dur="1" fill="hold">
                                          <p:stCondLst>
                                            <p:cond delay="0"/>
                                          </p:stCondLst>
                                        </p:cTn>
                                        <p:tgtEl>
                                          <p:spTgt spid="397328"/>
                                        </p:tgtEl>
                                        <p:attrNameLst>
                                          <p:attrName>style.visibility</p:attrName>
                                        </p:attrNameLst>
                                      </p:cBhvr>
                                      <p:to>
                                        <p:strVal val="visible"/>
                                      </p:to>
                                    </p:set>
                                    <p:animEffect transition="in" filter="blinds(horizontal)">
                                      <p:cBhvr>
                                        <p:cTn id="35" dur="500"/>
                                        <p:tgtEl>
                                          <p:spTgt spid="3973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67740"/>
                                        </p:tgtEl>
                                        <p:attrNameLst>
                                          <p:attrName>style.visibility</p:attrName>
                                        </p:attrNameLst>
                                      </p:cBhvr>
                                      <p:to>
                                        <p:strVal val="visible"/>
                                      </p:to>
                                    </p:set>
                                    <p:animEffect transition="in" filter="blinds(horizontal)">
                                      <p:cBhvr>
                                        <p:cTn id="40" dur="500"/>
                                        <p:tgtEl>
                                          <p:spTgt spid="9677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67710"/>
                                        </p:tgtEl>
                                        <p:attrNameLst>
                                          <p:attrName>style.visibility</p:attrName>
                                        </p:attrNameLst>
                                      </p:cBhvr>
                                      <p:to>
                                        <p:strVal val="visible"/>
                                      </p:to>
                                    </p:set>
                                    <p:animEffect transition="in" filter="blinds(horizontal)">
                                      <p:cBhvr>
                                        <p:cTn id="45" dur="500"/>
                                        <p:tgtEl>
                                          <p:spTgt spid="9677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97318"/>
                                        </p:tgtEl>
                                        <p:attrNameLst>
                                          <p:attrName>style.visibility</p:attrName>
                                        </p:attrNameLst>
                                      </p:cBhvr>
                                      <p:to>
                                        <p:strVal val="visible"/>
                                      </p:to>
                                    </p:set>
                                    <p:animEffect transition="in" filter="blinds(horizontal)">
                                      <p:cBhvr>
                                        <p:cTn id="50" dur="500"/>
                                        <p:tgtEl>
                                          <p:spTgt spid="3973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967712"/>
                                        </p:tgtEl>
                                        <p:attrNameLst>
                                          <p:attrName>style.visibility</p:attrName>
                                        </p:attrNameLst>
                                      </p:cBhvr>
                                      <p:to>
                                        <p:strVal val="visible"/>
                                      </p:to>
                                    </p:set>
                                    <p:animEffect transition="in" filter="blinds(horizontal)">
                                      <p:cBhvr>
                                        <p:cTn id="55" dur="500"/>
                                        <p:tgtEl>
                                          <p:spTgt spid="96771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67684"/>
                                        </p:tgtEl>
                                        <p:attrNameLst>
                                          <p:attrName>style.visibility</p:attrName>
                                        </p:attrNameLst>
                                      </p:cBhvr>
                                      <p:to>
                                        <p:strVal val="visible"/>
                                      </p:to>
                                    </p:set>
                                    <p:animEffect transition="in" filter="blinds(horizontal)">
                                      <p:cBhvr>
                                        <p:cTn id="58" dur="500"/>
                                        <p:tgtEl>
                                          <p:spTgt spid="9676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967715"/>
                                        </p:tgtEl>
                                        <p:attrNameLst>
                                          <p:attrName>style.visibility</p:attrName>
                                        </p:attrNameLst>
                                      </p:cBhvr>
                                      <p:to>
                                        <p:strVal val="visible"/>
                                      </p:to>
                                    </p:set>
                                    <p:animEffect transition="in" filter="blinds(horizontal)">
                                      <p:cBhvr>
                                        <p:cTn id="63" dur="500"/>
                                        <p:tgtEl>
                                          <p:spTgt spid="96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4" grpId="0"/>
      <p:bldP spid="967710" grpId="0"/>
      <p:bldP spid="967721" grpId="0" animBg="1"/>
      <p:bldP spid="967733" grpId="0" animBg="1"/>
      <p:bldP spid="967734" grpId="0" animBg="1"/>
      <p:bldP spid="9677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821" name="Rectangle 157"/>
          <p:cNvSpPr>
            <a:spLocks noChangeArrowheads="1"/>
          </p:cNvSpPr>
          <p:nvPr/>
        </p:nvSpPr>
        <p:spPr bwMode="auto">
          <a:xfrm>
            <a:off x="1524000" y="2057712"/>
            <a:ext cx="183515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lnSpc>
                <a:spcPct val="130000"/>
              </a:lnSpc>
              <a:spcBef>
                <a:spcPct val="0"/>
              </a:spcBef>
              <a:buClrTx/>
              <a:buSzTx/>
              <a:buFontTx/>
              <a:buNone/>
            </a:pPr>
            <a:r>
              <a:rPr lang="en-US" altLang="zh-CN" sz="2400" b="1">
                <a:solidFill>
                  <a:srgbClr val="0000CC"/>
                </a:solidFill>
                <a:latin typeface="Times New Roman" panose="02020603050405020304" pitchFamily="18" charset="0"/>
                <a:ea typeface="幼圆" panose="02010509060101010101" pitchFamily="49" charset="-122"/>
                <a:cs typeface="Times New Roman" panose="02020603050405020304" pitchFamily="18" charset="0"/>
              </a:rPr>
              <a:t>Solution:</a:t>
            </a:r>
            <a:endParaRPr lang="en-US" altLang="zh-CN" sz="2400" b="1">
              <a:solidFill>
                <a:srgbClr val="0000CC"/>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398342" name="Object 158"/>
          <p:cNvGraphicFramePr>
            <a:graphicFrameLocks noChangeAspect="1"/>
          </p:cNvGraphicFramePr>
          <p:nvPr/>
        </p:nvGraphicFramePr>
        <p:xfrm>
          <a:off x="2855914" y="2997201"/>
          <a:ext cx="3697287" cy="873125"/>
        </p:xfrm>
        <a:graphic>
          <a:graphicData uri="http://schemas.openxmlformats.org/presentationml/2006/ole">
            <mc:AlternateContent xmlns:mc="http://schemas.openxmlformats.org/markup-compatibility/2006">
              <mc:Choice xmlns:v="urn:schemas-microsoft-com:vml" Requires="v">
                <p:oleObj name="Equation" r:id="rId2" imgW="1685880" imgH="342900" progId="Equation.DSMT4">
                  <p:embed/>
                </p:oleObj>
              </mc:Choice>
              <mc:Fallback>
                <p:oleObj name="Equation" r:id="rId2" imgW="1685880" imgH="3429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2997201"/>
                        <a:ext cx="36972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8343" name="Object 159"/>
          <p:cNvGraphicFramePr>
            <a:graphicFrameLocks noChangeAspect="1"/>
          </p:cNvGraphicFramePr>
          <p:nvPr/>
        </p:nvGraphicFramePr>
        <p:xfrm>
          <a:off x="2855914" y="3933826"/>
          <a:ext cx="3768725" cy="873125"/>
        </p:xfrm>
        <a:graphic>
          <a:graphicData uri="http://schemas.openxmlformats.org/presentationml/2006/ole">
            <mc:AlternateContent xmlns:mc="http://schemas.openxmlformats.org/markup-compatibility/2006">
              <mc:Choice xmlns:v="urn:schemas-microsoft-com:vml" Requires="v">
                <p:oleObj name="Equation" r:id="rId4" imgW="1714500" imgH="342900" progId="Equation.DSMT4">
                  <p:embed/>
                </p:oleObj>
              </mc:Choice>
              <mc:Fallback>
                <p:oleObj name="Equation" r:id="rId4" imgW="1714500" imgH="342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3933826"/>
                        <a:ext cx="37687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8344" name="Object 160"/>
          <p:cNvGraphicFramePr>
            <a:graphicFrameLocks noChangeAspect="1"/>
          </p:cNvGraphicFramePr>
          <p:nvPr/>
        </p:nvGraphicFramePr>
        <p:xfrm>
          <a:off x="3216275" y="5084763"/>
          <a:ext cx="2914650" cy="1054100"/>
        </p:xfrm>
        <a:graphic>
          <a:graphicData uri="http://schemas.openxmlformats.org/presentationml/2006/ole">
            <mc:AlternateContent xmlns:mc="http://schemas.openxmlformats.org/markup-compatibility/2006">
              <mc:Choice xmlns:v="urn:schemas-microsoft-com:vml" Requires="v">
                <p:oleObj name="Equation" r:id="rId6" imgW="981180" imgH="380910" progId="Equation.DSMT4">
                  <p:embed/>
                </p:oleObj>
              </mc:Choice>
              <mc:Fallback>
                <p:oleObj name="Equation" r:id="rId6" imgW="981180" imgH="38091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6275" y="5084763"/>
                        <a:ext cx="29146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5825" name="Rectangle 161"/>
          <p:cNvSpPr>
            <a:spLocks noChangeArrowheads="1"/>
          </p:cNvSpPr>
          <p:nvPr/>
        </p:nvSpPr>
        <p:spPr bwMode="auto">
          <a:xfrm>
            <a:off x="2063751" y="508476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400" b="1">
                <a:solidFill>
                  <a:srgbClr val="0000CC"/>
                </a:solidFill>
                <a:latin typeface="Times New Roman" panose="02020603050405020304" pitchFamily="18" charset="0"/>
                <a:ea typeface="楷体_GB2312" pitchFamily="49" charset="-122"/>
              </a:rPr>
              <a:t>So</a:t>
            </a:r>
          </a:p>
        </p:txBody>
      </p:sp>
      <p:grpSp>
        <p:nvGrpSpPr>
          <p:cNvPr id="625826" name="Group 162"/>
          <p:cNvGrpSpPr>
            <a:grpSpLocks/>
          </p:cNvGrpSpPr>
          <p:nvPr/>
        </p:nvGrpSpPr>
        <p:grpSpPr bwMode="auto">
          <a:xfrm>
            <a:off x="7248525" y="2565401"/>
            <a:ext cx="3132138" cy="2881313"/>
            <a:chOff x="3606" y="2069"/>
            <a:chExt cx="1973" cy="1815"/>
          </a:xfrm>
        </p:grpSpPr>
        <p:sp>
          <p:nvSpPr>
            <p:cNvPr id="89101" name="Rectangle 163"/>
            <p:cNvSpPr>
              <a:spLocks noChangeArrowheads="1"/>
            </p:cNvSpPr>
            <p:nvPr/>
          </p:nvSpPr>
          <p:spPr bwMode="auto">
            <a:xfrm>
              <a:off x="3606" y="2069"/>
              <a:ext cx="1973" cy="1815"/>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sp>
          <p:nvSpPr>
            <p:cNvPr id="89102" name="Line 164"/>
            <p:cNvSpPr>
              <a:spLocks noChangeShapeType="1"/>
            </p:cNvSpPr>
            <p:nvPr/>
          </p:nvSpPr>
          <p:spPr bwMode="auto">
            <a:xfrm>
              <a:off x="4536" y="2245"/>
              <a:ext cx="0" cy="1213"/>
            </a:xfrm>
            <a:prstGeom prst="line">
              <a:avLst/>
            </a:prstGeom>
            <a:noFill/>
            <a:ln w="2540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3" name="Line 165"/>
            <p:cNvSpPr>
              <a:spLocks noChangeShapeType="1"/>
            </p:cNvSpPr>
            <p:nvPr/>
          </p:nvSpPr>
          <p:spPr bwMode="auto">
            <a:xfrm>
              <a:off x="4122" y="2914"/>
              <a:ext cx="1195" cy="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04" name="Text Box 166"/>
            <p:cNvSpPr txBox="1">
              <a:spLocks noChangeArrowheads="1"/>
            </p:cNvSpPr>
            <p:nvPr/>
          </p:nvSpPr>
          <p:spPr bwMode="auto">
            <a:xfrm>
              <a:off x="3956" y="2811"/>
              <a:ext cx="2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latin typeface="Times New Roman" panose="02020603050405020304" pitchFamily="18" charset="0"/>
                  <a:cs typeface="Times New Roman" panose="02020603050405020304" pitchFamily="18" charset="0"/>
                </a:rPr>
                <a:t>o</a:t>
              </a:r>
              <a:endParaRPr lang="en-US" altLang="zh-CN" sz="2400">
                <a:cs typeface="Times New Roman" panose="02020603050405020304" pitchFamily="18" charset="0"/>
              </a:endParaRPr>
            </a:p>
          </p:txBody>
        </p:sp>
        <p:sp>
          <p:nvSpPr>
            <p:cNvPr id="89105" name="Text Box 167"/>
            <p:cNvSpPr txBox="1">
              <a:spLocks noChangeArrowheads="1"/>
            </p:cNvSpPr>
            <p:nvPr/>
          </p:nvSpPr>
          <p:spPr bwMode="auto">
            <a:xfrm>
              <a:off x="4506" y="2873"/>
              <a:ext cx="25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latin typeface="Times New Roman" panose="02020603050405020304" pitchFamily="18" charset="0"/>
                  <a:cs typeface="Times New Roman" panose="02020603050405020304" pitchFamily="18" charset="0"/>
                </a:rPr>
                <a:t>b</a:t>
              </a:r>
              <a:endParaRPr lang="en-US" altLang="zh-CN" sz="2400">
                <a:cs typeface="Times New Roman" panose="02020603050405020304" pitchFamily="18" charset="0"/>
              </a:endParaRPr>
            </a:p>
          </p:txBody>
        </p:sp>
        <p:sp>
          <p:nvSpPr>
            <p:cNvPr id="89106" name="Text Box 168"/>
            <p:cNvSpPr txBox="1">
              <a:spLocks noChangeArrowheads="1"/>
            </p:cNvSpPr>
            <p:nvPr/>
          </p:nvSpPr>
          <p:spPr bwMode="auto">
            <a:xfrm>
              <a:off x="4964" y="2863"/>
              <a:ext cx="34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latin typeface="Times New Roman" panose="02020603050405020304" pitchFamily="18" charset="0"/>
                  <a:cs typeface="Times New Roman" panose="02020603050405020304" pitchFamily="18" charset="0"/>
                </a:rPr>
                <a:t>a</a:t>
              </a:r>
              <a:endParaRPr lang="en-US" altLang="zh-CN" sz="2400">
                <a:cs typeface="Times New Roman" panose="02020603050405020304" pitchFamily="18" charset="0"/>
              </a:endParaRPr>
            </a:p>
          </p:txBody>
        </p:sp>
        <p:sp>
          <p:nvSpPr>
            <p:cNvPr id="89107" name="Line 169"/>
            <p:cNvSpPr>
              <a:spLocks noChangeShapeType="1"/>
            </p:cNvSpPr>
            <p:nvPr/>
          </p:nvSpPr>
          <p:spPr bwMode="auto">
            <a:xfrm flipV="1">
              <a:off x="4128" y="2175"/>
              <a:ext cx="0" cy="222"/>
            </a:xfrm>
            <a:prstGeom prst="line">
              <a:avLst/>
            </a:prstGeom>
            <a:noFill/>
            <a:ln w="2540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170"/>
            <p:cNvSpPr txBox="1">
              <a:spLocks noChangeArrowheads="1"/>
            </p:cNvSpPr>
            <p:nvPr/>
          </p:nvSpPr>
          <p:spPr bwMode="auto">
            <a:xfrm>
              <a:off x="5257" y="2840"/>
              <a:ext cx="18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latin typeface="Times New Roman" panose="02020603050405020304" pitchFamily="18" charset="0"/>
                  <a:cs typeface="Times New Roman" panose="02020603050405020304" pitchFamily="18" charset="0"/>
                </a:rPr>
                <a:t>x</a:t>
              </a:r>
              <a:endParaRPr lang="en-US" altLang="zh-CN" sz="2400">
                <a:cs typeface="Times New Roman" panose="02020603050405020304" pitchFamily="18" charset="0"/>
              </a:endParaRPr>
            </a:p>
          </p:txBody>
        </p:sp>
        <p:sp>
          <p:nvSpPr>
            <p:cNvPr id="89109" name="Text Box 171"/>
            <p:cNvSpPr txBox="1">
              <a:spLocks noChangeArrowheads="1"/>
            </p:cNvSpPr>
            <p:nvPr/>
          </p:nvSpPr>
          <p:spPr bwMode="auto">
            <a:xfrm>
              <a:off x="4106" y="2069"/>
              <a:ext cx="1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t" hangingPunct="1">
                <a:spcBef>
                  <a:spcPct val="0"/>
                </a:spcBef>
                <a:buClrTx/>
                <a:buSzTx/>
                <a:buFontTx/>
                <a:buNone/>
              </a:pPr>
              <a:r>
                <a:rPr lang="en-US" altLang="zh-CN" sz="2400" i="1">
                  <a:latin typeface="Times New Roman" panose="02020603050405020304" pitchFamily="18" charset="0"/>
                  <a:cs typeface="Times New Roman" panose="02020603050405020304" pitchFamily="18" charset="0"/>
                </a:rPr>
                <a:t>y</a:t>
              </a:r>
              <a:endParaRPr lang="en-US" altLang="zh-CN" sz="2400">
                <a:cs typeface="Times New Roman" panose="02020603050405020304" pitchFamily="18" charset="0"/>
              </a:endParaRPr>
            </a:p>
          </p:txBody>
        </p:sp>
        <p:sp>
          <p:nvSpPr>
            <p:cNvPr id="89110" name="Text Box 172"/>
            <p:cNvSpPr txBox="1">
              <a:spLocks noChangeArrowheads="1"/>
            </p:cNvSpPr>
            <p:nvPr/>
          </p:nvSpPr>
          <p:spPr bwMode="auto">
            <a:xfrm>
              <a:off x="3856" y="3521"/>
              <a:ext cx="16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00000"/>
                  </a:solidFill>
                  <a:latin typeface="Times New Roman" panose="02020603050405020304" pitchFamily="18" charset="0"/>
                  <a:cs typeface="Times New Roman" panose="02020603050405020304" pitchFamily="18" charset="0"/>
                </a:rPr>
                <a:t>Two infinite plane</a:t>
              </a:r>
              <a:endParaRPr lang="en-US" altLang="zh-CN" sz="2000" b="1">
                <a:solidFill>
                  <a:srgbClr val="000000"/>
                </a:solidFill>
                <a:cs typeface="Times New Roman" panose="02020603050405020304" pitchFamily="18" charset="0"/>
              </a:endParaRPr>
            </a:p>
          </p:txBody>
        </p:sp>
        <p:grpSp>
          <p:nvGrpSpPr>
            <p:cNvPr id="89111" name="Group 173"/>
            <p:cNvGrpSpPr>
              <a:grpSpLocks/>
            </p:cNvGrpSpPr>
            <p:nvPr/>
          </p:nvGrpSpPr>
          <p:grpSpPr bwMode="auto">
            <a:xfrm flipH="1">
              <a:off x="4978" y="2292"/>
              <a:ext cx="284" cy="1140"/>
              <a:chOff x="5400" y="12573"/>
              <a:chExt cx="777" cy="2808"/>
            </a:xfrm>
          </p:grpSpPr>
          <p:sp>
            <p:nvSpPr>
              <p:cNvPr id="89125" name="Line 174"/>
              <p:cNvSpPr>
                <a:spLocks noChangeShapeType="1"/>
              </p:cNvSpPr>
              <p:nvPr/>
            </p:nvSpPr>
            <p:spPr bwMode="auto">
              <a:xfrm>
                <a:off x="6135" y="12573"/>
                <a:ext cx="0" cy="2808"/>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9126" name="Group 175"/>
              <p:cNvGrpSpPr>
                <a:grpSpLocks/>
              </p:cNvGrpSpPr>
              <p:nvPr/>
            </p:nvGrpSpPr>
            <p:grpSpPr bwMode="auto">
              <a:xfrm flipH="1">
                <a:off x="5400" y="14742"/>
                <a:ext cx="777" cy="468"/>
                <a:chOff x="6063" y="4848"/>
                <a:chExt cx="777" cy="468"/>
              </a:xfrm>
            </p:grpSpPr>
            <p:sp>
              <p:nvSpPr>
                <p:cNvPr id="89127" name="Line 176"/>
                <p:cNvSpPr>
                  <a:spLocks noChangeShapeType="1"/>
                </p:cNvSpPr>
                <p:nvPr/>
              </p:nvSpPr>
              <p:spPr bwMode="auto">
                <a:xfrm>
                  <a:off x="6120" y="4872"/>
                  <a:ext cx="54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8" name="Line 177"/>
                <p:cNvSpPr>
                  <a:spLocks noChangeShapeType="1"/>
                </p:cNvSpPr>
                <p:nvPr/>
              </p:nvSpPr>
              <p:spPr bwMode="auto">
                <a:xfrm>
                  <a:off x="6660" y="4872"/>
                  <a:ext cx="0" cy="312"/>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9" name="Line 178"/>
                <p:cNvSpPr>
                  <a:spLocks noChangeShapeType="1"/>
                </p:cNvSpPr>
                <p:nvPr/>
              </p:nvSpPr>
              <p:spPr bwMode="auto">
                <a:xfrm>
                  <a:off x="6480" y="5184"/>
                  <a:ext cx="36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0" name="Line 179"/>
                <p:cNvSpPr>
                  <a:spLocks noChangeShapeType="1"/>
                </p:cNvSpPr>
                <p:nvPr/>
              </p:nvSpPr>
              <p:spPr bwMode="auto">
                <a:xfrm>
                  <a:off x="6540" y="5229"/>
                  <a:ext cx="249"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1" name="Line 180"/>
                <p:cNvSpPr>
                  <a:spLocks noChangeShapeType="1"/>
                </p:cNvSpPr>
                <p:nvPr/>
              </p:nvSpPr>
              <p:spPr bwMode="auto">
                <a:xfrm>
                  <a:off x="6600" y="5280"/>
                  <a:ext cx="136"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2" name="Line 181"/>
                <p:cNvSpPr>
                  <a:spLocks noChangeShapeType="1"/>
                </p:cNvSpPr>
                <p:nvPr/>
              </p:nvSpPr>
              <p:spPr bwMode="auto">
                <a:xfrm>
                  <a:off x="6660" y="5316"/>
                  <a:ext cx="23"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3" name="Oval 182"/>
                <p:cNvSpPr>
                  <a:spLocks noChangeArrowheads="1"/>
                </p:cNvSpPr>
                <p:nvPr/>
              </p:nvSpPr>
              <p:spPr bwMode="auto">
                <a:xfrm>
                  <a:off x="6063" y="4848"/>
                  <a:ext cx="102" cy="102"/>
                </a:xfrm>
                <a:prstGeom prst="ellipse">
                  <a:avLst/>
                </a:prstGeom>
                <a:solidFill>
                  <a:srgbClr val="000000"/>
                </a:solidFill>
                <a:ln w="9525">
                  <a:solidFill>
                    <a:srgbClr val="FF6600"/>
                  </a:solidFill>
                  <a:round/>
                  <a:headEn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grpSp>
        <p:graphicFrame>
          <p:nvGraphicFramePr>
            <p:cNvPr id="89112" name="Object 183"/>
            <p:cNvGraphicFramePr>
              <a:graphicFrameLocks noChangeAspect="1"/>
            </p:cNvGraphicFramePr>
            <p:nvPr/>
          </p:nvGraphicFramePr>
          <p:xfrm>
            <a:off x="4516" y="2209"/>
            <a:ext cx="292" cy="269"/>
          </p:xfrm>
          <a:graphic>
            <a:graphicData uri="http://schemas.openxmlformats.org/presentationml/2006/ole">
              <mc:AlternateContent xmlns:mc="http://schemas.openxmlformats.org/markup-compatibility/2006">
                <mc:Choice xmlns:v="urn:schemas-microsoft-com:vml" Requires="v">
                  <p:oleObj name="Equation" r:id="rId8" imgW="241300" imgH="228600" progId="Equation.DSMT4">
                    <p:embed/>
                  </p:oleObj>
                </mc:Choice>
                <mc:Fallback>
                  <p:oleObj name="Equation" r:id="rId8" imgW="2413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6" y="2209"/>
                          <a:ext cx="2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3" name="Object 184"/>
            <p:cNvGraphicFramePr>
              <a:graphicFrameLocks noChangeAspect="1"/>
            </p:cNvGraphicFramePr>
            <p:nvPr/>
          </p:nvGraphicFramePr>
          <p:xfrm>
            <a:off x="4240" y="2568"/>
            <a:ext cx="183" cy="253"/>
          </p:xfrm>
          <a:graphic>
            <a:graphicData uri="http://schemas.openxmlformats.org/presentationml/2006/ole">
              <mc:AlternateContent xmlns:mc="http://schemas.openxmlformats.org/markup-compatibility/2006">
                <mc:Choice xmlns:v="urn:schemas-microsoft-com:vml" Requires="v">
                  <p:oleObj name="Equation" r:id="rId10" imgW="165028" imgH="228501" progId="Equation.DSMT4">
                    <p:embed/>
                  </p:oleObj>
                </mc:Choice>
                <mc:Fallback>
                  <p:oleObj name="Equation" r:id="rId10" imgW="165028" imgH="228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0" y="2568"/>
                          <a:ext cx="18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14" name="Object 185"/>
            <p:cNvGraphicFramePr>
              <a:graphicFrameLocks noChangeAspect="1"/>
            </p:cNvGraphicFramePr>
            <p:nvPr/>
          </p:nvGraphicFramePr>
          <p:xfrm>
            <a:off x="4674" y="2568"/>
            <a:ext cx="191" cy="256"/>
          </p:xfrm>
          <a:graphic>
            <a:graphicData uri="http://schemas.openxmlformats.org/presentationml/2006/ole">
              <mc:AlternateContent xmlns:mc="http://schemas.openxmlformats.org/markup-compatibility/2006">
                <mc:Choice xmlns:v="urn:schemas-microsoft-com:vml" Requires="v">
                  <p:oleObj name="Equation" r:id="rId12" imgW="177646" imgH="228402" progId="Equation.DSMT4">
                    <p:embed/>
                  </p:oleObj>
                </mc:Choice>
                <mc:Fallback>
                  <p:oleObj name="Equation" r:id="rId12" imgW="177646" imgH="228402"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74" y="2568"/>
                          <a:ext cx="19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9115" name="Group 186"/>
            <p:cNvGrpSpPr>
              <a:grpSpLocks/>
            </p:cNvGrpSpPr>
            <p:nvPr/>
          </p:nvGrpSpPr>
          <p:grpSpPr bwMode="auto">
            <a:xfrm>
              <a:off x="3856" y="2292"/>
              <a:ext cx="284" cy="1140"/>
              <a:chOff x="5400" y="12573"/>
              <a:chExt cx="777" cy="2808"/>
            </a:xfrm>
          </p:grpSpPr>
          <p:sp>
            <p:nvSpPr>
              <p:cNvPr id="89116" name="Line 187"/>
              <p:cNvSpPr>
                <a:spLocks noChangeShapeType="1"/>
              </p:cNvSpPr>
              <p:nvPr/>
            </p:nvSpPr>
            <p:spPr bwMode="auto">
              <a:xfrm>
                <a:off x="6135" y="12573"/>
                <a:ext cx="0" cy="2808"/>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9117" name="Group 188"/>
              <p:cNvGrpSpPr>
                <a:grpSpLocks/>
              </p:cNvGrpSpPr>
              <p:nvPr/>
            </p:nvGrpSpPr>
            <p:grpSpPr bwMode="auto">
              <a:xfrm flipH="1">
                <a:off x="5400" y="14742"/>
                <a:ext cx="777" cy="468"/>
                <a:chOff x="6063" y="4848"/>
                <a:chExt cx="777" cy="468"/>
              </a:xfrm>
            </p:grpSpPr>
            <p:sp>
              <p:nvSpPr>
                <p:cNvPr id="89118" name="Line 189"/>
                <p:cNvSpPr>
                  <a:spLocks noChangeShapeType="1"/>
                </p:cNvSpPr>
                <p:nvPr/>
              </p:nvSpPr>
              <p:spPr bwMode="auto">
                <a:xfrm>
                  <a:off x="6120" y="4872"/>
                  <a:ext cx="54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9" name="Line 190"/>
                <p:cNvSpPr>
                  <a:spLocks noChangeShapeType="1"/>
                </p:cNvSpPr>
                <p:nvPr/>
              </p:nvSpPr>
              <p:spPr bwMode="auto">
                <a:xfrm>
                  <a:off x="6660" y="4872"/>
                  <a:ext cx="0" cy="312"/>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0" name="Line 191"/>
                <p:cNvSpPr>
                  <a:spLocks noChangeShapeType="1"/>
                </p:cNvSpPr>
                <p:nvPr/>
              </p:nvSpPr>
              <p:spPr bwMode="auto">
                <a:xfrm>
                  <a:off x="6480" y="5184"/>
                  <a:ext cx="36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1" name="Line 192"/>
                <p:cNvSpPr>
                  <a:spLocks noChangeShapeType="1"/>
                </p:cNvSpPr>
                <p:nvPr/>
              </p:nvSpPr>
              <p:spPr bwMode="auto">
                <a:xfrm>
                  <a:off x="6540" y="5229"/>
                  <a:ext cx="249"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2" name="Line 193"/>
                <p:cNvSpPr>
                  <a:spLocks noChangeShapeType="1"/>
                </p:cNvSpPr>
                <p:nvPr/>
              </p:nvSpPr>
              <p:spPr bwMode="auto">
                <a:xfrm>
                  <a:off x="6600" y="5280"/>
                  <a:ext cx="136"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3" name="Line 194"/>
                <p:cNvSpPr>
                  <a:spLocks noChangeShapeType="1"/>
                </p:cNvSpPr>
                <p:nvPr/>
              </p:nvSpPr>
              <p:spPr bwMode="auto">
                <a:xfrm>
                  <a:off x="6660" y="5316"/>
                  <a:ext cx="23"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4" name="Oval 195"/>
                <p:cNvSpPr>
                  <a:spLocks noChangeArrowheads="1"/>
                </p:cNvSpPr>
                <p:nvPr/>
              </p:nvSpPr>
              <p:spPr bwMode="auto">
                <a:xfrm>
                  <a:off x="6063" y="4848"/>
                  <a:ext cx="102" cy="102"/>
                </a:xfrm>
                <a:prstGeom prst="ellipse">
                  <a:avLst/>
                </a:prstGeom>
                <a:solidFill>
                  <a:srgbClr val="000000"/>
                </a:solidFill>
                <a:ln w="9525">
                  <a:solidFill>
                    <a:srgbClr val="FF6600"/>
                  </a:solidFill>
                  <a:round/>
                  <a:headEnd/>
                  <a:tailEnd/>
                </a:ln>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rgbClr val="FF0000"/>
                    </a:solidFill>
                    <a:latin typeface="Times New Roman" panose="02020603050405020304" pitchFamily="18" charset="0"/>
                    <a:ea typeface="幼圆" panose="02010509060101010101" pitchFamily="49" charset="-122"/>
                  </a:endParaRPr>
                </a:p>
              </p:txBody>
            </p:sp>
          </p:grpSp>
        </p:grpSp>
      </p:grpSp>
      <p:graphicFrame>
        <p:nvGraphicFramePr>
          <p:cNvPr id="398380" name="Object 196"/>
          <p:cNvGraphicFramePr>
            <a:graphicFrameLocks noGrp="1" noChangeAspect="1"/>
          </p:cNvGraphicFramePr>
          <p:nvPr>
            <p:ph idx="4294967295"/>
          </p:nvPr>
        </p:nvGraphicFramePr>
        <p:xfrm>
          <a:off x="0" y="2060575"/>
          <a:ext cx="3810000" cy="574675"/>
        </p:xfrm>
        <a:graphic>
          <a:graphicData uri="http://schemas.openxmlformats.org/presentationml/2006/ole">
            <mc:AlternateContent xmlns:mc="http://schemas.openxmlformats.org/markup-compatibility/2006">
              <mc:Choice xmlns:v="urn:schemas-microsoft-com:vml" Requires="v">
                <p:oleObj name="Equation" r:id="rId14" imgW="1571670" imgH="200025" progId="Equation.DSMT4">
                  <p:embed/>
                </p:oleObj>
              </mc:Choice>
              <mc:Fallback>
                <p:oleObj name="Equation" r:id="rId14" imgW="1571670" imgH="200025" progId="Equation.DSMT4">
                  <p:embed/>
                  <p:pic>
                    <p:nvPicPr>
                      <p:cNvPr id="0" name=""/>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60575"/>
                        <a:ext cx="38100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9097" name="Group 48"/>
          <p:cNvGrpSpPr>
            <a:grpSpLocks/>
          </p:cNvGrpSpPr>
          <p:nvPr/>
        </p:nvGrpSpPr>
        <p:grpSpPr bwMode="auto">
          <a:xfrm>
            <a:off x="1703388" y="0"/>
            <a:ext cx="8748712" cy="2012950"/>
            <a:chOff x="113" y="0"/>
            <a:chExt cx="5511" cy="1268"/>
          </a:xfrm>
        </p:grpSpPr>
        <p:sp>
          <p:nvSpPr>
            <p:cNvPr id="89099" name="Text Box 46"/>
            <p:cNvSpPr txBox="1">
              <a:spLocks noChangeArrowheads="1"/>
            </p:cNvSpPr>
            <p:nvPr/>
          </p:nvSpPr>
          <p:spPr bwMode="auto">
            <a:xfrm>
              <a:off x="113" y="0"/>
              <a:ext cx="551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fontAlgn="ctr" hangingPunct="1">
                <a:lnSpc>
                  <a:spcPct val="130000"/>
                </a:lnSpc>
                <a:spcBef>
                  <a:spcPct val="0"/>
                </a:spcBef>
                <a:buClrTx/>
                <a:buSzTx/>
                <a:buFontTx/>
                <a:buNone/>
              </a:pPr>
              <a:r>
                <a:rPr lang="en-US" altLang="zh-CN" sz="2400" b="1">
                  <a:solidFill>
                    <a:srgbClr val="FF0000"/>
                  </a:solidFill>
                </a:rPr>
                <a:t>Ex  </a:t>
              </a:r>
              <a:r>
                <a:rPr lang="en-US" altLang="zh-CN" sz="2400" b="1">
                  <a:solidFill>
                    <a:srgbClr val="000000"/>
                  </a:solidFill>
                </a:rPr>
                <a:t>Two infinite grounded conductor planes are located at x=0 and x=a, there is a uniformly charged plane at x=b with surface charge density of         . Find the electric potential and electric field intensity between these two plane.</a:t>
              </a:r>
              <a:endParaRPr lang="en-US" altLang="zh-CN" sz="2400">
                <a:solidFill>
                  <a:srgbClr val="000000"/>
                </a:solidFill>
              </a:endParaRPr>
            </a:p>
          </p:txBody>
        </p:sp>
        <p:graphicFrame>
          <p:nvGraphicFramePr>
            <p:cNvPr id="89100" name="Object 47"/>
            <p:cNvGraphicFramePr>
              <a:graphicFrameLocks noChangeAspect="1"/>
            </p:cNvGraphicFramePr>
            <p:nvPr/>
          </p:nvGraphicFramePr>
          <p:xfrm>
            <a:off x="2562" y="634"/>
            <a:ext cx="363" cy="344"/>
          </p:xfrm>
          <a:graphic>
            <a:graphicData uri="http://schemas.openxmlformats.org/presentationml/2006/ole">
              <mc:AlternateContent xmlns:mc="http://schemas.openxmlformats.org/markup-compatibility/2006">
                <mc:Choice xmlns:v="urn:schemas-microsoft-com:vml" Requires="v">
                  <p:oleObj name="Equation" r:id="rId16" imgW="241300" imgH="228600" progId="Equation.DSMT4">
                    <p:embed/>
                  </p:oleObj>
                </mc:Choice>
                <mc:Fallback>
                  <p:oleObj name="Equation" r:id="rId16" imgW="24130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2" y="634"/>
                          <a:ext cx="36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1" name="Picture 2"/>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9480551" y="5589588"/>
            <a:ext cx="1122363" cy="1200150"/>
          </a:xfrm>
          <a:prstGeom prst="rect">
            <a:avLst/>
          </a:prstGeom>
          <a:noFill/>
          <a:ln w="9525">
            <a:noFill/>
            <a:miter lim="800000"/>
            <a:headEnd/>
            <a:tailEnd/>
          </a:ln>
          <a:effectLst>
            <a:outerShdw blurRad="50800" dist="38100" dir="2700000" algn="tl" rotWithShape="0">
              <a:srgbClr val="FFC000">
                <a:alpha val="40000"/>
              </a:srgbClr>
            </a:outerShdw>
          </a:effectLst>
        </p:spPr>
      </p:pic>
    </p:spTree>
    <p:extLst>
      <p:ext uri="{BB962C8B-B14F-4D97-AF65-F5344CB8AC3E}">
        <p14:creationId xmlns:p14="http://schemas.microsoft.com/office/powerpoint/2010/main" val="3349050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25826"/>
                                        </p:tgtEl>
                                        <p:attrNameLst>
                                          <p:attrName>style.visibility</p:attrName>
                                        </p:attrNameLst>
                                      </p:cBhvr>
                                      <p:to>
                                        <p:strVal val="visible"/>
                                      </p:to>
                                    </p:set>
                                    <p:animEffect transition="in" filter="fade">
                                      <p:cBhvr>
                                        <p:cTn id="7" dur="500"/>
                                        <p:tgtEl>
                                          <p:spTgt spid="62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8380"/>
                                        </p:tgtEl>
                                        <p:attrNameLst>
                                          <p:attrName>style.visibility</p:attrName>
                                        </p:attrNameLst>
                                      </p:cBhvr>
                                      <p:to>
                                        <p:strVal val="visible"/>
                                      </p:to>
                                    </p:set>
                                    <p:animEffect transition="in" filter="wipe(up)">
                                      <p:cBhvr>
                                        <p:cTn id="12" dur="500"/>
                                        <p:tgtEl>
                                          <p:spTgt spid="398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5821"/>
                                        </p:tgtEl>
                                        <p:attrNameLst>
                                          <p:attrName>style.visibility</p:attrName>
                                        </p:attrNameLst>
                                      </p:cBhvr>
                                      <p:to>
                                        <p:strVal val="visible"/>
                                      </p:to>
                                    </p:set>
                                    <p:animEffect transition="in" filter="wipe(up)">
                                      <p:cBhvr>
                                        <p:cTn id="17" dur="2000"/>
                                        <p:tgtEl>
                                          <p:spTgt spid="625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98342"/>
                                        </p:tgtEl>
                                        <p:attrNameLst>
                                          <p:attrName>style.visibility</p:attrName>
                                        </p:attrNameLst>
                                      </p:cBhvr>
                                      <p:to>
                                        <p:strVal val="visible"/>
                                      </p:to>
                                    </p:set>
                                    <p:animEffect transition="in" filter="wipe(up)">
                                      <p:cBhvr>
                                        <p:cTn id="22" dur="500"/>
                                        <p:tgtEl>
                                          <p:spTgt spid="398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98343"/>
                                        </p:tgtEl>
                                        <p:attrNameLst>
                                          <p:attrName>style.visibility</p:attrName>
                                        </p:attrNameLst>
                                      </p:cBhvr>
                                      <p:to>
                                        <p:strVal val="visible"/>
                                      </p:to>
                                    </p:set>
                                    <p:animEffect transition="in" filter="wipe(up)">
                                      <p:cBhvr>
                                        <p:cTn id="27" dur="500"/>
                                        <p:tgtEl>
                                          <p:spTgt spid="398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25825"/>
                                        </p:tgtEl>
                                        <p:attrNameLst>
                                          <p:attrName>style.visibility</p:attrName>
                                        </p:attrNameLst>
                                      </p:cBhvr>
                                      <p:to>
                                        <p:strVal val="visible"/>
                                      </p:to>
                                    </p:set>
                                    <p:animEffect transition="in" filter="wipe(up)">
                                      <p:cBhvr>
                                        <p:cTn id="32" dur="500"/>
                                        <p:tgtEl>
                                          <p:spTgt spid="625825"/>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398344"/>
                                        </p:tgtEl>
                                        <p:attrNameLst>
                                          <p:attrName>style.visibility</p:attrName>
                                        </p:attrNameLst>
                                      </p:cBhvr>
                                      <p:to>
                                        <p:strVal val="visible"/>
                                      </p:to>
                                    </p:set>
                                    <p:animEffect transition="in" filter="wipe(up)">
                                      <p:cBhvr>
                                        <p:cTn id="36" dur="500"/>
                                        <p:tgtEl>
                                          <p:spTgt spid="39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821" grpId="0"/>
      <p:bldP spid="625825"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1877</Words>
  <Application>Microsoft Office PowerPoint</Application>
  <PresentationFormat>宽屏</PresentationFormat>
  <Paragraphs>177</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30</vt:i4>
      </vt:variant>
    </vt:vector>
  </HeadingPairs>
  <TitlesOfParts>
    <vt:vector size="45" baseType="lpstr">
      <vt:lpstr>黑体</vt:lpstr>
      <vt:lpstr>楷体_GB2312</vt:lpstr>
      <vt:lpstr>宋体</vt:lpstr>
      <vt:lpstr>幼圆</vt:lpstr>
      <vt:lpstr>Arial</vt:lpstr>
      <vt:lpstr>Century Gothic</vt:lpstr>
      <vt:lpstr>Times New Roman</vt:lpstr>
      <vt:lpstr>Wingdings</vt:lpstr>
      <vt:lpstr>Wingdings 3</vt:lpstr>
      <vt:lpstr>丝状</vt:lpstr>
      <vt:lpstr>Equation</vt:lpstr>
      <vt:lpstr>公式</vt:lpstr>
      <vt:lpstr>图片</vt:lpstr>
      <vt:lpstr>Picture2</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lwq</dc:creator>
  <cp:lastModifiedBy>骆 无穷</cp:lastModifiedBy>
  <cp:revision>9</cp:revision>
  <dcterms:created xsi:type="dcterms:W3CDTF">2019-03-21T03:59:03Z</dcterms:created>
  <dcterms:modified xsi:type="dcterms:W3CDTF">2021-03-29T15:17:01Z</dcterms:modified>
</cp:coreProperties>
</file>