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60"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image" Target="../media/image61.emf"/><Relationship Id="rId7" Type="http://schemas.openxmlformats.org/officeDocument/2006/relationships/image" Target="../media/image65.wmf"/><Relationship Id="rId2" Type="http://schemas.openxmlformats.org/officeDocument/2006/relationships/image" Target="../media/image60.emf"/><Relationship Id="rId1" Type="http://schemas.openxmlformats.org/officeDocument/2006/relationships/image" Target="../media/image59.emf"/><Relationship Id="rId6" Type="http://schemas.openxmlformats.org/officeDocument/2006/relationships/image" Target="../media/image64.wmf"/><Relationship Id="rId5" Type="http://schemas.openxmlformats.org/officeDocument/2006/relationships/image" Target="../media/image63.wmf"/><Relationship Id="rId10" Type="http://schemas.openxmlformats.org/officeDocument/2006/relationships/image" Target="../media/image68.emf"/><Relationship Id="rId4" Type="http://schemas.openxmlformats.org/officeDocument/2006/relationships/image" Target="../media/image62.wmf"/><Relationship Id="rId9" Type="http://schemas.openxmlformats.org/officeDocument/2006/relationships/image" Target="../media/image6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image" Target="../media/image67.wmf"/><Relationship Id="rId6" Type="http://schemas.openxmlformats.org/officeDocument/2006/relationships/image" Target="../media/image74.emf"/><Relationship Id="rId5" Type="http://schemas.openxmlformats.org/officeDocument/2006/relationships/image" Target="../media/image73.emf"/><Relationship Id="rId4" Type="http://schemas.openxmlformats.org/officeDocument/2006/relationships/image" Target="../media/image72.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82.emf"/><Relationship Id="rId3" Type="http://schemas.openxmlformats.org/officeDocument/2006/relationships/image" Target="../media/image78.emf"/><Relationship Id="rId7" Type="http://schemas.openxmlformats.org/officeDocument/2006/relationships/image" Target="../media/image64.wmf"/><Relationship Id="rId2" Type="http://schemas.openxmlformats.org/officeDocument/2006/relationships/image" Target="../media/image77.emf"/><Relationship Id="rId1" Type="http://schemas.openxmlformats.org/officeDocument/2006/relationships/image" Target="../media/image76.emf"/><Relationship Id="rId6" Type="http://schemas.openxmlformats.org/officeDocument/2006/relationships/image" Target="../media/image81.emf"/><Relationship Id="rId11" Type="http://schemas.openxmlformats.org/officeDocument/2006/relationships/image" Target="../media/image85.wmf"/><Relationship Id="rId5" Type="http://schemas.openxmlformats.org/officeDocument/2006/relationships/image" Target="../media/image80.emf"/><Relationship Id="rId10" Type="http://schemas.openxmlformats.org/officeDocument/2006/relationships/image" Target="../media/image84.emf"/><Relationship Id="rId4" Type="http://schemas.openxmlformats.org/officeDocument/2006/relationships/image" Target="../media/image79.emf"/><Relationship Id="rId9" Type="http://schemas.openxmlformats.org/officeDocument/2006/relationships/image" Target="../media/image8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image" Target="../media/image90.emf"/><Relationship Id="rId1" Type="http://schemas.openxmlformats.org/officeDocument/2006/relationships/image" Target="../media/image89.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image" Target="../media/image94.emf"/><Relationship Id="rId1" Type="http://schemas.openxmlformats.org/officeDocument/2006/relationships/image" Target="../media/image93.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image" Target="../media/image97.emf"/><Relationship Id="rId1" Type="http://schemas.openxmlformats.org/officeDocument/2006/relationships/image" Target="../media/image96.emf"/><Relationship Id="rId6" Type="http://schemas.openxmlformats.org/officeDocument/2006/relationships/image" Target="../media/image101.emf"/><Relationship Id="rId5" Type="http://schemas.openxmlformats.org/officeDocument/2006/relationships/image" Target="../media/image100.emf"/><Relationship Id="rId4" Type="http://schemas.openxmlformats.org/officeDocument/2006/relationships/image" Target="../media/image99.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4.emf"/><Relationship Id="rId2" Type="http://schemas.openxmlformats.org/officeDocument/2006/relationships/image" Target="../media/image103.emf"/><Relationship Id="rId1" Type="http://schemas.openxmlformats.org/officeDocument/2006/relationships/image" Target="../media/image102.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08.emf"/><Relationship Id="rId2" Type="http://schemas.openxmlformats.org/officeDocument/2006/relationships/image" Target="../media/image107.emf"/><Relationship Id="rId1" Type="http://schemas.openxmlformats.org/officeDocument/2006/relationships/image" Target="../media/image106.emf"/><Relationship Id="rId4" Type="http://schemas.openxmlformats.org/officeDocument/2006/relationships/image" Target="../media/image109.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image" Target="../media/image4.emf"/><Relationship Id="rId1" Type="http://schemas.openxmlformats.org/officeDocument/2006/relationships/image" Target="../media/image3.emf"/><Relationship Id="rId6" Type="http://schemas.openxmlformats.org/officeDocument/2006/relationships/image" Target="../media/image8.wmf"/><Relationship Id="rId5" Type="http://schemas.openxmlformats.org/officeDocument/2006/relationships/image" Target="../media/image7.w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13.emf"/><Relationship Id="rId2" Type="http://schemas.openxmlformats.org/officeDocument/2006/relationships/image" Target="../media/image112.emf"/><Relationship Id="rId1" Type="http://schemas.openxmlformats.org/officeDocument/2006/relationships/image" Target="../media/image111.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16.emf"/><Relationship Id="rId2" Type="http://schemas.openxmlformats.org/officeDocument/2006/relationships/image" Target="../media/image115.emf"/><Relationship Id="rId1" Type="http://schemas.openxmlformats.org/officeDocument/2006/relationships/image" Target="../media/image114.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 Id="rId5" Type="http://schemas.openxmlformats.org/officeDocument/2006/relationships/image" Target="../media/image122.wmf"/><Relationship Id="rId4" Type="http://schemas.openxmlformats.org/officeDocument/2006/relationships/image" Target="../media/image121.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image" Target="../media/image126.wmf"/><Relationship Id="rId7" Type="http://schemas.openxmlformats.org/officeDocument/2006/relationships/image" Target="../media/image130.wmf"/><Relationship Id="rId2" Type="http://schemas.openxmlformats.org/officeDocument/2006/relationships/image" Target="../media/image125.wmf"/><Relationship Id="rId1" Type="http://schemas.openxmlformats.org/officeDocument/2006/relationships/image" Target="../media/image124.wmf"/><Relationship Id="rId6" Type="http://schemas.openxmlformats.org/officeDocument/2006/relationships/image" Target="../media/image129.wmf"/><Relationship Id="rId5" Type="http://schemas.openxmlformats.org/officeDocument/2006/relationships/image" Target="../media/image128.wmf"/><Relationship Id="rId4" Type="http://schemas.openxmlformats.org/officeDocument/2006/relationships/image" Target="../media/image127.wmf"/><Relationship Id="rId9" Type="http://schemas.openxmlformats.org/officeDocument/2006/relationships/image" Target="../media/image13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36.emf"/><Relationship Id="rId2" Type="http://schemas.openxmlformats.org/officeDocument/2006/relationships/image" Target="../media/image135.emf"/><Relationship Id="rId1" Type="http://schemas.openxmlformats.org/officeDocument/2006/relationships/image" Target="../media/image134.emf"/><Relationship Id="rId6" Type="http://schemas.openxmlformats.org/officeDocument/2006/relationships/image" Target="../media/image139.emf"/><Relationship Id="rId5" Type="http://schemas.openxmlformats.org/officeDocument/2006/relationships/image" Target="../media/image138.emf"/><Relationship Id="rId4" Type="http://schemas.openxmlformats.org/officeDocument/2006/relationships/image" Target="../media/image137.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42.emf"/><Relationship Id="rId2" Type="http://schemas.openxmlformats.org/officeDocument/2006/relationships/image" Target="../media/image141.emf"/><Relationship Id="rId1" Type="http://schemas.openxmlformats.org/officeDocument/2006/relationships/image" Target="../media/image140.e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50.emf"/><Relationship Id="rId13" Type="http://schemas.openxmlformats.org/officeDocument/2006/relationships/image" Target="../media/image155.emf"/><Relationship Id="rId18" Type="http://schemas.openxmlformats.org/officeDocument/2006/relationships/image" Target="../media/image160.emf"/><Relationship Id="rId3" Type="http://schemas.openxmlformats.org/officeDocument/2006/relationships/image" Target="../media/image145.emf"/><Relationship Id="rId7" Type="http://schemas.openxmlformats.org/officeDocument/2006/relationships/image" Target="../media/image149.emf"/><Relationship Id="rId12" Type="http://schemas.openxmlformats.org/officeDocument/2006/relationships/image" Target="../media/image154.emf"/><Relationship Id="rId17" Type="http://schemas.openxmlformats.org/officeDocument/2006/relationships/image" Target="../media/image159.emf"/><Relationship Id="rId2" Type="http://schemas.openxmlformats.org/officeDocument/2006/relationships/image" Target="../media/image144.emf"/><Relationship Id="rId16" Type="http://schemas.openxmlformats.org/officeDocument/2006/relationships/image" Target="../media/image158.emf"/><Relationship Id="rId20" Type="http://schemas.openxmlformats.org/officeDocument/2006/relationships/image" Target="../media/image162.emf"/><Relationship Id="rId1" Type="http://schemas.openxmlformats.org/officeDocument/2006/relationships/image" Target="../media/image143.emf"/><Relationship Id="rId6" Type="http://schemas.openxmlformats.org/officeDocument/2006/relationships/image" Target="../media/image148.emf"/><Relationship Id="rId11" Type="http://schemas.openxmlformats.org/officeDocument/2006/relationships/image" Target="../media/image153.emf"/><Relationship Id="rId5" Type="http://schemas.openxmlformats.org/officeDocument/2006/relationships/image" Target="../media/image147.emf"/><Relationship Id="rId15" Type="http://schemas.openxmlformats.org/officeDocument/2006/relationships/image" Target="../media/image157.emf"/><Relationship Id="rId10" Type="http://schemas.openxmlformats.org/officeDocument/2006/relationships/image" Target="../media/image152.emf"/><Relationship Id="rId19" Type="http://schemas.openxmlformats.org/officeDocument/2006/relationships/image" Target="../media/image161.emf"/><Relationship Id="rId4" Type="http://schemas.openxmlformats.org/officeDocument/2006/relationships/image" Target="../media/image146.emf"/><Relationship Id="rId9" Type="http://schemas.openxmlformats.org/officeDocument/2006/relationships/image" Target="../media/image151.emf"/><Relationship Id="rId14" Type="http://schemas.openxmlformats.org/officeDocument/2006/relationships/image" Target="../media/image156.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 Id="rId4" Type="http://schemas.openxmlformats.org/officeDocument/2006/relationships/image" Target="../media/image166.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 Id="rId6" Type="http://schemas.openxmlformats.org/officeDocument/2006/relationships/image" Target="../media/image172.wmf"/><Relationship Id="rId5" Type="http://schemas.openxmlformats.org/officeDocument/2006/relationships/image" Target="../media/image171.wmf"/><Relationship Id="rId4" Type="http://schemas.openxmlformats.org/officeDocument/2006/relationships/image" Target="../media/image17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wmf"/><Relationship Id="rId4" Type="http://schemas.openxmlformats.org/officeDocument/2006/relationships/image" Target="../media/image176.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80.emf"/><Relationship Id="rId2" Type="http://schemas.openxmlformats.org/officeDocument/2006/relationships/image" Target="../media/image179.emf"/><Relationship Id="rId1" Type="http://schemas.openxmlformats.org/officeDocument/2006/relationships/image" Target="../media/image178.emf"/><Relationship Id="rId4" Type="http://schemas.openxmlformats.org/officeDocument/2006/relationships/image" Target="../media/image181.e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89.emf"/><Relationship Id="rId3" Type="http://schemas.openxmlformats.org/officeDocument/2006/relationships/image" Target="../media/image184.emf"/><Relationship Id="rId7" Type="http://schemas.openxmlformats.org/officeDocument/2006/relationships/image" Target="../media/image188.emf"/><Relationship Id="rId2" Type="http://schemas.openxmlformats.org/officeDocument/2006/relationships/image" Target="../media/image183.emf"/><Relationship Id="rId1" Type="http://schemas.openxmlformats.org/officeDocument/2006/relationships/image" Target="../media/image182.emf"/><Relationship Id="rId6" Type="http://schemas.openxmlformats.org/officeDocument/2006/relationships/image" Target="../media/image187.emf"/><Relationship Id="rId11" Type="http://schemas.openxmlformats.org/officeDocument/2006/relationships/image" Target="../media/image192.emf"/><Relationship Id="rId5" Type="http://schemas.openxmlformats.org/officeDocument/2006/relationships/image" Target="../media/image186.emf"/><Relationship Id="rId10" Type="http://schemas.openxmlformats.org/officeDocument/2006/relationships/image" Target="../media/image191.emf"/><Relationship Id="rId4" Type="http://schemas.openxmlformats.org/officeDocument/2006/relationships/image" Target="../media/image185.emf"/><Relationship Id="rId9" Type="http://schemas.openxmlformats.org/officeDocument/2006/relationships/image" Target="../media/image190.e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94.emf"/><Relationship Id="rId1" Type="http://schemas.openxmlformats.org/officeDocument/2006/relationships/image" Target="../media/image193.e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202.emf"/><Relationship Id="rId3" Type="http://schemas.openxmlformats.org/officeDocument/2006/relationships/image" Target="../media/image197.emf"/><Relationship Id="rId7" Type="http://schemas.openxmlformats.org/officeDocument/2006/relationships/image" Target="../media/image201.emf"/><Relationship Id="rId2" Type="http://schemas.openxmlformats.org/officeDocument/2006/relationships/image" Target="../media/image196.emf"/><Relationship Id="rId1" Type="http://schemas.openxmlformats.org/officeDocument/2006/relationships/image" Target="../media/image195.emf"/><Relationship Id="rId6" Type="http://schemas.openxmlformats.org/officeDocument/2006/relationships/image" Target="../media/image200.emf"/><Relationship Id="rId5" Type="http://schemas.openxmlformats.org/officeDocument/2006/relationships/image" Target="../media/image199.emf"/><Relationship Id="rId4" Type="http://schemas.openxmlformats.org/officeDocument/2006/relationships/image" Target="../media/image198.e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210.emf"/><Relationship Id="rId3" Type="http://schemas.openxmlformats.org/officeDocument/2006/relationships/image" Target="../media/image205.emf"/><Relationship Id="rId7" Type="http://schemas.openxmlformats.org/officeDocument/2006/relationships/image" Target="../media/image209.emf"/><Relationship Id="rId2" Type="http://schemas.openxmlformats.org/officeDocument/2006/relationships/image" Target="../media/image204.emf"/><Relationship Id="rId1" Type="http://schemas.openxmlformats.org/officeDocument/2006/relationships/image" Target="../media/image203.emf"/><Relationship Id="rId6" Type="http://schemas.openxmlformats.org/officeDocument/2006/relationships/image" Target="../media/image208.emf"/><Relationship Id="rId5" Type="http://schemas.openxmlformats.org/officeDocument/2006/relationships/image" Target="../media/image207.emf"/><Relationship Id="rId10" Type="http://schemas.openxmlformats.org/officeDocument/2006/relationships/image" Target="../media/image212.emf"/><Relationship Id="rId4" Type="http://schemas.openxmlformats.org/officeDocument/2006/relationships/image" Target="../media/image206.emf"/><Relationship Id="rId9" Type="http://schemas.openxmlformats.org/officeDocument/2006/relationships/image" Target="../media/image211.e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20.emf"/><Relationship Id="rId3" Type="http://schemas.openxmlformats.org/officeDocument/2006/relationships/image" Target="../media/image215.emf"/><Relationship Id="rId7" Type="http://schemas.openxmlformats.org/officeDocument/2006/relationships/image" Target="../media/image219.emf"/><Relationship Id="rId2" Type="http://schemas.openxmlformats.org/officeDocument/2006/relationships/image" Target="../media/image214.emf"/><Relationship Id="rId1" Type="http://schemas.openxmlformats.org/officeDocument/2006/relationships/image" Target="../media/image213.emf"/><Relationship Id="rId6" Type="http://schemas.openxmlformats.org/officeDocument/2006/relationships/image" Target="../media/image218.emf"/><Relationship Id="rId5" Type="http://schemas.openxmlformats.org/officeDocument/2006/relationships/image" Target="../media/image217.emf"/><Relationship Id="rId4" Type="http://schemas.openxmlformats.org/officeDocument/2006/relationships/image" Target="../media/image216.emf"/><Relationship Id="rId9" Type="http://schemas.openxmlformats.org/officeDocument/2006/relationships/image" Target="../media/image221.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24.emf"/><Relationship Id="rId2" Type="http://schemas.openxmlformats.org/officeDocument/2006/relationships/image" Target="../media/image223.emf"/><Relationship Id="rId1" Type="http://schemas.openxmlformats.org/officeDocument/2006/relationships/image" Target="../media/image222.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225.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28.wmf"/><Relationship Id="rId7" Type="http://schemas.openxmlformats.org/officeDocument/2006/relationships/image" Target="../media/image232.wmf"/><Relationship Id="rId2" Type="http://schemas.openxmlformats.org/officeDocument/2006/relationships/image" Target="../media/image227.wmf"/><Relationship Id="rId1" Type="http://schemas.openxmlformats.org/officeDocument/2006/relationships/image" Target="../media/image226.wmf"/><Relationship Id="rId6" Type="http://schemas.openxmlformats.org/officeDocument/2006/relationships/image" Target="../media/image231.wmf"/><Relationship Id="rId5" Type="http://schemas.openxmlformats.org/officeDocument/2006/relationships/image" Target="../media/image230.wmf"/><Relationship Id="rId4" Type="http://schemas.openxmlformats.org/officeDocument/2006/relationships/image" Target="../media/image22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35.wmf"/><Relationship Id="rId2" Type="http://schemas.openxmlformats.org/officeDocument/2006/relationships/image" Target="../media/image234.wmf"/><Relationship Id="rId1" Type="http://schemas.openxmlformats.org/officeDocument/2006/relationships/image" Target="../media/image233.wmf"/><Relationship Id="rId6" Type="http://schemas.openxmlformats.org/officeDocument/2006/relationships/image" Target="../media/image238.wmf"/><Relationship Id="rId5" Type="http://schemas.openxmlformats.org/officeDocument/2006/relationships/image" Target="../media/image237.wmf"/><Relationship Id="rId4" Type="http://schemas.openxmlformats.org/officeDocument/2006/relationships/image" Target="../media/image236.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41.wmf"/><Relationship Id="rId2" Type="http://schemas.openxmlformats.org/officeDocument/2006/relationships/image" Target="../media/image240.wmf"/><Relationship Id="rId1" Type="http://schemas.openxmlformats.org/officeDocument/2006/relationships/image" Target="../media/image239.wmf"/><Relationship Id="rId4" Type="http://schemas.openxmlformats.org/officeDocument/2006/relationships/image" Target="../media/image58.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44.wmf"/><Relationship Id="rId2" Type="http://schemas.openxmlformats.org/officeDocument/2006/relationships/image" Target="../media/image243.wmf"/><Relationship Id="rId1" Type="http://schemas.openxmlformats.org/officeDocument/2006/relationships/image" Target="../media/image242.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19.emf"/><Relationship Id="rId7" Type="http://schemas.openxmlformats.org/officeDocument/2006/relationships/image" Target="../media/image23.wmf"/><Relationship Id="rId12" Type="http://schemas.openxmlformats.org/officeDocument/2006/relationships/image" Target="../media/image28.emf"/><Relationship Id="rId2" Type="http://schemas.openxmlformats.org/officeDocument/2006/relationships/image" Target="../media/image18.emf"/><Relationship Id="rId1" Type="http://schemas.openxmlformats.org/officeDocument/2006/relationships/image" Target="../media/image17.emf"/><Relationship Id="rId6" Type="http://schemas.openxmlformats.org/officeDocument/2006/relationships/image" Target="../media/image22.wmf"/><Relationship Id="rId11" Type="http://schemas.openxmlformats.org/officeDocument/2006/relationships/image" Target="../media/image27.emf"/><Relationship Id="rId5" Type="http://schemas.openxmlformats.org/officeDocument/2006/relationships/image" Target="../media/image21.wmf"/><Relationship Id="rId10" Type="http://schemas.openxmlformats.org/officeDocument/2006/relationships/image" Target="../media/image26.wmf"/><Relationship Id="rId4" Type="http://schemas.openxmlformats.org/officeDocument/2006/relationships/image" Target="../media/image20.emf"/><Relationship Id="rId9"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 Id="rId4" Type="http://schemas.openxmlformats.org/officeDocument/2006/relationships/image" Target="../media/image4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C3FBB4-796C-4659-8125-458416CADB0C}" type="datetimeFigureOut">
              <a:rPr lang="zh-CN" altLang="en-US" smtClean="0"/>
              <a:t>2019/3/27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84933-2FEF-4A86-991B-3E8C6A4BB564}" type="slidenum">
              <a:rPr lang="zh-CN" altLang="en-US" smtClean="0"/>
              <a:t>‹#›</a:t>
            </a:fld>
            <a:endParaRPr lang="zh-CN" altLang="en-US"/>
          </a:p>
        </p:txBody>
      </p:sp>
    </p:spTree>
    <p:extLst>
      <p:ext uri="{BB962C8B-B14F-4D97-AF65-F5344CB8AC3E}">
        <p14:creationId xmlns:p14="http://schemas.microsoft.com/office/powerpoint/2010/main" val="5813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1B31FF-46C1-4595-8887-5DB29F0C4253}" type="slidenum">
              <a:rPr lang="en-US" altLang="zh-CN"/>
              <a:pPr/>
              <a:t>5</a:t>
            </a:fld>
            <a:endParaRPr lang="en-US" altLang="zh-CN"/>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7492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F4F7E5B-533A-44AC-BF8E-891370FBA039}" type="datetimeFigureOut">
              <a:rPr lang="zh-CN" altLang="en-US" smtClean="0"/>
              <a:t>2019/3/27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C401CA0-05D5-46BF-8685-4EC5C8108825}" type="slidenum">
              <a:rPr lang="zh-CN" altLang="en-US" smtClean="0"/>
              <a:t>‹#›</a:t>
            </a:fld>
            <a:endParaRPr lang="zh-CN" altLang="en-US"/>
          </a:p>
        </p:txBody>
      </p:sp>
    </p:spTree>
    <p:extLst>
      <p:ext uri="{BB962C8B-B14F-4D97-AF65-F5344CB8AC3E}">
        <p14:creationId xmlns:p14="http://schemas.microsoft.com/office/powerpoint/2010/main" val="543913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F4F7E5B-533A-44AC-BF8E-891370FBA039}" type="datetimeFigureOut">
              <a:rPr lang="zh-CN" altLang="en-US" smtClean="0"/>
              <a:t>2019/3/27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C401CA0-05D5-46BF-8685-4EC5C8108825}" type="slidenum">
              <a:rPr lang="zh-CN" altLang="en-US" smtClean="0"/>
              <a:t>‹#›</a:t>
            </a:fld>
            <a:endParaRPr lang="zh-CN" altLang="en-US"/>
          </a:p>
        </p:txBody>
      </p:sp>
    </p:spTree>
    <p:extLst>
      <p:ext uri="{BB962C8B-B14F-4D97-AF65-F5344CB8AC3E}">
        <p14:creationId xmlns:p14="http://schemas.microsoft.com/office/powerpoint/2010/main" val="376608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F4F7E5B-533A-44AC-BF8E-891370FBA039}" type="datetimeFigureOut">
              <a:rPr lang="zh-CN" altLang="en-US" smtClean="0"/>
              <a:t>2019/3/27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C401CA0-05D5-46BF-8685-4EC5C8108825}"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45352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0F4F7E5B-533A-44AC-BF8E-891370FBA039}" type="datetimeFigureOut">
              <a:rPr lang="zh-CN" altLang="en-US" smtClean="0"/>
              <a:t>2019/3/27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401CA0-05D5-46BF-8685-4EC5C8108825}" type="slidenum">
              <a:rPr lang="zh-CN" altLang="en-US" smtClean="0"/>
              <a:t>‹#›</a:t>
            </a:fld>
            <a:endParaRPr lang="zh-CN" altLang="en-US"/>
          </a:p>
        </p:txBody>
      </p:sp>
    </p:spTree>
    <p:extLst>
      <p:ext uri="{BB962C8B-B14F-4D97-AF65-F5344CB8AC3E}">
        <p14:creationId xmlns:p14="http://schemas.microsoft.com/office/powerpoint/2010/main" val="102928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0F4F7E5B-533A-44AC-BF8E-891370FBA039}" type="datetimeFigureOut">
              <a:rPr lang="zh-CN" altLang="en-US" smtClean="0"/>
              <a:t>2019/3/27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401CA0-05D5-46BF-8685-4EC5C8108825}"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05125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0F4F7E5B-533A-44AC-BF8E-891370FBA039}" type="datetimeFigureOut">
              <a:rPr lang="zh-CN" altLang="en-US" smtClean="0"/>
              <a:t>2019/3/27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401CA0-05D5-46BF-8685-4EC5C8108825}" type="slidenum">
              <a:rPr lang="zh-CN" altLang="en-US" smtClean="0"/>
              <a:t>‹#›</a:t>
            </a:fld>
            <a:endParaRPr lang="zh-CN" altLang="en-US"/>
          </a:p>
        </p:txBody>
      </p:sp>
    </p:spTree>
    <p:extLst>
      <p:ext uri="{BB962C8B-B14F-4D97-AF65-F5344CB8AC3E}">
        <p14:creationId xmlns:p14="http://schemas.microsoft.com/office/powerpoint/2010/main" val="1452987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F4F7E5B-533A-44AC-BF8E-891370FBA039}" type="datetimeFigureOut">
              <a:rPr lang="zh-CN" altLang="en-US" smtClean="0"/>
              <a:t>2019/3/27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401CA0-05D5-46BF-8685-4EC5C8108825}" type="slidenum">
              <a:rPr lang="zh-CN" altLang="en-US" smtClean="0"/>
              <a:t>‹#›</a:t>
            </a:fld>
            <a:endParaRPr lang="zh-CN" altLang="en-US"/>
          </a:p>
        </p:txBody>
      </p:sp>
    </p:spTree>
    <p:extLst>
      <p:ext uri="{BB962C8B-B14F-4D97-AF65-F5344CB8AC3E}">
        <p14:creationId xmlns:p14="http://schemas.microsoft.com/office/powerpoint/2010/main" val="2274410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F4F7E5B-533A-44AC-BF8E-891370FBA039}" type="datetimeFigureOut">
              <a:rPr lang="zh-CN" altLang="en-US" smtClean="0"/>
              <a:t>2019/3/27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401CA0-05D5-46BF-8685-4EC5C8108825}" type="slidenum">
              <a:rPr lang="zh-CN" altLang="en-US" smtClean="0"/>
              <a:t>‹#›</a:t>
            </a:fld>
            <a:endParaRPr lang="zh-CN" altLang="en-US"/>
          </a:p>
        </p:txBody>
      </p:sp>
    </p:spTree>
    <p:extLst>
      <p:ext uri="{BB962C8B-B14F-4D97-AF65-F5344CB8AC3E}">
        <p14:creationId xmlns:p14="http://schemas.microsoft.com/office/powerpoint/2010/main" val="3564959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02168" y="1905001"/>
            <a:ext cx="5592233"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1" y="1905000"/>
            <a:ext cx="5592233" cy="20208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1" y="4078289"/>
            <a:ext cx="5592233" cy="20208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8737601" y="6245225"/>
            <a:ext cx="3052233" cy="476250"/>
          </a:xfrm>
        </p:spPr>
        <p:txBody>
          <a:bodyPr/>
          <a:lstStyle>
            <a:lvl1pPr>
              <a:defRPr/>
            </a:lvl1pPr>
          </a:lstStyle>
          <a:p>
            <a:fld id="{972156B8-B8C2-4467-B45C-FDFA53F686A5}" type="slidenum">
              <a:rPr lang="en-US" altLang="zh-CN"/>
              <a:pPr/>
              <a:t>‹#›</a:t>
            </a:fld>
            <a:endParaRPr lang="en-US" altLang="zh-CN"/>
          </a:p>
        </p:txBody>
      </p:sp>
    </p:spTree>
    <p:extLst>
      <p:ext uri="{BB962C8B-B14F-4D97-AF65-F5344CB8AC3E}">
        <p14:creationId xmlns:p14="http://schemas.microsoft.com/office/powerpoint/2010/main" val="14779333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02168" y="1905001"/>
            <a:ext cx="5592233"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1905001"/>
            <a:ext cx="5592233"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1" y="6245225"/>
            <a:ext cx="3052233" cy="476250"/>
          </a:xfrm>
        </p:spPr>
        <p:txBody>
          <a:bodyPr/>
          <a:lstStyle>
            <a:lvl1pPr>
              <a:defRPr/>
            </a:lvl1pPr>
          </a:lstStyle>
          <a:p>
            <a:fld id="{77324AF6-FB72-496D-A11F-579968BE0888}" type="slidenum">
              <a:rPr lang="en-US" altLang="zh-CN"/>
              <a:pPr/>
              <a:t>‹#›</a:t>
            </a:fld>
            <a:endParaRPr lang="en-US" altLang="zh-CN"/>
          </a:p>
        </p:txBody>
      </p:sp>
    </p:spTree>
    <p:extLst>
      <p:ext uri="{BB962C8B-B14F-4D97-AF65-F5344CB8AC3E}">
        <p14:creationId xmlns:p14="http://schemas.microsoft.com/office/powerpoint/2010/main" val="3895209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F4F7E5B-533A-44AC-BF8E-891370FBA039}" type="datetimeFigureOut">
              <a:rPr lang="zh-CN" altLang="en-US" smtClean="0"/>
              <a:t>2019/3/27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401CA0-05D5-46BF-8685-4EC5C8108825}" type="slidenum">
              <a:rPr lang="zh-CN" altLang="en-US" smtClean="0"/>
              <a:t>‹#›</a:t>
            </a:fld>
            <a:endParaRPr lang="zh-CN" altLang="en-US"/>
          </a:p>
        </p:txBody>
      </p:sp>
    </p:spTree>
    <p:extLst>
      <p:ext uri="{BB962C8B-B14F-4D97-AF65-F5344CB8AC3E}">
        <p14:creationId xmlns:p14="http://schemas.microsoft.com/office/powerpoint/2010/main" val="2865769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F4F7E5B-533A-44AC-BF8E-891370FBA039}" type="datetimeFigureOut">
              <a:rPr lang="zh-CN" altLang="en-US" smtClean="0"/>
              <a:t>2019/3/27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C401CA0-05D5-46BF-8685-4EC5C8108825}" type="slidenum">
              <a:rPr lang="zh-CN" altLang="en-US" smtClean="0"/>
              <a:t>‹#›</a:t>
            </a:fld>
            <a:endParaRPr lang="zh-CN" altLang="en-US"/>
          </a:p>
        </p:txBody>
      </p:sp>
    </p:spTree>
    <p:extLst>
      <p:ext uri="{BB962C8B-B14F-4D97-AF65-F5344CB8AC3E}">
        <p14:creationId xmlns:p14="http://schemas.microsoft.com/office/powerpoint/2010/main" val="3826193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F4F7E5B-533A-44AC-BF8E-891370FBA039}" type="datetimeFigureOut">
              <a:rPr lang="zh-CN" altLang="en-US" smtClean="0"/>
              <a:t>2019/3/27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C401CA0-05D5-46BF-8685-4EC5C8108825}" type="slidenum">
              <a:rPr lang="zh-CN" altLang="en-US" smtClean="0"/>
              <a:t>‹#›</a:t>
            </a:fld>
            <a:endParaRPr lang="zh-CN" altLang="en-US"/>
          </a:p>
        </p:txBody>
      </p:sp>
    </p:spTree>
    <p:extLst>
      <p:ext uri="{BB962C8B-B14F-4D97-AF65-F5344CB8AC3E}">
        <p14:creationId xmlns:p14="http://schemas.microsoft.com/office/powerpoint/2010/main" val="949602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F4F7E5B-533A-44AC-BF8E-891370FBA039}" type="datetimeFigureOut">
              <a:rPr lang="zh-CN" altLang="en-US" smtClean="0"/>
              <a:t>2019/3/27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C401CA0-05D5-46BF-8685-4EC5C8108825}" type="slidenum">
              <a:rPr lang="zh-CN" altLang="en-US" smtClean="0"/>
              <a:t>‹#›</a:t>
            </a:fld>
            <a:endParaRPr lang="zh-CN" altLang="en-US"/>
          </a:p>
        </p:txBody>
      </p:sp>
    </p:spTree>
    <p:extLst>
      <p:ext uri="{BB962C8B-B14F-4D97-AF65-F5344CB8AC3E}">
        <p14:creationId xmlns:p14="http://schemas.microsoft.com/office/powerpoint/2010/main" val="2828803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F4F7E5B-533A-44AC-BF8E-891370FBA039}" type="datetimeFigureOut">
              <a:rPr lang="zh-CN" altLang="en-US" smtClean="0"/>
              <a:t>2019/3/27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C401CA0-05D5-46BF-8685-4EC5C8108825}" type="slidenum">
              <a:rPr lang="zh-CN" altLang="en-US" smtClean="0"/>
              <a:t>‹#›</a:t>
            </a:fld>
            <a:endParaRPr lang="zh-CN" altLang="en-US"/>
          </a:p>
        </p:txBody>
      </p:sp>
    </p:spTree>
    <p:extLst>
      <p:ext uri="{BB962C8B-B14F-4D97-AF65-F5344CB8AC3E}">
        <p14:creationId xmlns:p14="http://schemas.microsoft.com/office/powerpoint/2010/main" val="234940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4F7E5B-533A-44AC-BF8E-891370FBA039}" type="datetimeFigureOut">
              <a:rPr lang="zh-CN" altLang="en-US" smtClean="0"/>
              <a:t>2019/3/27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C401CA0-05D5-46BF-8685-4EC5C8108825}" type="slidenum">
              <a:rPr lang="zh-CN" altLang="en-US" smtClean="0"/>
              <a:t>‹#›</a:t>
            </a:fld>
            <a:endParaRPr lang="zh-CN" altLang="en-US"/>
          </a:p>
        </p:txBody>
      </p:sp>
    </p:spTree>
    <p:extLst>
      <p:ext uri="{BB962C8B-B14F-4D97-AF65-F5344CB8AC3E}">
        <p14:creationId xmlns:p14="http://schemas.microsoft.com/office/powerpoint/2010/main" val="2041923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F4F7E5B-533A-44AC-BF8E-891370FBA039}" type="datetimeFigureOut">
              <a:rPr lang="zh-CN" altLang="en-US" smtClean="0"/>
              <a:t>2019/3/27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C401CA0-05D5-46BF-8685-4EC5C8108825}" type="slidenum">
              <a:rPr lang="zh-CN" altLang="en-US" smtClean="0"/>
              <a:t>‹#›</a:t>
            </a:fld>
            <a:endParaRPr lang="zh-CN" altLang="en-US"/>
          </a:p>
        </p:txBody>
      </p:sp>
    </p:spTree>
    <p:extLst>
      <p:ext uri="{BB962C8B-B14F-4D97-AF65-F5344CB8AC3E}">
        <p14:creationId xmlns:p14="http://schemas.microsoft.com/office/powerpoint/2010/main" val="2077971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F4F7E5B-533A-44AC-BF8E-891370FBA039}" type="datetimeFigureOut">
              <a:rPr lang="zh-CN" altLang="en-US" smtClean="0"/>
              <a:t>2019/3/27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401CA0-05D5-46BF-8685-4EC5C8108825}" type="slidenum">
              <a:rPr lang="zh-CN" altLang="en-US" smtClean="0"/>
              <a:t>‹#›</a:t>
            </a:fld>
            <a:endParaRPr lang="zh-CN" altLang="en-US"/>
          </a:p>
        </p:txBody>
      </p:sp>
    </p:spTree>
    <p:extLst>
      <p:ext uri="{BB962C8B-B14F-4D97-AF65-F5344CB8AC3E}">
        <p14:creationId xmlns:p14="http://schemas.microsoft.com/office/powerpoint/2010/main" val="317570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F4F7E5B-533A-44AC-BF8E-891370FBA039}" type="datetimeFigureOut">
              <a:rPr lang="zh-CN" altLang="en-US" smtClean="0"/>
              <a:t>2019/3/27</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C401CA0-05D5-46BF-8685-4EC5C8108825}" type="slidenum">
              <a:rPr lang="zh-CN" altLang="en-US" smtClean="0"/>
              <a:t>‹#›</a:t>
            </a:fld>
            <a:endParaRPr lang="zh-CN" altLang="en-US"/>
          </a:p>
        </p:txBody>
      </p:sp>
    </p:spTree>
    <p:extLst>
      <p:ext uri="{BB962C8B-B14F-4D97-AF65-F5344CB8AC3E}">
        <p14:creationId xmlns:p14="http://schemas.microsoft.com/office/powerpoint/2010/main" val="32286428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35.wmf"/></Relationships>
</file>

<file path=ppt/slides/_rels/slide14.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9.emf"/><Relationship Id="rId13" Type="http://schemas.openxmlformats.org/officeDocument/2006/relationships/image" Target="../media/image43.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42.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8.emf"/><Relationship Id="rId11" Type="http://schemas.openxmlformats.org/officeDocument/2006/relationships/image" Target="../media/image41.png"/><Relationship Id="rId5" Type="http://schemas.openxmlformats.org/officeDocument/2006/relationships/oleObject" Target="../embeddings/oleObject30.bin"/><Relationship Id="rId10" Type="http://schemas.openxmlformats.org/officeDocument/2006/relationships/image" Target="../media/image40.emf"/><Relationship Id="rId4" Type="http://schemas.openxmlformats.org/officeDocument/2006/relationships/image" Target="../media/image37.emf"/><Relationship Id="rId9" Type="http://schemas.openxmlformats.org/officeDocument/2006/relationships/oleObject" Target="../embeddings/oleObject32.bin"/></Relationships>
</file>

<file path=ppt/slides/_rels/slide16.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wmf"/></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wmf"/><Relationship Id="rId1" Type="http://schemas.openxmlformats.org/officeDocument/2006/relationships/slideLayout" Target="../slideLayouts/slideLayout2.xml"/><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3.bin"/><Relationship Id="rId7" Type="http://schemas.openxmlformats.org/officeDocument/2006/relationships/image" Target="../media/image55.png"/><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58.wmf"/><Relationship Id="rId4" Type="http://schemas.openxmlformats.org/officeDocument/2006/relationships/oleObject" Target="../embeddings/oleObject34.bin"/></Relationships>
</file>

<file path=ppt/slides/_rels/slide25.x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oleObject" Target="../embeddings/oleObject40.bin"/><Relationship Id="rId18" Type="http://schemas.openxmlformats.org/officeDocument/2006/relationships/image" Target="../media/image66.wmf"/><Relationship Id="rId3" Type="http://schemas.openxmlformats.org/officeDocument/2006/relationships/oleObject" Target="../embeddings/oleObject35.bin"/><Relationship Id="rId21" Type="http://schemas.openxmlformats.org/officeDocument/2006/relationships/oleObject" Target="../embeddings/oleObject44.bin"/><Relationship Id="rId7" Type="http://schemas.openxmlformats.org/officeDocument/2006/relationships/oleObject" Target="../embeddings/oleObject37.bin"/><Relationship Id="rId12" Type="http://schemas.openxmlformats.org/officeDocument/2006/relationships/image" Target="../media/image63.wmf"/><Relationship Id="rId17" Type="http://schemas.openxmlformats.org/officeDocument/2006/relationships/oleObject" Target="../embeddings/oleObject42.bin"/><Relationship Id="rId2" Type="http://schemas.openxmlformats.org/officeDocument/2006/relationships/slideLayout" Target="../slideLayouts/slideLayout7.xml"/><Relationship Id="rId16" Type="http://schemas.openxmlformats.org/officeDocument/2006/relationships/image" Target="../media/image65.wmf"/><Relationship Id="rId20" Type="http://schemas.openxmlformats.org/officeDocument/2006/relationships/image" Target="../media/image67.wmf"/><Relationship Id="rId1" Type="http://schemas.openxmlformats.org/officeDocument/2006/relationships/vmlDrawing" Target="../drawings/vmlDrawing10.vml"/><Relationship Id="rId6" Type="http://schemas.openxmlformats.org/officeDocument/2006/relationships/image" Target="../media/image60.e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41.bin"/><Relationship Id="rId23" Type="http://schemas.openxmlformats.org/officeDocument/2006/relationships/image" Target="../media/image69.png"/><Relationship Id="rId10" Type="http://schemas.openxmlformats.org/officeDocument/2006/relationships/image" Target="../media/image62.wmf"/><Relationship Id="rId19" Type="http://schemas.openxmlformats.org/officeDocument/2006/relationships/oleObject" Target="../embeddings/oleObject43.bin"/><Relationship Id="rId4" Type="http://schemas.openxmlformats.org/officeDocument/2006/relationships/image" Target="../media/image59.emf"/><Relationship Id="rId9" Type="http://schemas.openxmlformats.org/officeDocument/2006/relationships/oleObject" Target="../embeddings/oleObject38.bin"/><Relationship Id="rId14" Type="http://schemas.openxmlformats.org/officeDocument/2006/relationships/image" Target="../media/image64.wmf"/><Relationship Id="rId22" Type="http://schemas.openxmlformats.org/officeDocument/2006/relationships/image" Target="../media/image68.emf"/></Relationships>
</file>

<file path=ppt/slides/_rels/slide26.xml.rels><?xml version="1.0" encoding="UTF-8" standalone="yes"?>
<Relationships xmlns="http://schemas.openxmlformats.org/package/2006/relationships"><Relationship Id="rId8" Type="http://schemas.openxmlformats.org/officeDocument/2006/relationships/image" Target="../media/image71.emf"/><Relationship Id="rId13" Type="http://schemas.openxmlformats.org/officeDocument/2006/relationships/oleObject" Target="../embeddings/oleObject50.bin"/><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73.e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70.emf"/><Relationship Id="rId11" Type="http://schemas.openxmlformats.org/officeDocument/2006/relationships/oleObject" Target="../embeddings/oleObject49.bin"/><Relationship Id="rId5" Type="http://schemas.openxmlformats.org/officeDocument/2006/relationships/oleObject" Target="../embeddings/oleObject46.bin"/><Relationship Id="rId15" Type="http://schemas.openxmlformats.org/officeDocument/2006/relationships/image" Target="../media/image75.jpeg"/><Relationship Id="rId10" Type="http://schemas.openxmlformats.org/officeDocument/2006/relationships/image" Target="../media/image72.emf"/><Relationship Id="rId4" Type="http://schemas.openxmlformats.org/officeDocument/2006/relationships/image" Target="../media/image67.wmf"/><Relationship Id="rId9" Type="http://schemas.openxmlformats.org/officeDocument/2006/relationships/oleObject" Target="../embeddings/oleObject48.bin"/><Relationship Id="rId14" Type="http://schemas.openxmlformats.org/officeDocument/2006/relationships/image" Target="../media/image74.emf"/></Relationships>
</file>

<file path=ppt/slides/_rels/slide27.xml.rels><?xml version="1.0" encoding="UTF-8" standalone="yes"?>
<Relationships xmlns="http://schemas.openxmlformats.org/package/2006/relationships"><Relationship Id="rId8" Type="http://schemas.openxmlformats.org/officeDocument/2006/relationships/image" Target="../media/image78.emf"/><Relationship Id="rId13" Type="http://schemas.openxmlformats.org/officeDocument/2006/relationships/oleObject" Target="../embeddings/oleObject56.bin"/><Relationship Id="rId18" Type="http://schemas.openxmlformats.org/officeDocument/2006/relationships/image" Target="../media/image82.emf"/><Relationship Id="rId3" Type="http://schemas.openxmlformats.org/officeDocument/2006/relationships/oleObject" Target="../embeddings/oleObject51.bin"/><Relationship Id="rId21" Type="http://schemas.openxmlformats.org/officeDocument/2006/relationships/oleObject" Target="../embeddings/oleObject60.bin"/><Relationship Id="rId7" Type="http://schemas.openxmlformats.org/officeDocument/2006/relationships/oleObject" Target="../embeddings/oleObject53.bin"/><Relationship Id="rId12" Type="http://schemas.openxmlformats.org/officeDocument/2006/relationships/image" Target="../media/image80.emf"/><Relationship Id="rId17" Type="http://schemas.openxmlformats.org/officeDocument/2006/relationships/oleObject" Target="../embeddings/oleObject58.bin"/><Relationship Id="rId2" Type="http://schemas.openxmlformats.org/officeDocument/2006/relationships/slideLayout" Target="../slideLayouts/slideLayout7.xml"/><Relationship Id="rId16" Type="http://schemas.openxmlformats.org/officeDocument/2006/relationships/image" Target="../media/image64.wmf"/><Relationship Id="rId20" Type="http://schemas.openxmlformats.org/officeDocument/2006/relationships/image" Target="../media/image83.emf"/><Relationship Id="rId1" Type="http://schemas.openxmlformats.org/officeDocument/2006/relationships/vmlDrawing" Target="../drawings/vmlDrawing12.vml"/><Relationship Id="rId6" Type="http://schemas.openxmlformats.org/officeDocument/2006/relationships/image" Target="../media/image77.emf"/><Relationship Id="rId11" Type="http://schemas.openxmlformats.org/officeDocument/2006/relationships/oleObject" Target="../embeddings/oleObject55.bin"/><Relationship Id="rId24" Type="http://schemas.openxmlformats.org/officeDocument/2006/relationships/image" Target="../media/image85.wmf"/><Relationship Id="rId5" Type="http://schemas.openxmlformats.org/officeDocument/2006/relationships/oleObject" Target="../embeddings/oleObject52.bin"/><Relationship Id="rId15" Type="http://schemas.openxmlformats.org/officeDocument/2006/relationships/oleObject" Target="../embeddings/oleObject57.bin"/><Relationship Id="rId23" Type="http://schemas.openxmlformats.org/officeDocument/2006/relationships/oleObject" Target="../embeddings/oleObject61.bin"/><Relationship Id="rId10" Type="http://schemas.openxmlformats.org/officeDocument/2006/relationships/image" Target="../media/image79.emf"/><Relationship Id="rId19" Type="http://schemas.openxmlformats.org/officeDocument/2006/relationships/oleObject" Target="../embeddings/oleObject59.bin"/><Relationship Id="rId4" Type="http://schemas.openxmlformats.org/officeDocument/2006/relationships/image" Target="../media/image76.emf"/><Relationship Id="rId9" Type="http://schemas.openxmlformats.org/officeDocument/2006/relationships/oleObject" Target="../embeddings/oleObject54.bin"/><Relationship Id="rId14" Type="http://schemas.openxmlformats.org/officeDocument/2006/relationships/image" Target="../media/image81.emf"/><Relationship Id="rId22" Type="http://schemas.openxmlformats.org/officeDocument/2006/relationships/image" Target="../media/image84.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86.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88.png"/><Relationship Id="rId4" Type="http://schemas.openxmlformats.org/officeDocument/2006/relationships/image" Target="../media/image8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91.e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90.emf"/><Relationship Id="rId5" Type="http://schemas.openxmlformats.org/officeDocument/2006/relationships/oleObject" Target="../embeddings/oleObject65.bin"/><Relationship Id="rId4" Type="http://schemas.openxmlformats.org/officeDocument/2006/relationships/image" Target="../media/image89.emf"/><Relationship Id="rId9" Type="http://schemas.openxmlformats.org/officeDocument/2006/relationships/image" Target="../media/image92.jpeg"/></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69.bin"/><Relationship Id="rId3" Type="http://schemas.openxmlformats.org/officeDocument/2006/relationships/oleObject" Target="../embeddings/oleObject67.bin"/><Relationship Id="rId7" Type="http://schemas.openxmlformats.org/officeDocument/2006/relationships/image" Target="../media/image42.png"/><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94.emf"/><Relationship Id="rId5" Type="http://schemas.openxmlformats.org/officeDocument/2006/relationships/oleObject" Target="../embeddings/oleObject68.bin"/><Relationship Id="rId4" Type="http://schemas.openxmlformats.org/officeDocument/2006/relationships/image" Target="../media/image93.emf"/><Relationship Id="rId9" Type="http://schemas.openxmlformats.org/officeDocument/2006/relationships/image" Target="../media/image95.emf"/></Relationships>
</file>

<file path=ppt/slides/_rels/slide32.xml.rels><?xml version="1.0" encoding="UTF-8" standalone="yes"?>
<Relationships xmlns="http://schemas.openxmlformats.org/package/2006/relationships"><Relationship Id="rId8" Type="http://schemas.openxmlformats.org/officeDocument/2006/relationships/image" Target="../media/image98.emf"/><Relationship Id="rId13" Type="http://schemas.openxmlformats.org/officeDocument/2006/relationships/oleObject" Target="../embeddings/oleObject75.bin"/><Relationship Id="rId3" Type="http://schemas.openxmlformats.org/officeDocument/2006/relationships/oleObject" Target="../embeddings/oleObject70.bin"/><Relationship Id="rId7" Type="http://schemas.openxmlformats.org/officeDocument/2006/relationships/oleObject" Target="../embeddings/oleObject72.bin"/><Relationship Id="rId12" Type="http://schemas.openxmlformats.org/officeDocument/2006/relationships/image" Target="../media/image100.e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97.emf"/><Relationship Id="rId11" Type="http://schemas.openxmlformats.org/officeDocument/2006/relationships/oleObject" Target="../embeddings/oleObject74.bin"/><Relationship Id="rId5" Type="http://schemas.openxmlformats.org/officeDocument/2006/relationships/oleObject" Target="../embeddings/oleObject71.bin"/><Relationship Id="rId10" Type="http://schemas.openxmlformats.org/officeDocument/2006/relationships/image" Target="../media/image99.emf"/><Relationship Id="rId4" Type="http://schemas.openxmlformats.org/officeDocument/2006/relationships/image" Target="../media/image96.emf"/><Relationship Id="rId9" Type="http://schemas.openxmlformats.org/officeDocument/2006/relationships/oleObject" Target="../embeddings/oleObject73.bin"/><Relationship Id="rId14" Type="http://schemas.openxmlformats.org/officeDocument/2006/relationships/image" Target="../media/image101.emf"/></Relationships>
</file>

<file path=ppt/slides/_rels/slide33.xml.rels><?xml version="1.0" encoding="UTF-8" standalone="yes"?>
<Relationships xmlns="http://schemas.openxmlformats.org/package/2006/relationships"><Relationship Id="rId8" Type="http://schemas.openxmlformats.org/officeDocument/2006/relationships/image" Target="../media/image104.e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103.emf"/><Relationship Id="rId5" Type="http://schemas.openxmlformats.org/officeDocument/2006/relationships/oleObject" Target="../embeddings/oleObject77.bin"/><Relationship Id="rId4" Type="http://schemas.openxmlformats.org/officeDocument/2006/relationships/image" Target="../media/image102.emf"/></Relationships>
</file>

<file path=ppt/slides/_rels/slide34.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110.jpeg"/><Relationship Id="rId3" Type="http://schemas.openxmlformats.org/officeDocument/2006/relationships/image" Target="../media/image41.png"/><Relationship Id="rId7" Type="http://schemas.openxmlformats.org/officeDocument/2006/relationships/image" Target="../media/image107.emf"/><Relationship Id="rId12" Type="http://schemas.openxmlformats.org/officeDocument/2006/relationships/image" Target="../media/image109.e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80.bin"/><Relationship Id="rId11" Type="http://schemas.openxmlformats.org/officeDocument/2006/relationships/oleObject" Target="../embeddings/oleObject82.bin"/><Relationship Id="rId5" Type="http://schemas.openxmlformats.org/officeDocument/2006/relationships/image" Target="../media/image106.emf"/><Relationship Id="rId10" Type="http://schemas.openxmlformats.org/officeDocument/2006/relationships/image" Target="../media/image108.emf"/><Relationship Id="rId4" Type="http://schemas.openxmlformats.org/officeDocument/2006/relationships/oleObject" Target="../embeddings/oleObject79.bin"/><Relationship Id="rId9" Type="http://schemas.openxmlformats.org/officeDocument/2006/relationships/oleObject" Target="../embeddings/oleObject81.bin"/></Relationships>
</file>

<file path=ppt/slides/_rels/slide36.xml.rels><?xml version="1.0" encoding="UTF-8" standalone="yes"?>
<Relationships xmlns="http://schemas.openxmlformats.org/package/2006/relationships"><Relationship Id="rId8" Type="http://schemas.openxmlformats.org/officeDocument/2006/relationships/image" Target="../media/image113.emf"/><Relationship Id="rId3" Type="http://schemas.openxmlformats.org/officeDocument/2006/relationships/oleObject" Target="../embeddings/oleObject83.bin"/><Relationship Id="rId7" Type="http://schemas.openxmlformats.org/officeDocument/2006/relationships/oleObject" Target="../embeddings/oleObject85.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12.emf"/><Relationship Id="rId5" Type="http://schemas.openxmlformats.org/officeDocument/2006/relationships/oleObject" Target="../embeddings/oleObject84.bin"/><Relationship Id="rId4" Type="http://schemas.openxmlformats.org/officeDocument/2006/relationships/image" Target="../media/image111.emf"/><Relationship Id="rId9" Type="http://schemas.openxmlformats.org/officeDocument/2006/relationships/image" Target="../media/image75.jpeg"/></Relationships>
</file>

<file path=ppt/slides/_rels/slide37.xml.rels><?xml version="1.0" encoding="UTF-8" standalone="yes"?>
<Relationships xmlns="http://schemas.openxmlformats.org/package/2006/relationships"><Relationship Id="rId8" Type="http://schemas.openxmlformats.org/officeDocument/2006/relationships/image" Target="../media/image115.emf"/><Relationship Id="rId3" Type="http://schemas.openxmlformats.org/officeDocument/2006/relationships/oleObject" Target="../embeddings/oleObject86.bin"/><Relationship Id="rId7"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116.emf"/><Relationship Id="rId4" Type="http://schemas.openxmlformats.org/officeDocument/2006/relationships/image" Target="../media/image114.emf"/><Relationship Id="rId9" Type="http://schemas.openxmlformats.org/officeDocument/2006/relationships/oleObject" Target="../embeddings/oleObject88.bin"/></Relationships>
</file>

<file path=ppt/slides/_rels/slide38.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120.wmf"/><Relationship Id="rId13" Type="http://schemas.openxmlformats.org/officeDocument/2006/relationships/image" Target="../media/image123.wmf"/><Relationship Id="rId3" Type="http://schemas.openxmlformats.org/officeDocument/2006/relationships/oleObject" Target="../embeddings/oleObject89.bin"/><Relationship Id="rId7" Type="http://schemas.openxmlformats.org/officeDocument/2006/relationships/oleObject" Target="../embeddings/oleObject91.bin"/><Relationship Id="rId12" Type="http://schemas.openxmlformats.org/officeDocument/2006/relationships/image" Target="../media/image122.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19.wmf"/><Relationship Id="rId11" Type="http://schemas.openxmlformats.org/officeDocument/2006/relationships/oleObject" Target="../embeddings/oleObject93.bin"/><Relationship Id="rId5" Type="http://schemas.openxmlformats.org/officeDocument/2006/relationships/oleObject" Target="../embeddings/oleObject90.bin"/><Relationship Id="rId10" Type="http://schemas.openxmlformats.org/officeDocument/2006/relationships/image" Target="../media/image121.wmf"/><Relationship Id="rId4" Type="http://schemas.openxmlformats.org/officeDocument/2006/relationships/image" Target="../media/image118.wmf"/><Relationship Id="rId9" Type="http://schemas.openxmlformats.org/officeDocument/2006/relationships/oleObject" Target="../embeddings/oleObject92.bin"/></Relationships>
</file>

<file path=ppt/slides/_rels/slide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oleObject" Target="../embeddings/oleObject8.bin"/><Relationship Id="rId18" Type="http://schemas.openxmlformats.org/officeDocument/2006/relationships/image" Target="../media/image10.emf"/><Relationship Id="rId3" Type="http://schemas.openxmlformats.org/officeDocument/2006/relationships/oleObject" Target="../embeddings/oleObject3.bin"/><Relationship Id="rId21" Type="http://schemas.openxmlformats.org/officeDocument/2006/relationships/oleObject" Target="../embeddings/oleObject12.bin"/><Relationship Id="rId7" Type="http://schemas.openxmlformats.org/officeDocument/2006/relationships/oleObject" Target="../embeddings/oleObject5.bin"/><Relationship Id="rId12" Type="http://schemas.openxmlformats.org/officeDocument/2006/relationships/image" Target="../media/image7.wmf"/><Relationship Id="rId17" Type="http://schemas.openxmlformats.org/officeDocument/2006/relationships/oleObject" Target="../embeddings/oleObject10.bin"/><Relationship Id="rId2" Type="http://schemas.openxmlformats.org/officeDocument/2006/relationships/slideLayout" Target="../slideLayouts/slideLayout7.xml"/><Relationship Id="rId16" Type="http://schemas.openxmlformats.org/officeDocument/2006/relationships/image" Target="../media/image9.emf"/><Relationship Id="rId20" Type="http://schemas.openxmlformats.org/officeDocument/2006/relationships/image" Target="../media/image11.emf"/><Relationship Id="rId1" Type="http://schemas.openxmlformats.org/officeDocument/2006/relationships/vmlDrawing" Target="../drawings/vmlDrawing2.vml"/><Relationship Id="rId6" Type="http://schemas.openxmlformats.org/officeDocument/2006/relationships/image" Target="../media/image4.e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6.emf"/><Relationship Id="rId19" Type="http://schemas.openxmlformats.org/officeDocument/2006/relationships/oleObject" Target="../embeddings/oleObject11.bin"/><Relationship Id="rId4" Type="http://schemas.openxmlformats.org/officeDocument/2006/relationships/image" Target="../media/image3.emf"/><Relationship Id="rId9" Type="http://schemas.openxmlformats.org/officeDocument/2006/relationships/oleObject" Target="../embeddings/oleObject6.bin"/><Relationship Id="rId14" Type="http://schemas.openxmlformats.org/officeDocument/2006/relationships/image" Target="../media/image8.wmf"/><Relationship Id="rId22" Type="http://schemas.openxmlformats.org/officeDocument/2006/relationships/image" Target="../media/image12.emf"/></Relationships>
</file>

<file path=ppt/slides/_rels/slide40.xml.rels><?xml version="1.0" encoding="UTF-8" standalone="yes"?>
<Relationships xmlns="http://schemas.openxmlformats.org/package/2006/relationships"><Relationship Id="rId8" Type="http://schemas.openxmlformats.org/officeDocument/2006/relationships/image" Target="../media/image126.wmf"/><Relationship Id="rId13" Type="http://schemas.openxmlformats.org/officeDocument/2006/relationships/image" Target="../media/image128.wmf"/><Relationship Id="rId18" Type="http://schemas.openxmlformats.org/officeDocument/2006/relationships/oleObject" Target="../embeddings/oleObject102.bin"/><Relationship Id="rId3" Type="http://schemas.openxmlformats.org/officeDocument/2006/relationships/oleObject" Target="../embeddings/oleObject94.bin"/><Relationship Id="rId21" Type="http://schemas.openxmlformats.org/officeDocument/2006/relationships/image" Target="../media/image132.wmf"/><Relationship Id="rId7" Type="http://schemas.openxmlformats.org/officeDocument/2006/relationships/oleObject" Target="../embeddings/oleObject96.bin"/><Relationship Id="rId12" Type="http://schemas.openxmlformats.org/officeDocument/2006/relationships/oleObject" Target="../embeddings/oleObject99.bin"/><Relationship Id="rId17" Type="http://schemas.openxmlformats.org/officeDocument/2006/relationships/image" Target="../media/image130.wmf"/><Relationship Id="rId2" Type="http://schemas.openxmlformats.org/officeDocument/2006/relationships/slideLayout" Target="../slideLayouts/slideLayout7.xml"/><Relationship Id="rId16" Type="http://schemas.openxmlformats.org/officeDocument/2006/relationships/oleObject" Target="../embeddings/oleObject101.bin"/><Relationship Id="rId20" Type="http://schemas.openxmlformats.org/officeDocument/2006/relationships/oleObject" Target="../embeddings/oleObject103.bin"/><Relationship Id="rId1" Type="http://schemas.openxmlformats.org/officeDocument/2006/relationships/vmlDrawing" Target="../drawings/vmlDrawing23.vml"/><Relationship Id="rId6" Type="http://schemas.openxmlformats.org/officeDocument/2006/relationships/image" Target="../media/image125.wmf"/><Relationship Id="rId11" Type="http://schemas.openxmlformats.org/officeDocument/2006/relationships/image" Target="../media/image127.wmf"/><Relationship Id="rId5" Type="http://schemas.openxmlformats.org/officeDocument/2006/relationships/oleObject" Target="../embeddings/oleObject95.bin"/><Relationship Id="rId15" Type="http://schemas.openxmlformats.org/officeDocument/2006/relationships/image" Target="../media/image129.wmf"/><Relationship Id="rId10" Type="http://schemas.openxmlformats.org/officeDocument/2006/relationships/oleObject" Target="../embeddings/oleObject98.bin"/><Relationship Id="rId19" Type="http://schemas.openxmlformats.org/officeDocument/2006/relationships/image" Target="../media/image131.wmf"/><Relationship Id="rId4" Type="http://schemas.openxmlformats.org/officeDocument/2006/relationships/image" Target="../media/image124.wmf"/><Relationship Id="rId9" Type="http://schemas.openxmlformats.org/officeDocument/2006/relationships/oleObject" Target="../embeddings/oleObject97.bin"/><Relationship Id="rId14" Type="http://schemas.openxmlformats.org/officeDocument/2006/relationships/oleObject" Target="../embeddings/oleObject100.bin"/></Relationships>
</file>

<file path=ppt/slides/_rels/slide41.xml.rels><?xml version="1.0" encoding="UTF-8" standalone="yes"?>
<Relationships xmlns="http://schemas.openxmlformats.org/package/2006/relationships"><Relationship Id="rId2" Type="http://schemas.openxmlformats.org/officeDocument/2006/relationships/image" Target="../media/image133.gi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35.wmf"/></Relationships>
</file>

<file path=ppt/slides/_rels/slide44.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136.emf"/><Relationship Id="rId13" Type="http://schemas.openxmlformats.org/officeDocument/2006/relationships/image" Target="../media/image138.emf"/><Relationship Id="rId3" Type="http://schemas.openxmlformats.org/officeDocument/2006/relationships/oleObject" Target="../embeddings/oleObject105.bin"/><Relationship Id="rId7" Type="http://schemas.openxmlformats.org/officeDocument/2006/relationships/oleObject" Target="../embeddings/oleObject107.bin"/><Relationship Id="rId12" Type="http://schemas.openxmlformats.org/officeDocument/2006/relationships/oleObject" Target="../embeddings/oleObject109.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35.emf"/><Relationship Id="rId11" Type="http://schemas.openxmlformats.org/officeDocument/2006/relationships/image" Target="../media/image42.png"/><Relationship Id="rId5" Type="http://schemas.openxmlformats.org/officeDocument/2006/relationships/oleObject" Target="../embeddings/oleObject106.bin"/><Relationship Id="rId15" Type="http://schemas.openxmlformats.org/officeDocument/2006/relationships/image" Target="../media/image139.emf"/><Relationship Id="rId10" Type="http://schemas.openxmlformats.org/officeDocument/2006/relationships/image" Target="../media/image137.emf"/><Relationship Id="rId4" Type="http://schemas.openxmlformats.org/officeDocument/2006/relationships/image" Target="../media/image134.emf"/><Relationship Id="rId9" Type="http://schemas.openxmlformats.org/officeDocument/2006/relationships/oleObject" Target="../embeddings/oleObject108.bin"/><Relationship Id="rId14" Type="http://schemas.openxmlformats.org/officeDocument/2006/relationships/oleObject" Target="../embeddings/oleObject110.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13.bin"/><Relationship Id="rId3" Type="http://schemas.openxmlformats.org/officeDocument/2006/relationships/image" Target="../media/image42.png"/><Relationship Id="rId7" Type="http://schemas.openxmlformats.org/officeDocument/2006/relationships/image" Target="../media/image141.e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112.bin"/><Relationship Id="rId5" Type="http://schemas.openxmlformats.org/officeDocument/2006/relationships/image" Target="../media/image140.emf"/><Relationship Id="rId4" Type="http://schemas.openxmlformats.org/officeDocument/2006/relationships/oleObject" Target="../embeddings/oleObject111.bin"/><Relationship Id="rId9" Type="http://schemas.openxmlformats.org/officeDocument/2006/relationships/image" Target="../media/image142.emf"/></Relationships>
</file>

<file path=ppt/slides/_rels/slide47.xml.rels><?xml version="1.0" encoding="UTF-8" standalone="yes"?>
<Relationships xmlns="http://schemas.openxmlformats.org/package/2006/relationships"><Relationship Id="rId8" Type="http://schemas.openxmlformats.org/officeDocument/2006/relationships/image" Target="../media/image145.emf"/><Relationship Id="rId13" Type="http://schemas.openxmlformats.org/officeDocument/2006/relationships/oleObject" Target="../embeddings/oleObject119.bin"/><Relationship Id="rId18" Type="http://schemas.openxmlformats.org/officeDocument/2006/relationships/image" Target="../media/image150.emf"/><Relationship Id="rId26" Type="http://schemas.openxmlformats.org/officeDocument/2006/relationships/image" Target="../media/image154.emf"/><Relationship Id="rId39" Type="http://schemas.openxmlformats.org/officeDocument/2006/relationships/oleObject" Target="../embeddings/oleObject132.bin"/><Relationship Id="rId3" Type="http://schemas.openxmlformats.org/officeDocument/2006/relationships/oleObject" Target="../embeddings/oleObject114.bin"/><Relationship Id="rId21" Type="http://schemas.openxmlformats.org/officeDocument/2006/relationships/oleObject" Target="../embeddings/oleObject123.bin"/><Relationship Id="rId34" Type="http://schemas.openxmlformats.org/officeDocument/2006/relationships/image" Target="../media/image158.emf"/><Relationship Id="rId42" Type="http://schemas.openxmlformats.org/officeDocument/2006/relationships/image" Target="../media/image162.emf"/><Relationship Id="rId7" Type="http://schemas.openxmlformats.org/officeDocument/2006/relationships/oleObject" Target="../embeddings/oleObject116.bin"/><Relationship Id="rId12" Type="http://schemas.openxmlformats.org/officeDocument/2006/relationships/image" Target="../media/image147.emf"/><Relationship Id="rId17" Type="http://schemas.openxmlformats.org/officeDocument/2006/relationships/oleObject" Target="../embeddings/oleObject121.bin"/><Relationship Id="rId25" Type="http://schemas.openxmlformats.org/officeDocument/2006/relationships/oleObject" Target="../embeddings/oleObject125.bin"/><Relationship Id="rId33" Type="http://schemas.openxmlformats.org/officeDocument/2006/relationships/oleObject" Target="../embeddings/oleObject129.bin"/><Relationship Id="rId38" Type="http://schemas.openxmlformats.org/officeDocument/2006/relationships/image" Target="../media/image160.emf"/><Relationship Id="rId2" Type="http://schemas.openxmlformats.org/officeDocument/2006/relationships/slideLayout" Target="../slideLayouts/slideLayout7.xml"/><Relationship Id="rId16" Type="http://schemas.openxmlformats.org/officeDocument/2006/relationships/image" Target="../media/image149.emf"/><Relationship Id="rId20" Type="http://schemas.openxmlformats.org/officeDocument/2006/relationships/image" Target="../media/image151.emf"/><Relationship Id="rId29" Type="http://schemas.openxmlformats.org/officeDocument/2006/relationships/oleObject" Target="../embeddings/oleObject127.bin"/><Relationship Id="rId41" Type="http://schemas.openxmlformats.org/officeDocument/2006/relationships/oleObject" Target="../embeddings/oleObject133.bin"/><Relationship Id="rId1" Type="http://schemas.openxmlformats.org/officeDocument/2006/relationships/vmlDrawing" Target="../drawings/vmlDrawing27.vml"/><Relationship Id="rId6" Type="http://schemas.openxmlformats.org/officeDocument/2006/relationships/image" Target="../media/image144.emf"/><Relationship Id="rId11" Type="http://schemas.openxmlformats.org/officeDocument/2006/relationships/oleObject" Target="../embeddings/oleObject118.bin"/><Relationship Id="rId24" Type="http://schemas.openxmlformats.org/officeDocument/2006/relationships/image" Target="../media/image153.emf"/><Relationship Id="rId32" Type="http://schemas.openxmlformats.org/officeDocument/2006/relationships/image" Target="../media/image157.emf"/><Relationship Id="rId37" Type="http://schemas.openxmlformats.org/officeDocument/2006/relationships/oleObject" Target="../embeddings/oleObject131.bin"/><Relationship Id="rId40" Type="http://schemas.openxmlformats.org/officeDocument/2006/relationships/image" Target="../media/image161.emf"/><Relationship Id="rId5" Type="http://schemas.openxmlformats.org/officeDocument/2006/relationships/oleObject" Target="../embeddings/oleObject115.bin"/><Relationship Id="rId15" Type="http://schemas.openxmlformats.org/officeDocument/2006/relationships/oleObject" Target="../embeddings/oleObject120.bin"/><Relationship Id="rId23" Type="http://schemas.openxmlformats.org/officeDocument/2006/relationships/oleObject" Target="../embeddings/oleObject124.bin"/><Relationship Id="rId28" Type="http://schemas.openxmlformats.org/officeDocument/2006/relationships/image" Target="../media/image155.emf"/><Relationship Id="rId36" Type="http://schemas.openxmlformats.org/officeDocument/2006/relationships/image" Target="../media/image159.emf"/><Relationship Id="rId10" Type="http://schemas.openxmlformats.org/officeDocument/2006/relationships/image" Target="../media/image146.emf"/><Relationship Id="rId19" Type="http://schemas.openxmlformats.org/officeDocument/2006/relationships/oleObject" Target="../embeddings/oleObject122.bin"/><Relationship Id="rId31" Type="http://schemas.openxmlformats.org/officeDocument/2006/relationships/oleObject" Target="../embeddings/oleObject128.bin"/><Relationship Id="rId4" Type="http://schemas.openxmlformats.org/officeDocument/2006/relationships/image" Target="../media/image143.emf"/><Relationship Id="rId9" Type="http://schemas.openxmlformats.org/officeDocument/2006/relationships/oleObject" Target="../embeddings/oleObject117.bin"/><Relationship Id="rId14" Type="http://schemas.openxmlformats.org/officeDocument/2006/relationships/image" Target="../media/image148.emf"/><Relationship Id="rId22" Type="http://schemas.openxmlformats.org/officeDocument/2006/relationships/image" Target="../media/image152.emf"/><Relationship Id="rId27" Type="http://schemas.openxmlformats.org/officeDocument/2006/relationships/oleObject" Target="../embeddings/oleObject126.bin"/><Relationship Id="rId30" Type="http://schemas.openxmlformats.org/officeDocument/2006/relationships/image" Target="../media/image156.emf"/><Relationship Id="rId35" Type="http://schemas.openxmlformats.org/officeDocument/2006/relationships/oleObject" Target="../embeddings/oleObject130.bin"/></Relationships>
</file>

<file path=ppt/slides/_rels/slide48.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165.wmf"/><Relationship Id="rId3" Type="http://schemas.openxmlformats.org/officeDocument/2006/relationships/oleObject" Target="../embeddings/oleObject134.bin"/><Relationship Id="rId7" Type="http://schemas.openxmlformats.org/officeDocument/2006/relationships/oleObject" Target="../embeddings/oleObject136.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64.wmf"/><Relationship Id="rId5" Type="http://schemas.openxmlformats.org/officeDocument/2006/relationships/oleObject" Target="../embeddings/oleObject135.bin"/><Relationship Id="rId10" Type="http://schemas.openxmlformats.org/officeDocument/2006/relationships/image" Target="../media/image166.wmf"/><Relationship Id="rId4" Type="http://schemas.openxmlformats.org/officeDocument/2006/relationships/image" Target="../media/image163.wmf"/><Relationship Id="rId9" Type="http://schemas.openxmlformats.org/officeDocument/2006/relationships/oleObject" Target="../embeddings/oleObject137.bin"/></Relationships>
</file>

<file path=ppt/slides/_rels/slide51.xml.rels><?xml version="1.0" encoding="UTF-8" standalone="yes"?>
<Relationships xmlns="http://schemas.openxmlformats.org/package/2006/relationships"><Relationship Id="rId8" Type="http://schemas.openxmlformats.org/officeDocument/2006/relationships/image" Target="../media/image169.wmf"/><Relationship Id="rId13" Type="http://schemas.openxmlformats.org/officeDocument/2006/relationships/oleObject" Target="../embeddings/oleObject143.bin"/><Relationship Id="rId3" Type="http://schemas.openxmlformats.org/officeDocument/2006/relationships/oleObject" Target="../embeddings/oleObject138.bin"/><Relationship Id="rId7" Type="http://schemas.openxmlformats.org/officeDocument/2006/relationships/oleObject" Target="../embeddings/oleObject140.bin"/><Relationship Id="rId12" Type="http://schemas.openxmlformats.org/officeDocument/2006/relationships/image" Target="../media/image171.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68.wmf"/><Relationship Id="rId11" Type="http://schemas.openxmlformats.org/officeDocument/2006/relationships/oleObject" Target="../embeddings/oleObject142.bin"/><Relationship Id="rId5" Type="http://schemas.openxmlformats.org/officeDocument/2006/relationships/oleObject" Target="../embeddings/oleObject139.bin"/><Relationship Id="rId10" Type="http://schemas.openxmlformats.org/officeDocument/2006/relationships/image" Target="../media/image170.wmf"/><Relationship Id="rId4" Type="http://schemas.openxmlformats.org/officeDocument/2006/relationships/image" Target="../media/image167.wmf"/><Relationship Id="rId9" Type="http://schemas.openxmlformats.org/officeDocument/2006/relationships/oleObject" Target="../embeddings/oleObject141.bin"/><Relationship Id="rId14" Type="http://schemas.openxmlformats.org/officeDocument/2006/relationships/image" Target="../media/image172.wmf"/></Relationships>
</file>

<file path=ppt/slides/_rels/slide52.xml.rels><?xml version="1.0" encoding="UTF-8" standalone="yes"?>
<Relationships xmlns="http://schemas.openxmlformats.org/package/2006/relationships"><Relationship Id="rId8" Type="http://schemas.openxmlformats.org/officeDocument/2006/relationships/image" Target="../media/image175.wmf"/><Relationship Id="rId3" Type="http://schemas.openxmlformats.org/officeDocument/2006/relationships/oleObject" Target="../embeddings/oleObject144.bin"/><Relationship Id="rId7" Type="http://schemas.openxmlformats.org/officeDocument/2006/relationships/oleObject" Target="../embeddings/oleObject146.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74.wmf"/><Relationship Id="rId5" Type="http://schemas.openxmlformats.org/officeDocument/2006/relationships/oleObject" Target="../embeddings/oleObject145.bin"/><Relationship Id="rId10" Type="http://schemas.openxmlformats.org/officeDocument/2006/relationships/image" Target="../media/image176.wmf"/><Relationship Id="rId4" Type="http://schemas.openxmlformats.org/officeDocument/2006/relationships/image" Target="../media/image173.wmf"/><Relationship Id="rId9" Type="http://schemas.openxmlformats.org/officeDocument/2006/relationships/oleObject" Target="../embeddings/oleObject147.bin"/></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7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180.emf"/><Relationship Id="rId3" Type="http://schemas.openxmlformats.org/officeDocument/2006/relationships/oleObject" Target="../embeddings/oleObject148.bin"/><Relationship Id="rId7" Type="http://schemas.openxmlformats.org/officeDocument/2006/relationships/oleObject" Target="../embeddings/oleObject150.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79.emf"/><Relationship Id="rId5" Type="http://schemas.openxmlformats.org/officeDocument/2006/relationships/oleObject" Target="../embeddings/oleObject149.bin"/><Relationship Id="rId10" Type="http://schemas.openxmlformats.org/officeDocument/2006/relationships/image" Target="../media/image181.emf"/><Relationship Id="rId4" Type="http://schemas.openxmlformats.org/officeDocument/2006/relationships/image" Target="../media/image178.emf"/><Relationship Id="rId9" Type="http://schemas.openxmlformats.org/officeDocument/2006/relationships/oleObject" Target="../embeddings/oleObject151.bin"/></Relationships>
</file>

<file path=ppt/slides/_rels/slide55.xml.rels><?xml version="1.0" encoding="UTF-8" standalone="yes"?>
<Relationships xmlns="http://schemas.openxmlformats.org/package/2006/relationships"><Relationship Id="rId8" Type="http://schemas.openxmlformats.org/officeDocument/2006/relationships/image" Target="../media/image184.emf"/><Relationship Id="rId13" Type="http://schemas.openxmlformats.org/officeDocument/2006/relationships/oleObject" Target="../embeddings/oleObject157.bin"/><Relationship Id="rId18" Type="http://schemas.openxmlformats.org/officeDocument/2006/relationships/image" Target="../media/image189.emf"/><Relationship Id="rId3" Type="http://schemas.openxmlformats.org/officeDocument/2006/relationships/oleObject" Target="../embeddings/oleObject152.bin"/><Relationship Id="rId21" Type="http://schemas.openxmlformats.org/officeDocument/2006/relationships/oleObject" Target="../embeddings/oleObject161.bin"/><Relationship Id="rId7" Type="http://schemas.openxmlformats.org/officeDocument/2006/relationships/oleObject" Target="../embeddings/oleObject154.bin"/><Relationship Id="rId12" Type="http://schemas.openxmlformats.org/officeDocument/2006/relationships/image" Target="../media/image186.emf"/><Relationship Id="rId17" Type="http://schemas.openxmlformats.org/officeDocument/2006/relationships/oleObject" Target="../embeddings/oleObject159.bin"/><Relationship Id="rId2" Type="http://schemas.openxmlformats.org/officeDocument/2006/relationships/slideLayout" Target="../slideLayouts/slideLayout7.xml"/><Relationship Id="rId16" Type="http://schemas.openxmlformats.org/officeDocument/2006/relationships/image" Target="../media/image188.emf"/><Relationship Id="rId20" Type="http://schemas.openxmlformats.org/officeDocument/2006/relationships/image" Target="../media/image190.emf"/><Relationship Id="rId1" Type="http://schemas.openxmlformats.org/officeDocument/2006/relationships/vmlDrawing" Target="../drawings/vmlDrawing32.vml"/><Relationship Id="rId6" Type="http://schemas.openxmlformats.org/officeDocument/2006/relationships/image" Target="../media/image183.emf"/><Relationship Id="rId11" Type="http://schemas.openxmlformats.org/officeDocument/2006/relationships/oleObject" Target="../embeddings/oleObject156.bin"/><Relationship Id="rId24" Type="http://schemas.openxmlformats.org/officeDocument/2006/relationships/image" Target="../media/image192.emf"/><Relationship Id="rId5" Type="http://schemas.openxmlformats.org/officeDocument/2006/relationships/oleObject" Target="../embeddings/oleObject153.bin"/><Relationship Id="rId15" Type="http://schemas.openxmlformats.org/officeDocument/2006/relationships/oleObject" Target="../embeddings/oleObject158.bin"/><Relationship Id="rId23" Type="http://schemas.openxmlformats.org/officeDocument/2006/relationships/oleObject" Target="../embeddings/oleObject162.bin"/><Relationship Id="rId10" Type="http://schemas.openxmlformats.org/officeDocument/2006/relationships/image" Target="../media/image185.emf"/><Relationship Id="rId19" Type="http://schemas.openxmlformats.org/officeDocument/2006/relationships/oleObject" Target="../embeddings/oleObject160.bin"/><Relationship Id="rId4" Type="http://schemas.openxmlformats.org/officeDocument/2006/relationships/image" Target="../media/image182.emf"/><Relationship Id="rId9" Type="http://schemas.openxmlformats.org/officeDocument/2006/relationships/oleObject" Target="../embeddings/oleObject155.bin"/><Relationship Id="rId14" Type="http://schemas.openxmlformats.org/officeDocument/2006/relationships/image" Target="../media/image187.emf"/><Relationship Id="rId22" Type="http://schemas.openxmlformats.org/officeDocument/2006/relationships/image" Target="../media/image191.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63.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94.emf"/><Relationship Id="rId5" Type="http://schemas.openxmlformats.org/officeDocument/2006/relationships/oleObject" Target="../embeddings/oleObject164.bin"/><Relationship Id="rId4" Type="http://schemas.openxmlformats.org/officeDocument/2006/relationships/image" Target="../media/image193.emf"/></Relationships>
</file>

<file path=ppt/slides/_rels/slide57.xml.rels><?xml version="1.0" encoding="UTF-8" standalone="yes"?>
<Relationships xmlns="http://schemas.openxmlformats.org/package/2006/relationships"><Relationship Id="rId8" Type="http://schemas.openxmlformats.org/officeDocument/2006/relationships/image" Target="../media/image197.emf"/><Relationship Id="rId13" Type="http://schemas.openxmlformats.org/officeDocument/2006/relationships/oleObject" Target="../embeddings/oleObject170.bin"/><Relationship Id="rId18" Type="http://schemas.openxmlformats.org/officeDocument/2006/relationships/image" Target="../media/image202.emf"/><Relationship Id="rId3" Type="http://schemas.openxmlformats.org/officeDocument/2006/relationships/oleObject" Target="../embeddings/oleObject165.bin"/><Relationship Id="rId7" Type="http://schemas.openxmlformats.org/officeDocument/2006/relationships/oleObject" Target="../embeddings/oleObject167.bin"/><Relationship Id="rId12" Type="http://schemas.openxmlformats.org/officeDocument/2006/relationships/image" Target="../media/image199.emf"/><Relationship Id="rId17" Type="http://schemas.openxmlformats.org/officeDocument/2006/relationships/oleObject" Target="../embeddings/oleObject172.bin"/><Relationship Id="rId2" Type="http://schemas.openxmlformats.org/officeDocument/2006/relationships/slideLayout" Target="../slideLayouts/slideLayout7.xml"/><Relationship Id="rId16" Type="http://schemas.openxmlformats.org/officeDocument/2006/relationships/image" Target="../media/image201.emf"/><Relationship Id="rId1" Type="http://schemas.openxmlformats.org/officeDocument/2006/relationships/vmlDrawing" Target="../drawings/vmlDrawing34.vml"/><Relationship Id="rId6" Type="http://schemas.openxmlformats.org/officeDocument/2006/relationships/image" Target="../media/image196.emf"/><Relationship Id="rId11" Type="http://schemas.openxmlformats.org/officeDocument/2006/relationships/oleObject" Target="../embeddings/oleObject169.bin"/><Relationship Id="rId5" Type="http://schemas.openxmlformats.org/officeDocument/2006/relationships/oleObject" Target="../embeddings/oleObject166.bin"/><Relationship Id="rId15" Type="http://schemas.openxmlformats.org/officeDocument/2006/relationships/oleObject" Target="../embeddings/oleObject171.bin"/><Relationship Id="rId10" Type="http://schemas.openxmlformats.org/officeDocument/2006/relationships/image" Target="../media/image198.emf"/><Relationship Id="rId4" Type="http://schemas.openxmlformats.org/officeDocument/2006/relationships/image" Target="../media/image195.emf"/><Relationship Id="rId9" Type="http://schemas.openxmlformats.org/officeDocument/2006/relationships/oleObject" Target="../embeddings/oleObject168.bin"/><Relationship Id="rId14" Type="http://schemas.openxmlformats.org/officeDocument/2006/relationships/image" Target="../media/image200.emf"/></Relationships>
</file>

<file path=ppt/slides/_rels/slide58.xml.rels><?xml version="1.0" encoding="UTF-8" standalone="yes"?>
<Relationships xmlns="http://schemas.openxmlformats.org/package/2006/relationships"><Relationship Id="rId8" Type="http://schemas.openxmlformats.org/officeDocument/2006/relationships/image" Target="../media/image205.emf"/><Relationship Id="rId13" Type="http://schemas.openxmlformats.org/officeDocument/2006/relationships/oleObject" Target="../embeddings/oleObject178.bin"/><Relationship Id="rId18" Type="http://schemas.openxmlformats.org/officeDocument/2006/relationships/image" Target="../media/image210.emf"/><Relationship Id="rId3" Type="http://schemas.openxmlformats.org/officeDocument/2006/relationships/oleObject" Target="../embeddings/oleObject173.bin"/><Relationship Id="rId21" Type="http://schemas.openxmlformats.org/officeDocument/2006/relationships/oleObject" Target="../embeddings/oleObject182.bin"/><Relationship Id="rId7" Type="http://schemas.openxmlformats.org/officeDocument/2006/relationships/oleObject" Target="../embeddings/oleObject175.bin"/><Relationship Id="rId12" Type="http://schemas.openxmlformats.org/officeDocument/2006/relationships/image" Target="../media/image207.emf"/><Relationship Id="rId17" Type="http://schemas.openxmlformats.org/officeDocument/2006/relationships/oleObject" Target="../embeddings/oleObject180.bin"/><Relationship Id="rId2" Type="http://schemas.openxmlformats.org/officeDocument/2006/relationships/slideLayout" Target="../slideLayouts/slideLayout7.xml"/><Relationship Id="rId16" Type="http://schemas.openxmlformats.org/officeDocument/2006/relationships/image" Target="../media/image209.emf"/><Relationship Id="rId20" Type="http://schemas.openxmlformats.org/officeDocument/2006/relationships/image" Target="../media/image211.emf"/><Relationship Id="rId1" Type="http://schemas.openxmlformats.org/officeDocument/2006/relationships/vmlDrawing" Target="../drawings/vmlDrawing35.vml"/><Relationship Id="rId6" Type="http://schemas.openxmlformats.org/officeDocument/2006/relationships/image" Target="../media/image204.emf"/><Relationship Id="rId11" Type="http://schemas.openxmlformats.org/officeDocument/2006/relationships/oleObject" Target="../embeddings/oleObject177.bin"/><Relationship Id="rId5" Type="http://schemas.openxmlformats.org/officeDocument/2006/relationships/oleObject" Target="../embeddings/oleObject174.bin"/><Relationship Id="rId15" Type="http://schemas.openxmlformats.org/officeDocument/2006/relationships/oleObject" Target="../embeddings/oleObject179.bin"/><Relationship Id="rId10" Type="http://schemas.openxmlformats.org/officeDocument/2006/relationships/image" Target="../media/image206.emf"/><Relationship Id="rId19" Type="http://schemas.openxmlformats.org/officeDocument/2006/relationships/oleObject" Target="../embeddings/oleObject181.bin"/><Relationship Id="rId4" Type="http://schemas.openxmlformats.org/officeDocument/2006/relationships/image" Target="../media/image203.emf"/><Relationship Id="rId9" Type="http://schemas.openxmlformats.org/officeDocument/2006/relationships/oleObject" Target="../embeddings/oleObject176.bin"/><Relationship Id="rId14" Type="http://schemas.openxmlformats.org/officeDocument/2006/relationships/image" Target="../media/image208.emf"/><Relationship Id="rId22" Type="http://schemas.openxmlformats.org/officeDocument/2006/relationships/image" Target="../media/image212.emf"/></Relationships>
</file>

<file path=ppt/slides/_rels/slide59.xml.rels><?xml version="1.0" encoding="UTF-8" standalone="yes"?>
<Relationships xmlns="http://schemas.openxmlformats.org/package/2006/relationships"><Relationship Id="rId8" Type="http://schemas.openxmlformats.org/officeDocument/2006/relationships/image" Target="../media/image215.emf"/><Relationship Id="rId13" Type="http://schemas.openxmlformats.org/officeDocument/2006/relationships/oleObject" Target="../embeddings/oleObject188.bin"/><Relationship Id="rId18" Type="http://schemas.openxmlformats.org/officeDocument/2006/relationships/image" Target="../media/image220.emf"/><Relationship Id="rId3" Type="http://schemas.openxmlformats.org/officeDocument/2006/relationships/oleObject" Target="../embeddings/oleObject183.bin"/><Relationship Id="rId7" Type="http://schemas.openxmlformats.org/officeDocument/2006/relationships/oleObject" Target="../embeddings/oleObject185.bin"/><Relationship Id="rId12" Type="http://schemas.openxmlformats.org/officeDocument/2006/relationships/image" Target="../media/image217.emf"/><Relationship Id="rId17" Type="http://schemas.openxmlformats.org/officeDocument/2006/relationships/oleObject" Target="../embeddings/oleObject190.bin"/><Relationship Id="rId2" Type="http://schemas.openxmlformats.org/officeDocument/2006/relationships/slideLayout" Target="../slideLayouts/slideLayout7.xml"/><Relationship Id="rId16" Type="http://schemas.openxmlformats.org/officeDocument/2006/relationships/image" Target="../media/image219.emf"/><Relationship Id="rId20" Type="http://schemas.openxmlformats.org/officeDocument/2006/relationships/image" Target="../media/image221.emf"/><Relationship Id="rId1" Type="http://schemas.openxmlformats.org/officeDocument/2006/relationships/vmlDrawing" Target="../drawings/vmlDrawing36.vml"/><Relationship Id="rId6" Type="http://schemas.openxmlformats.org/officeDocument/2006/relationships/image" Target="../media/image214.emf"/><Relationship Id="rId11" Type="http://schemas.openxmlformats.org/officeDocument/2006/relationships/oleObject" Target="../embeddings/oleObject187.bin"/><Relationship Id="rId5" Type="http://schemas.openxmlformats.org/officeDocument/2006/relationships/oleObject" Target="../embeddings/oleObject184.bin"/><Relationship Id="rId15" Type="http://schemas.openxmlformats.org/officeDocument/2006/relationships/oleObject" Target="../embeddings/oleObject189.bin"/><Relationship Id="rId10" Type="http://schemas.openxmlformats.org/officeDocument/2006/relationships/image" Target="../media/image216.emf"/><Relationship Id="rId19" Type="http://schemas.openxmlformats.org/officeDocument/2006/relationships/oleObject" Target="../embeddings/oleObject191.bin"/><Relationship Id="rId4" Type="http://schemas.openxmlformats.org/officeDocument/2006/relationships/image" Target="../media/image213.emf"/><Relationship Id="rId9" Type="http://schemas.openxmlformats.org/officeDocument/2006/relationships/oleObject" Target="../embeddings/oleObject186.bin"/><Relationship Id="rId14" Type="http://schemas.openxmlformats.org/officeDocument/2006/relationships/image" Target="../media/image21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60.xml.rels><?xml version="1.0" encoding="UTF-8" standalone="yes"?>
<Relationships xmlns="http://schemas.openxmlformats.org/package/2006/relationships"><Relationship Id="rId8" Type="http://schemas.openxmlformats.org/officeDocument/2006/relationships/image" Target="../media/image224.emf"/><Relationship Id="rId3" Type="http://schemas.openxmlformats.org/officeDocument/2006/relationships/oleObject" Target="../embeddings/oleObject192.bin"/><Relationship Id="rId7" Type="http://schemas.openxmlformats.org/officeDocument/2006/relationships/oleObject" Target="../embeddings/oleObject194.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223.emf"/><Relationship Id="rId5" Type="http://schemas.openxmlformats.org/officeDocument/2006/relationships/oleObject" Target="../embeddings/oleObject193.bin"/><Relationship Id="rId4" Type="http://schemas.openxmlformats.org/officeDocument/2006/relationships/image" Target="../media/image222.emf"/><Relationship Id="rId9" Type="http://schemas.openxmlformats.org/officeDocument/2006/relationships/image" Target="../media/image133.gi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95.bin"/><Relationship Id="rId2" Type="http://schemas.openxmlformats.org/officeDocument/2006/relationships/slideLayout" Target="../slideLayouts/slideLayout7.xml"/><Relationship Id="rId1" Type="http://schemas.openxmlformats.org/officeDocument/2006/relationships/vmlDrawing" Target="../drawings/vmlDrawing38.vml"/><Relationship Id="rId4" Type="http://schemas.openxmlformats.org/officeDocument/2006/relationships/image" Target="../media/image225.wmf"/></Relationships>
</file>

<file path=ppt/slides/_rels/slide62.xml.rels><?xml version="1.0" encoding="UTF-8" standalone="yes"?>
<Relationships xmlns="http://schemas.openxmlformats.org/package/2006/relationships"><Relationship Id="rId8" Type="http://schemas.openxmlformats.org/officeDocument/2006/relationships/image" Target="../media/image228.wmf"/><Relationship Id="rId13" Type="http://schemas.openxmlformats.org/officeDocument/2006/relationships/oleObject" Target="../embeddings/oleObject201.bin"/><Relationship Id="rId18" Type="http://schemas.openxmlformats.org/officeDocument/2006/relationships/image" Target="../media/image232.wmf"/><Relationship Id="rId3" Type="http://schemas.openxmlformats.org/officeDocument/2006/relationships/oleObject" Target="../embeddings/oleObject196.bin"/><Relationship Id="rId7" Type="http://schemas.openxmlformats.org/officeDocument/2006/relationships/oleObject" Target="../embeddings/oleObject198.bin"/><Relationship Id="rId12" Type="http://schemas.openxmlformats.org/officeDocument/2006/relationships/image" Target="../media/image230.wmf"/><Relationship Id="rId17" Type="http://schemas.openxmlformats.org/officeDocument/2006/relationships/oleObject" Target="../embeddings/oleObject204.bin"/><Relationship Id="rId2" Type="http://schemas.openxmlformats.org/officeDocument/2006/relationships/slideLayout" Target="../slideLayouts/slideLayout7.xml"/><Relationship Id="rId16" Type="http://schemas.openxmlformats.org/officeDocument/2006/relationships/oleObject" Target="../embeddings/oleObject203.bin"/><Relationship Id="rId20" Type="http://schemas.openxmlformats.org/officeDocument/2006/relationships/oleObject" Target="../embeddings/oleObject206.bin"/><Relationship Id="rId1" Type="http://schemas.openxmlformats.org/officeDocument/2006/relationships/vmlDrawing" Target="../drawings/vmlDrawing39.vml"/><Relationship Id="rId6" Type="http://schemas.openxmlformats.org/officeDocument/2006/relationships/image" Target="../media/image227.wmf"/><Relationship Id="rId11" Type="http://schemas.openxmlformats.org/officeDocument/2006/relationships/oleObject" Target="../embeddings/oleObject200.bin"/><Relationship Id="rId5" Type="http://schemas.openxmlformats.org/officeDocument/2006/relationships/oleObject" Target="../embeddings/oleObject197.bin"/><Relationship Id="rId15" Type="http://schemas.openxmlformats.org/officeDocument/2006/relationships/oleObject" Target="../embeddings/oleObject202.bin"/><Relationship Id="rId10" Type="http://schemas.openxmlformats.org/officeDocument/2006/relationships/image" Target="../media/image229.wmf"/><Relationship Id="rId19" Type="http://schemas.openxmlformats.org/officeDocument/2006/relationships/oleObject" Target="../embeddings/oleObject205.bin"/><Relationship Id="rId4" Type="http://schemas.openxmlformats.org/officeDocument/2006/relationships/image" Target="../media/image226.wmf"/><Relationship Id="rId9" Type="http://schemas.openxmlformats.org/officeDocument/2006/relationships/oleObject" Target="../embeddings/oleObject199.bin"/><Relationship Id="rId14" Type="http://schemas.openxmlformats.org/officeDocument/2006/relationships/image" Target="../media/image231.wmf"/></Relationships>
</file>

<file path=ppt/slides/_rels/slide63.xml.rels><?xml version="1.0" encoding="UTF-8" standalone="yes"?>
<Relationships xmlns="http://schemas.openxmlformats.org/package/2006/relationships"><Relationship Id="rId8" Type="http://schemas.openxmlformats.org/officeDocument/2006/relationships/image" Target="../media/image235.wmf"/><Relationship Id="rId13" Type="http://schemas.openxmlformats.org/officeDocument/2006/relationships/oleObject" Target="../embeddings/oleObject212.bin"/><Relationship Id="rId3" Type="http://schemas.openxmlformats.org/officeDocument/2006/relationships/oleObject" Target="../embeddings/oleObject207.bin"/><Relationship Id="rId7" Type="http://schemas.openxmlformats.org/officeDocument/2006/relationships/oleObject" Target="../embeddings/oleObject209.bin"/><Relationship Id="rId12" Type="http://schemas.openxmlformats.org/officeDocument/2006/relationships/image" Target="../media/image237.wmf"/><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234.wmf"/><Relationship Id="rId11" Type="http://schemas.openxmlformats.org/officeDocument/2006/relationships/oleObject" Target="../embeddings/oleObject211.bin"/><Relationship Id="rId5" Type="http://schemas.openxmlformats.org/officeDocument/2006/relationships/oleObject" Target="../embeddings/oleObject208.bin"/><Relationship Id="rId15" Type="http://schemas.openxmlformats.org/officeDocument/2006/relationships/image" Target="../media/image51.wmf"/><Relationship Id="rId10" Type="http://schemas.openxmlformats.org/officeDocument/2006/relationships/image" Target="../media/image236.wmf"/><Relationship Id="rId4" Type="http://schemas.openxmlformats.org/officeDocument/2006/relationships/image" Target="../media/image233.wmf"/><Relationship Id="rId9" Type="http://schemas.openxmlformats.org/officeDocument/2006/relationships/oleObject" Target="../embeddings/oleObject210.bin"/><Relationship Id="rId14" Type="http://schemas.openxmlformats.org/officeDocument/2006/relationships/image" Target="../media/image238.wmf"/></Relationships>
</file>

<file path=ppt/slides/_rels/slide64.xml.rels><?xml version="1.0" encoding="UTF-8" standalone="yes"?>
<Relationships xmlns="http://schemas.openxmlformats.org/package/2006/relationships"><Relationship Id="rId8" Type="http://schemas.openxmlformats.org/officeDocument/2006/relationships/image" Target="../media/image241.wmf"/><Relationship Id="rId3" Type="http://schemas.openxmlformats.org/officeDocument/2006/relationships/oleObject" Target="../embeddings/oleObject213.bin"/><Relationship Id="rId7" Type="http://schemas.openxmlformats.org/officeDocument/2006/relationships/oleObject" Target="../embeddings/oleObject215.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240.wmf"/><Relationship Id="rId5" Type="http://schemas.openxmlformats.org/officeDocument/2006/relationships/oleObject" Target="../embeddings/oleObject214.bin"/><Relationship Id="rId10" Type="http://schemas.openxmlformats.org/officeDocument/2006/relationships/image" Target="../media/image58.wmf"/><Relationship Id="rId4" Type="http://schemas.openxmlformats.org/officeDocument/2006/relationships/image" Target="../media/image239.wmf"/><Relationship Id="rId9" Type="http://schemas.openxmlformats.org/officeDocument/2006/relationships/oleObject" Target="../embeddings/oleObject216.bin"/></Relationships>
</file>

<file path=ppt/slides/_rels/slide65.xml.rels><?xml version="1.0" encoding="UTF-8" standalone="yes"?>
<Relationships xmlns="http://schemas.openxmlformats.org/package/2006/relationships"><Relationship Id="rId8" Type="http://schemas.openxmlformats.org/officeDocument/2006/relationships/image" Target="../media/image244.wmf"/><Relationship Id="rId3" Type="http://schemas.openxmlformats.org/officeDocument/2006/relationships/oleObject" Target="../embeddings/oleObject217.bin"/><Relationship Id="rId7" Type="http://schemas.openxmlformats.org/officeDocument/2006/relationships/oleObject" Target="../embeddings/oleObject219.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243.wmf"/><Relationship Id="rId5" Type="http://schemas.openxmlformats.org/officeDocument/2006/relationships/oleObject" Target="../embeddings/oleObject218.bin"/><Relationship Id="rId4" Type="http://schemas.openxmlformats.org/officeDocument/2006/relationships/image" Target="../media/image242.wmf"/></Relationships>
</file>

<file path=ppt/slides/_rels/slide6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15.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15.bin"/><Relationship Id="rId5" Type="http://schemas.openxmlformats.org/officeDocument/2006/relationships/image" Target="../media/image14.wmf"/><Relationship Id="rId4" Type="http://schemas.openxmlformats.org/officeDocument/2006/relationships/oleObject" Target="../embeddings/oleObject14.bin"/></Relationships>
</file>

<file path=ppt/slides/_rels/slide9.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oleObject" Target="../embeddings/oleObject21.bin"/><Relationship Id="rId18" Type="http://schemas.openxmlformats.org/officeDocument/2006/relationships/image" Target="../media/image24.wmf"/><Relationship Id="rId26" Type="http://schemas.openxmlformats.org/officeDocument/2006/relationships/oleObject" Target="../embeddings/oleObject27.bin"/><Relationship Id="rId3" Type="http://schemas.openxmlformats.org/officeDocument/2006/relationships/oleObject" Target="../embeddings/oleObject16.bin"/><Relationship Id="rId21" Type="http://schemas.openxmlformats.org/officeDocument/2006/relationships/oleObject" Target="../embeddings/oleObject25.bin"/><Relationship Id="rId7" Type="http://schemas.openxmlformats.org/officeDocument/2006/relationships/oleObject" Target="../embeddings/oleObject18.bin"/><Relationship Id="rId12" Type="http://schemas.openxmlformats.org/officeDocument/2006/relationships/image" Target="../media/image21.wmf"/><Relationship Id="rId17" Type="http://schemas.openxmlformats.org/officeDocument/2006/relationships/oleObject" Target="../embeddings/oleObject23.bin"/><Relationship Id="rId25" Type="http://schemas.openxmlformats.org/officeDocument/2006/relationships/image" Target="../media/image29.png"/><Relationship Id="rId2" Type="http://schemas.openxmlformats.org/officeDocument/2006/relationships/slideLayout" Target="../slideLayouts/slideLayout17.xml"/><Relationship Id="rId16" Type="http://schemas.openxmlformats.org/officeDocument/2006/relationships/image" Target="../media/image23.wmf"/><Relationship Id="rId20" Type="http://schemas.openxmlformats.org/officeDocument/2006/relationships/image" Target="../media/image25.wmf"/><Relationship Id="rId1" Type="http://schemas.openxmlformats.org/officeDocument/2006/relationships/vmlDrawing" Target="../drawings/vmlDrawing5.vml"/><Relationship Id="rId6" Type="http://schemas.openxmlformats.org/officeDocument/2006/relationships/image" Target="../media/image18.emf"/><Relationship Id="rId11" Type="http://schemas.openxmlformats.org/officeDocument/2006/relationships/oleObject" Target="../embeddings/oleObject20.bin"/><Relationship Id="rId24" Type="http://schemas.openxmlformats.org/officeDocument/2006/relationships/image" Target="../media/image27.emf"/><Relationship Id="rId5" Type="http://schemas.openxmlformats.org/officeDocument/2006/relationships/oleObject" Target="../embeddings/oleObject17.bin"/><Relationship Id="rId15" Type="http://schemas.openxmlformats.org/officeDocument/2006/relationships/oleObject" Target="../embeddings/oleObject22.bin"/><Relationship Id="rId23" Type="http://schemas.openxmlformats.org/officeDocument/2006/relationships/oleObject" Target="../embeddings/oleObject26.bin"/><Relationship Id="rId10" Type="http://schemas.openxmlformats.org/officeDocument/2006/relationships/image" Target="../media/image20.emf"/><Relationship Id="rId19" Type="http://schemas.openxmlformats.org/officeDocument/2006/relationships/oleObject" Target="../embeddings/oleObject24.bin"/><Relationship Id="rId4" Type="http://schemas.openxmlformats.org/officeDocument/2006/relationships/image" Target="../media/image17.emf"/><Relationship Id="rId9" Type="http://schemas.openxmlformats.org/officeDocument/2006/relationships/oleObject" Target="../embeddings/oleObject19.bin"/><Relationship Id="rId14" Type="http://schemas.openxmlformats.org/officeDocument/2006/relationships/image" Target="../media/image22.wmf"/><Relationship Id="rId22" Type="http://schemas.openxmlformats.org/officeDocument/2006/relationships/image" Target="../media/image26.wmf"/><Relationship Id="rId27"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Rot="1" noChangeArrowheads="1"/>
          </p:cNvSpPr>
          <p:nvPr>
            <p:ph type="subTitle" idx="1"/>
          </p:nvPr>
        </p:nvSpPr>
        <p:spPr>
          <a:xfrm>
            <a:off x="2927350" y="4437063"/>
            <a:ext cx="6400800" cy="914400"/>
          </a:xfrm>
        </p:spPr>
        <p:txBody>
          <a:bodyPr/>
          <a:lstStyle/>
          <a:p>
            <a:r>
              <a:rPr lang="en-US" altLang="zh-CN" sz="3600" b="1" dirty="0" err="1" smtClean="0">
                <a:solidFill>
                  <a:srgbClr val="000000"/>
                </a:solidFill>
              </a:rPr>
              <a:t>Wuqiong</a:t>
            </a:r>
            <a:r>
              <a:rPr lang="en-US" altLang="zh-CN" sz="3600" b="1" dirty="0" smtClean="0">
                <a:solidFill>
                  <a:srgbClr val="000000"/>
                </a:solidFill>
              </a:rPr>
              <a:t> </a:t>
            </a:r>
            <a:r>
              <a:rPr lang="en-US" altLang="zh-CN" sz="3600" b="1" smtClean="0">
                <a:solidFill>
                  <a:srgbClr val="000000"/>
                </a:solidFill>
              </a:rPr>
              <a:t>Luo</a:t>
            </a:r>
            <a:endParaRPr lang="en-US" altLang="zh-CN" sz="3600" b="1" dirty="0">
              <a:solidFill>
                <a:srgbClr val="000000"/>
              </a:solidFill>
            </a:endParaRPr>
          </a:p>
        </p:txBody>
      </p:sp>
      <p:sp>
        <p:nvSpPr>
          <p:cNvPr id="2052" name="Rectangle 4"/>
          <p:cNvSpPr>
            <a:spLocks noRot="1" noChangeArrowheads="1"/>
          </p:cNvSpPr>
          <p:nvPr/>
        </p:nvSpPr>
        <p:spPr bwMode="auto">
          <a:xfrm>
            <a:off x="1524000" y="1268414"/>
            <a:ext cx="9144000" cy="237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en-US" altLang="zh-CN" sz="6600" b="1">
                <a:solidFill>
                  <a:srgbClr val="0000CC"/>
                </a:solidFill>
                <a:effectLst>
                  <a:outerShdw blurRad="38100" dist="38100" dir="2700000" algn="tl">
                    <a:srgbClr val="C0C0C0"/>
                  </a:outerShdw>
                </a:effectLst>
                <a:ea typeface="黑体" panose="02010609060101010101" pitchFamily="49" charset="-122"/>
              </a:rPr>
              <a:t>Chapter 4</a:t>
            </a:r>
            <a:br>
              <a:rPr lang="en-US" altLang="zh-CN" sz="6600" b="1">
                <a:solidFill>
                  <a:srgbClr val="0000CC"/>
                </a:solidFill>
                <a:effectLst>
                  <a:outerShdw blurRad="38100" dist="38100" dir="2700000" algn="tl">
                    <a:srgbClr val="C0C0C0"/>
                  </a:outerShdw>
                </a:effectLst>
                <a:ea typeface="黑体" panose="02010609060101010101" pitchFamily="49" charset="-122"/>
              </a:rPr>
            </a:br>
            <a:r>
              <a:rPr lang="en-US" altLang="zh-CN" sz="6000" b="1">
                <a:solidFill>
                  <a:srgbClr val="0000CC"/>
                </a:solidFill>
                <a:effectLst>
                  <a:outerShdw blurRad="38100" dist="38100" dir="2700000" algn="tl">
                    <a:srgbClr val="C0C0C0"/>
                  </a:outerShdw>
                </a:effectLst>
                <a:ea typeface="黑体" panose="02010609060101010101" pitchFamily="49" charset="-122"/>
              </a:rPr>
              <a:t>Solution of Electrostatic Problems</a:t>
            </a:r>
          </a:p>
        </p:txBody>
      </p:sp>
    </p:spTree>
    <p:extLst>
      <p:ext uri="{BB962C8B-B14F-4D97-AF65-F5344CB8AC3E}">
        <p14:creationId xmlns:p14="http://schemas.microsoft.com/office/powerpoint/2010/main" val="2252417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Rot="1" noChangeArrowheads="1"/>
          </p:cNvSpPr>
          <p:nvPr>
            <p:ph type="body" idx="1"/>
          </p:nvPr>
        </p:nvSpPr>
        <p:spPr>
          <a:xfrm>
            <a:off x="1524000" y="188914"/>
            <a:ext cx="9144000" cy="1590675"/>
          </a:xfrm>
        </p:spPr>
        <p:txBody>
          <a:bodyPr>
            <a:normAutofit lnSpcReduction="10000"/>
          </a:bodyPr>
          <a:lstStyle/>
          <a:p>
            <a:pPr>
              <a:buFont typeface="Wingdings" panose="05000000000000000000" pitchFamily="2" charset="2"/>
              <a:buNone/>
            </a:pPr>
            <a:r>
              <a:rPr lang="en-US" altLang="zh-CN" sz="2000" b="1">
                <a:solidFill>
                  <a:srgbClr val="FF0000"/>
                </a:solidFill>
              </a:rPr>
              <a:t>Ex.</a:t>
            </a:r>
            <a:r>
              <a:rPr lang="en-US" altLang="zh-CN" sz="2000" b="1">
                <a:solidFill>
                  <a:srgbClr val="0000CC"/>
                </a:solidFill>
              </a:rPr>
              <a:t> The two plates of a parallel-plate capacitor are separated by a distance d and maintained at potentials 0 and V</a:t>
            </a:r>
            <a:r>
              <a:rPr lang="en-US" altLang="zh-CN" sz="2000" b="1" baseline="-25000">
                <a:solidFill>
                  <a:srgbClr val="0000CC"/>
                </a:solidFill>
              </a:rPr>
              <a:t>0</a:t>
            </a:r>
            <a:r>
              <a:rPr lang="en-US" altLang="zh-CN" sz="2000" b="1">
                <a:solidFill>
                  <a:srgbClr val="0000CC"/>
                </a:solidFill>
              </a:rPr>
              <a:t>. Assuming negligible fringing effect at the edges, determine (a) the potential at any point between the plates, (b) the surface charge densities on the plates.</a:t>
            </a:r>
          </a:p>
        </p:txBody>
      </p:sp>
      <p:pic>
        <p:nvPicPr>
          <p:cNvPr id="1372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876" y="1484313"/>
            <a:ext cx="353377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7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4" y="2997200"/>
            <a:ext cx="8351837" cy="385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7223" name="Picture 7" descr="感恩 中的图像 0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1" y="4979988"/>
            <a:ext cx="1108075"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48855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7222"/>
                                        </p:tgtEl>
                                        <p:attrNameLst>
                                          <p:attrName>style.visibility</p:attrName>
                                        </p:attrNameLst>
                                      </p:cBhvr>
                                      <p:to>
                                        <p:strVal val="visible"/>
                                      </p:to>
                                    </p:set>
                                    <p:animEffect transition="in" filter="blinds(horizontal)">
                                      <p:cBhvr>
                                        <p:cTn id="7" dur="500"/>
                                        <p:tgtEl>
                                          <p:spTgt spid="137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AutoShape 3"/>
          <p:cNvSpPr>
            <a:spLocks noGrp="1" noChangeAspect="1" noChangeArrowheads="1"/>
          </p:cNvSpPr>
          <p:nvPr>
            <p:ph type="body" idx="1"/>
          </p:nvPr>
        </p:nvSpPr>
        <p:spPr>
          <a:xfrm>
            <a:off x="2351088" y="5013325"/>
            <a:ext cx="7713662" cy="438150"/>
          </a:xfrm>
        </p:spPr>
        <p:txBody>
          <a:bodyPr/>
          <a:lstStyle/>
          <a:p>
            <a:pPr>
              <a:lnSpc>
                <a:spcPct val="90000"/>
              </a:lnSpc>
            </a:pPr>
            <a:r>
              <a:rPr lang="en-US" altLang="zh-CN" sz="2400" b="1">
                <a:solidFill>
                  <a:srgbClr val="0000CC"/>
                </a:solidFill>
              </a:rPr>
              <a:t>The potential increases linearly from y=0 to y=d</a:t>
            </a:r>
          </a:p>
        </p:txBody>
      </p:sp>
      <p:pic>
        <p:nvPicPr>
          <p:cNvPr id="1382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951" y="725488"/>
            <a:ext cx="8893175" cy="399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17662" y="5592762"/>
            <a:ext cx="1122462" cy="1200150"/>
          </a:xfrm>
          <a:prstGeom prst="rect">
            <a:avLst/>
          </a:prstGeom>
          <a:noFill/>
          <a:ln w="9525">
            <a:noFill/>
            <a:miter lim="800000"/>
            <a:headEnd/>
            <a:tailEnd/>
          </a:ln>
          <a:effectLst>
            <a:outerShdw blurRad="50800" dist="38100" dir="2700000" algn="tl" rotWithShape="0">
              <a:prstClr val="black">
                <a:alpha val="40000"/>
              </a:prstClr>
            </a:outerShdw>
          </a:effectLst>
          <a:scene3d>
            <a:camera prst="orthographicFront">
              <a:rot lat="0" lon="10799978" rev="0"/>
            </a:camera>
            <a:lightRig rig="threePt" dir="t"/>
          </a:scene3d>
        </p:spPr>
      </p:pic>
      <p:pic>
        <p:nvPicPr>
          <p:cNvPr id="11"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9545638" y="5661025"/>
            <a:ext cx="1122362" cy="1200150"/>
          </a:xfrm>
          <a:prstGeom prst="rect">
            <a:avLst/>
          </a:prstGeom>
          <a:noFill/>
          <a:ln w="9525">
            <a:noFill/>
            <a:miter lim="800000"/>
            <a:headEnd/>
            <a:tailEnd/>
          </a:ln>
          <a:effectLst>
            <a:outerShdw blurRad="50800" dist="38100" dir="2700000" algn="tl" rotWithShape="0">
              <a:srgbClr val="FFC000">
                <a:alpha val="40000"/>
              </a:srgbClr>
            </a:outerShdw>
          </a:effectLst>
        </p:spPr>
      </p:pic>
    </p:spTree>
    <p:extLst>
      <p:ext uri="{BB962C8B-B14F-4D97-AF65-F5344CB8AC3E}">
        <p14:creationId xmlns:p14="http://schemas.microsoft.com/office/powerpoint/2010/main" val="41344262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slide(fromBottom)">
                                      <p:cBhvr>
                                        <p:cTn id="7" dur="500"/>
                                        <p:tgtEl>
                                          <p:spTgt spid="1382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7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404814"/>
            <a:ext cx="8748713" cy="567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9545638" y="5661025"/>
            <a:ext cx="1122362" cy="1200150"/>
          </a:xfrm>
          <a:prstGeom prst="rect">
            <a:avLst/>
          </a:prstGeom>
          <a:noFill/>
          <a:ln w="9525">
            <a:noFill/>
            <a:miter lim="800000"/>
            <a:headEnd/>
            <a:tailEnd/>
          </a:ln>
          <a:effectLst>
            <a:outerShdw blurRad="50800" dist="38100" dir="2700000" algn="tl" rotWithShape="0">
              <a:srgbClr val="FFC000">
                <a:alpha val="40000"/>
              </a:srgbClr>
            </a:outerShdw>
          </a:effectLst>
        </p:spPr>
      </p:pic>
    </p:spTree>
    <p:extLst>
      <p:ext uri="{BB962C8B-B14F-4D97-AF65-F5344CB8AC3E}">
        <p14:creationId xmlns:p14="http://schemas.microsoft.com/office/powerpoint/2010/main" val="1585680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txBox="1">
            <a:spLocks noGrp="1"/>
          </p:cNvSpPr>
          <p:nvPr/>
        </p:nvSpPr>
        <p:spPr bwMode="auto">
          <a:xfrm>
            <a:off x="9191626" y="1"/>
            <a:ext cx="1343025" cy="3333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E27D92FE-92C5-4AE7-856B-D072957AD70E}" type="slidenum">
              <a:rPr lang="en-US" altLang="zh-CN" sz="1400"/>
              <a:pPr algn="r"/>
              <a:t>13</a:t>
            </a:fld>
            <a:endParaRPr lang="en-US" altLang="zh-CN" sz="1400"/>
          </a:p>
        </p:txBody>
      </p:sp>
      <p:sp>
        <p:nvSpPr>
          <p:cNvPr id="150531" name="AutoShape 2"/>
          <p:cNvSpPr>
            <a:spLocks noChangeArrowheads="1"/>
          </p:cNvSpPr>
          <p:nvPr/>
        </p:nvSpPr>
        <p:spPr bwMode="auto">
          <a:xfrm>
            <a:off x="3503614" y="836613"/>
            <a:ext cx="6408737" cy="5256212"/>
          </a:xfrm>
          <a:prstGeom prst="cloudCallout">
            <a:avLst>
              <a:gd name="adj1" fmla="val -44106"/>
              <a:gd name="adj2" fmla="val 1463"/>
            </a:avLst>
          </a:prstGeom>
          <a:solidFill>
            <a:schemeClr val="tx2"/>
          </a:solidFill>
          <a:ln w="57150">
            <a:solidFill>
              <a:srgbClr val="FFFF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3200">
                <a:solidFill>
                  <a:srgbClr val="FF0066"/>
                </a:solidFill>
                <a:latin typeface="黑体" panose="02010609060101010101" pitchFamily="49" charset="-122"/>
                <a:ea typeface="黑体" panose="02010609060101010101" pitchFamily="49" charset="-122"/>
              </a:rPr>
              <a:t> </a:t>
            </a:r>
            <a:r>
              <a:rPr lang="en-US" altLang="zh-CN" b="1">
                <a:solidFill>
                  <a:srgbClr val="FFFF00"/>
                </a:solidFill>
                <a:ea typeface="黑体" panose="02010609060101010101" pitchFamily="49" charset="-122"/>
              </a:rPr>
              <a:t>Solving boundary-value problems </a:t>
            </a:r>
            <a:r>
              <a:rPr lang="zh-CN" altLang="en-US" b="1">
                <a:solidFill>
                  <a:srgbClr val="FFFF00"/>
                </a:solidFill>
                <a:ea typeface="黑体" panose="02010609060101010101" pitchFamily="49" charset="-122"/>
              </a:rPr>
              <a:t>：</a:t>
            </a:r>
          </a:p>
          <a:p>
            <a:pPr>
              <a:spcBef>
                <a:spcPct val="20000"/>
              </a:spcBef>
              <a:buFontTx/>
              <a:buChar char="•"/>
            </a:pPr>
            <a:r>
              <a:rPr lang="en-US" altLang="zh-CN" b="1">
                <a:solidFill>
                  <a:schemeClr val="bg1"/>
                </a:solidFill>
                <a:ea typeface="楷体_GB2312" pitchFamily="49" charset="-122"/>
              </a:rPr>
              <a:t>Description of boundary value problems</a:t>
            </a:r>
          </a:p>
          <a:p>
            <a:pPr>
              <a:spcBef>
                <a:spcPct val="20000"/>
              </a:spcBef>
              <a:buFontTx/>
              <a:buChar char="•"/>
            </a:pPr>
            <a:r>
              <a:rPr lang="en-US" altLang="zh-CN" b="1">
                <a:solidFill>
                  <a:schemeClr val="bg1"/>
                </a:solidFill>
                <a:ea typeface="楷体_GB2312" pitchFamily="49" charset="-122"/>
              </a:rPr>
              <a:t>Solution of boundary value problem:</a:t>
            </a:r>
          </a:p>
          <a:p>
            <a:pPr>
              <a:spcBef>
                <a:spcPct val="20000"/>
              </a:spcBef>
            </a:pPr>
            <a:r>
              <a:rPr lang="en-US" altLang="zh-CN" b="1">
                <a:solidFill>
                  <a:schemeClr val="bg1"/>
                </a:solidFill>
                <a:ea typeface="楷体_GB2312" pitchFamily="49" charset="-122"/>
              </a:rPr>
              <a:t>    </a:t>
            </a:r>
            <a:r>
              <a:rPr lang="en-US" altLang="zh-CN" b="1">
                <a:solidFill>
                  <a:srgbClr val="FFFF00"/>
                </a:solidFill>
                <a:latin typeface="Times New Roman" panose="02020603050405020304" pitchFamily="18" charset="0"/>
                <a:ea typeface="楷体_GB2312" pitchFamily="49" charset="-122"/>
              </a:rPr>
              <a:t>Method of images</a:t>
            </a:r>
          </a:p>
          <a:p>
            <a:pPr>
              <a:spcBef>
                <a:spcPct val="20000"/>
              </a:spcBef>
            </a:pPr>
            <a:r>
              <a:rPr lang="en-US" altLang="zh-CN" b="1">
                <a:solidFill>
                  <a:srgbClr val="FFFF00"/>
                </a:solidFill>
                <a:latin typeface="Times New Roman" panose="02020603050405020304" pitchFamily="18" charset="0"/>
                <a:ea typeface="楷体_GB2312" pitchFamily="49" charset="-122"/>
              </a:rPr>
              <a:t>    Method of Separation of variables</a:t>
            </a:r>
          </a:p>
          <a:p>
            <a:pPr>
              <a:spcBef>
                <a:spcPct val="20000"/>
              </a:spcBef>
            </a:pPr>
            <a:r>
              <a:rPr lang="en-US" altLang="zh-CN" b="1">
                <a:solidFill>
                  <a:srgbClr val="FFFF00"/>
                </a:solidFill>
                <a:latin typeface="Times New Roman" panose="02020603050405020304" pitchFamily="18" charset="0"/>
                <a:ea typeface="楷体_GB2312" pitchFamily="49" charset="-122"/>
              </a:rPr>
              <a:t>    Finite difference method</a:t>
            </a:r>
          </a:p>
          <a:p>
            <a:pPr lvl="2">
              <a:spcBef>
                <a:spcPct val="20000"/>
              </a:spcBef>
            </a:pPr>
            <a:r>
              <a:rPr lang="en-US" altLang="zh-CN" b="1">
                <a:solidFill>
                  <a:srgbClr val="FFFF00"/>
                </a:solidFill>
                <a:ea typeface="楷体_GB2312" pitchFamily="49" charset="-122"/>
              </a:rPr>
              <a:t>……..</a:t>
            </a:r>
          </a:p>
          <a:p>
            <a:pPr lvl="2">
              <a:spcBef>
                <a:spcPct val="20000"/>
              </a:spcBef>
              <a:buFont typeface="Wingdings" panose="05000000000000000000" pitchFamily="2" charset="2"/>
              <a:buChar char="l"/>
            </a:pPr>
            <a:endParaRPr lang="en-US" altLang="zh-CN" b="1">
              <a:solidFill>
                <a:srgbClr val="FFFF00"/>
              </a:solidFill>
              <a:ea typeface="楷体_GB2312" pitchFamily="49" charset="-122"/>
            </a:endParaRPr>
          </a:p>
        </p:txBody>
      </p:sp>
      <p:graphicFrame>
        <p:nvGraphicFramePr>
          <p:cNvPr id="150532" name="Object 3"/>
          <p:cNvGraphicFramePr>
            <a:graphicFrameLocks noGrp="1" noChangeAspect="1"/>
          </p:cNvGraphicFramePr>
          <p:nvPr>
            <p:ph idx="4294967295"/>
          </p:nvPr>
        </p:nvGraphicFramePr>
        <p:xfrm>
          <a:off x="1524000" y="3775076"/>
          <a:ext cx="3492500" cy="2894013"/>
        </p:xfrm>
        <a:graphic>
          <a:graphicData uri="http://schemas.openxmlformats.org/presentationml/2006/ole">
            <mc:AlternateContent xmlns:mc="http://schemas.openxmlformats.org/markup-compatibility/2006">
              <mc:Choice xmlns:v="urn:schemas-microsoft-com:vml" Requires="v">
                <p:oleObj spid="_x0000_s31755" name="剪辑" r:id="rId3" imgW="4046538" imgH="3352800" progId="MS_ClipArt_Gallery.2">
                  <p:embed/>
                </p:oleObj>
              </mc:Choice>
              <mc:Fallback>
                <p:oleObj name="剪辑" r:id="rId3" imgW="4046538" imgH="3352800" progId="MS_ClipArt_Gallery.2">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775076"/>
                        <a:ext cx="3492500" cy="289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78912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blinds(horizontal)">
                                      <p:cBhvr>
                                        <p:cTn id="7" dur="500"/>
                                        <p:tgtEl>
                                          <p:spTgt spid="150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0531">
                                            <p:txEl>
                                              <p:pRg st="1" end="1"/>
                                            </p:txEl>
                                          </p:spTgt>
                                        </p:tgtEl>
                                        <p:attrNameLst>
                                          <p:attrName>style.visibility</p:attrName>
                                        </p:attrNameLst>
                                      </p:cBhvr>
                                      <p:to>
                                        <p:strVal val="visible"/>
                                      </p:to>
                                    </p:set>
                                    <p:animEffect transition="in" filter="blinds(horizontal)">
                                      <p:cBhvr>
                                        <p:cTn id="12" dur="500"/>
                                        <p:tgtEl>
                                          <p:spTgt spid="150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0531">
                                            <p:txEl>
                                              <p:pRg st="2" end="2"/>
                                            </p:txEl>
                                          </p:spTgt>
                                        </p:tgtEl>
                                        <p:attrNameLst>
                                          <p:attrName>style.visibility</p:attrName>
                                        </p:attrNameLst>
                                      </p:cBhvr>
                                      <p:to>
                                        <p:strVal val="visible"/>
                                      </p:to>
                                    </p:set>
                                    <p:animEffect transition="in" filter="blinds(horizontal)">
                                      <p:cBhvr>
                                        <p:cTn id="17" dur="500"/>
                                        <p:tgtEl>
                                          <p:spTgt spid="1505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0531">
                                            <p:txEl>
                                              <p:pRg st="3" end="3"/>
                                            </p:txEl>
                                          </p:spTgt>
                                        </p:tgtEl>
                                        <p:attrNameLst>
                                          <p:attrName>style.visibility</p:attrName>
                                        </p:attrNameLst>
                                      </p:cBhvr>
                                      <p:to>
                                        <p:strVal val="visible"/>
                                      </p:to>
                                    </p:set>
                                    <p:animEffect transition="in" filter="blinds(horizontal)">
                                      <p:cBhvr>
                                        <p:cTn id="22" dur="500"/>
                                        <p:tgtEl>
                                          <p:spTgt spid="1505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50531">
                                            <p:txEl>
                                              <p:pRg st="4" end="4"/>
                                            </p:txEl>
                                          </p:spTgt>
                                        </p:tgtEl>
                                        <p:attrNameLst>
                                          <p:attrName>style.visibility</p:attrName>
                                        </p:attrNameLst>
                                      </p:cBhvr>
                                      <p:to>
                                        <p:strVal val="visible"/>
                                      </p:to>
                                    </p:set>
                                    <p:animEffect transition="in" filter="blinds(horizontal)">
                                      <p:cBhvr>
                                        <p:cTn id="27" dur="500"/>
                                        <p:tgtEl>
                                          <p:spTgt spid="1505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50531">
                                            <p:txEl>
                                              <p:pRg st="5" end="5"/>
                                            </p:txEl>
                                          </p:spTgt>
                                        </p:tgtEl>
                                        <p:attrNameLst>
                                          <p:attrName>style.visibility</p:attrName>
                                        </p:attrNameLst>
                                      </p:cBhvr>
                                      <p:to>
                                        <p:strVal val="visible"/>
                                      </p:to>
                                    </p:set>
                                    <p:animEffect transition="in" filter="blinds(horizontal)">
                                      <p:cBhvr>
                                        <p:cTn id="32" dur="500"/>
                                        <p:tgtEl>
                                          <p:spTgt spid="1505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50531">
                                            <p:txEl>
                                              <p:pRg st="6" end="6"/>
                                            </p:txEl>
                                          </p:spTgt>
                                        </p:tgtEl>
                                        <p:attrNameLst>
                                          <p:attrName>style.visibility</p:attrName>
                                        </p:attrNameLst>
                                      </p:cBhvr>
                                      <p:to>
                                        <p:strVal val="visible"/>
                                      </p:to>
                                    </p:set>
                                    <p:animEffect transition="in" filter="blinds(horizontal)">
                                      <p:cBhvr>
                                        <p:cTn id="37" dur="500"/>
                                        <p:tgtEl>
                                          <p:spTgt spid="1505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rrowheads="1"/>
          </p:cNvSpPr>
          <p:nvPr>
            <p:ph type="body" idx="1"/>
          </p:nvPr>
        </p:nvSpPr>
        <p:spPr>
          <a:xfrm>
            <a:off x="1703389" y="1557339"/>
            <a:ext cx="8353425" cy="4897437"/>
          </a:xfrm>
        </p:spPr>
        <p:txBody>
          <a:bodyPr>
            <a:normAutofit lnSpcReduction="10000"/>
          </a:bodyPr>
          <a:lstStyle/>
          <a:p>
            <a:r>
              <a:rPr lang="en-US" altLang="zh-CN" sz="2400" b="1" dirty="0">
                <a:solidFill>
                  <a:srgbClr val="000000"/>
                </a:solidFill>
                <a:ea typeface="Gulim" panose="020B0600000101010101" pitchFamily="34" charset="-127"/>
              </a:rPr>
              <a:t>There may be more than one method for one problem.</a:t>
            </a:r>
          </a:p>
          <a:p>
            <a:r>
              <a:rPr lang="en-US" altLang="zh-CN" sz="2400" b="1" dirty="0">
                <a:solidFill>
                  <a:srgbClr val="0000CC"/>
                </a:solidFill>
                <a:ea typeface="Gulim" panose="020B0600000101010101" pitchFamily="34" charset="-127"/>
              </a:rPr>
              <a:t>Will these methods obtain different solutions?</a:t>
            </a:r>
          </a:p>
          <a:p>
            <a:r>
              <a:rPr lang="en-US" altLang="zh-CN" sz="2400" b="1" dirty="0">
                <a:solidFill>
                  <a:srgbClr val="000000"/>
                </a:solidFill>
                <a:ea typeface="Gulim" panose="020B0600000101010101" pitchFamily="34" charset="-127"/>
              </a:rPr>
              <a:t>T</a:t>
            </a:r>
            <a:r>
              <a:rPr lang="en-US" altLang="ko-KR" sz="2400" b="1" dirty="0">
                <a:solidFill>
                  <a:srgbClr val="000000"/>
                </a:solidFill>
                <a:ea typeface="Gulim" panose="020B0600000101010101" pitchFamily="34" charset="-127"/>
              </a:rPr>
              <a:t>he uniqueness theorem</a:t>
            </a:r>
            <a:endParaRPr lang="en-US" altLang="zh-CN" sz="2400" b="1" dirty="0">
              <a:solidFill>
                <a:srgbClr val="000000"/>
              </a:solidFill>
              <a:ea typeface="Gulim" panose="020B0600000101010101" pitchFamily="34" charset="-127"/>
            </a:endParaRPr>
          </a:p>
          <a:p>
            <a:pPr>
              <a:buFont typeface="Wingdings" panose="05000000000000000000" pitchFamily="2" charset="2"/>
              <a:buNone/>
            </a:pPr>
            <a:r>
              <a:rPr lang="en-US" altLang="zh-CN" sz="2400" b="1" dirty="0">
                <a:solidFill>
                  <a:srgbClr val="000000"/>
                </a:solidFill>
                <a:ea typeface="Gulim" panose="020B0600000101010101" pitchFamily="34" charset="-127"/>
              </a:rPr>
              <a:t>    </a:t>
            </a:r>
            <a:r>
              <a:rPr lang="en-US" altLang="ko-KR" sz="2400" b="1" i="1" dirty="0">
                <a:solidFill>
                  <a:srgbClr val="800000"/>
                </a:solidFill>
                <a:ea typeface="Gulim" panose="020B0600000101010101" pitchFamily="34" charset="-127"/>
              </a:rPr>
              <a:t>A solution of Poisson’s equation</a:t>
            </a:r>
            <a:r>
              <a:rPr lang="en-US" altLang="zh-CN" sz="2400" b="1" i="1" dirty="0">
                <a:solidFill>
                  <a:srgbClr val="800000"/>
                </a:solidFill>
                <a:ea typeface="Gulim" panose="020B0600000101010101" pitchFamily="34" charset="-127"/>
              </a:rPr>
              <a:t> (of which Laplace’s equation is a special case)</a:t>
            </a:r>
            <a:r>
              <a:rPr lang="en-US" altLang="ko-KR" sz="2400" b="1" i="1" dirty="0">
                <a:solidFill>
                  <a:srgbClr val="800000"/>
                </a:solidFill>
                <a:ea typeface="Gulim" panose="020B0600000101010101" pitchFamily="34" charset="-127"/>
              </a:rPr>
              <a:t> that satisfies the given boundary conditions is a unique solution.</a:t>
            </a:r>
            <a:endParaRPr lang="en-US" altLang="zh-CN" sz="2400" b="1" i="1" dirty="0">
              <a:solidFill>
                <a:srgbClr val="800000"/>
              </a:solidFill>
              <a:ea typeface="Gulim" panose="020B0600000101010101" pitchFamily="34" charset="-127"/>
            </a:endParaRPr>
          </a:p>
          <a:p>
            <a:r>
              <a:rPr lang="en-US" altLang="zh-CN" sz="2400" b="1" dirty="0">
                <a:solidFill>
                  <a:srgbClr val="000000"/>
                </a:solidFill>
                <a:ea typeface="Gulim" panose="020B0600000101010101" pitchFamily="34" charset="-127"/>
              </a:rPr>
              <a:t>The implication of the uniqueness theorem is </a:t>
            </a:r>
            <a:r>
              <a:rPr lang="en-US" altLang="zh-CN" sz="2400" b="1" i="1" dirty="0">
                <a:solidFill>
                  <a:srgbClr val="0000CC"/>
                </a:solidFill>
                <a:ea typeface="Gulim" panose="020B0600000101010101" pitchFamily="34" charset="-127"/>
              </a:rPr>
              <a:t>that a solution of an electrostatic problem satisfying its boundary conditions is the only possible solution, irrespective of the method by which the solution is obtained.</a:t>
            </a:r>
          </a:p>
        </p:txBody>
      </p:sp>
      <p:sp>
        <p:nvSpPr>
          <p:cNvPr id="141315" name="Rectangle 3"/>
          <p:cNvSpPr>
            <a:spLocks noRot="1" noChangeArrowheads="1"/>
          </p:cNvSpPr>
          <p:nvPr/>
        </p:nvSpPr>
        <p:spPr bwMode="auto">
          <a:xfrm>
            <a:off x="1847850" y="188913"/>
            <a:ext cx="8351838"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en-US" altLang="zh-CN" b="1">
                <a:solidFill>
                  <a:srgbClr val="990000"/>
                </a:solidFill>
                <a:effectLst>
                  <a:outerShdw blurRad="38100" dist="38100" dir="2700000" algn="tl">
                    <a:srgbClr val="C0C0C0"/>
                  </a:outerShdw>
                </a:effectLst>
                <a:ea typeface="幼圆" panose="02010509060101010101" pitchFamily="49" charset="-122"/>
                <a:cs typeface="Times New Roman" panose="02020603050405020304" pitchFamily="18" charset="0"/>
              </a:rPr>
              <a:t>4.3   Uniqueness of Electrostatic Solutions</a:t>
            </a:r>
          </a:p>
        </p:txBody>
      </p:sp>
      <p:pic>
        <p:nvPicPr>
          <p:cNvPr id="141318" name="Picture 6" descr="4cd01210873f2578dcde76272a171aa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0226" y="5373688"/>
            <a:ext cx="1247775" cy="148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4826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1314">
                                            <p:txEl>
                                              <p:pRg st="0" end="0"/>
                                            </p:txEl>
                                          </p:spTgt>
                                        </p:tgtEl>
                                        <p:attrNameLst>
                                          <p:attrName>style.visibility</p:attrName>
                                        </p:attrNameLst>
                                      </p:cBhvr>
                                      <p:to>
                                        <p:strVal val="visible"/>
                                      </p:to>
                                    </p:set>
                                    <p:animEffect transition="in" filter="blinds(horizontal)">
                                      <p:cBhvr>
                                        <p:cTn id="7" dur="500"/>
                                        <p:tgtEl>
                                          <p:spTgt spid="1413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1314">
                                            <p:txEl>
                                              <p:pRg st="1" end="1"/>
                                            </p:txEl>
                                          </p:spTgt>
                                        </p:tgtEl>
                                        <p:attrNameLst>
                                          <p:attrName>style.visibility</p:attrName>
                                        </p:attrNameLst>
                                      </p:cBhvr>
                                      <p:to>
                                        <p:strVal val="visible"/>
                                      </p:to>
                                    </p:set>
                                    <p:animEffect transition="in" filter="blinds(horizontal)">
                                      <p:cBhvr>
                                        <p:cTn id="12" dur="500"/>
                                        <p:tgtEl>
                                          <p:spTgt spid="1413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1314">
                                            <p:txEl>
                                              <p:pRg st="2" end="2"/>
                                            </p:txEl>
                                          </p:spTgt>
                                        </p:tgtEl>
                                        <p:attrNameLst>
                                          <p:attrName>style.visibility</p:attrName>
                                        </p:attrNameLst>
                                      </p:cBhvr>
                                      <p:to>
                                        <p:strVal val="visible"/>
                                      </p:to>
                                    </p:set>
                                    <p:animEffect transition="in" filter="blinds(horizontal)">
                                      <p:cBhvr>
                                        <p:cTn id="17" dur="500"/>
                                        <p:tgtEl>
                                          <p:spTgt spid="14131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1314">
                                            <p:txEl>
                                              <p:pRg st="3" end="3"/>
                                            </p:txEl>
                                          </p:spTgt>
                                        </p:tgtEl>
                                        <p:attrNameLst>
                                          <p:attrName>style.visibility</p:attrName>
                                        </p:attrNameLst>
                                      </p:cBhvr>
                                      <p:to>
                                        <p:strVal val="visible"/>
                                      </p:to>
                                    </p:set>
                                    <p:animEffect transition="in" filter="blinds(horizontal)">
                                      <p:cBhvr>
                                        <p:cTn id="22" dur="500"/>
                                        <p:tgtEl>
                                          <p:spTgt spid="14131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1314">
                                            <p:txEl>
                                              <p:pRg st="4" end="4"/>
                                            </p:txEl>
                                          </p:spTgt>
                                        </p:tgtEl>
                                        <p:attrNameLst>
                                          <p:attrName>style.visibility</p:attrName>
                                        </p:attrNameLst>
                                      </p:cBhvr>
                                      <p:to>
                                        <p:strVal val="visible"/>
                                      </p:to>
                                    </p:set>
                                    <p:animEffect transition="in" filter="blinds(horizontal)">
                                      <p:cBhvr>
                                        <p:cTn id="27" dur="500"/>
                                        <p:tgtEl>
                                          <p:spTgt spid="1413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1703389" y="836613"/>
            <a:ext cx="604837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lang="en-US" altLang="zh-CN" sz="2400" b="1">
                <a:solidFill>
                  <a:srgbClr val="0000CC"/>
                </a:solidFill>
                <a:latin typeface="Times New Roman" panose="02020603050405020304" pitchFamily="18" charset="0"/>
                <a:ea typeface="幼圆" panose="02010509060101010101" pitchFamily="49" charset="-122"/>
              </a:rPr>
              <a:t>Keep the equations of unknowns unchanged in the solution domain </a:t>
            </a:r>
            <a:r>
              <a:rPr lang="en-US" altLang="zh-CN" sz="2400" b="1" i="1" u="sng">
                <a:solidFill>
                  <a:srgbClr val="0000CC"/>
                </a:solidFill>
                <a:latin typeface="Times New Roman" panose="02020603050405020304" pitchFamily="18" charset="0"/>
                <a:ea typeface="幼圆" panose="02010509060101010101" pitchFamily="49" charset="-122"/>
              </a:rPr>
              <a:t>V</a:t>
            </a:r>
            <a:r>
              <a:rPr lang="en-US" altLang="zh-CN" sz="2400" b="1">
                <a:solidFill>
                  <a:srgbClr val="0000CC"/>
                </a:solidFill>
                <a:latin typeface="Times New Roman" panose="02020603050405020304" pitchFamily="18" charset="0"/>
                <a:ea typeface="幼圆" panose="02010509060101010101" pitchFamily="49" charset="-122"/>
              </a:rPr>
              <a:t>; at the same time, keep the boundary value of        or        unchanged on the boundary surface </a:t>
            </a:r>
            <a:r>
              <a:rPr lang="en-US" altLang="zh-CN" sz="2400" b="1" i="1" u="sng">
                <a:solidFill>
                  <a:srgbClr val="0000CC"/>
                </a:solidFill>
                <a:latin typeface="Times New Roman" panose="02020603050405020304" pitchFamily="18" charset="0"/>
                <a:ea typeface="幼圆" panose="02010509060101010101" pitchFamily="49" charset="-122"/>
              </a:rPr>
              <a:t>S</a:t>
            </a:r>
            <a:r>
              <a:rPr lang="en-US" altLang="zh-CN" sz="2400" b="1">
                <a:solidFill>
                  <a:srgbClr val="0000CC"/>
                </a:solidFill>
                <a:latin typeface="Times New Roman" panose="02020603050405020304" pitchFamily="18" charset="0"/>
                <a:ea typeface="幼圆" panose="02010509060101010101" pitchFamily="49" charset="-122"/>
              </a:rPr>
              <a:t> ; then the </a:t>
            </a:r>
            <a:r>
              <a:rPr lang="en-US" altLang="zh-CN" sz="2400" b="1">
                <a:solidFill>
                  <a:srgbClr val="0000CC"/>
                </a:solidFill>
                <a:latin typeface="Times New Roman" panose="02020603050405020304" pitchFamily="18" charset="0"/>
              </a:rPr>
              <a:t>solution of the </a:t>
            </a:r>
            <a:r>
              <a:rPr lang="en-US" altLang="zh-CN" sz="2400" b="1">
                <a:solidFill>
                  <a:srgbClr val="0000CC"/>
                </a:solidFill>
                <a:latin typeface="Times New Roman" panose="02020603050405020304" pitchFamily="18" charset="0"/>
                <a:ea typeface="幼圆" panose="02010509060101010101" pitchFamily="49" charset="-122"/>
              </a:rPr>
              <a:t>Poisson’s equations or the Laplace’s equations in the </a:t>
            </a:r>
            <a:r>
              <a:rPr lang="en-US" altLang="zh-CN" sz="2400" b="1">
                <a:solidFill>
                  <a:srgbClr val="0000CC"/>
                </a:solidFill>
                <a:latin typeface="Times New Roman" panose="02020603050405020304" pitchFamily="18" charset="0"/>
              </a:rPr>
              <a:t>solution domain </a:t>
            </a:r>
            <a:r>
              <a:rPr lang="en-US" altLang="zh-CN" sz="2400" b="1" i="1" u="sng">
                <a:solidFill>
                  <a:srgbClr val="0000CC"/>
                </a:solidFill>
                <a:latin typeface="Times New Roman" panose="02020603050405020304" pitchFamily="18" charset="0"/>
              </a:rPr>
              <a:t>V</a:t>
            </a:r>
            <a:r>
              <a:rPr lang="en-US" altLang="zh-CN" sz="2400">
                <a:latin typeface="Times New Roman" panose="02020603050405020304" pitchFamily="18" charset="0"/>
              </a:rPr>
              <a:t>  </a:t>
            </a:r>
            <a:r>
              <a:rPr lang="en-US" altLang="zh-CN" sz="2400" b="1">
                <a:solidFill>
                  <a:srgbClr val="0000CC"/>
                </a:solidFill>
                <a:latin typeface="Times New Roman" panose="02020603050405020304" pitchFamily="18" charset="0"/>
                <a:ea typeface="幼圆" panose="02010509060101010101" pitchFamily="49" charset="-122"/>
              </a:rPr>
              <a:t>is  unique</a:t>
            </a:r>
            <a:endParaRPr lang="zh-CN" altLang="zh-CN" sz="2400" b="1">
              <a:solidFill>
                <a:srgbClr val="0000CC"/>
              </a:solidFill>
              <a:latin typeface="Times New Roman" panose="02020603050405020304" pitchFamily="18" charset="0"/>
              <a:ea typeface="幼圆" panose="02010509060101010101" pitchFamily="49" charset="-122"/>
            </a:endParaRPr>
          </a:p>
        </p:txBody>
      </p:sp>
      <p:graphicFrame>
        <p:nvGraphicFramePr>
          <p:cNvPr id="142339" name="Object 3"/>
          <p:cNvGraphicFramePr>
            <a:graphicFrameLocks noChangeAspect="1"/>
          </p:cNvGraphicFramePr>
          <p:nvPr/>
        </p:nvGraphicFramePr>
        <p:xfrm>
          <a:off x="5440363" y="1628775"/>
          <a:ext cx="368300" cy="433388"/>
        </p:xfrm>
        <a:graphic>
          <a:graphicData uri="http://schemas.openxmlformats.org/presentationml/2006/ole">
            <mc:AlternateContent xmlns:mc="http://schemas.openxmlformats.org/markup-compatibility/2006">
              <mc:Choice xmlns:v="urn:schemas-microsoft-com:vml" Requires="v">
                <p:oleObj spid="_x0000_s32806" name="Equation" r:id="rId3" imgW="85841" imgH="104734" progId="Equation.DSMT4">
                  <p:embed/>
                </p:oleObj>
              </mc:Choice>
              <mc:Fallback>
                <p:oleObj name="Equation" r:id="rId3" imgW="85841" imgH="10473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0363" y="1628775"/>
                        <a:ext cx="368300"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340" name="Object 4"/>
          <p:cNvGraphicFramePr>
            <a:graphicFrameLocks noChangeAspect="1"/>
          </p:cNvGraphicFramePr>
          <p:nvPr/>
        </p:nvGraphicFramePr>
        <p:xfrm>
          <a:off x="6311901" y="1557339"/>
          <a:ext cx="1368425" cy="555625"/>
        </p:xfrm>
        <a:graphic>
          <a:graphicData uri="http://schemas.openxmlformats.org/presentationml/2006/ole">
            <mc:AlternateContent xmlns:mc="http://schemas.openxmlformats.org/markup-compatibility/2006">
              <mc:Choice xmlns:v="urn:schemas-microsoft-com:vml" Requires="v">
                <p:oleObj spid="_x0000_s32807" name="Equation" r:id="rId5" imgW="342720" imgH="152280" progId="Equation.DSMT4">
                  <p:embed/>
                </p:oleObj>
              </mc:Choice>
              <mc:Fallback>
                <p:oleObj name="Equation" r:id="rId5" imgW="342720" imgH="1522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1901" y="1557339"/>
                        <a:ext cx="1368425"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2342" name="Group 15"/>
          <p:cNvGrpSpPr>
            <a:grpSpLocks/>
          </p:cNvGrpSpPr>
          <p:nvPr/>
        </p:nvGrpSpPr>
        <p:grpSpPr bwMode="auto">
          <a:xfrm>
            <a:off x="7824789" y="765175"/>
            <a:ext cx="2484437" cy="2592388"/>
            <a:chOff x="3969" y="482"/>
            <a:chExt cx="1565" cy="1633"/>
          </a:xfrm>
        </p:grpSpPr>
        <p:sp>
          <p:nvSpPr>
            <p:cNvPr id="142343" name="Rectangle 6"/>
            <p:cNvSpPr>
              <a:spLocks noChangeArrowheads="1"/>
            </p:cNvSpPr>
            <p:nvPr/>
          </p:nvSpPr>
          <p:spPr bwMode="auto">
            <a:xfrm>
              <a:off x="3969" y="482"/>
              <a:ext cx="1565" cy="1633"/>
            </a:xfrm>
            <a:prstGeom prst="rect">
              <a:avLst/>
            </a:prstGeom>
            <a:solidFill>
              <a:srgbClr val="CC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142344" name="Freeform 7"/>
            <p:cNvSpPr>
              <a:spLocks/>
            </p:cNvSpPr>
            <p:nvPr/>
          </p:nvSpPr>
          <p:spPr bwMode="auto">
            <a:xfrm>
              <a:off x="4062" y="528"/>
              <a:ext cx="1377" cy="1458"/>
            </a:xfrm>
            <a:custGeom>
              <a:avLst/>
              <a:gdLst>
                <a:gd name="T0" fmla="*/ 27 w 1377"/>
                <a:gd name="T1" fmla="*/ 769 h 1458"/>
                <a:gd name="T2" fmla="*/ 111 w 1377"/>
                <a:gd name="T3" fmla="*/ 297 h 1458"/>
                <a:gd name="T4" fmla="*/ 630 w 1377"/>
                <a:gd name="T5" fmla="*/ 3 h 1458"/>
                <a:gd name="T6" fmla="*/ 1224 w 1377"/>
                <a:gd name="T7" fmla="*/ 313 h 1458"/>
                <a:gd name="T8" fmla="*/ 1362 w 1377"/>
                <a:gd name="T9" fmla="*/ 788 h 1458"/>
                <a:gd name="T10" fmla="*/ 1317 w 1377"/>
                <a:gd name="T11" fmla="*/ 1148 h 1458"/>
                <a:gd name="T12" fmla="*/ 1006 w 1377"/>
                <a:gd name="T13" fmla="*/ 1414 h 1458"/>
                <a:gd name="T14" fmla="*/ 549 w 1377"/>
                <a:gd name="T15" fmla="*/ 1409 h 1458"/>
                <a:gd name="T16" fmla="*/ 146 w 1377"/>
                <a:gd name="T17" fmla="*/ 1130 h 1458"/>
                <a:gd name="T18" fmla="*/ 0 w 1377"/>
                <a:gd name="T19" fmla="*/ 724 h 1458"/>
                <a:gd name="T20" fmla="*/ 27 w 1377"/>
                <a:gd name="T21" fmla="*/ 769 h 14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77" h="1458">
                  <a:moveTo>
                    <a:pt x="27" y="769"/>
                  </a:moveTo>
                  <a:cubicBezTo>
                    <a:pt x="39" y="690"/>
                    <a:pt x="11" y="425"/>
                    <a:pt x="111" y="297"/>
                  </a:cubicBezTo>
                  <a:cubicBezTo>
                    <a:pt x="211" y="169"/>
                    <a:pt x="445" y="0"/>
                    <a:pt x="630" y="3"/>
                  </a:cubicBezTo>
                  <a:cubicBezTo>
                    <a:pt x="815" y="6"/>
                    <a:pt x="1102" y="182"/>
                    <a:pt x="1224" y="313"/>
                  </a:cubicBezTo>
                  <a:cubicBezTo>
                    <a:pt x="1346" y="444"/>
                    <a:pt x="1347" y="649"/>
                    <a:pt x="1362" y="788"/>
                  </a:cubicBezTo>
                  <a:cubicBezTo>
                    <a:pt x="1377" y="927"/>
                    <a:pt x="1376" y="1044"/>
                    <a:pt x="1317" y="1148"/>
                  </a:cubicBezTo>
                  <a:cubicBezTo>
                    <a:pt x="1258" y="1252"/>
                    <a:pt x="1134" y="1370"/>
                    <a:pt x="1006" y="1414"/>
                  </a:cubicBezTo>
                  <a:cubicBezTo>
                    <a:pt x="878" y="1458"/>
                    <a:pt x="692" y="1456"/>
                    <a:pt x="549" y="1409"/>
                  </a:cubicBezTo>
                  <a:cubicBezTo>
                    <a:pt x="406" y="1362"/>
                    <a:pt x="237" y="1244"/>
                    <a:pt x="146" y="1130"/>
                  </a:cubicBezTo>
                  <a:cubicBezTo>
                    <a:pt x="55" y="1016"/>
                    <a:pt x="30" y="809"/>
                    <a:pt x="0" y="724"/>
                  </a:cubicBezTo>
                  <a:cubicBezTo>
                    <a:pt x="0" y="724"/>
                    <a:pt x="27" y="769"/>
                    <a:pt x="27" y="769"/>
                  </a:cubicBezTo>
                  <a:close/>
                </a:path>
              </a:pathLst>
            </a:custGeom>
            <a:gradFill rotWithShape="1">
              <a:gsLst>
                <a:gs pos="0">
                  <a:srgbClr val="211929"/>
                </a:gs>
                <a:gs pos="100000">
                  <a:srgbClr val="CC99FF"/>
                </a:gs>
              </a:gsLst>
              <a:lin ang="18900000" scaled="1"/>
            </a:gradFill>
            <a:ln w="9525">
              <a:round/>
              <a:headEnd/>
              <a:tailEnd/>
            </a:ln>
            <a:effectLst/>
            <a:scene3d>
              <a:camera prst="legacyPerspectiveTopRight">
                <a:rot lat="20699989" lon="20399989" rev="0"/>
              </a:camera>
              <a:lightRig rig="legacyFlat3" dir="b"/>
            </a:scene3d>
            <a:sp3d extrusionH="430200" prstMaterial="legacyMatte">
              <a:bevelT w="13500" h="13500" prst="angle"/>
              <a:bevelB w="13500" h="13500" prst="angle"/>
              <a:extrusionClr>
                <a:srgbClr val="CC99FF"/>
              </a:extrusionClr>
              <a:contourClr>
                <a:srgbClr val="21192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endParaRPr lang="zh-CN" altLang="en-US"/>
            </a:p>
          </p:txBody>
        </p:sp>
        <p:graphicFrame>
          <p:nvGraphicFramePr>
            <p:cNvPr id="142345" name="Object 8"/>
            <p:cNvGraphicFramePr>
              <a:graphicFrameLocks noChangeAspect="1"/>
            </p:cNvGraphicFramePr>
            <p:nvPr/>
          </p:nvGraphicFramePr>
          <p:xfrm>
            <a:off x="5239" y="1752"/>
            <a:ext cx="178" cy="226"/>
          </p:xfrm>
          <a:graphic>
            <a:graphicData uri="http://schemas.openxmlformats.org/presentationml/2006/ole">
              <mc:AlternateContent xmlns:mc="http://schemas.openxmlformats.org/markup-compatibility/2006">
                <mc:Choice xmlns:v="urn:schemas-microsoft-com:vml" Requires="v">
                  <p:oleObj spid="_x0000_s32808" name="Equation" r:id="rId7" imgW="85841" imgH="123900" progId="Equation.DSMT4">
                    <p:embed/>
                  </p:oleObj>
                </mc:Choice>
                <mc:Fallback>
                  <p:oleObj name="Equation" r:id="rId7" imgW="85841" imgH="1239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39" y="1752"/>
                          <a:ext cx="17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346" name="Object 9"/>
            <p:cNvGraphicFramePr>
              <a:graphicFrameLocks noChangeAspect="1"/>
            </p:cNvGraphicFramePr>
            <p:nvPr/>
          </p:nvGraphicFramePr>
          <p:xfrm>
            <a:off x="4831" y="891"/>
            <a:ext cx="193" cy="225"/>
          </p:xfrm>
          <a:graphic>
            <a:graphicData uri="http://schemas.openxmlformats.org/presentationml/2006/ole">
              <mc:AlternateContent xmlns:mc="http://schemas.openxmlformats.org/markup-compatibility/2006">
                <mc:Choice xmlns:v="urn:schemas-microsoft-com:vml" Requires="v">
                  <p:oleObj spid="_x0000_s32809" name="Equation" r:id="rId9" imgW="95289" imgH="123900" progId="Equation.DSMT4">
                    <p:embed/>
                  </p:oleObj>
                </mc:Choice>
                <mc:Fallback>
                  <p:oleObj name="Equation" r:id="rId9" imgW="95289" imgH="1239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31" y="891"/>
                          <a:ext cx="193"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2347" name="Text Box 10"/>
          <p:cNvSpPr txBox="1">
            <a:spLocks noChangeArrowheads="1"/>
          </p:cNvSpPr>
          <p:nvPr/>
        </p:nvSpPr>
        <p:spPr bwMode="auto">
          <a:xfrm>
            <a:off x="1703388" y="3500438"/>
            <a:ext cx="5473700"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buFontTx/>
              <a:buBlip>
                <a:blip r:embed="rId11"/>
              </a:buBlip>
            </a:pPr>
            <a:r>
              <a:rPr kumimoji="1" lang="zh-CN" altLang="en-US" sz="2400" b="1">
                <a:solidFill>
                  <a:srgbClr val="000000"/>
                </a:solidFill>
                <a:latin typeface="楷体_GB2312" pitchFamily="49" charset="-122"/>
                <a:ea typeface="楷体_GB2312" pitchFamily="49" charset="-122"/>
              </a:rPr>
              <a:t>　</a:t>
            </a:r>
            <a:r>
              <a:rPr kumimoji="1" lang="en-US" altLang="zh-CN" sz="2400" b="1">
                <a:solidFill>
                  <a:srgbClr val="000000"/>
                </a:solidFill>
                <a:ea typeface="楷体_GB2312" pitchFamily="49" charset="-122"/>
              </a:rPr>
              <a:t>The importance of uniqueness theorem</a:t>
            </a:r>
            <a:endParaRPr kumimoji="1" lang="en-US" altLang="zh-CN" sz="2400" b="1">
              <a:solidFill>
                <a:srgbClr val="000000"/>
              </a:solidFill>
              <a:latin typeface="楷体_GB2312" pitchFamily="49" charset="-122"/>
              <a:ea typeface="楷体_GB2312" pitchFamily="49" charset="-122"/>
            </a:endParaRPr>
          </a:p>
        </p:txBody>
      </p:sp>
      <p:sp>
        <p:nvSpPr>
          <p:cNvPr id="142348" name="Text Box 11"/>
          <p:cNvSpPr txBox="1">
            <a:spLocks noChangeArrowheads="1"/>
          </p:cNvSpPr>
          <p:nvPr/>
        </p:nvSpPr>
        <p:spPr bwMode="auto">
          <a:xfrm>
            <a:off x="1703389" y="4437063"/>
            <a:ext cx="88931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buFontTx/>
              <a:buBlip>
                <a:blip r:embed="rId12"/>
              </a:buBlip>
            </a:pP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Give the condition of the boundary-value problems with a unique solution.</a:t>
            </a:r>
          </a:p>
        </p:txBody>
      </p:sp>
      <p:sp>
        <p:nvSpPr>
          <p:cNvPr id="839692" name="Text Box 12"/>
          <p:cNvSpPr txBox="1">
            <a:spLocks noChangeArrowheads="1"/>
          </p:cNvSpPr>
          <p:nvPr/>
        </p:nvSpPr>
        <p:spPr bwMode="auto">
          <a:xfrm>
            <a:off x="1703388" y="4941889"/>
            <a:ext cx="8437562"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buFontTx/>
              <a:buBlip>
                <a:blip r:embed="rId12"/>
              </a:buBlip>
            </a:pP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Provide a theoretical basis for solving the field problems with different methods</a:t>
            </a:r>
          </a:p>
        </p:txBody>
      </p:sp>
      <p:sp>
        <p:nvSpPr>
          <p:cNvPr id="142350" name="Text Box 13"/>
          <p:cNvSpPr txBox="1">
            <a:spLocks noChangeArrowheads="1"/>
          </p:cNvSpPr>
          <p:nvPr/>
        </p:nvSpPr>
        <p:spPr bwMode="auto">
          <a:xfrm>
            <a:off x="1703389" y="5734050"/>
            <a:ext cx="72739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buFontTx/>
              <a:buBlip>
                <a:blip r:embed="rId12"/>
              </a:buBlip>
            </a:pP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Provide a criterion for the correctness of the solution.</a:t>
            </a:r>
          </a:p>
        </p:txBody>
      </p:sp>
      <p:sp>
        <p:nvSpPr>
          <p:cNvPr id="839694" name="Text Box 14"/>
          <p:cNvSpPr txBox="1">
            <a:spLocks noChangeArrowheads="1"/>
          </p:cNvSpPr>
          <p:nvPr/>
        </p:nvSpPr>
        <p:spPr bwMode="auto">
          <a:xfrm>
            <a:off x="1524001" y="188913"/>
            <a:ext cx="7129463"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buFontTx/>
              <a:buBlip>
                <a:blip r:embed="rId11"/>
              </a:buBlip>
            </a:pPr>
            <a:r>
              <a:rPr kumimoji="1" lang="en-US" altLang="zh-CN" sz="2400" b="1">
                <a:solidFill>
                  <a:srgbClr val="000000"/>
                </a:solidFill>
                <a:ea typeface="楷体_GB2312" pitchFamily="49" charset="-122"/>
              </a:rPr>
              <a:t> The uniqueness theorem</a:t>
            </a:r>
          </a:p>
        </p:txBody>
      </p:sp>
      <p:sp>
        <p:nvSpPr>
          <p:cNvPr id="142352" name="Text Box 17"/>
          <p:cNvSpPr txBox="1">
            <a:spLocks noChangeArrowheads="1"/>
          </p:cNvSpPr>
          <p:nvPr/>
        </p:nvSpPr>
        <p:spPr bwMode="auto">
          <a:xfrm>
            <a:off x="7824789" y="3500439"/>
            <a:ext cx="2663825"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kumimoji="1" lang="en-US" altLang="zh-CN" sz="1600" b="1">
                <a:solidFill>
                  <a:srgbClr val="000000"/>
                </a:solidFill>
                <a:latin typeface="Times New Roman" panose="02020603050405020304" pitchFamily="18" charset="0"/>
                <a:ea typeface="楷体_GB2312" pitchFamily="49" charset="-122"/>
              </a:rPr>
              <a:t>V</a:t>
            </a:r>
            <a:r>
              <a:rPr kumimoji="1" lang="zh-CN" altLang="en-US" sz="1600" b="1">
                <a:solidFill>
                  <a:srgbClr val="000000"/>
                </a:solidFill>
                <a:latin typeface="Times New Roman" panose="02020603050405020304" pitchFamily="18" charset="0"/>
                <a:ea typeface="楷体_GB2312" pitchFamily="49" charset="-122"/>
              </a:rPr>
              <a:t>： </a:t>
            </a:r>
            <a:r>
              <a:rPr kumimoji="1" lang="en-US" altLang="zh-CN" sz="1600" b="1">
                <a:solidFill>
                  <a:srgbClr val="000000"/>
                </a:solidFill>
                <a:latin typeface="Times New Roman" panose="02020603050405020304" pitchFamily="18" charset="0"/>
                <a:ea typeface="楷体_GB2312" pitchFamily="49" charset="-122"/>
              </a:rPr>
              <a:t>solution domain</a:t>
            </a:r>
          </a:p>
          <a:p>
            <a:pPr>
              <a:lnSpc>
                <a:spcPct val="130000"/>
              </a:lnSpc>
            </a:pPr>
            <a:r>
              <a:rPr kumimoji="1" lang="en-US" altLang="zh-CN" sz="1600" b="1">
                <a:solidFill>
                  <a:srgbClr val="000000"/>
                </a:solidFill>
                <a:latin typeface="Times New Roman" panose="02020603050405020304" pitchFamily="18" charset="0"/>
                <a:ea typeface="楷体_GB2312" pitchFamily="49" charset="-122"/>
              </a:rPr>
              <a:t>S</a:t>
            </a:r>
            <a:r>
              <a:rPr kumimoji="1" lang="zh-CN" altLang="en-US" sz="1600" b="1">
                <a:solidFill>
                  <a:srgbClr val="000000"/>
                </a:solidFill>
                <a:latin typeface="Times New Roman" panose="02020603050405020304" pitchFamily="18" charset="0"/>
                <a:ea typeface="楷体_GB2312" pitchFamily="49" charset="-122"/>
              </a:rPr>
              <a:t>：</a:t>
            </a:r>
            <a:r>
              <a:rPr kumimoji="1" lang="en-US" altLang="zh-CN" sz="1600" b="1">
                <a:solidFill>
                  <a:srgbClr val="000000"/>
                </a:solidFill>
                <a:latin typeface="Times New Roman" panose="02020603050405020304" pitchFamily="18" charset="0"/>
                <a:ea typeface="楷体_GB2312" pitchFamily="49" charset="-122"/>
              </a:rPr>
              <a:t>Surface is surrounded by V</a:t>
            </a:r>
          </a:p>
        </p:txBody>
      </p:sp>
      <p:pic>
        <p:nvPicPr>
          <p:cNvPr id="142354" name="Picture 18" descr="BD05546_"/>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904288" y="5273676"/>
            <a:ext cx="1763712" cy="158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802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9694"/>
                                        </p:tgtEl>
                                        <p:attrNameLst>
                                          <p:attrName>style.visibility</p:attrName>
                                        </p:attrNameLst>
                                      </p:cBhvr>
                                      <p:to>
                                        <p:strVal val="visible"/>
                                      </p:to>
                                    </p:set>
                                    <p:animEffect transition="in" filter="blinds(horizontal)">
                                      <p:cBhvr>
                                        <p:cTn id="7" dur="500"/>
                                        <p:tgtEl>
                                          <p:spTgt spid="8396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2339"/>
                                        </p:tgtEl>
                                        <p:attrNameLst>
                                          <p:attrName>style.visibility</p:attrName>
                                        </p:attrNameLst>
                                      </p:cBhvr>
                                      <p:to>
                                        <p:strVal val="visible"/>
                                      </p:to>
                                    </p:set>
                                    <p:animEffect transition="in" filter="blinds(horizontal)">
                                      <p:cBhvr>
                                        <p:cTn id="12" dur="500"/>
                                        <p:tgtEl>
                                          <p:spTgt spid="142339"/>
                                        </p:tgtEl>
                                      </p:cBhvr>
                                    </p:animEffect>
                                  </p:childTnLst>
                                </p:cTn>
                              </p:par>
                              <p:par>
                                <p:cTn id="13" presetID="3" presetClass="entr" presetSubtype="10" fill="hold" nodeType="withEffect">
                                  <p:stCondLst>
                                    <p:cond delay="0"/>
                                  </p:stCondLst>
                                  <p:childTnLst>
                                    <p:set>
                                      <p:cBhvr>
                                        <p:cTn id="14" dur="1" fill="hold">
                                          <p:stCondLst>
                                            <p:cond delay="0"/>
                                          </p:stCondLst>
                                        </p:cTn>
                                        <p:tgtEl>
                                          <p:spTgt spid="142340"/>
                                        </p:tgtEl>
                                        <p:attrNameLst>
                                          <p:attrName>style.visibility</p:attrName>
                                        </p:attrNameLst>
                                      </p:cBhvr>
                                      <p:to>
                                        <p:strVal val="visible"/>
                                      </p:to>
                                    </p:set>
                                    <p:animEffect transition="in" filter="blinds(horizontal)">
                                      <p:cBhvr>
                                        <p:cTn id="15" dur="500"/>
                                        <p:tgtEl>
                                          <p:spTgt spid="14234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2338"/>
                                        </p:tgtEl>
                                        <p:attrNameLst>
                                          <p:attrName>style.visibility</p:attrName>
                                        </p:attrNameLst>
                                      </p:cBhvr>
                                      <p:to>
                                        <p:strVal val="visible"/>
                                      </p:to>
                                    </p:set>
                                    <p:animEffect transition="in" filter="blinds(horizontal)">
                                      <p:cBhvr>
                                        <p:cTn id="18" dur="500"/>
                                        <p:tgtEl>
                                          <p:spTgt spid="14233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42347"/>
                                        </p:tgtEl>
                                        <p:attrNameLst>
                                          <p:attrName>style.visibility</p:attrName>
                                        </p:attrNameLst>
                                      </p:cBhvr>
                                      <p:to>
                                        <p:strVal val="visible"/>
                                      </p:to>
                                    </p:set>
                                    <p:animEffect transition="in" filter="blinds(horizontal)">
                                      <p:cBhvr>
                                        <p:cTn id="23" dur="500"/>
                                        <p:tgtEl>
                                          <p:spTgt spid="14234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42348"/>
                                        </p:tgtEl>
                                        <p:attrNameLst>
                                          <p:attrName>style.visibility</p:attrName>
                                        </p:attrNameLst>
                                      </p:cBhvr>
                                      <p:to>
                                        <p:strVal val="visible"/>
                                      </p:to>
                                    </p:set>
                                    <p:animEffect transition="in" filter="blinds(horizontal)">
                                      <p:cBhvr>
                                        <p:cTn id="28" dur="500"/>
                                        <p:tgtEl>
                                          <p:spTgt spid="14234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839692"/>
                                        </p:tgtEl>
                                        <p:attrNameLst>
                                          <p:attrName>style.visibility</p:attrName>
                                        </p:attrNameLst>
                                      </p:cBhvr>
                                      <p:to>
                                        <p:strVal val="visible"/>
                                      </p:to>
                                    </p:set>
                                    <p:animEffect transition="in" filter="blinds(horizontal)">
                                      <p:cBhvr>
                                        <p:cTn id="33" dur="500"/>
                                        <p:tgtEl>
                                          <p:spTgt spid="83969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42350"/>
                                        </p:tgtEl>
                                        <p:attrNameLst>
                                          <p:attrName>style.visibility</p:attrName>
                                        </p:attrNameLst>
                                      </p:cBhvr>
                                      <p:to>
                                        <p:strVal val="visible"/>
                                      </p:to>
                                    </p:set>
                                    <p:animEffect transition="in" filter="blinds(horizontal)">
                                      <p:cBhvr>
                                        <p:cTn id="38" dur="500"/>
                                        <p:tgtEl>
                                          <p:spTgt spid="142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animBg="1"/>
      <p:bldP spid="142347" grpId="0"/>
      <p:bldP spid="142348" grpId="0"/>
      <p:bldP spid="839692" grpId="0"/>
      <p:bldP spid="142350" grpId="0"/>
      <p:bldP spid="83969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Rot="1" noChangeArrowheads="1"/>
          </p:cNvSpPr>
          <p:nvPr>
            <p:ph type="body" idx="1"/>
          </p:nvPr>
        </p:nvSpPr>
        <p:spPr>
          <a:xfrm>
            <a:off x="1703389" y="404814"/>
            <a:ext cx="8569325" cy="3311525"/>
          </a:xfrm>
        </p:spPr>
        <p:txBody>
          <a:bodyPr>
            <a:normAutofit lnSpcReduction="10000"/>
          </a:bodyPr>
          <a:lstStyle/>
          <a:p>
            <a:r>
              <a:rPr lang="en-US" altLang="ko-KR" sz="2800" b="1">
                <a:solidFill>
                  <a:srgbClr val="000000"/>
                </a:solidFill>
                <a:latin typeface="Times New Roman" panose="02020603050405020304" pitchFamily="18" charset="0"/>
                <a:ea typeface="Gulim" panose="020B0600000101010101" pitchFamily="34" charset="-127"/>
              </a:rPr>
              <a:t>Suppose a volume </a:t>
            </a:r>
            <a:r>
              <a:rPr lang="en-US" altLang="ko-KR" sz="2800" b="1" i="1">
                <a:solidFill>
                  <a:srgbClr val="000000"/>
                </a:solidFill>
                <a:latin typeface="Times New Roman" panose="02020603050405020304" pitchFamily="18" charset="0"/>
                <a:ea typeface="Gulim" panose="020B0600000101010101" pitchFamily="34" charset="-127"/>
              </a:rPr>
              <a:t>τ</a:t>
            </a:r>
            <a:r>
              <a:rPr lang="en-US" altLang="ko-KR" sz="2800" b="1">
                <a:solidFill>
                  <a:srgbClr val="000000"/>
                </a:solidFill>
                <a:latin typeface="Times New Roman" panose="02020603050405020304" pitchFamily="18" charset="0"/>
                <a:ea typeface="Gulim" panose="020B0600000101010101" pitchFamily="34" charset="-127"/>
              </a:rPr>
              <a:t> is bounded outside by a surface </a:t>
            </a:r>
            <a:r>
              <a:rPr lang="en-US" altLang="ko-KR" sz="2800" b="1" i="1">
                <a:solidFill>
                  <a:srgbClr val="000000"/>
                </a:solidFill>
                <a:latin typeface="Times New Roman" panose="02020603050405020304" pitchFamily="18" charset="0"/>
                <a:ea typeface="Gulim" panose="020B0600000101010101" pitchFamily="34" charset="-127"/>
              </a:rPr>
              <a:t>S</a:t>
            </a:r>
            <a:r>
              <a:rPr lang="en-US" altLang="ko-KR" sz="2800" b="1" baseline="-25000">
                <a:solidFill>
                  <a:srgbClr val="000000"/>
                </a:solidFill>
                <a:latin typeface="Times New Roman" panose="02020603050405020304" pitchFamily="18" charset="0"/>
                <a:ea typeface="Gulim" panose="020B0600000101010101" pitchFamily="34" charset="-127"/>
              </a:rPr>
              <a:t>0</a:t>
            </a:r>
            <a:r>
              <a:rPr lang="en-US" altLang="ko-KR" sz="2800" b="1">
                <a:solidFill>
                  <a:srgbClr val="000000"/>
                </a:solidFill>
                <a:latin typeface="Times New Roman" panose="02020603050405020304" pitchFamily="18" charset="0"/>
                <a:ea typeface="Gulim" panose="020B0600000101010101" pitchFamily="34" charset="-127"/>
              </a:rPr>
              <a:t>.</a:t>
            </a:r>
            <a:endParaRPr lang="en-US" altLang="zh-CN" sz="2800" b="1">
              <a:solidFill>
                <a:srgbClr val="000000"/>
              </a:solidFill>
              <a:latin typeface="Times New Roman" panose="02020603050405020304" pitchFamily="18" charset="0"/>
              <a:ea typeface="Gulim" panose="020B0600000101010101" pitchFamily="34" charset="-127"/>
            </a:endParaRPr>
          </a:p>
          <a:p>
            <a:r>
              <a:rPr lang="en-US" altLang="ko-KR" sz="2800" b="1">
                <a:solidFill>
                  <a:srgbClr val="0000CC"/>
                </a:solidFill>
                <a:latin typeface="Times New Roman" panose="02020603050405020304" pitchFamily="18" charset="0"/>
                <a:ea typeface="Gulim" panose="020B0600000101010101" pitchFamily="34" charset="-127"/>
              </a:rPr>
              <a:t>Inside the closed surface </a:t>
            </a:r>
            <a:r>
              <a:rPr lang="en-US" altLang="ko-KR" sz="2800" b="1" i="1">
                <a:solidFill>
                  <a:srgbClr val="0000CC"/>
                </a:solidFill>
                <a:latin typeface="Times New Roman" panose="02020603050405020304" pitchFamily="18" charset="0"/>
                <a:ea typeface="Gulim" panose="020B0600000101010101" pitchFamily="34" charset="-127"/>
              </a:rPr>
              <a:t>S</a:t>
            </a:r>
            <a:r>
              <a:rPr lang="en-US" altLang="ko-KR" sz="2800" b="1" baseline="-25000">
                <a:solidFill>
                  <a:srgbClr val="0000CC"/>
                </a:solidFill>
                <a:latin typeface="Times New Roman" panose="02020603050405020304" pitchFamily="18" charset="0"/>
                <a:ea typeface="Gulim" panose="020B0600000101010101" pitchFamily="34" charset="-127"/>
              </a:rPr>
              <a:t>0</a:t>
            </a:r>
            <a:r>
              <a:rPr lang="en-US" altLang="ko-KR" sz="2800" b="1">
                <a:solidFill>
                  <a:srgbClr val="0000CC"/>
                </a:solidFill>
                <a:latin typeface="Times New Roman" panose="02020603050405020304" pitchFamily="18" charset="0"/>
                <a:ea typeface="Gulim" panose="020B0600000101010101" pitchFamily="34" charset="-127"/>
              </a:rPr>
              <a:t> there are a number of charged conducting bodies with surfaces </a:t>
            </a:r>
            <a:r>
              <a:rPr lang="en-US" altLang="ko-KR" sz="2800" b="1" i="1">
                <a:solidFill>
                  <a:srgbClr val="0000CC"/>
                </a:solidFill>
                <a:latin typeface="Times New Roman" panose="02020603050405020304" pitchFamily="18" charset="0"/>
                <a:ea typeface="Gulim" panose="020B0600000101010101" pitchFamily="34" charset="-127"/>
              </a:rPr>
              <a:t>S</a:t>
            </a:r>
            <a:r>
              <a:rPr lang="en-US" altLang="ko-KR" sz="2800" b="1" baseline="-25000">
                <a:solidFill>
                  <a:srgbClr val="0000CC"/>
                </a:solidFill>
                <a:latin typeface="Times New Roman" panose="02020603050405020304" pitchFamily="18" charset="0"/>
                <a:ea typeface="Gulim" panose="020B0600000101010101" pitchFamily="34" charset="-127"/>
              </a:rPr>
              <a:t>1</a:t>
            </a:r>
            <a:r>
              <a:rPr lang="en-US" altLang="ko-KR" sz="2800" b="1">
                <a:solidFill>
                  <a:srgbClr val="0000CC"/>
                </a:solidFill>
                <a:latin typeface="Times New Roman" panose="02020603050405020304" pitchFamily="18" charset="0"/>
                <a:ea typeface="Gulim" panose="020B0600000101010101" pitchFamily="34" charset="-127"/>
              </a:rPr>
              <a:t>, </a:t>
            </a:r>
            <a:r>
              <a:rPr lang="en-US" altLang="ko-KR" sz="2800" b="1" i="1">
                <a:solidFill>
                  <a:srgbClr val="0000CC"/>
                </a:solidFill>
                <a:latin typeface="Times New Roman" panose="02020603050405020304" pitchFamily="18" charset="0"/>
                <a:ea typeface="Gulim" panose="020B0600000101010101" pitchFamily="34" charset="-127"/>
              </a:rPr>
              <a:t>S</a:t>
            </a:r>
            <a:r>
              <a:rPr lang="en-US" altLang="ko-KR" sz="2800" b="1" baseline="-25000">
                <a:solidFill>
                  <a:srgbClr val="0000CC"/>
                </a:solidFill>
                <a:latin typeface="Times New Roman" panose="02020603050405020304" pitchFamily="18" charset="0"/>
                <a:ea typeface="Gulim" panose="020B0600000101010101" pitchFamily="34" charset="-127"/>
              </a:rPr>
              <a:t>2</a:t>
            </a:r>
            <a:r>
              <a:rPr lang="en-US" altLang="ko-KR" sz="2800" b="1">
                <a:solidFill>
                  <a:srgbClr val="0000CC"/>
                </a:solidFill>
                <a:latin typeface="Times New Roman" panose="02020603050405020304" pitchFamily="18" charset="0"/>
                <a:ea typeface="Gulim" panose="020B0600000101010101" pitchFamily="34" charset="-127"/>
              </a:rPr>
              <a:t>, </a:t>
            </a:r>
            <a:r>
              <a:rPr lang="en-US" altLang="ko-KR" sz="2800" b="1" i="1">
                <a:solidFill>
                  <a:srgbClr val="0000CC"/>
                </a:solidFill>
                <a:latin typeface="Times New Roman" panose="02020603050405020304" pitchFamily="18" charset="0"/>
                <a:ea typeface="Gulim" panose="020B0600000101010101" pitchFamily="34" charset="-127"/>
              </a:rPr>
              <a:t>S</a:t>
            </a:r>
            <a:r>
              <a:rPr lang="en-US" altLang="ko-KR" sz="2800" b="1" baseline="-25000">
                <a:solidFill>
                  <a:srgbClr val="0000CC"/>
                </a:solidFill>
                <a:latin typeface="Times New Roman" panose="02020603050405020304" pitchFamily="18" charset="0"/>
                <a:ea typeface="Gulim" panose="020B0600000101010101" pitchFamily="34" charset="-127"/>
              </a:rPr>
              <a:t>3</a:t>
            </a:r>
            <a:r>
              <a:rPr lang="en-US" altLang="ko-KR" sz="2800" b="1">
                <a:solidFill>
                  <a:srgbClr val="0000CC"/>
                </a:solidFill>
                <a:latin typeface="Times New Roman" panose="02020603050405020304" pitchFamily="18" charset="0"/>
                <a:ea typeface="Gulim" panose="020B0600000101010101" pitchFamily="34" charset="-127"/>
              </a:rPr>
              <a:t>,…., </a:t>
            </a:r>
            <a:r>
              <a:rPr lang="en-US" altLang="ko-KR" sz="2800" b="1" i="1">
                <a:solidFill>
                  <a:srgbClr val="0000CC"/>
                </a:solidFill>
                <a:latin typeface="Times New Roman" panose="02020603050405020304" pitchFamily="18" charset="0"/>
                <a:ea typeface="Gulim" panose="020B0600000101010101" pitchFamily="34" charset="-127"/>
              </a:rPr>
              <a:t>S</a:t>
            </a:r>
            <a:r>
              <a:rPr lang="en-US" altLang="ko-KR" sz="2800" b="1" i="1" baseline="-25000">
                <a:solidFill>
                  <a:srgbClr val="0000CC"/>
                </a:solidFill>
                <a:latin typeface="Times New Roman" panose="02020603050405020304" pitchFamily="18" charset="0"/>
                <a:ea typeface="Gulim" panose="020B0600000101010101" pitchFamily="34" charset="-127"/>
              </a:rPr>
              <a:t>n</a:t>
            </a:r>
            <a:r>
              <a:rPr lang="en-US" altLang="ko-KR" sz="2800" b="1">
                <a:solidFill>
                  <a:srgbClr val="0000CC"/>
                </a:solidFill>
                <a:latin typeface="Times New Roman" panose="02020603050405020304" pitchFamily="18" charset="0"/>
                <a:ea typeface="Gulim" panose="020B0600000101010101" pitchFamily="34" charset="-127"/>
              </a:rPr>
              <a:t> at specified potentials.</a:t>
            </a:r>
            <a:endParaRPr lang="en-US" altLang="zh-CN" sz="2800" b="1">
              <a:solidFill>
                <a:srgbClr val="0000CC"/>
              </a:solidFill>
              <a:latin typeface="Times New Roman" panose="02020603050405020304" pitchFamily="18" charset="0"/>
              <a:ea typeface="Gulim" panose="020B0600000101010101" pitchFamily="34" charset="-127"/>
            </a:endParaRPr>
          </a:p>
          <a:p>
            <a:r>
              <a:rPr lang="en-US" altLang="ko-KR" sz="2800" b="1">
                <a:solidFill>
                  <a:srgbClr val="000000"/>
                </a:solidFill>
                <a:latin typeface="Times New Roman" panose="02020603050405020304" pitchFamily="18" charset="0"/>
                <a:ea typeface="Gulim" panose="020B0600000101010101" pitchFamily="34" charset="-127"/>
              </a:rPr>
              <a:t>Now assume that there are two solutions, </a:t>
            </a:r>
            <a:r>
              <a:rPr lang="en-US" altLang="ko-KR" sz="2800" b="1" i="1">
                <a:solidFill>
                  <a:srgbClr val="000000"/>
                </a:solidFill>
                <a:latin typeface="Times New Roman" panose="02020603050405020304" pitchFamily="18" charset="0"/>
                <a:ea typeface="Gulim" panose="020B0600000101010101" pitchFamily="34" charset="-127"/>
              </a:rPr>
              <a:t>V</a:t>
            </a:r>
            <a:r>
              <a:rPr lang="en-US" altLang="ko-KR" sz="2800" b="1" baseline="-25000">
                <a:solidFill>
                  <a:srgbClr val="000000"/>
                </a:solidFill>
                <a:latin typeface="Times New Roman" panose="02020603050405020304" pitchFamily="18" charset="0"/>
                <a:ea typeface="Gulim" panose="020B0600000101010101" pitchFamily="34" charset="-127"/>
              </a:rPr>
              <a:t>1</a:t>
            </a:r>
            <a:r>
              <a:rPr lang="en-US" altLang="ko-KR" sz="2800" b="1">
                <a:solidFill>
                  <a:srgbClr val="000000"/>
                </a:solidFill>
                <a:latin typeface="Times New Roman" panose="02020603050405020304" pitchFamily="18" charset="0"/>
                <a:ea typeface="Gulim" panose="020B0600000101010101" pitchFamily="34" charset="-127"/>
              </a:rPr>
              <a:t> and </a:t>
            </a:r>
            <a:r>
              <a:rPr lang="en-US" altLang="ko-KR" sz="2800" b="1" i="1">
                <a:solidFill>
                  <a:srgbClr val="000000"/>
                </a:solidFill>
                <a:latin typeface="Times New Roman" panose="02020603050405020304" pitchFamily="18" charset="0"/>
                <a:ea typeface="Gulim" panose="020B0600000101010101" pitchFamily="34" charset="-127"/>
              </a:rPr>
              <a:t>V</a:t>
            </a:r>
            <a:r>
              <a:rPr lang="en-US" altLang="ko-KR" sz="2800" b="1" baseline="-25000">
                <a:solidFill>
                  <a:srgbClr val="000000"/>
                </a:solidFill>
                <a:latin typeface="Times New Roman" panose="02020603050405020304" pitchFamily="18" charset="0"/>
                <a:ea typeface="Gulim" panose="020B0600000101010101" pitchFamily="34" charset="-127"/>
              </a:rPr>
              <a:t>2</a:t>
            </a:r>
            <a:r>
              <a:rPr lang="en-US" altLang="ko-KR" sz="2800" b="1">
                <a:solidFill>
                  <a:srgbClr val="000000"/>
                </a:solidFill>
                <a:latin typeface="Times New Roman" panose="02020603050405020304" pitchFamily="18" charset="0"/>
                <a:ea typeface="Gulim" panose="020B0600000101010101" pitchFamily="34" charset="-127"/>
              </a:rPr>
              <a:t> to Poisson’s equation in </a:t>
            </a:r>
            <a:r>
              <a:rPr lang="en-US" altLang="ko-KR" sz="2800" b="1" i="1">
                <a:solidFill>
                  <a:srgbClr val="000000"/>
                </a:solidFill>
                <a:latin typeface="Times New Roman" panose="02020603050405020304" pitchFamily="18" charset="0"/>
                <a:ea typeface="Gulim" panose="020B0600000101010101" pitchFamily="34" charset="-127"/>
              </a:rPr>
              <a:t>τ</a:t>
            </a:r>
            <a:r>
              <a:rPr lang="en-US" altLang="ko-KR" sz="2800" b="1">
                <a:solidFill>
                  <a:srgbClr val="000000"/>
                </a:solidFill>
                <a:latin typeface="Times New Roman" panose="02020603050405020304" pitchFamily="18" charset="0"/>
                <a:ea typeface="Gulim" panose="020B0600000101010101" pitchFamily="34" charset="-127"/>
              </a:rPr>
              <a:t>,</a:t>
            </a:r>
            <a:endParaRPr lang="en-US" altLang="zh-CN" sz="2800" b="1">
              <a:solidFill>
                <a:srgbClr val="000000"/>
              </a:solidFill>
              <a:latin typeface="Times New Roman" panose="02020603050405020304" pitchFamily="18" charset="0"/>
              <a:ea typeface="Gulim" panose="020B0600000101010101" pitchFamily="34" charset="-127"/>
            </a:endParaRPr>
          </a:p>
        </p:txBody>
      </p:sp>
      <p:pic>
        <p:nvPicPr>
          <p:cNvPr id="140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9600" y="3789364"/>
            <a:ext cx="3168650" cy="259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02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76" y="3860800"/>
            <a:ext cx="2449513"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0294" name="Picture 6" descr="PE0146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1" y="4437064"/>
            <a:ext cx="1947863" cy="2420937"/>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360219" y="720436"/>
            <a:ext cx="1052945" cy="461665"/>
          </a:xfrm>
          <a:prstGeom prst="rect">
            <a:avLst/>
          </a:prstGeom>
          <a:noFill/>
        </p:spPr>
        <p:txBody>
          <a:bodyPr wrap="square" rtlCol="0">
            <a:spAutoFit/>
          </a:bodyPr>
          <a:lstStyle/>
          <a:p>
            <a:r>
              <a:rPr lang="en-US" altLang="zh-CN" sz="2400" b="1" dirty="0" smtClean="0">
                <a:solidFill>
                  <a:schemeClr val="bg1"/>
                </a:solidFill>
              </a:rPr>
              <a:t>Prove</a:t>
            </a:r>
            <a:endParaRPr lang="zh-CN" altLang="en-US" sz="2400" b="1" dirty="0">
              <a:solidFill>
                <a:schemeClr val="bg1"/>
              </a:solidFill>
            </a:endParaRPr>
          </a:p>
        </p:txBody>
      </p:sp>
    </p:spTree>
    <p:extLst>
      <p:ext uri="{BB962C8B-B14F-4D97-AF65-F5344CB8AC3E}">
        <p14:creationId xmlns:p14="http://schemas.microsoft.com/office/powerpoint/2010/main" val="3914311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blinds(horizontal)">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blinds(horizontal)">
                                      <p:cBhvr>
                                        <p:cTn id="12" dur="500"/>
                                        <p:tgtEl>
                                          <p:spTgt spid="140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blinds(horizontal)">
                                      <p:cBhvr>
                                        <p:cTn id="17" dur="500"/>
                                        <p:tgtEl>
                                          <p:spTgt spid="140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40293"/>
                                        </p:tgtEl>
                                        <p:attrNameLst>
                                          <p:attrName>style.visibility</p:attrName>
                                        </p:attrNameLst>
                                      </p:cBhvr>
                                      <p:to>
                                        <p:strVal val="visible"/>
                                      </p:to>
                                    </p:set>
                                    <p:animEffect transition="in" filter="slide(fromBottom)">
                                      <p:cBhvr>
                                        <p:cTn id="22" dur="500"/>
                                        <p:tgtEl>
                                          <p:spTgt spid="140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Rot="1" noChangeArrowheads="1"/>
          </p:cNvSpPr>
          <p:nvPr>
            <p:ph type="body" idx="1"/>
          </p:nvPr>
        </p:nvSpPr>
        <p:spPr>
          <a:xfrm>
            <a:off x="1990726" y="549276"/>
            <a:ext cx="8569325" cy="1152525"/>
          </a:xfrm>
        </p:spPr>
        <p:txBody>
          <a:bodyPr>
            <a:normAutofit lnSpcReduction="10000"/>
          </a:bodyPr>
          <a:lstStyle/>
          <a:p>
            <a:pPr>
              <a:lnSpc>
                <a:spcPct val="90000"/>
              </a:lnSpc>
            </a:pPr>
            <a:r>
              <a:rPr lang="en-US" altLang="ko-KR" sz="2800" b="1">
                <a:solidFill>
                  <a:srgbClr val="000000"/>
                </a:solidFill>
                <a:latin typeface="Times New Roman" panose="02020603050405020304" pitchFamily="18" charset="0"/>
                <a:ea typeface="Gulim" panose="020B0600000101010101" pitchFamily="34" charset="-127"/>
              </a:rPr>
              <a:t>Also assume that both </a:t>
            </a:r>
            <a:r>
              <a:rPr lang="en-US" altLang="ko-KR" sz="2800" b="1" i="1">
                <a:solidFill>
                  <a:srgbClr val="000000"/>
                </a:solidFill>
                <a:latin typeface="Times New Roman" panose="02020603050405020304" pitchFamily="18" charset="0"/>
                <a:ea typeface="Gulim" panose="020B0600000101010101" pitchFamily="34" charset="-127"/>
              </a:rPr>
              <a:t>V</a:t>
            </a:r>
            <a:r>
              <a:rPr lang="en-US" altLang="ko-KR" sz="2800" b="1" baseline="-25000">
                <a:solidFill>
                  <a:srgbClr val="000000"/>
                </a:solidFill>
                <a:latin typeface="Times New Roman" panose="02020603050405020304" pitchFamily="18" charset="0"/>
                <a:ea typeface="Gulim" panose="020B0600000101010101" pitchFamily="34" charset="-127"/>
              </a:rPr>
              <a:t>1</a:t>
            </a:r>
            <a:r>
              <a:rPr lang="en-US" altLang="ko-KR" sz="2800" b="1">
                <a:solidFill>
                  <a:srgbClr val="000000"/>
                </a:solidFill>
                <a:latin typeface="Times New Roman" panose="02020603050405020304" pitchFamily="18" charset="0"/>
                <a:ea typeface="Gulim" panose="020B0600000101010101" pitchFamily="34" charset="-127"/>
              </a:rPr>
              <a:t> and </a:t>
            </a:r>
            <a:r>
              <a:rPr lang="en-US" altLang="ko-KR" sz="2800" b="1" i="1">
                <a:solidFill>
                  <a:srgbClr val="000000"/>
                </a:solidFill>
                <a:latin typeface="Times New Roman" panose="02020603050405020304" pitchFamily="18" charset="0"/>
                <a:ea typeface="Gulim" panose="020B0600000101010101" pitchFamily="34" charset="-127"/>
              </a:rPr>
              <a:t>V</a:t>
            </a:r>
            <a:r>
              <a:rPr lang="en-US" altLang="ko-KR" sz="2800" b="1" baseline="-25000">
                <a:solidFill>
                  <a:srgbClr val="000000"/>
                </a:solidFill>
                <a:latin typeface="Times New Roman" panose="02020603050405020304" pitchFamily="18" charset="0"/>
                <a:ea typeface="Gulim" panose="020B0600000101010101" pitchFamily="34" charset="-127"/>
              </a:rPr>
              <a:t>2</a:t>
            </a:r>
            <a:r>
              <a:rPr lang="en-US" altLang="ko-KR" sz="2800" b="1">
                <a:solidFill>
                  <a:srgbClr val="000000"/>
                </a:solidFill>
                <a:latin typeface="Times New Roman" panose="02020603050405020304" pitchFamily="18" charset="0"/>
                <a:ea typeface="Gulim" panose="020B0600000101010101" pitchFamily="34" charset="-127"/>
              </a:rPr>
              <a:t> satisfy the same boundary conditions on </a:t>
            </a:r>
            <a:r>
              <a:rPr lang="en-US" altLang="ko-KR" sz="2800" b="1" i="1">
                <a:solidFill>
                  <a:srgbClr val="000000"/>
                </a:solidFill>
                <a:latin typeface="Times New Roman" panose="02020603050405020304" pitchFamily="18" charset="0"/>
                <a:ea typeface="Gulim" panose="020B0600000101010101" pitchFamily="34" charset="-127"/>
              </a:rPr>
              <a:t>S</a:t>
            </a:r>
            <a:r>
              <a:rPr lang="en-US" altLang="ko-KR" sz="2800" b="1" baseline="-25000">
                <a:solidFill>
                  <a:srgbClr val="000000"/>
                </a:solidFill>
                <a:latin typeface="Times New Roman" panose="02020603050405020304" pitchFamily="18" charset="0"/>
                <a:ea typeface="Gulim" panose="020B0600000101010101" pitchFamily="34" charset="-127"/>
              </a:rPr>
              <a:t>1</a:t>
            </a:r>
            <a:r>
              <a:rPr lang="en-US" altLang="ko-KR" sz="2800" b="1">
                <a:solidFill>
                  <a:srgbClr val="000000"/>
                </a:solidFill>
                <a:latin typeface="Times New Roman" panose="02020603050405020304" pitchFamily="18" charset="0"/>
                <a:ea typeface="Gulim" panose="020B0600000101010101" pitchFamily="34" charset="-127"/>
              </a:rPr>
              <a:t>, </a:t>
            </a:r>
            <a:r>
              <a:rPr lang="en-US" altLang="ko-KR" sz="2800" b="1" i="1">
                <a:solidFill>
                  <a:srgbClr val="000000"/>
                </a:solidFill>
                <a:latin typeface="Times New Roman" panose="02020603050405020304" pitchFamily="18" charset="0"/>
                <a:ea typeface="Gulim" panose="020B0600000101010101" pitchFamily="34" charset="-127"/>
              </a:rPr>
              <a:t>S</a:t>
            </a:r>
            <a:r>
              <a:rPr lang="en-US" altLang="ko-KR" sz="2800" b="1" baseline="-25000">
                <a:solidFill>
                  <a:srgbClr val="000000"/>
                </a:solidFill>
                <a:latin typeface="Times New Roman" panose="02020603050405020304" pitchFamily="18" charset="0"/>
                <a:ea typeface="Gulim" panose="020B0600000101010101" pitchFamily="34" charset="-127"/>
              </a:rPr>
              <a:t>2</a:t>
            </a:r>
            <a:r>
              <a:rPr lang="en-US" altLang="ko-KR" sz="2800" b="1">
                <a:solidFill>
                  <a:srgbClr val="000000"/>
                </a:solidFill>
                <a:latin typeface="Times New Roman" panose="02020603050405020304" pitchFamily="18" charset="0"/>
                <a:ea typeface="Gulim" panose="020B0600000101010101" pitchFamily="34" charset="-127"/>
              </a:rPr>
              <a:t>, </a:t>
            </a:r>
            <a:r>
              <a:rPr lang="en-US" altLang="ko-KR" sz="2800" b="1" i="1">
                <a:solidFill>
                  <a:srgbClr val="000000"/>
                </a:solidFill>
                <a:latin typeface="Times New Roman" panose="02020603050405020304" pitchFamily="18" charset="0"/>
                <a:ea typeface="Gulim" panose="020B0600000101010101" pitchFamily="34" charset="-127"/>
              </a:rPr>
              <a:t>S</a:t>
            </a:r>
            <a:r>
              <a:rPr lang="en-US" altLang="ko-KR" sz="2800" b="1" baseline="-25000">
                <a:solidFill>
                  <a:srgbClr val="000000"/>
                </a:solidFill>
                <a:latin typeface="Times New Roman" panose="02020603050405020304" pitchFamily="18" charset="0"/>
                <a:ea typeface="Gulim" panose="020B0600000101010101" pitchFamily="34" charset="-127"/>
              </a:rPr>
              <a:t>3</a:t>
            </a:r>
            <a:r>
              <a:rPr lang="en-US" altLang="ko-KR" sz="2800" b="1">
                <a:solidFill>
                  <a:srgbClr val="000000"/>
                </a:solidFill>
                <a:latin typeface="Times New Roman" panose="02020603050405020304" pitchFamily="18" charset="0"/>
                <a:ea typeface="Gulim" panose="020B0600000101010101" pitchFamily="34" charset="-127"/>
              </a:rPr>
              <a:t>,…., </a:t>
            </a:r>
            <a:r>
              <a:rPr lang="en-US" altLang="ko-KR" sz="2800" b="1" i="1">
                <a:solidFill>
                  <a:srgbClr val="000000"/>
                </a:solidFill>
                <a:latin typeface="Times New Roman" panose="02020603050405020304" pitchFamily="18" charset="0"/>
                <a:ea typeface="Gulim" panose="020B0600000101010101" pitchFamily="34" charset="-127"/>
              </a:rPr>
              <a:t>S</a:t>
            </a:r>
            <a:r>
              <a:rPr lang="en-US" altLang="ko-KR" sz="2800" b="1" i="1" baseline="-25000">
                <a:solidFill>
                  <a:srgbClr val="000000"/>
                </a:solidFill>
                <a:latin typeface="Times New Roman" panose="02020603050405020304" pitchFamily="18" charset="0"/>
                <a:ea typeface="Gulim" panose="020B0600000101010101" pitchFamily="34" charset="-127"/>
              </a:rPr>
              <a:t>n</a:t>
            </a:r>
            <a:r>
              <a:rPr lang="en-US" altLang="ko-KR" sz="2800" b="1">
                <a:solidFill>
                  <a:srgbClr val="000000"/>
                </a:solidFill>
                <a:latin typeface="Times New Roman" panose="02020603050405020304" pitchFamily="18" charset="0"/>
                <a:ea typeface="Gulim" panose="020B0600000101010101" pitchFamily="34" charset="-127"/>
              </a:rPr>
              <a:t> and </a:t>
            </a:r>
            <a:r>
              <a:rPr lang="en-US" altLang="ko-KR" sz="2800" b="1" i="1">
                <a:solidFill>
                  <a:srgbClr val="000000"/>
                </a:solidFill>
                <a:latin typeface="Times New Roman" panose="02020603050405020304" pitchFamily="18" charset="0"/>
                <a:ea typeface="Gulim" panose="020B0600000101010101" pitchFamily="34" charset="-127"/>
              </a:rPr>
              <a:t>S</a:t>
            </a:r>
            <a:r>
              <a:rPr lang="en-US" altLang="ko-KR" sz="2800" b="1" baseline="-25000">
                <a:solidFill>
                  <a:srgbClr val="000000"/>
                </a:solidFill>
                <a:latin typeface="Times New Roman" panose="02020603050405020304" pitchFamily="18" charset="0"/>
                <a:ea typeface="Gulim" panose="020B0600000101010101" pitchFamily="34" charset="-127"/>
              </a:rPr>
              <a:t>0</a:t>
            </a:r>
            <a:r>
              <a:rPr lang="en-US" altLang="ko-KR" sz="2800" b="1">
                <a:solidFill>
                  <a:srgbClr val="000000"/>
                </a:solidFill>
                <a:latin typeface="Times New Roman" panose="02020603050405020304" pitchFamily="18" charset="0"/>
                <a:ea typeface="Gulim" panose="020B0600000101010101" pitchFamily="34" charset="-127"/>
              </a:rPr>
              <a:t>. Define a new differential potential:</a:t>
            </a:r>
            <a:endParaRPr lang="en-US" altLang="zh-CN" sz="2800" b="1">
              <a:solidFill>
                <a:srgbClr val="000000"/>
              </a:solidFill>
              <a:latin typeface="Times New Roman" panose="02020603050405020304" pitchFamily="18" charset="0"/>
              <a:ea typeface="Gulim" panose="020B0600000101010101" pitchFamily="34" charset="-127"/>
            </a:endParaRPr>
          </a:p>
        </p:txBody>
      </p:sp>
      <p:pic>
        <p:nvPicPr>
          <p:cNvPr id="147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575" y="1824038"/>
            <a:ext cx="208915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7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1" y="2833688"/>
            <a:ext cx="1800225"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746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876" y="4006851"/>
            <a:ext cx="4105275"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746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7713" y="5157788"/>
            <a:ext cx="48958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7464" name="Picture 8" descr="BD06529_"/>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70900" y="5157788"/>
            <a:ext cx="2089150" cy="1655762"/>
          </a:xfrm>
          <a:prstGeom prst="rect">
            <a:avLst/>
          </a:prstGeom>
          <a:noFill/>
          <a:extLst>
            <a:ext uri="{909E8E84-426E-40DD-AFC4-6F175D3DCCD1}">
              <a14:hiddenFill xmlns:a14="http://schemas.microsoft.com/office/drawing/2010/main">
                <a:solidFill>
                  <a:srgbClr val="FFFFFF"/>
                </a:solidFill>
              </a14:hiddenFill>
            </a:ext>
          </a:extLst>
        </p:spPr>
      </p:pic>
      <p:sp>
        <p:nvSpPr>
          <p:cNvPr id="147465" name="Rectangle 9"/>
          <p:cNvSpPr>
            <a:spLocks noRot="1" noChangeArrowheads="1"/>
          </p:cNvSpPr>
          <p:nvPr/>
        </p:nvSpPr>
        <p:spPr bwMode="auto">
          <a:xfrm>
            <a:off x="1919289" y="2347913"/>
            <a:ext cx="856932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nSpc>
                <a:spcPct val="90000"/>
              </a:lnSpc>
            </a:pPr>
            <a:r>
              <a:rPr lang="en-US" altLang="ko-KR" sz="2800" b="1">
                <a:solidFill>
                  <a:srgbClr val="0000CC"/>
                </a:solidFill>
                <a:latin typeface="Times New Roman" panose="02020603050405020304" pitchFamily="18" charset="0"/>
                <a:ea typeface="Gulim" panose="020B0600000101010101" pitchFamily="34" charset="-127"/>
              </a:rPr>
              <a:t>We see that </a:t>
            </a:r>
            <a:r>
              <a:rPr lang="en-US" altLang="ko-KR" sz="2800" b="1" i="1">
                <a:solidFill>
                  <a:srgbClr val="0000CC"/>
                </a:solidFill>
                <a:latin typeface="Times New Roman" panose="02020603050405020304" pitchFamily="18" charset="0"/>
                <a:ea typeface="Gulim" panose="020B0600000101010101" pitchFamily="34" charset="-127"/>
              </a:rPr>
              <a:t>V</a:t>
            </a:r>
            <a:r>
              <a:rPr lang="en-US" altLang="ko-KR" sz="2800" b="1" baseline="-25000">
                <a:solidFill>
                  <a:srgbClr val="0000CC"/>
                </a:solidFill>
                <a:latin typeface="Times New Roman" panose="02020603050405020304" pitchFamily="18" charset="0"/>
                <a:ea typeface="Gulim" panose="020B0600000101010101" pitchFamily="34" charset="-127"/>
              </a:rPr>
              <a:t>d</a:t>
            </a:r>
            <a:r>
              <a:rPr lang="en-US" altLang="ko-KR" sz="2800" b="1">
                <a:solidFill>
                  <a:srgbClr val="0000CC"/>
                </a:solidFill>
                <a:latin typeface="Times New Roman" panose="02020603050405020304" pitchFamily="18" charset="0"/>
                <a:ea typeface="Gulim" panose="020B0600000101010101" pitchFamily="34" charset="-127"/>
              </a:rPr>
              <a:t> satisfies Laplace’s equation in </a:t>
            </a:r>
            <a:r>
              <a:rPr lang="en-US" altLang="ko-KR" sz="2800" b="1" i="1">
                <a:solidFill>
                  <a:srgbClr val="0000CC"/>
                </a:solidFill>
                <a:latin typeface="Times New Roman" panose="02020603050405020304" pitchFamily="18" charset="0"/>
                <a:ea typeface="Gulim" panose="020B0600000101010101" pitchFamily="34" charset="-127"/>
              </a:rPr>
              <a:t>τ</a:t>
            </a:r>
            <a:r>
              <a:rPr lang="en-US" altLang="ko-KR" sz="2800" b="1">
                <a:solidFill>
                  <a:srgbClr val="0000CC"/>
                </a:solidFill>
                <a:latin typeface="Times New Roman" panose="02020603050405020304" pitchFamily="18" charset="0"/>
                <a:ea typeface="Gulim" panose="020B0600000101010101" pitchFamily="34" charset="-127"/>
              </a:rPr>
              <a:t>.</a:t>
            </a:r>
            <a:endParaRPr lang="ko-KR" altLang="en-US" sz="2800" b="1">
              <a:solidFill>
                <a:srgbClr val="0000CC"/>
              </a:solidFill>
              <a:latin typeface="Times New Roman" panose="02020603050405020304" pitchFamily="18" charset="0"/>
              <a:ea typeface="Gulim" panose="020B0600000101010101" pitchFamily="34" charset="-127"/>
            </a:endParaRPr>
          </a:p>
        </p:txBody>
      </p:sp>
      <p:sp>
        <p:nvSpPr>
          <p:cNvPr id="147466" name="Rectangle 10"/>
          <p:cNvSpPr>
            <a:spLocks noRot="1" noChangeArrowheads="1"/>
          </p:cNvSpPr>
          <p:nvPr/>
        </p:nvSpPr>
        <p:spPr bwMode="auto">
          <a:xfrm>
            <a:off x="1919289" y="3429000"/>
            <a:ext cx="85693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nSpc>
                <a:spcPct val="90000"/>
              </a:lnSpc>
            </a:pPr>
            <a:r>
              <a:rPr lang="en-US" altLang="ko-KR" sz="2800" b="1">
                <a:solidFill>
                  <a:srgbClr val="000000"/>
                </a:solidFill>
                <a:latin typeface="Times New Roman" panose="02020603050405020304" pitchFamily="18" charset="0"/>
                <a:ea typeface="Gulim" panose="020B0600000101010101" pitchFamily="34" charset="-127"/>
              </a:rPr>
              <a:t>Recalling the vector identity,</a:t>
            </a:r>
            <a:endParaRPr lang="en-US" altLang="zh-CN" sz="2800" b="1">
              <a:solidFill>
                <a:srgbClr val="000000"/>
              </a:solidFill>
              <a:latin typeface="Times New Roman" panose="02020603050405020304" pitchFamily="18" charset="0"/>
              <a:ea typeface="Gulim" panose="020B0600000101010101" pitchFamily="34" charset="-127"/>
            </a:endParaRPr>
          </a:p>
        </p:txBody>
      </p:sp>
      <p:sp>
        <p:nvSpPr>
          <p:cNvPr id="147467" name="Rectangle 11"/>
          <p:cNvSpPr>
            <a:spLocks noRot="1" noChangeArrowheads="1"/>
          </p:cNvSpPr>
          <p:nvPr/>
        </p:nvSpPr>
        <p:spPr bwMode="auto">
          <a:xfrm>
            <a:off x="1919289" y="4579939"/>
            <a:ext cx="85693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nSpc>
                <a:spcPct val="90000"/>
              </a:lnSpc>
            </a:pPr>
            <a:r>
              <a:rPr lang="en-US" altLang="ko-KR" sz="2800" b="1">
                <a:solidFill>
                  <a:srgbClr val="0000CC"/>
                </a:solidFill>
                <a:latin typeface="Times New Roman" panose="02020603050405020304" pitchFamily="18" charset="0"/>
                <a:ea typeface="Gulim" panose="020B0600000101010101" pitchFamily="34" charset="-127"/>
              </a:rPr>
              <a:t>and letting </a:t>
            </a:r>
            <a:r>
              <a:rPr lang="en-US" altLang="ko-KR" sz="2800" b="1" i="1">
                <a:solidFill>
                  <a:srgbClr val="0000CC"/>
                </a:solidFill>
                <a:latin typeface="Times New Roman" panose="02020603050405020304" pitchFamily="18" charset="0"/>
                <a:ea typeface="Gulim" panose="020B0600000101010101" pitchFamily="34" charset="-127"/>
              </a:rPr>
              <a:t>f</a:t>
            </a:r>
            <a:r>
              <a:rPr lang="en-US" altLang="ko-KR" sz="2800" b="1">
                <a:solidFill>
                  <a:srgbClr val="0000CC"/>
                </a:solidFill>
                <a:latin typeface="Times New Roman" panose="02020603050405020304" pitchFamily="18" charset="0"/>
                <a:ea typeface="Gulim" panose="020B0600000101010101" pitchFamily="34" charset="-127"/>
              </a:rPr>
              <a:t> = </a:t>
            </a:r>
            <a:r>
              <a:rPr lang="en-US" altLang="ko-KR" sz="2800" b="1" i="1">
                <a:solidFill>
                  <a:srgbClr val="0000CC"/>
                </a:solidFill>
                <a:latin typeface="Times New Roman" panose="02020603050405020304" pitchFamily="18" charset="0"/>
                <a:ea typeface="Gulim" panose="020B0600000101010101" pitchFamily="34" charset="-127"/>
              </a:rPr>
              <a:t>V</a:t>
            </a:r>
            <a:r>
              <a:rPr lang="en-US" altLang="ko-KR" sz="2800" b="1" baseline="-25000">
                <a:solidFill>
                  <a:srgbClr val="0000CC"/>
                </a:solidFill>
                <a:latin typeface="Times New Roman" panose="02020603050405020304" pitchFamily="18" charset="0"/>
                <a:ea typeface="Gulim" panose="020B0600000101010101" pitchFamily="34" charset="-127"/>
              </a:rPr>
              <a:t>d</a:t>
            </a:r>
            <a:r>
              <a:rPr lang="en-US" altLang="ko-KR" sz="2800" b="1">
                <a:solidFill>
                  <a:srgbClr val="0000CC"/>
                </a:solidFill>
                <a:latin typeface="Times New Roman" panose="02020603050405020304" pitchFamily="18" charset="0"/>
                <a:ea typeface="Gulim" panose="020B0600000101010101" pitchFamily="34" charset="-127"/>
              </a:rPr>
              <a:t> and A = grad </a:t>
            </a:r>
            <a:r>
              <a:rPr lang="en-US" altLang="ko-KR" sz="2800" b="1" i="1">
                <a:solidFill>
                  <a:srgbClr val="0000CC"/>
                </a:solidFill>
                <a:latin typeface="Times New Roman" panose="02020603050405020304" pitchFamily="18" charset="0"/>
                <a:ea typeface="Gulim" panose="020B0600000101010101" pitchFamily="34" charset="-127"/>
              </a:rPr>
              <a:t>V</a:t>
            </a:r>
            <a:r>
              <a:rPr lang="en-US" altLang="ko-KR" sz="2800" b="1" baseline="-25000">
                <a:solidFill>
                  <a:srgbClr val="0000CC"/>
                </a:solidFill>
                <a:latin typeface="Times New Roman" panose="02020603050405020304" pitchFamily="18" charset="0"/>
                <a:ea typeface="Gulim" panose="020B0600000101010101" pitchFamily="34" charset="-127"/>
              </a:rPr>
              <a:t>d</a:t>
            </a:r>
            <a:r>
              <a:rPr lang="en-US" altLang="ko-KR" sz="2800" b="1">
                <a:solidFill>
                  <a:srgbClr val="0000CC"/>
                </a:solidFill>
                <a:latin typeface="Times New Roman" panose="02020603050405020304" pitchFamily="18" charset="0"/>
                <a:ea typeface="Gulim" panose="020B0600000101010101" pitchFamily="34" charset="-127"/>
              </a:rPr>
              <a:t>; we have</a:t>
            </a:r>
            <a:endParaRPr lang="en-US" altLang="zh-CN" sz="2800" b="1">
              <a:solidFill>
                <a:srgbClr val="0000CC"/>
              </a:solidFill>
              <a:latin typeface="Times New Roman" panose="02020603050405020304" pitchFamily="18" charset="0"/>
              <a:ea typeface="Gulim" panose="020B0600000101010101" pitchFamily="34" charset="-127"/>
            </a:endParaRPr>
          </a:p>
        </p:txBody>
      </p:sp>
    </p:spTree>
    <p:extLst>
      <p:ext uri="{BB962C8B-B14F-4D97-AF65-F5344CB8AC3E}">
        <p14:creationId xmlns:p14="http://schemas.microsoft.com/office/powerpoint/2010/main" val="2978668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dissolve">
                                      <p:cBhvr>
                                        <p:cTn id="7" dur="500"/>
                                        <p:tgtEl>
                                          <p:spTgt spid="147459">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47460"/>
                                        </p:tgtEl>
                                        <p:attrNameLst>
                                          <p:attrName>style.visibility</p:attrName>
                                        </p:attrNameLst>
                                      </p:cBhvr>
                                      <p:to>
                                        <p:strVal val="visible"/>
                                      </p:to>
                                    </p:set>
                                    <p:animEffect transition="in" filter="dissolve">
                                      <p:cBhvr>
                                        <p:cTn id="10" dur="500"/>
                                        <p:tgtEl>
                                          <p:spTgt spid="14746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47465"/>
                                        </p:tgtEl>
                                        <p:attrNameLst>
                                          <p:attrName>style.visibility</p:attrName>
                                        </p:attrNameLst>
                                      </p:cBhvr>
                                      <p:to>
                                        <p:strVal val="visible"/>
                                      </p:to>
                                    </p:set>
                                    <p:animEffect transition="in" filter="dissolve">
                                      <p:cBhvr>
                                        <p:cTn id="15" dur="500"/>
                                        <p:tgtEl>
                                          <p:spTgt spid="147465"/>
                                        </p:tgtEl>
                                      </p:cBhvr>
                                    </p:animEffect>
                                  </p:childTnLst>
                                </p:cTn>
                              </p:par>
                              <p:par>
                                <p:cTn id="16" presetID="9" presetClass="entr" presetSubtype="0" fill="hold" nodeType="withEffect">
                                  <p:stCondLst>
                                    <p:cond delay="0"/>
                                  </p:stCondLst>
                                  <p:childTnLst>
                                    <p:set>
                                      <p:cBhvr>
                                        <p:cTn id="17" dur="1" fill="hold">
                                          <p:stCondLst>
                                            <p:cond delay="0"/>
                                          </p:stCondLst>
                                        </p:cTn>
                                        <p:tgtEl>
                                          <p:spTgt spid="147461"/>
                                        </p:tgtEl>
                                        <p:attrNameLst>
                                          <p:attrName>style.visibility</p:attrName>
                                        </p:attrNameLst>
                                      </p:cBhvr>
                                      <p:to>
                                        <p:strVal val="visible"/>
                                      </p:to>
                                    </p:set>
                                    <p:animEffect transition="in" filter="dissolve">
                                      <p:cBhvr>
                                        <p:cTn id="18" dur="500"/>
                                        <p:tgtEl>
                                          <p:spTgt spid="14746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7466"/>
                                        </p:tgtEl>
                                        <p:attrNameLst>
                                          <p:attrName>style.visibility</p:attrName>
                                        </p:attrNameLst>
                                      </p:cBhvr>
                                      <p:to>
                                        <p:strVal val="visible"/>
                                      </p:to>
                                    </p:set>
                                    <p:animEffect transition="in" filter="dissolve">
                                      <p:cBhvr>
                                        <p:cTn id="23" dur="500"/>
                                        <p:tgtEl>
                                          <p:spTgt spid="147466"/>
                                        </p:tgtEl>
                                      </p:cBhvr>
                                    </p:animEffect>
                                  </p:childTnLst>
                                </p:cTn>
                              </p:par>
                              <p:par>
                                <p:cTn id="24" presetID="9" presetClass="entr" presetSubtype="0" fill="hold" nodeType="withEffect">
                                  <p:stCondLst>
                                    <p:cond delay="0"/>
                                  </p:stCondLst>
                                  <p:childTnLst>
                                    <p:set>
                                      <p:cBhvr>
                                        <p:cTn id="25" dur="1" fill="hold">
                                          <p:stCondLst>
                                            <p:cond delay="0"/>
                                          </p:stCondLst>
                                        </p:cTn>
                                        <p:tgtEl>
                                          <p:spTgt spid="147462"/>
                                        </p:tgtEl>
                                        <p:attrNameLst>
                                          <p:attrName>style.visibility</p:attrName>
                                        </p:attrNameLst>
                                      </p:cBhvr>
                                      <p:to>
                                        <p:strVal val="visible"/>
                                      </p:to>
                                    </p:set>
                                    <p:animEffect transition="in" filter="dissolve">
                                      <p:cBhvr>
                                        <p:cTn id="26" dur="500"/>
                                        <p:tgtEl>
                                          <p:spTgt spid="14746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47467"/>
                                        </p:tgtEl>
                                        <p:attrNameLst>
                                          <p:attrName>style.visibility</p:attrName>
                                        </p:attrNameLst>
                                      </p:cBhvr>
                                      <p:to>
                                        <p:strVal val="visible"/>
                                      </p:to>
                                    </p:set>
                                    <p:animEffect transition="in" filter="dissolve">
                                      <p:cBhvr>
                                        <p:cTn id="31" dur="500"/>
                                        <p:tgtEl>
                                          <p:spTgt spid="147467"/>
                                        </p:tgtEl>
                                      </p:cBhvr>
                                    </p:animEffect>
                                  </p:childTnLst>
                                </p:cTn>
                              </p:par>
                              <p:par>
                                <p:cTn id="32" presetID="9" presetClass="entr" presetSubtype="0" fill="hold" nodeType="withEffect">
                                  <p:stCondLst>
                                    <p:cond delay="0"/>
                                  </p:stCondLst>
                                  <p:childTnLst>
                                    <p:set>
                                      <p:cBhvr>
                                        <p:cTn id="33" dur="1" fill="hold">
                                          <p:stCondLst>
                                            <p:cond delay="0"/>
                                          </p:stCondLst>
                                        </p:cTn>
                                        <p:tgtEl>
                                          <p:spTgt spid="147463"/>
                                        </p:tgtEl>
                                        <p:attrNameLst>
                                          <p:attrName>style.visibility</p:attrName>
                                        </p:attrNameLst>
                                      </p:cBhvr>
                                      <p:to>
                                        <p:strVal val="visible"/>
                                      </p:to>
                                    </p:set>
                                    <p:animEffect transition="in" filter="dissolve">
                                      <p:cBhvr>
                                        <p:cTn id="34" dur="500"/>
                                        <p:tgtEl>
                                          <p:spTgt spid="147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P spid="147465" grpId="0"/>
      <p:bldP spid="147466" grpId="0"/>
      <p:bldP spid="14746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p:cNvSpPr>
            <a:spLocks noGrp="1" noRot="1" noChangeArrowheads="1"/>
          </p:cNvSpPr>
          <p:nvPr>
            <p:ph type="body" sz="half" idx="1"/>
          </p:nvPr>
        </p:nvSpPr>
        <p:spPr>
          <a:xfrm>
            <a:off x="1703388" y="404813"/>
            <a:ext cx="8496300" cy="1008062"/>
          </a:xfrm>
        </p:spPr>
        <p:txBody>
          <a:bodyPr/>
          <a:lstStyle/>
          <a:p>
            <a:r>
              <a:rPr lang="en-US" altLang="ko-KR" sz="2800" b="1">
                <a:solidFill>
                  <a:srgbClr val="000000"/>
                </a:solidFill>
                <a:ea typeface="Gulim" panose="020B0600000101010101" pitchFamily="34" charset="-127"/>
              </a:rPr>
              <a:t>where the first term on the right side vanishes. Integration of the Eq. over the volume </a:t>
            </a:r>
            <a:r>
              <a:rPr lang="en-US" altLang="ko-KR" sz="2800" b="1" i="1">
                <a:solidFill>
                  <a:srgbClr val="000000"/>
                </a:solidFill>
                <a:ea typeface="Gulim" panose="020B0600000101010101" pitchFamily="34" charset="-127"/>
              </a:rPr>
              <a:t>τ</a:t>
            </a:r>
            <a:r>
              <a:rPr lang="en-US" altLang="ko-KR" sz="2800" b="1">
                <a:solidFill>
                  <a:srgbClr val="000000"/>
                </a:solidFill>
                <a:ea typeface="Gulim" panose="020B0600000101010101" pitchFamily="34" charset="-127"/>
              </a:rPr>
              <a:t> yields</a:t>
            </a:r>
          </a:p>
        </p:txBody>
      </p:sp>
      <p:graphicFrame>
        <p:nvGraphicFramePr>
          <p:cNvPr id="148484" name="Object 4"/>
          <p:cNvGraphicFramePr>
            <a:graphicFrameLocks noGrp="1" noChangeAspect="1"/>
          </p:cNvGraphicFramePr>
          <p:nvPr>
            <p:ph sz="half" idx="2"/>
          </p:nvPr>
        </p:nvGraphicFramePr>
        <p:xfrm>
          <a:off x="4872039" y="4797426"/>
          <a:ext cx="1584325" cy="646113"/>
        </p:xfrm>
        <a:graphic>
          <a:graphicData uri="http://schemas.openxmlformats.org/presentationml/2006/ole">
            <mc:AlternateContent xmlns:mc="http://schemas.openxmlformats.org/markup-compatibility/2006">
              <mc:Choice xmlns:v="urn:schemas-microsoft-com:vml" Requires="v">
                <p:oleObj spid="_x0000_s33803" r:id="rId3" imgW="622030" imgH="253890" progId="Equation.DSMT4">
                  <p:embed/>
                </p:oleObj>
              </mc:Choice>
              <mc:Fallback>
                <p:oleObj r:id="rId3" imgW="622030" imgH="25389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2039" y="4797426"/>
                        <a:ext cx="1584325"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4848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0239" y="3429001"/>
            <a:ext cx="2592387" cy="76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488"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1314" y="1412876"/>
            <a:ext cx="3024187"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490" name="Picture 10" descr="00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55075" y="4724400"/>
            <a:ext cx="15621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48491" name="Rectangle 11"/>
          <p:cNvSpPr>
            <a:spLocks noRot="1" noChangeArrowheads="1"/>
          </p:cNvSpPr>
          <p:nvPr/>
        </p:nvSpPr>
        <p:spPr bwMode="auto">
          <a:xfrm>
            <a:off x="1774825" y="1989139"/>
            <a:ext cx="84963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9pPr>
          </a:lstStyle>
          <a:p>
            <a:r>
              <a:rPr lang="en-US" altLang="ko-KR" b="1">
                <a:solidFill>
                  <a:srgbClr val="0000CC"/>
                </a:solidFill>
                <a:ea typeface="Gulim" panose="020B0600000101010101" pitchFamily="34" charset="-127"/>
              </a:rPr>
              <a:t>where surface </a:t>
            </a:r>
            <a:r>
              <a:rPr lang="en-US" altLang="ko-KR" b="1" i="1">
                <a:solidFill>
                  <a:srgbClr val="0000CC"/>
                </a:solidFill>
                <a:ea typeface="Gulim" panose="020B0600000101010101" pitchFamily="34" charset="-127"/>
              </a:rPr>
              <a:t>S</a:t>
            </a:r>
            <a:r>
              <a:rPr lang="en-US" altLang="ko-KR" b="1">
                <a:solidFill>
                  <a:srgbClr val="0000CC"/>
                </a:solidFill>
                <a:ea typeface="Gulim" panose="020B0600000101010101" pitchFamily="34" charset="-127"/>
              </a:rPr>
              <a:t> consists of </a:t>
            </a:r>
            <a:r>
              <a:rPr lang="en-US" altLang="ko-KR" b="1" i="1">
                <a:solidFill>
                  <a:srgbClr val="0000CC"/>
                </a:solidFill>
                <a:ea typeface="Gulim" panose="020B0600000101010101" pitchFamily="34" charset="-127"/>
              </a:rPr>
              <a:t>S</a:t>
            </a:r>
            <a:r>
              <a:rPr lang="en-US" altLang="ko-KR" b="1" baseline="-25000">
                <a:solidFill>
                  <a:srgbClr val="0000CC"/>
                </a:solidFill>
                <a:ea typeface="Gulim" panose="020B0600000101010101" pitchFamily="34" charset="-127"/>
              </a:rPr>
              <a:t>0</a:t>
            </a:r>
            <a:r>
              <a:rPr lang="en-US" altLang="ko-KR" b="1">
                <a:solidFill>
                  <a:srgbClr val="0000CC"/>
                </a:solidFill>
                <a:ea typeface="Gulim" panose="020B0600000101010101" pitchFamily="34" charset="-127"/>
              </a:rPr>
              <a:t> as well as </a:t>
            </a:r>
            <a:r>
              <a:rPr lang="en-US" altLang="ko-KR" b="1" i="1">
                <a:solidFill>
                  <a:srgbClr val="0000CC"/>
                </a:solidFill>
                <a:ea typeface="Gulim" panose="020B0600000101010101" pitchFamily="34" charset="-127"/>
              </a:rPr>
              <a:t>S</a:t>
            </a:r>
            <a:r>
              <a:rPr lang="en-US" altLang="ko-KR" b="1" baseline="-25000">
                <a:solidFill>
                  <a:srgbClr val="0000CC"/>
                </a:solidFill>
                <a:ea typeface="Gulim" panose="020B0600000101010101" pitchFamily="34" charset="-127"/>
              </a:rPr>
              <a:t>1</a:t>
            </a:r>
            <a:r>
              <a:rPr lang="en-US" altLang="ko-KR" b="1">
                <a:solidFill>
                  <a:srgbClr val="0000CC"/>
                </a:solidFill>
                <a:ea typeface="Gulim" panose="020B0600000101010101" pitchFamily="34" charset="-127"/>
              </a:rPr>
              <a:t>, </a:t>
            </a:r>
            <a:r>
              <a:rPr lang="en-US" altLang="ko-KR" b="1" i="1">
                <a:solidFill>
                  <a:srgbClr val="0000CC"/>
                </a:solidFill>
                <a:ea typeface="Gulim" panose="020B0600000101010101" pitchFamily="34" charset="-127"/>
              </a:rPr>
              <a:t>S</a:t>
            </a:r>
            <a:r>
              <a:rPr lang="en-US" altLang="ko-KR" b="1" baseline="-25000">
                <a:solidFill>
                  <a:srgbClr val="0000CC"/>
                </a:solidFill>
                <a:ea typeface="Gulim" panose="020B0600000101010101" pitchFamily="34" charset="-127"/>
              </a:rPr>
              <a:t>2</a:t>
            </a:r>
            <a:r>
              <a:rPr lang="en-US" altLang="ko-KR" b="1">
                <a:solidFill>
                  <a:srgbClr val="0000CC"/>
                </a:solidFill>
                <a:ea typeface="Gulim" panose="020B0600000101010101" pitchFamily="34" charset="-127"/>
              </a:rPr>
              <a:t>, </a:t>
            </a:r>
            <a:r>
              <a:rPr lang="en-US" altLang="ko-KR" b="1" i="1">
                <a:solidFill>
                  <a:srgbClr val="0000CC"/>
                </a:solidFill>
                <a:ea typeface="Gulim" panose="020B0600000101010101" pitchFamily="34" charset="-127"/>
              </a:rPr>
              <a:t>S</a:t>
            </a:r>
            <a:r>
              <a:rPr lang="en-US" altLang="ko-KR" b="1" baseline="-25000">
                <a:solidFill>
                  <a:srgbClr val="0000CC"/>
                </a:solidFill>
                <a:ea typeface="Gulim" panose="020B0600000101010101" pitchFamily="34" charset="-127"/>
              </a:rPr>
              <a:t>3</a:t>
            </a:r>
            <a:r>
              <a:rPr lang="en-US" altLang="ko-KR" b="1">
                <a:solidFill>
                  <a:srgbClr val="0000CC"/>
                </a:solidFill>
                <a:ea typeface="Gulim" panose="020B0600000101010101" pitchFamily="34" charset="-127"/>
              </a:rPr>
              <a:t>,…., </a:t>
            </a:r>
            <a:r>
              <a:rPr lang="en-US" altLang="ko-KR" b="1" i="1">
                <a:solidFill>
                  <a:srgbClr val="0000CC"/>
                </a:solidFill>
                <a:ea typeface="Gulim" panose="020B0600000101010101" pitchFamily="34" charset="-127"/>
              </a:rPr>
              <a:t>S</a:t>
            </a:r>
            <a:r>
              <a:rPr lang="en-US" altLang="ko-KR" b="1" i="1" baseline="-25000">
                <a:solidFill>
                  <a:srgbClr val="0000CC"/>
                </a:solidFill>
                <a:ea typeface="Gulim" panose="020B0600000101010101" pitchFamily="34" charset="-127"/>
              </a:rPr>
              <a:t>n</a:t>
            </a:r>
            <a:r>
              <a:rPr lang="en-US" altLang="ko-KR" b="1">
                <a:solidFill>
                  <a:srgbClr val="0000CC"/>
                </a:solidFill>
                <a:ea typeface="Gulim" panose="020B0600000101010101" pitchFamily="34" charset="-127"/>
              </a:rPr>
              <a:t>. Over the conducting boundaries, as well as over the large surface </a:t>
            </a:r>
            <a:r>
              <a:rPr lang="en-US" altLang="ko-KR" b="1" i="1">
                <a:solidFill>
                  <a:srgbClr val="0000CC"/>
                </a:solidFill>
                <a:ea typeface="Gulim" panose="020B0600000101010101" pitchFamily="34" charset="-127"/>
              </a:rPr>
              <a:t>S</a:t>
            </a:r>
            <a:r>
              <a:rPr lang="en-US" altLang="ko-KR" b="1" baseline="-25000">
                <a:solidFill>
                  <a:srgbClr val="0000CC"/>
                </a:solidFill>
                <a:ea typeface="Gulim" panose="020B0600000101010101" pitchFamily="34" charset="-127"/>
              </a:rPr>
              <a:t>0</a:t>
            </a:r>
            <a:r>
              <a:rPr lang="en-US" altLang="ko-KR" b="1">
                <a:solidFill>
                  <a:srgbClr val="0000CC"/>
                </a:solidFill>
                <a:ea typeface="Gulim" panose="020B0600000101010101" pitchFamily="34" charset="-127"/>
              </a:rPr>
              <a:t>, </a:t>
            </a:r>
            <a:r>
              <a:rPr lang="en-US" altLang="ko-KR" b="1" i="1">
                <a:solidFill>
                  <a:srgbClr val="0000CC"/>
                </a:solidFill>
                <a:ea typeface="Gulim" panose="020B0600000101010101" pitchFamily="34" charset="-127"/>
              </a:rPr>
              <a:t>V</a:t>
            </a:r>
            <a:r>
              <a:rPr lang="en-US" altLang="ko-KR" b="1" baseline="-25000">
                <a:solidFill>
                  <a:srgbClr val="0000CC"/>
                </a:solidFill>
                <a:ea typeface="Gulim" panose="020B0600000101010101" pitchFamily="34" charset="-127"/>
              </a:rPr>
              <a:t>d</a:t>
            </a:r>
            <a:r>
              <a:rPr lang="en-US" altLang="ko-KR" b="1">
                <a:solidFill>
                  <a:srgbClr val="0000CC"/>
                </a:solidFill>
                <a:ea typeface="Gulim" panose="020B0600000101010101" pitchFamily="34" charset="-127"/>
              </a:rPr>
              <a:t> = 0. We have</a:t>
            </a:r>
          </a:p>
        </p:txBody>
      </p:sp>
      <p:sp>
        <p:nvSpPr>
          <p:cNvPr id="148492" name="Rectangle 12"/>
          <p:cNvSpPr>
            <a:spLocks noRot="1" noChangeArrowheads="1"/>
          </p:cNvSpPr>
          <p:nvPr/>
        </p:nvSpPr>
        <p:spPr bwMode="auto">
          <a:xfrm>
            <a:off x="1774825" y="4292601"/>
            <a:ext cx="84963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9pPr>
          </a:lstStyle>
          <a:p>
            <a:r>
              <a:rPr lang="en-US" altLang="ko-KR" b="1">
                <a:solidFill>
                  <a:srgbClr val="000000"/>
                </a:solidFill>
                <a:ea typeface="Gulim" panose="020B0600000101010101" pitchFamily="34" charset="-127"/>
              </a:rPr>
              <a:t>Since the integrand is nonnegative everywhere,</a:t>
            </a:r>
            <a:endParaRPr lang="en-US" altLang="zh-CN" b="1">
              <a:solidFill>
                <a:srgbClr val="000000"/>
              </a:solidFill>
              <a:ea typeface="Gulim" panose="020B0600000101010101" pitchFamily="34" charset="-127"/>
            </a:endParaRPr>
          </a:p>
        </p:txBody>
      </p:sp>
      <p:sp>
        <p:nvSpPr>
          <p:cNvPr id="148493" name="Rectangle 13"/>
          <p:cNvSpPr>
            <a:spLocks noRot="1" noChangeArrowheads="1"/>
          </p:cNvSpPr>
          <p:nvPr/>
        </p:nvSpPr>
        <p:spPr bwMode="auto">
          <a:xfrm>
            <a:off x="1774825" y="5445125"/>
            <a:ext cx="84963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ko-KR" b="1" i="1">
                <a:solidFill>
                  <a:srgbClr val="0000CC"/>
                </a:solidFill>
                <a:ea typeface="Gulim" panose="020B0600000101010101" pitchFamily="34" charset="-127"/>
              </a:rPr>
              <a:t>V</a:t>
            </a:r>
            <a:r>
              <a:rPr lang="en-US" altLang="ko-KR" b="1" baseline="-25000">
                <a:solidFill>
                  <a:srgbClr val="0000CC"/>
                </a:solidFill>
                <a:ea typeface="Gulim" panose="020B0600000101010101" pitchFamily="34" charset="-127"/>
              </a:rPr>
              <a:t>d</a:t>
            </a:r>
            <a:r>
              <a:rPr lang="en-US" altLang="ko-KR" b="1">
                <a:solidFill>
                  <a:srgbClr val="0000CC"/>
                </a:solidFill>
                <a:ea typeface="Gulim" panose="020B0600000101010101" pitchFamily="34" charset="-127"/>
              </a:rPr>
              <a:t>  = 0 throughout the volume.</a:t>
            </a:r>
            <a:endParaRPr lang="en-US" altLang="zh-CN" b="1">
              <a:solidFill>
                <a:srgbClr val="0000CC"/>
              </a:solidFill>
              <a:ea typeface="Gulim" panose="020B0600000101010101" pitchFamily="34" charset="-127"/>
            </a:endParaRPr>
          </a:p>
        </p:txBody>
      </p:sp>
    </p:spTree>
    <p:extLst>
      <p:ext uri="{BB962C8B-B14F-4D97-AF65-F5344CB8AC3E}">
        <p14:creationId xmlns:p14="http://schemas.microsoft.com/office/powerpoint/2010/main" val="3818084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blinds(horizontal)">
                                      <p:cBhvr>
                                        <p:cTn id="7" dur="500"/>
                                        <p:tgtEl>
                                          <p:spTgt spid="14848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8488"/>
                                        </p:tgtEl>
                                        <p:attrNameLst>
                                          <p:attrName>style.visibility</p:attrName>
                                        </p:attrNameLst>
                                      </p:cBhvr>
                                      <p:to>
                                        <p:strVal val="visible"/>
                                      </p:to>
                                    </p:set>
                                    <p:animEffect transition="in" filter="blinds(horizontal)">
                                      <p:cBhvr>
                                        <p:cTn id="10" dur="500"/>
                                        <p:tgtEl>
                                          <p:spTgt spid="14848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8491"/>
                                        </p:tgtEl>
                                        <p:attrNameLst>
                                          <p:attrName>style.visibility</p:attrName>
                                        </p:attrNameLst>
                                      </p:cBhvr>
                                      <p:to>
                                        <p:strVal val="visible"/>
                                      </p:to>
                                    </p:set>
                                    <p:animEffect transition="in" filter="blinds(horizontal)">
                                      <p:cBhvr>
                                        <p:cTn id="15" dur="500"/>
                                        <p:tgtEl>
                                          <p:spTgt spid="148491"/>
                                        </p:tgtEl>
                                      </p:cBhvr>
                                    </p:animEffect>
                                  </p:childTnLst>
                                </p:cTn>
                              </p:par>
                              <p:par>
                                <p:cTn id="16" presetID="3" presetClass="entr" presetSubtype="10" fill="hold" nodeType="withEffect">
                                  <p:stCondLst>
                                    <p:cond delay="0"/>
                                  </p:stCondLst>
                                  <p:childTnLst>
                                    <p:set>
                                      <p:cBhvr>
                                        <p:cTn id="17" dur="1" fill="hold">
                                          <p:stCondLst>
                                            <p:cond delay="0"/>
                                          </p:stCondLst>
                                        </p:cTn>
                                        <p:tgtEl>
                                          <p:spTgt spid="148487"/>
                                        </p:tgtEl>
                                        <p:attrNameLst>
                                          <p:attrName>style.visibility</p:attrName>
                                        </p:attrNameLst>
                                      </p:cBhvr>
                                      <p:to>
                                        <p:strVal val="visible"/>
                                      </p:to>
                                    </p:set>
                                    <p:animEffect transition="in" filter="blinds(horizontal)">
                                      <p:cBhvr>
                                        <p:cTn id="18" dur="500"/>
                                        <p:tgtEl>
                                          <p:spTgt spid="14848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48492"/>
                                        </p:tgtEl>
                                        <p:attrNameLst>
                                          <p:attrName>style.visibility</p:attrName>
                                        </p:attrNameLst>
                                      </p:cBhvr>
                                      <p:to>
                                        <p:strVal val="visible"/>
                                      </p:to>
                                    </p:set>
                                    <p:animEffect transition="in" filter="blinds(horizontal)">
                                      <p:cBhvr>
                                        <p:cTn id="23" dur="500"/>
                                        <p:tgtEl>
                                          <p:spTgt spid="148492"/>
                                        </p:tgtEl>
                                      </p:cBhvr>
                                    </p:animEffect>
                                  </p:childTnLst>
                                </p:cTn>
                              </p:par>
                              <p:par>
                                <p:cTn id="24" presetID="3" presetClass="entr" presetSubtype="10" fill="hold" nodeType="withEffect">
                                  <p:stCondLst>
                                    <p:cond delay="0"/>
                                  </p:stCondLst>
                                  <p:childTnLst>
                                    <p:set>
                                      <p:cBhvr>
                                        <p:cTn id="25" dur="1" fill="hold">
                                          <p:stCondLst>
                                            <p:cond delay="0"/>
                                          </p:stCondLst>
                                        </p:cTn>
                                        <p:tgtEl>
                                          <p:spTgt spid="148484"/>
                                        </p:tgtEl>
                                        <p:attrNameLst>
                                          <p:attrName>style.visibility</p:attrName>
                                        </p:attrNameLst>
                                      </p:cBhvr>
                                      <p:to>
                                        <p:strVal val="visible"/>
                                      </p:to>
                                    </p:set>
                                    <p:animEffect transition="in" filter="blinds(horizontal)">
                                      <p:cBhvr>
                                        <p:cTn id="26" dur="500"/>
                                        <p:tgtEl>
                                          <p:spTgt spid="14848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48493"/>
                                        </p:tgtEl>
                                        <p:attrNameLst>
                                          <p:attrName>style.visibility</p:attrName>
                                        </p:attrNameLst>
                                      </p:cBhvr>
                                      <p:to>
                                        <p:strVal val="visible"/>
                                      </p:to>
                                    </p:set>
                                    <p:animEffect transition="in" filter="blinds(horizontal)">
                                      <p:cBhvr>
                                        <p:cTn id="31" dur="500"/>
                                        <p:tgtEl>
                                          <p:spTgt spid="148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p:bldP spid="148491" grpId="0"/>
      <p:bldP spid="148492" grpId="0"/>
      <p:bldP spid="14849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6" name="Rectangle 4"/>
          <p:cNvSpPr>
            <a:spLocks noChangeArrowheads="1"/>
          </p:cNvSpPr>
          <p:nvPr/>
        </p:nvSpPr>
        <p:spPr bwMode="auto">
          <a:xfrm>
            <a:off x="1847850" y="1125539"/>
            <a:ext cx="828198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en-US" altLang="zh-CN" b="1">
                <a:solidFill>
                  <a:srgbClr val="800000"/>
                </a:solidFill>
                <a:effectLst>
                  <a:outerShdw blurRad="38100" dist="38100" dir="2700000" algn="tl">
                    <a:srgbClr val="C0C0C0"/>
                  </a:outerShdw>
                </a:effectLst>
                <a:ea typeface="幼圆" panose="02010509060101010101" pitchFamily="49" charset="-122"/>
              </a:rPr>
              <a:t>4.4 </a:t>
            </a:r>
            <a:r>
              <a:rPr lang="en-US" altLang="zh-CN" b="1">
                <a:solidFill>
                  <a:srgbClr val="800000"/>
                </a:solidFill>
                <a:effectLst>
                  <a:outerShdw blurRad="38100" dist="38100" dir="2700000" algn="tl">
                    <a:srgbClr val="C0C0C0"/>
                  </a:outerShdw>
                </a:effectLst>
              </a:rPr>
              <a:t>method of Images</a:t>
            </a:r>
          </a:p>
        </p:txBody>
      </p:sp>
      <p:sp>
        <p:nvSpPr>
          <p:cNvPr id="151558" name="Text Box 6"/>
          <p:cNvSpPr txBox="1">
            <a:spLocks noChangeArrowheads="1"/>
          </p:cNvSpPr>
          <p:nvPr/>
        </p:nvSpPr>
        <p:spPr bwMode="auto">
          <a:xfrm>
            <a:off x="2566989" y="2781301"/>
            <a:ext cx="7272337" cy="2297113"/>
          </a:xfrm>
          <a:prstGeom prst="rect">
            <a:avLst/>
          </a:prstGeom>
          <a:solidFill>
            <a:srgbClr val="FFFFFF"/>
          </a:solidFill>
          <a:ln w="25400">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lang="en-US" altLang="zh-CN" sz="2800" b="1">
                <a:solidFill>
                  <a:srgbClr val="000000"/>
                </a:solidFill>
                <a:latin typeface="Times New Roman" panose="02020603050405020304" pitchFamily="18" charset="0"/>
                <a:ea typeface="楷体_GB2312" pitchFamily="49" charset="-122"/>
              </a:rPr>
              <a:t>4.4.1   </a:t>
            </a:r>
            <a:r>
              <a:rPr lang="en-US" altLang="zh-CN" sz="2800" b="1">
                <a:solidFill>
                  <a:srgbClr val="000000"/>
                </a:solidFill>
                <a:latin typeface="Times New Roman" panose="02020603050405020304" pitchFamily="18" charset="0"/>
                <a:ea typeface="幼圆" panose="02010509060101010101" pitchFamily="49" charset="-122"/>
              </a:rPr>
              <a:t>The basic principle of image method</a:t>
            </a:r>
          </a:p>
          <a:p>
            <a:pPr>
              <a:lnSpc>
                <a:spcPct val="120000"/>
              </a:lnSpc>
              <a:spcBef>
                <a:spcPct val="20000"/>
              </a:spcBef>
              <a:buFont typeface="Wingdings" panose="05000000000000000000" pitchFamily="2" charset="2"/>
              <a:buNone/>
            </a:pPr>
            <a:r>
              <a:rPr lang="en-US" altLang="zh-CN" sz="2800" b="1">
                <a:solidFill>
                  <a:srgbClr val="000000"/>
                </a:solidFill>
                <a:latin typeface="Times New Roman" panose="02020603050405020304" pitchFamily="18" charset="0"/>
                <a:ea typeface="楷体_GB2312" pitchFamily="49" charset="-122"/>
              </a:rPr>
              <a:t>4.4.2   Point charge and conducting planes</a:t>
            </a:r>
          </a:p>
          <a:p>
            <a:pPr>
              <a:lnSpc>
                <a:spcPct val="120000"/>
              </a:lnSpc>
              <a:spcBef>
                <a:spcPct val="20000"/>
              </a:spcBef>
              <a:buFont typeface="Wingdings" panose="05000000000000000000" pitchFamily="2" charset="2"/>
              <a:buNone/>
            </a:pPr>
            <a:r>
              <a:rPr lang="en-US" altLang="zh-CN" sz="2800" b="1">
                <a:solidFill>
                  <a:srgbClr val="000000"/>
                </a:solidFill>
                <a:latin typeface="Times New Roman" panose="02020603050405020304" pitchFamily="18" charset="0"/>
                <a:ea typeface="楷体_GB2312" pitchFamily="49" charset="-122"/>
              </a:rPr>
              <a:t>4.4.3   </a:t>
            </a:r>
            <a:r>
              <a:rPr lang="en-US" altLang="zh-CN" sz="2800" b="1">
                <a:solidFill>
                  <a:srgbClr val="000000"/>
                </a:solidFill>
                <a:latin typeface="Times New Roman" panose="02020603050405020304" pitchFamily="18" charset="0"/>
                <a:ea typeface="幼圆" panose="02010509060101010101" pitchFamily="49" charset="-122"/>
              </a:rPr>
              <a:t>Point charge and </a:t>
            </a:r>
            <a:r>
              <a:rPr lang="en-US" altLang="zh-CN" sz="2800" b="1">
                <a:solidFill>
                  <a:srgbClr val="000000"/>
                </a:solidFill>
                <a:latin typeface="Times New Roman" panose="02020603050405020304" pitchFamily="18" charset="0"/>
              </a:rPr>
              <a:t>conducting sphere</a:t>
            </a:r>
            <a:endParaRPr lang="en-US" altLang="zh-CN" sz="2800" b="1">
              <a:solidFill>
                <a:srgbClr val="000000"/>
              </a:solidFill>
              <a:latin typeface="Times New Roman" panose="02020603050405020304" pitchFamily="18" charset="0"/>
              <a:ea typeface="幼圆" panose="02010509060101010101" pitchFamily="49" charset="-122"/>
            </a:endParaRPr>
          </a:p>
          <a:p>
            <a:pPr>
              <a:lnSpc>
                <a:spcPct val="120000"/>
              </a:lnSpc>
              <a:spcBef>
                <a:spcPct val="20000"/>
              </a:spcBef>
              <a:buFont typeface="Wingdings" panose="05000000000000000000" pitchFamily="2" charset="2"/>
              <a:buNone/>
            </a:pPr>
            <a:r>
              <a:rPr lang="en-US" altLang="zh-CN" sz="2800" b="1">
                <a:solidFill>
                  <a:srgbClr val="000000"/>
                </a:solidFill>
                <a:latin typeface="Times New Roman" panose="02020603050405020304" pitchFamily="18" charset="0"/>
                <a:ea typeface="楷体_GB2312" pitchFamily="49" charset="-122"/>
              </a:rPr>
              <a:t>4.4.4   Line charge and conducting cylinder</a:t>
            </a:r>
            <a:endParaRPr kumimoji="1" lang="en-US" altLang="zh-CN" b="1">
              <a:solidFill>
                <a:srgbClr val="FF0000"/>
              </a:solidFill>
            </a:endParaRPr>
          </a:p>
        </p:txBody>
      </p:sp>
    </p:spTree>
    <p:extLst>
      <p:ext uri="{BB962C8B-B14F-4D97-AF65-F5344CB8AC3E}">
        <p14:creationId xmlns:p14="http://schemas.microsoft.com/office/powerpoint/2010/main" val="2173167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Grp="1" noChangeArrowheads="1"/>
          </p:cNvSpPr>
          <p:nvPr>
            <p:ph type="title" idx="4294967295"/>
          </p:nvPr>
        </p:nvSpPr>
        <p:spPr>
          <a:xfrm>
            <a:off x="2063751" y="333376"/>
            <a:ext cx="8208963" cy="936625"/>
          </a:xfrm>
          <a:gradFill rotWithShape="1">
            <a:gsLst>
              <a:gs pos="0">
                <a:srgbClr val="CCFFCC"/>
              </a:gs>
              <a:gs pos="50000">
                <a:schemeClr val="bg1"/>
              </a:gs>
              <a:gs pos="100000">
                <a:srgbClr val="CCFFCC"/>
              </a:gs>
            </a:gsLst>
            <a:lin ang="5400000" scaled="1"/>
          </a:gradFill>
          <a:extLs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r>
              <a:rPr lang="en-US" altLang="zh-CN" b="1">
                <a:solidFill>
                  <a:srgbClr val="990000"/>
                </a:solidFill>
                <a:latin typeface="Times New Roman" panose="02020603050405020304" pitchFamily="18" charset="0"/>
                <a:ea typeface="幼圆" panose="02010509060101010101" pitchFamily="49" charset="-122"/>
              </a:rPr>
              <a:t>Classification and analysis for solving electromagnetic problems</a:t>
            </a:r>
          </a:p>
        </p:txBody>
      </p:sp>
      <p:sp>
        <p:nvSpPr>
          <p:cNvPr id="88068" name="Text Box 5"/>
          <p:cNvSpPr txBox="1">
            <a:spLocks noChangeArrowheads="1"/>
          </p:cNvSpPr>
          <p:nvPr/>
        </p:nvSpPr>
        <p:spPr bwMode="auto">
          <a:xfrm>
            <a:off x="2711450" y="2778126"/>
            <a:ext cx="2592388" cy="701675"/>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4000" b="1">
              <a:solidFill>
                <a:srgbClr val="FF0000"/>
              </a:solidFill>
              <a:latin typeface="Times New Roman" panose="02020603050405020304" pitchFamily="18" charset="0"/>
              <a:ea typeface="幼圆" panose="02010509060101010101" pitchFamily="49" charset="-122"/>
            </a:endParaRPr>
          </a:p>
        </p:txBody>
      </p:sp>
      <p:sp>
        <p:nvSpPr>
          <p:cNvPr id="88069" name="AutoShape 6"/>
          <p:cNvSpPr>
            <a:spLocks noChangeArrowheads="1"/>
          </p:cNvSpPr>
          <p:nvPr/>
        </p:nvSpPr>
        <p:spPr bwMode="auto">
          <a:xfrm>
            <a:off x="3863975" y="3500438"/>
            <a:ext cx="287338" cy="863600"/>
          </a:xfrm>
          <a:prstGeom prst="downArrow">
            <a:avLst>
              <a:gd name="adj1" fmla="val 50000"/>
              <a:gd name="adj2" fmla="val 75138"/>
            </a:avLst>
          </a:prstGeom>
          <a:solidFill>
            <a:schemeClr val="tx2"/>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2400">
              <a:solidFill>
                <a:srgbClr val="FF0000"/>
              </a:solidFill>
              <a:ea typeface="楷体_GB2312" pitchFamily="49" charset="-122"/>
            </a:endParaRPr>
          </a:p>
        </p:txBody>
      </p:sp>
      <p:sp>
        <p:nvSpPr>
          <p:cNvPr id="88070" name="Text Box 7"/>
          <p:cNvSpPr txBox="1">
            <a:spLocks noChangeArrowheads="1"/>
          </p:cNvSpPr>
          <p:nvPr/>
        </p:nvSpPr>
        <p:spPr bwMode="auto">
          <a:xfrm>
            <a:off x="2424114" y="4437064"/>
            <a:ext cx="3240087" cy="830997"/>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dirty="0">
                <a:latin typeface="Times New Roman" panose="02020603050405020304" pitchFamily="18" charset="0"/>
                <a:ea typeface="幼圆" panose="02010509060101010101" pitchFamily="49" charset="-122"/>
              </a:rPr>
              <a:t>Static electromagnetic field</a:t>
            </a:r>
          </a:p>
        </p:txBody>
      </p:sp>
      <p:graphicFrame>
        <p:nvGraphicFramePr>
          <p:cNvPr id="88071" name="Object 21"/>
          <p:cNvGraphicFramePr>
            <a:graphicFrameLocks noGrp="1" noChangeAspect="1"/>
          </p:cNvGraphicFramePr>
          <p:nvPr>
            <p:ph sz="half" idx="4294967295"/>
          </p:nvPr>
        </p:nvGraphicFramePr>
        <p:xfrm>
          <a:off x="3629026" y="2852739"/>
          <a:ext cx="747713" cy="625475"/>
        </p:xfrm>
        <a:graphic>
          <a:graphicData uri="http://schemas.openxmlformats.org/presentationml/2006/ole">
            <mc:AlternateContent xmlns:mc="http://schemas.openxmlformats.org/markup-compatibility/2006">
              <mc:Choice xmlns:v="urn:schemas-microsoft-com:vml" Requires="v">
                <p:oleObj spid="_x0000_s26644" name="Equation" r:id="rId3" imgW="418918" imgH="393529" progId="Equation.DSMT4">
                  <p:embed/>
                </p:oleObj>
              </mc:Choice>
              <mc:Fallback>
                <p:oleObj name="Equation" r:id="rId3" imgW="418918" imgH="393529"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9026" y="2852739"/>
                        <a:ext cx="747713"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72" name="Text Box 24"/>
          <p:cNvSpPr txBox="1">
            <a:spLocks noChangeArrowheads="1"/>
          </p:cNvSpPr>
          <p:nvPr/>
        </p:nvSpPr>
        <p:spPr bwMode="auto">
          <a:xfrm>
            <a:off x="6600825" y="2778126"/>
            <a:ext cx="2592388" cy="701675"/>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4000" b="1">
              <a:solidFill>
                <a:srgbClr val="FF0000"/>
              </a:solidFill>
              <a:latin typeface="Times New Roman" panose="02020603050405020304" pitchFamily="18" charset="0"/>
              <a:ea typeface="幼圆" panose="02010509060101010101" pitchFamily="49" charset="-122"/>
            </a:endParaRPr>
          </a:p>
        </p:txBody>
      </p:sp>
      <p:graphicFrame>
        <p:nvGraphicFramePr>
          <p:cNvPr id="88073" name="Object 27"/>
          <p:cNvGraphicFramePr>
            <a:graphicFrameLocks noChangeAspect="1"/>
          </p:cNvGraphicFramePr>
          <p:nvPr/>
        </p:nvGraphicFramePr>
        <p:xfrm>
          <a:off x="7535864" y="2778126"/>
          <a:ext cx="719137" cy="676275"/>
        </p:xfrm>
        <a:graphic>
          <a:graphicData uri="http://schemas.openxmlformats.org/presentationml/2006/ole">
            <mc:AlternateContent xmlns:mc="http://schemas.openxmlformats.org/markup-compatibility/2006">
              <mc:Choice xmlns:v="urn:schemas-microsoft-com:vml" Requires="v">
                <p:oleObj spid="_x0000_s26645" name="Equation" r:id="rId5" imgW="418918" imgH="393529" progId="Equation.DSMT4">
                  <p:embed/>
                </p:oleObj>
              </mc:Choice>
              <mc:Fallback>
                <p:oleObj name="Equation" r:id="rId5" imgW="418918" imgH="39352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5864" y="2778126"/>
                        <a:ext cx="719137" cy="676275"/>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74" name="AutoShape 28"/>
          <p:cNvSpPr>
            <a:spLocks noChangeArrowheads="1"/>
          </p:cNvSpPr>
          <p:nvPr/>
        </p:nvSpPr>
        <p:spPr bwMode="auto">
          <a:xfrm>
            <a:off x="7896225" y="3573463"/>
            <a:ext cx="287338" cy="787400"/>
          </a:xfrm>
          <a:prstGeom prst="downArrow">
            <a:avLst>
              <a:gd name="adj1" fmla="val 50000"/>
              <a:gd name="adj2" fmla="val 68508"/>
            </a:avLst>
          </a:prstGeom>
          <a:solidFill>
            <a:schemeClr val="tx2"/>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2400">
              <a:solidFill>
                <a:srgbClr val="FF0000"/>
              </a:solidFill>
              <a:ea typeface="楷体_GB2312" pitchFamily="49" charset="-122"/>
            </a:endParaRPr>
          </a:p>
        </p:txBody>
      </p:sp>
      <p:sp>
        <p:nvSpPr>
          <p:cNvPr id="88075" name="Text Box 29"/>
          <p:cNvSpPr txBox="1">
            <a:spLocks noChangeArrowheads="1"/>
          </p:cNvSpPr>
          <p:nvPr/>
        </p:nvSpPr>
        <p:spPr bwMode="auto">
          <a:xfrm>
            <a:off x="6599239" y="4437063"/>
            <a:ext cx="3457575" cy="4572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dirty="0">
                <a:latin typeface="Times New Roman" panose="02020603050405020304" pitchFamily="18" charset="0"/>
                <a:ea typeface="幼圆" panose="02010509060101010101" pitchFamily="49" charset="-122"/>
              </a:rPr>
              <a:t>E</a:t>
            </a:r>
            <a:r>
              <a:rPr lang="en-US" altLang="zh-CN" sz="2400" b="1" dirty="0" smtClean="0">
                <a:latin typeface="Times New Roman" panose="02020603050405020304" pitchFamily="18" charset="0"/>
                <a:ea typeface="幼圆" panose="02010509060101010101" pitchFamily="49" charset="-122"/>
              </a:rPr>
              <a:t>lectromagnetic </a:t>
            </a:r>
            <a:r>
              <a:rPr lang="en-US" altLang="zh-CN" sz="2400" b="1" dirty="0">
                <a:latin typeface="Times New Roman" panose="02020603050405020304" pitchFamily="18" charset="0"/>
                <a:ea typeface="幼圆" panose="02010509060101010101" pitchFamily="49" charset="-122"/>
              </a:rPr>
              <a:t>wave</a:t>
            </a:r>
          </a:p>
        </p:txBody>
      </p:sp>
      <p:sp>
        <p:nvSpPr>
          <p:cNvPr id="88076" name="Text Box 30"/>
          <p:cNvSpPr txBox="1">
            <a:spLocks noChangeArrowheads="1"/>
          </p:cNvSpPr>
          <p:nvPr/>
        </p:nvSpPr>
        <p:spPr bwMode="auto">
          <a:xfrm>
            <a:off x="3863976" y="1628775"/>
            <a:ext cx="4392613" cy="457200"/>
          </a:xfrm>
          <a:prstGeom prst="rect">
            <a:avLst/>
          </a:prstGeom>
          <a:gradFill rotWithShape="1">
            <a:gsLst>
              <a:gs pos="0">
                <a:srgbClr val="737373"/>
              </a:gs>
              <a:gs pos="50000">
                <a:srgbClr val="F8F8F8"/>
              </a:gs>
              <a:gs pos="100000">
                <a:srgbClr val="737373"/>
              </a:gs>
            </a:gsLst>
            <a:lin ang="5400000" scaled="1"/>
          </a:gra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dirty="0">
                <a:latin typeface="Times New Roman" panose="02020603050405020304" pitchFamily="18" charset="0"/>
                <a:ea typeface="幼圆" panose="02010509060101010101" pitchFamily="49" charset="-122"/>
              </a:rPr>
              <a:t>According to the change of time</a:t>
            </a:r>
          </a:p>
        </p:txBody>
      </p:sp>
      <p:sp>
        <p:nvSpPr>
          <p:cNvPr id="88077" name="Line 31"/>
          <p:cNvSpPr>
            <a:spLocks noChangeShapeType="1"/>
          </p:cNvSpPr>
          <p:nvPr/>
        </p:nvSpPr>
        <p:spPr bwMode="auto">
          <a:xfrm>
            <a:off x="6010275" y="2133600"/>
            <a:ext cx="0" cy="215900"/>
          </a:xfrm>
          <a:prstGeom prst="line">
            <a:avLst/>
          </a:prstGeom>
          <a:noFill/>
          <a:ln w="857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8078" name="Line 32"/>
          <p:cNvSpPr>
            <a:spLocks noChangeShapeType="1"/>
          </p:cNvSpPr>
          <p:nvPr/>
        </p:nvSpPr>
        <p:spPr bwMode="auto">
          <a:xfrm flipV="1">
            <a:off x="3935413" y="2349500"/>
            <a:ext cx="4176712" cy="26988"/>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8079" name="AutoShape 33"/>
          <p:cNvSpPr>
            <a:spLocks noChangeArrowheads="1"/>
          </p:cNvSpPr>
          <p:nvPr/>
        </p:nvSpPr>
        <p:spPr bwMode="auto">
          <a:xfrm>
            <a:off x="3863976" y="2349500"/>
            <a:ext cx="288925" cy="431800"/>
          </a:xfrm>
          <a:prstGeom prst="downArrow">
            <a:avLst>
              <a:gd name="adj1" fmla="val 50546"/>
              <a:gd name="adj2" fmla="val 36968"/>
            </a:avLst>
          </a:prstGeom>
          <a:solidFill>
            <a:schemeClr val="tx2"/>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2400">
              <a:solidFill>
                <a:srgbClr val="FF0000"/>
              </a:solidFill>
              <a:ea typeface="楷体_GB2312" pitchFamily="49" charset="-122"/>
            </a:endParaRPr>
          </a:p>
        </p:txBody>
      </p:sp>
      <p:sp>
        <p:nvSpPr>
          <p:cNvPr id="88080" name="AutoShape 34"/>
          <p:cNvSpPr>
            <a:spLocks noChangeArrowheads="1"/>
          </p:cNvSpPr>
          <p:nvPr/>
        </p:nvSpPr>
        <p:spPr bwMode="auto">
          <a:xfrm>
            <a:off x="7896226" y="2363788"/>
            <a:ext cx="288925" cy="417512"/>
          </a:xfrm>
          <a:prstGeom prst="downArrow">
            <a:avLst>
              <a:gd name="adj1" fmla="val 50546"/>
              <a:gd name="adj2" fmla="val 35745"/>
            </a:avLst>
          </a:prstGeom>
          <a:solidFill>
            <a:schemeClr val="tx2"/>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2400">
              <a:solidFill>
                <a:srgbClr val="FF0000"/>
              </a:solidFill>
              <a:ea typeface="楷体_GB2312" pitchFamily="49" charset="-122"/>
            </a:endParaRPr>
          </a:p>
        </p:txBody>
      </p:sp>
      <p:sp>
        <p:nvSpPr>
          <p:cNvPr id="88081" name="AutoShape 36"/>
          <p:cNvSpPr>
            <a:spLocks noChangeArrowheads="1"/>
          </p:cNvSpPr>
          <p:nvPr/>
        </p:nvSpPr>
        <p:spPr bwMode="auto">
          <a:xfrm>
            <a:off x="5880101" y="1268414"/>
            <a:ext cx="288925" cy="301625"/>
          </a:xfrm>
          <a:prstGeom prst="downArrow">
            <a:avLst>
              <a:gd name="adj1" fmla="val 50546"/>
              <a:gd name="adj2" fmla="val 25823"/>
            </a:avLst>
          </a:prstGeom>
          <a:solidFill>
            <a:schemeClr val="tx2"/>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2400">
              <a:solidFill>
                <a:srgbClr val="FF0000"/>
              </a:solidFill>
              <a:ea typeface="楷体_GB2312" pitchFamily="49" charset="-122"/>
            </a:endParaRPr>
          </a:p>
        </p:txBody>
      </p:sp>
      <p:sp>
        <p:nvSpPr>
          <p:cNvPr id="933925" name="Rectangle 37"/>
          <p:cNvSpPr>
            <a:spLocks noChangeArrowheads="1"/>
          </p:cNvSpPr>
          <p:nvPr/>
        </p:nvSpPr>
        <p:spPr bwMode="auto">
          <a:xfrm>
            <a:off x="2747963" y="5445125"/>
            <a:ext cx="2592388" cy="863600"/>
          </a:xfrm>
          <a:prstGeom prst="rect">
            <a:avLst/>
          </a:prstGeom>
          <a:gradFill rotWithShape="1">
            <a:gsLst>
              <a:gs pos="0">
                <a:srgbClr val="CCFFCC"/>
              </a:gs>
              <a:gs pos="50000">
                <a:schemeClr val="bg1"/>
              </a:gs>
              <a:gs pos="100000">
                <a:srgbClr val="CCFF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a:ea typeface="幼圆" panose="02010509060101010101" pitchFamily="49" charset="-122"/>
              </a:rPr>
              <a:t>Chapter </a:t>
            </a:r>
          </a:p>
          <a:p>
            <a:pPr algn="ctr"/>
            <a:r>
              <a:rPr lang="en-US" altLang="zh-CN" sz="2400" b="1" dirty="0">
                <a:ea typeface="幼圆" panose="02010509060101010101" pitchFamily="49" charset="-122"/>
              </a:rPr>
              <a:t>3,4,5,6</a:t>
            </a:r>
          </a:p>
        </p:txBody>
      </p:sp>
      <p:sp>
        <p:nvSpPr>
          <p:cNvPr id="933926" name="Rectangle 38"/>
          <p:cNvSpPr>
            <a:spLocks noChangeArrowheads="1"/>
          </p:cNvSpPr>
          <p:nvPr/>
        </p:nvSpPr>
        <p:spPr bwMode="auto">
          <a:xfrm>
            <a:off x="6818313" y="5445125"/>
            <a:ext cx="2590800" cy="863600"/>
          </a:xfrm>
          <a:prstGeom prst="rect">
            <a:avLst/>
          </a:prstGeom>
          <a:gradFill rotWithShape="1">
            <a:gsLst>
              <a:gs pos="0">
                <a:srgbClr val="CCFFCC"/>
              </a:gs>
              <a:gs pos="50000">
                <a:schemeClr val="bg1"/>
              </a:gs>
              <a:gs pos="100000">
                <a:srgbClr val="CCFF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a:ea typeface="幼圆" panose="02010509060101010101" pitchFamily="49" charset="-122"/>
              </a:rPr>
              <a:t>C</a:t>
            </a:r>
            <a:r>
              <a:rPr lang="fr-FR" altLang="zh-CN" sz="2400" b="1" dirty="0">
                <a:ea typeface="幼圆" panose="02010509060101010101" pitchFamily="49" charset="-122"/>
              </a:rPr>
              <a:t>hapter</a:t>
            </a:r>
            <a:endParaRPr lang="en-US" altLang="zh-CN" sz="2400" b="1" dirty="0">
              <a:ea typeface="幼圆" panose="02010509060101010101" pitchFamily="49" charset="-122"/>
            </a:endParaRPr>
          </a:p>
          <a:p>
            <a:pPr algn="ctr"/>
            <a:r>
              <a:rPr lang="fr-FR" altLang="zh-CN" sz="2400" b="1" dirty="0">
                <a:ea typeface="幼圆" panose="02010509060101010101" pitchFamily="49" charset="-122"/>
              </a:rPr>
              <a:t>7, 8,9,10,11</a:t>
            </a:r>
            <a:endParaRPr lang="en-US" altLang="zh-CN" sz="2400" b="1" dirty="0">
              <a:ea typeface="幼圆" panose="02010509060101010101" pitchFamily="49" charset="-122"/>
            </a:endParaRPr>
          </a:p>
        </p:txBody>
      </p:sp>
    </p:spTree>
    <p:extLst>
      <p:ext uri="{BB962C8B-B14F-4D97-AF65-F5344CB8AC3E}">
        <p14:creationId xmlns:p14="http://schemas.microsoft.com/office/powerpoint/2010/main" val="3160401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33925"/>
                                        </p:tgtEl>
                                        <p:attrNameLst>
                                          <p:attrName>style.visibility</p:attrName>
                                        </p:attrNameLst>
                                      </p:cBhvr>
                                      <p:to>
                                        <p:strVal val="visible"/>
                                      </p:to>
                                    </p:set>
                                    <p:animEffect transition="in" filter="wipe(up)">
                                      <p:cBhvr>
                                        <p:cTn id="7" dur="2000"/>
                                        <p:tgtEl>
                                          <p:spTgt spid="93392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33926"/>
                                        </p:tgtEl>
                                        <p:attrNameLst>
                                          <p:attrName>style.visibility</p:attrName>
                                        </p:attrNameLst>
                                      </p:cBhvr>
                                      <p:to>
                                        <p:strVal val="visible"/>
                                      </p:to>
                                    </p:set>
                                    <p:animEffect transition="in" filter="wipe(up)">
                                      <p:cBhvr>
                                        <p:cTn id="10" dur="2000"/>
                                        <p:tgtEl>
                                          <p:spTgt spid="933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925" grpId="0" animBg="1"/>
      <p:bldP spid="93392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p:cNvSpPr>
          <p:nvPr/>
        </p:nvSpPr>
        <p:spPr bwMode="auto">
          <a:xfrm>
            <a:off x="1981201" y="381000"/>
            <a:ext cx="7529513" cy="685800"/>
          </a:xfrm>
          <a:prstGeom prst="rect">
            <a:avLst/>
          </a:prstGeom>
          <a:noFill/>
          <a:ln>
            <a:noFill/>
          </a:ln>
          <a:extLst>
            <a:ext uri="{909E8E84-426E-40DD-AFC4-6F175D3DCCD1}">
              <a14:hiddenFill xmlns:a14="http://schemas.microsoft.com/office/drawing/2010/main">
                <a:solidFill>
                  <a:srgbClr val="5E9EFF"/>
                </a:solidFill>
              </a14:hiddenFill>
            </a:ext>
            <a:ext uri="{91240B29-F687-4F45-9708-019B960494DF}">
              <a14:hiddenLine xmlns:a14="http://schemas.microsoft.com/office/drawing/2010/main" w="57150" cmpd="thinThick">
                <a:solidFill>
                  <a:srgbClr val="9966FF"/>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30000"/>
              </a:lnSpc>
            </a:pPr>
            <a:endParaRPr lang="zh-CN" altLang="zh-CN" sz="2400">
              <a:solidFill>
                <a:schemeClr val="bg1"/>
              </a:solidFill>
              <a:latin typeface="楷体_GB2312" pitchFamily="49" charset="-122"/>
              <a:ea typeface="楷体_GB2312" pitchFamily="49" charset="-122"/>
            </a:endParaRPr>
          </a:p>
        </p:txBody>
      </p:sp>
      <p:sp>
        <p:nvSpPr>
          <p:cNvPr id="154627" name="Rectangle 5"/>
          <p:cNvSpPr>
            <a:spLocks noChangeArrowheads="1"/>
          </p:cNvSpPr>
          <p:nvPr/>
        </p:nvSpPr>
        <p:spPr bwMode="auto">
          <a:xfrm>
            <a:off x="1919289" y="1125538"/>
            <a:ext cx="5246687"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kumimoji="1" lang="en-US" altLang="zh-CN" sz="2400" b="1">
                <a:solidFill>
                  <a:srgbClr val="000000"/>
                </a:solidFill>
              </a:rPr>
              <a:t>1. </a:t>
            </a:r>
            <a:r>
              <a:rPr lang="en-US" altLang="zh-CN" sz="2400" b="1">
                <a:solidFill>
                  <a:srgbClr val="000000"/>
                </a:solidFill>
              </a:rPr>
              <a:t>Introduce the questions</a:t>
            </a:r>
          </a:p>
        </p:txBody>
      </p:sp>
      <p:sp>
        <p:nvSpPr>
          <p:cNvPr id="154628" name="Text Box 6"/>
          <p:cNvSpPr txBox="1">
            <a:spLocks noChangeArrowheads="1"/>
          </p:cNvSpPr>
          <p:nvPr/>
        </p:nvSpPr>
        <p:spPr bwMode="auto">
          <a:xfrm>
            <a:off x="1919289" y="1773238"/>
            <a:ext cx="8353425" cy="96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buFontTx/>
              <a:buBlip>
                <a:blip r:embed="rId2"/>
              </a:buBlip>
            </a:pPr>
            <a:r>
              <a:rPr kumimoji="1" lang="zh-CN" altLang="en-US" sz="2400" b="1">
                <a:solidFill>
                  <a:srgbClr val="000000"/>
                </a:solidFill>
                <a:ea typeface="楷体_GB2312" pitchFamily="49" charset="-122"/>
              </a:rPr>
              <a:t>　</a:t>
            </a:r>
            <a:r>
              <a:rPr kumimoji="1" lang="en-US" altLang="zh-CN" sz="2400" b="1">
                <a:solidFill>
                  <a:srgbClr val="000000"/>
                </a:solidFill>
                <a:ea typeface="楷体_GB2312" pitchFamily="49" charset="-122"/>
              </a:rPr>
              <a:t>Several examples</a:t>
            </a:r>
            <a:r>
              <a:rPr kumimoji="1" lang="zh-CN" altLang="en-US" sz="2400" b="1">
                <a:solidFill>
                  <a:srgbClr val="000000"/>
                </a:solidFill>
                <a:ea typeface="楷体_GB2312" pitchFamily="49" charset="-122"/>
                <a:sym typeface="Symbol" panose="05050102010706020507" pitchFamily="18" charset="2"/>
              </a:rPr>
              <a:t>　 </a:t>
            </a:r>
          </a:p>
          <a:p>
            <a:pPr algn="just">
              <a:lnSpc>
                <a:spcPct val="130000"/>
              </a:lnSpc>
            </a:pPr>
            <a:r>
              <a:rPr kumimoji="1" lang="zh-CN" altLang="en-US" sz="1600" b="1">
                <a:solidFill>
                  <a:srgbClr val="000000"/>
                </a:solidFill>
                <a:ea typeface="楷体_GB2312" pitchFamily="49" charset="-122"/>
                <a:sym typeface="Symbol" panose="05050102010706020507" pitchFamily="18" charset="2"/>
              </a:rPr>
              <a:t>        </a:t>
            </a:r>
            <a:r>
              <a:rPr kumimoji="1" lang="en-US" altLang="zh-CN" sz="2000" b="1">
                <a:solidFill>
                  <a:srgbClr val="000000"/>
                </a:solidFill>
                <a:ea typeface="楷体_GB2312" pitchFamily="49" charset="-122"/>
                <a:sym typeface="Symbol" panose="05050102010706020507" pitchFamily="18" charset="2"/>
              </a:rPr>
              <a:t>A point charge near the grounded conducting plane.</a:t>
            </a:r>
          </a:p>
        </p:txBody>
      </p:sp>
      <p:sp>
        <p:nvSpPr>
          <p:cNvPr id="154629" name="Rectangle 7"/>
          <p:cNvSpPr>
            <a:spLocks noChangeArrowheads="1"/>
          </p:cNvSpPr>
          <p:nvPr/>
        </p:nvSpPr>
        <p:spPr bwMode="auto">
          <a:xfrm>
            <a:off x="5159376" y="2998788"/>
            <a:ext cx="5400675" cy="2735262"/>
          </a:xfrm>
          <a:prstGeom prst="rect">
            <a:avLst/>
          </a:prstGeom>
          <a:solidFill>
            <a:srgbClr val="CC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911368" name="Text Box 8"/>
          <p:cNvSpPr txBox="1">
            <a:spLocks noChangeArrowheads="1"/>
          </p:cNvSpPr>
          <p:nvPr/>
        </p:nvSpPr>
        <p:spPr bwMode="auto">
          <a:xfrm>
            <a:off x="7981950" y="3006725"/>
            <a:ext cx="369888"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latin typeface="楷体_GB2312" pitchFamily="49" charset="-122"/>
                <a:ea typeface="楷体_GB2312" pitchFamily="49" charset="-122"/>
              </a:rPr>
              <a:t>q</a:t>
            </a:r>
          </a:p>
        </p:txBody>
      </p:sp>
      <p:sp>
        <p:nvSpPr>
          <p:cNvPr id="911369" name="Text Box 9"/>
          <p:cNvSpPr txBox="1">
            <a:spLocks noChangeArrowheads="1"/>
          </p:cNvSpPr>
          <p:nvPr/>
        </p:nvSpPr>
        <p:spPr bwMode="auto">
          <a:xfrm>
            <a:off x="8012114" y="4862513"/>
            <a:ext cx="649287"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latin typeface="楷体_GB2312" pitchFamily="49" charset="-122"/>
                <a:ea typeface="楷体_GB2312" pitchFamily="49" charset="-122"/>
              </a:rPr>
              <a:t>q′</a:t>
            </a:r>
          </a:p>
        </p:txBody>
      </p:sp>
      <p:sp>
        <p:nvSpPr>
          <p:cNvPr id="911370" name="Text Box 10"/>
          <p:cNvSpPr txBox="1">
            <a:spLocks noChangeArrowheads="1"/>
          </p:cNvSpPr>
          <p:nvPr/>
        </p:nvSpPr>
        <p:spPr bwMode="auto">
          <a:xfrm>
            <a:off x="5264151" y="3044825"/>
            <a:ext cx="2360613"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30000"/>
              </a:lnSpc>
            </a:pPr>
            <a:r>
              <a:rPr lang="en-US" altLang="zh-CN" b="1">
                <a:solidFill>
                  <a:srgbClr val="000000"/>
                </a:solidFill>
                <a:latin typeface="Times New Roman" panose="02020603050405020304" pitchFamily="18" charset="0"/>
              </a:rPr>
              <a:t>No uniformly induced surface charge</a:t>
            </a:r>
          </a:p>
        </p:txBody>
      </p:sp>
      <p:cxnSp>
        <p:nvCxnSpPr>
          <p:cNvPr id="911371" name="AutoShape 11"/>
          <p:cNvCxnSpPr>
            <a:cxnSpLocks noChangeShapeType="1"/>
          </p:cNvCxnSpPr>
          <p:nvPr/>
        </p:nvCxnSpPr>
        <p:spPr bwMode="auto">
          <a:xfrm rot="16200000" flipH="1">
            <a:off x="6333332" y="3682207"/>
            <a:ext cx="633412" cy="587375"/>
          </a:xfrm>
          <a:prstGeom prst="curvedConnector3">
            <a:avLst>
              <a:gd name="adj1" fmla="val 49875"/>
            </a:avLst>
          </a:prstGeom>
          <a:noFill/>
          <a:ln w="285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1372" name="Text Box 12"/>
          <p:cNvSpPr txBox="1">
            <a:spLocks noChangeArrowheads="1"/>
          </p:cNvSpPr>
          <p:nvPr/>
        </p:nvSpPr>
        <p:spPr bwMode="auto">
          <a:xfrm>
            <a:off x="5664201" y="4943475"/>
            <a:ext cx="1319213"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30000"/>
              </a:lnSpc>
            </a:pPr>
            <a:r>
              <a:rPr lang="en-US" altLang="zh-CN" b="1">
                <a:solidFill>
                  <a:srgbClr val="000000"/>
                </a:solidFill>
                <a:latin typeface="Times New Roman" panose="02020603050405020304" pitchFamily="18" charset="0"/>
              </a:rPr>
              <a:t>Equivalent charge</a:t>
            </a:r>
          </a:p>
        </p:txBody>
      </p:sp>
      <p:cxnSp>
        <p:nvCxnSpPr>
          <p:cNvPr id="911373" name="AutoShape 13"/>
          <p:cNvCxnSpPr>
            <a:cxnSpLocks noChangeShapeType="1"/>
            <a:stCxn id="911372" idx="3"/>
            <a:endCxn id="154660" idx="2"/>
          </p:cNvCxnSpPr>
          <p:nvPr/>
        </p:nvCxnSpPr>
        <p:spPr bwMode="auto">
          <a:xfrm flipV="1">
            <a:off x="6983413" y="5259388"/>
            <a:ext cx="900112" cy="87312"/>
          </a:xfrm>
          <a:prstGeom prst="curvedConnector3">
            <a:avLst>
              <a:gd name="adj1" fmla="val 49912"/>
            </a:avLst>
          </a:prstGeom>
          <a:noFill/>
          <a:ln w="2857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11374" name="Group 14"/>
          <p:cNvGrpSpPr>
            <a:grpSpLocks/>
          </p:cNvGrpSpPr>
          <p:nvPr/>
        </p:nvGrpSpPr>
        <p:grpSpPr bwMode="auto">
          <a:xfrm>
            <a:off x="5630863" y="4292600"/>
            <a:ext cx="4616450" cy="14288"/>
            <a:chOff x="741" y="3141"/>
            <a:chExt cx="2908" cy="9"/>
          </a:xfrm>
        </p:grpSpPr>
        <p:sp>
          <p:nvSpPr>
            <p:cNvPr id="154637" name="Line 15"/>
            <p:cNvSpPr>
              <a:spLocks noChangeShapeType="1"/>
            </p:cNvSpPr>
            <p:nvPr/>
          </p:nvSpPr>
          <p:spPr bwMode="auto">
            <a:xfrm>
              <a:off x="2154" y="3147"/>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4638" name="Group 16"/>
            <p:cNvGrpSpPr>
              <a:grpSpLocks/>
            </p:cNvGrpSpPr>
            <p:nvPr/>
          </p:nvGrpSpPr>
          <p:grpSpPr bwMode="auto">
            <a:xfrm>
              <a:off x="741" y="3144"/>
              <a:ext cx="1363" cy="6"/>
              <a:chOff x="741" y="3117"/>
              <a:chExt cx="1363" cy="6"/>
            </a:xfrm>
          </p:grpSpPr>
          <p:sp>
            <p:nvSpPr>
              <p:cNvPr id="154639" name="Line 17"/>
              <p:cNvSpPr>
                <a:spLocks noChangeShapeType="1"/>
              </p:cNvSpPr>
              <p:nvPr/>
            </p:nvSpPr>
            <p:spPr bwMode="auto">
              <a:xfrm>
                <a:off x="2013" y="3123"/>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640" name="Line 18"/>
              <p:cNvSpPr>
                <a:spLocks noChangeShapeType="1"/>
              </p:cNvSpPr>
              <p:nvPr/>
            </p:nvSpPr>
            <p:spPr bwMode="auto">
              <a:xfrm>
                <a:off x="1866" y="3120"/>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641" name="Line 19"/>
              <p:cNvSpPr>
                <a:spLocks noChangeShapeType="1"/>
              </p:cNvSpPr>
              <p:nvPr/>
            </p:nvSpPr>
            <p:spPr bwMode="auto">
              <a:xfrm>
                <a:off x="1710" y="3117"/>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642" name="Line 20"/>
              <p:cNvSpPr>
                <a:spLocks noChangeShapeType="1"/>
              </p:cNvSpPr>
              <p:nvPr/>
            </p:nvSpPr>
            <p:spPr bwMode="auto">
              <a:xfrm>
                <a:off x="1515" y="3120"/>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643" name="Line 21"/>
              <p:cNvSpPr>
                <a:spLocks noChangeShapeType="1"/>
              </p:cNvSpPr>
              <p:nvPr/>
            </p:nvSpPr>
            <p:spPr bwMode="auto">
              <a:xfrm>
                <a:off x="1299" y="3120"/>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644" name="Line 22"/>
              <p:cNvSpPr>
                <a:spLocks noChangeShapeType="1"/>
              </p:cNvSpPr>
              <p:nvPr/>
            </p:nvSpPr>
            <p:spPr bwMode="auto">
              <a:xfrm>
                <a:off x="1038" y="3120"/>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645" name="Line 23"/>
              <p:cNvSpPr>
                <a:spLocks noChangeShapeType="1"/>
              </p:cNvSpPr>
              <p:nvPr/>
            </p:nvSpPr>
            <p:spPr bwMode="auto">
              <a:xfrm>
                <a:off x="741" y="3120"/>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646" name="Group 24"/>
            <p:cNvGrpSpPr>
              <a:grpSpLocks/>
            </p:cNvGrpSpPr>
            <p:nvPr/>
          </p:nvGrpSpPr>
          <p:grpSpPr bwMode="auto">
            <a:xfrm flipH="1">
              <a:off x="2286" y="3141"/>
              <a:ext cx="1363" cy="6"/>
              <a:chOff x="741" y="3117"/>
              <a:chExt cx="1363" cy="6"/>
            </a:xfrm>
          </p:grpSpPr>
          <p:sp>
            <p:nvSpPr>
              <p:cNvPr id="154647" name="Line 25"/>
              <p:cNvSpPr>
                <a:spLocks noChangeShapeType="1"/>
              </p:cNvSpPr>
              <p:nvPr/>
            </p:nvSpPr>
            <p:spPr bwMode="auto">
              <a:xfrm>
                <a:off x="2013" y="3123"/>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648" name="Line 26"/>
              <p:cNvSpPr>
                <a:spLocks noChangeShapeType="1"/>
              </p:cNvSpPr>
              <p:nvPr/>
            </p:nvSpPr>
            <p:spPr bwMode="auto">
              <a:xfrm>
                <a:off x="1866" y="3120"/>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649" name="Line 27"/>
              <p:cNvSpPr>
                <a:spLocks noChangeShapeType="1"/>
              </p:cNvSpPr>
              <p:nvPr/>
            </p:nvSpPr>
            <p:spPr bwMode="auto">
              <a:xfrm>
                <a:off x="1710" y="3117"/>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650" name="Line 28"/>
              <p:cNvSpPr>
                <a:spLocks noChangeShapeType="1"/>
              </p:cNvSpPr>
              <p:nvPr/>
            </p:nvSpPr>
            <p:spPr bwMode="auto">
              <a:xfrm>
                <a:off x="1515" y="3120"/>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651" name="Line 29"/>
              <p:cNvSpPr>
                <a:spLocks noChangeShapeType="1"/>
              </p:cNvSpPr>
              <p:nvPr/>
            </p:nvSpPr>
            <p:spPr bwMode="auto">
              <a:xfrm>
                <a:off x="1299" y="3120"/>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652" name="Line 30"/>
              <p:cNvSpPr>
                <a:spLocks noChangeShapeType="1"/>
              </p:cNvSpPr>
              <p:nvPr/>
            </p:nvSpPr>
            <p:spPr bwMode="auto">
              <a:xfrm>
                <a:off x="1038" y="3120"/>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653" name="Line 31"/>
              <p:cNvSpPr>
                <a:spLocks noChangeShapeType="1"/>
              </p:cNvSpPr>
              <p:nvPr/>
            </p:nvSpPr>
            <p:spPr bwMode="auto">
              <a:xfrm>
                <a:off x="741" y="3120"/>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911392" name="Group 32"/>
          <p:cNvGrpSpPr>
            <a:grpSpLocks/>
          </p:cNvGrpSpPr>
          <p:nvPr/>
        </p:nvGrpSpPr>
        <p:grpSpPr bwMode="auto">
          <a:xfrm>
            <a:off x="5614989" y="4425951"/>
            <a:ext cx="4645025" cy="442913"/>
            <a:chOff x="731" y="3181"/>
            <a:chExt cx="2926" cy="279"/>
          </a:xfrm>
        </p:grpSpPr>
        <p:grpSp>
          <p:nvGrpSpPr>
            <p:cNvPr id="154655" name="Group 33"/>
            <p:cNvGrpSpPr>
              <a:grpSpLocks/>
            </p:cNvGrpSpPr>
            <p:nvPr/>
          </p:nvGrpSpPr>
          <p:grpSpPr bwMode="auto">
            <a:xfrm>
              <a:off x="832" y="3252"/>
              <a:ext cx="205" cy="208"/>
              <a:chOff x="832" y="3252"/>
              <a:chExt cx="205" cy="208"/>
            </a:xfrm>
          </p:grpSpPr>
          <p:sp>
            <p:nvSpPr>
              <p:cNvPr id="154656" name="Line 34"/>
              <p:cNvSpPr>
                <a:spLocks noChangeShapeType="1"/>
              </p:cNvSpPr>
              <p:nvPr/>
            </p:nvSpPr>
            <p:spPr bwMode="auto">
              <a:xfrm>
                <a:off x="938" y="3252"/>
                <a:ext cx="0" cy="205"/>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657" name="Line 35"/>
              <p:cNvSpPr>
                <a:spLocks noChangeShapeType="1"/>
              </p:cNvSpPr>
              <p:nvPr/>
            </p:nvSpPr>
            <p:spPr bwMode="auto">
              <a:xfrm rot="-5400000">
                <a:off x="935" y="3357"/>
                <a:ext cx="0" cy="205"/>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4658" name="Rectangle 36"/>
            <p:cNvSpPr>
              <a:spLocks noChangeArrowheads="1"/>
            </p:cNvSpPr>
            <p:nvPr/>
          </p:nvSpPr>
          <p:spPr bwMode="auto">
            <a:xfrm>
              <a:off x="731" y="3181"/>
              <a:ext cx="2926" cy="101"/>
            </a:xfrm>
            <a:prstGeom prst="rect">
              <a:avLst/>
            </a:prstGeom>
            <a:solidFill>
              <a:srgbClr val="6B6B6B"/>
            </a:solidFill>
            <a:ln w="9525">
              <a:solidFill>
                <a:srgbClr val="A5A1A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grpSp>
      <p:grpSp>
        <p:nvGrpSpPr>
          <p:cNvPr id="911397" name="Group 37"/>
          <p:cNvGrpSpPr>
            <a:grpSpLocks/>
          </p:cNvGrpSpPr>
          <p:nvPr/>
        </p:nvGrpSpPr>
        <p:grpSpPr bwMode="auto">
          <a:xfrm>
            <a:off x="7883525" y="3055938"/>
            <a:ext cx="152400" cy="2533650"/>
            <a:chOff x="2160" y="2294"/>
            <a:chExt cx="96" cy="1664"/>
          </a:xfrm>
        </p:grpSpPr>
        <p:sp>
          <p:nvSpPr>
            <p:cNvPr id="154660" name="Oval 38"/>
            <p:cNvSpPr>
              <a:spLocks noChangeArrowheads="1"/>
            </p:cNvSpPr>
            <p:nvPr/>
          </p:nvSpPr>
          <p:spPr bwMode="auto">
            <a:xfrm>
              <a:off x="2160" y="3693"/>
              <a:ext cx="96" cy="96"/>
            </a:xfrm>
            <a:prstGeom prst="ellipse">
              <a:avLst/>
            </a:prstGeom>
            <a:gradFill rotWithShape="1">
              <a:gsLst>
                <a:gs pos="0">
                  <a:srgbClr val="003B00"/>
                </a:gs>
                <a:gs pos="100000">
                  <a:srgbClr val="008000"/>
                </a:gs>
              </a:gsLst>
              <a:lin ang="18900000" scaled="1"/>
            </a:gradFill>
            <a:ln>
              <a:noFill/>
            </a:ln>
            <a:effectLst/>
            <a:extLst>
              <a:ext uri="{91240B29-F687-4F45-9708-019B960494DF}">
                <a14:hiddenLine xmlns:a14="http://schemas.microsoft.com/office/drawing/2010/main" w="9525">
                  <a:solidFill>
                    <a:srgbClr val="CC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30000"/>
                </a:lnSpc>
              </a:pPr>
              <a:endParaRPr lang="zh-CN" altLang="zh-CN" sz="2400">
                <a:latin typeface="楷体_GB2312" pitchFamily="49" charset="-122"/>
                <a:ea typeface="楷体_GB2312" pitchFamily="49" charset="-122"/>
              </a:endParaRPr>
            </a:p>
          </p:txBody>
        </p:sp>
        <p:sp>
          <p:nvSpPr>
            <p:cNvPr id="154661" name="Line 39"/>
            <p:cNvSpPr>
              <a:spLocks noChangeShapeType="1"/>
            </p:cNvSpPr>
            <p:nvPr/>
          </p:nvSpPr>
          <p:spPr bwMode="auto">
            <a:xfrm>
              <a:off x="2212" y="2294"/>
              <a:ext cx="0" cy="1664"/>
            </a:xfrm>
            <a:prstGeom prst="line">
              <a:avLst/>
            </a:prstGeom>
            <a:noFill/>
            <a:ln w="9525">
              <a:solidFill>
                <a:srgbClr val="5739C7"/>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11400" name="Oval 40"/>
          <p:cNvSpPr>
            <a:spLocks noChangeArrowheads="1"/>
          </p:cNvSpPr>
          <p:nvPr/>
        </p:nvSpPr>
        <p:spPr bwMode="auto">
          <a:xfrm>
            <a:off x="7899400" y="3284538"/>
            <a:ext cx="152400" cy="152400"/>
          </a:xfrm>
          <a:prstGeom prst="ellipse">
            <a:avLst/>
          </a:prstGeom>
          <a:gradFill rotWithShape="1">
            <a:gsLst>
              <a:gs pos="0">
                <a:srgbClr val="5E0000"/>
              </a:gs>
              <a:gs pos="100000">
                <a:srgbClr val="CC0000"/>
              </a:gs>
            </a:gsLst>
            <a:lin ang="18900000" scaled="1"/>
          </a:gradFill>
          <a:ln w="9525">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30000"/>
              </a:lnSpc>
            </a:pPr>
            <a:endParaRPr lang="zh-CN" altLang="zh-CN" sz="2400">
              <a:latin typeface="楷体_GB2312" pitchFamily="49" charset="-122"/>
              <a:ea typeface="楷体_GB2312" pitchFamily="49" charset="-122"/>
            </a:endParaRPr>
          </a:p>
        </p:txBody>
      </p:sp>
      <p:sp>
        <p:nvSpPr>
          <p:cNvPr id="911403" name="Line 43"/>
          <p:cNvSpPr>
            <a:spLocks noChangeShapeType="1"/>
          </p:cNvSpPr>
          <p:nvPr/>
        </p:nvSpPr>
        <p:spPr bwMode="auto">
          <a:xfrm>
            <a:off x="5591175" y="4365625"/>
            <a:ext cx="4681538" cy="0"/>
          </a:xfrm>
          <a:prstGeom prst="line">
            <a:avLst/>
          </a:prstGeom>
          <a:noFill/>
          <a:ln w="19050">
            <a:solidFill>
              <a:srgbClr val="066B94"/>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4665" name="Text Box 14"/>
          <p:cNvSpPr txBox="1">
            <a:spLocks noChangeArrowheads="1"/>
          </p:cNvSpPr>
          <p:nvPr/>
        </p:nvSpPr>
        <p:spPr bwMode="auto">
          <a:xfrm>
            <a:off x="1774825" y="404813"/>
            <a:ext cx="86423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pPr>
            <a:r>
              <a:rPr kumimoji="1" lang="en-US" altLang="zh-CN" sz="2800" b="1">
                <a:solidFill>
                  <a:srgbClr val="0000CC"/>
                </a:solidFill>
                <a:ea typeface="楷体_GB2312" pitchFamily="49" charset="-122"/>
              </a:rPr>
              <a:t> </a:t>
            </a:r>
            <a:r>
              <a:rPr lang="en-US" altLang="zh-CN" sz="2800" b="1">
                <a:solidFill>
                  <a:srgbClr val="0000CC"/>
                </a:solidFill>
              </a:rPr>
              <a:t>4.4.1   The basic principle of image method</a:t>
            </a:r>
          </a:p>
        </p:txBody>
      </p:sp>
      <p:pic>
        <p:nvPicPr>
          <p:cNvPr id="154666" name="Picture 42" descr="PE0767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9289" y="4437064"/>
            <a:ext cx="1939925" cy="1944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1936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11392"/>
                                        </p:tgtEl>
                                        <p:attrNameLst>
                                          <p:attrName>style.visibility</p:attrName>
                                        </p:attrNameLst>
                                      </p:cBhvr>
                                      <p:to>
                                        <p:strVal val="visible"/>
                                      </p:to>
                                    </p:set>
                                    <p:animEffect transition="in" filter="blinds(horizontal)">
                                      <p:cBhvr>
                                        <p:cTn id="7" dur="500"/>
                                        <p:tgtEl>
                                          <p:spTgt spid="9113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1400"/>
                                        </p:tgtEl>
                                        <p:attrNameLst>
                                          <p:attrName>style.visibility</p:attrName>
                                        </p:attrNameLst>
                                      </p:cBhvr>
                                      <p:to>
                                        <p:strVal val="visible"/>
                                      </p:to>
                                    </p:set>
                                    <p:animEffect transition="in" filter="blinds(horizontal)">
                                      <p:cBhvr>
                                        <p:cTn id="12" dur="500"/>
                                        <p:tgtEl>
                                          <p:spTgt spid="91140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11368"/>
                                        </p:tgtEl>
                                        <p:attrNameLst>
                                          <p:attrName>style.visibility</p:attrName>
                                        </p:attrNameLst>
                                      </p:cBhvr>
                                      <p:to>
                                        <p:strVal val="visible"/>
                                      </p:to>
                                    </p:set>
                                    <p:animEffect transition="in" filter="blinds(horizontal)">
                                      <p:cBhvr>
                                        <p:cTn id="15" dur="500"/>
                                        <p:tgtEl>
                                          <p:spTgt spid="91136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911374"/>
                                        </p:tgtEl>
                                        <p:attrNameLst>
                                          <p:attrName>style.visibility</p:attrName>
                                        </p:attrNameLst>
                                      </p:cBhvr>
                                      <p:to>
                                        <p:strVal val="visible"/>
                                      </p:to>
                                    </p:set>
                                    <p:animEffect transition="in" filter="blinds(horizontal)">
                                      <p:cBhvr>
                                        <p:cTn id="20" dur="500"/>
                                        <p:tgtEl>
                                          <p:spTgt spid="91137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11370"/>
                                        </p:tgtEl>
                                        <p:attrNameLst>
                                          <p:attrName>style.visibility</p:attrName>
                                        </p:attrNameLst>
                                      </p:cBhvr>
                                      <p:to>
                                        <p:strVal val="visible"/>
                                      </p:to>
                                    </p:set>
                                    <p:animEffect transition="in" filter="blinds(horizontal)">
                                      <p:cBhvr>
                                        <p:cTn id="23" dur="500"/>
                                        <p:tgtEl>
                                          <p:spTgt spid="911370"/>
                                        </p:tgtEl>
                                      </p:cBhvr>
                                    </p:animEffect>
                                  </p:childTnLst>
                                </p:cTn>
                              </p:par>
                              <p:par>
                                <p:cTn id="24" presetID="3" presetClass="entr" presetSubtype="10" fill="hold" nodeType="withEffect">
                                  <p:stCondLst>
                                    <p:cond delay="0"/>
                                  </p:stCondLst>
                                  <p:childTnLst>
                                    <p:set>
                                      <p:cBhvr>
                                        <p:cTn id="25" dur="1" fill="hold">
                                          <p:stCondLst>
                                            <p:cond delay="0"/>
                                          </p:stCondLst>
                                        </p:cTn>
                                        <p:tgtEl>
                                          <p:spTgt spid="911371"/>
                                        </p:tgtEl>
                                        <p:attrNameLst>
                                          <p:attrName>style.visibility</p:attrName>
                                        </p:attrNameLst>
                                      </p:cBhvr>
                                      <p:to>
                                        <p:strVal val="visible"/>
                                      </p:to>
                                    </p:set>
                                    <p:animEffect transition="in" filter="blinds(horizontal)">
                                      <p:cBhvr>
                                        <p:cTn id="26" dur="500"/>
                                        <p:tgtEl>
                                          <p:spTgt spid="91137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xit" presetSubtype="4" fill="hold" nodeType="clickEffect">
                                  <p:stCondLst>
                                    <p:cond delay="0"/>
                                  </p:stCondLst>
                                  <p:childTnLst>
                                    <p:anim calcmode="lin" valueType="num">
                                      <p:cBhvr additive="base">
                                        <p:cTn id="30" dur="500"/>
                                        <p:tgtEl>
                                          <p:spTgt spid="911374"/>
                                        </p:tgtEl>
                                        <p:attrNameLst>
                                          <p:attrName>ppt_x</p:attrName>
                                        </p:attrNameLst>
                                      </p:cBhvr>
                                      <p:tavLst>
                                        <p:tav tm="0">
                                          <p:val>
                                            <p:strVal val="ppt_x"/>
                                          </p:val>
                                        </p:tav>
                                        <p:tav tm="100000">
                                          <p:val>
                                            <p:strVal val="ppt_x"/>
                                          </p:val>
                                        </p:tav>
                                      </p:tavLst>
                                    </p:anim>
                                    <p:anim calcmode="lin" valueType="num">
                                      <p:cBhvr additive="base">
                                        <p:cTn id="31" dur="500"/>
                                        <p:tgtEl>
                                          <p:spTgt spid="911374"/>
                                        </p:tgtEl>
                                        <p:attrNameLst>
                                          <p:attrName>ppt_y</p:attrName>
                                        </p:attrNameLst>
                                      </p:cBhvr>
                                      <p:tavLst>
                                        <p:tav tm="0">
                                          <p:val>
                                            <p:strVal val="ppt_y"/>
                                          </p:val>
                                        </p:tav>
                                        <p:tav tm="100000">
                                          <p:val>
                                            <p:strVal val="1+ppt_h/2"/>
                                          </p:val>
                                        </p:tav>
                                      </p:tavLst>
                                    </p:anim>
                                    <p:set>
                                      <p:cBhvr>
                                        <p:cTn id="32" dur="1" fill="hold">
                                          <p:stCondLst>
                                            <p:cond delay="499"/>
                                          </p:stCondLst>
                                        </p:cTn>
                                        <p:tgtEl>
                                          <p:spTgt spid="911374"/>
                                        </p:tgtEl>
                                        <p:attrNameLst>
                                          <p:attrName>style.visibility</p:attrName>
                                        </p:attrNameLst>
                                      </p:cBhvr>
                                      <p:to>
                                        <p:strVal val="hidden"/>
                                      </p:to>
                                    </p:set>
                                  </p:childTnLst>
                                </p:cTn>
                              </p:par>
                              <p:par>
                                <p:cTn id="33" presetID="2" presetClass="exit" presetSubtype="4" fill="hold" nodeType="withEffect">
                                  <p:stCondLst>
                                    <p:cond delay="0"/>
                                  </p:stCondLst>
                                  <p:childTnLst>
                                    <p:anim calcmode="lin" valueType="num">
                                      <p:cBhvr additive="base">
                                        <p:cTn id="34" dur="500"/>
                                        <p:tgtEl>
                                          <p:spTgt spid="911392"/>
                                        </p:tgtEl>
                                        <p:attrNameLst>
                                          <p:attrName>ppt_x</p:attrName>
                                        </p:attrNameLst>
                                      </p:cBhvr>
                                      <p:tavLst>
                                        <p:tav tm="0">
                                          <p:val>
                                            <p:strVal val="ppt_x"/>
                                          </p:val>
                                        </p:tav>
                                        <p:tav tm="100000">
                                          <p:val>
                                            <p:strVal val="ppt_x"/>
                                          </p:val>
                                        </p:tav>
                                      </p:tavLst>
                                    </p:anim>
                                    <p:anim calcmode="lin" valueType="num">
                                      <p:cBhvr additive="base">
                                        <p:cTn id="35" dur="500"/>
                                        <p:tgtEl>
                                          <p:spTgt spid="911392"/>
                                        </p:tgtEl>
                                        <p:attrNameLst>
                                          <p:attrName>ppt_y</p:attrName>
                                        </p:attrNameLst>
                                      </p:cBhvr>
                                      <p:tavLst>
                                        <p:tav tm="0">
                                          <p:val>
                                            <p:strVal val="ppt_y"/>
                                          </p:val>
                                        </p:tav>
                                        <p:tav tm="100000">
                                          <p:val>
                                            <p:strVal val="1+ppt_h/2"/>
                                          </p:val>
                                        </p:tav>
                                      </p:tavLst>
                                    </p:anim>
                                    <p:set>
                                      <p:cBhvr>
                                        <p:cTn id="36" dur="1" fill="hold">
                                          <p:stCondLst>
                                            <p:cond delay="499"/>
                                          </p:stCondLst>
                                        </p:cTn>
                                        <p:tgtEl>
                                          <p:spTgt spid="911392"/>
                                        </p:tgtEl>
                                        <p:attrNameLst>
                                          <p:attrName>style.visibility</p:attrName>
                                        </p:attrNameLst>
                                      </p:cBhvr>
                                      <p:to>
                                        <p:strVal val="hidden"/>
                                      </p:to>
                                    </p:set>
                                  </p:childTnLst>
                                </p:cTn>
                              </p:par>
                              <p:par>
                                <p:cTn id="37" presetID="2" presetClass="exit" presetSubtype="4" fill="hold" nodeType="withEffect">
                                  <p:stCondLst>
                                    <p:cond delay="0"/>
                                  </p:stCondLst>
                                  <p:childTnLst>
                                    <p:anim calcmode="lin" valueType="num">
                                      <p:cBhvr additive="base">
                                        <p:cTn id="38" dur="500"/>
                                        <p:tgtEl>
                                          <p:spTgt spid="911371"/>
                                        </p:tgtEl>
                                        <p:attrNameLst>
                                          <p:attrName>ppt_x</p:attrName>
                                        </p:attrNameLst>
                                      </p:cBhvr>
                                      <p:tavLst>
                                        <p:tav tm="0">
                                          <p:val>
                                            <p:strVal val="ppt_x"/>
                                          </p:val>
                                        </p:tav>
                                        <p:tav tm="100000">
                                          <p:val>
                                            <p:strVal val="ppt_x"/>
                                          </p:val>
                                        </p:tav>
                                      </p:tavLst>
                                    </p:anim>
                                    <p:anim calcmode="lin" valueType="num">
                                      <p:cBhvr additive="base">
                                        <p:cTn id="39" dur="500"/>
                                        <p:tgtEl>
                                          <p:spTgt spid="911371"/>
                                        </p:tgtEl>
                                        <p:attrNameLst>
                                          <p:attrName>ppt_y</p:attrName>
                                        </p:attrNameLst>
                                      </p:cBhvr>
                                      <p:tavLst>
                                        <p:tav tm="0">
                                          <p:val>
                                            <p:strVal val="ppt_y"/>
                                          </p:val>
                                        </p:tav>
                                        <p:tav tm="100000">
                                          <p:val>
                                            <p:strVal val="1+ppt_h/2"/>
                                          </p:val>
                                        </p:tav>
                                      </p:tavLst>
                                    </p:anim>
                                    <p:set>
                                      <p:cBhvr>
                                        <p:cTn id="40" dur="1" fill="hold">
                                          <p:stCondLst>
                                            <p:cond delay="499"/>
                                          </p:stCondLst>
                                        </p:cTn>
                                        <p:tgtEl>
                                          <p:spTgt spid="911371"/>
                                        </p:tgtEl>
                                        <p:attrNameLst>
                                          <p:attrName>style.visibility</p:attrName>
                                        </p:attrNameLst>
                                      </p:cBhvr>
                                      <p:to>
                                        <p:strVal val="hidden"/>
                                      </p:to>
                                    </p:set>
                                  </p:childTnLst>
                                </p:cTn>
                              </p:par>
                              <p:par>
                                <p:cTn id="41" presetID="2" presetClass="exit" presetSubtype="4" fill="hold" grpId="1" nodeType="withEffect">
                                  <p:stCondLst>
                                    <p:cond delay="0"/>
                                  </p:stCondLst>
                                  <p:childTnLst>
                                    <p:anim calcmode="lin" valueType="num">
                                      <p:cBhvr additive="base">
                                        <p:cTn id="42" dur="500"/>
                                        <p:tgtEl>
                                          <p:spTgt spid="911370"/>
                                        </p:tgtEl>
                                        <p:attrNameLst>
                                          <p:attrName>ppt_x</p:attrName>
                                        </p:attrNameLst>
                                      </p:cBhvr>
                                      <p:tavLst>
                                        <p:tav tm="0">
                                          <p:val>
                                            <p:strVal val="ppt_x"/>
                                          </p:val>
                                        </p:tav>
                                        <p:tav tm="100000">
                                          <p:val>
                                            <p:strVal val="ppt_x"/>
                                          </p:val>
                                        </p:tav>
                                      </p:tavLst>
                                    </p:anim>
                                    <p:anim calcmode="lin" valueType="num">
                                      <p:cBhvr additive="base">
                                        <p:cTn id="43" dur="500"/>
                                        <p:tgtEl>
                                          <p:spTgt spid="911370"/>
                                        </p:tgtEl>
                                        <p:attrNameLst>
                                          <p:attrName>ppt_y</p:attrName>
                                        </p:attrNameLst>
                                      </p:cBhvr>
                                      <p:tavLst>
                                        <p:tav tm="0">
                                          <p:val>
                                            <p:strVal val="ppt_y"/>
                                          </p:val>
                                        </p:tav>
                                        <p:tav tm="100000">
                                          <p:val>
                                            <p:strVal val="1+ppt_h/2"/>
                                          </p:val>
                                        </p:tav>
                                      </p:tavLst>
                                    </p:anim>
                                    <p:set>
                                      <p:cBhvr>
                                        <p:cTn id="44" dur="1" fill="hold">
                                          <p:stCondLst>
                                            <p:cond delay="499"/>
                                          </p:stCondLst>
                                        </p:cTn>
                                        <p:tgtEl>
                                          <p:spTgt spid="911370"/>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911397"/>
                                        </p:tgtEl>
                                        <p:attrNameLst>
                                          <p:attrName>style.visibility</p:attrName>
                                        </p:attrNameLst>
                                      </p:cBhvr>
                                      <p:to>
                                        <p:strVal val="visible"/>
                                      </p:to>
                                    </p:set>
                                    <p:animEffect transition="in" filter="blinds(horizontal)">
                                      <p:cBhvr>
                                        <p:cTn id="49" dur="500"/>
                                        <p:tgtEl>
                                          <p:spTgt spid="911397"/>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911369"/>
                                        </p:tgtEl>
                                        <p:attrNameLst>
                                          <p:attrName>style.visibility</p:attrName>
                                        </p:attrNameLst>
                                      </p:cBhvr>
                                      <p:to>
                                        <p:strVal val="visible"/>
                                      </p:to>
                                    </p:set>
                                    <p:animEffect transition="in" filter="blinds(horizontal)">
                                      <p:cBhvr>
                                        <p:cTn id="52" dur="500"/>
                                        <p:tgtEl>
                                          <p:spTgt spid="911369"/>
                                        </p:tgtEl>
                                      </p:cBhvr>
                                    </p:animEffect>
                                  </p:childTnLst>
                                </p:cTn>
                              </p:par>
                              <p:par>
                                <p:cTn id="53" presetID="3" presetClass="entr" presetSubtype="10" fill="hold" nodeType="withEffect">
                                  <p:stCondLst>
                                    <p:cond delay="0"/>
                                  </p:stCondLst>
                                  <p:childTnLst>
                                    <p:set>
                                      <p:cBhvr>
                                        <p:cTn id="54" dur="1" fill="hold">
                                          <p:stCondLst>
                                            <p:cond delay="0"/>
                                          </p:stCondLst>
                                        </p:cTn>
                                        <p:tgtEl>
                                          <p:spTgt spid="911373"/>
                                        </p:tgtEl>
                                        <p:attrNameLst>
                                          <p:attrName>style.visibility</p:attrName>
                                        </p:attrNameLst>
                                      </p:cBhvr>
                                      <p:to>
                                        <p:strVal val="visible"/>
                                      </p:to>
                                    </p:set>
                                    <p:animEffect transition="in" filter="blinds(horizontal)">
                                      <p:cBhvr>
                                        <p:cTn id="55" dur="500"/>
                                        <p:tgtEl>
                                          <p:spTgt spid="911373"/>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911372"/>
                                        </p:tgtEl>
                                        <p:attrNameLst>
                                          <p:attrName>style.visibility</p:attrName>
                                        </p:attrNameLst>
                                      </p:cBhvr>
                                      <p:to>
                                        <p:strVal val="visible"/>
                                      </p:to>
                                    </p:set>
                                    <p:animEffect transition="in" filter="blinds(horizontal)">
                                      <p:cBhvr>
                                        <p:cTn id="58" dur="500"/>
                                        <p:tgtEl>
                                          <p:spTgt spid="91137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911403"/>
                                        </p:tgtEl>
                                        <p:attrNameLst>
                                          <p:attrName>style.visibility</p:attrName>
                                        </p:attrNameLst>
                                      </p:cBhvr>
                                      <p:to>
                                        <p:strVal val="visible"/>
                                      </p:to>
                                    </p:set>
                                    <p:animEffect transition="in" filter="blinds(horizontal)">
                                      <p:cBhvr>
                                        <p:cTn id="63" dur="500"/>
                                        <p:tgtEl>
                                          <p:spTgt spid="911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68" grpId="0"/>
      <p:bldP spid="911369" grpId="0"/>
      <p:bldP spid="911370" grpId="0"/>
      <p:bldP spid="911370" grpId="1"/>
      <p:bldP spid="911372" grpId="0"/>
      <p:bldP spid="911400" grpId="0" animBg="1"/>
      <p:bldP spid="91140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1703388" y="476250"/>
            <a:ext cx="85788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buFontTx/>
              <a:buBlip>
                <a:blip r:embed="rId2"/>
              </a:buBlip>
            </a:pPr>
            <a:r>
              <a:rPr kumimoji="1" lang="en-US" altLang="zh-CN" b="1">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en-US" altLang="zh-CN" sz="2000" b="1">
                <a:solidFill>
                  <a:srgbClr val="000000"/>
                </a:solidFill>
                <a:ea typeface="楷体_GB2312" pitchFamily="49" charset="-122"/>
                <a:sym typeface="Symbol" panose="05050102010706020507" pitchFamily="18" charset="2"/>
              </a:rPr>
              <a:t>A point charge near the grounded conducting sphere.</a:t>
            </a:r>
          </a:p>
        </p:txBody>
      </p:sp>
      <p:sp>
        <p:nvSpPr>
          <p:cNvPr id="155651" name="Text Box 4"/>
          <p:cNvSpPr txBox="1">
            <a:spLocks noChangeArrowheads="1"/>
          </p:cNvSpPr>
          <p:nvPr/>
        </p:nvSpPr>
        <p:spPr bwMode="auto">
          <a:xfrm>
            <a:off x="1631951" y="3716338"/>
            <a:ext cx="8893175" cy="96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buFontTx/>
              <a:buBlip>
                <a:blip r:embed="rId2"/>
              </a:buBlip>
            </a:pPr>
            <a:r>
              <a:rPr kumimoji="1" lang="zh-CN" altLang="en-US" sz="2400" b="1">
                <a:solidFill>
                  <a:schemeClr val="bg1"/>
                </a:solidFill>
                <a:latin typeface="楷体_GB2312" pitchFamily="49" charset="-122"/>
                <a:ea typeface="楷体_GB2312" pitchFamily="49" charset="-122"/>
                <a:sym typeface="Symbol" panose="05050102010706020507" pitchFamily="18" charset="2"/>
              </a:rPr>
              <a:t>　</a:t>
            </a:r>
            <a:r>
              <a:rPr kumimoji="1" lang="en-US" altLang="zh-CN" sz="2000" b="1">
                <a:solidFill>
                  <a:srgbClr val="000000"/>
                </a:solidFill>
                <a:ea typeface="楷体_GB2312" pitchFamily="49" charset="-122"/>
                <a:sym typeface="Symbol" panose="05050102010706020507" pitchFamily="18" charset="2"/>
              </a:rPr>
              <a:t>A line charge near the grounded conducting cylinder, which is similar with the one above, but the equivalent charge is line charge</a:t>
            </a:r>
            <a:r>
              <a:rPr kumimoji="1" lang="zh-CN" altLang="en-US" sz="2000" b="1">
                <a:solidFill>
                  <a:srgbClr val="000000"/>
                </a:solidFill>
                <a:ea typeface="楷体_GB2312" pitchFamily="49" charset="-122"/>
                <a:sym typeface="Symbol" panose="05050102010706020507" pitchFamily="18" charset="2"/>
              </a:rPr>
              <a:t>。</a:t>
            </a:r>
          </a:p>
        </p:txBody>
      </p:sp>
      <p:sp>
        <p:nvSpPr>
          <p:cNvPr id="155652" name="Rectangle 5"/>
          <p:cNvSpPr>
            <a:spLocks noChangeArrowheads="1"/>
          </p:cNvSpPr>
          <p:nvPr/>
        </p:nvSpPr>
        <p:spPr bwMode="auto">
          <a:xfrm>
            <a:off x="1919289" y="1052514"/>
            <a:ext cx="4681537" cy="2663825"/>
          </a:xfrm>
          <a:prstGeom prst="rect">
            <a:avLst/>
          </a:prstGeom>
          <a:solidFill>
            <a:srgbClr val="CC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grpSp>
        <p:nvGrpSpPr>
          <p:cNvPr id="843782" name="Group 6"/>
          <p:cNvGrpSpPr>
            <a:grpSpLocks/>
          </p:cNvGrpSpPr>
          <p:nvPr/>
        </p:nvGrpSpPr>
        <p:grpSpPr bwMode="auto">
          <a:xfrm>
            <a:off x="2560638" y="1487489"/>
            <a:ext cx="1985962" cy="1946275"/>
            <a:chOff x="790" y="937"/>
            <a:chExt cx="1251" cy="1226"/>
          </a:xfrm>
        </p:grpSpPr>
        <p:sp>
          <p:nvSpPr>
            <p:cNvPr id="155654" name="Oval 7"/>
            <p:cNvSpPr>
              <a:spLocks noChangeArrowheads="1"/>
            </p:cNvSpPr>
            <p:nvPr/>
          </p:nvSpPr>
          <p:spPr bwMode="auto">
            <a:xfrm>
              <a:off x="870" y="937"/>
              <a:ext cx="1171" cy="1171"/>
            </a:xfrm>
            <a:prstGeom prst="ellipse">
              <a:avLst/>
            </a:prstGeom>
            <a:gradFill rotWithShape="1">
              <a:gsLst>
                <a:gs pos="0">
                  <a:srgbClr val="5E3108"/>
                </a:gs>
                <a:gs pos="100000">
                  <a:srgbClr val="F88216">
                    <a:alpha val="56000"/>
                  </a:srgbClr>
                </a:gs>
              </a:gsLst>
              <a:lin ang="189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grpSp>
          <p:nvGrpSpPr>
            <p:cNvPr id="155655" name="Group 8"/>
            <p:cNvGrpSpPr>
              <a:grpSpLocks/>
            </p:cNvGrpSpPr>
            <p:nvPr/>
          </p:nvGrpSpPr>
          <p:grpSpPr bwMode="auto">
            <a:xfrm>
              <a:off x="790" y="1959"/>
              <a:ext cx="300" cy="204"/>
              <a:chOff x="313" y="1815"/>
              <a:chExt cx="300" cy="204"/>
            </a:xfrm>
          </p:grpSpPr>
          <p:sp>
            <p:nvSpPr>
              <p:cNvPr id="155656" name="Line 9"/>
              <p:cNvSpPr>
                <a:spLocks noChangeShapeType="1"/>
              </p:cNvSpPr>
              <p:nvPr/>
            </p:nvSpPr>
            <p:spPr bwMode="auto">
              <a:xfrm flipH="1" flipV="1">
                <a:off x="409" y="1820"/>
                <a:ext cx="204" cy="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5657" name="Line 10"/>
              <p:cNvSpPr>
                <a:spLocks noChangeShapeType="1"/>
              </p:cNvSpPr>
              <p:nvPr/>
            </p:nvSpPr>
            <p:spPr bwMode="auto">
              <a:xfrm rot="-5400000" flipH="1" flipV="1">
                <a:off x="316" y="1916"/>
                <a:ext cx="204" cy="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5658" name="Line 11"/>
              <p:cNvSpPr>
                <a:spLocks noChangeShapeType="1"/>
              </p:cNvSpPr>
              <p:nvPr/>
            </p:nvSpPr>
            <p:spPr bwMode="auto">
              <a:xfrm rot="10800000" flipH="1" flipV="1">
                <a:off x="313" y="2012"/>
                <a:ext cx="204" cy="1"/>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843788" name="Oval 12"/>
          <p:cNvSpPr>
            <a:spLocks noChangeArrowheads="1"/>
          </p:cNvSpPr>
          <p:nvPr/>
        </p:nvSpPr>
        <p:spPr bwMode="auto">
          <a:xfrm>
            <a:off x="5357813" y="2374900"/>
            <a:ext cx="152400" cy="152400"/>
          </a:xfrm>
          <a:prstGeom prst="ellipse">
            <a:avLst/>
          </a:prstGeom>
          <a:gradFill rotWithShape="1">
            <a:gsLst>
              <a:gs pos="0">
                <a:srgbClr val="5C2537"/>
              </a:gs>
              <a:gs pos="100000">
                <a:srgbClr val="FF6699"/>
              </a:gs>
            </a:gsLst>
            <a:lin ang="18900000" scaled="1"/>
          </a:gradFill>
          <a:ln w="9525">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30000"/>
              </a:lnSpc>
            </a:pPr>
            <a:endParaRPr lang="zh-CN" altLang="zh-CN" sz="2400" b="1">
              <a:solidFill>
                <a:schemeClr val="bg1"/>
              </a:solidFill>
              <a:latin typeface="楷体_GB2312" pitchFamily="49" charset="-122"/>
              <a:ea typeface="楷体_GB2312" pitchFamily="49" charset="-122"/>
            </a:endParaRPr>
          </a:p>
        </p:txBody>
      </p:sp>
      <p:sp>
        <p:nvSpPr>
          <p:cNvPr id="843789" name="Text Box 13"/>
          <p:cNvSpPr txBox="1">
            <a:spLocks noChangeArrowheads="1"/>
          </p:cNvSpPr>
          <p:nvPr/>
        </p:nvSpPr>
        <p:spPr bwMode="auto">
          <a:xfrm>
            <a:off x="5448300" y="1916113"/>
            <a:ext cx="369888"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solidFill>
                  <a:srgbClr val="C60000"/>
                </a:solidFill>
                <a:latin typeface="楷体_GB2312" pitchFamily="49" charset="-122"/>
                <a:ea typeface="楷体_GB2312" pitchFamily="49" charset="-122"/>
              </a:rPr>
              <a:t>q</a:t>
            </a:r>
          </a:p>
        </p:txBody>
      </p:sp>
      <p:sp>
        <p:nvSpPr>
          <p:cNvPr id="843790" name="Text Box 14"/>
          <p:cNvSpPr txBox="1">
            <a:spLocks noChangeArrowheads="1"/>
          </p:cNvSpPr>
          <p:nvPr/>
        </p:nvSpPr>
        <p:spPr bwMode="auto">
          <a:xfrm>
            <a:off x="4295775" y="3068639"/>
            <a:ext cx="2160588"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30000"/>
              </a:lnSpc>
            </a:pPr>
            <a:r>
              <a:rPr lang="en-US" altLang="zh-CN" sz="1600" b="1">
                <a:solidFill>
                  <a:srgbClr val="000000"/>
                </a:solidFill>
                <a:latin typeface="Times New Roman" panose="02020603050405020304" pitchFamily="18" charset="0"/>
              </a:rPr>
              <a:t>Non-uniformly induced charge</a:t>
            </a:r>
          </a:p>
        </p:txBody>
      </p:sp>
      <p:cxnSp>
        <p:nvCxnSpPr>
          <p:cNvPr id="843791" name="AutoShape 15"/>
          <p:cNvCxnSpPr>
            <a:cxnSpLocks noChangeShapeType="1"/>
          </p:cNvCxnSpPr>
          <p:nvPr/>
        </p:nvCxnSpPr>
        <p:spPr bwMode="auto">
          <a:xfrm rot="5400000" flipH="1">
            <a:off x="4501357" y="2648744"/>
            <a:ext cx="628650" cy="481013"/>
          </a:xfrm>
          <a:prstGeom prst="curvedConnector3">
            <a:avLst>
              <a:gd name="adj1" fmla="val 50000"/>
            </a:avLst>
          </a:prstGeom>
          <a:noFill/>
          <a:ln w="285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3792" name="Oval 16"/>
          <p:cNvSpPr>
            <a:spLocks noChangeArrowheads="1"/>
          </p:cNvSpPr>
          <p:nvPr/>
        </p:nvSpPr>
        <p:spPr bwMode="auto">
          <a:xfrm>
            <a:off x="3976688" y="2354263"/>
            <a:ext cx="152400" cy="152400"/>
          </a:xfrm>
          <a:prstGeom prst="ellipse">
            <a:avLst/>
          </a:prstGeom>
          <a:gradFill rotWithShape="1">
            <a:gsLst>
              <a:gs pos="0">
                <a:srgbClr val="002E00"/>
              </a:gs>
              <a:gs pos="100000">
                <a:srgbClr val="008000"/>
              </a:gs>
            </a:gsLst>
            <a:lin ang="18900000" scaled="1"/>
          </a:gradFill>
          <a:ln>
            <a:noFill/>
          </a:ln>
          <a:effectLst/>
          <a:extLst>
            <a:ext uri="{91240B29-F687-4F45-9708-019B960494DF}">
              <a14:hiddenLine xmlns:a14="http://schemas.microsoft.com/office/drawing/2010/main" w="9525">
                <a:solidFill>
                  <a:srgbClr val="CC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30000"/>
              </a:lnSpc>
            </a:pPr>
            <a:endParaRPr lang="zh-CN" altLang="zh-CN" sz="2400" b="1">
              <a:solidFill>
                <a:schemeClr val="bg1"/>
              </a:solidFill>
              <a:latin typeface="楷体_GB2312" pitchFamily="49" charset="-122"/>
              <a:ea typeface="楷体_GB2312" pitchFamily="49" charset="-122"/>
            </a:endParaRPr>
          </a:p>
        </p:txBody>
      </p:sp>
      <p:sp>
        <p:nvSpPr>
          <p:cNvPr id="843793" name="Text Box 17"/>
          <p:cNvSpPr txBox="1">
            <a:spLocks noChangeArrowheads="1"/>
          </p:cNvSpPr>
          <p:nvPr/>
        </p:nvSpPr>
        <p:spPr bwMode="auto">
          <a:xfrm>
            <a:off x="4006850" y="1897063"/>
            <a:ext cx="649288"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solidFill>
                  <a:srgbClr val="008080"/>
                </a:solidFill>
                <a:latin typeface="楷体_GB2312" pitchFamily="49" charset="-122"/>
                <a:ea typeface="楷体_GB2312" pitchFamily="49" charset="-122"/>
              </a:rPr>
              <a:t>q′</a:t>
            </a:r>
          </a:p>
        </p:txBody>
      </p:sp>
      <p:sp>
        <p:nvSpPr>
          <p:cNvPr id="843794" name="Text Box 18"/>
          <p:cNvSpPr txBox="1">
            <a:spLocks noChangeArrowheads="1"/>
          </p:cNvSpPr>
          <p:nvPr/>
        </p:nvSpPr>
        <p:spPr bwMode="auto">
          <a:xfrm>
            <a:off x="1990726" y="990601"/>
            <a:ext cx="1463675"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30000"/>
              </a:lnSpc>
            </a:pPr>
            <a:r>
              <a:rPr lang="en-US" altLang="zh-CN" sz="1600" b="1">
                <a:solidFill>
                  <a:srgbClr val="000000"/>
                </a:solidFill>
                <a:latin typeface="Times New Roman" panose="02020603050405020304" pitchFamily="18" charset="0"/>
              </a:rPr>
              <a:t>Equivalent charge</a:t>
            </a:r>
          </a:p>
        </p:txBody>
      </p:sp>
      <p:cxnSp>
        <p:nvCxnSpPr>
          <p:cNvPr id="843795" name="AutoShape 19"/>
          <p:cNvCxnSpPr>
            <a:cxnSpLocks noChangeShapeType="1"/>
          </p:cNvCxnSpPr>
          <p:nvPr/>
        </p:nvCxnSpPr>
        <p:spPr bwMode="auto">
          <a:xfrm rot="16200000" flipH="1">
            <a:off x="2874170" y="1332707"/>
            <a:ext cx="950912" cy="1254125"/>
          </a:xfrm>
          <a:prstGeom prst="curvedConnector2">
            <a:avLst/>
          </a:prstGeom>
          <a:noFill/>
          <a:ln w="2857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3796" name="Line 20"/>
          <p:cNvSpPr>
            <a:spLocks noChangeShapeType="1"/>
          </p:cNvSpPr>
          <p:nvPr/>
        </p:nvSpPr>
        <p:spPr bwMode="auto">
          <a:xfrm>
            <a:off x="3633789" y="2425701"/>
            <a:ext cx="2363787" cy="42863"/>
          </a:xfrm>
          <a:prstGeom prst="line">
            <a:avLst/>
          </a:prstGeom>
          <a:noFill/>
          <a:ln w="9525">
            <a:solidFill>
              <a:srgbClr val="5739C7"/>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43797" name="Group 21"/>
          <p:cNvGrpSpPr>
            <a:grpSpLocks/>
          </p:cNvGrpSpPr>
          <p:nvPr/>
        </p:nvGrpSpPr>
        <p:grpSpPr bwMode="auto">
          <a:xfrm>
            <a:off x="2578101" y="1457326"/>
            <a:ext cx="2092325" cy="1914525"/>
            <a:chOff x="801" y="918"/>
            <a:chExt cx="1318" cy="1206"/>
          </a:xfrm>
        </p:grpSpPr>
        <p:sp>
          <p:nvSpPr>
            <p:cNvPr id="155669" name="Line 22"/>
            <p:cNvSpPr>
              <a:spLocks noChangeShapeType="1"/>
            </p:cNvSpPr>
            <p:nvPr/>
          </p:nvSpPr>
          <p:spPr bwMode="auto">
            <a:xfrm>
              <a:off x="2028" y="1527"/>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5670" name="Line 23"/>
            <p:cNvSpPr>
              <a:spLocks noChangeShapeType="1"/>
            </p:cNvSpPr>
            <p:nvPr/>
          </p:nvSpPr>
          <p:spPr bwMode="auto">
            <a:xfrm>
              <a:off x="2016" y="1452"/>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5671" name="Line 24"/>
            <p:cNvSpPr>
              <a:spLocks noChangeShapeType="1"/>
            </p:cNvSpPr>
            <p:nvPr/>
          </p:nvSpPr>
          <p:spPr bwMode="auto">
            <a:xfrm>
              <a:off x="1995" y="1359"/>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5672" name="Line 25"/>
            <p:cNvSpPr>
              <a:spLocks noChangeShapeType="1"/>
            </p:cNvSpPr>
            <p:nvPr/>
          </p:nvSpPr>
          <p:spPr bwMode="auto">
            <a:xfrm>
              <a:off x="1953" y="1254"/>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5673" name="Line 26"/>
            <p:cNvSpPr>
              <a:spLocks noChangeShapeType="1"/>
            </p:cNvSpPr>
            <p:nvPr/>
          </p:nvSpPr>
          <p:spPr bwMode="auto">
            <a:xfrm>
              <a:off x="1872" y="1128"/>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5674" name="Line 27"/>
            <p:cNvSpPr>
              <a:spLocks noChangeShapeType="1"/>
            </p:cNvSpPr>
            <p:nvPr/>
          </p:nvSpPr>
          <p:spPr bwMode="auto">
            <a:xfrm>
              <a:off x="1692" y="993"/>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5675" name="Line 28"/>
            <p:cNvSpPr>
              <a:spLocks noChangeShapeType="1"/>
            </p:cNvSpPr>
            <p:nvPr/>
          </p:nvSpPr>
          <p:spPr bwMode="auto">
            <a:xfrm>
              <a:off x="1104" y="1008"/>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5676" name="Line 29"/>
            <p:cNvSpPr>
              <a:spLocks noChangeShapeType="1"/>
            </p:cNvSpPr>
            <p:nvPr/>
          </p:nvSpPr>
          <p:spPr bwMode="auto">
            <a:xfrm>
              <a:off x="885" y="1212"/>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5677" name="Line 30"/>
            <p:cNvSpPr>
              <a:spLocks noChangeShapeType="1"/>
            </p:cNvSpPr>
            <p:nvPr/>
          </p:nvSpPr>
          <p:spPr bwMode="auto">
            <a:xfrm>
              <a:off x="1410" y="918"/>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5678" name="Line 31"/>
            <p:cNvSpPr>
              <a:spLocks noChangeShapeType="1"/>
            </p:cNvSpPr>
            <p:nvPr/>
          </p:nvSpPr>
          <p:spPr bwMode="auto">
            <a:xfrm>
              <a:off x="801" y="1515"/>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5679" name="Line 32"/>
            <p:cNvSpPr>
              <a:spLocks noChangeShapeType="1"/>
            </p:cNvSpPr>
            <p:nvPr/>
          </p:nvSpPr>
          <p:spPr bwMode="auto">
            <a:xfrm flipV="1">
              <a:off x="2013" y="1599"/>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5680" name="Line 33"/>
            <p:cNvSpPr>
              <a:spLocks noChangeShapeType="1"/>
            </p:cNvSpPr>
            <p:nvPr/>
          </p:nvSpPr>
          <p:spPr bwMode="auto">
            <a:xfrm flipV="1">
              <a:off x="1992" y="1692"/>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5681" name="Line 34"/>
            <p:cNvSpPr>
              <a:spLocks noChangeShapeType="1"/>
            </p:cNvSpPr>
            <p:nvPr/>
          </p:nvSpPr>
          <p:spPr bwMode="auto">
            <a:xfrm flipV="1">
              <a:off x="1950" y="1797"/>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5682" name="Line 35"/>
            <p:cNvSpPr>
              <a:spLocks noChangeShapeType="1"/>
            </p:cNvSpPr>
            <p:nvPr/>
          </p:nvSpPr>
          <p:spPr bwMode="auto">
            <a:xfrm flipV="1">
              <a:off x="1869" y="1923"/>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5683" name="Line 36"/>
            <p:cNvSpPr>
              <a:spLocks noChangeShapeType="1"/>
            </p:cNvSpPr>
            <p:nvPr/>
          </p:nvSpPr>
          <p:spPr bwMode="auto">
            <a:xfrm flipV="1">
              <a:off x="1689" y="2058"/>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5684" name="Line 37"/>
            <p:cNvSpPr>
              <a:spLocks noChangeShapeType="1"/>
            </p:cNvSpPr>
            <p:nvPr/>
          </p:nvSpPr>
          <p:spPr bwMode="auto">
            <a:xfrm flipV="1">
              <a:off x="1092" y="2043"/>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5685" name="Line 38"/>
            <p:cNvSpPr>
              <a:spLocks noChangeShapeType="1"/>
            </p:cNvSpPr>
            <p:nvPr/>
          </p:nvSpPr>
          <p:spPr bwMode="auto">
            <a:xfrm flipV="1">
              <a:off x="882" y="1839"/>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5686" name="Line 39"/>
            <p:cNvSpPr>
              <a:spLocks noChangeShapeType="1"/>
            </p:cNvSpPr>
            <p:nvPr/>
          </p:nvSpPr>
          <p:spPr bwMode="auto">
            <a:xfrm flipV="1">
              <a:off x="1407" y="2124"/>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5687" name="Text Box 42"/>
          <p:cNvSpPr txBox="1">
            <a:spLocks noChangeArrowheads="1"/>
          </p:cNvSpPr>
          <p:nvPr/>
        </p:nvSpPr>
        <p:spPr bwMode="auto">
          <a:xfrm>
            <a:off x="1847850" y="4941888"/>
            <a:ext cx="8497888"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buFontTx/>
              <a:buBlip>
                <a:blip r:embed="rId3"/>
              </a:buBlip>
            </a:pPr>
            <a:r>
              <a:rPr kumimoji="1" lang="en-US" altLang="zh-CN" sz="2400" b="1">
                <a:solidFill>
                  <a:schemeClr val="bg1"/>
                </a:solidFill>
                <a:latin typeface="楷体_GB2312" pitchFamily="49" charset="-122"/>
                <a:ea typeface="楷体_GB2312" pitchFamily="49" charset="-122"/>
              </a:rPr>
              <a:t> </a:t>
            </a:r>
            <a:r>
              <a:rPr kumimoji="1" lang="en-US" altLang="zh-CN" sz="2400" b="1">
                <a:solidFill>
                  <a:srgbClr val="0000CC"/>
                </a:solidFill>
                <a:sym typeface="Symbol" panose="05050102010706020507" pitchFamily="18" charset="2"/>
              </a:rPr>
              <a:t>Question: </a:t>
            </a:r>
            <a:r>
              <a:rPr kumimoji="1" lang="zh-CN" altLang="en-US" sz="2400" b="1">
                <a:solidFill>
                  <a:srgbClr val="0000CC"/>
                </a:solidFill>
                <a:ea typeface="楷体_GB2312" pitchFamily="49" charset="-122"/>
                <a:sym typeface="Symbol" panose="05050102010706020507" pitchFamily="18" charset="2"/>
              </a:rPr>
              <a:t>：</a:t>
            </a:r>
            <a:r>
              <a:rPr kumimoji="1" lang="en-US" altLang="zh-CN" sz="2400" b="1">
                <a:solidFill>
                  <a:srgbClr val="000000"/>
                </a:solidFill>
                <a:ea typeface="楷体_GB2312" pitchFamily="49" charset="-122"/>
                <a:sym typeface="Symbol" panose="05050102010706020507" pitchFamily="18" charset="2"/>
              </a:rPr>
              <a:t>Does this equivalent charge exist?  </a:t>
            </a:r>
          </a:p>
          <a:p>
            <a:pPr algn="just">
              <a:lnSpc>
                <a:spcPct val="130000"/>
              </a:lnSpc>
            </a:pPr>
            <a:r>
              <a:rPr kumimoji="1" lang="en-US" altLang="zh-CN" sz="2400" b="1">
                <a:solidFill>
                  <a:srgbClr val="000000"/>
                </a:solidFill>
                <a:ea typeface="楷体_GB2312" pitchFamily="49" charset="-122"/>
                <a:sym typeface="Symbol" panose="05050102010706020507" pitchFamily="18" charset="2"/>
              </a:rPr>
              <a:t>                          Is this equivalent method reasonable?</a:t>
            </a:r>
          </a:p>
        </p:txBody>
      </p:sp>
      <p:sp>
        <p:nvSpPr>
          <p:cNvPr id="843819" name="Oval 43"/>
          <p:cNvSpPr>
            <a:spLocks noChangeArrowheads="1"/>
          </p:cNvSpPr>
          <p:nvPr/>
        </p:nvSpPr>
        <p:spPr bwMode="auto">
          <a:xfrm>
            <a:off x="3481681" y="2001849"/>
            <a:ext cx="259765" cy="822305"/>
          </a:xfrm>
          <a:prstGeom prst="ellipse">
            <a:avLst/>
          </a:prstGeom>
          <a:noFill/>
          <a:ln w="19050" algn="ctr">
            <a:solidFill>
              <a:srgbClr val="0000FF"/>
            </a:solidFill>
            <a:prstDash val="dash"/>
            <a:round/>
            <a:headEnd/>
            <a:tailEnd/>
          </a:ln>
          <a:effectLst/>
          <a:extLst>
            <a:ext uri="{909E8E84-426E-40DD-AFC4-6F175D3DCCD1}">
              <a14:hiddenFill xmlns:a14="http://schemas.microsoft.com/office/drawing/2010/main">
                <a:solidFill>
                  <a:srgbClr val="F8F8F8"/>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Tree>
    <p:extLst>
      <p:ext uri="{BB962C8B-B14F-4D97-AF65-F5344CB8AC3E}">
        <p14:creationId xmlns:p14="http://schemas.microsoft.com/office/powerpoint/2010/main" val="15511658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43782"/>
                                        </p:tgtEl>
                                        <p:attrNameLst>
                                          <p:attrName>style.visibility</p:attrName>
                                        </p:attrNameLst>
                                      </p:cBhvr>
                                      <p:to>
                                        <p:strVal val="visible"/>
                                      </p:to>
                                    </p:set>
                                    <p:animEffect transition="in" filter="blinds(horizontal)">
                                      <p:cBhvr>
                                        <p:cTn id="7" dur="500"/>
                                        <p:tgtEl>
                                          <p:spTgt spid="8437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3788"/>
                                        </p:tgtEl>
                                        <p:attrNameLst>
                                          <p:attrName>style.visibility</p:attrName>
                                        </p:attrNameLst>
                                      </p:cBhvr>
                                      <p:to>
                                        <p:strVal val="visible"/>
                                      </p:to>
                                    </p:set>
                                    <p:animEffect transition="in" filter="blinds(horizontal)">
                                      <p:cBhvr>
                                        <p:cTn id="12" dur="500"/>
                                        <p:tgtEl>
                                          <p:spTgt spid="84378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43789"/>
                                        </p:tgtEl>
                                        <p:attrNameLst>
                                          <p:attrName>style.visibility</p:attrName>
                                        </p:attrNameLst>
                                      </p:cBhvr>
                                      <p:to>
                                        <p:strVal val="visible"/>
                                      </p:to>
                                    </p:set>
                                    <p:animEffect transition="in" filter="blinds(horizontal)">
                                      <p:cBhvr>
                                        <p:cTn id="15" dur="500"/>
                                        <p:tgtEl>
                                          <p:spTgt spid="84378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43796"/>
                                        </p:tgtEl>
                                        <p:attrNameLst>
                                          <p:attrName>style.visibility</p:attrName>
                                        </p:attrNameLst>
                                      </p:cBhvr>
                                      <p:to>
                                        <p:strVal val="visible"/>
                                      </p:to>
                                    </p:set>
                                    <p:animEffect transition="in" filter="blinds(horizontal)">
                                      <p:cBhvr>
                                        <p:cTn id="18" dur="500"/>
                                        <p:tgtEl>
                                          <p:spTgt spid="84379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843797"/>
                                        </p:tgtEl>
                                        <p:attrNameLst>
                                          <p:attrName>style.visibility</p:attrName>
                                        </p:attrNameLst>
                                      </p:cBhvr>
                                      <p:to>
                                        <p:strVal val="visible"/>
                                      </p:to>
                                    </p:set>
                                    <p:animEffect transition="in" filter="blinds(horizontal)">
                                      <p:cBhvr>
                                        <p:cTn id="23" dur="500"/>
                                        <p:tgtEl>
                                          <p:spTgt spid="84379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843791"/>
                                        </p:tgtEl>
                                        <p:attrNameLst>
                                          <p:attrName>style.visibility</p:attrName>
                                        </p:attrNameLst>
                                      </p:cBhvr>
                                      <p:to>
                                        <p:strVal val="visible"/>
                                      </p:to>
                                    </p:set>
                                    <p:animEffect transition="in" filter="blinds(horizontal)">
                                      <p:cBhvr>
                                        <p:cTn id="28" dur="500"/>
                                        <p:tgtEl>
                                          <p:spTgt spid="84379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843790"/>
                                        </p:tgtEl>
                                        <p:attrNameLst>
                                          <p:attrName>style.visibility</p:attrName>
                                        </p:attrNameLst>
                                      </p:cBhvr>
                                      <p:to>
                                        <p:strVal val="visible"/>
                                      </p:to>
                                    </p:set>
                                    <p:animEffect transition="in" filter="blinds(horizontal)">
                                      <p:cBhvr>
                                        <p:cTn id="31" dur="500"/>
                                        <p:tgtEl>
                                          <p:spTgt spid="84379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xit" presetSubtype="4" fill="hold" nodeType="clickEffect">
                                  <p:stCondLst>
                                    <p:cond delay="0"/>
                                  </p:stCondLst>
                                  <p:childTnLst>
                                    <p:anim calcmode="lin" valueType="num">
                                      <p:cBhvr additive="base">
                                        <p:cTn id="35" dur="500"/>
                                        <p:tgtEl>
                                          <p:spTgt spid="843782"/>
                                        </p:tgtEl>
                                        <p:attrNameLst>
                                          <p:attrName>ppt_x</p:attrName>
                                        </p:attrNameLst>
                                      </p:cBhvr>
                                      <p:tavLst>
                                        <p:tav tm="0">
                                          <p:val>
                                            <p:strVal val="ppt_x"/>
                                          </p:val>
                                        </p:tav>
                                        <p:tav tm="100000">
                                          <p:val>
                                            <p:strVal val="ppt_x"/>
                                          </p:val>
                                        </p:tav>
                                      </p:tavLst>
                                    </p:anim>
                                    <p:anim calcmode="lin" valueType="num">
                                      <p:cBhvr additive="base">
                                        <p:cTn id="36" dur="500"/>
                                        <p:tgtEl>
                                          <p:spTgt spid="843782"/>
                                        </p:tgtEl>
                                        <p:attrNameLst>
                                          <p:attrName>ppt_y</p:attrName>
                                        </p:attrNameLst>
                                      </p:cBhvr>
                                      <p:tavLst>
                                        <p:tav tm="0">
                                          <p:val>
                                            <p:strVal val="ppt_y"/>
                                          </p:val>
                                        </p:tav>
                                        <p:tav tm="100000">
                                          <p:val>
                                            <p:strVal val="1+ppt_h/2"/>
                                          </p:val>
                                        </p:tav>
                                      </p:tavLst>
                                    </p:anim>
                                    <p:set>
                                      <p:cBhvr>
                                        <p:cTn id="37" dur="1" fill="hold">
                                          <p:stCondLst>
                                            <p:cond delay="499"/>
                                          </p:stCondLst>
                                        </p:cTn>
                                        <p:tgtEl>
                                          <p:spTgt spid="843782"/>
                                        </p:tgtEl>
                                        <p:attrNameLst>
                                          <p:attrName>style.visibility</p:attrName>
                                        </p:attrNameLst>
                                      </p:cBhvr>
                                      <p:to>
                                        <p:strVal val="hidden"/>
                                      </p:to>
                                    </p:set>
                                  </p:childTnLst>
                                </p:cTn>
                              </p:par>
                              <p:par>
                                <p:cTn id="38" presetID="2" presetClass="exit" presetSubtype="4" fill="hold" grpId="1" nodeType="withEffect">
                                  <p:stCondLst>
                                    <p:cond delay="0"/>
                                  </p:stCondLst>
                                  <p:childTnLst>
                                    <p:anim calcmode="lin" valueType="num">
                                      <p:cBhvr additive="base">
                                        <p:cTn id="39" dur="500"/>
                                        <p:tgtEl>
                                          <p:spTgt spid="843790"/>
                                        </p:tgtEl>
                                        <p:attrNameLst>
                                          <p:attrName>ppt_x</p:attrName>
                                        </p:attrNameLst>
                                      </p:cBhvr>
                                      <p:tavLst>
                                        <p:tav tm="0">
                                          <p:val>
                                            <p:strVal val="ppt_x"/>
                                          </p:val>
                                        </p:tav>
                                        <p:tav tm="100000">
                                          <p:val>
                                            <p:strVal val="ppt_x"/>
                                          </p:val>
                                        </p:tav>
                                      </p:tavLst>
                                    </p:anim>
                                    <p:anim calcmode="lin" valueType="num">
                                      <p:cBhvr additive="base">
                                        <p:cTn id="40" dur="500"/>
                                        <p:tgtEl>
                                          <p:spTgt spid="843790"/>
                                        </p:tgtEl>
                                        <p:attrNameLst>
                                          <p:attrName>ppt_y</p:attrName>
                                        </p:attrNameLst>
                                      </p:cBhvr>
                                      <p:tavLst>
                                        <p:tav tm="0">
                                          <p:val>
                                            <p:strVal val="ppt_y"/>
                                          </p:val>
                                        </p:tav>
                                        <p:tav tm="100000">
                                          <p:val>
                                            <p:strVal val="1+ppt_h/2"/>
                                          </p:val>
                                        </p:tav>
                                      </p:tavLst>
                                    </p:anim>
                                    <p:set>
                                      <p:cBhvr>
                                        <p:cTn id="41" dur="1" fill="hold">
                                          <p:stCondLst>
                                            <p:cond delay="499"/>
                                          </p:stCondLst>
                                        </p:cTn>
                                        <p:tgtEl>
                                          <p:spTgt spid="843790"/>
                                        </p:tgtEl>
                                        <p:attrNameLst>
                                          <p:attrName>style.visibility</p:attrName>
                                        </p:attrNameLst>
                                      </p:cBhvr>
                                      <p:to>
                                        <p:strVal val="hidden"/>
                                      </p:to>
                                    </p:set>
                                  </p:childTnLst>
                                </p:cTn>
                              </p:par>
                              <p:par>
                                <p:cTn id="42" presetID="2" presetClass="exit" presetSubtype="4" fill="hold" nodeType="withEffect">
                                  <p:stCondLst>
                                    <p:cond delay="0"/>
                                  </p:stCondLst>
                                  <p:childTnLst>
                                    <p:anim calcmode="lin" valueType="num">
                                      <p:cBhvr additive="base">
                                        <p:cTn id="43" dur="500"/>
                                        <p:tgtEl>
                                          <p:spTgt spid="843791"/>
                                        </p:tgtEl>
                                        <p:attrNameLst>
                                          <p:attrName>ppt_x</p:attrName>
                                        </p:attrNameLst>
                                      </p:cBhvr>
                                      <p:tavLst>
                                        <p:tav tm="0">
                                          <p:val>
                                            <p:strVal val="ppt_x"/>
                                          </p:val>
                                        </p:tav>
                                        <p:tav tm="100000">
                                          <p:val>
                                            <p:strVal val="ppt_x"/>
                                          </p:val>
                                        </p:tav>
                                      </p:tavLst>
                                    </p:anim>
                                    <p:anim calcmode="lin" valueType="num">
                                      <p:cBhvr additive="base">
                                        <p:cTn id="44" dur="500"/>
                                        <p:tgtEl>
                                          <p:spTgt spid="843791"/>
                                        </p:tgtEl>
                                        <p:attrNameLst>
                                          <p:attrName>ppt_y</p:attrName>
                                        </p:attrNameLst>
                                      </p:cBhvr>
                                      <p:tavLst>
                                        <p:tav tm="0">
                                          <p:val>
                                            <p:strVal val="ppt_y"/>
                                          </p:val>
                                        </p:tav>
                                        <p:tav tm="100000">
                                          <p:val>
                                            <p:strVal val="1+ppt_h/2"/>
                                          </p:val>
                                        </p:tav>
                                      </p:tavLst>
                                    </p:anim>
                                    <p:set>
                                      <p:cBhvr>
                                        <p:cTn id="45" dur="1" fill="hold">
                                          <p:stCondLst>
                                            <p:cond delay="499"/>
                                          </p:stCondLst>
                                        </p:cTn>
                                        <p:tgtEl>
                                          <p:spTgt spid="843791"/>
                                        </p:tgtEl>
                                        <p:attrNameLst>
                                          <p:attrName>style.visibility</p:attrName>
                                        </p:attrNameLst>
                                      </p:cBhvr>
                                      <p:to>
                                        <p:strVal val="hidden"/>
                                      </p:to>
                                    </p:set>
                                  </p:childTnLst>
                                </p:cTn>
                              </p:par>
                              <p:par>
                                <p:cTn id="46" presetID="2" presetClass="exit" presetSubtype="4" fill="hold" nodeType="withEffect">
                                  <p:stCondLst>
                                    <p:cond delay="0"/>
                                  </p:stCondLst>
                                  <p:childTnLst>
                                    <p:anim calcmode="lin" valueType="num">
                                      <p:cBhvr additive="base">
                                        <p:cTn id="47" dur="500"/>
                                        <p:tgtEl>
                                          <p:spTgt spid="843797"/>
                                        </p:tgtEl>
                                        <p:attrNameLst>
                                          <p:attrName>ppt_x</p:attrName>
                                        </p:attrNameLst>
                                      </p:cBhvr>
                                      <p:tavLst>
                                        <p:tav tm="0">
                                          <p:val>
                                            <p:strVal val="ppt_x"/>
                                          </p:val>
                                        </p:tav>
                                        <p:tav tm="100000">
                                          <p:val>
                                            <p:strVal val="ppt_x"/>
                                          </p:val>
                                        </p:tav>
                                      </p:tavLst>
                                    </p:anim>
                                    <p:anim calcmode="lin" valueType="num">
                                      <p:cBhvr additive="base">
                                        <p:cTn id="48" dur="500"/>
                                        <p:tgtEl>
                                          <p:spTgt spid="843797"/>
                                        </p:tgtEl>
                                        <p:attrNameLst>
                                          <p:attrName>ppt_y</p:attrName>
                                        </p:attrNameLst>
                                      </p:cBhvr>
                                      <p:tavLst>
                                        <p:tav tm="0">
                                          <p:val>
                                            <p:strVal val="ppt_y"/>
                                          </p:val>
                                        </p:tav>
                                        <p:tav tm="100000">
                                          <p:val>
                                            <p:strVal val="1+ppt_h/2"/>
                                          </p:val>
                                        </p:tav>
                                      </p:tavLst>
                                    </p:anim>
                                    <p:set>
                                      <p:cBhvr>
                                        <p:cTn id="49" dur="1" fill="hold">
                                          <p:stCondLst>
                                            <p:cond delay="499"/>
                                          </p:stCondLst>
                                        </p:cTn>
                                        <p:tgtEl>
                                          <p:spTgt spid="843797"/>
                                        </p:tgtEl>
                                        <p:attrNameLst>
                                          <p:attrName>style.visibility</p:attrName>
                                        </p:attrNameLst>
                                      </p:cBhvr>
                                      <p:to>
                                        <p:strVal val="hidden"/>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843793"/>
                                        </p:tgtEl>
                                        <p:attrNameLst>
                                          <p:attrName>style.visibility</p:attrName>
                                        </p:attrNameLst>
                                      </p:cBhvr>
                                      <p:to>
                                        <p:strVal val="visible"/>
                                      </p:to>
                                    </p:set>
                                    <p:animEffect transition="in" filter="blinds(horizontal)">
                                      <p:cBhvr>
                                        <p:cTn id="54" dur="500"/>
                                        <p:tgtEl>
                                          <p:spTgt spid="843793"/>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843792"/>
                                        </p:tgtEl>
                                        <p:attrNameLst>
                                          <p:attrName>style.visibility</p:attrName>
                                        </p:attrNameLst>
                                      </p:cBhvr>
                                      <p:to>
                                        <p:strVal val="visible"/>
                                      </p:to>
                                    </p:set>
                                    <p:animEffect transition="in" filter="blinds(horizontal)">
                                      <p:cBhvr>
                                        <p:cTn id="57" dur="500"/>
                                        <p:tgtEl>
                                          <p:spTgt spid="843792"/>
                                        </p:tgtEl>
                                      </p:cBhvr>
                                    </p:animEffect>
                                  </p:childTnLst>
                                </p:cTn>
                              </p:par>
                              <p:par>
                                <p:cTn id="58" presetID="3" presetClass="entr" presetSubtype="10" fill="hold" nodeType="withEffect">
                                  <p:stCondLst>
                                    <p:cond delay="0"/>
                                  </p:stCondLst>
                                  <p:childTnLst>
                                    <p:set>
                                      <p:cBhvr>
                                        <p:cTn id="59" dur="1" fill="hold">
                                          <p:stCondLst>
                                            <p:cond delay="0"/>
                                          </p:stCondLst>
                                        </p:cTn>
                                        <p:tgtEl>
                                          <p:spTgt spid="843795"/>
                                        </p:tgtEl>
                                        <p:attrNameLst>
                                          <p:attrName>style.visibility</p:attrName>
                                        </p:attrNameLst>
                                      </p:cBhvr>
                                      <p:to>
                                        <p:strVal val="visible"/>
                                      </p:to>
                                    </p:set>
                                    <p:animEffect transition="in" filter="blinds(horizontal)">
                                      <p:cBhvr>
                                        <p:cTn id="60" dur="500"/>
                                        <p:tgtEl>
                                          <p:spTgt spid="843795"/>
                                        </p:tgtEl>
                                      </p:cBhvr>
                                    </p:animEffect>
                                  </p:childTnLst>
                                </p:cTn>
                              </p:par>
                            </p:childTnLst>
                          </p:cTn>
                        </p:par>
                        <p:par>
                          <p:cTn id="61" fill="hold" nodeType="afterGroup">
                            <p:stCondLst>
                              <p:cond delay="500"/>
                            </p:stCondLst>
                            <p:childTnLst>
                              <p:par>
                                <p:cTn id="62" presetID="3" presetClass="entr" presetSubtype="10" fill="hold" grpId="0" nodeType="afterEffect">
                                  <p:stCondLst>
                                    <p:cond delay="0"/>
                                  </p:stCondLst>
                                  <p:childTnLst>
                                    <p:set>
                                      <p:cBhvr>
                                        <p:cTn id="63" dur="1" fill="hold">
                                          <p:stCondLst>
                                            <p:cond delay="0"/>
                                          </p:stCondLst>
                                        </p:cTn>
                                        <p:tgtEl>
                                          <p:spTgt spid="843794"/>
                                        </p:tgtEl>
                                        <p:attrNameLst>
                                          <p:attrName>style.visibility</p:attrName>
                                        </p:attrNameLst>
                                      </p:cBhvr>
                                      <p:to>
                                        <p:strVal val="visible"/>
                                      </p:to>
                                    </p:set>
                                    <p:animEffect transition="in" filter="blinds(horizontal)">
                                      <p:cBhvr>
                                        <p:cTn id="64" dur="500"/>
                                        <p:tgtEl>
                                          <p:spTgt spid="843794"/>
                                        </p:tgtEl>
                                      </p:cBhvr>
                                    </p:animEffect>
                                  </p:childTnLst>
                                </p:cTn>
                              </p:par>
                            </p:childTnLst>
                          </p:cTn>
                        </p:par>
                        <p:par>
                          <p:cTn id="65" fill="hold" nodeType="afterGroup">
                            <p:stCondLst>
                              <p:cond delay="1000"/>
                            </p:stCondLst>
                            <p:childTnLst>
                              <p:par>
                                <p:cTn id="66" presetID="3" presetClass="entr" presetSubtype="10" fill="hold" grpId="0" nodeType="afterEffect">
                                  <p:stCondLst>
                                    <p:cond delay="0"/>
                                  </p:stCondLst>
                                  <p:childTnLst>
                                    <p:set>
                                      <p:cBhvr>
                                        <p:cTn id="67" dur="1" fill="hold">
                                          <p:stCondLst>
                                            <p:cond delay="0"/>
                                          </p:stCondLst>
                                        </p:cTn>
                                        <p:tgtEl>
                                          <p:spTgt spid="843819"/>
                                        </p:tgtEl>
                                        <p:attrNameLst>
                                          <p:attrName>style.visibility</p:attrName>
                                        </p:attrNameLst>
                                      </p:cBhvr>
                                      <p:to>
                                        <p:strVal val="visible"/>
                                      </p:to>
                                    </p:set>
                                    <p:animEffect transition="in" filter="blinds(horizontal)">
                                      <p:cBhvr>
                                        <p:cTn id="68" dur="500"/>
                                        <p:tgtEl>
                                          <p:spTgt spid="84381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155651"/>
                                        </p:tgtEl>
                                        <p:attrNameLst>
                                          <p:attrName>style.visibility</p:attrName>
                                        </p:attrNameLst>
                                      </p:cBhvr>
                                      <p:to>
                                        <p:strVal val="visible"/>
                                      </p:to>
                                    </p:set>
                                    <p:animEffect transition="in" filter="dissolve">
                                      <p:cBhvr>
                                        <p:cTn id="73" dur="500"/>
                                        <p:tgtEl>
                                          <p:spTgt spid="155651"/>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55687"/>
                                        </p:tgtEl>
                                        <p:attrNameLst>
                                          <p:attrName>style.visibility</p:attrName>
                                        </p:attrNameLst>
                                      </p:cBhvr>
                                      <p:to>
                                        <p:strVal val="visible"/>
                                      </p:to>
                                    </p:set>
                                    <p:animEffect transition="in" filter="blinds(horizontal)">
                                      <p:cBhvr>
                                        <p:cTn id="78" dur="500"/>
                                        <p:tgtEl>
                                          <p:spTgt spid="155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p:bldP spid="843788" grpId="0" animBg="1"/>
      <p:bldP spid="843789" grpId="0"/>
      <p:bldP spid="843790" grpId="0"/>
      <p:bldP spid="843790" grpId="1"/>
      <p:bldP spid="843792" grpId="0" animBg="1"/>
      <p:bldP spid="843793" grpId="0"/>
      <p:bldP spid="843794" grpId="0"/>
      <p:bldP spid="843796" grpId="0" animBg="1"/>
      <p:bldP spid="155687" grpId="0"/>
      <p:bldP spid="8438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Grp="1" noRot="1" noChangeArrowheads="1"/>
          </p:cNvSpPr>
          <p:nvPr>
            <p:ph type="body" idx="1"/>
          </p:nvPr>
        </p:nvSpPr>
        <p:spPr>
          <a:xfrm>
            <a:off x="2063750" y="1484313"/>
            <a:ext cx="7848600" cy="4032250"/>
          </a:xfrm>
        </p:spPr>
        <p:txBody>
          <a:bodyPr>
            <a:normAutofit lnSpcReduction="10000"/>
          </a:bodyPr>
          <a:lstStyle/>
          <a:p>
            <a:pPr>
              <a:lnSpc>
                <a:spcPct val="90000"/>
              </a:lnSpc>
            </a:pPr>
            <a:r>
              <a:rPr kumimoji="1" lang="en-US" altLang="zh-CN" sz="2400" b="1">
                <a:solidFill>
                  <a:srgbClr val="FF0000"/>
                </a:solidFill>
              </a:rPr>
              <a:t>Essence:</a:t>
            </a:r>
            <a:r>
              <a:rPr kumimoji="1" lang="en-US" altLang="zh-CN" sz="2400" b="1">
                <a:solidFill>
                  <a:srgbClr val="3333FF"/>
                </a:solidFill>
              </a:rPr>
              <a:t>   </a:t>
            </a:r>
            <a:r>
              <a:rPr kumimoji="1" lang="en-US" altLang="zh-CN" sz="2400" b="1">
                <a:solidFill>
                  <a:srgbClr val="000000"/>
                </a:solidFill>
              </a:rPr>
              <a:t>The effect of</a:t>
            </a:r>
            <a:r>
              <a:rPr kumimoji="1" lang="en-US" altLang="zh-CN" sz="2400" b="1">
                <a:solidFill>
                  <a:srgbClr val="FF0000"/>
                </a:solidFill>
              </a:rPr>
              <a:t> the boundary</a:t>
            </a:r>
            <a:r>
              <a:rPr kumimoji="1" lang="en-US" altLang="zh-CN" sz="2400" b="1">
                <a:solidFill>
                  <a:srgbClr val="3333FF"/>
                </a:solidFill>
              </a:rPr>
              <a:t> </a:t>
            </a:r>
            <a:r>
              <a:rPr kumimoji="1" lang="en-US" altLang="zh-CN" sz="2400" b="1">
                <a:solidFill>
                  <a:srgbClr val="000000"/>
                </a:solidFill>
              </a:rPr>
              <a:t>is replaced by one or several</a:t>
            </a:r>
            <a:r>
              <a:rPr kumimoji="1" lang="en-US" altLang="zh-CN" sz="2400" b="1">
                <a:solidFill>
                  <a:srgbClr val="3333FF"/>
                </a:solidFill>
              </a:rPr>
              <a:t> </a:t>
            </a:r>
            <a:r>
              <a:rPr kumimoji="1" lang="en-US" altLang="zh-CN" sz="2400" b="1">
                <a:solidFill>
                  <a:srgbClr val="FF0000"/>
                </a:solidFill>
              </a:rPr>
              <a:t>equivalent charges</a:t>
            </a:r>
            <a:r>
              <a:rPr kumimoji="1" lang="en-US" altLang="zh-CN" sz="2400" b="1">
                <a:solidFill>
                  <a:srgbClr val="000000"/>
                </a:solidFill>
              </a:rPr>
              <a:t>, and the original inhomogeneous region with a boundary becomes</a:t>
            </a:r>
            <a:r>
              <a:rPr kumimoji="1" lang="en-US" altLang="zh-CN" sz="2400" b="1">
                <a:solidFill>
                  <a:srgbClr val="3333FF"/>
                </a:solidFill>
              </a:rPr>
              <a:t> </a:t>
            </a:r>
            <a:r>
              <a:rPr kumimoji="1" lang="en-US" altLang="zh-CN" sz="2400" b="1">
                <a:solidFill>
                  <a:srgbClr val="FF0000"/>
                </a:solidFill>
              </a:rPr>
              <a:t>an infinite homogeneous</a:t>
            </a:r>
            <a:r>
              <a:rPr kumimoji="1" lang="en-US" altLang="zh-CN" sz="2400" b="1">
                <a:solidFill>
                  <a:srgbClr val="3333FF"/>
                </a:solidFill>
              </a:rPr>
              <a:t> </a:t>
            </a:r>
            <a:r>
              <a:rPr kumimoji="1" lang="en-US" altLang="zh-CN" sz="2400" b="1">
                <a:solidFill>
                  <a:srgbClr val="000000"/>
                </a:solidFill>
              </a:rPr>
              <a:t>space.</a:t>
            </a:r>
          </a:p>
          <a:p>
            <a:pPr>
              <a:lnSpc>
                <a:spcPct val="90000"/>
              </a:lnSpc>
            </a:pPr>
            <a:endParaRPr kumimoji="1" lang="en-US" altLang="zh-CN" sz="2400" b="1">
              <a:solidFill>
                <a:srgbClr val="000000"/>
              </a:solidFill>
            </a:endParaRPr>
          </a:p>
          <a:p>
            <a:pPr>
              <a:lnSpc>
                <a:spcPct val="90000"/>
              </a:lnSpc>
            </a:pPr>
            <a:r>
              <a:rPr kumimoji="1" lang="en-US" altLang="zh-CN" sz="2400" b="1">
                <a:solidFill>
                  <a:srgbClr val="FF0000"/>
                </a:solidFill>
              </a:rPr>
              <a:t>Key</a:t>
            </a:r>
            <a:r>
              <a:rPr kumimoji="1" lang="zh-CN" altLang="en-US" sz="2400" b="1">
                <a:solidFill>
                  <a:srgbClr val="FF0000"/>
                </a:solidFill>
              </a:rPr>
              <a:t>：</a:t>
            </a:r>
            <a:r>
              <a:rPr kumimoji="1" lang="en-US" altLang="zh-CN" sz="2400" b="1">
                <a:solidFill>
                  <a:srgbClr val="000000"/>
                </a:solidFill>
              </a:rPr>
              <a:t>To determine</a:t>
            </a:r>
            <a:r>
              <a:rPr kumimoji="1" lang="en-US" altLang="zh-CN" sz="2400" b="1">
                <a:solidFill>
                  <a:srgbClr val="3333FF"/>
                </a:solidFill>
              </a:rPr>
              <a:t> </a:t>
            </a:r>
            <a:r>
              <a:rPr kumimoji="1" lang="en-US" altLang="zh-CN" sz="2400" b="1">
                <a:solidFill>
                  <a:srgbClr val="FF0000"/>
                </a:solidFill>
              </a:rPr>
              <a:t>the number</a:t>
            </a:r>
            <a:r>
              <a:rPr kumimoji="1" lang="en-US" altLang="zh-CN" sz="2400" b="1">
                <a:solidFill>
                  <a:srgbClr val="000000"/>
                </a:solidFill>
              </a:rPr>
              <a:t>,</a:t>
            </a:r>
            <a:r>
              <a:rPr kumimoji="1" lang="en-US" altLang="zh-CN" sz="2400" b="1">
                <a:solidFill>
                  <a:srgbClr val="3333FF"/>
                </a:solidFill>
              </a:rPr>
              <a:t> </a:t>
            </a:r>
            <a:r>
              <a:rPr kumimoji="1" lang="en-US" altLang="zh-CN" sz="2400" b="1">
                <a:solidFill>
                  <a:srgbClr val="FF0000"/>
                </a:solidFill>
              </a:rPr>
              <a:t>the positions</a:t>
            </a:r>
            <a:r>
              <a:rPr kumimoji="1" lang="en-US" altLang="zh-CN" sz="2400" b="1">
                <a:solidFill>
                  <a:srgbClr val="3333FF"/>
                </a:solidFill>
              </a:rPr>
              <a:t> </a:t>
            </a:r>
            <a:r>
              <a:rPr kumimoji="1" lang="en-US" altLang="zh-CN" sz="2400" b="1">
                <a:solidFill>
                  <a:srgbClr val="000000"/>
                </a:solidFill>
              </a:rPr>
              <a:t>and </a:t>
            </a:r>
            <a:r>
              <a:rPr kumimoji="1" lang="en-US" altLang="zh-CN" sz="2400" b="1">
                <a:solidFill>
                  <a:srgbClr val="FF0000"/>
                </a:solidFill>
              </a:rPr>
              <a:t>the values</a:t>
            </a:r>
            <a:r>
              <a:rPr kumimoji="1" lang="en-US" altLang="zh-CN" sz="2400" b="1">
                <a:solidFill>
                  <a:srgbClr val="3333FF"/>
                </a:solidFill>
              </a:rPr>
              <a:t> </a:t>
            </a:r>
            <a:r>
              <a:rPr kumimoji="1" lang="en-US" altLang="zh-CN" sz="2400" b="1">
                <a:solidFill>
                  <a:srgbClr val="000000"/>
                </a:solidFill>
              </a:rPr>
              <a:t>of the image charges.</a:t>
            </a:r>
          </a:p>
          <a:p>
            <a:pPr>
              <a:lnSpc>
                <a:spcPct val="90000"/>
              </a:lnSpc>
              <a:buFont typeface="Wingdings" panose="05000000000000000000" pitchFamily="2" charset="2"/>
              <a:buNone/>
            </a:pPr>
            <a:endParaRPr kumimoji="1" lang="en-US" altLang="zh-CN" sz="2400" b="1">
              <a:solidFill>
                <a:srgbClr val="000000"/>
              </a:solidFill>
            </a:endParaRPr>
          </a:p>
          <a:p>
            <a:pPr>
              <a:lnSpc>
                <a:spcPct val="90000"/>
              </a:lnSpc>
            </a:pPr>
            <a:r>
              <a:rPr kumimoji="1" lang="en-US" altLang="zh-CN" sz="2400" b="1">
                <a:solidFill>
                  <a:srgbClr val="FF0000"/>
                </a:solidFill>
              </a:rPr>
              <a:t>Restriction</a:t>
            </a:r>
            <a:r>
              <a:rPr kumimoji="1" lang="zh-CN" altLang="en-US" sz="2400" b="1">
                <a:solidFill>
                  <a:srgbClr val="FF0000"/>
                </a:solidFill>
              </a:rPr>
              <a:t>：</a:t>
            </a:r>
            <a:r>
              <a:rPr kumimoji="1" lang="en-US" altLang="zh-CN" sz="2400" b="1">
                <a:solidFill>
                  <a:srgbClr val="000000"/>
                </a:solidFill>
              </a:rPr>
              <a:t>These image charges may be determined only for some</a:t>
            </a:r>
            <a:r>
              <a:rPr kumimoji="1" lang="en-US" altLang="zh-CN" sz="2400" b="1">
                <a:solidFill>
                  <a:srgbClr val="3333FF"/>
                </a:solidFill>
              </a:rPr>
              <a:t> </a:t>
            </a:r>
            <a:r>
              <a:rPr kumimoji="1" lang="en-US" altLang="zh-CN" sz="2400" b="1">
                <a:solidFill>
                  <a:srgbClr val="FF0000"/>
                </a:solidFill>
              </a:rPr>
              <a:t>special boundaries</a:t>
            </a:r>
            <a:r>
              <a:rPr kumimoji="1" lang="en-US" altLang="zh-CN" sz="2400" b="1">
                <a:solidFill>
                  <a:srgbClr val="3333FF"/>
                </a:solidFill>
              </a:rPr>
              <a:t> </a:t>
            </a:r>
            <a:r>
              <a:rPr kumimoji="1" lang="en-US" altLang="zh-CN" sz="2400" b="1">
                <a:solidFill>
                  <a:srgbClr val="000000"/>
                </a:solidFill>
              </a:rPr>
              <a:t>and charges with</a:t>
            </a:r>
            <a:r>
              <a:rPr kumimoji="1" lang="en-US" altLang="zh-CN" sz="2400" b="1">
                <a:solidFill>
                  <a:srgbClr val="3333FF"/>
                </a:solidFill>
              </a:rPr>
              <a:t> </a:t>
            </a:r>
            <a:r>
              <a:rPr kumimoji="1" lang="en-US" altLang="zh-CN" sz="2400" b="1">
                <a:solidFill>
                  <a:srgbClr val="FF0000"/>
                </a:solidFill>
              </a:rPr>
              <a:t>certain distributions</a:t>
            </a:r>
            <a:r>
              <a:rPr kumimoji="1" lang="en-US" altLang="zh-CN" sz="2400" b="1">
                <a:solidFill>
                  <a:srgbClr val="3333FF"/>
                </a:solidFill>
              </a:rPr>
              <a:t>.</a:t>
            </a:r>
          </a:p>
        </p:txBody>
      </p:sp>
      <p:sp>
        <p:nvSpPr>
          <p:cNvPr id="174084" name="Rectangle 2"/>
          <p:cNvSpPr>
            <a:spLocks noChangeArrowheads="1"/>
          </p:cNvSpPr>
          <p:nvPr/>
        </p:nvSpPr>
        <p:spPr bwMode="auto">
          <a:xfrm>
            <a:off x="1919288" y="620713"/>
            <a:ext cx="611981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800" b="1">
                <a:solidFill>
                  <a:srgbClr val="0000CC"/>
                </a:solidFill>
              </a:rPr>
              <a:t>2. Principle of the method of image</a:t>
            </a:r>
          </a:p>
        </p:txBody>
      </p:sp>
      <p:pic>
        <p:nvPicPr>
          <p:cNvPr id="174085" name="Picture 5" descr="BD05299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6950" y="5208588"/>
            <a:ext cx="1784350" cy="1649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2666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animEffect transition="in" filter="blinds(horizontal)">
                                      <p:cBhvr>
                                        <p:cTn id="7" dur="500"/>
                                        <p:tgtEl>
                                          <p:spTgt spid="174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083">
                                            <p:txEl>
                                              <p:pRg st="2" end="2"/>
                                            </p:txEl>
                                          </p:spTgt>
                                        </p:tgtEl>
                                        <p:attrNameLst>
                                          <p:attrName>style.visibility</p:attrName>
                                        </p:attrNameLst>
                                      </p:cBhvr>
                                      <p:to>
                                        <p:strVal val="visible"/>
                                      </p:to>
                                    </p:set>
                                    <p:animEffect transition="in" filter="blinds(horizontal)">
                                      <p:cBhvr>
                                        <p:cTn id="12" dur="500"/>
                                        <p:tgtEl>
                                          <p:spTgt spid="1740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4083">
                                            <p:txEl>
                                              <p:pRg st="4" end="4"/>
                                            </p:txEl>
                                          </p:spTgt>
                                        </p:tgtEl>
                                        <p:attrNameLst>
                                          <p:attrName>style.visibility</p:attrName>
                                        </p:attrNameLst>
                                      </p:cBhvr>
                                      <p:to>
                                        <p:strVal val="visible"/>
                                      </p:to>
                                    </p:set>
                                    <p:animEffect transition="in" filter="blinds(horizontal)">
                                      <p:cBhvr>
                                        <p:cTn id="17" dur="500"/>
                                        <p:tgtEl>
                                          <p:spTgt spid="174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rrowheads="1"/>
          </p:cNvSpPr>
          <p:nvPr>
            <p:ph type="body" idx="1"/>
          </p:nvPr>
        </p:nvSpPr>
        <p:spPr>
          <a:xfrm>
            <a:off x="1992313" y="1412876"/>
            <a:ext cx="8064500" cy="4346575"/>
          </a:xfrm>
        </p:spPr>
        <p:txBody>
          <a:bodyPr/>
          <a:lstStyle/>
          <a:p>
            <a:r>
              <a:rPr lang="en-US" altLang="zh-CN" sz="2400" b="1">
                <a:solidFill>
                  <a:srgbClr val="FF0000"/>
                </a:solidFill>
              </a:rPr>
              <a:t>Purpose:</a:t>
            </a:r>
            <a:r>
              <a:rPr lang="en-US" altLang="zh-CN" sz="2400" b="1">
                <a:solidFill>
                  <a:srgbClr val="000000"/>
                </a:solidFill>
              </a:rPr>
              <a:t>  Change the complex boundary-value problem into the problem with infinite single medium space.</a:t>
            </a:r>
          </a:p>
          <a:p>
            <a:endParaRPr lang="en-US" altLang="zh-CN" sz="2400" b="1">
              <a:solidFill>
                <a:srgbClr val="000000"/>
              </a:solidFill>
            </a:endParaRPr>
          </a:p>
          <a:p>
            <a:r>
              <a:rPr kumimoji="1" lang="en-US" altLang="zh-CN" sz="2400" b="1">
                <a:solidFill>
                  <a:srgbClr val="FF0000"/>
                </a:solidFill>
              </a:rPr>
              <a:t>Basis</a:t>
            </a:r>
            <a:r>
              <a:rPr kumimoji="1" lang="zh-CN" altLang="en-US" sz="2400" b="1">
                <a:solidFill>
                  <a:srgbClr val="FF0000"/>
                </a:solidFill>
              </a:rPr>
              <a:t>：</a:t>
            </a:r>
            <a:r>
              <a:rPr kumimoji="1" lang="en-US" altLang="zh-CN" sz="2400" b="1">
                <a:solidFill>
                  <a:srgbClr val="000000"/>
                </a:solidFill>
              </a:rPr>
              <a:t>The principle of</a:t>
            </a:r>
            <a:r>
              <a:rPr kumimoji="1" lang="en-US" altLang="zh-CN" sz="2400" b="1">
                <a:solidFill>
                  <a:srgbClr val="FF0000"/>
                </a:solidFill>
              </a:rPr>
              <a:t> uniqueness</a:t>
            </a:r>
            <a:r>
              <a:rPr kumimoji="1" lang="en-US" altLang="zh-CN" sz="2400" b="1">
                <a:solidFill>
                  <a:srgbClr val="000000"/>
                </a:solidFill>
              </a:rPr>
              <a:t>. Therefore, these charges should not change the original boundary conditions. These equivalent charges are at the image positions of the original charges, and are called</a:t>
            </a:r>
            <a:r>
              <a:rPr kumimoji="1" lang="en-US" altLang="zh-CN" sz="2400" b="1">
                <a:solidFill>
                  <a:srgbClr val="3333FF"/>
                </a:solidFill>
              </a:rPr>
              <a:t> </a:t>
            </a:r>
            <a:r>
              <a:rPr kumimoji="1" lang="en-US" altLang="zh-CN" sz="2400" b="1">
                <a:solidFill>
                  <a:srgbClr val="FF0000"/>
                </a:solidFill>
              </a:rPr>
              <a:t>image charges</a:t>
            </a:r>
            <a:r>
              <a:rPr kumimoji="1" lang="en-US" altLang="zh-CN" sz="2400" b="1">
                <a:solidFill>
                  <a:srgbClr val="000000"/>
                </a:solidFill>
              </a:rPr>
              <a:t>, and this method is called the method of images.</a:t>
            </a:r>
          </a:p>
        </p:txBody>
      </p:sp>
      <p:sp>
        <p:nvSpPr>
          <p:cNvPr id="175107" name="Rectangle 2"/>
          <p:cNvSpPr>
            <a:spLocks noChangeArrowheads="1"/>
          </p:cNvSpPr>
          <p:nvPr/>
        </p:nvSpPr>
        <p:spPr bwMode="auto">
          <a:xfrm>
            <a:off x="1847851" y="476250"/>
            <a:ext cx="62642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800" b="1">
                <a:solidFill>
                  <a:srgbClr val="0000CC"/>
                </a:solidFill>
              </a:rPr>
              <a:t>2. Principle of the method of image</a:t>
            </a:r>
          </a:p>
        </p:txBody>
      </p:sp>
      <p:pic>
        <p:nvPicPr>
          <p:cNvPr id="175109" name="Picture 5" descr="BD05546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67663" y="4851400"/>
            <a:ext cx="2233612" cy="200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0644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5106">
                                            <p:txEl>
                                              <p:pRg st="0" end="0"/>
                                            </p:txEl>
                                          </p:spTgt>
                                        </p:tgtEl>
                                        <p:attrNameLst>
                                          <p:attrName>style.visibility</p:attrName>
                                        </p:attrNameLst>
                                      </p:cBhvr>
                                      <p:to>
                                        <p:strVal val="visible"/>
                                      </p:to>
                                    </p:set>
                                    <p:animEffect transition="in" filter="blinds(horizontal)">
                                      <p:cBhvr>
                                        <p:cTn id="7" dur="500"/>
                                        <p:tgtEl>
                                          <p:spTgt spid="1751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5106">
                                            <p:txEl>
                                              <p:pRg st="2" end="2"/>
                                            </p:txEl>
                                          </p:spTgt>
                                        </p:tgtEl>
                                        <p:attrNameLst>
                                          <p:attrName>style.visibility</p:attrName>
                                        </p:attrNameLst>
                                      </p:cBhvr>
                                      <p:to>
                                        <p:strVal val="visible"/>
                                      </p:to>
                                    </p:set>
                                    <p:animEffect transition="in" filter="blinds(horizontal)">
                                      <p:cBhvr>
                                        <p:cTn id="12" dur="500"/>
                                        <p:tgtEl>
                                          <p:spTgt spid="17510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2495551" y="1484313"/>
            <a:ext cx="7561263" cy="94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30000"/>
              </a:spcBef>
            </a:pPr>
            <a:r>
              <a:rPr lang="en-US" altLang="zh-CN" sz="2400" b="1">
                <a:solidFill>
                  <a:srgbClr val="0000CC"/>
                </a:solidFill>
                <a:latin typeface="Times New Roman" panose="02020603050405020304" pitchFamily="18" charset="0"/>
                <a:ea typeface="楷体_GB2312" pitchFamily="49" charset="-122"/>
              </a:rPr>
              <a:t>The number, position and value of the image charge</a:t>
            </a:r>
          </a:p>
          <a:p>
            <a:pPr>
              <a:spcBef>
                <a:spcPct val="30000"/>
              </a:spcBef>
            </a:pPr>
            <a:r>
              <a:rPr lang="en-US" altLang="zh-CN" sz="2400" b="1">
                <a:solidFill>
                  <a:srgbClr val="0000CC"/>
                </a:solidFill>
                <a:latin typeface="Times New Roman" panose="02020603050405020304" pitchFamily="18" charset="0"/>
                <a:ea typeface="楷体_GB2312" pitchFamily="49" charset="-122"/>
              </a:rPr>
              <a:t>——"</a:t>
            </a:r>
            <a:r>
              <a:rPr lang="en-US" altLang="zh-CN" sz="2400" b="1">
                <a:solidFill>
                  <a:srgbClr val="FF0000"/>
                </a:solidFill>
                <a:latin typeface="Times New Roman" panose="02020603050405020304" pitchFamily="18" charset="0"/>
                <a:ea typeface="楷体_GB2312" pitchFamily="49" charset="-122"/>
              </a:rPr>
              <a:t>Three key elements</a:t>
            </a:r>
            <a:r>
              <a:rPr lang="en-US" altLang="zh-CN" sz="2400" b="1">
                <a:solidFill>
                  <a:srgbClr val="0000CC"/>
                </a:solidFill>
                <a:latin typeface="Times New Roman" panose="02020603050405020304" pitchFamily="18" charset="0"/>
                <a:ea typeface="楷体_GB2312" pitchFamily="49" charset="-122"/>
              </a:rPr>
              <a:t>"</a:t>
            </a:r>
            <a:endParaRPr lang="en-US" altLang="zh-CN" sz="2400">
              <a:solidFill>
                <a:srgbClr val="0000CC"/>
              </a:solidFill>
              <a:latin typeface="Times New Roman" panose="02020603050405020304" pitchFamily="18" charset="0"/>
              <a:ea typeface="楷体_GB2312" pitchFamily="49" charset="-122"/>
            </a:endParaRPr>
          </a:p>
        </p:txBody>
      </p:sp>
      <p:sp>
        <p:nvSpPr>
          <p:cNvPr id="157699" name="Rectangle 3"/>
          <p:cNvSpPr>
            <a:spLocks noChangeArrowheads="1"/>
          </p:cNvSpPr>
          <p:nvPr/>
        </p:nvSpPr>
        <p:spPr bwMode="auto">
          <a:xfrm>
            <a:off x="1762126" y="523875"/>
            <a:ext cx="8221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30000"/>
              </a:spcBef>
            </a:pPr>
            <a:r>
              <a:rPr lang="en-US" altLang="zh-CN" sz="2400" b="1">
                <a:solidFill>
                  <a:srgbClr val="000000"/>
                </a:solidFill>
              </a:rPr>
              <a:t>3. The key points of the application of image method</a:t>
            </a:r>
          </a:p>
        </p:txBody>
      </p:sp>
      <p:sp>
        <p:nvSpPr>
          <p:cNvPr id="157700" name="Rectangle 4"/>
          <p:cNvSpPr>
            <a:spLocks noChangeArrowheads="1"/>
          </p:cNvSpPr>
          <p:nvPr/>
        </p:nvSpPr>
        <p:spPr bwMode="auto">
          <a:xfrm>
            <a:off x="1703388" y="3068638"/>
            <a:ext cx="7993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000000"/>
                </a:solidFill>
              </a:rPr>
              <a:t>4. Two principles of determining image charge</a:t>
            </a:r>
          </a:p>
        </p:txBody>
      </p:sp>
      <p:sp>
        <p:nvSpPr>
          <p:cNvPr id="845829" name="Text Box 5"/>
          <p:cNvSpPr txBox="1">
            <a:spLocks noChangeArrowheads="1"/>
          </p:cNvSpPr>
          <p:nvPr/>
        </p:nvSpPr>
        <p:spPr bwMode="auto">
          <a:xfrm>
            <a:off x="1919288" y="2420938"/>
            <a:ext cx="70675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buFontTx/>
              <a:buBlip>
                <a:blip r:embed="rId3"/>
              </a:buBlip>
            </a:pPr>
            <a:r>
              <a:rPr kumimoji="1" lang="zh-CN" altLang="en-US" sz="2000" b="1">
                <a:solidFill>
                  <a:srgbClr val="000000"/>
                </a:solidFill>
                <a:ea typeface="楷体_GB2312" pitchFamily="49" charset="-122"/>
                <a:sym typeface="Symbol" panose="05050102010706020507" pitchFamily="18" charset="2"/>
              </a:rPr>
              <a:t>　</a:t>
            </a:r>
            <a:r>
              <a:rPr kumimoji="1" lang="en-US" altLang="zh-CN" sz="2000" b="1">
                <a:solidFill>
                  <a:srgbClr val="000000"/>
                </a:solidFill>
                <a:ea typeface="楷体_GB2312" pitchFamily="49" charset="-122"/>
                <a:sym typeface="Symbol" panose="05050102010706020507" pitchFamily="18" charset="2"/>
              </a:rPr>
              <a:t>Explicit “the e</a:t>
            </a:r>
            <a:r>
              <a:rPr lang="en-US" altLang="zh-CN" sz="2000" b="1">
                <a:solidFill>
                  <a:srgbClr val="000000"/>
                </a:solidFill>
                <a:ea typeface="幼圆" panose="02010509060101010101" pitchFamily="49" charset="-122"/>
              </a:rPr>
              <a:t>ffective  field”  of  </a:t>
            </a:r>
            <a:r>
              <a:rPr kumimoji="1" lang="en-US" altLang="zh-CN" sz="2000" b="1">
                <a:solidFill>
                  <a:srgbClr val="000000"/>
                </a:solidFill>
                <a:ea typeface="楷体_GB2312" pitchFamily="49" charset="-122"/>
                <a:sym typeface="Symbol" panose="05050102010706020507" pitchFamily="18" charset="2"/>
              </a:rPr>
              <a:t>equivalent solution</a:t>
            </a:r>
            <a:endParaRPr lang="en-US" altLang="zh-CN" sz="2000">
              <a:solidFill>
                <a:srgbClr val="000000"/>
              </a:solidFill>
              <a:ea typeface="楷体_GB2312" pitchFamily="49" charset="-122"/>
            </a:endParaRPr>
          </a:p>
        </p:txBody>
      </p:sp>
      <p:sp>
        <p:nvSpPr>
          <p:cNvPr id="845830" name="Text Box 6"/>
          <p:cNvSpPr txBox="1">
            <a:spLocks noChangeArrowheads="1"/>
          </p:cNvSpPr>
          <p:nvPr/>
        </p:nvSpPr>
        <p:spPr bwMode="auto">
          <a:xfrm>
            <a:off x="1919288" y="981075"/>
            <a:ext cx="70675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buFontTx/>
              <a:buBlip>
                <a:blip r:embed="rId3"/>
              </a:buBlip>
            </a:pPr>
            <a:r>
              <a:rPr kumimoji="1" lang="zh-CN" altLang="en-US" sz="2000" b="1">
                <a:solidFill>
                  <a:srgbClr val="000000"/>
                </a:solidFill>
                <a:ea typeface="楷体_GB2312" pitchFamily="49" charset="-122"/>
                <a:sym typeface="Symbol" panose="05050102010706020507" pitchFamily="18" charset="2"/>
              </a:rPr>
              <a:t>　</a:t>
            </a:r>
            <a:r>
              <a:rPr lang="en-US" altLang="zh-CN" sz="2000" b="1">
                <a:solidFill>
                  <a:srgbClr val="000000"/>
                </a:solidFill>
                <a:ea typeface="楷体_GB2312" pitchFamily="49" charset="-122"/>
              </a:rPr>
              <a:t>Determination of the image charge</a:t>
            </a:r>
            <a:endParaRPr kumimoji="1" lang="en-US" altLang="zh-CN" sz="2000" b="1">
              <a:solidFill>
                <a:srgbClr val="000000"/>
              </a:solidFill>
              <a:ea typeface="楷体_GB2312" pitchFamily="49" charset="-122"/>
              <a:sym typeface="Symbol" panose="05050102010706020507" pitchFamily="18" charset="2"/>
            </a:endParaRPr>
          </a:p>
        </p:txBody>
      </p:sp>
      <p:sp>
        <p:nvSpPr>
          <p:cNvPr id="845831" name="Text Box 7"/>
          <p:cNvSpPr txBox="1">
            <a:spLocks noChangeArrowheads="1"/>
          </p:cNvSpPr>
          <p:nvPr/>
        </p:nvSpPr>
        <p:spPr bwMode="auto">
          <a:xfrm>
            <a:off x="1925639" y="3692525"/>
            <a:ext cx="849153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buFontTx/>
              <a:buBlip>
                <a:blip r:embed="rId3"/>
              </a:buBlip>
            </a:pPr>
            <a:r>
              <a:rPr kumimoji="1" lang="zh-CN" altLang="en-US" sz="2000" b="1">
                <a:solidFill>
                  <a:srgbClr val="000000"/>
                </a:solidFill>
                <a:ea typeface="楷体_GB2312" pitchFamily="49" charset="-122"/>
                <a:sym typeface="Symbol" panose="05050102010706020507" pitchFamily="18" charset="2"/>
              </a:rPr>
              <a:t>　</a:t>
            </a:r>
            <a:r>
              <a:rPr kumimoji="1" lang="en-US" altLang="zh-CN" sz="2000" b="1">
                <a:solidFill>
                  <a:srgbClr val="000000"/>
                </a:solidFill>
                <a:ea typeface="楷体_GB2312" pitchFamily="49" charset="-122"/>
                <a:sym typeface="Symbol" panose="05050102010706020507" pitchFamily="18" charset="2"/>
              </a:rPr>
              <a:t>The image</a:t>
            </a:r>
            <a:r>
              <a:rPr lang="en-US" altLang="zh-CN" sz="2000" b="1">
                <a:solidFill>
                  <a:srgbClr val="000000"/>
                </a:solidFill>
                <a:ea typeface="楷体_GB2312" pitchFamily="49" charset="-122"/>
              </a:rPr>
              <a:t> charge must be </a:t>
            </a:r>
            <a:r>
              <a:rPr lang="en-US" altLang="zh-CN" sz="2000" b="1">
                <a:solidFill>
                  <a:srgbClr val="FF0000"/>
                </a:solidFill>
                <a:ea typeface="楷体_GB2312" pitchFamily="49" charset="-122"/>
              </a:rPr>
              <a:t>located outside the solution domain</a:t>
            </a:r>
            <a:endParaRPr kumimoji="1" lang="en-US" altLang="zh-CN" sz="2000" b="1">
              <a:solidFill>
                <a:srgbClr val="FF0000"/>
              </a:solidFill>
              <a:ea typeface="楷体_GB2312" pitchFamily="49" charset="-122"/>
              <a:sym typeface="Symbol" panose="05050102010706020507" pitchFamily="18" charset="2"/>
            </a:endParaRPr>
          </a:p>
        </p:txBody>
      </p:sp>
      <p:sp>
        <p:nvSpPr>
          <p:cNvPr id="845832" name="Text Box 8"/>
          <p:cNvSpPr txBox="1">
            <a:spLocks noChangeArrowheads="1"/>
          </p:cNvSpPr>
          <p:nvPr/>
        </p:nvSpPr>
        <p:spPr bwMode="auto">
          <a:xfrm>
            <a:off x="1927225" y="4451350"/>
            <a:ext cx="8459788"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buFontTx/>
              <a:buBlip>
                <a:blip r:embed="rId3"/>
              </a:buBlip>
            </a:pPr>
            <a:r>
              <a:rPr kumimoji="1" lang="zh-CN" altLang="en-US" sz="2000" b="1">
                <a:solidFill>
                  <a:srgbClr val="000000"/>
                </a:solidFill>
                <a:ea typeface="楷体_GB2312" pitchFamily="49" charset="-122"/>
                <a:sym typeface="Symbol" panose="05050102010706020507" pitchFamily="18" charset="2"/>
              </a:rPr>
              <a:t>　</a:t>
            </a:r>
            <a:r>
              <a:rPr lang="en-US" altLang="zh-CN" sz="2000" b="1">
                <a:solidFill>
                  <a:srgbClr val="000000"/>
                </a:solidFill>
                <a:ea typeface="楷体_GB2312" pitchFamily="49" charset="-122"/>
              </a:rPr>
              <a:t>The choice of the number, the position and the charge quantity of the image charge is to </a:t>
            </a:r>
            <a:r>
              <a:rPr lang="en-US" altLang="zh-CN" sz="2000" b="1">
                <a:solidFill>
                  <a:srgbClr val="FF0000"/>
                </a:solidFill>
                <a:ea typeface="楷体_GB2312" pitchFamily="49" charset="-122"/>
              </a:rPr>
              <a:t>keep the boundary conditions</a:t>
            </a:r>
            <a:r>
              <a:rPr lang="en-US" altLang="zh-CN" sz="2000" b="1">
                <a:solidFill>
                  <a:srgbClr val="000000"/>
                </a:solidFill>
                <a:ea typeface="楷体_GB2312" pitchFamily="49" charset="-122"/>
              </a:rPr>
              <a:t> of the problem </a:t>
            </a:r>
            <a:r>
              <a:rPr lang="en-US" altLang="zh-CN" sz="2000" b="1">
                <a:solidFill>
                  <a:srgbClr val="FF0000"/>
                </a:solidFill>
                <a:ea typeface="楷体_GB2312" pitchFamily="49" charset="-122"/>
              </a:rPr>
              <a:t>unchanged</a:t>
            </a:r>
            <a:r>
              <a:rPr lang="en-US" altLang="zh-CN" sz="2000" b="1">
                <a:solidFill>
                  <a:srgbClr val="000000"/>
                </a:solidFill>
                <a:ea typeface="楷体_GB2312" pitchFamily="49" charset="-122"/>
              </a:rPr>
              <a:t>.</a:t>
            </a:r>
            <a:endParaRPr kumimoji="1" lang="en-US" altLang="zh-CN" sz="2000" b="1">
              <a:solidFill>
                <a:srgbClr val="000000"/>
              </a:solidFill>
              <a:ea typeface="楷体_GB2312" pitchFamily="49" charset="-122"/>
              <a:sym typeface="Symbol" panose="05050102010706020507" pitchFamily="18" charset="2"/>
            </a:endParaRPr>
          </a:p>
        </p:txBody>
      </p:sp>
      <p:graphicFrame>
        <p:nvGraphicFramePr>
          <p:cNvPr id="157706" name="Object 10">
            <a:hlinkClick r:id="" action="ppaction://ole?verb=0"/>
          </p:cNvPr>
          <p:cNvGraphicFramePr>
            <a:graphicFrameLocks/>
          </p:cNvGraphicFramePr>
          <p:nvPr/>
        </p:nvGraphicFramePr>
        <p:xfrm>
          <a:off x="8832851" y="5273676"/>
          <a:ext cx="1370013" cy="1584325"/>
        </p:xfrm>
        <a:graphic>
          <a:graphicData uri="http://schemas.openxmlformats.org/presentationml/2006/ole">
            <mc:AlternateContent xmlns:mc="http://schemas.openxmlformats.org/markup-compatibility/2006">
              <mc:Choice xmlns:v="urn:schemas-microsoft-com:vml" Requires="v">
                <p:oleObj spid="_x0000_s34827" name="CorelDRAW! Graphic" r:id="rId4" imgW="2303280" imgH="2689200" progId="CDraw">
                  <p:embed/>
                </p:oleObj>
              </mc:Choice>
              <mc:Fallback>
                <p:oleObj name="CorelDRAW! Graphic" r:id="rId4" imgW="2303280" imgH="2689200" progId="CDraw">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32851" y="5273676"/>
                        <a:ext cx="1370013"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966211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57699"/>
                                        </p:tgtEl>
                                        <p:attrNameLst>
                                          <p:attrName>style.visibility</p:attrName>
                                        </p:attrNameLst>
                                      </p:cBhvr>
                                      <p:to>
                                        <p:strVal val="visible"/>
                                      </p:to>
                                    </p:set>
                                    <p:animEffect transition="in" filter="wipe(up)">
                                      <p:cBhvr>
                                        <p:cTn id="7" dur="2000"/>
                                        <p:tgtEl>
                                          <p:spTgt spid="1576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45830"/>
                                        </p:tgtEl>
                                        <p:attrNameLst>
                                          <p:attrName>style.visibility</p:attrName>
                                        </p:attrNameLst>
                                      </p:cBhvr>
                                      <p:to>
                                        <p:strVal val="visible"/>
                                      </p:to>
                                    </p:set>
                                    <p:animEffect transition="in" filter="wipe(up)">
                                      <p:cBhvr>
                                        <p:cTn id="12" dur="2000"/>
                                        <p:tgtEl>
                                          <p:spTgt spid="845830"/>
                                        </p:tgtEl>
                                      </p:cBhvr>
                                    </p:animEffect>
                                  </p:childTnLst>
                                </p:cTn>
                              </p:par>
                            </p:childTnLst>
                          </p:cTn>
                        </p:par>
                        <p:par>
                          <p:cTn id="13" fill="hold" nodeType="afterGroup">
                            <p:stCondLst>
                              <p:cond delay="2000"/>
                            </p:stCondLst>
                            <p:childTnLst>
                              <p:par>
                                <p:cTn id="14" presetID="22" presetClass="entr" presetSubtype="1" fill="hold" grpId="0" nodeType="afterEffect">
                                  <p:stCondLst>
                                    <p:cond delay="0"/>
                                  </p:stCondLst>
                                  <p:childTnLst>
                                    <p:set>
                                      <p:cBhvr>
                                        <p:cTn id="15" dur="1" fill="hold">
                                          <p:stCondLst>
                                            <p:cond delay="0"/>
                                          </p:stCondLst>
                                        </p:cTn>
                                        <p:tgtEl>
                                          <p:spTgt spid="157698"/>
                                        </p:tgtEl>
                                        <p:attrNameLst>
                                          <p:attrName>style.visibility</p:attrName>
                                        </p:attrNameLst>
                                      </p:cBhvr>
                                      <p:to>
                                        <p:strVal val="visible"/>
                                      </p:to>
                                    </p:set>
                                    <p:animEffect transition="in" filter="wipe(up)">
                                      <p:cBhvr>
                                        <p:cTn id="16" dur="2000"/>
                                        <p:tgtEl>
                                          <p:spTgt spid="15769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845829"/>
                                        </p:tgtEl>
                                        <p:attrNameLst>
                                          <p:attrName>style.visibility</p:attrName>
                                        </p:attrNameLst>
                                      </p:cBhvr>
                                      <p:to>
                                        <p:strVal val="visible"/>
                                      </p:to>
                                    </p:set>
                                    <p:animEffect transition="in" filter="wipe(up)">
                                      <p:cBhvr>
                                        <p:cTn id="21" dur="2000"/>
                                        <p:tgtEl>
                                          <p:spTgt spid="84582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57700"/>
                                        </p:tgtEl>
                                        <p:attrNameLst>
                                          <p:attrName>style.visibility</p:attrName>
                                        </p:attrNameLst>
                                      </p:cBhvr>
                                      <p:to>
                                        <p:strVal val="visible"/>
                                      </p:to>
                                    </p:set>
                                    <p:animEffect transition="in" filter="wipe(up)">
                                      <p:cBhvr>
                                        <p:cTn id="26" dur="2000"/>
                                        <p:tgtEl>
                                          <p:spTgt spid="15770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845831"/>
                                        </p:tgtEl>
                                        <p:attrNameLst>
                                          <p:attrName>style.visibility</p:attrName>
                                        </p:attrNameLst>
                                      </p:cBhvr>
                                      <p:to>
                                        <p:strVal val="visible"/>
                                      </p:to>
                                    </p:set>
                                    <p:animEffect transition="in" filter="wipe(up)">
                                      <p:cBhvr>
                                        <p:cTn id="31" dur="2000"/>
                                        <p:tgtEl>
                                          <p:spTgt spid="84583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845832"/>
                                        </p:tgtEl>
                                        <p:attrNameLst>
                                          <p:attrName>style.visibility</p:attrName>
                                        </p:attrNameLst>
                                      </p:cBhvr>
                                      <p:to>
                                        <p:strVal val="visible"/>
                                      </p:to>
                                    </p:set>
                                    <p:animEffect transition="in" filter="wipe(up)">
                                      <p:cBhvr>
                                        <p:cTn id="36" dur="2000"/>
                                        <p:tgtEl>
                                          <p:spTgt spid="845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p:bldP spid="157699" grpId="0"/>
      <p:bldP spid="157700" grpId="0"/>
      <p:bldP spid="845829" grpId="0"/>
      <p:bldP spid="845830" grpId="0"/>
      <p:bldP spid="845831" grpId="0"/>
      <p:bldP spid="84583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61" name="Rectangle 13"/>
          <p:cNvSpPr>
            <a:spLocks noChangeArrowheads="1"/>
          </p:cNvSpPr>
          <p:nvPr/>
        </p:nvSpPr>
        <p:spPr bwMode="auto">
          <a:xfrm>
            <a:off x="7175501" y="1617663"/>
            <a:ext cx="3275013" cy="1524000"/>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241667" name="Rectangle 2"/>
          <p:cNvSpPr>
            <a:spLocks noChangeArrowheads="1"/>
          </p:cNvSpPr>
          <p:nvPr/>
        </p:nvSpPr>
        <p:spPr bwMode="auto">
          <a:xfrm>
            <a:off x="1774826" y="908051"/>
            <a:ext cx="66976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000000"/>
                </a:solidFill>
              </a:rPr>
              <a:t>1. The image of the point charge on an infinite grounded plane conductor</a:t>
            </a:r>
          </a:p>
        </p:txBody>
      </p:sp>
      <p:sp>
        <p:nvSpPr>
          <p:cNvPr id="846851" name="AutoShape 3"/>
          <p:cNvSpPr>
            <a:spLocks noChangeArrowheads="1"/>
          </p:cNvSpPr>
          <p:nvPr/>
        </p:nvSpPr>
        <p:spPr bwMode="auto">
          <a:xfrm>
            <a:off x="6184901" y="2924175"/>
            <a:ext cx="703263" cy="217488"/>
          </a:xfrm>
          <a:prstGeom prst="rightArrow">
            <a:avLst>
              <a:gd name="adj1" fmla="val 50000"/>
              <a:gd name="adj2" fmla="val 80839"/>
            </a:avLst>
          </a:prstGeom>
          <a:solidFill>
            <a:srgbClr val="FF99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graphicFrame>
        <p:nvGraphicFramePr>
          <p:cNvPr id="241669" name="Object 4"/>
          <p:cNvGraphicFramePr>
            <a:graphicFrameLocks noGrp="1" noChangeAspect="1"/>
          </p:cNvGraphicFramePr>
          <p:nvPr>
            <p:ph sz="half" idx="4294967295"/>
          </p:nvPr>
        </p:nvGraphicFramePr>
        <p:xfrm>
          <a:off x="3548063" y="3716338"/>
          <a:ext cx="2043112" cy="412750"/>
        </p:xfrm>
        <a:graphic>
          <a:graphicData uri="http://schemas.openxmlformats.org/presentationml/2006/ole">
            <mc:AlternateContent xmlns:mc="http://schemas.openxmlformats.org/markup-compatibility/2006">
              <mc:Choice xmlns:v="urn:schemas-microsoft-com:vml" Requires="v">
                <p:oleObj spid="_x0000_s35932" name="Equation" r:id="rId3" imgW="847614" imgH="142795" progId="Equation.DSMT4">
                  <p:embed/>
                </p:oleObj>
              </mc:Choice>
              <mc:Fallback>
                <p:oleObj name="Equation" r:id="rId3" imgW="847614" imgH="142795"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8063" y="3716338"/>
                        <a:ext cx="2043112"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46853" name="Object 5"/>
          <p:cNvGraphicFramePr>
            <a:graphicFrameLocks noChangeAspect="1"/>
          </p:cNvGraphicFramePr>
          <p:nvPr/>
        </p:nvGraphicFramePr>
        <p:xfrm>
          <a:off x="3432176" y="4221164"/>
          <a:ext cx="2379663" cy="820737"/>
        </p:xfrm>
        <a:graphic>
          <a:graphicData uri="http://schemas.openxmlformats.org/presentationml/2006/ole">
            <mc:AlternateContent xmlns:mc="http://schemas.openxmlformats.org/markup-compatibility/2006">
              <mc:Choice xmlns:v="urn:schemas-microsoft-com:vml" Requires="v">
                <p:oleObj spid="_x0000_s35933" name="Equation" r:id="rId5" imgW="1085972" imgH="333368" progId="Equation.DSMT4">
                  <p:embed/>
                </p:oleObj>
              </mc:Choice>
              <mc:Fallback>
                <p:oleObj name="Equation" r:id="rId5" imgW="1085972" imgH="333368"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2176" y="4221164"/>
                        <a:ext cx="2379663" cy="820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6854" name="Object 6"/>
          <p:cNvGraphicFramePr>
            <a:graphicFrameLocks noChangeAspect="1"/>
          </p:cNvGraphicFramePr>
          <p:nvPr/>
        </p:nvGraphicFramePr>
        <p:xfrm>
          <a:off x="3509963" y="5157788"/>
          <a:ext cx="2514600" cy="552450"/>
        </p:xfrm>
        <a:graphic>
          <a:graphicData uri="http://schemas.openxmlformats.org/presentationml/2006/ole">
            <mc:AlternateContent xmlns:mc="http://schemas.openxmlformats.org/markup-compatibility/2006">
              <mc:Choice xmlns:v="urn:schemas-microsoft-com:vml" Requires="v">
                <p:oleObj spid="_x0000_s35934" name="Equation" r:id="rId7" imgW="1095420" imgH="200021" progId="Equation.DSMT4">
                  <p:embed/>
                </p:oleObj>
              </mc:Choice>
              <mc:Fallback>
                <p:oleObj name="Equation" r:id="rId7" imgW="1095420" imgH="200021"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9963" y="5157788"/>
                        <a:ext cx="251460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1672" name="Rectangle 7"/>
          <p:cNvSpPr>
            <a:spLocks noChangeArrowheads="1"/>
          </p:cNvSpPr>
          <p:nvPr/>
        </p:nvSpPr>
        <p:spPr bwMode="auto">
          <a:xfrm>
            <a:off x="1703389" y="5805488"/>
            <a:ext cx="61928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200" b="1">
                <a:solidFill>
                  <a:srgbClr val="0000CC"/>
                </a:solidFill>
                <a:ea typeface="楷体_GB2312" pitchFamily="49" charset="-122"/>
                <a:sym typeface="Symbol" panose="05050102010706020507" pitchFamily="18" charset="2"/>
              </a:rPr>
              <a:t>It satisfies the original boundary value problem, and the result is correct! </a:t>
            </a:r>
          </a:p>
        </p:txBody>
      </p:sp>
      <p:sp>
        <p:nvSpPr>
          <p:cNvPr id="846857" name="Rectangle 9"/>
          <p:cNvSpPr>
            <a:spLocks noChangeArrowheads="1"/>
          </p:cNvSpPr>
          <p:nvPr/>
        </p:nvSpPr>
        <p:spPr bwMode="auto">
          <a:xfrm>
            <a:off x="1631950" y="3644900"/>
            <a:ext cx="1511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b="1">
                <a:solidFill>
                  <a:srgbClr val="000000"/>
                </a:solidFill>
                <a:latin typeface="Times New Roman" panose="02020603050405020304" pitchFamily="18" charset="0"/>
                <a:ea typeface="楷体_GB2312" pitchFamily="49" charset="-122"/>
                <a:sym typeface="Symbol" panose="05050102010706020507" pitchFamily="18" charset="2"/>
              </a:rPr>
              <a:t>The image charge</a:t>
            </a:r>
          </a:p>
        </p:txBody>
      </p:sp>
      <p:sp>
        <p:nvSpPr>
          <p:cNvPr id="241674" name="Rectangle 10"/>
          <p:cNvSpPr>
            <a:spLocks noChangeArrowheads="1"/>
          </p:cNvSpPr>
          <p:nvPr/>
        </p:nvSpPr>
        <p:spPr bwMode="auto">
          <a:xfrm>
            <a:off x="1658938" y="4437063"/>
            <a:ext cx="19161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b="1">
                <a:solidFill>
                  <a:srgbClr val="000000"/>
                </a:solidFill>
                <a:latin typeface="Times New Roman" panose="02020603050405020304" pitchFamily="18" charset="0"/>
                <a:ea typeface="楷体_GB2312" pitchFamily="49" charset="-122"/>
                <a:sym typeface="Symbol" panose="05050102010706020507" pitchFamily="18" charset="2"/>
              </a:rPr>
              <a:t>The potential functions</a:t>
            </a:r>
          </a:p>
        </p:txBody>
      </p:sp>
      <p:sp>
        <p:nvSpPr>
          <p:cNvPr id="846859" name="Rectangle 11"/>
          <p:cNvSpPr>
            <a:spLocks noChangeArrowheads="1"/>
          </p:cNvSpPr>
          <p:nvPr/>
        </p:nvSpPr>
        <p:spPr bwMode="auto">
          <a:xfrm>
            <a:off x="1631951" y="5229226"/>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When </a:t>
            </a:r>
            <a:r>
              <a:rPr kumimoji="1" lang="en-US" altLang="zh-CN" sz="2000" i="1">
                <a:solidFill>
                  <a:srgbClr val="000000"/>
                </a:solidFill>
                <a:latin typeface="Times New Roman" panose="02020603050405020304" pitchFamily="18" charset="0"/>
                <a:ea typeface="楷体_GB2312" pitchFamily="49" charset="-122"/>
                <a:sym typeface="Symbol" panose="05050102010706020507" pitchFamily="18" charset="2"/>
              </a:rPr>
              <a:t>z</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 0</a:t>
            </a: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a:t>
            </a:r>
          </a:p>
        </p:txBody>
      </p:sp>
      <p:sp>
        <p:nvSpPr>
          <p:cNvPr id="846860" name="Rectangle 12"/>
          <p:cNvSpPr>
            <a:spLocks noChangeArrowheads="1"/>
          </p:cNvSpPr>
          <p:nvPr/>
        </p:nvSpPr>
        <p:spPr bwMode="auto">
          <a:xfrm>
            <a:off x="7175501" y="3141663"/>
            <a:ext cx="3275013" cy="1524000"/>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846873" name="Rectangle 25"/>
          <p:cNvSpPr>
            <a:spLocks noChangeArrowheads="1"/>
          </p:cNvSpPr>
          <p:nvPr/>
        </p:nvSpPr>
        <p:spPr bwMode="auto">
          <a:xfrm>
            <a:off x="7207250" y="1739900"/>
            <a:ext cx="1601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solidFill>
                  <a:srgbClr val="800000"/>
                </a:solidFill>
              </a:rPr>
              <a:t>Effective domain</a:t>
            </a:r>
          </a:p>
        </p:txBody>
      </p:sp>
      <p:sp>
        <p:nvSpPr>
          <p:cNvPr id="846874" name="Line 26"/>
          <p:cNvSpPr>
            <a:spLocks noChangeShapeType="1"/>
          </p:cNvSpPr>
          <p:nvPr/>
        </p:nvSpPr>
        <p:spPr bwMode="auto">
          <a:xfrm flipV="1">
            <a:off x="6977063" y="3151188"/>
            <a:ext cx="3656012" cy="0"/>
          </a:xfrm>
          <a:prstGeom prst="line">
            <a:avLst/>
          </a:prstGeom>
          <a:noFill/>
          <a:ln w="25400">
            <a:solidFill>
              <a:srgbClr val="000000"/>
            </a:solidFill>
            <a:prstDash val="lg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46915" name="Group 67"/>
          <p:cNvGrpSpPr>
            <a:grpSpLocks/>
          </p:cNvGrpSpPr>
          <p:nvPr/>
        </p:nvGrpSpPr>
        <p:grpSpPr bwMode="auto">
          <a:xfrm>
            <a:off x="8766176" y="2090738"/>
            <a:ext cx="1146175" cy="474662"/>
            <a:chOff x="4552" y="1317"/>
            <a:chExt cx="722" cy="299"/>
          </a:xfrm>
        </p:grpSpPr>
        <p:sp>
          <p:nvSpPr>
            <p:cNvPr id="241680" name="Line 27"/>
            <p:cNvSpPr>
              <a:spLocks noChangeShapeType="1"/>
            </p:cNvSpPr>
            <p:nvPr/>
          </p:nvSpPr>
          <p:spPr bwMode="auto">
            <a:xfrm flipV="1">
              <a:off x="4552" y="1317"/>
              <a:ext cx="722" cy="83"/>
            </a:xfrm>
            <a:prstGeom prst="line">
              <a:avLst/>
            </a:prstGeom>
            <a:noFill/>
            <a:ln w="25400">
              <a:solidFill>
                <a:srgbClr val="FF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41681" name="Object 29"/>
            <p:cNvGraphicFramePr>
              <a:graphicFrameLocks noChangeAspect="1"/>
            </p:cNvGraphicFramePr>
            <p:nvPr/>
          </p:nvGraphicFramePr>
          <p:xfrm>
            <a:off x="4784" y="1359"/>
            <a:ext cx="236" cy="257"/>
          </p:xfrm>
          <a:graphic>
            <a:graphicData uri="http://schemas.openxmlformats.org/presentationml/2006/ole">
              <mc:AlternateContent xmlns:mc="http://schemas.openxmlformats.org/markup-compatibility/2006">
                <mc:Choice xmlns:v="urn:schemas-microsoft-com:vml" Requires="v">
                  <p:oleObj spid="_x0000_s35935" name="Equation" r:id="rId9" imgW="152268" imgH="164957" progId="Equation.DSMT4">
                    <p:embed/>
                  </p:oleObj>
                </mc:Choice>
                <mc:Fallback>
                  <p:oleObj name="Equation" r:id="rId9" imgW="152268" imgH="16495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4" y="1359"/>
                          <a:ext cx="236"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846916" name="Group 68"/>
          <p:cNvGrpSpPr>
            <a:grpSpLocks/>
          </p:cNvGrpSpPr>
          <p:nvPr/>
        </p:nvGrpSpPr>
        <p:grpSpPr bwMode="auto">
          <a:xfrm>
            <a:off x="8778876" y="2106613"/>
            <a:ext cx="1204913" cy="1973262"/>
            <a:chOff x="4570" y="1327"/>
            <a:chExt cx="759" cy="1243"/>
          </a:xfrm>
        </p:grpSpPr>
        <p:sp>
          <p:nvSpPr>
            <p:cNvPr id="241683" name="Line 28"/>
            <p:cNvSpPr>
              <a:spLocks noChangeShapeType="1"/>
            </p:cNvSpPr>
            <p:nvPr/>
          </p:nvSpPr>
          <p:spPr bwMode="auto">
            <a:xfrm flipV="1">
              <a:off x="4570" y="1327"/>
              <a:ext cx="695" cy="1243"/>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41684" name="Object 30"/>
            <p:cNvGraphicFramePr>
              <a:graphicFrameLocks noChangeAspect="1"/>
            </p:cNvGraphicFramePr>
            <p:nvPr/>
          </p:nvGraphicFramePr>
          <p:xfrm>
            <a:off x="5064" y="1649"/>
            <a:ext cx="265" cy="230"/>
          </p:xfrm>
          <a:graphic>
            <a:graphicData uri="http://schemas.openxmlformats.org/presentationml/2006/ole">
              <mc:AlternateContent xmlns:mc="http://schemas.openxmlformats.org/markup-compatibility/2006">
                <mc:Choice xmlns:v="urn:schemas-microsoft-com:vml" Requires="v">
                  <p:oleObj spid="_x0000_s35936" name="Equation" r:id="rId11" imgW="190335" imgH="164957" progId="Equation.DSMT4">
                    <p:embed/>
                  </p:oleObj>
                </mc:Choice>
                <mc:Fallback>
                  <p:oleObj name="Equation" r:id="rId11" imgW="190335" imgH="164957"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64" y="1649"/>
                          <a:ext cx="265"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846913" name="Group 65"/>
          <p:cNvGrpSpPr>
            <a:grpSpLocks/>
          </p:cNvGrpSpPr>
          <p:nvPr/>
        </p:nvGrpSpPr>
        <p:grpSpPr bwMode="auto">
          <a:xfrm>
            <a:off x="8137526" y="1663700"/>
            <a:ext cx="1014413" cy="2641600"/>
            <a:chOff x="4166" y="1048"/>
            <a:chExt cx="639" cy="1664"/>
          </a:xfrm>
        </p:grpSpPr>
        <p:sp>
          <p:nvSpPr>
            <p:cNvPr id="241686" name="Text Box 14"/>
            <p:cNvSpPr txBox="1">
              <a:spLocks noChangeArrowheads="1"/>
            </p:cNvSpPr>
            <p:nvPr/>
          </p:nvSpPr>
          <p:spPr bwMode="auto">
            <a:xfrm>
              <a:off x="4572" y="1074"/>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C60000"/>
                  </a:solidFill>
                  <a:latin typeface="楷体_GB2312" pitchFamily="49" charset="-122"/>
                  <a:ea typeface="楷体_GB2312" pitchFamily="49" charset="-122"/>
                </a:rPr>
                <a:t>q</a:t>
              </a:r>
            </a:p>
          </p:txBody>
        </p:sp>
        <p:sp>
          <p:nvSpPr>
            <p:cNvPr id="241687" name="Line 15"/>
            <p:cNvSpPr>
              <a:spLocks noChangeShapeType="1"/>
            </p:cNvSpPr>
            <p:nvPr/>
          </p:nvSpPr>
          <p:spPr bwMode="auto">
            <a:xfrm>
              <a:off x="4553" y="1048"/>
              <a:ext cx="0" cy="1664"/>
            </a:xfrm>
            <a:prstGeom prst="line">
              <a:avLst/>
            </a:prstGeom>
            <a:noFill/>
            <a:ln w="22225">
              <a:solidFill>
                <a:srgbClr val="5739C7"/>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41688" name="Group 20"/>
            <p:cNvGrpSpPr>
              <a:grpSpLocks/>
            </p:cNvGrpSpPr>
            <p:nvPr/>
          </p:nvGrpSpPr>
          <p:grpSpPr bwMode="auto">
            <a:xfrm>
              <a:off x="4166" y="1413"/>
              <a:ext cx="295" cy="576"/>
              <a:chOff x="4067" y="1284"/>
              <a:chExt cx="295" cy="576"/>
            </a:xfrm>
          </p:grpSpPr>
          <p:graphicFrame>
            <p:nvGraphicFramePr>
              <p:cNvPr id="241689" name="Object 21"/>
              <p:cNvGraphicFramePr>
                <a:graphicFrameLocks noChangeAspect="1"/>
              </p:cNvGraphicFramePr>
              <p:nvPr/>
            </p:nvGraphicFramePr>
            <p:xfrm>
              <a:off x="4067" y="1399"/>
              <a:ext cx="215" cy="300"/>
            </p:xfrm>
            <a:graphic>
              <a:graphicData uri="http://schemas.openxmlformats.org/presentationml/2006/ole">
                <mc:AlternateContent xmlns:mc="http://schemas.openxmlformats.org/markup-compatibility/2006">
                  <mc:Choice xmlns:v="urn:schemas-microsoft-com:vml" Requires="v">
                    <p:oleObj spid="_x0000_s35937" name="Equation" r:id="rId13" imgW="126725" imgH="177415" progId="Equation.DSMT4">
                      <p:embed/>
                    </p:oleObj>
                  </mc:Choice>
                  <mc:Fallback>
                    <p:oleObj name="Equation" r:id="rId13" imgW="126725" imgH="177415"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67" y="1399"/>
                            <a:ext cx="215"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1690" name="Line 22"/>
              <p:cNvSpPr>
                <a:spLocks noChangeShapeType="1"/>
              </p:cNvSpPr>
              <p:nvPr/>
            </p:nvSpPr>
            <p:spPr bwMode="auto">
              <a:xfrm>
                <a:off x="4133" y="1284"/>
                <a:ext cx="22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1691" name="Line 23"/>
              <p:cNvSpPr>
                <a:spLocks noChangeShapeType="1"/>
              </p:cNvSpPr>
              <p:nvPr/>
            </p:nvSpPr>
            <p:spPr bwMode="auto">
              <a:xfrm>
                <a:off x="4306" y="1284"/>
                <a:ext cx="0" cy="576"/>
              </a:xfrm>
              <a:prstGeom prst="line">
                <a:avLst/>
              </a:prstGeom>
              <a:noFill/>
              <a:ln w="9525">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41692" name="Oval 31"/>
            <p:cNvSpPr>
              <a:spLocks noChangeArrowheads="1"/>
            </p:cNvSpPr>
            <p:nvPr/>
          </p:nvSpPr>
          <p:spPr bwMode="auto">
            <a:xfrm>
              <a:off x="4502" y="1355"/>
              <a:ext cx="96" cy="96"/>
            </a:xfrm>
            <a:prstGeom prst="ellipse">
              <a:avLst/>
            </a:prstGeom>
            <a:gradFill rotWithShape="1">
              <a:gsLst>
                <a:gs pos="0">
                  <a:srgbClr val="5E0000"/>
                </a:gs>
                <a:gs pos="100000">
                  <a:srgbClr val="CC0000"/>
                </a:gs>
              </a:gsLst>
              <a:lin ang="18900000" scaled="1"/>
            </a:gradFill>
            <a:ln w="9525">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2400">
                <a:solidFill>
                  <a:schemeClr val="bg1"/>
                </a:solidFill>
                <a:latin typeface="楷体_GB2312" pitchFamily="49" charset="-122"/>
                <a:ea typeface="楷体_GB2312" pitchFamily="49" charset="-122"/>
              </a:endParaRPr>
            </a:p>
          </p:txBody>
        </p:sp>
      </p:grpSp>
      <p:grpSp>
        <p:nvGrpSpPr>
          <p:cNvPr id="846914" name="Group 66"/>
          <p:cNvGrpSpPr>
            <a:grpSpLocks/>
          </p:cNvGrpSpPr>
          <p:nvPr/>
        </p:nvGrpSpPr>
        <p:grpSpPr bwMode="auto">
          <a:xfrm>
            <a:off x="8066089" y="3133725"/>
            <a:ext cx="1184275" cy="1219200"/>
            <a:chOff x="4121" y="1974"/>
            <a:chExt cx="746" cy="768"/>
          </a:xfrm>
        </p:grpSpPr>
        <p:grpSp>
          <p:nvGrpSpPr>
            <p:cNvPr id="241694" name="Group 16"/>
            <p:cNvGrpSpPr>
              <a:grpSpLocks/>
            </p:cNvGrpSpPr>
            <p:nvPr/>
          </p:nvGrpSpPr>
          <p:grpSpPr bwMode="auto">
            <a:xfrm>
              <a:off x="4121" y="1974"/>
              <a:ext cx="340" cy="594"/>
              <a:chOff x="4121" y="2007"/>
              <a:chExt cx="340" cy="594"/>
            </a:xfrm>
          </p:grpSpPr>
          <p:graphicFrame>
            <p:nvGraphicFramePr>
              <p:cNvPr id="241695" name="Object 17"/>
              <p:cNvGraphicFramePr>
                <a:graphicFrameLocks noChangeAspect="1"/>
              </p:cNvGraphicFramePr>
              <p:nvPr/>
            </p:nvGraphicFramePr>
            <p:xfrm>
              <a:off x="4121" y="2154"/>
              <a:ext cx="261" cy="281"/>
            </p:xfrm>
            <a:graphic>
              <a:graphicData uri="http://schemas.openxmlformats.org/presentationml/2006/ole">
                <mc:AlternateContent xmlns:mc="http://schemas.openxmlformats.org/markup-compatibility/2006">
                  <mc:Choice xmlns:v="urn:schemas-microsoft-com:vml" Requires="v">
                    <p:oleObj spid="_x0000_s35938" name="Equation" r:id="rId15" imgW="164814" imgH="177492" progId="Equation.DSMT4">
                      <p:embed/>
                    </p:oleObj>
                  </mc:Choice>
                  <mc:Fallback>
                    <p:oleObj name="Equation" r:id="rId15" imgW="164814" imgH="177492"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21" y="2154"/>
                            <a:ext cx="26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1696" name="Line 18"/>
              <p:cNvSpPr>
                <a:spLocks noChangeShapeType="1"/>
              </p:cNvSpPr>
              <p:nvPr/>
            </p:nvSpPr>
            <p:spPr bwMode="auto">
              <a:xfrm>
                <a:off x="4232" y="2601"/>
                <a:ext cx="22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1697" name="Line 19"/>
              <p:cNvSpPr>
                <a:spLocks noChangeShapeType="1"/>
              </p:cNvSpPr>
              <p:nvPr/>
            </p:nvSpPr>
            <p:spPr bwMode="auto">
              <a:xfrm>
                <a:off x="4405" y="2007"/>
                <a:ext cx="0" cy="576"/>
              </a:xfrm>
              <a:prstGeom prst="line">
                <a:avLst/>
              </a:prstGeom>
              <a:noFill/>
              <a:ln w="9525">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1698" name="Group 64"/>
            <p:cNvGrpSpPr>
              <a:grpSpLocks/>
            </p:cNvGrpSpPr>
            <p:nvPr/>
          </p:nvGrpSpPr>
          <p:grpSpPr bwMode="auto">
            <a:xfrm>
              <a:off x="4507" y="2432"/>
              <a:ext cx="360" cy="310"/>
              <a:chOff x="4507" y="2455"/>
              <a:chExt cx="360" cy="310"/>
            </a:xfrm>
          </p:grpSpPr>
          <p:graphicFrame>
            <p:nvGraphicFramePr>
              <p:cNvPr id="241699" name="Object 24"/>
              <p:cNvGraphicFramePr>
                <a:graphicFrameLocks noChangeAspect="1"/>
              </p:cNvGraphicFramePr>
              <p:nvPr/>
            </p:nvGraphicFramePr>
            <p:xfrm>
              <a:off x="4615" y="2455"/>
              <a:ext cx="252" cy="310"/>
            </p:xfrm>
            <a:graphic>
              <a:graphicData uri="http://schemas.openxmlformats.org/presentationml/2006/ole">
                <mc:AlternateContent xmlns:mc="http://schemas.openxmlformats.org/markup-compatibility/2006">
                  <mc:Choice xmlns:v="urn:schemas-microsoft-com:vml" Requires="v">
                    <p:oleObj spid="_x0000_s35939" name="Equation" r:id="rId17" imgW="164957" imgH="203024" progId="Equation.DSMT4">
                      <p:embed/>
                    </p:oleObj>
                  </mc:Choice>
                  <mc:Fallback>
                    <p:oleObj name="Equation" r:id="rId17" imgW="164957" imgH="203024"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15" y="2455"/>
                            <a:ext cx="25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1700" name="Oval 32"/>
              <p:cNvSpPr>
                <a:spLocks noChangeArrowheads="1"/>
              </p:cNvSpPr>
              <p:nvPr/>
            </p:nvSpPr>
            <p:spPr bwMode="auto">
              <a:xfrm>
                <a:off x="4507" y="2543"/>
                <a:ext cx="96" cy="96"/>
              </a:xfrm>
              <a:prstGeom prst="ellipse">
                <a:avLst/>
              </a:prstGeom>
              <a:gradFill rotWithShape="1">
                <a:gsLst>
                  <a:gs pos="0">
                    <a:srgbClr val="003B00"/>
                  </a:gs>
                  <a:gs pos="100000">
                    <a:srgbClr val="008000"/>
                  </a:gs>
                </a:gsLst>
                <a:lin ang="18900000" scaled="1"/>
              </a:gradFill>
              <a:ln>
                <a:noFill/>
              </a:ln>
              <a:effectLst/>
              <a:extLst>
                <a:ext uri="{91240B29-F687-4F45-9708-019B960494DF}">
                  <a14:hiddenLine xmlns:a14="http://schemas.microsoft.com/office/drawing/2010/main" w="9525">
                    <a:solidFill>
                      <a:srgbClr val="CC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2400">
                  <a:solidFill>
                    <a:schemeClr val="bg1"/>
                  </a:solidFill>
                  <a:latin typeface="楷体_GB2312" pitchFamily="49" charset="-122"/>
                  <a:ea typeface="楷体_GB2312" pitchFamily="49" charset="-122"/>
                </a:endParaRPr>
              </a:p>
            </p:txBody>
          </p:sp>
        </p:grpSp>
      </p:grpSp>
      <p:grpSp>
        <p:nvGrpSpPr>
          <p:cNvPr id="241701" name="Group 63"/>
          <p:cNvGrpSpPr>
            <a:grpSpLocks/>
          </p:cNvGrpSpPr>
          <p:nvPr/>
        </p:nvGrpSpPr>
        <p:grpSpPr bwMode="auto">
          <a:xfrm>
            <a:off x="2495551" y="1700214"/>
            <a:ext cx="3527425" cy="1768475"/>
            <a:chOff x="612" y="1071"/>
            <a:chExt cx="2222" cy="1114"/>
          </a:xfrm>
        </p:grpSpPr>
        <p:sp>
          <p:nvSpPr>
            <p:cNvPr id="241702" name="Rectangle 33"/>
            <p:cNvSpPr>
              <a:spLocks noChangeArrowheads="1"/>
            </p:cNvSpPr>
            <p:nvPr/>
          </p:nvSpPr>
          <p:spPr bwMode="auto">
            <a:xfrm>
              <a:off x="657" y="1071"/>
              <a:ext cx="2132" cy="907"/>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241703" name="Text Box 34"/>
            <p:cNvSpPr txBox="1">
              <a:spLocks noChangeArrowheads="1"/>
            </p:cNvSpPr>
            <p:nvPr/>
          </p:nvSpPr>
          <p:spPr bwMode="auto">
            <a:xfrm>
              <a:off x="1749" y="1109"/>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C60000"/>
                  </a:solidFill>
                  <a:latin typeface="楷体_GB2312" pitchFamily="49" charset="-122"/>
                  <a:ea typeface="楷体_GB2312" pitchFamily="49" charset="-122"/>
                </a:rPr>
                <a:t>q</a:t>
              </a:r>
            </a:p>
          </p:txBody>
        </p:sp>
        <p:grpSp>
          <p:nvGrpSpPr>
            <p:cNvPr id="241704" name="Group 35"/>
            <p:cNvGrpSpPr>
              <a:grpSpLocks/>
            </p:cNvGrpSpPr>
            <p:nvPr/>
          </p:nvGrpSpPr>
          <p:grpSpPr bwMode="auto">
            <a:xfrm>
              <a:off x="612" y="1933"/>
              <a:ext cx="2222" cy="252"/>
              <a:chOff x="731" y="3181"/>
              <a:chExt cx="2926" cy="279"/>
            </a:xfrm>
          </p:grpSpPr>
          <p:grpSp>
            <p:nvGrpSpPr>
              <p:cNvPr id="241705" name="Group 36"/>
              <p:cNvGrpSpPr>
                <a:grpSpLocks/>
              </p:cNvGrpSpPr>
              <p:nvPr/>
            </p:nvGrpSpPr>
            <p:grpSpPr bwMode="auto">
              <a:xfrm>
                <a:off x="832" y="3252"/>
                <a:ext cx="205" cy="208"/>
                <a:chOff x="832" y="3252"/>
                <a:chExt cx="205" cy="208"/>
              </a:xfrm>
            </p:grpSpPr>
            <p:sp>
              <p:nvSpPr>
                <p:cNvPr id="241706" name="Line 37"/>
                <p:cNvSpPr>
                  <a:spLocks noChangeShapeType="1"/>
                </p:cNvSpPr>
                <p:nvPr/>
              </p:nvSpPr>
              <p:spPr bwMode="auto">
                <a:xfrm>
                  <a:off x="938" y="3252"/>
                  <a:ext cx="0" cy="205"/>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1707" name="Line 38"/>
                <p:cNvSpPr>
                  <a:spLocks noChangeShapeType="1"/>
                </p:cNvSpPr>
                <p:nvPr/>
              </p:nvSpPr>
              <p:spPr bwMode="auto">
                <a:xfrm rot="-5400000">
                  <a:off x="935" y="3357"/>
                  <a:ext cx="0" cy="205"/>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41708" name="Rectangle 39" descr="宽上对角线"/>
              <p:cNvSpPr>
                <a:spLocks noChangeArrowheads="1"/>
              </p:cNvSpPr>
              <p:nvPr/>
            </p:nvSpPr>
            <p:spPr bwMode="auto">
              <a:xfrm>
                <a:off x="731" y="3181"/>
                <a:ext cx="2926" cy="101"/>
              </a:xfrm>
              <a:prstGeom prst="rect">
                <a:avLst/>
              </a:prstGeom>
              <a:pattFill prst="wdUpDiag">
                <a:fgClr>
                  <a:srgbClr val="599390"/>
                </a:fgClr>
                <a:bgClr>
                  <a:srgbClr val="BFBFBF"/>
                </a:bgClr>
              </a:pattFill>
              <a:ln w="9525">
                <a:solidFill>
                  <a:srgbClr val="5B97A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grpSp>
        <p:sp>
          <p:nvSpPr>
            <p:cNvPr id="241709" name="Oval 40"/>
            <p:cNvSpPr>
              <a:spLocks noChangeArrowheads="1"/>
            </p:cNvSpPr>
            <p:nvPr/>
          </p:nvSpPr>
          <p:spPr bwMode="auto">
            <a:xfrm>
              <a:off x="1674" y="1317"/>
              <a:ext cx="96" cy="96"/>
            </a:xfrm>
            <a:prstGeom prst="ellipse">
              <a:avLst/>
            </a:prstGeom>
            <a:gradFill rotWithShape="1">
              <a:gsLst>
                <a:gs pos="0">
                  <a:srgbClr val="5E0000"/>
                </a:gs>
                <a:gs pos="100000">
                  <a:srgbClr val="CC0000"/>
                </a:gs>
              </a:gsLst>
              <a:lin ang="18900000" scaled="1"/>
            </a:gradFill>
            <a:ln w="9525">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2400">
                <a:solidFill>
                  <a:schemeClr val="bg1"/>
                </a:solidFill>
                <a:latin typeface="楷体_GB2312" pitchFamily="49" charset="-122"/>
                <a:ea typeface="楷体_GB2312" pitchFamily="49" charset="-122"/>
              </a:endParaRPr>
            </a:p>
          </p:txBody>
        </p:sp>
        <p:grpSp>
          <p:nvGrpSpPr>
            <p:cNvPr id="241710" name="Group 41"/>
            <p:cNvGrpSpPr>
              <a:grpSpLocks/>
            </p:cNvGrpSpPr>
            <p:nvPr/>
          </p:nvGrpSpPr>
          <p:grpSpPr bwMode="auto">
            <a:xfrm>
              <a:off x="1366" y="1371"/>
              <a:ext cx="292" cy="576"/>
              <a:chOff x="1366" y="1280"/>
              <a:chExt cx="292" cy="576"/>
            </a:xfrm>
          </p:grpSpPr>
          <p:sp>
            <p:nvSpPr>
              <p:cNvPr id="241711" name="Line 42"/>
              <p:cNvSpPr>
                <a:spLocks noChangeShapeType="1"/>
              </p:cNvSpPr>
              <p:nvPr/>
            </p:nvSpPr>
            <p:spPr bwMode="auto">
              <a:xfrm>
                <a:off x="1429" y="1280"/>
                <a:ext cx="22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1712" name="Line 43"/>
              <p:cNvSpPr>
                <a:spLocks noChangeShapeType="1"/>
              </p:cNvSpPr>
              <p:nvPr/>
            </p:nvSpPr>
            <p:spPr bwMode="auto">
              <a:xfrm>
                <a:off x="1593" y="1280"/>
                <a:ext cx="0" cy="576"/>
              </a:xfrm>
              <a:prstGeom prst="line">
                <a:avLst/>
              </a:prstGeom>
              <a:noFill/>
              <a:ln w="9525">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41713" name="Object 44"/>
              <p:cNvGraphicFramePr>
                <a:graphicFrameLocks noChangeAspect="1"/>
              </p:cNvGraphicFramePr>
              <p:nvPr/>
            </p:nvGraphicFramePr>
            <p:xfrm>
              <a:off x="1366" y="1440"/>
              <a:ext cx="214" cy="300"/>
            </p:xfrm>
            <a:graphic>
              <a:graphicData uri="http://schemas.openxmlformats.org/presentationml/2006/ole">
                <mc:AlternateContent xmlns:mc="http://schemas.openxmlformats.org/markup-compatibility/2006">
                  <mc:Choice xmlns:v="urn:schemas-microsoft-com:vml" Requires="v">
                    <p:oleObj spid="_x0000_s35940" name="Equation" r:id="rId19" imgW="126725" imgH="177415" progId="Equation.DSMT4">
                      <p:embed/>
                    </p:oleObj>
                  </mc:Choice>
                  <mc:Fallback>
                    <p:oleObj name="Equation" r:id="rId19" imgW="126725" imgH="177415"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66" y="1440"/>
                            <a:ext cx="214"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241714" name="Group 45"/>
          <p:cNvGrpSpPr>
            <a:grpSpLocks/>
          </p:cNvGrpSpPr>
          <p:nvPr/>
        </p:nvGrpSpPr>
        <p:grpSpPr bwMode="auto">
          <a:xfrm flipV="1">
            <a:off x="2643189" y="3068639"/>
            <a:ext cx="3170237" cy="7937"/>
            <a:chOff x="741" y="3141"/>
            <a:chExt cx="2908" cy="9"/>
          </a:xfrm>
        </p:grpSpPr>
        <p:sp>
          <p:nvSpPr>
            <p:cNvPr id="241715" name="Line 46"/>
            <p:cNvSpPr>
              <a:spLocks noChangeShapeType="1"/>
            </p:cNvSpPr>
            <p:nvPr/>
          </p:nvSpPr>
          <p:spPr bwMode="auto">
            <a:xfrm>
              <a:off x="2154" y="3147"/>
              <a:ext cx="91"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41716" name="Group 47"/>
            <p:cNvGrpSpPr>
              <a:grpSpLocks/>
            </p:cNvGrpSpPr>
            <p:nvPr/>
          </p:nvGrpSpPr>
          <p:grpSpPr bwMode="auto">
            <a:xfrm>
              <a:off x="741" y="3144"/>
              <a:ext cx="1363" cy="6"/>
              <a:chOff x="741" y="3117"/>
              <a:chExt cx="1363" cy="6"/>
            </a:xfrm>
          </p:grpSpPr>
          <p:sp>
            <p:nvSpPr>
              <p:cNvPr id="241717" name="Line 48"/>
              <p:cNvSpPr>
                <a:spLocks noChangeShapeType="1"/>
              </p:cNvSpPr>
              <p:nvPr/>
            </p:nvSpPr>
            <p:spPr bwMode="auto">
              <a:xfrm>
                <a:off x="2013" y="3123"/>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1718" name="Line 49"/>
              <p:cNvSpPr>
                <a:spLocks noChangeShapeType="1"/>
              </p:cNvSpPr>
              <p:nvPr/>
            </p:nvSpPr>
            <p:spPr bwMode="auto">
              <a:xfrm>
                <a:off x="1866" y="3120"/>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1719" name="Line 50"/>
              <p:cNvSpPr>
                <a:spLocks noChangeShapeType="1"/>
              </p:cNvSpPr>
              <p:nvPr/>
            </p:nvSpPr>
            <p:spPr bwMode="auto">
              <a:xfrm>
                <a:off x="1710" y="3117"/>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1720" name="Line 51"/>
              <p:cNvSpPr>
                <a:spLocks noChangeShapeType="1"/>
              </p:cNvSpPr>
              <p:nvPr/>
            </p:nvSpPr>
            <p:spPr bwMode="auto">
              <a:xfrm>
                <a:off x="1515" y="3120"/>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1721" name="Line 52"/>
              <p:cNvSpPr>
                <a:spLocks noChangeShapeType="1"/>
              </p:cNvSpPr>
              <p:nvPr/>
            </p:nvSpPr>
            <p:spPr bwMode="auto">
              <a:xfrm>
                <a:off x="1299" y="3120"/>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1722" name="Line 53"/>
              <p:cNvSpPr>
                <a:spLocks noChangeShapeType="1"/>
              </p:cNvSpPr>
              <p:nvPr/>
            </p:nvSpPr>
            <p:spPr bwMode="auto">
              <a:xfrm>
                <a:off x="1038" y="3120"/>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1723" name="Line 54"/>
              <p:cNvSpPr>
                <a:spLocks noChangeShapeType="1"/>
              </p:cNvSpPr>
              <p:nvPr/>
            </p:nvSpPr>
            <p:spPr bwMode="auto">
              <a:xfrm>
                <a:off x="741" y="3120"/>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1724" name="Group 55"/>
            <p:cNvGrpSpPr>
              <a:grpSpLocks/>
            </p:cNvGrpSpPr>
            <p:nvPr/>
          </p:nvGrpSpPr>
          <p:grpSpPr bwMode="auto">
            <a:xfrm flipH="1">
              <a:off x="2286" y="3141"/>
              <a:ext cx="1363" cy="6"/>
              <a:chOff x="741" y="3117"/>
              <a:chExt cx="1363" cy="6"/>
            </a:xfrm>
          </p:grpSpPr>
          <p:sp>
            <p:nvSpPr>
              <p:cNvPr id="241725" name="Line 56"/>
              <p:cNvSpPr>
                <a:spLocks noChangeShapeType="1"/>
              </p:cNvSpPr>
              <p:nvPr/>
            </p:nvSpPr>
            <p:spPr bwMode="auto">
              <a:xfrm>
                <a:off x="2013" y="3123"/>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1726" name="Line 57"/>
              <p:cNvSpPr>
                <a:spLocks noChangeShapeType="1"/>
              </p:cNvSpPr>
              <p:nvPr/>
            </p:nvSpPr>
            <p:spPr bwMode="auto">
              <a:xfrm>
                <a:off x="1866" y="3120"/>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1727" name="Line 58"/>
              <p:cNvSpPr>
                <a:spLocks noChangeShapeType="1"/>
              </p:cNvSpPr>
              <p:nvPr/>
            </p:nvSpPr>
            <p:spPr bwMode="auto">
              <a:xfrm>
                <a:off x="1710" y="3117"/>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1728" name="Line 59"/>
              <p:cNvSpPr>
                <a:spLocks noChangeShapeType="1"/>
              </p:cNvSpPr>
              <p:nvPr/>
            </p:nvSpPr>
            <p:spPr bwMode="auto">
              <a:xfrm>
                <a:off x="1515" y="3120"/>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1729" name="Line 60"/>
              <p:cNvSpPr>
                <a:spLocks noChangeShapeType="1"/>
              </p:cNvSpPr>
              <p:nvPr/>
            </p:nvSpPr>
            <p:spPr bwMode="auto">
              <a:xfrm>
                <a:off x="1299" y="3120"/>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1730" name="Line 61"/>
              <p:cNvSpPr>
                <a:spLocks noChangeShapeType="1"/>
              </p:cNvSpPr>
              <p:nvPr/>
            </p:nvSpPr>
            <p:spPr bwMode="auto">
              <a:xfrm>
                <a:off x="1038" y="3120"/>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1731" name="Line 62"/>
              <p:cNvSpPr>
                <a:spLocks noChangeShapeType="1"/>
              </p:cNvSpPr>
              <p:nvPr/>
            </p:nvSpPr>
            <p:spPr bwMode="auto">
              <a:xfrm>
                <a:off x="741" y="3120"/>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aphicFrame>
        <p:nvGraphicFramePr>
          <p:cNvPr id="241732" name="Object 69"/>
          <p:cNvGraphicFramePr>
            <a:graphicFrameLocks noGrp="1" noChangeAspect="1"/>
          </p:cNvGraphicFramePr>
          <p:nvPr>
            <p:ph sz="half" idx="4294967295"/>
          </p:nvPr>
        </p:nvGraphicFramePr>
        <p:xfrm>
          <a:off x="5735638" y="4538664"/>
          <a:ext cx="1344612" cy="415925"/>
        </p:xfrm>
        <a:graphic>
          <a:graphicData uri="http://schemas.openxmlformats.org/presentationml/2006/ole">
            <mc:AlternateContent xmlns:mc="http://schemas.openxmlformats.org/markup-compatibility/2006">
              <mc:Choice xmlns:v="urn:schemas-microsoft-com:vml" Requires="v">
                <p:oleObj spid="_x0000_s35941" name="Equation" r:id="rId21" imgW="622030" imgH="215806" progId="Equation.DSMT4">
                  <p:embed/>
                </p:oleObj>
              </mc:Choice>
              <mc:Fallback>
                <p:oleObj name="Equation" r:id="rId21" imgW="622030" imgH="215806" progId="Equation.DSMT4">
                  <p:embed/>
                  <p:pic>
                    <p:nvPicPr>
                      <p:cNvPr id="0" name=""/>
                      <p:cNvPicPr>
                        <a:picLocks noGrp="1"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735638" y="4538664"/>
                        <a:ext cx="1344612" cy="415925"/>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accent1"/>
                                </a:gs>
                                <a:gs pos="100000">
                                  <a:schemeClr val="bg1"/>
                                </a:gs>
                              </a:gsLst>
                              <a:lin ang="5400000" scaled="1"/>
                            </a:gra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1733" name="Text Box 14"/>
          <p:cNvSpPr txBox="1">
            <a:spLocks noChangeArrowheads="1"/>
          </p:cNvSpPr>
          <p:nvPr/>
        </p:nvSpPr>
        <p:spPr bwMode="auto">
          <a:xfrm>
            <a:off x="1524000" y="260350"/>
            <a:ext cx="86423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pPr>
            <a:r>
              <a:rPr kumimoji="1" lang="en-US" altLang="zh-CN" sz="2800" b="1">
                <a:solidFill>
                  <a:srgbClr val="0000CC"/>
                </a:solidFill>
                <a:ea typeface="楷体_GB2312" pitchFamily="49" charset="-122"/>
              </a:rPr>
              <a:t> </a:t>
            </a:r>
            <a:r>
              <a:rPr lang="en-US" altLang="zh-CN" sz="2800" b="1">
                <a:solidFill>
                  <a:srgbClr val="0000CC"/>
                </a:solidFill>
              </a:rPr>
              <a:t>4.4.2   Point charge and conducting planes</a:t>
            </a:r>
          </a:p>
        </p:txBody>
      </p:sp>
      <p:pic>
        <p:nvPicPr>
          <p:cNvPr id="241734" name="Picture 70" descr="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464425" y="4724400"/>
            <a:ext cx="2376488" cy="2071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1832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6861"/>
                                        </p:tgtEl>
                                        <p:attrNameLst>
                                          <p:attrName>style.visibility</p:attrName>
                                        </p:attrNameLst>
                                      </p:cBhvr>
                                      <p:to>
                                        <p:strVal val="visible"/>
                                      </p:to>
                                    </p:set>
                                    <p:animEffect transition="in" filter="blinds(horizontal)">
                                      <p:cBhvr>
                                        <p:cTn id="7" dur="500"/>
                                        <p:tgtEl>
                                          <p:spTgt spid="84686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46860"/>
                                        </p:tgtEl>
                                        <p:attrNameLst>
                                          <p:attrName>style.visibility</p:attrName>
                                        </p:attrNameLst>
                                      </p:cBhvr>
                                      <p:to>
                                        <p:strVal val="visible"/>
                                      </p:to>
                                    </p:set>
                                    <p:animEffect transition="in" filter="blinds(horizontal)">
                                      <p:cBhvr>
                                        <p:cTn id="10" dur="500"/>
                                        <p:tgtEl>
                                          <p:spTgt spid="84686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46873"/>
                                        </p:tgtEl>
                                        <p:attrNameLst>
                                          <p:attrName>style.visibility</p:attrName>
                                        </p:attrNameLst>
                                      </p:cBhvr>
                                      <p:to>
                                        <p:strVal val="visible"/>
                                      </p:to>
                                    </p:set>
                                    <p:animEffect transition="in" filter="blinds(horizontal)">
                                      <p:cBhvr>
                                        <p:cTn id="13" dur="500"/>
                                        <p:tgtEl>
                                          <p:spTgt spid="84687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46874"/>
                                        </p:tgtEl>
                                        <p:attrNameLst>
                                          <p:attrName>style.visibility</p:attrName>
                                        </p:attrNameLst>
                                      </p:cBhvr>
                                      <p:to>
                                        <p:strVal val="visible"/>
                                      </p:to>
                                    </p:set>
                                    <p:animEffect transition="in" filter="blinds(horizontal)">
                                      <p:cBhvr>
                                        <p:cTn id="16" dur="500"/>
                                        <p:tgtEl>
                                          <p:spTgt spid="846874"/>
                                        </p:tgtEl>
                                      </p:cBhvr>
                                    </p:animEffect>
                                  </p:childTnLst>
                                </p:cTn>
                              </p:par>
                              <p:par>
                                <p:cTn id="17" presetID="3" presetClass="entr" presetSubtype="10" fill="hold" nodeType="withEffect">
                                  <p:stCondLst>
                                    <p:cond delay="0"/>
                                  </p:stCondLst>
                                  <p:childTnLst>
                                    <p:set>
                                      <p:cBhvr>
                                        <p:cTn id="18" dur="1" fill="hold">
                                          <p:stCondLst>
                                            <p:cond delay="0"/>
                                          </p:stCondLst>
                                        </p:cTn>
                                        <p:tgtEl>
                                          <p:spTgt spid="846915"/>
                                        </p:tgtEl>
                                        <p:attrNameLst>
                                          <p:attrName>style.visibility</p:attrName>
                                        </p:attrNameLst>
                                      </p:cBhvr>
                                      <p:to>
                                        <p:strVal val="visible"/>
                                      </p:to>
                                    </p:set>
                                    <p:animEffect transition="in" filter="blinds(horizontal)">
                                      <p:cBhvr>
                                        <p:cTn id="19" dur="500"/>
                                        <p:tgtEl>
                                          <p:spTgt spid="846915"/>
                                        </p:tgtEl>
                                      </p:cBhvr>
                                    </p:animEffect>
                                  </p:childTnLst>
                                </p:cTn>
                              </p:par>
                              <p:par>
                                <p:cTn id="20" presetID="3" presetClass="entr" presetSubtype="10" fill="hold" nodeType="withEffect">
                                  <p:stCondLst>
                                    <p:cond delay="0"/>
                                  </p:stCondLst>
                                  <p:childTnLst>
                                    <p:set>
                                      <p:cBhvr>
                                        <p:cTn id="21" dur="1" fill="hold">
                                          <p:stCondLst>
                                            <p:cond delay="0"/>
                                          </p:stCondLst>
                                        </p:cTn>
                                        <p:tgtEl>
                                          <p:spTgt spid="846916"/>
                                        </p:tgtEl>
                                        <p:attrNameLst>
                                          <p:attrName>style.visibility</p:attrName>
                                        </p:attrNameLst>
                                      </p:cBhvr>
                                      <p:to>
                                        <p:strVal val="visible"/>
                                      </p:to>
                                    </p:set>
                                    <p:animEffect transition="in" filter="blinds(horizontal)">
                                      <p:cBhvr>
                                        <p:cTn id="22" dur="500"/>
                                        <p:tgtEl>
                                          <p:spTgt spid="846916"/>
                                        </p:tgtEl>
                                      </p:cBhvr>
                                    </p:animEffect>
                                  </p:childTnLst>
                                </p:cTn>
                              </p:par>
                              <p:par>
                                <p:cTn id="23" presetID="3" presetClass="entr" presetSubtype="10" fill="hold" nodeType="withEffect">
                                  <p:stCondLst>
                                    <p:cond delay="0"/>
                                  </p:stCondLst>
                                  <p:childTnLst>
                                    <p:set>
                                      <p:cBhvr>
                                        <p:cTn id="24" dur="1" fill="hold">
                                          <p:stCondLst>
                                            <p:cond delay="0"/>
                                          </p:stCondLst>
                                        </p:cTn>
                                        <p:tgtEl>
                                          <p:spTgt spid="846913"/>
                                        </p:tgtEl>
                                        <p:attrNameLst>
                                          <p:attrName>style.visibility</p:attrName>
                                        </p:attrNameLst>
                                      </p:cBhvr>
                                      <p:to>
                                        <p:strVal val="visible"/>
                                      </p:to>
                                    </p:set>
                                    <p:animEffect transition="in" filter="blinds(horizontal)">
                                      <p:cBhvr>
                                        <p:cTn id="25" dur="500"/>
                                        <p:tgtEl>
                                          <p:spTgt spid="846913"/>
                                        </p:tgtEl>
                                      </p:cBhvr>
                                    </p:animEffect>
                                  </p:childTnLst>
                                </p:cTn>
                              </p:par>
                              <p:par>
                                <p:cTn id="26" presetID="3" presetClass="entr" presetSubtype="10" fill="hold" nodeType="withEffect">
                                  <p:stCondLst>
                                    <p:cond delay="0"/>
                                  </p:stCondLst>
                                  <p:childTnLst>
                                    <p:set>
                                      <p:cBhvr>
                                        <p:cTn id="27" dur="1" fill="hold">
                                          <p:stCondLst>
                                            <p:cond delay="0"/>
                                          </p:stCondLst>
                                        </p:cTn>
                                        <p:tgtEl>
                                          <p:spTgt spid="846914"/>
                                        </p:tgtEl>
                                        <p:attrNameLst>
                                          <p:attrName>style.visibility</p:attrName>
                                        </p:attrNameLst>
                                      </p:cBhvr>
                                      <p:to>
                                        <p:strVal val="visible"/>
                                      </p:to>
                                    </p:set>
                                    <p:animEffect transition="in" filter="blinds(horizontal)">
                                      <p:cBhvr>
                                        <p:cTn id="28" dur="500"/>
                                        <p:tgtEl>
                                          <p:spTgt spid="84691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846851"/>
                                        </p:tgtEl>
                                        <p:attrNameLst>
                                          <p:attrName>style.visibility</p:attrName>
                                        </p:attrNameLst>
                                      </p:cBhvr>
                                      <p:to>
                                        <p:strVal val="visible"/>
                                      </p:to>
                                    </p:set>
                                    <p:animEffect transition="in" filter="blinds(horizontal)">
                                      <p:cBhvr>
                                        <p:cTn id="31" dur="500"/>
                                        <p:tgtEl>
                                          <p:spTgt spid="84685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846857"/>
                                        </p:tgtEl>
                                        <p:attrNameLst>
                                          <p:attrName>style.visibility</p:attrName>
                                        </p:attrNameLst>
                                      </p:cBhvr>
                                      <p:to>
                                        <p:strVal val="visible"/>
                                      </p:to>
                                    </p:set>
                                    <p:animEffect transition="in" filter="blinds(horizontal)">
                                      <p:cBhvr>
                                        <p:cTn id="36" dur="500"/>
                                        <p:tgtEl>
                                          <p:spTgt spid="846857"/>
                                        </p:tgtEl>
                                      </p:cBhvr>
                                    </p:animEffect>
                                  </p:childTnLst>
                                </p:cTn>
                              </p:par>
                              <p:par>
                                <p:cTn id="37" presetID="3" presetClass="entr" presetSubtype="10" fill="hold" nodeType="withEffect">
                                  <p:stCondLst>
                                    <p:cond delay="0"/>
                                  </p:stCondLst>
                                  <p:childTnLst>
                                    <p:set>
                                      <p:cBhvr>
                                        <p:cTn id="38" dur="1" fill="hold">
                                          <p:stCondLst>
                                            <p:cond delay="0"/>
                                          </p:stCondLst>
                                        </p:cTn>
                                        <p:tgtEl>
                                          <p:spTgt spid="241669"/>
                                        </p:tgtEl>
                                        <p:attrNameLst>
                                          <p:attrName>style.visibility</p:attrName>
                                        </p:attrNameLst>
                                      </p:cBhvr>
                                      <p:to>
                                        <p:strVal val="visible"/>
                                      </p:to>
                                    </p:set>
                                    <p:animEffect transition="in" filter="blinds(horizontal)">
                                      <p:cBhvr>
                                        <p:cTn id="39" dur="500"/>
                                        <p:tgtEl>
                                          <p:spTgt spid="24166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41674"/>
                                        </p:tgtEl>
                                        <p:attrNameLst>
                                          <p:attrName>style.visibility</p:attrName>
                                        </p:attrNameLst>
                                      </p:cBhvr>
                                      <p:to>
                                        <p:strVal val="visible"/>
                                      </p:to>
                                    </p:set>
                                    <p:animEffect transition="in" filter="blinds(horizontal)">
                                      <p:cBhvr>
                                        <p:cTn id="44" dur="500"/>
                                        <p:tgtEl>
                                          <p:spTgt spid="241674"/>
                                        </p:tgtEl>
                                      </p:cBhvr>
                                    </p:animEffect>
                                  </p:childTnLst>
                                </p:cTn>
                              </p:par>
                              <p:par>
                                <p:cTn id="45" presetID="3" presetClass="entr" presetSubtype="10" fill="hold" nodeType="withEffect">
                                  <p:stCondLst>
                                    <p:cond delay="0"/>
                                  </p:stCondLst>
                                  <p:childTnLst>
                                    <p:set>
                                      <p:cBhvr>
                                        <p:cTn id="46" dur="1" fill="hold">
                                          <p:stCondLst>
                                            <p:cond delay="0"/>
                                          </p:stCondLst>
                                        </p:cTn>
                                        <p:tgtEl>
                                          <p:spTgt spid="846853"/>
                                        </p:tgtEl>
                                        <p:attrNameLst>
                                          <p:attrName>style.visibility</p:attrName>
                                        </p:attrNameLst>
                                      </p:cBhvr>
                                      <p:to>
                                        <p:strVal val="visible"/>
                                      </p:to>
                                    </p:set>
                                    <p:animEffect transition="in" filter="blinds(horizontal)">
                                      <p:cBhvr>
                                        <p:cTn id="47" dur="500"/>
                                        <p:tgtEl>
                                          <p:spTgt spid="84685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41732"/>
                                        </p:tgtEl>
                                        <p:attrNameLst>
                                          <p:attrName>style.visibility</p:attrName>
                                        </p:attrNameLst>
                                      </p:cBhvr>
                                      <p:to>
                                        <p:strVal val="visible"/>
                                      </p:to>
                                    </p:set>
                                    <p:animEffect transition="in" filter="blinds(horizontal)">
                                      <p:cBhvr>
                                        <p:cTn id="52" dur="500"/>
                                        <p:tgtEl>
                                          <p:spTgt spid="24173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46859"/>
                                        </p:tgtEl>
                                        <p:attrNameLst>
                                          <p:attrName>style.visibility</p:attrName>
                                        </p:attrNameLst>
                                      </p:cBhvr>
                                      <p:to>
                                        <p:strVal val="visible"/>
                                      </p:to>
                                    </p:set>
                                    <p:animEffect transition="in" filter="blinds(horizontal)">
                                      <p:cBhvr>
                                        <p:cTn id="57" dur="500"/>
                                        <p:tgtEl>
                                          <p:spTgt spid="846859"/>
                                        </p:tgtEl>
                                      </p:cBhvr>
                                    </p:animEffect>
                                  </p:childTnLst>
                                </p:cTn>
                              </p:par>
                              <p:par>
                                <p:cTn id="58" presetID="3" presetClass="entr" presetSubtype="10" fill="hold" nodeType="withEffect">
                                  <p:stCondLst>
                                    <p:cond delay="0"/>
                                  </p:stCondLst>
                                  <p:childTnLst>
                                    <p:set>
                                      <p:cBhvr>
                                        <p:cTn id="59" dur="1" fill="hold">
                                          <p:stCondLst>
                                            <p:cond delay="0"/>
                                          </p:stCondLst>
                                        </p:cTn>
                                        <p:tgtEl>
                                          <p:spTgt spid="846854"/>
                                        </p:tgtEl>
                                        <p:attrNameLst>
                                          <p:attrName>style.visibility</p:attrName>
                                        </p:attrNameLst>
                                      </p:cBhvr>
                                      <p:to>
                                        <p:strVal val="visible"/>
                                      </p:to>
                                    </p:set>
                                    <p:animEffect transition="in" filter="blinds(horizontal)">
                                      <p:cBhvr>
                                        <p:cTn id="60" dur="500"/>
                                        <p:tgtEl>
                                          <p:spTgt spid="84685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41672"/>
                                        </p:tgtEl>
                                        <p:attrNameLst>
                                          <p:attrName>style.visibility</p:attrName>
                                        </p:attrNameLst>
                                      </p:cBhvr>
                                      <p:to>
                                        <p:strVal val="visible"/>
                                      </p:to>
                                    </p:set>
                                    <p:animEffect transition="in" filter="blinds(horizontal)">
                                      <p:cBhvr>
                                        <p:cTn id="65" dur="500"/>
                                        <p:tgtEl>
                                          <p:spTgt spid="24167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nodeType="clickEffect">
                                  <p:stCondLst>
                                    <p:cond delay="0"/>
                                  </p:stCondLst>
                                  <p:childTnLst>
                                    <p:set>
                                      <p:cBhvr>
                                        <p:cTn id="69" dur="1" fill="hold">
                                          <p:stCondLst>
                                            <p:cond delay="0"/>
                                          </p:stCondLst>
                                        </p:cTn>
                                        <p:tgtEl>
                                          <p:spTgt spid="241734"/>
                                        </p:tgtEl>
                                        <p:attrNameLst>
                                          <p:attrName>style.visibility</p:attrName>
                                        </p:attrNameLst>
                                      </p:cBhvr>
                                      <p:to>
                                        <p:strVal val="visible"/>
                                      </p:to>
                                    </p:set>
                                    <p:animEffect transition="in" filter="dissolve">
                                      <p:cBhvr>
                                        <p:cTn id="70" dur="500"/>
                                        <p:tgtEl>
                                          <p:spTgt spid="241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61" grpId="0" animBg="1"/>
      <p:bldP spid="846851" grpId="0" animBg="1"/>
      <p:bldP spid="241672" grpId="0"/>
      <p:bldP spid="846857" grpId="0"/>
      <p:bldP spid="241674" grpId="0"/>
      <p:bldP spid="846859" grpId="0"/>
      <p:bldP spid="846860" grpId="0" animBg="1"/>
      <p:bldP spid="846873" grpId="0"/>
      <p:bldP spid="84687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ChangeArrowheads="1"/>
          </p:cNvSpPr>
          <p:nvPr/>
        </p:nvSpPr>
        <p:spPr bwMode="auto">
          <a:xfrm>
            <a:off x="1774825" y="476251"/>
            <a:ext cx="8280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r>
              <a:rPr kumimoji="1" lang="en-US" altLang="zh-CN" sz="2000" b="1">
                <a:solidFill>
                  <a:srgbClr val="0000CC"/>
                </a:solidFill>
                <a:ea typeface="楷体_GB2312" pitchFamily="49" charset="-122"/>
                <a:sym typeface="Symbol" panose="05050102010706020507" pitchFamily="18" charset="2"/>
              </a:rPr>
              <a:t> Solving the induced surface charge density and the total </a:t>
            </a:r>
            <a:r>
              <a:rPr kumimoji="1" lang="en-US" altLang="zh-CN" sz="2000" b="1">
                <a:solidFill>
                  <a:srgbClr val="0000CC"/>
                </a:solidFill>
                <a:sym typeface="Symbol" panose="05050102010706020507" pitchFamily="18" charset="2"/>
              </a:rPr>
              <a:t>induced</a:t>
            </a:r>
            <a:r>
              <a:rPr kumimoji="1" lang="en-US" altLang="zh-CN" sz="2000">
                <a:solidFill>
                  <a:srgbClr val="0000CC"/>
                </a:solidFill>
                <a:sym typeface="Symbol" panose="05050102010706020507" pitchFamily="18" charset="2"/>
              </a:rPr>
              <a:t> </a:t>
            </a:r>
            <a:r>
              <a:rPr kumimoji="1" lang="en-US" altLang="zh-CN" sz="2000" b="1">
                <a:solidFill>
                  <a:srgbClr val="0000CC"/>
                </a:solidFill>
                <a:ea typeface="楷体_GB2312" pitchFamily="49" charset="-122"/>
                <a:sym typeface="Symbol" panose="05050102010706020507" pitchFamily="18" charset="2"/>
              </a:rPr>
              <a:t>charge of the grounded conducting plane</a:t>
            </a:r>
          </a:p>
        </p:txBody>
      </p:sp>
      <p:sp>
        <p:nvSpPr>
          <p:cNvPr id="161795" name="Rectangle 3"/>
          <p:cNvSpPr>
            <a:spLocks noChangeArrowheads="1"/>
          </p:cNvSpPr>
          <p:nvPr/>
        </p:nvSpPr>
        <p:spPr bwMode="auto">
          <a:xfrm>
            <a:off x="7177088" y="2308226"/>
            <a:ext cx="3384550" cy="1439863"/>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161796" name="Text Box 4"/>
          <p:cNvSpPr txBox="1">
            <a:spLocks noChangeArrowheads="1"/>
          </p:cNvSpPr>
          <p:nvPr/>
        </p:nvSpPr>
        <p:spPr bwMode="auto">
          <a:xfrm>
            <a:off x="8910639" y="2368550"/>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C60000"/>
                </a:solidFill>
                <a:latin typeface="楷体_GB2312" pitchFamily="49" charset="-122"/>
                <a:ea typeface="楷体_GB2312" pitchFamily="49" charset="-122"/>
              </a:rPr>
              <a:t>q</a:t>
            </a:r>
          </a:p>
        </p:txBody>
      </p:sp>
      <p:grpSp>
        <p:nvGrpSpPr>
          <p:cNvPr id="161797" name="Group 5"/>
          <p:cNvGrpSpPr>
            <a:grpSpLocks/>
          </p:cNvGrpSpPr>
          <p:nvPr/>
        </p:nvGrpSpPr>
        <p:grpSpPr bwMode="auto">
          <a:xfrm>
            <a:off x="7105651" y="3716338"/>
            <a:ext cx="3527425" cy="400050"/>
            <a:chOff x="731" y="3181"/>
            <a:chExt cx="2926" cy="279"/>
          </a:xfrm>
        </p:grpSpPr>
        <p:grpSp>
          <p:nvGrpSpPr>
            <p:cNvPr id="161798" name="Group 6"/>
            <p:cNvGrpSpPr>
              <a:grpSpLocks/>
            </p:cNvGrpSpPr>
            <p:nvPr/>
          </p:nvGrpSpPr>
          <p:grpSpPr bwMode="auto">
            <a:xfrm>
              <a:off x="832" y="3252"/>
              <a:ext cx="205" cy="208"/>
              <a:chOff x="832" y="3252"/>
              <a:chExt cx="205" cy="208"/>
            </a:xfrm>
          </p:grpSpPr>
          <p:sp>
            <p:nvSpPr>
              <p:cNvPr id="161799" name="Line 7"/>
              <p:cNvSpPr>
                <a:spLocks noChangeShapeType="1"/>
              </p:cNvSpPr>
              <p:nvPr/>
            </p:nvSpPr>
            <p:spPr bwMode="auto">
              <a:xfrm>
                <a:off x="938" y="3252"/>
                <a:ext cx="0" cy="205"/>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1800" name="Line 8"/>
              <p:cNvSpPr>
                <a:spLocks noChangeShapeType="1"/>
              </p:cNvSpPr>
              <p:nvPr/>
            </p:nvSpPr>
            <p:spPr bwMode="auto">
              <a:xfrm rot="-5400000">
                <a:off x="935" y="3357"/>
                <a:ext cx="0" cy="205"/>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1801" name="Rectangle 9" descr="宽上对角线"/>
            <p:cNvSpPr>
              <a:spLocks noChangeArrowheads="1"/>
            </p:cNvSpPr>
            <p:nvPr/>
          </p:nvSpPr>
          <p:spPr bwMode="auto">
            <a:xfrm>
              <a:off x="731" y="3181"/>
              <a:ext cx="2926" cy="101"/>
            </a:xfrm>
            <a:prstGeom prst="rect">
              <a:avLst/>
            </a:prstGeom>
            <a:pattFill prst="wdUpDiag">
              <a:fgClr>
                <a:srgbClr val="94BEBC"/>
              </a:fgClr>
              <a:bgClr>
                <a:srgbClr val="FFFFFF"/>
              </a:bgClr>
            </a:pattFill>
            <a:ln w="9525">
              <a:solidFill>
                <a:srgbClr val="9AC0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grpSp>
      <p:sp>
        <p:nvSpPr>
          <p:cNvPr id="161802" name="Oval 10"/>
          <p:cNvSpPr>
            <a:spLocks noChangeArrowheads="1"/>
          </p:cNvSpPr>
          <p:nvPr/>
        </p:nvSpPr>
        <p:spPr bwMode="auto">
          <a:xfrm>
            <a:off x="8791575" y="2698750"/>
            <a:ext cx="152400" cy="152400"/>
          </a:xfrm>
          <a:prstGeom prst="ellipse">
            <a:avLst/>
          </a:prstGeom>
          <a:gradFill rotWithShape="1">
            <a:gsLst>
              <a:gs pos="0">
                <a:srgbClr val="5E0000"/>
              </a:gs>
              <a:gs pos="100000">
                <a:srgbClr val="CC0000"/>
              </a:gs>
            </a:gsLst>
            <a:lin ang="18900000" scaled="1"/>
          </a:gradFill>
          <a:ln w="9525">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2400">
              <a:solidFill>
                <a:schemeClr val="bg1"/>
              </a:solidFill>
              <a:latin typeface="楷体_GB2312" pitchFamily="49" charset="-122"/>
              <a:ea typeface="楷体_GB2312" pitchFamily="49" charset="-122"/>
            </a:endParaRPr>
          </a:p>
        </p:txBody>
      </p:sp>
      <p:grpSp>
        <p:nvGrpSpPr>
          <p:cNvPr id="161803" name="Group 11"/>
          <p:cNvGrpSpPr>
            <a:grpSpLocks/>
          </p:cNvGrpSpPr>
          <p:nvPr/>
        </p:nvGrpSpPr>
        <p:grpSpPr bwMode="auto">
          <a:xfrm>
            <a:off x="8302625" y="2784475"/>
            <a:ext cx="463550" cy="914400"/>
            <a:chOff x="1366" y="1280"/>
            <a:chExt cx="292" cy="576"/>
          </a:xfrm>
        </p:grpSpPr>
        <p:sp>
          <p:nvSpPr>
            <p:cNvPr id="161804" name="Line 12"/>
            <p:cNvSpPr>
              <a:spLocks noChangeShapeType="1"/>
            </p:cNvSpPr>
            <p:nvPr/>
          </p:nvSpPr>
          <p:spPr bwMode="auto">
            <a:xfrm>
              <a:off x="1429" y="1280"/>
              <a:ext cx="22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1805" name="Line 13"/>
            <p:cNvSpPr>
              <a:spLocks noChangeShapeType="1"/>
            </p:cNvSpPr>
            <p:nvPr/>
          </p:nvSpPr>
          <p:spPr bwMode="auto">
            <a:xfrm>
              <a:off x="1593" y="1280"/>
              <a:ext cx="0" cy="576"/>
            </a:xfrm>
            <a:prstGeom prst="line">
              <a:avLst/>
            </a:prstGeom>
            <a:noFill/>
            <a:ln w="9525">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61806" name="Object 14"/>
            <p:cNvGraphicFramePr>
              <a:graphicFrameLocks noChangeAspect="1"/>
            </p:cNvGraphicFramePr>
            <p:nvPr/>
          </p:nvGraphicFramePr>
          <p:xfrm>
            <a:off x="1366" y="1440"/>
            <a:ext cx="214" cy="300"/>
          </p:xfrm>
          <a:graphic>
            <a:graphicData uri="http://schemas.openxmlformats.org/presentationml/2006/ole">
              <mc:AlternateContent xmlns:mc="http://schemas.openxmlformats.org/markup-compatibility/2006">
                <mc:Choice xmlns:v="urn:schemas-microsoft-com:vml" Requires="v">
                  <p:oleObj spid="_x0000_s36920" name="Equation" r:id="rId3" imgW="126725" imgH="177415" progId="Equation.DSMT4">
                    <p:embed/>
                  </p:oleObj>
                </mc:Choice>
                <mc:Fallback>
                  <p:oleObj name="Equation" r:id="rId3" imgW="126725" imgH="17741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6" y="1440"/>
                          <a:ext cx="214"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847887" name="Group 15"/>
          <p:cNvGrpSpPr>
            <a:grpSpLocks/>
          </p:cNvGrpSpPr>
          <p:nvPr/>
        </p:nvGrpSpPr>
        <p:grpSpPr bwMode="auto">
          <a:xfrm flipV="1">
            <a:off x="7253289" y="3708400"/>
            <a:ext cx="3170237" cy="7938"/>
            <a:chOff x="741" y="3141"/>
            <a:chExt cx="2908" cy="9"/>
          </a:xfrm>
        </p:grpSpPr>
        <p:sp>
          <p:nvSpPr>
            <p:cNvPr id="161808" name="Line 16"/>
            <p:cNvSpPr>
              <a:spLocks noChangeShapeType="1"/>
            </p:cNvSpPr>
            <p:nvPr/>
          </p:nvSpPr>
          <p:spPr bwMode="auto">
            <a:xfrm>
              <a:off x="2154" y="3147"/>
              <a:ext cx="91"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61809" name="Group 17"/>
            <p:cNvGrpSpPr>
              <a:grpSpLocks/>
            </p:cNvGrpSpPr>
            <p:nvPr/>
          </p:nvGrpSpPr>
          <p:grpSpPr bwMode="auto">
            <a:xfrm>
              <a:off x="741" y="3144"/>
              <a:ext cx="1363" cy="6"/>
              <a:chOff x="741" y="3117"/>
              <a:chExt cx="1363" cy="6"/>
            </a:xfrm>
          </p:grpSpPr>
          <p:sp>
            <p:nvSpPr>
              <p:cNvPr id="161810" name="Line 18"/>
              <p:cNvSpPr>
                <a:spLocks noChangeShapeType="1"/>
              </p:cNvSpPr>
              <p:nvPr/>
            </p:nvSpPr>
            <p:spPr bwMode="auto">
              <a:xfrm>
                <a:off x="2013" y="3123"/>
                <a:ext cx="91"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1811" name="Line 19"/>
              <p:cNvSpPr>
                <a:spLocks noChangeShapeType="1"/>
              </p:cNvSpPr>
              <p:nvPr/>
            </p:nvSpPr>
            <p:spPr bwMode="auto">
              <a:xfrm>
                <a:off x="1866" y="3120"/>
                <a:ext cx="91"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1812" name="Line 20"/>
              <p:cNvSpPr>
                <a:spLocks noChangeShapeType="1"/>
              </p:cNvSpPr>
              <p:nvPr/>
            </p:nvSpPr>
            <p:spPr bwMode="auto">
              <a:xfrm>
                <a:off x="1710" y="3117"/>
                <a:ext cx="91"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1813" name="Line 21"/>
              <p:cNvSpPr>
                <a:spLocks noChangeShapeType="1"/>
              </p:cNvSpPr>
              <p:nvPr/>
            </p:nvSpPr>
            <p:spPr bwMode="auto">
              <a:xfrm>
                <a:off x="1515" y="3120"/>
                <a:ext cx="91"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1814" name="Line 22"/>
              <p:cNvSpPr>
                <a:spLocks noChangeShapeType="1"/>
              </p:cNvSpPr>
              <p:nvPr/>
            </p:nvSpPr>
            <p:spPr bwMode="auto">
              <a:xfrm>
                <a:off x="1299" y="3120"/>
                <a:ext cx="91"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1815" name="Line 23"/>
              <p:cNvSpPr>
                <a:spLocks noChangeShapeType="1"/>
              </p:cNvSpPr>
              <p:nvPr/>
            </p:nvSpPr>
            <p:spPr bwMode="auto">
              <a:xfrm>
                <a:off x="1038" y="3120"/>
                <a:ext cx="91"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1816" name="Line 24"/>
              <p:cNvSpPr>
                <a:spLocks noChangeShapeType="1"/>
              </p:cNvSpPr>
              <p:nvPr/>
            </p:nvSpPr>
            <p:spPr bwMode="auto">
              <a:xfrm>
                <a:off x="741" y="3120"/>
                <a:ext cx="91"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1817" name="Group 25"/>
            <p:cNvGrpSpPr>
              <a:grpSpLocks/>
            </p:cNvGrpSpPr>
            <p:nvPr/>
          </p:nvGrpSpPr>
          <p:grpSpPr bwMode="auto">
            <a:xfrm flipH="1">
              <a:off x="2286" y="3141"/>
              <a:ext cx="1363" cy="6"/>
              <a:chOff x="741" y="3117"/>
              <a:chExt cx="1363" cy="6"/>
            </a:xfrm>
          </p:grpSpPr>
          <p:sp>
            <p:nvSpPr>
              <p:cNvPr id="161818" name="Line 26"/>
              <p:cNvSpPr>
                <a:spLocks noChangeShapeType="1"/>
              </p:cNvSpPr>
              <p:nvPr/>
            </p:nvSpPr>
            <p:spPr bwMode="auto">
              <a:xfrm>
                <a:off x="2013" y="3123"/>
                <a:ext cx="91"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1819" name="Line 27"/>
              <p:cNvSpPr>
                <a:spLocks noChangeShapeType="1"/>
              </p:cNvSpPr>
              <p:nvPr/>
            </p:nvSpPr>
            <p:spPr bwMode="auto">
              <a:xfrm>
                <a:off x="1866" y="3120"/>
                <a:ext cx="91"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1820" name="Line 28"/>
              <p:cNvSpPr>
                <a:spLocks noChangeShapeType="1"/>
              </p:cNvSpPr>
              <p:nvPr/>
            </p:nvSpPr>
            <p:spPr bwMode="auto">
              <a:xfrm>
                <a:off x="1710" y="3117"/>
                <a:ext cx="91"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1821" name="Line 29"/>
              <p:cNvSpPr>
                <a:spLocks noChangeShapeType="1"/>
              </p:cNvSpPr>
              <p:nvPr/>
            </p:nvSpPr>
            <p:spPr bwMode="auto">
              <a:xfrm>
                <a:off x="1515" y="3120"/>
                <a:ext cx="91"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1822" name="Line 30"/>
              <p:cNvSpPr>
                <a:spLocks noChangeShapeType="1"/>
              </p:cNvSpPr>
              <p:nvPr/>
            </p:nvSpPr>
            <p:spPr bwMode="auto">
              <a:xfrm>
                <a:off x="1299" y="3120"/>
                <a:ext cx="91"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1823" name="Line 31"/>
              <p:cNvSpPr>
                <a:spLocks noChangeShapeType="1"/>
              </p:cNvSpPr>
              <p:nvPr/>
            </p:nvSpPr>
            <p:spPr bwMode="auto">
              <a:xfrm>
                <a:off x="1038" y="3120"/>
                <a:ext cx="91"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1824" name="Line 32"/>
              <p:cNvSpPr>
                <a:spLocks noChangeShapeType="1"/>
              </p:cNvSpPr>
              <p:nvPr/>
            </p:nvSpPr>
            <p:spPr bwMode="auto">
              <a:xfrm>
                <a:off x="741" y="3120"/>
                <a:ext cx="91"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aphicFrame>
        <p:nvGraphicFramePr>
          <p:cNvPr id="847905" name="Object 33"/>
          <p:cNvGraphicFramePr>
            <a:graphicFrameLocks noChangeAspect="1"/>
          </p:cNvGraphicFramePr>
          <p:nvPr/>
        </p:nvGraphicFramePr>
        <p:xfrm>
          <a:off x="1992313" y="1125539"/>
          <a:ext cx="6697662" cy="993775"/>
        </p:xfrm>
        <a:graphic>
          <a:graphicData uri="http://schemas.openxmlformats.org/presentationml/2006/ole">
            <mc:AlternateContent xmlns:mc="http://schemas.openxmlformats.org/markup-compatibility/2006">
              <mc:Choice xmlns:v="urn:schemas-microsoft-com:vml" Requires="v">
                <p:oleObj spid="_x0000_s36921" name="Equation" r:id="rId5" imgW="3524348" imgH="409489" progId="Equation.DSMT4">
                  <p:embed/>
                </p:oleObj>
              </mc:Choice>
              <mc:Fallback>
                <p:oleObj name="Equation" r:id="rId5" imgW="3524348" imgH="40948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2313" y="1125539"/>
                        <a:ext cx="6697662"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7906" name="Object 34"/>
          <p:cNvGraphicFramePr>
            <a:graphicFrameLocks noChangeAspect="1"/>
          </p:cNvGraphicFramePr>
          <p:nvPr/>
        </p:nvGraphicFramePr>
        <p:xfrm>
          <a:off x="9120189" y="1412875"/>
          <a:ext cx="1152525" cy="515938"/>
        </p:xfrm>
        <a:graphic>
          <a:graphicData uri="http://schemas.openxmlformats.org/presentationml/2006/ole">
            <mc:AlternateContent xmlns:mc="http://schemas.openxmlformats.org/markup-compatibility/2006">
              <mc:Choice xmlns:v="urn:schemas-microsoft-com:vml" Requires="v">
                <p:oleObj spid="_x0000_s36922" name="Equation" r:id="rId7" imgW="390604" imgH="142795" progId="Equation.DSMT4">
                  <p:embed/>
                </p:oleObj>
              </mc:Choice>
              <mc:Fallback>
                <p:oleObj name="Equation" r:id="rId7" imgW="390604" imgH="14279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20189" y="1412875"/>
                        <a:ext cx="11525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7907" name="Object 35"/>
          <p:cNvGraphicFramePr>
            <a:graphicFrameLocks noChangeAspect="1"/>
          </p:cNvGraphicFramePr>
          <p:nvPr/>
        </p:nvGraphicFramePr>
        <p:xfrm>
          <a:off x="1919289" y="2854325"/>
          <a:ext cx="5011737" cy="1079500"/>
        </p:xfrm>
        <a:graphic>
          <a:graphicData uri="http://schemas.openxmlformats.org/presentationml/2006/ole">
            <mc:AlternateContent xmlns:mc="http://schemas.openxmlformats.org/markup-compatibility/2006">
              <mc:Choice xmlns:v="urn:schemas-microsoft-com:vml" Requires="v">
                <p:oleObj spid="_x0000_s36923" name="Equation" r:id="rId9" imgW="2276411" imgH="447550" progId="Equation.DSMT4">
                  <p:embed/>
                </p:oleObj>
              </mc:Choice>
              <mc:Fallback>
                <p:oleObj name="Equation" r:id="rId9" imgW="2276411" imgH="44755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19289" y="2854325"/>
                        <a:ext cx="50117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7909" name="Object 37"/>
          <p:cNvGraphicFramePr>
            <a:graphicFrameLocks noChangeAspect="1"/>
          </p:cNvGraphicFramePr>
          <p:nvPr/>
        </p:nvGraphicFramePr>
        <p:xfrm>
          <a:off x="2222501" y="4557713"/>
          <a:ext cx="6164263" cy="958850"/>
        </p:xfrm>
        <a:graphic>
          <a:graphicData uri="http://schemas.openxmlformats.org/presentationml/2006/ole">
            <mc:AlternateContent xmlns:mc="http://schemas.openxmlformats.org/markup-compatibility/2006">
              <mc:Choice xmlns:v="urn:schemas-microsoft-com:vml" Requires="v">
                <p:oleObj spid="_x0000_s36924" name="Equation" r:id="rId11" imgW="2638402" imgH="361981" progId="Equation.DSMT4">
                  <p:embed/>
                </p:oleObj>
              </mc:Choice>
              <mc:Fallback>
                <p:oleObj name="Equation" r:id="rId11" imgW="2638402" imgH="361981"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22501" y="4557713"/>
                        <a:ext cx="6164263"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7910" name="Object 38"/>
          <p:cNvGraphicFramePr>
            <a:graphicFrameLocks noChangeAspect="1"/>
          </p:cNvGraphicFramePr>
          <p:nvPr/>
        </p:nvGraphicFramePr>
        <p:xfrm>
          <a:off x="2667000" y="5618163"/>
          <a:ext cx="4121150" cy="906462"/>
        </p:xfrm>
        <a:graphic>
          <a:graphicData uri="http://schemas.openxmlformats.org/presentationml/2006/ole">
            <mc:AlternateContent xmlns:mc="http://schemas.openxmlformats.org/markup-compatibility/2006">
              <mc:Choice xmlns:v="urn:schemas-microsoft-com:vml" Requires="v">
                <p:oleObj spid="_x0000_s36925" name="Equation" r:id="rId13" imgW="1847745" imgH="361981" progId="Equation.DSMT4">
                  <p:embed/>
                </p:oleObj>
              </mc:Choice>
              <mc:Fallback>
                <p:oleObj name="Equation" r:id="rId13" imgW="1847745" imgH="361981"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7000" y="5618163"/>
                        <a:ext cx="4121150"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1831" name="Rectangle 39"/>
          <p:cNvSpPr>
            <a:spLocks noChangeArrowheads="1"/>
          </p:cNvSpPr>
          <p:nvPr/>
        </p:nvSpPr>
        <p:spPr bwMode="auto">
          <a:xfrm>
            <a:off x="1524000" y="2133600"/>
            <a:ext cx="5473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b="1">
                <a:solidFill>
                  <a:srgbClr val="000000"/>
                </a:solidFill>
                <a:ea typeface="楷体_GB2312" pitchFamily="49" charset="-122"/>
              </a:rPr>
              <a:t>     The induced surface charge density in the conductor plane is</a:t>
            </a:r>
          </a:p>
        </p:txBody>
      </p:sp>
      <p:sp>
        <p:nvSpPr>
          <p:cNvPr id="161832" name="Rectangle 40"/>
          <p:cNvSpPr>
            <a:spLocks noChangeArrowheads="1"/>
          </p:cNvSpPr>
          <p:nvPr/>
        </p:nvSpPr>
        <p:spPr bwMode="auto">
          <a:xfrm>
            <a:off x="1558926" y="3933825"/>
            <a:ext cx="54721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b="1">
                <a:solidFill>
                  <a:srgbClr val="000000"/>
                </a:solidFill>
                <a:ea typeface="楷体_GB2312" pitchFamily="49" charset="-122"/>
              </a:rPr>
              <a:t>     The total induced charge on the conducting plane is</a:t>
            </a:r>
          </a:p>
        </p:txBody>
      </p:sp>
      <p:pic>
        <p:nvPicPr>
          <p:cNvPr id="161833" name="Picture 41" descr="男孩"/>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048750" y="4581526"/>
            <a:ext cx="1435100"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9948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47874"/>
                                        </p:tgtEl>
                                        <p:attrNameLst>
                                          <p:attrName>style.visibility</p:attrName>
                                        </p:attrNameLst>
                                      </p:cBhvr>
                                      <p:to>
                                        <p:strVal val="visible"/>
                                      </p:to>
                                    </p:set>
                                    <p:animEffect transition="in" filter="fade">
                                      <p:cBhvr>
                                        <p:cTn id="7" dur="1000"/>
                                        <p:tgtEl>
                                          <p:spTgt spid="847874"/>
                                        </p:tgtEl>
                                      </p:cBhvr>
                                    </p:animEffect>
                                  </p:childTnLst>
                                </p:cTn>
                              </p:par>
                            </p:childTnLst>
                          </p:cTn>
                        </p:par>
                        <p:par>
                          <p:cTn id="8" fill="hold" nodeType="after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847905"/>
                                        </p:tgtEl>
                                        <p:attrNameLst>
                                          <p:attrName>style.visibility</p:attrName>
                                        </p:attrNameLst>
                                      </p:cBhvr>
                                      <p:to>
                                        <p:strVal val="visible"/>
                                      </p:to>
                                    </p:set>
                                    <p:animEffect transition="in" filter="fade">
                                      <p:cBhvr>
                                        <p:cTn id="11" dur="1000"/>
                                        <p:tgtEl>
                                          <p:spTgt spid="847905"/>
                                        </p:tgtEl>
                                      </p:cBhvr>
                                    </p:animEffect>
                                  </p:childTnLst>
                                </p:cTn>
                              </p:par>
                            </p:childTnLst>
                          </p:cTn>
                        </p:par>
                        <p:par>
                          <p:cTn id="12" fill="hold" nodeType="afterGroup">
                            <p:stCondLst>
                              <p:cond delay="2000"/>
                            </p:stCondLst>
                            <p:childTnLst>
                              <p:par>
                                <p:cTn id="13" presetID="10" presetClass="entr" presetSubtype="0" fill="hold" nodeType="afterEffect">
                                  <p:stCondLst>
                                    <p:cond delay="0"/>
                                  </p:stCondLst>
                                  <p:childTnLst>
                                    <p:set>
                                      <p:cBhvr>
                                        <p:cTn id="14" dur="1" fill="hold">
                                          <p:stCondLst>
                                            <p:cond delay="0"/>
                                          </p:stCondLst>
                                        </p:cTn>
                                        <p:tgtEl>
                                          <p:spTgt spid="847906"/>
                                        </p:tgtEl>
                                        <p:attrNameLst>
                                          <p:attrName>style.visibility</p:attrName>
                                        </p:attrNameLst>
                                      </p:cBhvr>
                                      <p:to>
                                        <p:strVal val="visible"/>
                                      </p:to>
                                    </p:set>
                                    <p:animEffect transition="in" filter="fade">
                                      <p:cBhvr>
                                        <p:cTn id="15" dur="1000"/>
                                        <p:tgtEl>
                                          <p:spTgt spid="84790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1831"/>
                                        </p:tgtEl>
                                        <p:attrNameLst>
                                          <p:attrName>style.visibility</p:attrName>
                                        </p:attrNameLst>
                                      </p:cBhvr>
                                      <p:to>
                                        <p:strVal val="visible"/>
                                      </p:to>
                                    </p:set>
                                    <p:animEffect transition="in" filter="fade">
                                      <p:cBhvr>
                                        <p:cTn id="20" dur="1000"/>
                                        <p:tgtEl>
                                          <p:spTgt spid="161831"/>
                                        </p:tgtEl>
                                      </p:cBhvr>
                                    </p:animEffect>
                                  </p:childTnLst>
                                </p:cTn>
                              </p:par>
                            </p:childTnLst>
                          </p:cTn>
                        </p:par>
                        <p:par>
                          <p:cTn id="21" fill="hold" nodeType="afterGroup">
                            <p:stCondLst>
                              <p:cond delay="1000"/>
                            </p:stCondLst>
                            <p:childTnLst>
                              <p:par>
                                <p:cTn id="22" presetID="10" presetClass="entr" presetSubtype="0" fill="hold" nodeType="afterEffect">
                                  <p:stCondLst>
                                    <p:cond delay="0"/>
                                  </p:stCondLst>
                                  <p:childTnLst>
                                    <p:set>
                                      <p:cBhvr>
                                        <p:cTn id="23" dur="1" fill="hold">
                                          <p:stCondLst>
                                            <p:cond delay="0"/>
                                          </p:stCondLst>
                                        </p:cTn>
                                        <p:tgtEl>
                                          <p:spTgt spid="847907"/>
                                        </p:tgtEl>
                                        <p:attrNameLst>
                                          <p:attrName>style.visibility</p:attrName>
                                        </p:attrNameLst>
                                      </p:cBhvr>
                                      <p:to>
                                        <p:strVal val="visible"/>
                                      </p:to>
                                    </p:set>
                                    <p:animEffect transition="in" filter="fade">
                                      <p:cBhvr>
                                        <p:cTn id="24" dur="1000"/>
                                        <p:tgtEl>
                                          <p:spTgt spid="84790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847887"/>
                                        </p:tgtEl>
                                        <p:attrNameLst>
                                          <p:attrName>style.visibility</p:attrName>
                                        </p:attrNameLst>
                                      </p:cBhvr>
                                      <p:to>
                                        <p:strVal val="visible"/>
                                      </p:to>
                                    </p:set>
                                    <p:animEffect transition="in" filter="fade">
                                      <p:cBhvr>
                                        <p:cTn id="29" dur="2000"/>
                                        <p:tgtEl>
                                          <p:spTgt spid="84788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1832"/>
                                        </p:tgtEl>
                                        <p:attrNameLst>
                                          <p:attrName>style.visibility</p:attrName>
                                        </p:attrNameLst>
                                      </p:cBhvr>
                                      <p:to>
                                        <p:strVal val="visible"/>
                                      </p:to>
                                    </p:set>
                                    <p:animEffect transition="in" filter="fade">
                                      <p:cBhvr>
                                        <p:cTn id="34" dur="2000"/>
                                        <p:tgtEl>
                                          <p:spTgt spid="161832"/>
                                        </p:tgtEl>
                                      </p:cBhvr>
                                    </p:animEffect>
                                  </p:childTnLst>
                                </p:cTn>
                              </p:par>
                            </p:childTnLst>
                          </p:cTn>
                        </p:par>
                        <p:par>
                          <p:cTn id="35" fill="hold" nodeType="afterGroup">
                            <p:stCondLst>
                              <p:cond delay="2000"/>
                            </p:stCondLst>
                            <p:childTnLst>
                              <p:par>
                                <p:cTn id="36" presetID="10" presetClass="entr" presetSubtype="0" fill="hold" nodeType="afterEffect">
                                  <p:stCondLst>
                                    <p:cond delay="0"/>
                                  </p:stCondLst>
                                  <p:childTnLst>
                                    <p:set>
                                      <p:cBhvr>
                                        <p:cTn id="37" dur="1" fill="hold">
                                          <p:stCondLst>
                                            <p:cond delay="0"/>
                                          </p:stCondLst>
                                        </p:cTn>
                                        <p:tgtEl>
                                          <p:spTgt spid="847909"/>
                                        </p:tgtEl>
                                        <p:attrNameLst>
                                          <p:attrName>style.visibility</p:attrName>
                                        </p:attrNameLst>
                                      </p:cBhvr>
                                      <p:to>
                                        <p:strVal val="visible"/>
                                      </p:to>
                                    </p:set>
                                    <p:animEffect transition="in" filter="fade">
                                      <p:cBhvr>
                                        <p:cTn id="38" dur="2000"/>
                                        <p:tgtEl>
                                          <p:spTgt spid="84790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nodeType="clickEffect">
                                  <p:stCondLst>
                                    <p:cond delay="0"/>
                                  </p:stCondLst>
                                  <p:childTnLst>
                                    <p:set>
                                      <p:cBhvr>
                                        <p:cTn id="42" dur="1" fill="hold">
                                          <p:stCondLst>
                                            <p:cond delay="0"/>
                                          </p:stCondLst>
                                        </p:cTn>
                                        <p:tgtEl>
                                          <p:spTgt spid="847910"/>
                                        </p:tgtEl>
                                        <p:attrNameLst>
                                          <p:attrName>style.visibility</p:attrName>
                                        </p:attrNameLst>
                                      </p:cBhvr>
                                      <p:to>
                                        <p:strVal val="visible"/>
                                      </p:to>
                                    </p:set>
                                    <p:animEffect transition="in" filter="fade">
                                      <p:cBhvr>
                                        <p:cTn id="43" dur="1000"/>
                                        <p:tgtEl>
                                          <p:spTgt spid="847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7874" grpId="0"/>
      <p:bldP spid="161831" grpId="0"/>
      <p:bldP spid="16183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1703388" y="333376"/>
            <a:ext cx="8208962"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10000"/>
              </a:lnSpc>
              <a:spcBef>
                <a:spcPct val="50000"/>
              </a:spcBef>
            </a:pPr>
            <a:r>
              <a:rPr kumimoji="1" lang="en-US" altLang="zh-CN" sz="2400" b="1">
                <a:solidFill>
                  <a:srgbClr val="000000"/>
                </a:solidFill>
                <a:sym typeface="Symbol" panose="05050102010706020507" pitchFamily="18" charset="2"/>
              </a:rPr>
              <a:t>2. The image of the line charge on an infinite grounded plane conductor</a:t>
            </a:r>
          </a:p>
        </p:txBody>
      </p:sp>
      <p:graphicFrame>
        <p:nvGraphicFramePr>
          <p:cNvPr id="162819" name="Object 3"/>
          <p:cNvGraphicFramePr>
            <a:graphicFrameLocks noChangeAspect="1"/>
          </p:cNvGraphicFramePr>
          <p:nvPr/>
        </p:nvGraphicFramePr>
        <p:xfrm>
          <a:off x="2495550" y="1195388"/>
          <a:ext cx="3881438" cy="1320800"/>
        </p:xfrm>
        <a:graphic>
          <a:graphicData uri="http://schemas.openxmlformats.org/presentationml/2006/ole">
            <mc:AlternateContent xmlns:mc="http://schemas.openxmlformats.org/markup-compatibility/2006">
              <mc:Choice xmlns:v="urn:schemas-microsoft-com:vml" Requires="v">
                <p:oleObj spid="_x0000_s37989" name="Equation" r:id="rId3" imgW="1886077" imgH="600062" progId="Equation.DSMT4">
                  <p:embed/>
                </p:oleObj>
              </mc:Choice>
              <mc:Fallback>
                <p:oleObj name="Equation" r:id="rId3" imgW="1886077" imgH="60006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550" y="1195388"/>
                        <a:ext cx="3881438"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8900" name="Text Box 4"/>
          <p:cNvSpPr txBox="1">
            <a:spLocks noChangeArrowheads="1"/>
          </p:cNvSpPr>
          <p:nvPr/>
        </p:nvSpPr>
        <p:spPr bwMode="auto">
          <a:xfrm>
            <a:off x="1919288" y="2708276"/>
            <a:ext cx="33829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40000"/>
              </a:lnSpc>
            </a:pPr>
            <a:r>
              <a:rPr kumimoji="1" lang="en-US" altLang="zh-CN" sz="2000" b="1">
                <a:solidFill>
                  <a:srgbClr val="000000"/>
                </a:solidFill>
                <a:ea typeface="楷体_GB2312" pitchFamily="49" charset="-122"/>
                <a:sym typeface="Symbol" panose="05050102010706020507" pitchFamily="18" charset="2"/>
              </a:rPr>
              <a:t>The images of line charge </a:t>
            </a:r>
            <a:r>
              <a:rPr kumimoji="1" lang="zh-CN" altLang="en-US" sz="2000" b="1">
                <a:solidFill>
                  <a:srgbClr val="000000"/>
                </a:solidFill>
                <a:ea typeface="楷体_GB2312" pitchFamily="49" charset="-122"/>
                <a:sym typeface="Symbol" panose="05050102010706020507" pitchFamily="18" charset="2"/>
              </a:rPr>
              <a:t>：</a:t>
            </a:r>
          </a:p>
        </p:txBody>
      </p:sp>
      <p:graphicFrame>
        <p:nvGraphicFramePr>
          <p:cNvPr id="848901" name="Object 5"/>
          <p:cNvGraphicFramePr>
            <a:graphicFrameLocks noChangeAspect="1"/>
          </p:cNvGraphicFramePr>
          <p:nvPr/>
        </p:nvGraphicFramePr>
        <p:xfrm>
          <a:off x="2351089" y="4652963"/>
          <a:ext cx="3152775" cy="863600"/>
        </p:xfrm>
        <a:graphic>
          <a:graphicData uri="http://schemas.openxmlformats.org/presentationml/2006/ole">
            <mc:AlternateContent xmlns:mc="http://schemas.openxmlformats.org/markup-compatibility/2006">
              <mc:Choice xmlns:v="urn:schemas-microsoft-com:vml" Requires="v">
                <p:oleObj spid="_x0000_s37990" name="Equation" r:id="rId5" imgW="1381017" imgH="333368" progId="Equation.DSMT4">
                  <p:embed/>
                </p:oleObj>
              </mc:Choice>
              <mc:Fallback>
                <p:oleObj name="Equation" r:id="rId5" imgW="1381017" imgH="333368"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1089" y="4652963"/>
                        <a:ext cx="3152775"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8903" name="Text Box 7"/>
          <p:cNvSpPr txBox="1">
            <a:spLocks noChangeArrowheads="1"/>
          </p:cNvSpPr>
          <p:nvPr/>
        </p:nvSpPr>
        <p:spPr bwMode="auto">
          <a:xfrm>
            <a:off x="1919289" y="4076700"/>
            <a:ext cx="35274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10000"/>
              </a:lnSpc>
              <a:spcBef>
                <a:spcPct val="50000"/>
              </a:spcBef>
            </a:pPr>
            <a:r>
              <a:rPr kumimoji="1" lang="en-US" altLang="zh-CN" sz="2000" b="1">
                <a:solidFill>
                  <a:srgbClr val="000000"/>
                </a:solidFill>
                <a:ea typeface="楷体_GB2312" pitchFamily="49" charset="-122"/>
                <a:sym typeface="Symbol" panose="05050102010706020507" pitchFamily="18" charset="2"/>
              </a:rPr>
              <a:t>The potential functions </a:t>
            </a:r>
            <a:r>
              <a:rPr kumimoji="1" lang="zh-CN" altLang="en-US" sz="2000" b="1">
                <a:solidFill>
                  <a:srgbClr val="000000"/>
                </a:solidFill>
                <a:ea typeface="楷体_GB2312" pitchFamily="49" charset="-122"/>
                <a:sym typeface="Symbol" panose="05050102010706020507" pitchFamily="18" charset="2"/>
              </a:rPr>
              <a:t>：</a:t>
            </a:r>
          </a:p>
        </p:txBody>
      </p:sp>
      <p:sp>
        <p:nvSpPr>
          <p:cNvPr id="162823" name="Rectangle 48"/>
          <p:cNvSpPr>
            <a:spLocks noChangeArrowheads="1"/>
          </p:cNvSpPr>
          <p:nvPr/>
        </p:nvSpPr>
        <p:spPr bwMode="auto">
          <a:xfrm>
            <a:off x="1524000" y="1412876"/>
            <a:ext cx="1042988" cy="56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kumimoji="1" lang="en-US" altLang="zh-CN" sz="1400" b="1">
                <a:solidFill>
                  <a:srgbClr val="FF0066"/>
                </a:solidFill>
                <a:ea typeface="楷体_GB2312" pitchFamily="49" charset="-122"/>
                <a:sym typeface="Symbol" panose="05050102010706020507" pitchFamily="18" charset="2"/>
              </a:rPr>
              <a:t>Boundary</a:t>
            </a:r>
          </a:p>
          <a:p>
            <a:pPr>
              <a:spcBef>
                <a:spcPct val="20000"/>
              </a:spcBef>
            </a:pPr>
            <a:r>
              <a:rPr kumimoji="1" lang="en-US" altLang="zh-CN" sz="1400" b="1">
                <a:solidFill>
                  <a:srgbClr val="FF0066"/>
                </a:solidFill>
                <a:ea typeface="楷体_GB2312" pitchFamily="49" charset="-122"/>
                <a:sym typeface="Symbol" panose="05050102010706020507" pitchFamily="18" charset="2"/>
              </a:rPr>
              <a:t>Value</a:t>
            </a:r>
          </a:p>
        </p:txBody>
      </p:sp>
      <p:sp>
        <p:nvSpPr>
          <p:cNvPr id="848947" name="Text Box 51"/>
          <p:cNvSpPr txBox="1">
            <a:spLocks noChangeArrowheads="1"/>
          </p:cNvSpPr>
          <p:nvPr/>
        </p:nvSpPr>
        <p:spPr bwMode="auto">
          <a:xfrm>
            <a:off x="1911350" y="5716589"/>
            <a:ext cx="20970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10000"/>
              </a:lnSpc>
              <a:spcBef>
                <a:spcPct val="50000"/>
              </a:spcBef>
            </a:pPr>
            <a:r>
              <a:rPr kumimoji="1" lang="en-US" altLang="zh-CN" sz="2000" b="1">
                <a:solidFill>
                  <a:srgbClr val="000000"/>
                </a:solidFill>
                <a:ea typeface="楷体_GB2312" pitchFamily="49" charset="-122"/>
                <a:sym typeface="Symbol" panose="05050102010706020507" pitchFamily="18" charset="2"/>
              </a:rPr>
              <a:t>When </a:t>
            </a:r>
            <a:r>
              <a:rPr kumimoji="1" lang="en-US" altLang="zh-CN" sz="2000" i="1">
                <a:solidFill>
                  <a:srgbClr val="000000"/>
                </a:solidFill>
                <a:ea typeface="楷体_GB2312" pitchFamily="49" charset="-122"/>
                <a:sym typeface="Symbol" panose="05050102010706020507" pitchFamily="18" charset="2"/>
              </a:rPr>
              <a:t>z </a:t>
            </a:r>
            <a:r>
              <a:rPr kumimoji="1" lang="en-US" altLang="zh-CN" sz="2000" b="1">
                <a:solidFill>
                  <a:srgbClr val="000000"/>
                </a:solidFill>
                <a:ea typeface="楷体_GB2312" pitchFamily="49" charset="-122"/>
                <a:sym typeface="Symbol" panose="05050102010706020507" pitchFamily="18" charset="2"/>
              </a:rPr>
              <a:t>= 0 </a:t>
            </a:r>
            <a:r>
              <a:rPr kumimoji="1" lang="zh-CN" altLang="en-US" sz="2000" b="1">
                <a:solidFill>
                  <a:srgbClr val="000000"/>
                </a:solidFill>
                <a:ea typeface="楷体_GB2312" pitchFamily="49" charset="-122"/>
                <a:sym typeface="Symbol" panose="05050102010706020507" pitchFamily="18" charset="2"/>
              </a:rPr>
              <a:t>，</a:t>
            </a:r>
          </a:p>
        </p:txBody>
      </p:sp>
      <p:graphicFrame>
        <p:nvGraphicFramePr>
          <p:cNvPr id="162825" name="Object 52"/>
          <p:cNvGraphicFramePr>
            <a:graphicFrameLocks noChangeAspect="1"/>
          </p:cNvGraphicFramePr>
          <p:nvPr/>
        </p:nvGraphicFramePr>
        <p:xfrm>
          <a:off x="3787775" y="5641976"/>
          <a:ext cx="933450" cy="498475"/>
        </p:xfrm>
        <a:graphic>
          <a:graphicData uri="http://schemas.openxmlformats.org/presentationml/2006/ole">
            <mc:AlternateContent xmlns:mc="http://schemas.openxmlformats.org/markup-compatibility/2006">
              <mc:Choice xmlns:v="urn:schemas-microsoft-com:vml" Requires="v">
                <p:oleObj spid="_x0000_s37991" name="Equation" r:id="rId7" imgW="368280" imgH="164880" progId="Equation.DSMT4">
                  <p:embed/>
                </p:oleObj>
              </mc:Choice>
              <mc:Fallback>
                <p:oleObj name="Equation" r:id="rId7" imgW="368280" imgH="1648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87775" y="5641976"/>
                        <a:ext cx="933450"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48998" name="Group 102"/>
          <p:cNvGrpSpPr>
            <a:grpSpLocks/>
          </p:cNvGrpSpPr>
          <p:nvPr/>
        </p:nvGrpSpPr>
        <p:grpSpPr bwMode="auto">
          <a:xfrm>
            <a:off x="4908551" y="5734050"/>
            <a:ext cx="1547813" cy="457200"/>
            <a:chOff x="1791" y="2688"/>
            <a:chExt cx="975" cy="288"/>
          </a:xfrm>
        </p:grpSpPr>
        <p:sp>
          <p:nvSpPr>
            <p:cNvPr id="162827" name="AutoShape 53"/>
            <p:cNvSpPr>
              <a:spLocks noChangeArrowheads="1"/>
            </p:cNvSpPr>
            <p:nvPr/>
          </p:nvSpPr>
          <p:spPr bwMode="auto">
            <a:xfrm>
              <a:off x="1791" y="2750"/>
              <a:ext cx="338" cy="137"/>
            </a:xfrm>
            <a:prstGeom prst="rightArrow">
              <a:avLst>
                <a:gd name="adj1" fmla="val 50000"/>
                <a:gd name="adj2" fmla="val 61679"/>
              </a:avLst>
            </a:prstGeom>
            <a:solidFill>
              <a:srgbClr val="FFCC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graphicFrame>
          <p:nvGraphicFramePr>
            <p:cNvPr id="162828" name="Object 54"/>
            <p:cNvGraphicFramePr>
              <a:graphicFrameLocks noChangeAspect="1"/>
            </p:cNvGraphicFramePr>
            <p:nvPr/>
          </p:nvGraphicFramePr>
          <p:xfrm>
            <a:off x="2245" y="2688"/>
            <a:ext cx="521" cy="288"/>
          </p:xfrm>
          <a:graphic>
            <a:graphicData uri="http://schemas.openxmlformats.org/presentationml/2006/ole">
              <mc:AlternateContent xmlns:mc="http://schemas.openxmlformats.org/markup-compatibility/2006">
                <mc:Choice xmlns:v="urn:schemas-microsoft-com:vml" Requires="v">
                  <p:oleObj spid="_x0000_s37992" name="Equation" r:id="rId9" imgW="314211" imgH="142795" progId="Equation.DSMT4">
                    <p:embed/>
                  </p:oleObj>
                </mc:Choice>
                <mc:Fallback>
                  <p:oleObj name="Equation" r:id="rId9" imgW="314211" imgH="142795"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45" y="2688"/>
                          <a:ext cx="52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48951" name="Object 55"/>
          <p:cNvGraphicFramePr>
            <a:graphicFrameLocks noChangeAspect="1"/>
          </p:cNvGraphicFramePr>
          <p:nvPr/>
        </p:nvGraphicFramePr>
        <p:xfrm>
          <a:off x="2351088" y="3429001"/>
          <a:ext cx="2519362" cy="581025"/>
        </p:xfrm>
        <a:graphic>
          <a:graphicData uri="http://schemas.openxmlformats.org/presentationml/2006/ole">
            <mc:AlternateContent xmlns:mc="http://schemas.openxmlformats.org/markup-compatibility/2006">
              <mc:Choice xmlns:v="urn:schemas-microsoft-com:vml" Requires="v">
                <p:oleObj spid="_x0000_s37993" name="Equation" r:id="rId11" imgW="933456" imgH="171408" progId="Equation.DSMT4">
                  <p:embed/>
                </p:oleObj>
              </mc:Choice>
              <mc:Fallback>
                <p:oleObj name="Equation" r:id="rId11" imgW="933456" imgH="171408"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51088" y="3429001"/>
                        <a:ext cx="25193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2830" name="Group 101"/>
          <p:cNvGrpSpPr>
            <a:grpSpLocks/>
          </p:cNvGrpSpPr>
          <p:nvPr/>
        </p:nvGrpSpPr>
        <p:grpSpPr bwMode="auto">
          <a:xfrm>
            <a:off x="6311900" y="1052513"/>
            <a:ext cx="4140200" cy="3168650"/>
            <a:chOff x="3152" y="1117"/>
            <a:chExt cx="2608" cy="1996"/>
          </a:xfrm>
        </p:grpSpPr>
        <p:sp>
          <p:nvSpPr>
            <p:cNvPr id="162831" name="Rectangle 57"/>
            <p:cNvSpPr>
              <a:spLocks noChangeArrowheads="1"/>
            </p:cNvSpPr>
            <p:nvPr/>
          </p:nvSpPr>
          <p:spPr bwMode="auto">
            <a:xfrm>
              <a:off x="3152" y="1117"/>
              <a:ext cx="2608" cy="1996"/>
            </a:xfrm>
            <a:prstGeom prst="rect">
              <a:avLst/>
            </a:prstGeom>
            <a:solidFill>
              <a:srgbClr val="CC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grpSp>
          <p:nvGrpSpPr>
            <p:cNvPr id="162832" name="Group 58"/>
            <p:cNvGrpSpPr>
              <a:grpSpLocks/>
            </p:cNvGrpSpPr>
            <p:nvPr/>
          </p:nvGrpSpPr>
          <p:grpSpPr bwMode="auto">
            <a:xfrm>
              <a:off x="3288" y="1291"/>
              <a:ext cx="2300" cy="1758"/>
              <a:chOff x="3379" y="1200"/>
              <a:chExt cx="2300" cy="1758"/>
            </a:xfrm>
          </p:grpSpPr>
          <p:sp>
            <p:nvSpPr>
              <p:cNvPr id="162833" name="Rectangle 59"/>
              <p:cNvSpPr>
                <a:spLocks noChangeArrowheads="1"/>
              </p:cNvSpPr>
              <p:nvPr/>
            </p:nvSpPr>
            <p:spPr bwMode="auto">
              <a:xfrm>
                <a:off x="3454" y="1200"/>
                <a:ext cx="2203" cy="96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graphicFrame>
            <p:nvGraphicFramePr>
              <p:cNvPr id="162834" name="Object 60"/>
              <p:cNvGraphicFramePr>
                <a:graphicFrameLocks noChangeAspect="1"/>
              </p:cNvGraphicFramePr>
              <p:nvPr/>
            </p:nvGraphicFramePr>
            <p:xfrm>
              <a:off x="4065" y="2327"/>
              <a:ext cx="261" cy="281"/>
            </p:xfrm>
            <a:graphic>
              <a:graphicData uri="http://schemas.openxmlformats.org/presentationml/2006/ole">
                <mc:AlternateContent xmlns:mc="http://schemas.openxmlformats.org/markup-compatibility/2006">
                  <mc:Choice xmlns:v="urn:schemas-microsoft-com:vml" Requires="v">
                    <p:oleObj spid="_x0000_s37994" name="Equation" r:id="rId13" imgW="104737" imgH="123900" progId="Equation.DSMT4">
                      <p:embed/>
                    </p:oleObj>
                  </mc:Choice>
                  <mc:Fallback>
                    <p:oleObj name="Equation" r:id="rId13" imgW="104737" imgH="1239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65" y="2327"/>
                            <a:ext cx="26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2835" name="Line 61"/>
              <p:cNvSpPr>
                <a:spLocks noChangeShapeType="1"/>
              </p:cNvSpPr>
              <p:nvPr/>
            </p:nvSpPr>
            <p:spPr bwMode="auto">
              <a:xfrm>
                <a:off x="4497" y="1221"/>
                <a:ext cx="0" cy="1664"/>
              </a:xfrm>
              <a:prstGeom prst="line">
                <a:avLst/>
              </a:prstGeom>
              <a:noFill/>
              <a:ln w="9525">
                <a:solidFill>
                  <a:srgbClr val="5739C7"/>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36" name="Line 62"/>
              <p:cNvSpPr>
                <a:spLocks noChangeShapeType="1"/>
              </p:cNvSpPr>
              <p:nvPr/>
            </p:nvSpPr>
            <p:spPr bwMode="auto">
              <a:xfrm>
                <a:off x="4176" y="2774"/>
                <a:ext cx="229" cy="0"/>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37" name="Line 63"/>
              <p:cNvSpPr>
                <a:spLocks noChangeShapeType="1"/>
              </p:cNvSpPr>
              <p:nvPr/>
            </p:nvSpPr>
            <p:spPr bwMode="auto">
              <a:xfrm>
                <a:off x="4349" y="2180"/>
                <a:ext cx="0" cy="576"/>
              </a:xfrm>
              <a:prstGeom prst="line">
                <a:avLst/>
              </a:prstGeom>
              <a:noFill/>
              <a:ln w="9525">
                <a:solidFill>
                  <a:srgbClr val="00FF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62838" name="Group 64"/>
              <p:cNvGrpSpPr>
                <a:grpSpLocks/>
              </p:cNvGrpSpPr>
              <p:nvPr/>
            </p:nvGrpSpPr>
            <p:grpSpPr bwMode="auto">
              <a:xfrm>
                <a:off x="4111" y="1586"/>
                <a:ext cx="294" cy="576"/>
                <a:chOff x="4068" y="1284"/>
                <a:chExt cx="294" cy="576"/>
              </a:xfrm>
            </p:grpSpPr>
            <p:graphicFrame>
              <p:nvGraphicFramePr>
                <p:cNvPr id="162839" name="Object 65"/>
                <p:cNvGraphicFramePr>
                  <a:graphicFrameLocks noChangeAspect="1"/>
                </p:cNvGraphicFramePr>
                <p:nvPr/>
              </p:nvGraphicFramePr>
              <p:xfrm>
                <a:off x="4068" y="1399"/>
                <a:ext cx="214" cy="300"/>
              </p:xfrm>
              <a:graphic>
                <a:graphicData uri="http://schemas.openxmlformats.org/presentationml/2006/ole">
                  <mc:AlternateContent xmlns:mc="http://schemas.openxmlformats.org/markup-compatibility/2006">
                    <mc:Choice xmlns:v="urn:schemas-microsoft-com:vml" Requires="v">
                      <p:oleObj spid="_x0000_s37995" name="Equation" r:id="rId15" imgW="126725" imgH="177415" progId="Equation.DSMT4">
                        <p:embed/>
                      </p:oleObj>
                    </mc:Choice>
                    <mc:Fallback>
                      <p:oleObj name="Equation" r:id="rId15" imgW="126725" imgH="177415"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68" y="1399"/>
                              <a:ext cx="214"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2840" name="Line 66"/>
                <p:cNvSpPr>
                  <a:spLocks noChangeShapeType="1"/>
                </p:cNvSpPr>
                <p:nvPr/>
              </p:nvSpPr>
              <p:spPr bwMode="auto">
                <a:xfrm>
                  <a:off x="4133" y="1284"/>
                  <a:ext cx="22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41" name="Line 67"/>
                <p:cNvSpPr>
                  <a:spLocks noChangeShapeType="1"/>
                </p:cNvSpPr>
                <p:nvPr/>
              </p:nvSpPr>
              <p:spPr bwMode="auto">
                <a:xfrm>
                  <a:off x="4306" y="1284"/>
                  <a:ext cx="0" cy="576"/>
                </a:xfrm>
                <a:prstGeom prst="line">
                  <a:avLst/>
                </a:prstGeom>
                <a:noFill/>
                <a:ln w="9525">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62842" name="Object 68"/>
              <p:cNvGraphicFramePr>
                <a:graphicFrameLocks noChangeAspect="1"/>
              </p:cNvGraphicFramePr>
              <p:nvPr/>
            </p:nvGraphicFramePr>
            <p:xfrm>
              <a:off x="4540" y="2609"/>
              <a:ext cx="290" cy="349"/>
            </p:xfrm>
            <a:graphic>
              <a:graphicData uri="http://schemas.openxmlformats.org/presentationml/2006/ole">
                <mc:AlternateContent xmlns:mc="http://schemas.openxmlformats.org/markup-compatibility/2006">
                  <mc:Choice xmlns:v="urn:schemas-microsoft-com:vml" Requires="v">
                    <p:oleObj spid="_x0000_s37996" name="Equation" r:id="rId17" imgW="133351" imgH="171408" progId="Equation.DSMT4">
                      <p:embed/>
                    </p:oleObj>
                  </mc:Choice>
                  <mc:Fallback>
                    <p:oleObj name="Equation" r:id="rId17" imgW="133351" imgH="171408"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40" y="2609"/>
                            <a:ext cx="29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2843" name="Oval 69"/>
              <p:cNvSpPr>
                <a:spLocks noChangeArrowheads="1"/>
              </p:cNvSpPr>
              <p:nvPr/>
            </p:nvSpPr>
            <p:spPr bwMode="auto">
              <a:xfrm>
                <a:off x="4451" y="2716"/>
                <a:ext cx="96" cy="96"/>
              </a:xfrm>
              <a:prstGeom prst="ellipse">
                <a:avLst/>
              </a:prstGeom>
              <a:gradFill rotWithShape="1">
                <a:gsLst>
                  <a:gs pos="0">
                    <a:srgbClr val="005400"/>
                  </a:gs>
                  <a:gs pos="100000">
                    <a:srgbClr val="00E800"/>
                  </a:gs>
                </a:gsLst>
                <a:lin ang="18900000" scaled="1"/>
              </a:gradFill>
              <a:ln>
                <a:noFill/>
              </a:ln>
              <a:effectLst/>
              <a:extLst>
                <a:ext uri="{91240B29-F687-4F45-9708-019B960494DF}">
                  <a14:hiddenLine xmlns:a14="http://schemas.microsoft.com/office/drawing/2010/main" w="9525">
                    <a:solidFill>
                      <a:srgbClr val="CC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2400">
                  <a:solidFill>
                    <a:schemeClr val="bg1"/>
                  </a:solidFill>
                  <a:latin typeface="Times New Roman" panose="02020603050405020304" pitchFamily="18" charset="0"/>
                  <a:ea typeface="楷体_GB2312" pitchFamily="49" charset="-122"/>
                </a:endParaRPr>
              </a:p>
            </p:txBody>
          </p:sp>
          <p:sp>
            <p:nvSpPr>
              <p:cNvPr id="162844" name="Rectangle 70"/>
              <p:cNvSpPr>
                <a:spLocks noChangeArrowheads="1"/>
              </p:cNvSpPr>
              <p:nvPr/>
            </p:nvSpPr>
            <p:spPr bwMode="auto">
              <a:xfrm>
                <a:off x="3446" y="1269"/>
                <a:ext cx="75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C60000"/>
                    </a:solidFill>
                    <a:latin typeface="Times New Roman" panose="02020603050405020304" pitchFamily="18" charset="0"/>
                  </a:rPr>
                  <a:t>Effective </a:t>
                </a:r>
              </a:p>
              <a:p>
                <a:r>
                  <a:rPr lang="en-US" altLang="zh-CN" sz="2000" b="1">
                    <a:solidFill>
                      <a:srgbClr val="C60000"/>
                    </a:solidFill>
                    <a:latin typeface="Times New Roman" panose="02020603050405020304" pitchFamily="18" charset="0"/>
                  </a:rPr>
                  <a:t>domain</a:t>
                </a:r>
              </a:p>
            </p:txBody>
          </p:sp>
          <p:sp>
            <p:nvSpPr>
              <p:cNvPr id="162845" name="Line 71"/>
              <p:cNvSpPr>
                <a:spLocks noChangeShapeType="1"/>
              </p:cNvSpPr>
              <p:nvPr/>
            </p:nvSpPr>
            <p:spPr bwMode="auto">
              <a:xfrm flipV="1">
                <a:off x="3379" y="2160"/>
                <a:ext cx="2212" cy="9"/>
              </a:xfrm>
              <a:prstGeom prst="line">
                <a:avLst/>
              </a:prstGeom>
              <a:noFill/>
              <a:ln w="25400">
                <a:solidFill>
                  <a:srgbClr val="00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62846" name="Group 72"/>
              <p:cNvGrpSpPr>
                <a:grpSpLocks/>
              </p:cNvGrpSpPr>
              <p:nvPr/>
            </p:nvGrpSpPr>
            <p:grpSpPr bwMode="auto">
              <a:xfrm>
                <a:off x="3457" y="2160"/>
                <a:ext cx="2222" cy="252"/>
                <a:chOff x="731" y="3181"/>
                <a:chExt cx="2926" cy="279"/>
              </a:xfrm>
            </p:grpSpPr>
            <p:grpSp>
              <p:nvGrpSpPr>
                <p:cNvPr id="162847" name="Group 73"/>
                <p:cNvGrpSpPr>
                  <a:grpSpLocks/>
                </p:cNvGrpSpPr>
                <p:nvPr/>
              </p:nvGrpSpPr>
              <p:grpSpPr bwMode="auto">
                <a:xfrm>
                  <a:off x="832" y="3252"/>
                  <a:ext cx="205" cy="208"/>
                  <a:chOff x="832" y="3252"/>
                  <a:chExt cx="205" cy="208"/>
                </a:xfrm>
              </p:grpSpPr>
              <p:sp>
                <p:nvSpPr>
                  <p:cNvPr id="162848" name="Line 74"/>
                  <p:cNvSpPr>
                    <a:spLocks noChangeShapeType="1"/>
                  </p:cNvSpPr>
                  <p:nvPr/>
                </p:nvSpPr>
                <p:spPr bwMode="auto">
                  <a:xfrm>
                    <a:off x="938" y="3252"/>
                    <a:ext cx="0" cy="20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49" name="Line 75"/>
                  <p:cNvSpPr>
                    <a:spLocks noChangeShapeType="1"/>
                  </p:cNvSpPr>
                  <p:nvPr/>
                </p:nvSpPr>
                <p:spPr bwMode="auto">
                  <a:xfrm rot="-5400000">
                    <a:off x="935" y="3357"/>
                    <a:ext cx="0" cy="205"/>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2850" name="Rectangle 76" descr="宽上对角线"/>
                <p:cNvSpPr>
                  <a:spLocks noChangeArrowheads="1"/>
                </p:cNvSpPr>
                <p:nvPr/>
              </p:nvSpPr>
              <p:spPr bwMode="auto">
                <a:xfrm>
                  <a:off x="731" y="3181"/>
                  <a:ext cx="2926" cy="101"/>
                </a:xfrm>
                <a:prstGeom prst="rect">
                  <a:avLst/>
                </a:prstGeom>
                <a:pattFill prst="wdUpDiag">
                  <a:fgClr>
                    <a:schemeClr val="tx1"/>
                  </a:fgClr>
                  <a:bgClr>
                    <a:srgbClr val="FFFFFF"/>
                  </a:bgClr>
                </a:pattFill>
                <a:ln w="9525">
                  <a:solidFill>
                    <a:srgbClr val="9AC0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grpSp>
          <p:grpSp>
            <p:nvGrpSpPr>
              <p:cNvPr id="162851" name="Group 77"/>
              <p:cNvGrpSpPr>
                <a:grpSpLocks/>
              </p:cNvGrpSpPr>
              <p:nvPr/>
            </p:nvGrpSpPr>
            <p:grpSpPr bwMode="auto">
              <a:xfrm flipV="1">
                <a:off x="3499" y="2144"/>
                <a:ext cx="1997" cy="5"/>
                <a:chOff x="741" y="3141"/>
                <a:chExt cx="2908" cy="9"/>
              </a:xfrm>
            </p:grpSpPr>
            <p:sp>
              <p:nvSpPr>
                <p:cNvPr id="162852" name="Line 78"/>
                <p:cNvSpPr>
                  <a:spLocks noChangeShapeType="1"/>
                </p:cNvSpPr>
                <p:nvPr/>
              </p:nvSpPr>
              <p:spPr bwMode="auto">
                <a:xfrm>
                  <a:off x="2154" y="3147"/>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62853" name="Group 79"/>
                <p:cNvGrpSpPr>
                  <a:grpSpLocks/>
                </p:cNvGrpSpPr>
                <p:nvPr/>
              </p:nvGrpSpPr>
              <p:grpSpPr bwMode="auto">
                <a:xfrm>
                  <a:off x="741" y="3144"/>
                  <a:ext cx="1363" cy="6"/>
                  <a:chOff x="741" y="3117"/>
                  <a:chExt cx="1363" cy="6"/>
                </a:xfrm>
              </p:grpSpPr>
              <p:sp>
                <p:nvSpPr>
                  <p:cNvPr id="162854" name="Line 80"/>
                  <p:cNvSpPr>
                    <a:spLocks noChangeShapeType="1"/>
                  </p:cNvSpPr>
                  <p:nvPr/>
                </p:nvSpPr>
                <p:spPr bwMode="auto">
                  <a:xfrm>
                    <a:off x="2013" y="3123"/>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55" name="Line 81"/>
                  <p:cNvSpPr>
                    <a:spLocks noChangeShapeType="1"/>
                  </p:cNvSpPr>
                  <p:nvPr/>
                </p:nvSpPr>
                <p:spPr bwMode="auto">
                  <a:xfrm>
                    <a:off x="1866" y="3120"/>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56" name="Line 82"/>
                  <p:cNvSpPr>
                    <a:spLocks noChangeShapeType="1"/>
                  </p:cNvSpPr>
                  <p:nvPr/>
                </p:nvSpPr>
                <p:spPr bwMode="auto">
                  <a:xfrm>
                    <a:off x="1710" y="3117"/>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57" name="Line 83"/>
                  <p:cNvSpPr>
                    <a:spLocks noChangeShapeType="1"/>
                  </p:cNvSpPr>
                  <p:nvPr/>
                </p:nvSpPr>
                <p:spPr bwMode="auto">
                  <a:xfrm>
                    <a:off x="1515" y="3120"/>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58" name="Line 84"/>
                  <p:cNvSpPr>
                    <a:spLocks noChangeShapeType="1"/>
                  </p:cNvSpPr>
                  <p:nvPr/>
                </p:nvSpPr>
                <p:spPr bwMode="auto">
                  <a:xfrm>
                    <a:off x="1299" y="3120"/>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59" name="Line 85"/>
                  <p:cNvSpPr>
                    <a:spLocks noChangeShapeType="1"/>
                  </p:cNvSpPr>
                  <p:nvPr/>
                </p:nvSpPr>
                <p:spPr bwMode="auto">
                  <a:xfrm>
                    <a:off x="1038" y="3120"/>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60" name="Line 86"/>
                  <p:cNvSpPr>
                    <a:spLocks noChangeShapeType="1"/>
                  </p:cNvSpPr>
                  <p:nvPr/>
                </p:nvSpPr>
                <p:spPr bwMode="auto">
                  <a:xfrm>
                    <a:off x="741" y="3120"/>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2861" name="Group 87"/>
                <p:cNvGrpSpPr>
                  <a:grpSpLocks/>
                </p:cNvGrpSpPr>
                <p:nvPr/>
              </p:nvGrpSpPr>
              <p:grpSpPr bwMode="auto">
                <a:xfrm flipH="1">
                  <a:off x="2286" y="3141"/>
                  <a:ext cx="1363" cy="6"/>
                  <a:chOff x="741" y="3117"/>
                  <a:chExt cx="1363" cy="6"/>
                </a:xfrm>
              </p:grpSpPr>
              <p:sp>
                <p:nvSpPr>
                  <p:cNvPr id="162862" name="Line 88"/>
                  <p:cNvSpPr>
                    <a:spLocks noChangeShapeType="1"/>
                  </p:cNvSpPr>
                  <p:nvPr/>
                </p:nvSpPr>
                <p:spPr bwMode="auto">
                  <a:xfrm>
                    <a:off x="2013" y="3123"/>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63" name="Line 89"/>
                  <p:cNvSpPr>
                    <a:spLocks noChangeShapeType="1"/>
                  </p:cNvSpPr>
                  <p:nvPr/>
                </p:nvSpPr>
                <p:spPr bwMode="auto">
                  <a:xfrm>
                    <a:off x="1866" y="3120"/>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64" name="Line 90"/>
                  <p:cNvSpPr>
                    <a:spLocks noChangeShapeType="1"/>
                  </p:cNvSpPr>
                  <p:nvPr/>
                </p:nvSpPr>
                <p:spPr bwMode="auto">
                  <a:xfrm>
                    <a:off x="1710" y="3117"/>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65" name="Line 91"/>
                  <p:cNvSpPr>
                    <a:spLocks noChangeShapeType="1"/>
                  </p:cNvSpPr>
                  <p:nvPr/>
                </p:nvSpPr>
                <p:spPr bwMode="auto">
                  <a:xfrm>
                    <a:off x="1515" y="3120"/>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66" name="Line 92"/>
                  <p:cNvSpPr>
                    <a:spLocks noChangeShapeType="1"/>
                  </p:cNvSpPr>
                  <p:nvPr/>
                </p:nvSpPr>
                <p:spPr bwMode="auto">
                  <a:xfrm>
                    <a:off x="1299" y="3120"/>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67" name="Line 93"/>
                  <p:cNvSpPr>
                    <a:spLocks noChangeShapeType="1"/>
                  </p:cNvSpPr>
                  <p:nvPr/>
                </p:nvSpPr>
                <p:spPr bwMode="auto">
                  <a:xfrm>
                    <a:off x="1038" y="3120"/>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68" name="Line 94"/>
                  <p:cNvSpPr>
                    <a:spLocks noChangeShapeType="1"/>
                  </p:cNvSpPr>
                  <p:nvPr/>
                </p:nvSpPr>
                <p:spPr bwMode="auto">
                  <a:xfrm>
                    <a:off x="741" y="3120"/>
                    <a:ext cx="91"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62869" name="Line 95"/>
              <p:cNvSpPr>
                <a:spLocks noChangeShapeType="1"/>
              </p:cNvSpPr>
              <p:nvPr/>
            </p:nvSpPr>
            <p:spPr bwMode="auto">
              <a:xfrm flipV="1">
                <a:off x="4496" y="1490"/>
                <a:ext cx="722" cy="83"/>
              </a:xfrm>
              <a:prstGeom prst="line">
                <a:avLst/>
              </a:prstGeom>
              <a:noFill/>
              <a:ln w="25400">
                <a:solidFill>
                  <a:srgbClr val="FF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70" name="Line 96"/>
              <p:cNvSpPr>
                <a:spLocks noChangeShapeType="1"/>
              </p:cNvSpPr>
              <p:nvPr/>
            </p:nvSpPr>
            <p:spPr bwMode="auto">
              <a:xfrm flipV="1">
                <a:off x="4514" y="1500"/>
                <a:ext cx="695" cy="1243"/>
              </a:xfrm>
              <a:prstGeom prst="line">
                <a:avLst/>
              </a:prstGeom>
              <a:noFill/>
              <a:ln w="25400">
                <a:solidFill>
                  <a:srgbClr val="00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62871" name="Object 97"/>
              <p:cNvGraphicFramePr>
                <a:graphicFrameLocks noChangeAspect="1"/>
              </p:cNvGraphicFramePr>
              <p:nvPr/>
            </p:nvGraphicFramePr>
            <p:xfrm>
              <a:off x="4704" y="1525"/>
              <a:ext cx="229" cy="251"/>
            </p:xfrm>
            <a:graphic>
              <a:graphicData uri="http://schemas.openxmlformats.org/presentationml/2006/ole">
                <mc:AlternateContent xmlns:mc="http://schemas.openxmlformats.org/markup-compatibility/2006">
                  <mc:Choice xmlns:v="urn:schemas-microsoft-com:vml" Requires="v">
                    <p:oleObj spid="_x0000_s37997" name="Equation" r:id="rId19" imgW="152268" imgH="164957" progId="Equation.DSMT4">
                      <p:embed/>
                    </p:oleObj>
                  </mc:Choice>
                  <mc:Fallback>
                    <p:oleObj name="Equation" r:id="rId19" imgW="152268" imgH="164957"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04" y="1525"/>
                            <a:ext cx="229"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72" name="Object 98"/>
              <p:cNvGraphicFramePr>
                <a:graphicFrameLocks noChangeAspect="1"/>
              </p:cNvGraphicFramePr>
              <p:nvPr/>
            </p:nvGraphicFramePr>
            <p:xfrm>
              <a:off x="4976" y="1797"/>
              <a:ext cx="272" cy="236"/>
            </p:xfrm>
            <a:graphic>
              <a:graphicData uri="http://schemas.openxmlformats.org/presentationml/2006/ole">
                <mc:AlternateContent xmlns:mc="http://schemas.openxmlformats.org/markup-compatibility/2006">
                  <mc:Choice xmlns:v="urn:schemas-microsoft-com:vml" Requires="v">
                    <p:oleObj spid="_x0000_s37998" name="Equation" r:id="rId21" imgW="190335" imgH="164957" progId="Equation.DSMT4">
                      <p:embed/>
                    </p:oleObj>
                  </mc:Choice>
                  <mc:Fallback>
                    <p:oleObj name="Equation" r:id="rId21" imgW="190335" imgH="164957"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76" y="1797"/>
                            <a:ext cx="272"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2873" name="Oval 99"/>
              <p:cNvSpPr>
                <a:spLocks noChangeArrowheads="1"/>
              </p:cNvSpPr>
              <p:nvPr/>
            </p:nvSpPr>
            <p:spPr bwMode="auto">
              <a:xfrm>
                <a:off x="4446" y="1528"/>
                <a:ext cx="96" cy="96"/>
              </a:xfrm>
              <a:prstGeom prst="ellipse">
                <a:avLst/>
              </a:prstGeom>
              <a:gradFill rotWithShape="1">
                <a:gsLst>
                  <a:gs pos="0">
                    <a:srgbClr val="710000"/>
                  </a:gs>
                  <a:gs pos="100000">
                    <a:srgbClr val="F40000"/>
                  </a:gs>
                </a:gsLst>
                <a:lin ang="18900000" scaled="1"/>
              </a:gradFill>
              <a:ln w="9525">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2400">
                  <a:solidFill>
                    <a:schemeClr val="bg1"/>
                  </a:solidFill>
                  <a:latin typeface="Times New Roman" panose="02020603050405020304" pitchFamily="18" charset="0"/>
                  <a:ea typeface="楷体_GB2312" pitchFamily="49" charset="-122"/>
                </a:endParaRPr>
              </a:p>
            </p:txBody>
          </p:sp>
          <p:graphicFrame>
            <p:nvGraphicFramePr>
              <p:cNvPr id="162874" name="Object 100"/>
              <p:cNvGraphicFramePr>
                <a:graphicFrameLocks noChangeAspect="1"/>
              </p:cNvGraphicFramePr>
              <p:nvPr/>
            </p:nvGraphicFramePr>
            <p:xfrm>
              <a:off x="4493" y="1260"/>
              <a:ext cx="246" cy="317"/>
            </p:xfrm>
            <a:graphic>
              <a:graphicData uri="http://schemas.openxmlformats.org/presentationml/2006/ole">
                <mc:AlternateContent xmlns:mc="http://schemas.openxmlformats.org/markup-compatibility/2006">
                  <mc:Choice xmlns:v="urn:schemas-microsoft-com:vml" Requires="v">
                    <p:oleObj spid="_x0000_s37999" name="Equation" r:id="rId23" imgW="177646" imgH="228402" progId="Equation.DSMT4">
                      <p:embed/>
                    </p:oleObj>
                  </mc:Choice>
                  <mc:Fallback>
                    <p:oleObj name="Equation" r:id="rId23" imgW="177646" imgH="228402"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493" y="1260"/>
                            <a:ext cx="246"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848999" name="Rectangle 103"/>
          <p:cNvSpPr>
            <a:spLocks noChangeArrowheads="1"/>
          </p:cNvSpPr>
          <p:nvPr/>
        </p:nvSpPr>
        <p:spPr bwMode="auto">
          <a:xfrm>
            <a:off x="6672264" y="4581525"/>
            <a:ext cx="3240087"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solidFill>
                  <a:srgbClr val="0000CC"/>
                </a:solidFill>
                <a:ea typeface="楷体_GB2312" pitchFamily="49" charset="-122"/>
                <a:sym typeface="Symbol" panose="05050102010706020507" pitchFamily="18" charset="2"/>
              </a:rPr>
              <a:t>It satisfies the original boundary value problems ,The results are correct</a:t>
            </a:r>
            <a:r>
              <a:rPr kumimoji="1" lang="zh-CN" altLang="en-US" sz="2400" b="1">
                <a:solidFill>
                  <a:srgbClr val="0000CC"/>
                </a:solidFill>
                <a:ea typeface="楷体_GB2312" pitchFamily="49" charset="-122"/>
                <a:sym typeface="Symbol" panose="05050102010706020507" pitchFamily="18" charset="2"/>
              </a:rPr>
              <a:t>！</a:t>
            </a:r>
          </a:p>
        </p:txBody>
      </p:sp>
    </p:spTree>
    <p:extLst>
      <p:ext uri="{BB962C8B-B14F-4D97-AF65-F5344CB8AC3E}">
        <p14:creationId xmlns:p14="http://schemas.microsoft.com/office/powerpoint/2010/main" val="26117949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8900"/>
                                        </p:tgtEl>
                                        <p:attrNameLst>
                                          <p:attrName>style.visibility</p:attrName>
                                        </p:attrNameLst>
                                      </p:cBhvr>
                                      <p:to>
                                        <p:strVal val="visible"/>
                                      </p:to>
                                    </p:set>
                                    <p:animEffect transition="in" filter="blinds(horizontal)">
                                      <p:cBhvr>
                                        <p:cTn id="7" dur="500"/>
                                        <p:tgtEl>
                                          <p:spTgt spid="848900"/>
                                        </p:tgtEl>
                                      </p:cBhvr>
                                    </p:animEffect>
                                  </p:childTnLst>
                                </p:cTn>
                              </p:par>
                              <p:par>
                                <p:cTn id="8" presetID="3" presetClass="entr" presetSubtype="10" fill="hold" nodeType="withEffect">
                                  <p:stCondLst>
                                    <p:cond delay="0"/>
                                  </p:stCondLst>
                                  <p:childTnLst>
                                    <p:set>
                                      <p:cBhvr>
                                        <p:cTn id="9" dur="1" fill="hold">
                                          <p:stCondLst>
                                            <p:cond delay="0"/>
                                          </p:stCondLst>
                                        </p:cTn>
                                        <p:tgtEl>
                                          <p:spTgt spid="848951"/>
                                        </p:tgtEl>
                                        <p:attrNameLst>
                                          <p:attrName>style.visibility</p:attrName>
                                        </p:attrNameLst>
                                      </p:cBhvr>
                                      <p:to>
                                        <p:strVal val="visible"/>
                                      </p:to>
                                    </p:set>
                                    <p:animEffect transition="in" filter="blinds(horizontal)">
                                      <p:cBhvr>
                                        <p:cTn id="10" dur="500"/>
                                        <p:tgtEl>
                                          <p:spTgt spid="84895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48903"/>
                                        </p:tgtEl>
                                        <p:attrNameLst>
                                          <p:attrName>style.visibility</p:attrName>
                                        </p:attrNameLst>
                                      </p:cBhvr>
                                      <p:to>
                                        <p:strVal val="visible"/>
                                      </p:to>
                                    </p:set>
                                    <p:animEffect transition="in" filter="blinds(horizontal)">
                                      <p:cBhvr>
                                        <p:cTn id="15" dur="500"/>
                                        <p:tgtEl>
                                          <p:spTgt spid="848903"/>
                                        </p:tgtEl>
                                      </p:cBhvr>
                                    </p:animEffect>
                                  </p:childTnLst>
                                </p:cTn>
                              </p:par>
                              <p:par>
                                <p:cTn id="16" presetID="3" presetClass="entr" presetSubtype="10" fill="hold" nodeType="withEffect">
                                  <p:stCondLst>
                                    <p:cond delay="0"/>
                                  </p:stCondLst>
                                  <p:childTnLst>
                                    <p:set>
                                      <p:cBhvr>
                                        <p:cTn id="17" dur="1" fill="hold">
                                          <p:stCondLst>
                                            <p:cond delay="0"/>
                                          </p:stCondLst>
                                        </p:cTn>
                                        <p:tgtEl>
                                          <p:spTgt spid="848901"/>
                                        </p:tgtEl>
                                        <p:attrNameLst>
                                          <p:attrName>style.visibility</p:attrName>
                                        </p:attrNameLst>
                                      </p:cBhvr>
                                      <p:to>
                                        <p:strVal val="visible"/>
                                      </p:to>
                                    </p:set>
                                    <p:animEffect transition="in" filter="blinds(horizontal)">
                                      <p:cBhvr>
                                        <p:cTn id="18" dur="500"/>
                                        <p:tgtEl>
                                          <p:spTgt spid="84890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48947"/>
                                        </p:tgtEl>
                                        <p:attrNameLst>
                                          <p:attrName>style.visibility</p:attrName>
                                        </p:attrNameLst>
                                      </p:cBhvr>
                                      <p:to>
                                        <p:strVal val="visible"/>
                                      </p:to>
                                    </p:set>
                                    <p:animEffect transition="in" filter="blinds(horizontal)">
                                      <p:cBhvr>
                                        <p:cTn id="23" dur="500"/>
                                        <p:tgtEl>
                                          <p:spTgt spid="848947"/>
                                        </p:tgtEl>
                                      </p:cBhvr>
                                    </p:animEffect>
                                  </p:childTnLst>
                                </p:cTn>
                              </p:par>
                              <p:par>
                                <p:cTn id="24" presetID="3" presetClass="entr" presetSubtype="10" fill="hold" nodeType="withEffect">
                                  <p:stCondLst>
                                    <p:cond delay="0"/>
                                  </p:stCondLst>
                                  <p:childTnLst>
                                    <p:set>
                                      <p:cBhvr>
                                        <p:cTn id="25" dur="1" fill="hold">
                                          <p:stCondLst>
                                            <p:cond delay="0"/>
                                          </p:stCondLst>
                                        </p:cTn>
                                        <p:tgtEl>
                                          <p:spTgt spid="162825"/>
                                        </p:tgtEl>
                                        <p:attrNameLst>
                                          <p:attrName>style.visibility</p:attrName>
                                        </p:attrNameLst>
                                      </p:cBhvr>
                                      <p:to>
                                        <p:strVal val="visible"/>
                                      </p:to>
                                    </p:set>
                                    <p:animEffect transition="in" filter="blinds(horizontal)">
                                      <p:cBhvr>
                                        <p:cTn id="26" dur="500"/>
                                        <p:tgtEl>
                                          <p:spTgt spid="162825"/>
                                        </p:tgtEl>
                                      </p:cBhvr>
                                    </p:animEffect>
                                  </p:childTnLst>
                                </p:cTn>
                              </p:par>
                              <p:par>
                                <p:cTn id="27" presetID="3" presetClass="entr" presetSubtype="10" fill="hold" nodeType="withEffect">
                                  <p:stCondLst>
                                    <p:cond delay="0"/>
                                  </p:stCondLst>
                                  <p:childTnLst>
                                    <p:set>
                                      <p:cBhvr>
                                        <p:cTn id="28" dur="1" fill="hold">
                                          <p:stCondLst>
                                            <p:cond delay="0"/>
                                          </p:stCondLst>
                                        </p:cTn>
                                        <p:tgtEl>
                                          <p:spTgt spid="848998"/>
                                        </p:tgtEl>
                                        <p:attrNameLst>
                                          <p:attrName>style.visibility</p:attrName>
                                        </p:attrNameLst>
                                      </p:cBhvr>
                                      <p:to>
                                        <p:strVal val="visible"/>
                                      </p:to>
                                    </p:set>
                                    <p:animEffect transition="in" filter="blinds(horizontal)">
                                      <p:cBhvr>
                                        <p:cTn id="29" dur="500"/>
                                        <p:tgtEl>
                                          <p:spTgt spid="84899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848999"/>
                                        </p:tgtEl>
                                        <p:attrNameLst>
                                          <p:attrName>style.visibility</p:attrName>
                                        </p:attrNameLst>
                                      </p:cBhvr>
                                      <p:to>
                                        <p:strVal val="visible"/>
                                      </p:to>
                                    </p:set>
                                    <p:animEffect transition="in" filter="blinds(horizontal)">
                                      <p:cBhvr>
                                        <p:cTn id="34" dur="500"/>
                                        <p:tgtEl>
                                          <p:spTgt spid="848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8900" grpId="0"/>
      <p:bldP spid="848903" grpId="0"/>
      <p:bldP spid="848947" grpId="0"/>
      <p:bldP spid="84899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1703389" y="333376"/>
            <a:ext cx="8569325"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10000"/>
              </a:lnSpc>
              <a:spcBef>
                <a:spcPct val="50000"/>
              </a:spcBef>
            </a:pPr>
            <a:r>
              <a:rPr kumimoji="1" lang="en-US" altLang="zh-CN" sz="2400" b="1">
                <a:solidFill>
                  <a:srgbClr val="000000"/>
                </a:solidFill>
                <a:sym typeface="Symbol" panose="05050102010706020507" pitchFamily="18" charset="2"/>
              </a:rPr>
              <a:t>3. The image of point charge </a:t>
            </a:r>
            <a:r>
              <a:rPr lang="en-US" altLang="zh-CN" sz="2400" b="1">
                <a:solidFill>
                  <a:srgbClr val="000000"/>
                </a:solidFill>
                <a:ea typeface="幼圆" panose="02010509060101010101" pitchFamily="49" charset="-122"/>
                <a:sym typeface="Symbol" panose="05050102010706020507" pitchFamily="18" charset="2"/>
              </a:rPr>
              <a:t>between</a:t>
            </a:r>
            <a:r>
              <a:rPr lang="en-US" altLang="zh-CN" sz="2400" b="1">
                <a:solidFill>
                  <a:srgbClr val="000000"/>
                </a:solidFill>
                <a:ea typeface="幼圆" panose="02010509060101010101" pitchFamily="49" charset="-122"/>
              </a:rPr>
              <a:t> the Intersecting semi-infinite grounded conducting plane</a:t>
            </a:r>
            <a:endParaRPr kumimoji="1" lang="en-US" altLang="zh-CN" sz="2400" b="1">
              <a:solidFill>
                <a:srgbClr val="000000"/>
              </a:solidFill>
              <a:sym typeface="Symbol" panose="05050102010706020507" pitchFamily="18" charset="2"/>
            </a:endParaRPr>
          </a:p>
        </p:txBody>
      </p:sp>
      <p:graphicFrame>
        <p:nvGraphicFramePr>
          <p:cNvPr id="849925" name="Object 5"/>
          <p:cNvGraphicFramePr>
            <a:graphicFrameLocks noChangeAspect="1"/>
          </p:cNvGraphicFramePr>
          <p:nvPr/>
        </p:nvGraphicFramePr>
        <p:xfrm>
          <a:off x="2208213" y="5589588"/>
          <a:ext cx="3600450" cy="900112"/>
        </p:xfrm>
        <a:graphic>
          <a:graphicData uri="http://schemas.openxmlformats.org/presentationml/2006/ole">
            <mc:AlternateContent xmlns:mc="http://schemas.openxmlformats.org/markup-compatibility/2006">
              <mc:Choice xmlns:v="urn:schemas-microsoft-com:vml" Requires="v">
                <p:oleObj spid="_x0000_s38923" name="Equation" r:id="rId3" imgW="1666885" imgH="371429" progId="Equation.DSMT4">
                  <p:embed/>
                </p:oleObj>
              </mc:Choice>
              <mc:Fallback>
                <p:oleObj name="Equation" r:id="rId3" imgW="1666885" imgH="37142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3" y="5589588"/>
                        <a:ext cx="3600450" cy="90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9926" name="Text Box 6"/>
          <p:cNvSpPr txBox="1">
            <a:spLocks noChangeArrowheads="1"/>
          </p:cNvSpPr>
          <p:nvPr/>
        </p:nvSpPr>
        <p:spPr bwMode="auto">
          <a:xfrm>
            <a:off x="1919288" y="1198563"/>
            <a:ext cx="728821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10000"/>
              </a:lnSpc>
              <a:spcBef>
                <a:spcPct val="50000"/>
              </a:spcBef>
            </a:pPr>
            <a:r>
              <a:rPr kumimoji="1" lang="en-US" altLang="zh-CN" sz="2000" b="1" u="sng">
                <a:solidFill>
                  <a:srgbClr val="0000CC"/>
                </a:solidFill>
                <a:latin typeface="Times New Roman" panose="02020603050405020304" pitchFamily="18" charset="0"/>
                <a:ea typeface="楷体_GB2312" pitchFamily="49" charset="-122"/>
                <a:sym typeface="Symbol" panose="05050102010706020507" pitchFamily="18" charset="2"/>
              </a:rPr>
              <a:t>q for plane 1:</a:t>
            </a:r>
          </a:p>
          <a:p>
            <a:pPr algn="just">
              <a:lnSpc>
                <a:spcPct val="110000"/>
              </a:lnSpc>
              <a:spcBef>
                <a:spcPct val="50000"/>
              </a:spcBef>
            </a:pP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The image charge is </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q</a:t>
            </a:r>
            <a:r>
              <a:rPr kumimoji="1" lang="en-US" altLang="zh-CN" sz="2000" b="1" baseline="-25000">
                <a:solidFill>
                  <a:srgbClr val="000000"/>
                </a:solidFill>
                <a:latin typeface="Times New Roman" panose="02020603050405020304" pitchFamily="18" charset="0"/>
                <a:ea typeface="楷体_GB2312" pitchFamily="49" charset="-122"/>
                <a:sym typeface="Symbol" panose="05050102010706020507" pitchFamily="18" charset="2"/>
              </a:rPr>
              <a:t>1</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zh-CN" altLang="en-US" sz="2000" b="1">
                <a:solidFill>
                  <a:srgbClr val="000000"/>
                </a:solidFill>
                <a:ea typeface="楷体_GB2312" pitchFamily="49" charset="-122"/>
                <a:sym typeface="Symbol" panose="05050102010706020507" pitchFamily="18" charset="2"/>
              </a:rPr>
              <a:t>－</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q</a:t>
            </a: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located at(</a:t>
            </a: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d</a:t>
            </a:r>
            <a:r>
              <a:rPr kumimoji="1" lang="en-US" altLang="zh-CN" sz="2000" b="1" baseline="-25000">
                <a:solidFill>
                  <a:srgbClr val="000000"/>
                </a:solidFill>
                <a:latin typeface="Times New Roman" panose="02020603050405020304" pitchFamily="18" charset="0"/>
                <a:ea typeface="楷体_GB2312" pitchFamily="49" charset="-122"/>
                <a:sym typeface="Symbol" panose="05050102010706020507" pitchFamily="18" charset="2"/>
              </a:rPr>
              <a:t>1</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d</a:t>
            </a:r>
            <a:r>
              <a:rPr kumimoji="1" lang="en-US" altLang="zh-CN" sz="2000" b="1" baseline="-25000">
                <a:solidFill>
                  <a:srgbClr val="000000"/>
                </a:solidFill>
                <a:latin typeface="Times New Roman" panose="02020603050405020304" pitchFamily="18" charset="0"/>
                <a:ea typeface="楷体_GB2312" pitchFamily="49" charset="-122"/>
                <a:sym typeface="Symbol" panose="05050102010706020507" pitchFamily="18" charset="2"/>
              </a:rPr>
              <a:t>2 </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a:t>
            </a:r>
          </a:p>
        </p:txBody>
      </p:sp>
      <p:sp>
        <p:nvSpPr>
          <p:cNvPr id="163845" name="Text Box 7"/>
          <p:cNvSpPr txBox="1">
            <a:spLocks noChangeArrowheads="1"/>
          </p:cNvSpPr>
          <p:nvPr/>
        </p:nvSpPr>
        <p:spPr bwMode="auto">
          <a:xfrm>
            <a:off x="1919288" y="2276475"/>
            <a:ext cx="3960812"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10000"/>
              </a:lnSpc>
              <a:spcBef>
                <a:spcPct val="50000"/>
              </a:spcBef>
            </a:pPr>
            <a:r>
              <a:rPr kumimoji="1" lang="en-US" altLang="zh-CN" sz="2000" b="1" u="sng">
                <a:solidFill>
                  <a:srgbClr val="0000CC"/>
                </a:solidFill>
                <a:latin typeface="Times New Roman" panose="02020603050405020304" pitchFamily="18" charset="0"/>
                <a:ea typeface="楷体_GB2312" pitchFamily="49" charset="-122"/>
                <a:sym typeface="Symbol" panose="05050102010706020507" pitchFamily="18" charset="2"/>
              </a:rPr>
              <a:t>q for plane 2:</a:t>
            </a:r>
          </a:p>
          <a:p>
            <a:pPr algn="just">
              <a:lnSpc>
                <a:spcPct val="110000"/>
              </a:lnSpc>
              <a:spcBef>
                <a:spcPct val="50000"/>
              </a:spcBef>
            </a:pP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The image charge is </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q</a:t>
            </a:r>
            <a:r>
              <a:rPr kumimoji="1" lang="en-US" altLang="zh-CN" sz="2000" b="1" baseline="-25000">
                <a:solidFill>
                  <a:srgbClr val="000000"/>
                </a:solidFill>
                <a:latin typeface="Times New Roman" panose="02020603050405020304" pitchFamily="18" charset="0"/>
                <a:ea typeface="楷体_GB2312" pitchFamily="49" charset="-122"/>
                <a:sym typeface="Symbol" panose="05050102010706020507" pitchFamily="18" charset="2"/>
              </a:rPr>
              <a:t>2</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q</a:t>
            </a: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located at( </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d</a:t>
            </a:r>
            <a:r>
              <a:rPr kumimoji="1" lang="en-US" altLang="zh-CN" sz="2000" b="1" baseline="-25000">
                <a:solidFill>
                  <a:srgbClr val="000000"/>
                </a:solidFill>
                <a:latin typeface="Times New Roman" panose="02020603050405020304" pitchFamily="18" charset="0"/>
                <a:ea typeface="楷体_GB2312" pitchFamily="49" charset="-122"/>
                <a:sym typeface="Symbol" panose="05050102010706020507" pitchFamily="18" charset="2"/>
              </a:rPr>
              <a:t>1</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d</a:t>
            </a:r>
            <a:r>
              <a:rPr kumimoji="1" lang="en-US" altLang="zh-CN" sz="2000" b="1" baseline="-25000">
                <a:solidFill>
                  <a:srgbClr val="000000"/>
                </a:solidFill>
                <a:latin typeface="Times New Roman" panose="02020603050405020304" pitchFamily="18" charset="0"/>
                <a:ea typeface="楷体_GB2312" pitchFamily="49" charset="-122"/>
                <a:sym typeface="Symbol" panose="05050102010706020507" pitchFamily="18" charset="2"/>
              </a:rPr>
              <a:t>2 </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a:t>
            </a:r>
          </a:p>
        </p:txBody>
      </p:sp>
      <p:sp>
        <p:nvSpPr>
          <p:cNvPr id="163846" name="Rectangle 9"/>
          <p:cNvSpPr>
            <a:spLocks noChangeArrowheads="1"/>
          </p:cNvSpPr>
          <p:nvPr/>
        </p:nvSpPr>
        <p:spPr bwMode="auto">
          <a:xfrm>
            <a:off x="1524001" y="4868864"/>
            <a:ext cx="3529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kumimoji="1" lang="en-US" altLang="zh-CN" sz="2000" b="1" i="1">
                <a:solidFill>
                  <a:srgbClr val="FF0000"/>
                </a:solidFill>
                <a:ea typeface="楷体_GB2312" pitchFamily="49" charset="-122"/>
                <a:sym typeface="Symbol" panose="05050102010706020507" pitchFamily="18" charset="2"/>
              </a:rPr>
              <a:t>     </a:t>
            </a:r>
            <a:r>
              <a:rPr kumimoji="1" lang="en-US" altLang="zh-CN" sz="2000" b="1" u="sng">
                <a:solidFill>
                  <a:srgbClr val="FF0000"/>
                </a:solidFill>
                <a:ea typeface="楷体_GB2312" pitchFamily="49" charset="-122"/>
                <a:sym typeface="Symbol" panose="05050102010706020507" pitchFamily="18" charset="2"/>
              </a:rPr>
              <a:t>The solution of the potential function is </a:t>
            </a:r>
            <a:r>
              <a:rPr kumimoji="1" lang="zh-CN" altLang="en-US" sz="2000" b="1" u="sng">
                <a:solidFill>
                  <a:srgbClr val="FF0000"/>
                </a:solidFill>
                <a:ea typeface="楷体_GB2312" pitchFamily="49" charset="-122"/>
                <a:sym typeface="Symbol" panose="05050102010706020507" pitchFamily="18" charset="2"/>
              </a:rPr>
              <a:t>：</a:t>
            </a:r>
          </a:p>
        </p:txBody>
      </p:sp>
      <p:grpSp>
        <p:nvGrpSpPr>
          <p:cNvPr id="163847" name="Group 63"/>
          <p:cNvGrpSpPr>
            <a:grpSpLocks/>
          </p:cNvGrpSpPr>
          <p:nvPr/>
        </p:nvGrpSpPr>
        <p:grpSpPr bwMode="auto">
          <a:xfrm>
            <a:off x="6772276" y="2852738"/>
            <a:ext cx="3851275" cy="3600450"/>
            <a:chOff x="3306" y="1797"/>
            <a:chExt cx="2426" cy="2268"/>
          </a:xfrm>
        </p:grpSpPr>
        <p:sp>
          <p:nvSpPr>
            <p:cNvPr id="163848" name="Rectangle 10"/>
            <p:cNvSpPr>
              <a:spLocks noChangeArrowheads="1"/>
            </p:cNvSpPr>
            <p:nvPr/>
          </p:nvSpPr>
          <p:spPr bwMode="auto">
            <a:xfrm>
              <a:off x="3306" y="1797"/>
              <a:ext cx="2426" cy="2268"/>
            </a:xfrm>
            <a:prstGeom prst="rect">
              <a:avLst/>
            </a:prstGeom>
            <a:solidFill>
              <a:srgbClr val="CC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grpSp>
          <p:nvGrpSpPr>
            <p:cNvPr id="163849" name="Group 17"/>
            <p:cNvGrpSpPr>
              <a:grpSpLocks/>
            </p:cNvGrpSpPr>
            <p:nvPr/>
          </p:nvGrpSpPr>
          <p:grpSpPr bwMode="auto">
            <a:xfrm>
              <a:off x="4419" y="1937"/>
              <a:ext cx="1095" cy="1221"/>
              <a:chOff x="4368" y="1017"/>
              <a:chExt cx="1200" cy="1335"/>
            </a:xfrm>
          </p:grpSpPr>
          <p:sp>
            <p:nvSpPr>
              <p:cNvPr id="163850" name="Line 18"/>
              <p:cNvSpPr>
                <a:spLocks noChangeShapeType="1"/>
              </p:cNvSpPr>
              <p:nvPr/>
            </p:nvSpPr>
            <p:spPr bwMode="auto">
              <a:xfrm flipV="1">
                <a:off x="4368" y="2208"/>
                <a:ext cx="1200" cy="0"/>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63851" name="Group 19"/>
              <p:cNvGrpSpPr>
                <a:grpSpLocks/>
              </p:cNvGrpSpPr>
              <p:nvPr/>
            </p:nvGrpSpPr>
            <p:grpSpPr bwMode="auto">
              <a:xfrm>
                <a:off x="5339" y="2214"/>
                <a:ext cx="205" cy="138"/>
                <a:chOff x="5339" y="2214"/>
                <a:chExt cx="205" cy="138"/>
              </a:xfrm>
            </p:grpSpPr>
            <p:sp>
              <p:nvSpPr>
                <p:cNvPr id="163852" name="Line 20"/>
                <p:cNvSpPr>
                  <a:spLocks noChangeShapeType="1"/>
                </p:cNvSpPr>
                <p:nvPr/>
              </p:nvSpPr>
              <p:spPr bwMode="auto">
                <a:xfrm>
                  <a:off x="5436" y="2214"/>
                  <a:ext cx="3" cy="138"/>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53" name="Line 21"/>
                <p:cNvSpPr>
                  <a:spLocks noChangeShapeType="1"/>
                </p:cNvSpPr>
                <p:nvPr/>
              </p:nvSpPr>
              <p:spPr bwMode="auto">
                <a:xfrm rot="-5400000">
                  <a:off x="5442" y="2249"/>
                  <a:ext cx="0" cy="205"/>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3854" name="Line 22"/>
              <p:cNvSpPr>
                <a:spLocks noChangeShapeType="1"/>
              </p:cNvSpPr>
              <p:nvPr/>
            </p:nvSpPr>
            <p:spPr bwMode="auto">
              <a:xfrm rot="16200000" flipV="1">
                <a:off x="3768" y="1617"/>
                <a:ext cx="1200" cy="0"/>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3855" name="Group 60"/>
            <p:cNvGrpSpPr>
              <a:grpSpLocks/>
            </p:cNvGrpSpPr>
            <p:nvPr/>
          </p:nvGrpSpPr>
          <p:grpSpPr bwMode="auto">
            <a:xfrm>
              <a:off x="4391" y="1797"/>
              <a:ext cx="726" cy="482"/>
              <a:chOff x="4391" y="1797"/>
              <a:chExt cx="726" cy="482"/>
            </a:xfrm>
          </p:grpSpPr>
          <p:grpSp>
            <p:nvGrpSpPr>
              <p:cNvPr id="163856" name="Group 59"/>
              <p:cNvGrpSpPr>
                <a:grpSpLocks/>
              </p:cNvGrpSpPr>
              <p:nvPr/>
            </p:nvGrpSpPr>
            <p:grpSpPr bwMode="auto">
              <a:xfrm>
                <a:off x="4416" y="1933"/>
                <a:ext cx="701" cy="346"/>
                <a:chOff x="4416" y="1933"/>
                <a:chExt cx="701" cy="346"/>
              </a:xfrm>
            </p:grpSpPr>
            <p:sp>
              <p:nvSpPr>
                <p:cNvPr id="163857" name="Line 12"/>
                <p:cNvSpPr>
                  <a:spLocks noChangeShapeType="1"/>
                </p:cNvSpPr>
                <p:nvPr/>
              </p:nvSpPr>
              <p:spPr bwMode="auto">
                <a:xfrm rot="-5400000">
                  <a:off x="4767" y="1928"/>
                  <a:ext cx="0" cy="701"/>
                </a:xfrm>
                <a:prstGeom prst="line">
                  <a:avLst/>
                </a:prstGeom>
                <a:noFill/>
                <a:ln w="28575">
                  <a:solidFill>
                    <a:srgbClr val="FF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58" name="Text Box 15"/>
                <p:cNvSpPr txBox="1">
                  <a:spLocks noChangeArrowheads="1"/>
                </p:cNvSpPr>
                <p:nvPr/>
              </p:nvSpPr>
              <p:spPr bwMode="auto">
                <a:xfrm>
                  <a:off x="4485" y="193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latin typeface="Times New Roman" panose="02020603050405020304" pitchFamily="18" charset="0"/>
                      <a:ea typeface="楷体_GB2312" pitchFamily="49" charset="-122"/>
                      <a:sym typeface="Symbol" panose="05050102010706020507" pitchFamily="18" charset="2"/>
                    </a:rPr>
                    <a:t></a:t>
                  </a:r>
                  <a:endParaRPr lang="en-US" altLang="zh-CN" sz="2400" b="1" i="1">
                    <a:latin typeface="Times New Roman" panose="02020603050405020304" pitchFamily="18" charset="0"/>
                    <a:ea typeface="楷体_GB2312" pitchFamily="49" charset="-122"/>
                  </a:endParaRPr>
                </a:p>
              </p:txBody>
            </p:sp>
            <p:sp>
              <p:nvSpPr>
                <p:cNvPr id="163859" name="Text Box 16"/>
                <p:cNvSpPr txBox="1">
                  <a:spLocks noChangeArrowheads="1"/>
                </p:cNvSpPr>
                <p:nvPr/>
              </p:nvSpPr>
              <p:spPr bwMode="auto">
                <a:xfrm>
                  <a:off x="4677" y="1986"/>
                  <a:ext cx="2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000000"/>
                      </a:solidFill>
                      <a:latin typeface="Times New Roman" panose="02020603050405020304" pitchFamily="18" charset="0"/>
                      <a:ea typeface="楷体_GB2312" pitchFamily="49" charset="-122"/>
                      <a:sym typeface="Symbol" panose="05050102010706020507" pitchFamily="18" charset="2"/>
                    </a:rPr>
                    <a:t>d</a:t>
                  </a:r>
                  <a:r>
                    <a:rPr lang="en-US" altLang="zh-CN" sz="2400" b="1" baseline="-25000">
                      <a:solidFill>
                        <a:srgbClr val="000000"/>
                      </a:solidFill>
                      <a:latin typeface="Times New Roman" panose="02020603050405020304" pitchFamily="18" charset="0"/>
                      <a:ea typeface="楷体_GB2312" pitchFamily="49" charset="-122"/>
                      <a:sym typeface="Symbol" panose="05050102010706020507" pitchFamily="18" charset="2"/>
                    </a:rPr>
                    <a:t>1</a:t>
                  </a:r>
                  <a:endParaRPr lang="en-US" altLang="zh-CN" sz="2400" b="1">
                    <a:solidFill>
                      <a:srgbClr val="000000"/>
                    </a:solidFill>
                    <a:latin typeface="Times New Roman" panose="02020603050405020304" pitchFamily="18" charset="0"/>
                    <a:ea typeface="楷体_GB2312" pitchFamily="49" charset="-122"/>
                  </a:endParaRPr>
                </a:p>
              </p:txBody>
            </p:sp>
          </p:grpSp>
          <p:sp>
            <p:nvSpPr>
              <p:cNvPr id="163860" name="Text Box 24"/>
              <p:cNvSpPr txBox="1">
                <a:spLocks noChangeArrowheads="1"/>
              </p:cNvSpPr>
              <p:nvPr/>
            </p:nvSpPr>
            <p:spPr bwMode="auto">
              <a:xfrm>
                <a:off x="4391" y="1797"/>
                <a:ext cx="2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solidFill>
                      <a:srgbClr val="000000"/>
                    </a:solidFill>
                    <a:latin typeface="Times New Roman" panose="02020603050405020304" pitchFamily="18" charset="0"/>
                    <a:ea typeface="楷体_GB2312" pitchFamily="49" charset="-122"/>
                    <a:sym typeface="Symbol" panose="05050102010706020507" pitchFamily="18" charset="2"/>
                  </a:rPr>
                  <a:t>1</a:t>
                </a:r>
                <a:endParaRPr lang="en-US" altLang="zh-CN" sz="2400" b="1">
                  <a:solidFill>
                    <a:srgbClr val="000000"/>
                  </a:solidFill>
                  <a:latin typeface="Times New Roman" panose="02020603050405020304" pitchFamily="18" charset="0"/>
                  <a:ea typeface="楷体_GB2312" pitchFamily="49" charset="-122"/>
                </a:endParaRPr>
              </a:p>
            </p:txBody>
          </p:sp>
        </p:grpSp>
        <p:grpSp>
          <p:nvGrpSpPr>
            <p:cNvPr id="163861" name="Group 58"/>
            <p:cNvGrpSpPr>
              <a:grpSpLocks/>
            </p:cNvGrpSpPr>
            <p:nvPr/>
          </p:nvGrpSpPr>
          <p:grpSpPr bwMode="auto">
            <a:xfrm>
              <a:off x="5084" y="2106"/>
              <a:ext cx="626" cy="1014"/>
              <a:chOff x="5084" y="2106"/>
              <a:chExt cx="626" cy="1014"/>
            </a:xfrm>
          </p:grpSpPr>
          <p:sp>
            <p:nvSpPr>
              <p:cNvPr id="163862" name="Line 11"/>
              <p:cNvSpPr>
                <a:spLocks noChangeShapeType="1"/>
              </p:cNvSpPr>
              <p:nvPr/>
            </p:nvSpPr>
            <p:spPr bwMode="auto">
              <a:xfrm>
                <a:off x="5131" y="2309"/>
                <a:ext cx="0" cy="703"/>
              </a:xfrm>
              <a:prstGeom prst="line">
                <a:avLst/>
              </a:prstGeom>
              <a:noFill/>
              <a:ln w="28575">
                <a:solidFill>
                  <a:srgbClr val="FF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63" name="Oval 13"/>
              <p:cNvSpPr>
                <a:spLocks noChangeArrowheads="1"/>
              </p:cNvSpPr>
              <p:nvPr/>
            </p:nvSpPr>
            <p:spPr bwMode="auto">
              <a:xfrm>
                <a:off x="5084" y="2226"/>
                <a:ext cx="88" cy="88"/>
              </a:xfrm>
              <a:prstGeom prst="ellipse">
                <a:avLst/>
              </a:prstGeom>
              <a:gradFill rotWithShape="1">
                <a:gsLst>
                  <a:gs pos="0">
                    <a:srgbClr val="5E0000"/>
                  </a:gs>
                  <a:gs pos="100000">
                    <a:srgbClr val="CC0000"/>
                  </a:gs>
                </a:gsLst>
                <a:lin ang="18900000" scaled="1"/>
              </a:gradFill>
              <a:ln w="9525">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2400">
                  <a:latin typeface="Times New Roman" panose="02020603050405020304" pitchFamily="18" charset="0"/>
                  <a:ea typeface="楷体_GB2312" pitchFamily="49" charset="-122"/>
                </a:endParaRPr>
              </a:p>
            </p:txBody>
          </p:sp>
          <p:sp>
            <p:nvSpPr>
              <p:cNvPr id="163864" name="Text Box 14"/>
              <p:cNvSpPr txBox="1">
                <a:spLocks noChangeArrowheads="1"/>
              </p:cNvSpPr>
              <p:nvPr/>
            </p:nvSpPr>
            <p:spPr bwMode="auto">
              <a:xfrm>
                <a:off x="5171" y="21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000000"/>
                    </a:solidFill>
                    <a:latin typeface="Times New Roman" panose="02020603050405020304" pitchFamily="18" charset="0"/>
                    <a:ea typeface="楷体_GB2312" pitchFamily="49" charset="-122"/>
                  </a:rPr>
                  <a:t>q</a:t>
                </a:r>
              </a:p>
            </p:txBody>
          </p:sp>
          <p:sp>
            <p:nvSpPr>
              <p:cNvPr id="163865" name="Text Box 23"/>
              <p:cNvSpPr txBox="1">
                <a:spLocks noChangeArrowheads="1"/>
              </p:cNvSpPr>
              <p:nvPr/>
            </p:nvSpPr>
            <p:spPr bwMode="auto">
              <a:xfrm>
                <a:off x="5170" y="2472"/>
                <a:ext cx="2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000000"/>
                    </a:solidFill>
                    <a:latin typeface="Times New Roman" panose="02020603050405020304" pitchFamily="18" charset="0"/>
                    <a:ea typeface="楷体_GB2312" pitchFamily="49" charset="-122"/>
                    <a:sym typeface="Symbol" panose="05050102010706020507" pitchFamily="18" charset="2"/>
                  </a:rPr>
                  <a:t>d</a:t>
                </a:r>
                <a:r>
                  <a:rPr lang="en-US" altLang="zh-CN" sz="2400" b="1" baseline="-25000">
                    <a:solidFill>
                      <a:srgbClr val="000000"/>
                    </a:solidFill>
                    <a:latin typeface="Times New Roman" panose="02020603050405020304" pitchFamily="18" charset="0"/>
                    <a:ea typeface="楷体_GB2312" pitchFamily="49" charset="-122"/>
                    <a:sym typeface="Symbol" panose="05050102010706020507" pitchFamily="18" charset="2"/>
                  </a:rPr>
                  <a:t>2</a:t>
                </a:r>
                <a:endParaRPr lang="en-US" altLang="zh-CN" sz="2400" b="1">
                  <a:solidFill>
                    <a:srgbClr val="000000"/>
                  </a:solidFill>
                  <a:latin typeface="Times New Roman" panose="02020603050405020304" pitchFamily="18" charset="0"/>
                  <a:ea typeface="楷体_GB2312" pitchFamily="49" charset="-122"/>
                </a:endParaRPr>
              </a:p>
            </p:txBody>
          </p:sp>
          <p:sp>
            <p:nvSpPr>
              <p:cNvPr id="163866" name="Text Box 25"/>
              <p:cNvSpPr txBox="1">
                <a:spLocks noChangeArrowheads="1"/>
              </p:cNvSpPr>
              <p:nvPr/>
            </p:nvSpPr>
            <p:spPr bwMode="auto">
              <a:xfrm>
                <a:off x="5497" y="2832"/>
                <a:ext cx="2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solidFill>
                      <a:srgbClr val="000000"/>
                    </a:solidFill>
                    <a:latin typeface="Times New Roman" panose="02020603050405020304" pitchFamily="18" charset="0"/>
                    <a:ea typeface="楷体_GB2312" pitchFamily="49" charset="-122"/>
                    <a:sym typeface="Symbol" panose="05050102010706020507" pitchFamily="18" charset="2"/>
                  </a:rPr>
                  <a:t>2</a:t>
                </a:r>
                <a:endParaRPr lang="en-US" altLang="zh-CN" sz="2400" b="1">
                  <a:solidFill>
                    <a:srgbClr val="000000"/>
                  </a:solidFill>
                  <a:latin typeface="Times New Roman" panose="02020603050405020304" pitchFamily="18" charset="0"/>
                  <a:ea typeface="楷体_GB2312" pitchFamily="49" charset="-122"/>
                </a:endParaRPr>
              </a:p>
            </p:txBody>
          </p:sp>
        </p:grpSp>
        <p:sp>
          <p:nvSpPr>
            <p:cNvPr id="163867" name="Line 26"/>
            <p:cNvSpPr>
              <a:spLocks noChangeShapeType="1"/>
            </p:cNvSpPr>
            <p:nvPr/>
          </p:nvSpPr>
          <p:spPr bwMode="auto">
            <a:xfrm>
              <a:off x="4421" y="3022"/>
              <a:ext cx="1" cy="864"/>
            </a:xfrm>
            <a:prstGeom prst="line">
              <a:avLst/>
            </a:prstGeom>
            <a:noFill/>
            <a:ln w="28575">
              <a:solidFill>
                <a:srgbClr val="000066"/>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68" name="Line 27"/>
            <p:cNvSpPr>
              <a:spLocks noChangeShapeType="1"/>
            </p:cNvSpPr>
            <p:nvPr/>
          </p:nvSpPr>
          <p:spPr bwMode="auto">
            <a:xfrm rot="-5400000">
              <a:off x="4008" y="2591"/>
              <a:ext cx="1" cy="862"/>
            </a:xfrm>
            <a:prstGeom prst="line">
              <a:avLst/>
            </a:prstGeom>
            <a:noFill/>
            <a:ln w="31750">
              <a:solidFill>
                <a:srgbClr val="000066"/>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69" name="Line 28"/>
            <p:cNvSpPr>
              <a:spLocks noChangeShapeType="1"/>
            </p:cNvSpPr>
            <p:nvPr/>
          </p:nvSpPr>
          <p:spPr bwMode="auto">
            <a:xfrm flipH="1">
              <a:off x="4839" y="2278"/>
              <a:ext cx="280" cy="499"/>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70" name="Text Box 29"/>
            <p:cNvSpPr txBox="1">
              <a:spLocks noChangeArrowheads="1"/>
            </p:cNvSpPr>
            <p:nvPr/>
          </p:nvSpPr>
          <p:spPr bwMode="auto">
            <a:xfrm>
              <a:off x="4771" y="2356"/>
              <a:ext cx="2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000000"/>
                  </a:solidFill>
                  <a:latin typeface="Times New Roman" panose="02020603050405020304" pitchFamily="18" charset="0"/>
                  <a:ea typeface="楷体_GB2312" pitchFamily="49" charset="-122"/>
                  <a:sym typeface="Symbol" panose="05050102010706020507" pitchFamily="18" charset="2"/>
                </a:rPr>
                <a:t>R</a:t>
              </a:r>
              <a:endParaRPr lang="en-US" altLang="zh-CN" sz="2400" b="1" i="1">
                <a:solidFill>
                  <a:srgbClr val="000000"/>
                </a:solidFill>
                <a:latin typeface="Times New Roman" panose="02020603050405020304" pitchFamily="18" charset="0"/>
                <a:ea typeface="楷体_GB2312" pitchFamily="49" charset="-122"/>
              </a:endParaRPr>
            </a:p>
          </p:txBody>
        </p:sp>
        <p:sp>
          <p:nvSpPr>
            <p:cNvPr id="163871" name="Line 30"/>
            <p:cNvSpPr>
              <a:spLocks noChangeShapeType="1"/>
            </p:cNvSpPr>
            <p:nvPr/>
          </p:nvSpPr>
          <p:spPr bwMode="auto">
            <a:xfrm>
              <a:off x="3678" y="2269"/>
              <a:ext cx="1179" cy="499"/>
            </a:xfrm>
            <a:prstGeom prst="line">
              <a:avLst/>
            </a:prstGeom>
            <a:noFill/>
            <a:ln w="2857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72" name="Text Box 31"/>
            <p:cNvSpPr txBox="1">
              <a:spLocks noChangeArrowheads="1"/>
            </p:cNvSpPr>
            <p:nvPr/>
          </p:nvSpPr>
          <p:spPr bwMode="auto">
            <a:xfrm>
              <a:off x="3833" y="2371"/>
              <a:ext cx="3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000000"/>
                  </a:solidFill>
                  <a:latin typeface="Times New Roman" panose="02020603050405020304" pitchFamily="18" charset="0"/>
                  <a:ea typeface="楷体_GB2312" pitchFamily="49" charset="-122"/>
                  <a:sym typeface="Symbol" panose="05050102010706020507" pitchFamily="18" charset="2"/>
                </a:rPr>
                <a:t>R</a:t>
              </a:r>
              <a:r>
                <a:rPr lang="en-US" altLang="zh-CN" sz="2400" b="1" baseline="-25000">
                  <a:solidFill>
                    <a:srgbClr val="000000"/>
                  </a:solidFill>
                  <a:latin typeface="Times New Roman" panose="02020603050405020304" pitchFamily="18" charset="0"/>
                  <a:ea typeface="楷体_GB2312" pitchFamily="49" charset="-122"/>
                  <a:sym typeface="Symbol" panose="05050102010706020507" pitchFamily="18" charset="2"/>
                </a:rPr>
                <a:t>1</a:t>
              </a:r>
              <a:endParaRPr lang="en-US" altLang="zh-CN" sz="2400" b="1" i="1">
                <a:solidFill>
                  <a:srgbClr val="000000"/>
                </a:solidFill>
                <a:latin typeface="Times New Roman" panose="02020603050405020304" pitchFamily="18" charset="0"/>
                <a:ea typeface="楷体_GB2312" pitchFamily="49" charset="-122"/>
              </a:endParaRPr>
            </a:p>
          </p:txBody>
        </p:sp>
        <p:sp>
          <p:nvSpPr>
            <p:cNvPr id="163873" name="Line 32"/>
            <p:cNvSpPr>
              <a:spLocks noChangeShapeType="1"/>
            </p:cNvSpPr>
            <p:nvPr/>
          </p:nvSpPr>
          <p:spPr bwMode="auto">
            <a:xfrm flipH="1" flipV="1">
              <a:off x="4848" y="2750"/>
              <a:ext cx="299" cy="998"/>
            </a:xfrm>
            <a:prstGeom prst="line">
              <a:avLst/>
            </a:prstGeom>
            <a:noFill/>
            <a:ln w="2857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74" name="Text Box 33"/>
            <p:cNvSpPr txBox="1">
              <a:spLocks noChangeArrowheads="1"/>
            </p:cNvSpPr>
            <p:nvPr/>
          </p:nvSpPr>
          <p:spPr bwMode="auto">
            <a:xfrm>
              <a:off x="4698" y="3113"/>
              <a:ext cx="3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000000"/>
                  </a:solidFill>
                  <a:latin typeface="Times New Roman" panose="02020603050405020304" pitchFamily="18" charset="0"/>
                  <a:ea typeface="楷体_GB2312" pitchFamily="49" charset="-122"/>
                  <a:sym typeface="Symbol" panose="05050102010706020507" pitchFamily="18" charset="2"/>
                </a:rPr>
                <a:t>R</a:t>
              </a:r>
              <a:r>
                <a:rPr lang="en-US" altLang="zh-CN" sz="2400" b="1" baseline="-25000">
                  <a:solidFill>
                    <a:srgbClr val="000000"/>
                  </a:solidFill>
                  <a:latin typeface="Times New Roman" panose="02020603050405020304" pitchFamily="18" charset="0"/>
                  <a:ea typeface="楷体_GB2312" pitchFamily="49" charset="-122"/>
                  <a:sym typeface="Symbol" panose="05050102010706020507" pitchFamily="18" charset="2"/>
                </a:rPr>
                <a:t>2</a:t>
              </a:r>
              <a:endParaRPr lang="en-US" altLang="zh-CN" sz="2400" b="1" i="1">
                <a:solidFill>
                  <a:srgbClr val="000000"/>
                </a:solidFill>
                <a:latin typeface="Times New Roman" panose="02020603050405020304" pitchFamily="18" charset="0"/>
                <a:ea typeface="楷体_GB2312" pitchFamily="49" charset="-122"/>
              </a:endParaRPr>
            </a:p>
          </p:txBody>
        </p:sp>
        <p:sp>
          <p:nvSpPr>
            <p:cNvPr id="163875" name="Line 34"/>
            <p:cNvSpPr>
              <a:spLocks noChangeShapeType="1"/>
            </p:cNvSpPr>
            <p:nvPr/>
          </p:nvSpPr>
          <p:spPr bwMode="auto">
            <a:xfrm flipV="1">
              <a:off x="3685" y="2764"/>
              <a:ext cx="1158" cy="1002"/>
            </a:xfrm>
            <a:prstGeom prst="line">
              <a:avLst/>
            </a:prstGeom>
            <a:noFill/>
            <a:ln w="28575">
              <a:solidFill>
                <a:srgbClr val="FF5A0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76" name="Text Box 35"/>
            <p:cNvSpPr txBox="1">
              <a:spLocks noChangeArrowheads="1"/>
            </p:cNvSpPr>
            <p:nvPr/>
          </p:nvSpPr>
          <p:spPr bwMode="auto">
            <a:xfrm>
              <a:off x="3833" y="3113"/>
              <a:ext cx="3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000000"/>
                  </a:solidFill>
                  <a:latin typeface="Times New Roman" panose="02020603050405020304" pitchFamily="18" charset="0"/>
                  <a:ea typeface="楷体_GB2312" pitchFamily="49" charset="-122"/>
                  <a:sym typeface="Symbol" panose="05050102010706020507" pitchFamily="18" charset="2"/>
                </a:rPr>
                <a:t>R</a:t>
              </a:r>
              <a:r>
                <a:rPr lang="en-US" altLang="zh-CN" sz="2400" b="1" baseline="-25000">
                  <a:solidFill>
                    <a:srgbClr val="000000"/>
                  </a:solidFill>
                  <a:latin typeface="Times New Roman" panose="02020603050405020304" pitchFamily="18" charset="0"/>
                  <a:ea typeface="楷体_GB2312" pitchFamily="49" charset="-122"/>
                  <a:sym typeface="Symbol" panose="05050102010706020507" pitchFamily="18" charset="2"/>
                </a:rPr>
                <a:t>3</a:t>
              </a:r>
              <a:endParaRPr lang="en-US" altLang="zh-CN" sz="2400" b="1" i="1">
                <a:solidFill>
                  <a:srgbClr val="000000"/>
                </a:solidFill>
                <a:latin typeface="Times New Roman" panose="02020603050405020304" pitchFamily="18" charset="0"/>
                <a:ea typeface="楷体_GB2312" pitchFamily="49" charset="-122"/>
              </a:endParaRPr>
            </a:p>
          </p:txBody>
        </p:sp>
        <p:grpSp>
          <p:nvGrpSpPr>
            <p:cNvPr id="163877" name="Group 36"/>
            <p:cNvGrpSpPr>
              <a:grpSpLocks/>
            </p:cNvGrpSpPr>
            <p:nvPr/>
          </p:nvGrpSpPr>
          <p:grpSpPr bwMode="auto">
            <a:xfrm>
              <a:off x="3397" y="1979"/>
              <a:ext cx="1016" cy="1043"/>
              <a:chOff x="3397" y="1979"/>
              <a:chExt cx="1016" cy="1043"/>
            </a:xfrm>
          </p:grpSpPr>
          <p:sp>
            <p:nvSpPr>
              <p:cNvPr id="163878" name="Line 37"/>
              <p:cNvSpPr>
                <a:spLocks noChangeShapeType="1"/>
              </p:cNvSpPr>
              <p:nvPr/>
            </p:nvSpPr>
            <p:spPr bwMode="auto">
              <a:xfrm flipH="1">
                <a:off x="3651" y="2251"/>
                <a:ext cx="0" cy="771"/>
              </a:xfrm>
              <a:prstGeom prst="line">
                <a:avLst/>
              </a:prstGeom>
              <a:noFill/>
              <a:ln w="28575">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79" name="Oval 38"/>
              <p:cNvSpPr>
                <a:spLocks noChangeArrowheads="1"/>
              </p:cNvSpPr>
              <p:nvPr/>
            </p:nvSpPr>
            <p:spPr bwMode="auto">
              <a:xfrm>
                <a:off x="3608" y="2222"/>
                <a:ext cx="88" cy="88"/>
              </a:xfrm>
              <a:prstGeom prst="ellipse">
                <a:avLst/>
              </a:prstGeom>
              <a:gradFill rotWithShape="1">
                <a:gsLst>
                  <a:gs pos="0">
                    <a:srgbClr val="003B00"/>
                  </a:gs>
                  <a:gs pos="100000">
                    <a:srgbClr val="008000"/>
                  </a:gs>
                </a:gsLst>
                <a:lin ang="18900000" scaled="1"/>
              </a:gradFill>
              <a:ln>
                <a:noFill/>
              </a:ln>
              <a:effectLst/>
              <a:extLst>
                <a:ext uri="{91240B29-F687-4F45-9708-019B960494DF}">
                  <a14:hiddenLine xmlns:a14="http://schemas.microsoft.com/office/drawing/2010/main" w="9525">
                    <a:solidFill>
                      <a:srgbClr val="CC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2400">
                  <a:latin typeface="Times New Roman" panose="02020603050405020304" pitchFamily="18" charset="0"/>
                  <a:ea typeface="楷体_GB2312" pitchFamily="49" charset="-122"/>
                </a:endParaRPr>
              </a:p>
            </p:txBody>
          </p:sp>
          <p:sp>
            <p:nvSpPr>
              <p:cNvPr id="163880" name="Line 39"/>
              <p:cNvSpPr>
                <a:spLocks noChangeShapeType="1"/>
              </p:cNvSpPr>
              <p:nvPr/>
            </p:nvSpPr>
            <p:spPr bwMode="auto">
              <a:xfrm rot="-5400000">
                <a:off x="4063" y="1919"/>
                <a:ext cx="0" cy="701"/>
              </a:xfrm>
              <a:prstGeom prst="line">
                <a:avLst/>
              </a:prstGeom>
              <a:noFill/>
              <a:ln w="28575">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81" name="Text Box 40"/>
              <p:cNvSpPr txBox="1">
                <a:spLocks noChangeArrowheads="1"/>
              </p:cNvSpPr>
              <p:nvPr/>
            </p:nvSpPr>
            <p:spPr bwMode="auto">
              <a:xfrm>
                <a:off x="3397" y="2144"/>
                <a:ext cx="3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000000"/>
                    </a:solidFill>
                    <a:latin typeface="Times New Roman" panose="02020603050405020304" pitchFamily="18" charset="0"/>
                    <a:ea typeface="楷体_GB2312" pitchFamily="49" charset="-122"/>
                  </a:rPr>
                  <a:t>q</a:t>
                </a:r>
                <a:r>
                  <a:rPr lang="en-US" altLang="zh-CN" sz="2400" b="1" baseline="-25000">
                    <a:solidFill>
                      <a:srgbClr val="000000"/>
                    </a:solidFill>
                    <a:latin typeface="Times New Roman" panose="02020603050405020304" pitchFamily="18" charset="0"/>
                    <a:ea typeface="楷体_GB2312" pitchFamily="49" charset="-122"/>
                  </a:rPr>
                  <a:t>1</a:t>
                </a:r>
                <a:endParaRPr lang="en-US" altLang="zh-CN" sz="2400" b="1" i="1">
                  <a:solidFill>
                    <a:srgbClr val="000000"/>
                  </a:solidFill>
                  <a:latin typeface="Times New Roman" panose="02020603050405020304" pitchFamily="18" charset="0"/>
                  <a:ea typeface="楷体_GB2312" pitchFamily="49" charset="-122"/>
                </a:endParaRPr>
              </a:p>
            </p:txBody>
          </p:sp>
          <p:sp>
            <p:nvSpPr>
              <p:cNvPr id="163882" name="Text Box 41"/>
              <p:cNvSpPr txBox="1">
                <a:spLocks noChangeArrowheads="1"/>
              </p:cNvSpPr>
              <p:nvPr/>
            </p:nvSpPr>
            <p:spPr bwMode="auto">
              <a:xfrm>
                <a:off x="3896" y="1979"/>
                <a:ext cx="3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000000"/>
                    </a:solidFill>
                    <a:latin typeface="Times New Roman" panose="02020603050405020304" pitchFamily="18" charset="0"/>
                    <a:ea typeface="楷体_GB2312" pitchFamily="49" charset="-122"/>
                    <a:sym typeface="Symbol" panose="05050102010706020507" pitchFamily="18" charset="2"/>
                  </a:rPr>
                  <a:t>d</a:t>
                </a:r>
                <a:r>
                  <a:rPr lang="en-US" altLang="zh-CN" sz="2400" b="1" baseline="-25000">
                    <a:solidFill>
                      <a:srgbClr val="000000"/>
                    </a:solidFill>
                    <a:latin typeface="Times New Roman" panose="02020603050405020304" pitchFamily="18" charset="0"/>
                    <a:ea typeface="楷体_GB2312" pitchFamily="49" charset="-122"/>
                    <a:sym typeface="Symbol" panose="05050102010706020507" pitchFamily="18" charset="2"/>
                  </a:rPr>
                  <a:t>1</a:t>
                </a:r>
                <a:endParaRPr lang="en-US" altLang="zh-CN" sz="2400" b="1">
                  <a:solidFill>
                    <a:srgbClr val="000000"/>
                  </a:solidFill>
                  <a:latin typeface="Times New Roman" panose="02020603050405020304" pitchFamily="18" charset="0"/>
                  <a:ea typeface="楷体_GB2312" pitchFamily="49" charset="-122"/>
                </a:endParaRPr>
              </a:p>
            </p:txBody>
          </p:sp>
          <p:sp>
            <p:nvSpPr>
              <p:cNvPr id="163883" name="Text Box 42"/>
              <p:cNvSpPr txBox="1">
                <a:spLocks noChangeArrowheads="1"/>
              </p:cNvSpPr>
              <p:nvPr/>
            </p:nvSpPr>
            <p:spPr bwMode="auto">
              <a:xfrm>
                <a:off x="3397" y="2523"/>
                <a:ext cx="2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000000"/>
                    </a:solidFill>
                    <a:latin typeface="Times New Roman" panose="02020603050405020304" pitchFamily="18" charset="0"/>
                    <a:ea typeface="楷体_GB2312" pitchFamily="49" charset="-122"/>
                    <a:sym typeface="Symbol" panose="05050102010706020507" pitchFamily="18" charset="2"/>
                  </a:rPr>
                  <a:t>d</a:t>
                </a:r>
                <a:r>
                  <a:rPr lang="en-US" altLang="zh-CN" sz="2400" b="1" baseline="-25000">
                    <a:solidFill>
                      <a:srgbClr val="000000"/>
                    </a:solidFill>
                    <a:latin typeface="Times New Roman" panose="02020603050405020304" pitchFamily="18" charset="0"/>
                    <a:ea typeface="楷体_GB2312" pitchFamily="49" charset="-122"/>
                    <a:sym typeface="Symbol" panose="05050102010706020507" pitchFamily="18" charset="2"/>
                  </a:rPr>
                  <a:t>2</a:t>
                </a:r>
                <a:endParaRPr lang="en-US" altLang="zh-CN" sz="2400" b="1">
                  <a:solidFill>
                    <a:srgbClr val="000000"/>
                  </a:solidFill>
                  <a:latin typeface="Times New Roman" panose="02020603050405020304" pitchFamily="18" charset="0"/>
                  <a:ea typeface="楷体_GB2312" pitchFamily="49" charset="-122"/>
                </a:endParaRPr>
              </a:p>
            </p:txBody>
          </p:sp>
        </p:grpSp>
        <p:grpSp>
          <p:nvGrpSpPr>
            <p:cNvPr id="163884" name="Group 43"/>
            <p:cNvGrpSpPr>
              <a:grpSpLocks/>
            </p:cNvGrpSpPr>
            <p:nvPr/>
          </p:nvGrpSpPr>
          <p:grpSpPr bwMode="auto">
            <a:xfrm>
              <a:off x="4440" y="3023"/>
              <a:ext cx="1108" cy="1013"/>
              <a:chOff x="4440" y="3023"/>
              <a:chExt cx="1108" cy="1013"/>
            </a:xfrm>
          </p:grpSpPr>
          <p:sp>
            <p:nvSpPr>
              <p:cNvPr id="163885" name="Line 44"/>
              <p:cNvSpPr>
                <a:spLocks noChangeShapeType="1"/>
              </p:cNvSpPr>
              <p:nvPr/>
            </p:nvSpPr>
            <p:spPr bwMode="auto">
              <a:xfrm rot="5400000" flipV="1">
                <a:off x="4780" y="3453"/>
                <a:ext cx="0" cy="680"/>
              </a:xfrm>
              <a:prstGeom prst="line">
                <a:avLst/>
              </a:prstGeom>
              <a:noFill/>
              <a:ln w="28575">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63886" name="Group 45"/>
              <p:cNvGrpSpPr>
                <a:grpSpLocks/>
              </p:cNvGrpSpPr>
              <p:nvPr/>
            </p:nvGrpSpPr>
            <p:grpSpPr bwMode="auto">
              <a:xfrm>
                <a:off x="5102" y="3023"/>
                <a:ext cx="446" cy="867"/>
                <a:chOff x="5009" y="2908"/>
                <a:chExt cx="489" cy="947"/>
              </a:xfrm>
            </p:grpSpPr>
            <p:sp>
              <p:nvSpPr>
                <p:cNvPr id="163887" name="Text Box 46"/>
                <p:cNvSpPr txBox="1">
                  <a:spLocks noChangeArrowheads="1"/>
                </p:cNvSpPr>
                <p:nvPr/>
              </p:nvSpPr>
              <p:spPr bwMode="auto">
                <a:xfrm>
                  <a:off x="5056" y="3208"/>
                  <a:ext cx="401"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000000"/>
                      </a:solidFill>
                      <a:latin typeface="Times New Roman" panose="02020603050405020304" pitchFamily="18" charset="0"/>
                      <a:ea typeface="楷体_GB2312" pitchFamily="49" charset="-122"/>
                      <a:sym typeface="Symbol" panose="05050102010706020507" pitchFamily="18" charset="2"/>
                    </a:rPr>
                    <a:t>d</a:t>
                  </a:r>
                  <a:r>
                    <a:rPr lang="en-US" altLang="zh-CN" sz="2400" b="1" baseline="-25000">
                      <a:solidFill>
                        <a:srgbClr val="000000"/>
                      </a:solidFill>
                      <a:latin typeface="Times New Roman" panose="02020603050405020304" pitchFamily="18" charset="0"/>
                      <a:ea typeface="楷体_GB2312" pitchFamily="49" charset="-122"/>
                      <a:sym typeface="Symbol" panose="05050102010706020507" pitchFamily="18" charset="2"/>
                    </a:rPr>
                    <a:t>2</a:t>
                  </a:r>
                  <a:endParaRPr lang="en-US" altLang="zh-CN" sz="2400" b="1">
                    <a:solidFill>
                      <a:srgbClr val="000000"/>
                    </a:solidFill>
                    <a:latin typeface="Times New Roman" panose="02020603050405020304" pitchFamily="18" charset="0"/>
                    <a:ea typeface="楷体_GB2312" pitchFamily="49" charset="-122"/>
                  </a:endParaRPr>
                </a:p>
              </p:txBody>
            </p:sp>
            <p:sp>
              <p:nvSpPr>
                <p:cNvPr id="849967" name="Oval 47"/>
                <p:cNvSpPr>
                  <a:spLocks noChangeArrowheads="1"/>
                </p:cNvSpPr>
                <p:nvPr/>
              </p:nvSpPr>
              <p:spPr bwMode="auto">
                <a:xfrm>
                  <a:off x="5009" y="3687"/>
                  <a:ext cx="96" cy="96"/>
                </a:xfrm>
                <a:prstGeom prst="ellipse">
                  <a:avLst/>
                </a:prstGeom>
                <a:gradFill rotWithShape="1">
                  <a:gsLst>
                    <a:gs pos="0">
                      <a:schemeClr val="hlink">
                        <a:gamma/>
                        <a:shade val="46275"/>
                        <a:invGamma/>
                      </a:schemeClr>
                    </a:gs>
                    <a:gs pos="100000">
                      <a:schemeClr val="hlink"/>
                    </a:gs>
                  </a:gsLst>
                  <a:lin ang="18900000" scaled="1"/>
                </a:gradFill>
                <a:ln>
                  <a:noFill/>
                </a:ln>
                <a:effectLst/>
                <a:extLst>
                  <a:ext uri="{91240B29-F687-4F45-9708-019B960494DF}">
                    <a14:hiddenLine xmlns:a14="http://schemas.microsoft.com/office/drawing/2010/main" w="9525">
                      <a:solidFill>
                        <a:srgbClr val="CC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zh-CN" sz="2400">
                    <a:latin typeface="Times New Roman" pitchFamily="18" charset="0"/>
                    <a:ea typeface="楷体_GB2312" pitchFamily="49" charset="-122"/>
                  </a:endParaRPr>
                </a:p>
              </p:txBody>
            </p:sp>
            <p:sp>
              <p:nvSpPr>
                <p:cNvPr id="163889" name="Line 48"/>
                <p:cNvSpPr>
                  <a:spLocks noChangeShapeType="1"/>
                </p:cNvSpPr>
                <p:nvPr/>
              </p:nvSpPr>
              <p:spPr bwMode="auto">
                <a:xfrm>
                  <a:off x="5049" y="2908"/>
                  <a:ext cx="0" cy="768"/>
                </a:xfrm>
                <a:prstGeom prst="line">
                  <a:avLst/>
                </a:prstGeom>
                <a:noFill/>
                <a:ln w="28575">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90" name="Text Box 49"/>
                <p:cNvSpPr txBox="1">
                  <a:spLocks noChangeArrowheads="1"/>
                </p:cNvSpPr>
                <p:nvPr/>
              </p:nvSpPr>
              <p:spPr bwMode="auto">
                <a:xfrm>
                  <a:off x="5089" y="3537"/>
                  <a:ext cx="409"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000000"/>
                      </a:solidFill>
                      <a:latin typeface="Times New Roman" panose="02020603050405020304" pitchFamily="18" charset="0"/>
                      <a:ea typeface="楷体_GB2312" pitchFamily="49" charset="-122"/>
                    </a:rPr>
                    <a:t>q</a:t>
                  </a:r>
                  <a:r>
                    <a:rPr lang="en-US" altLang="zh-CN" sz="2400" b="1" baseline="-25000">
                      <a:solidFill>
                        <a:srgbClr val="000000"/>
                      </a:solidFill>
                      <a:latin typeface="Times New Roman" panose="02020603050405020304" pitchFamily="18" charset="0"/>
                      <a:ea typeface="楷体_GB2312" pitchFamily="49" charset="-122"/>
                    </a:rPr>
                    <a:t>2</a:t>
                  </a:r>
                  <a:endParaRPr lang="en-US" altLang="zh-CN" sz="2400" b="1" i="1">
                    <a:solidFill>
                      <a:srgbClr val="000000"/>
                    </a:solidFill>
                    <a:latin typeface="Times New Roman" panose="02020603050405020304" pitchFamily="18" charset="0"/>
                    <a:ea typeface="楷体_GB2312" pitchFamily="49" charset="-122"/>
                  </a:endParaRPr>
                </a:p>
              </p:txBody>
            </p:sp>
          </p:grpSp>
          <p:sp>
            <p:nvSpPr>
              <p:cNvPr id="163891" name="Text Box 50"/>
              <p:cNvSpPr txBox="1">
                <a:spLocks noChangeArrowheads="1"/>
              </p:cNvSpPr>
              <p:nvPr/>
            </p:nvSpPr>
            <p:spPr bwMode="auto">
              <a:xfrm>
                <a:off x="4673" y="3748"/>
                <a:ext cx="3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000000"/>
                    </a:solidFill>
                    <a:latin typeface="Times New Roman" panose="02020603050405020304" pitchFamily="18" charset="0"/>
                    <a:ea typeface="楷体_GB2312" pitchFamily="49" charset="-122"/>
                    <a:sym typeface="Symbol" panose="05050102010706020507" pitchFamily="18" charset="2"/>
                  </a:rPr>
                  <a:t>d</a:t>
                </a:r>
                <a:r>
                  <a:rPr lang="en-US" altLang="zh-CN" sz="2400" b="1" baseline="-25000">
                    <a:solidFill>
                      <a:srgbClr val="000000"/>
                    </a:solidFill>
                    <a:latin typeface="Times New Roman" panose="02020603050405020304" pitchFamily="18" charset="0"/>
                    <a:ea typeface="楷体_GB2312" pitchFamily="49" charset="-122"/>
                    <a:sym typeface="Symbol" panose="05050102010706020507" pitchFamily="18" charset="2"/>
                  </a:rPr>
                  <a:t>1</a:t>
                </a:r>
                <a:endParaRPr lang="en-US" altLang="zh-CN" sz="2400" b="1">
                  <a:solidFill>
                    <a:srgbClr val="000000"/>
                  </a:solidFill>
                  <a:latin typeface="Times New Roman" panose="02020603050405020304" pitchFamily="18" charset="0"/>
                  <a:ea typeface="楷体_GB2312" pitchFamily="49" charset="-122"/>
                </a:endParaRPr>
              </a:p>
            </p:txBody>
          </p:sp>
        </p:grpSp>
        <p:grpSp>
          <p:nvGrpSpPr>
            <p:cNvPr id="163892" name="Group 51"/>
            <p:cNvGrpSpPr>
              <a:grpSpLocks/>
            </p:cNvGrpSpPr>
            <p:nvPr/>
          </p:nvGrpSpPr>
          <p:grpSpPr bwMode="auto">
            <a:xfrm>
              <a:off x="3397" y="3022"/>
              <a:ext cx="997" cy="1014"/>
              <a:chOff x="3397" y="3022"/>
              <a:chExt cx="997" cy="1014"/>
            </a:xfrm>
          </p:grpSpPr>
          <p:sp>
            <p:nvSpPr>
              <p:cNvPr id="163893" name="Text Box 52"/>
              <p:cNvSpPr txBox="1">
                <a:spLocks noChangeArrowheads="1"/>
              </p:cNvSpPr>
              <p:nvPr/>
            </p:nvSpPr>
            <p:spPr bwMode="auto">
              <a:xfrm>
                <a:off x="3397" y="3702"/>
                <a:ext cx="3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000000"/>
                    </a:solidFill>
                    <a:latin typeface="Times New Roman" panose="02020603050405020304" pitchFamily="18" charset="0"/>
                    <a:ea typeface="楷体_GB2312" pitchFamily="49" charset="-122"/>
                  </a:rPr>
                  <a:t>q</a:t>
                </a:r>
                <a:r>
                  <a:rPr lang="en-US" altLang="zh-CN" sz="2400" b="1" baseline="-25000">
                    <a:solidFill>
                      <a:srgbClr val="000000"/>
                    </a:solidFill>
                    <a:latin typeface="Times New Roman" panose="02020603050405020304" pitchFamily="18" charset="0"/>
                    <a:ea typeface="楷体_GB2312" pitchFamily="49" charset="-122"/>
                  </a:rPr>
                  <a:t>3</a:t>
                </a:r>
                <a:endParaRPr lang="en-US" altLang="zh-CN" sz="2400" b="1" i="1">
                  <a:solidFill>
                    <a:srgbClr val="000000"/>
                  </a:solidFill>
                  <a:latin typeface="Times New Roman" panose="02020603050405020304" pitchFamily="18" charset="0"/>
                  <a:ea typeface="楷体_GB2312" pitchFamily="49" charset="-122"/>
                </a:endParaRPr>
              </a:p>
            </p:txBody>
          </p:sp>
          <p:sp>
            <p:nvSpPr>
              <p:cNvPr id="163894" name="Oval 53"/>
              <p:cNvSpPr>
                <a:spLocks noChangeArrowheads="1"/>
              </p:cNvSpPr>
              <p:nvPr/>
            </p:nvSpPr>
            <p:spPr bwMode="auto">
              <a:xfrm>
                <a:off x="3626" y="3748"/>
                <a:ext cx="88" cy="88"/>
              </a:xfrm>
              <a:prstGeom prst="ellipse">
                <a:avLst/>
              </a:prstGeom>
              <a:gradFill rotWithShape="1">
                <a:gsLst>
                  <a:gs pos="0">
                    <a:srgbClr val="762A03"/>
                  </a:gs>
                  <a:gs pos="100000">
                    <a:srgbClr val="FF5A07"/>
                  </a:gs>
                </a:gsLst>
                <a:lin ang="18900000" scaled="1"/>
              </a:gradFill>
              <a:ln>
                <a:noFill/>
              </a:ln>
              <a:effectLst/>
              <a:extLst>
                <a:ext uri="{91240B29-F687-4F45-9708-019B960494DF}">
                  <a14:hiddenLine xmlns:a14="http://schemas.microsoft.com/office/drawing/2010/main" w="9525">
                    <a:solidFill>
                      <a:srgbClr val="CC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2400">
                  <a:latin typeface="Times New Roman" panose="02020603050405020304" pitchFamily="18" charset="0"/>
                  <a:ea typeface="楷体_GB2312" pitchFamily="49" charset="-122"/>
                </a:endParaRPr>
              </a:p>
            </p:txBody>
          </p:sp>
          <p:sp>
            <p:nvSpPr>
              <p:cNvPr id="163895" name="Line 54"/>
              <p:cNvSpPr>
                <a:spLocks noChangeShapeType="1"/>
              </p:cNvSpPr>
              <p:nvPr/>
            </p:nvSpPr>
            <p:spPr bwMode="auto">
              <a:xfrm rot="5400000" flipV="1">
                <a:off x="4054" y="3453"/>
                <a:ext cx="0" cy="680"/>
              </a:xfrm>
              <a:prstGeom prst="line">
                <a:avLst/>
              </a:prstGeom>
              <a:noFill/>
              <a:ln w="28575">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96" name="Text Box 55"/>
              <p:cNvSpPr txBox="1">
                <a:spLocks noChangeArrowheads="1"/>
              </p:cNvSpPr>
              <p:nvPr/>
            </p:nvSpPr>
            <p:spPr bwMode="auto">
              <a:xfrm>
                <a:off x="3397" y="3203"/>
                <a:ext cx="2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000000"/>
                    </a:solidFill>
                    <a:latin typeface="Times New Roman" panose="02020603050405020304" pitchFamily="18" charset="0"/>
                    <a:ea typeface="楷体_GB2312" pitchFamily="49" charset="-122"/>
                    <a:sym typeface="Symbol" panose="05050102010706020507" pitchFamily="18" charset="2"/>
                  </a:rPr>
                  <a:t>d</a:t>
                </a:r>
                <a:r>
                  <a:rPr lang="en-US" altLang="zh-CN" sz="2400" b="1" baseline="-25000">
                    <a:solidFill>
                      <a:srgbClr val="000000"/>
                    </a:solidFill>
                    <a:latin typeface="Times New Roman" panose="02020603050405020304" pitchFamily="18" charset="0"/>
                    <a:ea typeface="楷体_GB2312" pitchFamily="49" charset="-122"/>
                    <a:sym typeface="Symbol" panose="05050102010706020507" pitchFamily="18" charset="2"/>
                  </a:rPr>
                  <a:t>2</a:t>
                </a:r>
                <a:endParaRPr lang="en-US" altLang="zh-CN" sz="2400" b="1">
                  <a:solidFill>
                    <a:srgbClr val="000000"/>
                  </a:solidFill>
                  <a:latin typeface="Times New Roman" panose="02020603050405020304" pitchFamily="18" charset="0"/>
                  <a:ea typeface="楷体_GB2312" pitchFamily="49" charset="-122"/>
                </a:endParaRPr>
              </a:p>
            </p:txBody>
          </p:sp>
          <p:sp>
            <p:nvSpPr>
              <p:cNvPr id="163897" name="Text Box 56"/>
              <p:cNvSpPr txBox="1">
                <a:spLocks noChangeArrowheads="1"/>
              </p:cNvSpPr>
              <p:nvPr/>
            </p:nvSpPr>
            <p:spPr bwMode="auto">
              <a:xfrm>
                <a:off x="3896" y="3748"/>
                <a:ext cx="3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000000"/>
                    </a:solidFill>
                    <a:latin typeface="Times New Roman" panose="02020603050405020304" pitchFamily="18" charset="0"/>
                    <a:ea typeface="楷体_GB2312" pitchFamily="49" charset="-122"/>
                    <a:sym typeface="Symbol" panose="05050102010706020507" pitchFamily="18" charset="2"/>
                  </a:rPr>
                  <a:t>d</a:t>
                </a:r>
                <a:r>
                  <a:rPr lang="en-US" altLang="zh-CN" sz="2400" b="1" baseline="-25000">
                    <a:solidFill>
                      <a:srgbClr val="000000"/>
                    </a:solidFill>
                    <a:latin typeface="Times New Roman" panose="02020603050405020304" pitchFamily="18" charset="0"/>
                    <a:ea typeface="楷体_GB2312" pitchFamily="49" charset="-122"/>
                    <a:sym typeface="Symbol" panose="05050102010706020507" pitchFamily="18" charset="2"/>
                  </a:rPr>
                  <a:t>1</a:t>
                </a:r>
                <a:endParaRPr lang="en-US" altLang="zh-CN" sz="2400" b="1">
                  <a:solidFill>
                    <a:srgbClr val="000000"/>
                  </a:solidFill>
                  <a:latin typeface="Times New Roman" panose="02020603050405020304" pitchFamily="18" charset="0"/>
                  <a:ea typeface="楷体_GB2312" pitchFamily="49" charset="-122"/>
                </a:endParaRPr>
              </a:p>
            </p:txBody>
          </p:sp>
          <p:sp>
            <p:nvSpPr>
              <p:cNvPr id="163898" name="Line 57"/>
              <p:cNvSpPr>
                <a:spLocks noChangeShapeType="1"/>
              </p:cNvSpPr>
              <p:nvPr/>
            </p:nvSpPr>
            <p:spPr bwMode="auto">
              <a:xfrm flipH="1">
                <a:off x="3651" y="3022"/>
                <a:ext cx="0" cy="767"/>
              </a:xfrm>
              <a:prstGeom prst="line">
                <a:avLst/>
              </a:prstGeom>
              <a:noFill/>
              <a:ln w="28575">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63899" name="Text Box 62"/>
          <p:cNvSpPr txBox="1">
            <a:spLocks noChangeArrowheads="1"/>
          </p:cNvSpPr>
          <p:nvPr/>
        </p:nvSpPr>
        <p:spPr bwMode="auto">
          <a:xfrm>
            <a:off x="1919288" y="3573463"/>
            <a:ext cx="4464050"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10000"/>
              </a:lnSpc>
              <a:spcBef>
                <a:spcPct val="50000"/>
              </a:spcBef>
            </a:pPr>
            <a:r>
              <a:rPr kumimoji="1" lang="en-US" altLang="zh-CN" sz="2000" b="1" u="sng">
                <a:solidFill>
                  <a:srgbClr val="0000CC"/>
                </a:solidFill>
                <a:latin typeface="Times New Roman" panose="02020603050405020304" pitchFamily="18" charset="0"/>
                <a:ea typeface="楷体_GB2312" pitchFamily="49" charset="-122"/>
                <a:sym typeface="Symbol" panose="05050102010706020507" pitchFamily="18" charset="2"/>
              </a:rPr>
              <a:t>q</a:t>
            </a:r>
            <a:r>
              <a:rPr kumimoji="1" lang="en-US" altLang="zh-CN" sz="2000" b="1" u="sng" baseline="-25000">
                <a:solidFill>
                  <a:srgbClr val="0000CC"/>
                </a:solidFill>
                <a:latin typeface="Times New Roman" panose="02020603050405020304" pitchFamily="18" charset="0"/>
                <a:ea typeface="楷体_GB2312" pitchFamily="49" charset="-122"/>
                <a:sym typeface="Symbol" panose="05050102010706020507" pitchFamily="18" charset="2"/>
              </a:rPr>
              <a:t>1</a:t>
            </a:r>
            <a:r>
              <a:rPr kumimoji="1" lang="en-US" altLang="zh-CN" sz="2000" b="1" u="sng">
                <a:solidFill>
                  <a:srgbClr val="0000CC"/>
                </a:solidFill>
                <a:latin typeface="Times New Roman" panose="02020603050405020304" pitchFamily="18" charset="0"/>
                <a:ea typeface="楷体_GB2312" pitchFamily="49" charset="-122"/>
                <a:sym typeface="Symbol" panose="05050102010706020507" pitchFamily="18" charset="2"/>
              </a:rPr>
              <a:t> for plane 2 and q</a:t>
            </a:r>
            <a:r>
              <a:rPr kumimoji="1" lang="en-US" altLang="zh-CN" sz="2000" b="1" u="sng" baseline="-25000">
                <a:solidFill>
                  <a:srgbClr val="0000CC"/>
                </a:solidFill>
                <a:latin typeface="Times New Roman" panose="02020603050405020304" pitchFamily="18" charset="0"/>
                <a:ea typeface="楷体_GB2312" pitchFamily="49" charset="-122"/>
                <a:sym typeface="Symbol" panose="05050102010706020507" pitchFamily="18" charset="2"/>
              </a:rPr>
              <a:t>2</a:t>
            </a:r>
            <a:r>
              <a:rPr kumimoji="1" lang="en-US" altLang="zh-CN" sz="2000" b="1" u="sng">
                <a:solidFill>
                  <a:srgbClr val="0000CC"/>
                </a:solidFill>
                <a:latin typeface="Times New Roman" panose="02020603050405020304" pitchFamily="18" charset="0"/>
                <a:ea typeface="楷体_GB2312" pitchFamily="49" charset="-122"/>
                <a:sym typeface="Symbol" panose="05050102010706020507" pitchFamily="18" charset="2"/>
              </a:rPr>
              <a:t> for plane 1:</a:t>
            </a:r>
          </a:p>
          <a:p>
            <a:pPr algn="just">
              <a:lnSpc>
                <a:spcPct val="110000"/>
              </a:lnSpc>
              <a:spcBef>
                <a:spcPct val="50000"/>
              </a:spcBef>
            </a:pP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The image charge is </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q</a:t>
            </a:r>
            <a:r>
              <a:rPr kumimoji="1" lang="en-US" altLang="zh-CN" sz="2000" b="1" baseline="-25000">
                <a:solidFill>
                  <a:srgbClr val="000000"/>
                </a:solidFill>
                <a:latin typeface="Times New Roman" panose="02020603050405020304" pitchFamily="18" charset="0"/>
                <a:ea typeface="楷体_GB2312" pitchFamily="49" charset="-122"/>
                <a:sym typeface="Symbol" panose="05050102010706020507" pitchFamily="18" charset="2"/>
              </a:rPr>
              <a:t>3</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q</a:t>
            </a: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located at( -</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d</a:t>
            </a:r>
            <a:r>
              <a:rPr kumimoji="1" lang="en-US" altLang="zh-CN" sz="2000" b="1" baseline="-25000">
                <a:solidFill>
                  <a:srgbClr val="000000"/>
                </a:solidFill>
                <a:latin typeface="Times New Roman" panose="02020603050405020304" pitchFamily="18" charset="0"/>
                <a:ea typeface="楷体_GB2312" pitchFamily="49" charset="-122"/>
                <a:sym typeface="Symbol" panose="05050102010706020507" pitchFamily="18" charset="2"/>
              </a:rPr>
              <a:t>1</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d</a:t>
            </a:r>
            <a:r>
              <a:rPr kumimoji="1" lang="en-US" altLang="zh-CN" sz="2000" b="1" baseline="-25000">
                <a:solidFill>
                  <a:srgbClr val="000000"/>
                </a:solidFill>
                <a:latin typeface="Times New Roman" panose="02020603050405020304" pitchFamily="18" charset="0"/>
                <a:ea typeface="楷体_GB2312" pitchFamily="49" charset="-122"/>
                <a:sym typeface="Symbol" panose="05050102010706020507" pitchFamily="18" charset="2"/>
              </a:rPr>
              <a:t>2 </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a:t>
            </a:r>
          </a:p>
        </p:txBody>
      </p:sp>
    </p:spTree>
    <p:extLst>
      <p:ext uri="{BB962C8B-B14F-4D97-AF65-F5344CB8AC3E}">
        <p14:creationId xmlns:p14="http://schemas.microsoft.com/office/powerpoint/2010/main" val="41993337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49926">
                                            <p:txEl>
                                              <p:pRg st="0" end="0"/>
                                            </p:txEl>
                                          </p:spTgt>
                                        </p:tgtEl>
                                        <p:attrNameLst>
                                          <p:attrName>style.visibility</p:attrName>
                                        </p:attrNameLst>
                                      </p:cBhvr>
                                      <p:to>
                                        <p:strVal val="visible"/>
                                      </p:to>
                                    </p:set>
                                    <p:animEffect transition="in" filter="dissolve">
                                      <p:cBhvr>
                                        <p:cTn id="7" dur="500"/>
                                        <p:tgtEl>
                                          <p:spTgt spid="8499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49926">
                                            <p:txEl>
                                              <p:pRg st="1" end="1"/>
                                            </p:txEl>
                                          </p:spTgt>
                                        </p:tgtEl>
                                        <p:attrNameLst>
                                          <p:attrName>style.visibility</p:attrName>
                                        </p:attrNameLst>
                                      </p:cBhvr>
                                      <p:to>
                                        <p:strVal val="visible"/>
                                      </p:to>
                                    </p:set>
                                    <p:animEffect transition="in" filter="dissolve">
                                      <p:cBhvr>
                                        <p:cTn id="12" dur="500"/>
                                        <p:tgtEl>
                                          <p:spTgt spid="84992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3845">
                                            <p:txEl>
                                              <p:pRg st="0" end="0"/>
                                            </p:txEl>
                                          </p:spTgt>
                                        </p:tgtEl>
                                        <p:attrNameLst>
                                          <p:attrName>style.visibility</p:attrName>
                                        </p:attrNameLst>
                                      </p:cBhvr>
                                      <p:to>
                                        <p:strVal val="visible"/>
                                      </p:to>
                                    </p:set>
                                    <p:animEffect transition="in" filter="dissolve">
                                      <p:cBhvr>
                                        <p:cTn id="17" dur="500"/>
                                        <p:tgtEl>
                                          <p:spTgt spid="16384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3845">
                                            <p:txEl>
                                              <p:pRg st="1" end="1"/>
                                            </p:txEl>
                                          </p:spTgt>
                                        </p:tgtEl>
                                        <p:attrNameLst>
                                          <p:attrName>style.visibility</p:attrName>
                                        </p:attrNameLst>
                                      </p:cBhvr>
                                      <p:to>
                                        <p:strVal val="visible"/>
                                      </p:to>
                                    </p:set>
                                    <p:animEffect transition="in" filter="dissolve">
                                      <p:cBhvr>
                                        <p:cTn id="22" dur="500"/>
                                        <p:tgtEl>
                                          <p:spTgt spid="163845">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3899">
                                            <p:txEl>
                                              <p:pRg st="0" end="0"/>
                                            </p:txEl>
                                          </p:spTgt>
                                        </p:tgtEl>
                                        <p:attrNameLst>
                                          <p:attrName>style.visibility</p:attrName>
                                        </p:attrNameLst>
                                      </p:cBhvr>
                                      <p:to>
                                        <p:strVal val="visible"/>
                                      </p:to>
                                    </p:set>
                                    <p:animEffect transition="in" filter="dissolve">
                                      <p:cBhvr>
                                        <p:cTn id="27" dur="500"/>
                                        <p:tgtEl>
                                          <p:spTgt spid="16389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63899">
                                            <p:txEl>
                                              <p:pRg st="1" end="1"/>
                                            </p:txEl>
                                          </p:spTgt>
                                        </p:tgtEl>
                                        <p:attrNameLst>
                                          <p:attrName>style.visibility</p:attrName>
                                        </p:attrNameLst>
                                      </p:cBhvr>
                                      <p:to>
                                        <p:strVal val="visible"/>
                                      </p:to>
                                    </p:set>
                                    <p:animEffect transition="in" filter="dissolve">
                                      <p:cBhvr>
                                        <p:cTn id="32" dur="500"/>
                                        <p:tgtEl>
                                          <p:spTgt spid="163899">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63846"/>
                                        </p:tgtEl>
                                        <p:attrNameLst>
                                          <p:attrName>style.visibility</p:attrName>
                                        </p:attrNameLst>
                                      </p:cBhvr>
                                      <p:to>
                                        <p:strVal val="visible"/>
                                      </p:to>
                                    </p:set>
                                    <p:animEffect transition="in" filter="wipe(up)">
                                      <p:cBhvr>
                                        <p:cTn id="37" dur="500"/>
                                        <p:tgtEl>
                                          <p:spTgt spid="163846"/>
                                        </p:tgtEl>
                                      </p:cBhvr>
                                    </p:animEffect>
                                  </p:childTnLst>
                                </p:cTn>
                              </p:par>
                            </p:childTnLst>
                          </p:cTn>
                        </p:par>
                        <p:par>
                          <p:cTn id="38" fill="hold" nodeType="afterGroup">
                            <p:stCondLst>
                              <p:cond delay="500"/>
                            </p:stCondLst>
                            <p:childTnLst>
                              <p:par>
                                <p:cTn id="39" presetID="22" presetClass="entr" presetSubtype="1" fill="hold" nodeType="afterEffect">
                                  <p:stCondLst>
                                    <p:cond delay="0"/>
                                  </p:stCondLst>
                                  <p:childTnLst>
                                    <p:set>
                                      <p:cBhvr>
                                        <p:cTn id="40" dur="1" fill="hold">
                                          <p:stCondLst>
                                            <p:cond delay="0"/>
                                          </p:stCondLst>
                                        </p:cTn>
                                        <p:tgtEl>
                                          <p:spTgt spid="849925"/>
                                        </p:tgtEl>
                                        <p:attrNameLst>
                                          <p:attrName>style.visibility</p:attrName>
                                        </p:attrNameLst>
                                      </p:cBhvr>
                                      <p:to>
                                        <p:strVal val="visible"/>
                                      </p:to>
                                    </p:set>
                                    <p:animEffect transition="in" filter="wipe(up)">
                                      <p:cBhvr>
                                        <p:cTn id="41" dur="500"/>
                                        <p:tgtEl>
                                          <p:spTgt spid="849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26" grpId="0" build="p" autoUpdateAnimBg="0"/>
      <p:bldP spid="163845" grpId="0" build="p" autoUpdateAnimBg="0"/>
      <p:bldP spid="163846" grpId="0"/>
      <p:bldP spid="163899"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ChangeArrowheads="1"/>
          </p:cNvSpPr>
          <p:nvPr/>
        </p:nvSpPr>
        <p:spPr bwMode="auto">
          <a:xfrm>
            <a:off x="2778125" y="2514600"/>
            <a:ext cx="6705600" cy="2667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6131" name="Group 3"/>
          <p:cNvGrpSpPr>
            <a:grpSpLocks/>
          </p:cNvGrpSpPr>
          <p:nvPr/>
        </p:nvGrpSpPr>
        <p:grpSpPr bwMode="auto">
          <a:xfrm>
            <a:off x="8072438" y="3276600"/>
            <a:ext cx="538162" cy="457200"/>
            <a:chOff x="4125" y="2064"/>
            <a:chExt cx="339" cy="288"/>
          </a:xfrm>
        </p:grpSpPr>
        <p:sp>
          <p:nvSpPr>
            <p:cNvPr id="176132" name="Text Box 4"/>
            <p:cNvSpPr txBox="1">
              <a:spLocks noChangeArrowheads="1"/>
            </p:cNvSpPr>
            <p:nvPr/>
          </p:nvSpPr>
          <p:spPr bwMode="auto">
            <a:xfrm>
              <a:off x="4125" y="2109"/>
              <a:ext cx="231"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a:solidFill>
                    <a:srgbClr val="FF0000"/>
                  </a:solidFill>
                  <a:latin typeface="Times New Roman" panose="02020603050405020304" pitchFamily="18" charset="0"/>
                  <a:sym typeface="Symbol" panose="05050102010706020507" pitchFamily="18" charset="2"/>
                </a:rPr>
                <a:t></a:t>
              </a:r>
              <a:endParaRPr lang="en-US" altLang="zh-CN" sz="1600">
                <a:solidFill>
                  <a:srgbClr val="FF0000"/>
                </a:solidFill>
                <a:latin typeface="Times New Roman" panose="02020603050405020304" pitchFamily="18" charset="0"/>
              </a:endParaRPr>
            </a:p>
          </p:txBody>
        </p:sp>
        <p:sp>
          <p:nvSpPr>
            <p:cNvPr id="176133" name="Text Box 5"/>
            <p:cNvSpPr txBox="1">
              <a:spLocks noChangeArrowheads="1"/>
            </p:cNvSpPr>
            <p:nvPr/>
          </p:nvSpPr>
          <p:spPr bwMode="auto">
            <a:xfrm>
              <a:off x="4272" y="2064"/>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i="1">
                  <a:latin typeface="Times New Roman" panose="02020603050405020304" pitchFamily="18" charset="0"/>
                </a:rPr>
                <a:t>q</a:t>
              </a:r>
            </a:p>
          </p:txBody>
        </p:sp>
      </p:grpSp>
      <p:grpSp>
        <p:nvGrpSpPr>
          <p:cNvPr id="176134" name="Group 6"/>
          <p:cNvGrpSpPr>
            <a:grpSpLocks/>
          </p:cNvGrpSpPr>
          <p:nvPr/>
        </p:nvGrpSpPr>
        <p:grpSpPr bwMode="auto">
          <a:xfrm>
            <a:off x="2135188" y="476251"/>
            <a:ext cx="7772400" cy="1997075"/>
            <a:chOff x="432" y="288"/>
            <a:chExt cx="4896" cy="1258"/>
          </a:xfrm>
        </p:grpSpPr>
        <p:sp>
          <p:nvSpPr>
            <p:cNvPr id="176135" name="Text Box 7"/>
            <p:cNvSpPr txBox="1">
              <a:spLocks noChangeArrowheads="1"/>
            </p:cNvSpPr>
            <p:nvPr/>
          </p:nvSpPr>
          <p:spPr bwMode="auto">
            <a:xfrm>
              <a:off x="432" y="288"/>
              <a:ext cx="4896" cy="1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50000"/>
                </a:spcBef>
                <a:buFontTx/>
                <a:buChar char="•"/>
              </a:pPr>
              <a:r>
                <a:rPr kumimoji="1" lang="en-US" altLang="zh-CN" sz="2000" b="1">
                  <a:solidFill>
                    <a:srgbClr val="3333FF"/>
                  </a:solidFill>
                  <a:latin typeface="Times New Roman" panose="02020603050405020304" pitchFamily="18" charset="0"/>
                  <a:ea typeface="楷体_GB2312" pitchFamily="49" charset="-122"/>
                </a:rPr>
                <a:t> </a:t>
              </a:r>
              <a:r>
                <a:rPr kumimoji="1" lang="en-US" altLang="en-US" sz="2000" b="1">
                  <a:solidFill>
                    <a:srgbClr val="000000"/>
                  </a:solidFill>
                  <a:latin typeface="Times New Roman" panose="02020603050405020304" pitchFamily="18" charset="0"/>
                  <a:ea typeface="楷体_GB2312" pitchFamily="49" charset="-122"/>
                </a:rPr>
                <a:t>For the semi-infinite</a:t>
              </a:r>
              <a:r>
                <a:rPr kumimoji="1" lang="en-US" altLang="en-US" sz="2000" b="1">
                  <a:solidFill>
                    <a:srgbClr val="3333FF"/>
                  </a:solidFill>
                  <a:latin typeface="Times New Roman" panose="02020603050405020304" pitchFamily="18" charset="0"/>
                  <a:ea typeface="楷体_GB2312" pitchFamily="49" charset="-122"/>
                </a:rPr>
                <a:t> </a:t>
              </a:r>
              <a:r>
                <a:rPr kumimoji="1" lang="en-US" altLang="en-US" sz="2000" b="1">
                  <a:solidFill>
                    <a:srgbClr val="FF0000"/>
                  </a:solidFill>
                  <a:latin typeface="Times New Roman" panose="02020603050405020304" pitchFamily="18" charset="0"/>
                  <a:ea typeface="楷体_GB2312" pitchFamily="49" charset="-122"/>
                </a:rPr>
                <a:t>wedge</a:t>
              </a:r>
              <a:r>
                <a:rPr kumimoji="1" lang="en-US" altLang="en-US" sz="2000" b="1">
                  <a:solidFill>
                    <a:srgbClr val="3333FF"/>
                  </a:solidFill>
                  <a:latin typeface="Times New Roman" panose="02020603050405020304" pitchFamily="18" charset="0"/>
                  <a:ea typeface="楷体_GB2312" pitchFamily="49" charset="-122"/>
                </a:rPr>
                <a:t> </a:t>
              </a:r>
              <a:r>
                <a:rPr kumimoji="1" lang="en-US" altLang="en-US" sz="2000" b="1">
                  <a:solidFill>
                    <a:srgbClr val="000000"/>
                  </a:solidFill>
                  <a:latin typeface="Times New Roman" panose="02020603050405020304" pitchFamily="18" charset="0"/>
                  <a:ea typeface="楷体_GB2312" pitchFamily="49" charset="-122"/>
                </a:rPr>
                <a:t>conducting boundary, the method of images is also applicable. However, the images can be found only for conducting wedges with angle given by   where</a:t>
              </a:r>
              <a:r>
                <a:rPr kumimoji="1" lang="en-US" altLang="en-US" sz="2000" b="1">
                  <a:solidFill>
                    <a:srgbClr val="3333FF"/>
                  </a:solidFill>
                  <a:latin typeface="Times New Roman" panose="02020603050405020304" pitchFamily="18" charset="0"/>
                  <a:ea typeface="楷体_GB2312" pitchFamily="49" charset="-122"/>
                </a:rPr>
                <a:t> </a:t>
              </a:r>
              <a:r>
                <a:rPr kumimoji="1" lang="en-US" altLang="en-US" sz="2000" b="1" i="1">
                  <a:solidFill>
                    <a:srgbClr val="0000CC"/>
                  </a:solidFill>
                  <a:latin typeface="Times New Roman" panose="02020603050405020304" pitchFamily="18" charset="0"/>
                  <a:ea typeface="楷体_GB2312" pitchFamily="49" charset="-122"/>
                </a:rPr>
                <a:t>n</a:t>
              </a:r>
              <a:r>
                <a:rPr kumimoji="1" lang="en-US" altLang="en-US" sz="2000">
                  <a:solidFill>
                    <a:srgbClr val="000000"/>
                  </a:solidFill>
                  <a:latin typeface="Times New Roman" panose="02020603050405020304" pitchFamily="18" charset="0"/>
                  <a:ea typeface="楷体_GB2312" pitchFamily="49" charset="-122"/>
                </a:rPr>
                <a:t> </a:t>
              </a:r>
              <a:r>
                <a:rPr kumimoji="1" lang="en-US" altLang="en-US" sz="2000" b="1">
                  <a:solidFill>
                    <a:srgbClr val="000000"/>
                  </a:solidFill>
                  <a:latin typeface="Times New Roman" panose="02020603050405020304" pitchFamily="18" charset="0"/>
                  <a:ea typeface="楷体_GB2312" pitchFamily="49" charset="-122"/>
                </a:rPr>
                <a:t>is</a:t>
              </a:r>
              <a:r>
                <a:rPr kumimoji="1" lang="en-US" altLang="en-US" sz="2000" b="1">
                  <a:solidFill>
                    <a:srgbClr val="3333FF"/>
                  </a:solidFill>
                  <a:latin typeface="Times New Roman" panose="02020603050405020304" pitchFamily="18" charset="0"/>
                  <a:ea typeface="楷体_GB2312" pitchFamily="49" charset="-122"/>
                </a:rPr>
                <a:t> </a:t>
              </a:r>
              <a:r>
                <a:rPr kumimoji="1" lang="en-US" altLang="en-US" sz="2000" b="1">
                  <a:solidFill>
                    <a:srgbClr val="FF0000"/>
                  </a:solidFill>
                  <a:latin typeface="Times New Roman" panose="02020603050405020304" pitchFamily="18" charset="0"/>
                  <a:ea typeface="楷体_GB2312" pitchFamily="49" charset="-122"/>
                </a:rPr>
                <a:t>an integer</a:t>
              </a:r>
              <a:r>
                <a:rPr kumimoji="1" lang="en-US" altLang="en-US" sz="2000" b="1">
                  <a:solidFill>
                    <a:srgbClr val="000000"/>
                  </a:solidFill>
                  <a:latin typeface="Times New Roman" panose="02020603050405020304" pitchFamily="18" charset="0"/>
                  <a:ea typeface="楷体_GB2312" pitchFamily="49" charset="-122"/>
                </a:rPr>
                <a:t>. In order to keep the wedge boundary at zero-potential,</a:t>
              </a:r>
              <a:r>
                <a:rPr kumimoji="1" lang="en-US" altLang="en-US" sz="2000" b="1">
                  <a:solidFill>
                    <a:srgbClr val="3333FF"/>
                  </a:solidFill>
                  <a:latin typeface="Times New Roman" panose="02020603050405020304" pitchFamily="18" charset="0"/>
                  <a:ea typeface="楷体_GB2312" pitchFamily="49" charset="-122"/>
                </a:rPr>
                <a:t> </a:t>
              </a:r>
              <a:r>
                <a:rPr kumimoji="1" lang="en-US" altLang="zh-CN" sz="2000" b="1">
                  <a:solidFill>
                    <a:srgbClr val="FF0000"/>
                  </a:solidFill>
                  <a:latin typeface="Times New Roman" panose="02020603050405020304" pitchFamily="18" charset="0"/>
                  <a:ea typeface="楷体_GB2312" pitchFamily="49" charset="-122"/>
                </a:rPr>
                <a:t>2n-1</a:t>
              </a:r>
              <a:r>
                <a:rPr kumimoji="1" lang="en-US" altLang="en-US" sz="2000" b="1">
                  <a:solidFill>
                    <a:srgbClr val="3333FF"/>
                  </a:solidFill>
                  <a:latin typeface="Times New Roman" panose="02020603050405020304" pitchFamily="18" charset="0"/>
                  <a:ea typeface="楷体_GB2312" pitchFamily="49" charset="-122"/>
                </a:rPr>
                <a:t> </a:t>
              </a:r>
              <a:r>
                <a:rPr kumimoji="1" lang="en-US" altLang="en-US" sz="2000" b="1">
                  <a:solidFill>
                    <a:srgbClr val="000000"/>
                  </a:solidFill>
                  <a:latin typeface="Times New Roman" panose="02020603050405020304" pitchFamily="18" charset="0"/>
                  <a:ea typeface="楷体_GB2312" pitchFamily="49" charset="-122"/>
                </a:rPr>
                <a:t>image charges are required. </a:t>
              </a:r>
              <a:endParaRPr kumimoji="1" lang="en-US" altLang="zh-CN" sz="2000" b="1">
                <a:solidFill>
                  <a:srgbClr val="000000"/>
                </a:solidFill>
                <a:latin typeface="楷体_GB2312" pitchFamily="49" charset="-122"/>
                <a:ea typeface="楷体_GB2312" pitchFamily="49" charset="-122"/>
              </a:endParaRPr>
            </a:p>
          </p:txBody>
        </p:sp>
        <p:graphicFrame>
          <p:nvGraphicFramePr>
            <p:cNvPr id="176136" name="Object 8"/>
            <p:cNvGraphicFramePr>
              <a:graphicFrameLocks noChangeAspect="1"/>
            </p:cNvGraphicFramePr>
            <p:nvPr/>
          </p:nvGraphicFramePr>
          <p:xfrm>
            <a:off x="3280" y="744"/>
            <a:ext cx="159" cy="409"/>
          </p:xfrm>
          <a:graphic>
            <a:graphicData uri="http://schemas.openxmlformats.org/presentationml/2006/ole">
              <mc:AlternateContent xmlns:mc="http://schemas.openxmlformats.org/markup-compatibility/2006">
                <mc:Choice xmlns:v="urn:schemas-microsoft-com:vml" Requires="v">
                  <p:oleObj spid="_x0000_s39947" name="Equation" r:id="rId3" imgW="152280" imgH="393480" progId="Equation.DSMT4">
                    <p:embed/>
                  </p:oleObj>
                </mc:Choice>
                <mc:Fallback>
                  <p:oleObj name="Equation" r:id="rId3" imgW="15228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0" y="744"/>
                          <a:ext cx="159" cy="4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6137" name="Line 9"/>
          <p:cNvSpPr>
            <a:spLocks noChangeShapeType="1"/>
          </p:cNvSpPr>
          <p:nvPr/>
        </p:nvSpPr>
        <p:spPr bwMode="auto">
          <a:xfrm flipH="1" flipV="1">
            <a:off x="7772400" y="3200400"/>
            <a:ext cx="427038" cy="292100"/>
          </a:xfrm>
          <a:prstGeom prst="line">
            <a:avLst/>
          </a:prstGeom>
          <a:noFill/>
          <a:ln w="28575">
            <a:solidFill>
              <a:srgbClr val="FFCC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6138" name="Group 10"/>
          <p:cNvGrpSpPr>
            <a:grpSpLocks/>
          </p:cNvGrpSpPr>
          <p:nvPr/>
        </p:nvGrpSpPr>
        <p:grpSpPr bwMode="auto">
          <a:xfrm>
            <a:off x="7508876" y="3014664"/>
            <a:ext cx="371475" cy="1817687"/>
            <a:chOff x="3770" y="1919"/>
            <a:chExt cx="234" cy="1145"/>
          </a:xfrm>
        </p:grpSpPr>
        <p:sp>
          <p:nvSpPr>
            <p:cNvPr id="176139" name="Text Box 11"/>
            <p:cNvSpPr txBox="1">
              <a:spLocks noChangeArrowheads="1"/>
            </p:cNvSpPr>
            <p:nvPr/>
          </p:nvSpPr>
          <p:spPr bwMode="auto">
            <a:xfrm>
              <a:off x="3770" y="1919"/>
              <a:ext cx="23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a:solidFill>
                    <a:srgbClr val="3333FF"/>
                  </a:solidFill>
                  <a:latin typeface="Times New Roman" panose="02020603050405020304" pitchFamily="18" charset="0"/>
                  <a:sym typeface="Webdings" panose="05030102010509060703" pitchFamily="18" charset="2"/>
                </a:rPr>
                <a:t></a:t>
              </a:r>
              <a:endParaRPr lang="en-US" altLang="zh-CN" sz="1400">
                <a:solidFill>
                  <a:srgbClr val="3333FF"/>
                </a:solidFill>
                <a:latin typeface="Times New Roman" panose="02020603050405020304" pitchFamily="18" charset="0"/>
              </a:endParaRPr>
            </a:p>
          </p:txBody>
        </p:sp>
        <p:sp>
          <p:nvSpPr>
            <p:cNvPr id="176140" name="Line 12"/>
            <p:cNvSpPr>
              <a:spLocks noChangeShapeType="1"/>
            </p:cNvSpPr>
            <p:nvPr/>
          </p:nvSpPr>
          <p:spPr bwMode="auto">
            <a:xfrm flipH="1">
              <a:off x="3883" y="2069"/>
              <a:ext cx="6" cy="995"/>
            </a:xfrm>
            <a:prstGeom prst="line">
              <a:avLst/>
            </a:prstGeom>
            <a:noFill/>
            <a:ln w="28575">
              <a:solidFill>
                <a:srgbClr val="FFCC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6141" name="Group 13"/>
          <p:cNvGrpSpPr>
            <a:grpSpLocks/>
          </p:cNvGrpSpPr>
          <p:nvPr/>
        </p:nvGrpSpPr>
        <p:grpSpPr bwMode="auto">
          <a:xfrm>
            <a:off x="6172200" y="2743200"/>
            <a:ext cx="2895600" cy="2286000"/>
            <a:chOff x="2928" y="1728"/>
            <a:chExt cx="1824" cy="1440"/>
          </a:xfrm>
        </p:grpSpPr>
        <p:sp>
          <p:nvSpPr>
            <p:cNvPr id="176142" name="Freeform 14"/>
            <p:cNvSpPr>
              <a:spLocks/>
            </p:cNvSpPr>
            <p:nvPr/>
          </p:nvSpPr>
          <p:spPr bwMode="auto">
            <a:xfrm>
              <a:off x="3908" y="2360"/>
              <a:ext cx="105" cy="184"/>
            </a:xfrm>
            <a:custGeom>
              <a:avLst/>
              <a:gdLst>
                <a:gd name="T0" fmla="*/ 140 w 163"/>
                <a:gd name="T1" fmla="*/ 300 h 300"/>
                <a:gd name="T2" fmla="*/ 140 w 163"/>
                <a:gd name="T3" fmla="*/ 120 h 300"/>
                <a:gd name="T4" fmla="*/ 0 w 163"/>
                <a:gd name="T5" fmla="*/ 0 h 300"/>
              </a:gdLst>
              <a:ahLst/>
              <a:cxnLst>
                <a:cxn ang="0">
                  <a:pos x="T0" y="T1"/>
                </a:cxn>
                <a:cxn ang="0">
                  <a:pos x="T2" y="T3"/>
                </a:cxn>
                <a:cxn ang="0">
                  <a:pos x="T4" y="T5"/>
                </a:cxn>
              </a:cxnLst>
              <a:rect l="0" t="0" r="r" b="b"/>
              <a:pathLst>
                <a:path w="163" h="300">
                  <a:moveTo>
                    <a:pt x="140" y="300"/>
                  </a:moveTo>
                  <a:cubicBezTo>
                    <a:pt x="151" y="235"/>
                    <a:pt x="163" y="170"/>
                    <a:pt x="140" y="120"/>
                  </a:cubicBezTo>
                  <a:cubicBezTo>
                    <a:pt x="117" y="70"/>
                    <a:pt x="58" y="35"/>
                    <a:pt x="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6143" name="Text Box 15"/>
            <p:cNvSpPr txBox="1">
              <a:spLocks noChangeArrowheads="1"/>
            </p:cNvSpPr>
            <p:nvPr/>
          </p:nvSpPr>
          <p:spPr bwMode="auto">
            <a:xfrm>
              <a:off x="3908" y="2261"/>
              <a:ext cx="38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a:latin typeface="Times New Roman" panose="02020603050405020304" pitchFamily="18" charset="0"/>
                  <a:sym typeface="Symbol" panose="05050102010706020507" pitchFamily="18" charset="2"/>
                </a:rPr>
                <a:t></a:t>
              </a:r>
              <a:r>
                <a:rPr lang="en-US" altLang="zh-CN" sz="1600">
                  <a:latin typeface="Times New Roman" panose="02020603050405020304" pitchFamily="18" charset="0"/>
                </a:rPr>
                <a:t>/3</a:t>
              </a:r>
            </a:p>
          </p:txBody>
        </p:sp>
        <p:sp>
          <p:nvSpPr>
            <p:cNvPr id="176144" name="Line 16"/>
            <p:cNvSpPr>
              <a:spLocks noChangeShapeType="1"/>
            </p:cNvSpPr>
            <p:nvPr/>
          </p:nvSpPr>
          <p:spPr bwMode="auto">
            <a:xfrm flipH="1">
              <a:off x="2928" y="2544"/>
              <a:ext cx="1824" cy="0"/>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45" name="Line 17"/>
            <p:cNvSpPr>
              <a:spLocks noChangeShapeType="1"/>
            </p:cNvSpPr>
            <p:nvPr/>
          </p:nvSpPr>
          <p:spPr bwMode="auto">
            <a:xfrm flipH="1">
              <a:off x="3408" y="1728"/>
              <a:ext cx="912" cy="1440"/>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6146" name="Group 18"/>
          <p:cNvGrpSpPr>
            <a:grpSpLocks/>
          </p:cNvGrpSpPr>
          <p:nvPr/>
        </p:nvGrpSpPr>
        <p:grpSpPr bwMode="auto">
          <a:xfrm>
            <a:off x="6770688" y="4389438"/>
            <a:ext cx="1098550" cy="787400"/>
            <a:chOff x="3305" y="2765"/>
            <a:chExt cx="692" cy="496"/>
          </a:xfrm>
        </p:grpSpPr>
        <p:sp>
          <p:nvSpPr>
            <p:cNvPr id="176147" name="Text Box 19"/>
            <p:cNvSpPr txBox="1">
              <a:spLocks noChangeArrowheads="1"/>
            </p:cNvSpPr>
            <p:nvPr/>
          </p:nvSpPr>
          <p:spPr bwMode="auto">
            <a:xfrm>
              <a:off x="3779" y="2990"/>
              <a:ext cx="21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a:solidFill>
                    <a:srgbClr val="FF0000"/>
                  </a:solidFill>
                  <a:latin typeface="Times New Roman" panose="02020603050405020304" pitchFamily="18" charset="0"/>
                  <a:sym typeface="Symbol" panose="05050102010706020507" pitchFamily="18" charset="2"/>
                </a:rPr>
                <a:t></a:t>
              </a:r>
              <a:endParaRPr lang="en-US" altLang="zh-CN" sz="1600">
                <a:solidFill>
                  <a:srgbClr val="FF0000"/>
                </a:solidFill>
                <a:latin typeface="Times New Roman" panose="02020603050405020304" pitchFamily="18" charset="0"/>
              </a:endParaRPr>
            </a:p>
          </p:txBody>
        </p:sp>
        <p:sp>
          <p:nvSpPr>
            <p:cNvPr id="176148" name="Line 20"/>
            <p:cNvSpPr>
              <a:spLocks noChangeShapeType="1"/>
            </p:cNvSpPr>
            <p:nvPr/>
          </p:nvSpPr>
          <p:spPr bwMode="auto">
            <a:xfrm flipH="1" flipV="1">
              <a:off x="3305" y="2765"/>
              <a:ext cx="542" cy="319"/>
            </a:xfrm>
            <a:prstGeom prst="line">
              <a:avLst/>
            </a:prstGeom>
            <a:noFill/>
            <a:ln w="28575">
              <a:solidFill>
                <a:srgbClr val="FFCC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6149" name="Group 21"/>
          <p:cNvGrpSpPr>
            <a:grpSpLocks/>
          </p:cNvGrpSpPr>
          <p:nvPr/>
        </p:nvGrpSpPr>
        <p:grpSpPr bwMode="auto">
          <a:xfrm>
            <a:off x="6510339" y="3530601"/>
            <a:ext cx="1647825" cy="995363"/>
            <a:chOff x="3141" y="2224"/>
            <a:chExt cx="1038" cy="627"/>
          </a:xfrm>
        </p:grpSpPr>
        <p:sp>
          <p:nvSpPr>
            <p:cNvPr id="176150" name="Text Box 22"/>
            <p:cNvSpPr txBox="1">
              <a:spLocks noChangeArrowheads="1"/>
            </p:cNvSpPr>
            <p:nvPr/>
          </p:nvSpPr>
          <p:spPr bwMode="auto">
            <a:xfrm>
              <a:off x="3141" y="2224"/>
              <a:ext cx="25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a:solidFill>
                    <a:srgbClr val="FF0000"/>
                  </a:solidFill>
                  <a:latin typeface="Times New Roman" panose="02020603050405020304" pitchFamily="18" charset="0"/>
                  <a:sym typeface="Symbol" panose="05050102010706020507" pitchFamily="18" charset="2"/>
                </a:rPr>
                <a:t></a:t>
              </a:r>
              <a:endParaRPr lang="en-US" altLang="zh-CN" sz="1600">
                <a:solidFill>
                  <a:srgbClr val="FF0000"/>
                </a:solidFill>
                <a:latin typeface="Times New Roman" panose="02020603050405020304" pitchFamily="18" charset="0"/>
              </a:endParaRPr>
            </a:p>
          </p:txBody>
        </p:sp>
        <p:sp>
          <p:nvSpPr>
            <p:cNvPr id="176151" name="Line 23"/>
            <p:cNvSpPr>
              <a:spLocks noChangeShapeType="1"/>
            </p:cNvSpPr>
            <p:nvPr/>
          </p:nvSpPr>
          <p:spPr bwMode="auto">
            <a:xfrm>
              <a:off x="3289" y="2360"/>
              <a:ext cx="890" cy="491"/>
            </a:xfrm>
            <a:prstGeom prst="line">
              <a:avLst/>
            </a:prstGeom>
            <a:noFill/>
            <a:ln w="28575">
              <a:solidFill>
                <a:srgbClr val="FFCC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6152" name="Group 24"/>
          <p:cNvGrpSpPr>
            <a:grpSpLocks/>
          </p:cNvGrpSpPr>
          <p:nvPr/>
        </p:nvGrpSpPr>
        <p:grpSpPr bwMode="auto">
          <a:xfrm>
            <a:off x="6526213" y="3721101"/>
            <a:ext cx="419100" cy="855663"/>
            <a:chOff x="3151" y="2344"/>
            <a:chExt cx="264" cy="539"/>
          </a:xfrm>
        </p:grpSpPr>
        <p:sp>
          <p:nvSpPr>
            <p:cNvPr id="176153" name="Text Box 25"/>
            <p:cNvSpPr txBox="1">
              <a:spLocks noChangeArrowheads="1"/>
            </p:cNvSpPr>
            <p:nvPr/>
          </p:nvSpPr>
          <p:spPr bwMode="auto">
            <a:xfrm>
              <a:off x="3151" y="2640"/>
              <a:ext cx="26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200">
                  <a:solidFill>
                    <a:srgbClr val="3333FF"/>
                  </a:solidFill>
                  <a:latin typeface="Times New Roman" panose="02020603050405020304" pitchFamily="18" charset="0"/>
                  <a:sym typeface="Webdings" panose="05030102010509060703" pitchFamily="18" charset="2"/>
                </a:rPr>
                <a:t></a:t>
              </a:r>
              <a:endParaRPr lang="en-US" altLang="zh-CN" sz="1200">
                <a:solidFill>
                  <a:srgbClr val="3333FF"/>
                </a:solidFill>
                <a:latin typeface="Times New Roman" panose="02020603050405020304" pitchFamily="18" charset="0"/>
              </a:endParaRPr>
            </a:p>
          </p:txBody>
        </p:sp>
        <p:sp>
          <p:nvSpPr>
            <p:cNvPr id="176154" name="Line 26"/>
            <p:cNvSpPr>
              <a:spLocks noChangeShapeType="1"/>
            </p:cNvSpPr>
            <p:nvPr/>
          </p:nvSpPr>
          <p:spPr bwMode="auto">
            <a:xfrm flipH="1" flipV="1">
              <a:off x="3254" y="2344"/>
              <a:ext cx="0" cy="343"/>
            </a:xfrm>
            <a:prstGeom prst="line">
              <a:avLst/>
            </a:prstGeom>
            <a:noFill/>
            <a:ln w="28575">
              <a:solidFill>
                <a:srgbClr val="FFCC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6155" name="Group 27"/>
          <p:cNvGrpSpPr>
            <a:grpSpLocks/>
          </p:cNvGrpSpPr>
          <p:nvPr/>
        </p:nvGrpSpPr>
        <p:grpSpPr bwMode="auto">
          <a:xfrm>
            <a:off x="8083550" y="3590926"/>
            <a:ext cx="311150" cy="1196975"/>
            <a:chOff x="4132" y="2262"/>
            <a:chExt cx="196" cy="754"/>
          </a:xfrm>
        </p:grpSpPr>
        <p:sp>
          <p:nvSpPr>
            <p:cNvPr id="176156" name="Text Box 28"/>
            <p:cNvSpPr txBox="1">
              <a:spLocks noChangeArrowheads="1"/>
            </p:cNvSpPr>
            <p:nvPr/>
          </p:nvSpPr>
          <p:spPr bwMode="auto">
            <a:xfrm>
              <a:off x="4132" y="2788"/>
              <a:ext cx="19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200">
                  <a:solidFill>
                    <a:srgbClr val="3333FF"/>
                  </a:solidFill>
                  <a:latin typeface="Times New Roman" panose="02020603050405020304" pitchFamily="18" charset="0"/>
                  <a:sym typeface="Webdings" panose="05030102010509060703" pitchFamily="18" charset="2"/>
                </a:rPr>
                <a:t></a:t>
              </a:r>
              <a:endParaRPr lang="en-US" altLang="zh-CN" sz="1200">
                <a:solidFill>
                  <a:srgbClr val="3333FF"/>
                </a:solidFill>
                <a:latin typeface="Times New Roman" panose="02020603050405020304" pitchFamily="18" charset="0"/>
              </a:endParaRPr>
            </a:p>
          </p:txBody>
        </p:sp>
        <p:sp>
          <p:nvSpPr>
            <p:cNvPr id="176157" name="Line 29"/>
            <p:cNvSpPr>
              <a:spLocks noChangeShapeType="1"/>
            </p:cNvSpPr>
            <p:nvPr/>
          </p:nvSpPr>
          <p:spPr bwMode="auto">
            <a:xfrm>
              <a:off x="4234" y="2262"/>
              <a:ext cx="0" cy="565"/>
            </a:xfrm>
            <a:prstGeom prst="line">
              <a:avLst/>
            </a:prstGeom>
            <a:noFill/>
            <a:ln w="28575">
              <a:solidFill>
                <a:srgbClr val="FFCC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6168" name="AutoShape 40"/>
          <p:cNvSpPr>
            <a:spLocks noChangeArrowheads="1"/>
          </p:cNvSpPr>
          <p:nvPr/>
        </p:nvSpPr>
        <p:spPr bwMode="auto">
          <a:xfrm>
            <a:off x="5133975" y="3662245"/>
            <a:ext cx="762000" cy="733663"/>
          </a:xfrm>
          <a:prstGeom prst="rightArrow">
            <a:avLst>
              <a:gd name="adj1" fmla="val 50000"/>
              <a:gd name="adj2" fmla="val 62500"/>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6169" name="Text Box 41"/>
          <p:cNvSpPr txBox="1">
            <a:spLocks noChangeArrowheads="1"/>
          </p:cNvSpPr>
          <p:nvPr/>
        </p:nvSpPr>
        <p:spPr bwMode="auto">
          <a:xfrm>
            <a:off x="2135188" y="5229226"/>
            <a:ext cx="8208962" cy="1235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kumimoji="1" lang="en-US" altLang="zh-CN" sz="2000" b="1">
                <a:solidFill>
                  <a:srgbClr val="3333FF"/>
                </a:solidFill>
                <a:ea typeface="楷体_GB2312" pitchFamily="49" charset="-122"/>
              </a:rPr>
              <a:t>       </a:t>
            </a:r>
            <a:r>
              <a:rPr kumimoji="1" lang="en-US" altLang="en-US" sz="2000" b="1">
                <a:solidFill>
                  <a:srgbClr val="3333FF"/>
                </a:solidFill>
                <a:ea typeface="楷体_GB2312" pitchFamily="49" charset="-122"/>
              </a:rPr>
              <a:t>When an </a:t>
            </a:r>
            <a:r>
              <a:rPr kumimoji="1" lang="en-US" altLang="en-US" sz="2000" b="1">
                <a:solidFill>
                  <a:srgbClr val="FF0000"/>
                </a:solidFill>
                <a:ea typeface="楷体_GB2312" pitchFamily="49" charset="-122"/>
              </a:rPr>
              <a:t>infinite line</a:t>
            </a:r>
            <a:r>
              <a:rPr kumimoji="1" lang="en-US" altLang="en-US" sz="2000" b="1">
                <a:solidFill>
                  <a:srgbClr val="3333FF"/>
                </a:solidFill>
                <a:ea typeface="楷体_GB2312" pitchFamily="49" charset="-122"/>
              </a:rPr>
              <a:t> charge is nearby an infinite conducting plane, the method of images can be applied as well, based on the principle of </a:t>
            </a:r>
            <a:r>
              <a:rPr kumimoji="1" lang="en-US" altLang="en-US" sz="2000" b="1">
                <a:solidFill>
                  <a:srgbClr val="FF0000"/>
                </a:solidFill>
                <a:ea typeface="楷体_GB2312" pitchFamily="49" charset="-122"/>
              </a:rPr>
              <a:t>superposition</a:t>
            </a:r>
            <a:r>
              <a:rPr kumimoji="1" lang="en-US" altLang="en-US" sz="2000" b="1">
                <a:solidFill>
                  <a:srgbClr val="3333FF"/>
                </a:solidFill>
                <a:ea typeface="楷体_GB2312" pitchFamily="49" charset="-122"/>
              </a:rPr>
              <a:t>.</a:t>
            </a:r>
            <a:endParaRPr kumimoji="1" lang="en-US" altLang="zh-CN" sz="2000" b="1">
              <a:solidFill>
                <a:srgbClr val="3333FF"/>
              </a:solidFill>
              <a:ea typeface="楷体_GB2312" pitchFamily="49" charset="-122"/>
            </a:endParaRPr>
          </a:p>
        </p:txBody>
      </p:sp>
      <p:pic>
        <p:nvPicPr>
          <p:cNvPr id="176172"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1813" y="2636839"/>
            <a:ext cx="1809750"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4840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176134"/>
                                        </p:tgtEl>
                                        <p:attrNameLst>
                                          <p:attrName>style.visibility</p:attrName>
                                        </p:attrNameLst>
                                      </p:cBhvr>
                                      <p:to>
                                        <p:strVal val="visible"/>
                                      </p:to>
                                    </p:set>
                                    <p:anim calcmode="lin" valueType="num">
                                      <p:cBhvr additive="base">
                                        <p:cTn id="7" dur="500" fill="hold"/>
                                        <p:tgtEl>
                                          <p:spTgt spid="176134"/>
                                        </p:tgtEl>
                                        <p:attrNameLst>
                                          <p:attrName>ppt_x</p:attrName>
                                        </p:attrNameLst>
                                      </p:cBhvr>
                                      <p:tavLst>
                                        <p:tav tm="0">
                                          <p:val>
                                            <p:strVal val="#ppt_x"/>
                                          </p:val>
                                        </p:tav>
                                        <p:tav tm="100000">
                                          <p:val>
                                            <p:strVal val="#ppt_x"/>
                                          </p:val>
                                        </p:tav>
                                      </p:tavLst>
                                    </p:anim>
                                    <p:anim calcmode="lin" valueType="num">
                                      <p:cBhvr additive="base">
                                        <p:cTn id="8" dur="500" fill="hold"/>
                                        <p:tgtEl>
                                          <p:spTgt spid="17613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7613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7616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17614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17613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17615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17614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17615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17614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17613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7613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76169"/>
                                        </p:tgtEl>
                                        <p:attrNameLst>
                                          <p:attrName>style.visibility</p:attrName>
                                        </p:attrNameLst>
                                      </p:cBhvr>
                                      <p:to>
                                        <p:strVal val="visible"/>
                                      </p:to>
                                    </p:set>
                                    <p:anim calcmode="lin" valueType="num">
                                      <p:cBhvr additive="base">
                                        <p:cTn id="53" dur="500" fill="hold"/>
                                        <p:tgtEl>
                                          <p:spTgt spid="176169"/>
                                        </p:tgtEl>
                                        <p:attrNameLst>
                                          <p:attrName>ppt_x</p:attrName>
                                        </p:attrNameLst>
                                      </p:cBhvr>
                                      <p:tavLst>
                                        <p:tav tm="0">
                                          <p:val>
                                            <p:strVal val="#ppt_x"/>
                                          </p:val>
                                        </p:tav>
                                        <p:tav tm="100000">
                                          <p:val>
                                            <p:strVal val="#ppt_x"/>
                                          </p:val>
                                        </p:tav>
                                      </p:tavLst>
                                    </p:anim>
                                    <p:anim calcmode="lin" valueType="num">
                                      <p:cBhvr additive="base">
                                        <p:cTn id="54" dur="500" fill="hold"/>
                                        <p:tgtEl>
                                          <p:spTgt spid="1761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animBg="1"/>
      <p:bldP spid="176137" grpId="0" animBg="1"/>
      <p:bldP spid="176168" grpId="0" animBg="1"/>
      <p:bldP spid="17616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p:cNvSpPr>
            <a:spLocks noGrp="1" noChangeArrowheads="1"/>
          </p:cNvSpPr>
          <p:nvPr>
            <p:ph type="title" idx="4294967295"/>
          </p:nvPr>
        </p:nvSpPr>
        <p:spPr>
          <a:xfrm>
            <a:off x="2063750" y="476250"/>
            <a:ext cx="8280400" cy="1081088"/>
          </a:xfrm>
          <a:gradFill rotWithShape="1">
            <a:gsLst>
              <a:gs pos="0">
                <a:srgbClr val="CCFFCC"/>
              </a:gs>
              <a:gs pos="50000">
                <a:schemeClr val="bg1"/>
              </a:gs>
              <a:gs pos="100000">
                <a:srgbClr val="CCFFCC"/>
              </a:gs>
            </a:gsLst>
            <a:lin ang="5400000" scaled="1"/>
          </a:gradFill>
          <a:extLs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r>
              <a:rPr lang="en-US" altLang="zh-CN" b="1">
                <a:solidFill>
                  <a:srgbClr val="990000"/>
                </a:solidFill>
                <a:latin typeface="Times New Roman" panose="02020603050405020304" pitchFamily="18" charset="0"/>
                <a:ea typeface="幼圆" panose="02010509060101010101" pitchFamily="49" charset="-122"/>
              </a:rPr>
              <a:t>Classification analysis to solve the problem of static electromagnetic field</a:t>
            </a:r>
          </a:p>
        </p:txBody>
      </p:sp>
      <p:sp>
        <p:nvSpPr>
          <p:cNvPr id="90116" name="Text Box 5"/>
          <p:cNvSpPr txBox="1">
            <a:spLocks noChangeArrowheads="1"/>
          </p:cNvSpPr>
          <p:nvPr/>
        </p:nvSpPr>
        <p:spPr bwMode="auto">
          <a:xfrm>
            <a:off x="2711450" y="4262439"/>
            <a:ext cx="2592388" cy="830997"/>
          </a:xfrm>
          <a:prstGeom prst="rect">
            <a:avLst/>
          </a:prstGeom>
          <a:gradFill rotWithShape="1">
            <a:gsLst>
              <a:gs pos="0">
                <a:srgbClr val="737373"/>
              </a:gs>
              <a:gs pos="50000">
                <a:srgbClr val="F8F8F8"/>
              </a:gs>
              <a:gs pos="100000">
                <a:srgbClr val="737373"/>
              </a:gs>
            </a:gsLst>
            <a:lin ang="5400000" scaled="1"/>
          </a:gra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solidFill>
                  <a:srgbClr val="FF0000"/>
                </a:solidFill>
                <a:latin typeface="Times New Roman" panose="02020603050405020304" pitchFamily="18" charset="0"/>
                <a:ea typeface="幼圆" panose="02010509060101010101" pitchFamily="49" charset="-122"/>
              </a:rPr>
              <a:t>Static electric field</a:t>
            </a:r>
          </a:p>
        </p:txBody>
      </p:sp>
      <p:sp>
        <p:nvSpPr>
          <p:cNvPr id="90117" name="Text Box 11"/>
          <p:cNvSpPr txBox="1">
            <a:spLocks noChangeArrowheads="1"/>
          </p:cNvSpPr>
          <p:nvPr/>
        </p:nvSpPr>
        <p:spPr bwMode="auto">
          <a:xfrm>
            <a:off x="3792538" y="2133600"/>
            <a:ext cx="4679950" cy="457200"/>
          </a:xfrm>
          <a:prstGeom prst="rect">
            <a:avLst/>
          </a:prstGeom>
          <a:gradFill rotWithShape="1">
            <a:gsLst>
              <a:gs pos="0">
                <a:srgbClr val="737373"/>
              </a:gs>
              <a:gs pos="50000">
                <a:srgbClr val="F8F8F8"/>
              </a:gs>
              <a:gs pos="100000">
                <a:srgbClr val="737373"/>
              </a:gs>
            </a:gsLst>
            <a:lin ang="5400000" scaled="1"/>
          </a:gra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solidFill>
                  <a:srgbClr val="FF0000"/>
                </a:solidFill>
                <a:latin typeface="Times New Roman" panose="02020603050405020304" pitchFamily="18" charset="0"/>
                <a:ea typeface="幼圆" panose="02010509060101010101" pitchFamily="49" charset="-122"/>
              </a:rPr>
              <a:t>According to the types of field</a:t>
            </a:r>
          </a:p>
        </p:txBody>
      </p:sp>
      <p:sp>
        <p:nvSpPr>
          <p:cNvPr id="90118" name="Line 12"/>
          <p:cNvSpPr>
            <a:spLocks noChangeShapeType="1"/>
          </p:cNvSpPr>
          <p:nvPr/>
        </p:nvSpPr>
        <p:spPr bwMode="auto">
          <a:xfrm flipH="1">
            <a:off x="6024563" y="2638425"/>
            <a:ext cx="0" cy="503238"/>
          </a:xfrm>
          <a:prstGeom prst="line">
            <a:avLst/>
          </a:prstGeom>
          <a:noFill/>
          <a:ln w="857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0119" name="Line 13"/>
          <p:cNvSpPr>
            <a:spLocks noChangeShapeType="1"/>
          </p:cNvSpPr>
          <p:nvPr/>
        </p:nvSpPr>
        <p:spPr bwMode="auto">
          <a:xfrm flipV="1">
            <a:off x="3935413" y="3114675"/>
            <a:ext cx="4176712" cy="26988"/>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0120" name="AutoShape 14"/>
          <p:cNvSpPr>
            <a:spLocks noChangeArrowheads="1"/>
          </p:cNvSpPr>
          <p:nvPr/>
        </p:nvSpPr>
        <p:spPr bwMode="auto">
          <a:xfrm>
            <a:off x="3863975" y="3141664"/>
            <a:ext cx="287338" cy="935037"/>
          </a:xfrm>
          <a:prstGeom prst="downArrow">
            <a:avLst>
              <a:gd name="adj1" fmla="val 50546"/>
              <a:gd name="adj2" fmla="val 80495"/>
            </a:avLst>
          </a:prstGeom>
          <a:solidFill>
            <a:schemeClr val="tx2"/>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2400">
              <a:solidFill>
                <a:srgbClr val="FF0000"/>
              </a:solidFill>
              <a:ea typeface="楷体_GB2312" pitchFamily="49" charset="-122"/>
            </a:endParaRPr>
          </a:p>
        </p:txBody>
      </p:sp>
      <p:sp>
        <p:nvSpPr>
          <p:cNvPr id="90121" name="AutoShape 15"/>
          <p:cNvSpPr>
            <a:spLocks noChangeArrowheads="1"/>
          </p:cNvSpPr>
          <p:nvPr/>
        </p:nvSpPr>
        <p:spPr bwMode="auto">
          <a:xfrm>
            <a:off x="7896225" y="3155950"/>
            <a:ext cx="287338" cy="920750"/>
          </a:xfrm>
          <a:prstGeom prst="downArrow">
            <a:avLst>
              <a:gd name="adj1" fmla="val 50546"/>
              <a:gd name="adj2" fmla="val 79265"/>
            </a:avLst>
          </a:prstGeom>
          <a:solidFill>
            <a:schemeClr val="tx2"/>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2400">
              <a:solidFill>
                <a:srgbClr val="FF0000"/>
              </a:solidFill>
              <a:ea typeface="楷体_GB2312" pitchFamily="49" charset="-122"/>
            </a:endParaRPr>
          </a:p>
        </p:txBody>
      </p:sp>
      <p:sp>
        <p:nvSpPr>
          <p:cNvPr id="90122" name="AutoShape 16"/>
          <p:cNvSpPr>
            <a:spLocks noChangeArrowheads="1"/>
          </p:cNvSpPr>
          <p:nvPr/>
        </p:nvSpPr>
        <p:spPr bwMode="auto">
          <a:xfrm>
            <a:off x="5880101" y="1628776"/>
            <a:ext cx="288925" cy="504825"/>
          </a:xfrm>
          <a:prstGeom prst="downArrow">
            <a:avLst>
              <a:gd name="adj1" fmla="val 50546"/>
              <a:gd name="adj2" fmla="val 43220"/>
            </a:avLst>
          </a:prstGeom>
          <a:solidFill>
            <a:schemeClr val="tx2"/>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2400">
              <a:solidFill>
                <a:srgbClr val="FF0000"/>
              </a:solidFill>
              <a:ea typeface="楷体_GB2312" pitchFamily="49" charset="-122"/>
            </a:endParaRPr>
          </a:p>
        </p:txBody>
      </p:sp>
      <p:sp>
        <p:nvSpPr>
          <p:cNvPr id="90123" name="Text Box 20"/>
          <p:cNvSpPr txBox="1">
            <a:spLocks noChangeArrowheads="1"/>
          </p:cNvSpPr>
          <p:nvPr/>
        </p:nvSpPr>
        <p:spPr bwMode="auto">
          <a:xfrm>
            <a:off x="6816725" y="4221164"/>
            <a:ext cx="2592388" cy="830997"/>
          </a:xfrm>
          <a:prstGeom prst="rect">
            <a:avLst/>
          </a:prstGeom>
          <a:gradFill rotWithShape="1">
            <a:gsLst>
              <a:gs pos="0">
                <a:srgbClr val="737373"/>
              </a:gs>
              <a:gs pos="50000">
                <a:srgbClr val="F8F8F8"/>
              </a:gs>
              <a:gs pos="100000">
                <a:srgbClr val="737373"/>
              </a:gs>
            </a:gsLst>
            <a:lin ang="5400000" scaled="1"/>
          </a:gra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solidFill>
                  <a:srgbClr val="FF0000"/>
                </a:solidFill>
                <a:latin typeface="Times New Roman" panose="02020603050405020304" pitchFamily="18" charset="0"/>
                <a:ea typeface="幼圆" panose="02010509060101010101" pitchFamily="49" charset="-122"/>
              </a:rPr>
              <a:t>Static magnetic field</a:t>
            </a:r>
          </a:p>
        </p:txBody>
      </p:sp>
    </p:spTree>
    <p:extLst>
      <p:ext uri="{BB962C8B-B14F-4D97-AF65-F5344CB8AC3E}">
        <p14:creationId xmlns:p14="http://schemas.microsoft.com/office/powerpoint/2010/main" val="14844519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ext Box 2"/>
          <p:cNvSpPr txBox="1">
            <a:spLocks noChangeArrowheads="1"/>
          </p:cNvSpPr>
          <p:nvPr/>
        </p:nvSpPr>
        <p:spPr bwMode="auto">
          <a:xfrm>
            <a:off x="1595438" y="333376"/>
            <a:ext cx="9072562" cy="153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pPr>
            <a:r>
              <a:rPr kumimoji="1" lang="en-US" altLang="zh-CN" sz="2400" b="1">
                <a:solidFill>
                  <a:srgbClr val="FF0000"/>
                </a:solidFill>
                <a:ea typeface="幼圆" panose="02010509060101010101" pitchFamily="49" charset="-122"/>
              </a:rPr>
              <a:t>Ex:</a:t>
            </a:r>
            <a:r>
              <a:rPr kumimoji="1" lang="en-US" altLang="zh-CN" sz="2400" b="1">
                <a:solidFill>
                  <a:srgbClr val="FF0000"/>
                </a:solidFill>
                <a:ea typeface="楷体_GB2312" pitchFamily="49" charset="-122"/>
              </a:rPr>
              <a:t> </a:t>
            </a:r>
            <a:r>
              <a:rPr kumimoji="1" lang="en-US" altLang="zh-CN" sz="2400" b="1">
                <a:solidFill>
                  <a:srgbClr val="0000CC"/>
                </a:solidFill>
              </a:rPr>
              <a:t>The distance between a point charge </a:t>
            </a:r>
            <a:r>
              <a:rPr kumimoji="1" lang="en-US" altLang="zh-CN" sz="2400" b="1" i="1">
                <a:solidFill>
                  <a:srgbClr val="0000CC"/>
                </a:solidFill>
              </a:rPr>
              <a:t>q</a:t>
            </a:r>
            <a:r>
              <a:rPr kumimoji="1" lang="en-US" altLang="zh-CN" sz="2400" b="1">
                <a:solidFill>
                  <a:srgbClr val="0000CC"/>
                </a:solidFill>
              </a:rPr>
              <a:t> and an infinite conducting plane is </a:t>
            </a:r>
            <a:r>
              <a:rPr kumimoji="1" lang="en-US" altLang="zh-CN" sz="2400" b="1" i="1">
                <a:solidFill>
                  <a:srgbClr val="0000CC"/>
                </a:solidFill>
              </a:rPr>
              <a:t>d</a:t>
            </a:r>
            <a:r>
              <a:rPr kumimoji="1" lang="en-US" altLang="zh-CN" sz="2400" b="1">
                <a:solidFill>
                  <a:srgbClr val="0000CC"/>
                </a:solidFill>
              </a:rPr>
              <a:t> </a:t>
            </a:r>
            <a:r>
              <a:rPr kumimoji="1" lang="zh-CN" altLang="en-US" sz="2400" b="1">
                <a:solidFill>
                  <a:srgbClr val="0000CC"/>
                </a:solidFill>
                <a:ea typeface="楷体_GB2312" pitchFamily="49" charset="-122"/>
              </a:rPr>
              <a:t>，</a:t>
            </a:r>
            <a:r>
              <a:rPr kumimoji="1" lang="en-US" altLang="zh-CN" sz="2400" b="1">
                <a:solidFill>
                  <a:srgbClr val="0000CC"/>
                </a:solidFill>
              </a:rPr>
              <a:t>If  moves it to infinity, how much work needs to be done?</a:t>
            </a:r>
          </a:p>
        </p:txBody>
      </p:sp>
      <p:sp>
        <p:nvSpPr>
          <p:cNvPr id="242691" name="Text Box 19"/>
          <p:cNvSpPr txBox="1">
            <a:spLocks noChangeArrowheads="1"/>
          </p:cNvSpPr>
          <p:nvPr/>
        </p:nvSpPr>
        <p:spPr bwMode="auto">
          <a:xfrm>
            <a:off x="1847851" y="1854200"/>
            <a:ext cx="2232025"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pPr>
            <a:r>
              <a:rPr kumimoji="1" lang="en-US" altLang="zh-CN" sz="2400" b="1">
                <a:solidFill>
                  <a:srgbClr val="FF0000"/>
                </a:solidFill>
                <a:latin typeface="Times New Roman" panose="02020603050405020304" pitchFamily="18" charset="0"/>
                <a:ea typeface="幼圆" panose="02010509060101010101" pitchFamily="49" charset="-122"/>
              </a:rPr>
              <a:t>Solution</a:t>
            </a:r>
            <a:r>
              <a:rPr kumimoji="1" lang="zh-CN" altLang="en-US" sz="2400" b="1">
                <a:solidFill>
                  <a:srgbClr val="FF0000"/>
                </a:solidFill>
                <a:latin typeface="Times New Roman" panose="02020603050405020304" pitchFamily="18" charset="0"/>
                <a:ea typeface="楷体_GB2312" pitchFamily="49" charset="-122"/>
              </a:rPr>
              <a:t>：</a:t>
            </a:r>
          </a:p>
        </p:txBody>
      </p:sp>
      <p:graphicFrame>
        <p:nvGraphicFramePr>
          <p:cNvPr id="850964" name="Object 20"/>
          <p:cNvGraphicFramePr>
            <a:graphicFrameLocks noChangeAspect="1"/>
          </p:cNvGraphicFramePr>
          <p:nvPr/>
        </p:nvGraphicFramePr>
        <p:xfrm>
          <a:off x="2208214" y="2420938"/>
          <a:ext cx="4719637" cy="863600"/>
        </p:xfrm>
        <a:graphic>
          <a:graphicData uri="http://schemas.openxmlformats.org/presentationml/2006/ole">
            <mc:AlternateContent xmlns:mc="http://schemas.openxmlformats.org/markup-compatibility/2006">
              <mc:Choice xmlns:v="urn:schemas-microsoft-com:vml" Requires="v">
                <p:oleObj spid="_x0000_s40989" name="Equation" r:id="rId3" imgW="2305025" imgH="371429" progId="Equation.DSMT4">
                  <p:embed/>
                </p:oleObj>
              </mc:Choice>
              <mc:Fallback>
                <p:oleObj name="Equation" r:id="rId3" imgW="2305025" imgH="37142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4" y="2420938"/>
                        <a:ext cx="4719637"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50995" name="Group 51"/>
          <p:cNvGrpSpPr>
            <a:grpSpLocks/>
          </p:cNvGrpSpPr>
          <p:nvPr/>
        </p:nvGrpSpPr>
        <p:grpSpPr bwMode="auto">
          <a:xfrm>
            <a:off x="1919288" y="3582988"/>
            <a:ext cx="4895850" cy="1574800"/>
            <a:chOff x="2563" y="2875"/>
            <a:chExt cx="3084" cy="992"/>
          </a:xfrm>
        </p:grpSpPr>
        <p:sp>
          <p:nvSpPr>
            <p:cNvPr id="242694" name="Line 21"/>
            <p:cNvSpPr>
              <a:spLocks noChangeShapeType="1"/>
            </p:cNvSpPr>
            <p:nvPr/>
          </p:nvSpPr>
          <p:spPr bwMode="auto">
            <a:xfrm>
              <a:off x="2563" y="3112"/>
              <a:ext cx="317" cy="1"/>
            </a:xfrm>
            <a:prstGeom prst="line">
              <a:avLst/>
            </a:prstGeom>
            <a:noFill/>
            <a:ln w="762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42695" name="Object 22"/>
            <p:cNvGraphicFramePr>
              <a:graphicFrameLocks noChangeAspect="1"/>
            </p:cNvGraphicFramePr>
            <p:nvPr/>
          </p:nvGraphicFramePr>
          <p:xfrm>
            <a:off x="2974" y="2875"/>
            <a:ext cx="2673" cy="992"/>
          </p:xfrm>
          <a:graphic>
            <a:graphicData uri="http://schemas.openxmlformats.org/presentationml/2006/ole">
              <mc:AlternateContent xmlns:mc="http://schemas.openxmlformats.org/markup-compatibility/2006">
                <mc:Choice xmlns:v="urn:schemas-microsoft-com:vml" Requires="v">
                  <p:oleObj spid="_x0000_s40990" name="Equation" r:id="rId5" imgW="2009710" imgH="733410" progId="Equation.DSMT4">
                    <p:embed/>
                  </p:oleObj>
                </mc:Choice>
                <mc:Fallback>
                  <p:oleObj name="Equation" r:id="rId5" imgW="2009710" imgH="73341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4" y="2875"/>
                          <a:ext cx="2673" cy="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50994" name="Group 50"/>
          <p:cNvGrpSpPr>
            <a:grpSpLocks/>
          </p:cNvGrpSpPr>
          <p:nvPr/>
        </p:nvGrpSpPr>
        <p:grpSpPr bwMode="auto">
          <a:xfrm>
            <a:off x="1919289" y="5229225"/>
            <a:ext cx="3311525" cy="914400"/>
            <a:chOff x="295" y="3475"/>
            <a:chExt cx="2086" cy="576"/>
          </a:xfrm>
        </p:grpSpPr>
        <p:graphicFrame>
          <p:nvGraphicFramePr>
            <p:cNvPr id="242697" name="Object 23"/>
            <p:cNvGraphicFramePr>
              <a:graphicFrameLocks noChangeAspect="1"/>
            </p:cNvGraphicFramePr>
            <p:nvPr/>
          </p:nvGraphicFramePr>
          <p:xfrm>
            <a:off x="682" y="3475"/>
            <a:ext cx="1699" cy="576"/>
          </p:xfrm>
          <a:graphic>
            <a:graphicData uri="http://schemas.openxmlformats.org/presentationml/2006/ole">
              <mc:AlternateContent xmlns:mc="http://schemas.openxmlformats.org/markup-compatibility/2006">
                <mc:Choice xmlns:v="urn:schemas-microsoft-com:vml" Requires="v">
                  <p:oleObj spid="_x0000_s40991" name="Equation" r:id="rId7" imgW="1171543" imgH="400042" progId="Equation.DSMT4">
                    <p:embed/>
                  </p:oleObj>
                </mc:Choice>
                <mc:Fallback>
                  <p:oleObj name="Equation" r:id="rId7" imgW="1171543" imgH="400042"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2" y="3475"/>
                          <a:ext cx="1699"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2698" name="Line 26"/>
            <p:cNvSpPr>
              <a:spLocks noChangeShapeType="1"/>
            </p:cNvSpPr>
            <p:nvPr/>
          </p:nvSpPr>
          <p:spPr bwMode="auto">
            <a:xfrm>
              <a:off x="295" y="3748"/>
              <a:ext cx="317" cy="1"/>
            </a:xfrm>
            <a:prstGeom prst="line">
              <a:avLst/>
            </a:prstGeom>
            <a:noFill/>
            <a:ln w="762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2699" name="Group 46"/>
          <p:cNvGrpSpPr>
            <a:grpSpLocks/>
          </p:cNvGrpSpPr>
          <p:nvPr/>
        </p:nvGrpSpPr>
        <p:grpSpPr bwMode="auto">
          <a:xfrm>
            <a:off x="7391401" y="1603375"/>
            <a:ext cx="3025775" cy="2624138"/>
            <a:chOff x="3696" y="1464"/>
            <a:chExt cx="1906" cy="1653"/>
          </a:xfrm>
        </p:grpSpPr>
        <p:sp>
          <p:nvSpPr>
            <p:cNvPr id="242700" name="Rectangle 28"/>
            <p:cNvSpPr>
              <a:spLocks noChangeArrowheads="1"/>
            </p:cNvSpPr>
            <p:nvPr/>
          </p:nvSpPr>
          <p:spPr bwMode="auto">
            <a:xfrm>
              <a:off x="3696" y="1525"/>
              <a:ext cx="1906" cy="1588"/>
            </a:xfrm>
            <a:prstGeom prst="rect">
              <a:avLst/>
            </a:prstGeom>
            <a:solidFill>
              <a:srgbClr val="CC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242701" name="Text Box 30"/>
            <p:cNvSpPr txBox="1">
              <a:spLocks noChangeArrowheads="1"/>
            </p:cNvSpPr>
            <p:nvPr/>
          </p:nvSpPr>
          <p:spPr bwMode="auto">
            <a:xfrm>
              <a:off x="4705" y="2756"/>
              <a:ext cx="36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latin typeface="Times New Roman" panose="02020603050405020304" pitchFamily="18" charset="0"/>
                  <a:ea typeface="楷体_GB2312" pitchFamily="49" charset="-122"/>
                </a:rPr>
                <a:t>q</a:t>
              </a:r>
              <a:r>
                <a:rPr lang="en-US" altLang="zh-CN" sz="2400" b="1" i="1">
                  <a:latin typeface="Times New Roman" panose="02020603050405020304" pitchFamily="18" charset="0"/>
                  <a:ea typeface="楷体_GB2312" pitchFamily="49" charset="-122"/>
                  <a:cs typeface="Times New Roman" panose="02020603050405020304" pitchFamily="18" charset="0"/>
                </a:rPr>
                <a:t>'</a:t>
              </a:r>
            </a:p>
          </p:txBody>
        </p:sp>
        <p:grpSp>
          <p:nvGrpSpPr>
            <p:cNvPr id="242702" name="Group 31"/>
            <p:cNvGrpSpPr>
              <a:grpSpLocks/>
            </p:cNvGrpSpPr>
            <p:nvPr/>
          </p:nvGrpSpPr>
          <p:grpSpPr bwMode="auto">
            <a:xfrm>
              <a:off x="4624" y="2387"/>
              <a:ext cx="86" cy="640"/>
              <a:chOff x="4518" y="1968"/>
              <a:chExt cx="96" cy="672"/>
            </a:xfrm>
          </p:grpSpPr>
          <p:sp>
            <p:nvSpPr>
              <p:cNvPr id="242703" name="Oval 32"/>
              <p:cNvSpPr>
                <a:spLocks noChangeArrowheads="1"/>
              </p:cNvSpPr>
              <p:nvPr/>
            </p:nvSpPr>
            <p:spPr bwMode="auto">
              <a:xfrm>
                <a:off x="4518" y="2544"/>
                <a:ext cx="96" cy="96"/>
              </a:xfrm>
              <a:prstGeom prst="ellipse">
                <a:avLst/>
              </a:prstGeom>
              <a:solidFill>
                <a:srgbClr val="008000"/>
              </a:solidFill>
              <a:ln>
                <a:noFill/>
              </a:ln>
              <a:effectLst/>
              <a:extLst>
                <a:ext uri="{91240B29-F687-4F45-9708-019B960494DF}">
                  <a14:hiddenLine xmlns:a14="http://schemas.microsoft.com/office/drawing/2010/main" w="9525">
                    <a:solidFill>
                      <a:srgbClr val="CC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30000"/>
                  </a:lnSpc>
                </a:pPr>
                <a:endParaRPr lang="zh-CN" altLang="zh-CN" sz="2400">
                  <a:latin typeface="Times New Roman" panose="02020603050405020304" pitchFamily="18" charset="0"/>
                  <a:ea typeface="楷体_GB2312" pitchFamily="49" charset="-122"/>
                </a:endParaRPr>
              </a:p>
            </p:txBody>
          </p:sp>
          <p:sp>
            <p:nvSpPr>
              <p:cNvPr id="242704" name="Line 33"/>
              <p:cNvSpPr>
                <a:spLocks noChangeShapeType="1"/>
              </p:cNvSpPr>
              <p:nvPr/>
            </p:nvSpPr>
            <p:spPr bwMode="auto">
              <a:xfrm>
                <a:off x="4560" y="1968"/>
                <a:ext cx="0" cy="576"/>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42705" name="Line 34"/>
            <p:cNvSpPr>
              <a:spLocks noChangeShapeType="1"/>
            </p:cNvSpPr>
            <p:nvPr/>
          </p:nvSpPr>
          <p:spPr bwMode="auto">
            <a:xfrm>
              <a:off x="4662" y="1616"/>
              <a:ext cx="0" cy="833"/>
            </a:xfrm>
            <a:prstGeom prst="line">
              <a:avLst/>
            </a:prstGeom>
            <a:noFill/>
            <a:ln w="28575">
              <a:solidFill>
                <a:srgbClr val="FF99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06" name="Oval 35"/>
            <p:cNvSpPr>
              <a:spLocks noChangeArrowheads="1"/>
            </p:cNvSpPr>
            <p:nvPr/>
          </p:nvSpPr>
          <p:spPr bwMode="auto">
            <a:xfrm>
              <a:off x="4619" y="1784"/>
              <a:ext cx="86" cy="91"/>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30000"/>
                </a:lnSpc>
              </a:pPr>
              <a:endParaRPr lang="zh-CN" altLang="zh-CN" sz="2400">
                <a:latin typeface="Times New Roman" panose="02020603050405020304" pitchFamily="18" charset="0"/>
                <a:ea typeface="楷体_GB2312" pitchFamily="49" charset="-122"/>
              </a:endParaRPr>
            </a:p>
          </p:txBody>
        </p:sp>
        <p:sp>
          <p:nvSpPr>
            <p:cNvPr id="242707" name="Text Box 36"/>
            <p:cNvSpPr txBox="1">
              <a:spLocks noChangeArrowheads="1"/>
            </p:cNvSpPr>
            <p:nvPr/>
          </p:nvSpPr>
          <p:spPr bwMode="auto">
            <a:xfrm>
              <a:off x="4704" y="1659"/>
              <a:ext cx="209"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latin typeface="Times New Roman" panose="02020603050405020304" pitchFamily="18" charset="0"/>
                  <a:ea typeface="楷体_GB2312" pitchFamily="49" charset="-122"/>
                </a:rPr>
                <a:t>q</a:t>
              </a:r>
            </a:p>
          </p:txBody>
        </p:sp>
        <p:sp>
          <p:nvSpPr>
            <p:cNvPr id="242708" name="Line 37"/>
            <p:cNvSpPr>
              <a:spLocks noChangeShapeType="1"/>
            </p:cNvSpPr>
            <p:nvPr/>
          </p:nvSpPr>
          <p:spPr bwMode="auto">
            <a:xfrm flipV="1">
              <a:off x="3805" y="2387"/>
              <a:ext cx="1706" cy="12"/>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09" name="Line 38"/>
            <p:cNvSpPr>
              <a:spLocks noChangeShapeType="1"/>
            </p:cNvSpPr>
            <p:nvPr/>
          </p:nvSpPr>
          <p:spPr bwMode="auto">
            <a:xfrm>
              <a:off x="3885" y="2396"/>
              <a:ext cx="3" cy="13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10" name="Line 39"/>
            <p:cNvSpPr>
              <a:spLocks noChangeShapeType="1"/>
            </p:cNvSpPr>
            <p:nvPr/>
          </p:nvSpPr>
          <p:spPr bwMode="auto">
            <a:xfrm rot="-5400000">
              <a:off x="3882" y="2435"/>
              <a:ext cx="0" cy="184"/>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11" name="Text Box 40"/>
            <p:cNvSpPr txBox="1">
              <a:spLocks noChangeArrowheads="1"/>
            </p:cNvSpPr>
            <p:nvPr/>
          </p:nvSpPr>
          <p:spPr bwMode="auto">
            <a:xfrm>
              <a:off x="4649" y="1464"/>
              <a:ext cx="2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i="1">
                  <a:latin typeface="Times New Roman" panose="02020603050405020304" pitchFamily="18" charset="0"/>
                  <a:ea typeface="楷体_GB2312" pitchFamily="49" charset="-122"/>
                </a:rPr>
                <a:t>x</a:t>
              </a:r>
            </a:p>
          </p:txBody>
        </p:sp>
        <p:sp>
          <p:nvSpPr>
            <p:cNvPr id="242712" name="Text Box 41"/>
            <p:cNvSpPr txBox="1">
              <a:spLocks noChangeArrowheads="1"/>
            </p:cNvSpPr>
            <p:nvPr/>
          </p:nvSpPr>
          <p:spPr bwMode="auto">
            <a:xfrm>
              <a:off x="3716" y="2573"/>
              <a:ext cx="602"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latin typeface="Times New Roman" panose="02020603050405020304" pitchFamily="18" charset="0"/>
                  <a:ea typeface="楷体_GB2312" pitchFamily="49" charset="-122"/>
                  <a:sym typeface="Symbol" panose="05050102010706020507" pitchFamily="18" charset="2"/>
                </a:rPr>
                <a:t> =∞</a:t>
              </a:r>
            </a:p>
          </p:txBody>
        </p:sp>
        <p:sp>
          <p:nvSpPr>
            <p:cNvPr id="242713" name="Text Box 42"/>
            <p:cNvSpPr txBox="1">
              <a:spLocks noChangeArrowheads="1"/>
            </p:cNvSpPr>
            <p:nvPr/>
          </p:nvSpPr>
          <p:spPr bwMode="auto">
            <a:xfrm>
              <a:off x="3759" y="2024"/>
              <a:ext cx="276"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latin typeface="Times New Roman" panose="02020603050405020304" pitchFamily="18" charset="0"/>
                  <a:ea typeface="楷体_GB2312" pitchFamily="49" charset="-122"/>
                  <a:sym typeface="Symbol" panose="05050102010706020507" pitchFamily="18" charset="2"/>
                </a:rPr>
                <a:t></a:t>
              </a:r>
              <a:r>
                <a:rPr lang="en-US" altLang="zh-CN" sz="2400" b="1" baseline="-25000">
                  <a:latin typeface="Times New Roman" panose="02020603050405020304" pitchFamily="18" charset="0"/>
                  <a:ea typeface="楷体_GB2312" pitchFamily="49" charset="-122"/>
                  <a:sym typeface="Symbol" panose="05050102010706020507" pitchFamily="18" charset="2"/>
                </a:rPr>
                <a:t>0</a:t>
              </a:r>
              <a:endParaRPr lang="en-US" altLang="zh-CN" sz="2400" b="1">
                <a:latin typeface="Times New Roman" panose="02020603050405020304" pitchFamily="18" charset="0"/>
                <a:ea typeface="楷体_GB2312" pitchFamily="49" charset="-122"/>
              </a:endParaRPr>
            </a:p>
          </p:txBody>
        </p:sp>
        <p:sp>
          <p:nvSpPr>
            <p:cNvPr id="242714" name="Text Box 43"/>
            <p:cNvSpPr txBox="1">
              <a:spLocks noChangeArrowheads="1"/>
            </p:cNvSpPr>
            <p:nvPr/>
          </p:nvSpPr>
          <p:spPr bwMode="auto">
            <a:xfrm>
              <a:off x="4447" y="1979"/>
              <a:ext cx="209"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latin typeface="Times New Roman" panose="02020603050405020304" pitchFamily="18" charset="0"/>
                  <a:ea typeface="楷体_GB2312" pitchFamily="49" charset="-122"/>
                  <a:sym typeface="Symbol" panose="05050102010706020507" pitchFamily="18" charset="2"/>
                </a:rPr>
                <a:t>d</a:t>
              </a:r>
              <a:endParaRPr lang="en-US" altLang="zh-CN" sz="2400" b="1" i="1">
                <a:latin typeface="Times New Roman" panose="02020603050405020304" pitchFamily="18" charset="0"/>
                <a:ea typeface="楷体_GB2312" pitchFamily="49" charset="-122"/>
              </a:endParaRPr>
            </a:p>
          </p:txBody>
        </p:sp>
        <p:sp>
          <p:nvSpPr>
            <p:cNvPr id="242715" name="Text Box 44"/>
            <p:cNvSpPr txBox="1">
              <a:spLocks noChangeArrowheads="1"/>
            </p:cNvSpPr>
            <p:nvPr/>
          </p:nvSpPr>
          <p:spPr bwMode="auto">
            <a:xfrm>
              <a:off x="4382" y="2482"/>
              <a:ext cx="366"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latin typeface="Times New Roman" panose="02020603050405020304" pitchFamily="18" charset="0"/>
                  <a:ea typeface="楷体_GB2312" pitchFamily="49" charset="-122"/>
                </a:rPr>
                <a:t>-d</a:t>
              </a:r>
            </a:p>
          </p:txBody>
        </p:sp>
      </p:grpSp>
      <p:pic>
        <p:nvPicPr>
          <p:cNvPr id="242716" name="Picture 28" descr="男孩"/>
          <p:cNvPicPr>
            <a:picLocks noChangeAspect="1" noChangeArrowheads="1"/>
          </p:cNvPicPr>
          <p:nvPr/>
        </p:nvPicPr>
        <p:blipFill>
          <a:blip r:embed="rId9" cstate="print">
            <a:clrChange>
              <a:clrFrom>
                <a:srgbClr val="FEFEFE"/>
              </a:clrFrom>
              <a:clrTo>
                <a:srgbClr val="FEFEFE">
                  <a:alpha val="0"/>
                </a:srgbClr>
              </a:clrTo>
            </a:clrChange>
            <a:extLst>
              <a:ext uri="{28A0092B-C50C-407E-A947-70E740481C1C}">
                <a14:useLocalDpi xmlns:a14="http://schemas.microsoft.com/office/drawing/2010/main" val="0"/>
              </a:ext>
            </a:extLst>
          </a:blip>
          <a:srcRect r="2708" b="8395"/>
          <a:stretch>
            <a:fillRect/>
          </a:stretch>
        </p:blipFill>
        <p:spPr bwMode="auto">
          <a:xfrm>
            <a:off x="8183564" y="4797426"/>
            <a:ext cx="20161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00443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animEffect transition="in" filter="wipe(up)">
                                      <p:cBhvr>
                                        <p:cTn id="7" dur="500"/>
                                        <p:tgtEl>
                                          <p:spTgt spid="242691">
                                            <p:txEl>
                                              <p:pRg st="0" end="0"/>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850964"/>
                                        </p:tgtEl>
                                        <p:attrNameLst>
                                          <p:attrName>style.visibility</p:attrName>
                                        </p:attrNameLst>
                                      </p:cBhvr>
                                      <p:to>
                                        <p:strVal val="visible"/>
                                      </p:to>
                                    </p:set>
                                    <p:animEffect transition="in" filter="wipe(up)">
                                      <p:cBhvr>
                                        <p:cTn id="11" dur="500"/>
                                        <p:tgtEl>
                                          <p:spTgt spid="85096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850995"/>
                                        </p:tgtEl>
                                        <p:attrNameLst>
                                          <p:attrName>style.visibility</p:attrName>
                                        </p:attrNameLst>
                                      </p:cBhvr>
                                      <p:to>
                                        <p:strVal val="visible"/>
                                      </p:to>
                                    </p:set>
                                    <p:animEffect transition="in" filter="wipe(up)">
                                      <p:cBhvr>
                                        <p:cTn id="16" dur="500"/>
                                        <p:tgtEl>
                                          <p:spTgt spid="85099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850994"/>
                                        </p:tgtEl>
                                        <p:attrNameLst>
                                          <p:attrName>style.visibility</p:attrName>
                                        </p:attrNameLst>
                                      </p:cBhvr>
                                      <p:to>
                                        <p:strVal val="visible"/>
                                      </p:to>
                                    </p:set>
                                    <p:animEffect transition="in" filter="wipe(up)">
                                      <p:cBhvr>
                                        <p:cTn id="21" dur="500"/>
                                        <p:tgtEl>
                                          <p:spTgt spid="850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Text Box 3"/>
          <p:cNvSpPr txBox="1">
            <a:spLocks noChangeArrowheads="1"/>
          </p:cNvSpPr>
          <p:nvPr/>
        </p:nvSpPr>
        <p:spPr bwMode="auto">
          <a:xfrm>
            <a:off x="1774825" y="1125538"/>
            <a:ext cx="4897438"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kumimoji="1" lang="en-US" altLang="zh-CN" sz="2200" b="1">
                <a:solidFill>
                  <a:srgbClr val="000000"/>
                </a:solidFill>
                <a:sym typeface="Symbol" panose="05050102010706020507" pitchFamily="18" charset="2"/>
              </a:rPr>
              <a:t>1. The image of the point charge in the grounded conducting sphere</a:t>
            </a:r>
          </a:p>
        </p:txBody>
      </p:sp>
      <p:graphicFrame>
        <p:nvGraphicFramePr>
          <p:cNvPr id="851973" name="Object 5"/>
          <p:cNvGraphicFramePr>
            <a:graphicFrameLocks noChangeAspect="1"/>
          </p:cNvGraphicFramePr>
          <p:nvPr/>
        </p:nvGraphicFramePr>
        <p:xfrm>
          <a:off x="2711450" y="2157413"/>
          <a:ext cx="3024188" cy="989012"/>
        </p:xfrm>
        <a:graphic>
          <a:graphicData uri="http://schemas.openxmlformats.org/presentationml/2006/ole">
            <mc:AlternateContent xmlns:mc="http://schemas.openxmlformats.org/markup-compatibility/2006">
              <mc:Choice xmlns:v="urn:schemas-microsoft-com:vml" Requires="v">
                <p:oleObj spid="_x0000_s42013" name="Equation" r:id="rId3" imgW="1095420" imgH="371429" progId="Equation.DSMT4">
                  <p:embed/>
                </p:oleObj>
              </mc:Choice>
              <mc:Fallback>
                <p:oleObj name="Equation" r:id="rId3" imgW="1095420" imgH="37142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450" y="2157413"/>
                        <a:ext cx="3024188" cy="989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1975" name="Text Box 7"/>
          <p:cNvSpPr txBox="1">
            <a:spLocks noChangeArrowheads="1"/>
          </p:cNvSpPr>
          <p:nvPr/>
        </p:nvSpPr>
        <p:spPr bwMode="auto">
          <a:xfrm>
            <a:off x="2063750" y="3860800"/>
            <a:ext cx="3024188"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pPr>
            <a:r>
              <a:rPr kumimoji="1" lang="en-US" altLang="zh-CN" sz="2400" b="1">
                <a:solidFill>
                  <a:srgbClr val="0000CC"/>
                </a:solidFill>
                <a:sym typeface="Symbol" panose="05050102010706020507" pitchFamily="18" charset="2"/>
              </a:rPr>
              <a:t>Method</a:t>
            </a:r>
            <a:r>
              <a:rPr kumimoji="1" lang="en-US" altLang="zh-CN" sz="2400" b="1">
                <a:solidFill>
                  <a:srgbClr val="0000CC"/>
                </a:solidFill>
                <a:ea typeface="楷体_GB2312" pitchFamily="49" charset="-122"/>
                <a:sym typeface="Symbol" panose="05050102010706020507" pitchFamily="18" charset="2"/>
              </a:rPr>
              <a:t>: ?</a:t>
            </a:r>
            <a:r>
              <a:rPr kumimoji="1" lang="en-US" altLang="zh-CN" sz="2400" b="1">
                <a:solidFill>
                  <a:schemeClr val="bg1"/>
                </a:solidFill>
                <a:ea typeface="楷体_GB2312" pitchFamily="49" charset="-122"/>
                <a:sym typeface="Symbol" panose="05050102010706020507" pitchFamily="18" charset="2"/>
              </a:rPr>
              <a:t> </a:t>
            </a:r>
          </a:p>
        </p:txBody>
      </p:sp>
      <p:grpSp>
        <p:nvGrpSpPr>
          <p:cNvPr id="852025" name="Group 57"/>
          <p:cNvGrpSpPr>
            <a:grpSpLocks/>
          </p:cNvGrpSpPr>
          <p:nvPr/>
        </p:nvGrpSpPr>
        <p:grpSpPr bwMode="auto">
          <a:xfrm>
            <a:off x="1774826" y="3140076"/>
            <a:ext cx="4176713" cy="576263"/>
            <a:chOff x="22" y="3385"/>
            <a:chExt cx="2048" cy="363"/>
          </a:xfrm>
        </p:grpSpPr>
        <p:graphicFrame>
          <p:nvGraphicFramePr>
            <p:cNvPr id="167943" name="Object 6"/>
            <p:cNvGraphicFramePr>
              <a:graphicFrameLocks noChangeAspect="1"/>
            </p:cNvGraphicFramePr>
            <p:nvPr/>
          </p:nvGraphicFramePr>
          <p:xfrm>
            <a:off x="950" y="3492"/>
            <a:ext cx="1120" cy="256"/>
          </p:xfrm>
          <a:graphic>
            <a:graphicData uri="http://schemas.openxmlformats.org/presentationml/2006/ole">
              <mc:AlternateContent xmlns:mc="http://schemas.openxmlformats.org/markup-compatibility/2006">
                <mc:Choice xmlns:v="urn:schemas-microsoft-com:vml" Requires="v">
                  <p:oleObj spid="_x0000_s42014" name="Equation" r:id="rId5" imgW="828718" imgH="142795" progId="Equation.DSMT4">
                    <p:embed/>
                  </p:oleObj>
                </mc:Choice>
                <mc:Fallback>
                  <p:oleObj name="Equation" r:id="rId5" imgW="828718" imgH="14279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0" y="3492"/>
                          <a:ext cx="1120"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7944" name="Text Box 10"/>
            <p:cNvSpPr txBox="1">
              <a:spLocks noChangeArrowheads="1"/>
            </p:cNvSpPr>
            <p:nvPr/>
          </p:nvSpPr>
          <p:spPr bwMode="auto">
            <a:xfrm>
              <a:off x="22" y="3385"/>
              <a:ext cx="1588"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buFontTx/>
                <a:buBlip>
                  <a:blip r:embed="rId7"/>
                </a:buBlip>
              </a:pPr>
              <a:r>
                <a:rPr kumimoji="1" lang="en-US" altLang="zh-CN" sz="2400" b="1">
                  <a:solidFill>
                    <a:srgbClr val="0000CC"/>
                  </a:solidFill>
                  <a:sym typeface="Symbol" panose="05050102010706020507" pitchFamily="18" charset="2"/>
                </a:rPr>
                <a:t> Question</a:t>
              </a:r>
              <a:r>
                <a:rPr kumimoji="1" lang="zh-CN" altLang="en-US" sz="2400" b="1">
                  <a:solidFill>
                    <a:srgbClr val="0000CC"/>
                  </a:solidFill>
                  <a:ea typeface="楷体_GB2312" pitchFamily="49" charset="-122"/>
                  <a:sym typeface="Symbol" panose="05050102010706020507" pitchFamily="18" charset="2"/>
                </a:rPr>
                <a:t>：</a:t>
              </a:r>
              <a:r>
                <a:rPr kumimoji="1" lang="zh-CN" altLang="en-US" sz="2400">
                  <a:ea typeface="楷体_GB2312" pitchFamily="49" charset="-122"/>
                  <a:sym typeface="Symbol" panose="05050102010706020507" pitchFamily="18" charset="2"/>
                </a:rPr>
                <a:t> </a:t>
              </a:r>
            </a:p>
          </p:txBody>
        </p:sp>
      </p:grpSp>
      <p:grpSp>
        <p:nvGrpSpPr>
          <p:cNvPr id="167945" name="Group 58"/>
          <p:cNvGrpSpPr>
            <a:grpSpLocks/>
          </p:cNvGrpSpPr>
          <p:nvPr/>
        </p:nvGrpSpPr>
        <p:grpSpPr bwMode="auto">
          <a:xfrm>
            <a:off x="6816725" y="1268414"/>
            <a:ext cx="3779838" cy="2509837"/>
            <a:chOff x="3334" y="346"/>
            <a:chExt cx="2381" cy="1581"/>
          </a:xfrm>
        </p:grpSpPr>
        <p:sp>
          <p:nvSpPr>
            <p:cNvPr id="167946" name="Rectangle 11"/>
            <p:cNvSpPr>
              <a:spLocks noChangeArrowheads="1"/>
            </p:cNvSpPr>
            <p:nvPr/>
          </p:nvSpPr>
          <p:spPr bwMode="auto">
            <a:xfrm>
              <a:off x="3334" y="384"/>
              <a:ext cx="2381" cy="1543"/>
            </a:xfrm>
            <a:prstGeom prst="rect">
              <a:avLst/>
            </a:prstGeom>
            <a:solidFill>
              <a:srgbClr val="CC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167947" name="Text Box 12"/>
            <p:cNvSpPr txBox="1">
              <a:spLocks noChangeArrowheads="1"/>
            </p:cNvSpPr>
            <p:nvPr/>
          </p:nvSpPr>
          <p:spPr bwMode="auto">
            <a:xfrm>
              <a:off x="4984" y="346"/>
              <a:ext cx="232"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latin typeface="Times New Roman" panose="02020603050405020304" pitchFamily="18" charset="0"/>
                  <a:ea typeface="楷体_GB2312" pitchFamily="49" charset="-122"/>
                </a:rPr>
                <a:t>P</a:t>
              </a:r>
            </a:p>
          </p:txBody>
        </p:sp>
        <p:grpSp>
          <p:nvGrpSpPr>
            <p:cNvPr id="167948" name="Group 13"/>
            <p:cNvGrpSpPr>
              <a:grpSpLocks/>
            </p:cNvGrpSpPr>
            <p:nvPr/>
          </p:nvGrpSpPr>
          <p:grpSpPr bwMode="auto">
            <a:xfrm>
              <a:off x="3447" y="1429"/>
              <a:ext cx="203" cy="145"/>
              <a:chOff x="327" y="2345"/>
              <a:chExt cx="203" cy="145"/>
            </a:xfrm>
          </p:grpSpPr>
          <p:sp>
            <p:nvSpPr>
              <p:cNvPr id="167949" name="Line 14"/>
              <p:cNvSpPr>
                <a:spLocks noChangeShapeType="1"/>
              </p:cNvSpPr>
              <p:nvPr/>
            </p:nvSpPr>
            <p:spPr bwMode="auto">
              <a:xfrm>
                <a:off x="390" y="2346"/>
                <a:ext cx="140"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50" name="Line 15"/>
              <p:cNvSpPr>
                <a:spLocks noChangeShapeType="1"/>
              </p:cNvSpPr>
              <p:nvPr/>
            </p:nvSpPr>
            <p:spPr bwMode="auto">
              <a:xfrm rot="-5400000">
                <a:off x="324" y="2415"/>
                <a:ext cx="140"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51" name="Line 16"/>
              <p:cNvSpPr>
                <a:spLocks noChangeShapeType="1"/>
              </p:cNvSpPr>
              <p:nvPr/>
            </p:nvSpPr>
            <p:spPr bwMode="auto">
              <a:xfrm>
                <a:off x="327" y="2490"/>
                <a:ext cx="140" cy="0"/>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7952" name="Oval 18"/>
            <p:cNvSpPr>
              <a:spLocks noChangeArrowheads="1"/>
            </p:cNvSpPr>
            <p:nvPr/>
          </p:nvSpPr>
          <p:spPr bwMode="auto">
            <a:xfrm>
              <a:off x="5240" y="1150"/>
              <a:ext cx="93" cy="94"/>
            </a:xfrm>
            <a:prstGeom prst="ellipse">
              <a:avLst/>
            </a:prstGeom>
            <a:gradFill rotWithShape="1">
              <a:gsLst>
                <a:gs pos="0">
                  <a:srgbClr val="5C0000"/>
                </a:gs>
                <a:gs pos="100000">
                  <a:srgbClr val="C60000"/>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167953" name="Line 19"/>
            <p:cNvSpPr>
              <a:spLocks noChangeShapeType="1"/>
            </p:cNvSpPr>
            <p:nvPr/>
          </p:nvSpPr>
          <p:spPr bwMode="auto">
            <a:xfrm>
              <a:off x="5307" y="1166"/>
              <a:ext cx="0" cy="510"/>
            </a:xfrm>
            <a:prstGeom prst="line">
              <a:avLst/>
            </a:prstGeom>
            <a:noFill/>
            <a:ln w="158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54" name="Text Box 20"/>
            <p:cNvSpPr txBox="1">
              <a:spLocks noChangeArrowheads="1"/>
            </p:cNvSpPr>
            <p:nvPr/>
          </p:nvSpPr>
          <p:spPr bwMode="auto">
            <a:xfrm>
              <a:off x="5264" y="832"/>
              <a:ext cx="232"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solidFill>
                    <a:srgbClr val="C60000"/>
                  </a:solidFill>
                  <a:latin typeface="Times New Roman" panose="02020603050405020304" pitchFamily="18" charset="0"/>
                  <a:ea typeface="楷体_GB2312" pitchFamily="49" charset="-122"/>
                </a:rPr>
                <a:t>q</a:t>
              </a:r>
            </a:p>
          </p:txBody>
        </p:sp>
        <p:sp>
          <p:nvSpPr>
            <p:cNvPr id="167955" name="Oval 21"/>
            <p:cNvSpPr>
              <a:spLocks noChangeArrowheads="1"/>
            </p:cNvSpPr>
            <p:nvPr/>
          </p:nvSpPr>
          <p:spPr bwMode="auto">
            <a:xfrm>
              <a:off x="3583" y="618"/>
              <a:ext cx="1134" cy="1134"/>
            </a:xfrm>
            <a:prstGeom prst="ellipse">
              <a:avLst/>
            </a:prstGeom>
            <a:gradFill rotWithShape="1">
              <a:gsLst>
                <a:gs pos="0">
                  <a:srgbClr val="592F08"/>
                </a:gs>
                <a:gs pos="100000">
                  <a:srgbClr val="F88216">
                    <a:alpha val="75998"/>
                  </a:srgbClr>
                </a:gs>
              </a:gsLst>
              <a:lin ang="18900000" scaled="1"/>
            </a:gra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167956" name="Line 22"/>
            <p:cNvSpPr>
              <a:spLocks noChangeShapeType="1"/>
            </p:cNvSpPr>
            <p:nvPr/>
          </p:nvSpPr>
          <p:spPr bwMode="auto">
            <a:xfrm flipV="1">
              <a:off x="4175" y="1201"/>
              <a:ext cx="1495" cy="1"/>
            </a:xfrm>
            <a:prstGeom prst="line">
              <a:avLst/>
            </a:prstGeom>
            <a:noFill/>
            <a:ln w="28575">
              <a:solidFill>
                <a:srgbClr val="000066"/>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57" name="Line 23"/>
            <p:cNvSpPr>
              <a:spLocks noChangeShapeType="1"/>
            </p:cNvSpPr>
            <p:nvPr/>
          </p:nvSpPr>
          <p:spPr bwMode="auto">
            <a:xfrm flipH="1" flipV="1">
              <a:off x="3719" y="839"/>
              <a:ext cx="454" cy="362"/>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58" name="Line 24"/>
            <p:cNvSpPr>
              <a:spLocks noChangeShapeType="1"/>
            </p:cNvSpPr>
            <p:nvPr/>
          </p:nvSpPr>
          <p:spPr bwMode="auto">
            <a:xfrm flipV="1">
              <a:off x="4173" y="648"/>
              <a:ext cx="882" cy="559"/>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59" name="Line 25"/>
            <p:cNvSpPr>
              <a:spLocks noChangeShapeType="1"/>
            </p:cNvSpPr>
            <p:nvPr/>
          </p:nvSpPr>
          <p:spPr bwMode="auto">
            <a:xfrm flipH="1" flipV="1">
              <a:off x="5082" y="651"/>
              <a:ext cx="185" cy="517"/>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60" name="Line 26"/>
            <p:cNvSpPr>
              <a:spLocks noChangeShapeType="1"/>
            </p:cNvSpPr>
            <p:nvPr/>
          </p:nvSpPr>
          <p:spPr bwMode="auto">
            <a:xfrm>
              <a:off x="4159" y="1196"/>
              <a:ext cx="0" cy="510"/>
            </a:xfrm>
            <a:prstGeom prst="line">
              <a:avLst/>
            </a:prstGeom>
            <a:noFill/>
            <a:ln w="158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61" name="Line 27"/>
            <p:cNvSpPr>
              <a:spLocks noChangeShapeType="1"/>
            </p:cNvSpPr>
            <p:nvPr/>
          </p:nvSpPr>
          <p:spPr bwMode="auto">
            <a:xfrm>
              <a:off x="4175" y="1467"/>
              <a:ext cx="1142" cy="0"/>
            </a:xfrm>
            <a:prstGeom prst="line">
              <a:avLst/>
            </a:prstGeom>
            <a:noFill/>
            <a:ln w="28575">
              <a:solidFill>
                <a:srgbClr val="008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62" name="Text Box 28"/>
            <p:cNvSpPr txBox="1">
              <a:spLocks noChangeArrowheads="1"/>
            </p:cNvSpPr>
            <p:nvPr/>
          </p:nvSpPr>
          <p:spPr bwMode="auto">
            <a:xfrm>
              <a:off x="3810" y="884"/>
              <a:ext cx="232"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latin typeface="Times New Roman" panose="02020603050405020304" pitchFamily="18" charset="0"/>
                  <a:ea typeface="楷体_GB2312" pitchFamily="49" charset="-122"/>
                </a:rPr>
                <a:t>a</a:t>
              </a:r>
            </a:p>
          </p:txBody>
        </p:sp>
        <p:sp>
          <p:nvSpPr>
            <p:cNvPr id="167963" name="Text Box 29"/>
            <p:cNvSpPr txBox="1">
              <a:spLocks noChangeArrowheads="1"/>
            </p:cNvSpPr>
            <p:nvPr/>
          </p:nvSpPr>
          <p:spPr bwMode="auto">
            <a:xfrm>
              <a:off x="4581" y="566"/>
              <a:ext cx="232"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latin typeface="Times New Roman" panose="02020603050405020304" pitchFamily="18" charset="0"/>
                  <a:ea typeface="楷体_GB2312" pitchFamily="49" charset="-122"/>
                </a:rPr>
                <a:t>r</a:t>
              </a:r>
            </a:p>
          </p:txBody>
        </p:sp>
        <p:sp>
          <p:nvSpPr>
            <p:cNvPr id="167964" name="Text Box 30"/>
            <p:cNvSpPr txBox="1">
              <a:spLocks noChangeArrowheads="1"/>
            </p:cNvSpPr>
            <p:nvPr/>
          </p:nvSpPr>
          <p:spPr bwMode="auto">
            <a:xfrm>
              <a:off x="5128" y="651"/>
              <a:ext cx="232"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solidFill>
                    <a:srgbClr val="FF0000"/>
                  </a:solidFill>
                  <a:latin typeface="Times New Roman" panose="02020603050405020304" pitchFamily="18" charset="0"/>
                  <a:ea typeface="楷体_GB2312" pitchFamily="49" charset="-122"/>
                </a:rPr>
                <a:t>R</a:t>
              </a:r>
            </a:p>
          </p:txBody>
        </p:sp>
        <p:sp>
          <p:nvSpPr>
            <p:cNvPr id="167965" name="Text Box 31"/>
            <p:cNvSpPr txBox="1">
              <a:spLocks noChangeArrowheads="1"/>
            </p:cNvSpPr>
            <p:nvPr/>
          </p:nvSpPr>
          <p:spPr bwMode="auto">
            <a:xfrm>
              <a:off x="4627" y="1347"/>
              <a:ext cx="334"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latin typeface="Times New Roman" panose="02020603050405020304" pitchFamily="18" charset="0"/>
                  <a:ea typeface="楷体_GB2312" pitchFamily="49" charset="-122"/>
                </a:rPr>
                <a:t>d</a:t>
              </a:r>
              <a:endParaRPr lang="en-US" altLang="zh-CN" sz="2400" b="1">
                <a:latin typeface="Times New Roman" panose="02020603050405020304" pitchFamily="18" charset="0"/>
                <a:ea typeface="楷体_GB2312" pitchFamily="49" charset="-122"/>
              </a:endParaRPr>
            </a:p>
          </p:txBody>
        </p:sp>
      </p:grpSp>
      <p:grpSp>
        <p:nvGrpSpPr>
          <p:cNvPr id="852000" name="Group 32"/>
          <p:cNvGrpSpPr>
            <a:grpSpLocks/>
          </p:cNvGrpSpPr>
          <p:nvPr/>
        </p:nvGrpSpPr>
        <p:grpSpPr bwMode="auto">
          <a:xfrm>
            <a:off x="6816725" y="3860801"/>
            <a:ext cx="3779838" cy="2620963"/>
            <a:chOff x="3334" y="2069"/>
            <a:chExt cx="2381" cy="1651"/>
          </a:xfrm>
        </p:grpSpPr>
        <p:sp>
          <p:nvSpPr>
            <p:cNvPr id="167967" name="Rectangle 33"/>
            <p:cNvSpPr>
              <a:spLocks noChangeArrowheads="1"/>
            </p:cNvSpPr>
            <p:nvPr/>
          </p:nvSpPr>
          <p:spPr bwMode="auto">
            <a:xfrm>
              <a:off x="3334" y="2115"/>
              <a:ext cx="2381" cy="1587"/>
            </a:xfrm>
            <a:prstGeom prst="rect">
              <a:avLst/>
            </a:prstGeom>
            <a:solidFill>
              <a:srgbClr val="CC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167968" name="Oval 34"/>
            <p:cNvSpPr>
              <a:spLocks noChangeArrowheads="1"/>
            </p:cNvSpPr>
            <p:nvPr/>
          </p:nvSpPr>
          <p:spPr bwMode="auto">
            <a:xfrm>
              <a:off x="5217" y="2925"/>
              <a:ext cx="93" cy="94"/>
            </a:xfrm>
            <a:prstGeom prst="ellipse">
              <a:avLst/>
            </a:prstGeom>
            <a:gradFill rotWithShape="1">
              <a:gsLst>
                <a:gs pos="0">
                  <a:srgbClr val="5C0000"/>
                </a:gs>
                <a:gs pos="100000">
                  <a:srgbClr val="C60000"/>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167969" name="Line 35"/>
            <p:cNvSpPr>
              <a:spLocks noChangeShapeType="1"/>
            </p:cNvSpPr>
            <p:nvPr/>
          </p:nvSpPr>
          <p:spPr bwMode="auto">
            <a:xfrm>
              <a:off x="5262" y="2931"/>
              <a:ext cx="0" cy="781"/>
            </a:xfrm>
            <a:prstGeom prst="line">
              <a:avLst/>
            </a:prstGeom>
            <a:noFill/>
            <a:ln w="28575">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70" name="Text Box 36"/>
            <p:cNvSpPr txBox="1">
              <a:spLocks noChangeArrowheads="1"/>
            </p:cNvSpPr>
            <p:nvPr/>
          </p:nvSpPr>
          <p:spPr bwMode="auto">
            <a:xfrm>
              <a:off x="5241" y="2607"/>
              <a:ext cx="232"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solidFill>
                    <a:srgbClr val="C60000"/>
                  </a:solidFill>
                  <a:latin typeface="Times New Roman" panose="02020603050405020304" pitchFamily="18" charset="0"/>
                  <a:ea typeface="楷体_GB2312" pitchFamily="49" charset="-122"/>
                </a:rPr>
                <a:t>q</a:t>
              </a:r>
            </a:p>
          </p:txBody>
        </p:sp>
        <p:sp>
          <p:nvSpPr>
            <p:cNvPr id="167971" name="Text Box 37"/>
            <p:cNvSpPr txBox="1">
              <a:spLocks noChangeArrowheads="1"/>
            </p:cNvSpPr>
            <p:nvPr/>
          </p:nvSpPr>
          <p:spPr bwMode="auto">
            <a:xfrm>
              <a:off x="4969" y="2069"/>
              <a:ext cx="232"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latin typeface="Times New Roman" panose="02020603050405020304" pitchFamily="18" charset="0"/>
                  <a:ea typeface="楷体_GB2312" pitchFamily="49" charset="-122"/>
                </a:rPr>
                <a:t>P</a:t>
              </a:r>
            </a:p>
          </p:txBody>
        </p:sp>
        <p:sp>
          <p:nvSpPr>
            <p:cNvPr id="167972" name="Oval 38"/>
            <p:cNvSpPr>
              <a:spLocks noChangeArrowheads="1"/>
            </p:cNvSpPr>
            <p:nvPr/>
          </p:nvSpPr>
          <p:spPr bwMode="auto">
            <a:xfrm>
              <a:off x="3574" y="2387"/>
              <a:ext cx="1134" cy="1134"/>
            </a:xfrm>
            <a:prstGeom prst="ellipse">
              <a:avLst/>
            </a:prstGeom>
            <a:noFill/>
            <a:ln w="28575">
              <a:solidFill>
                <a:srgbClr val="FF6600"/>
              </a:solidFill>
              <a:prstDash val="dash"/>
              <a:round/>
              <a:headEnd/>
              <a:tailEn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167973" name="Line 39"/>
            <p:cNvSpPr>
              <a:spLocks noChangeShapeType="1"/>
            </p:cNvSpPr>
            <p:nvPr/>
          </p:nvSpPr>
          <p:spPr bwMode="auto">
            <a:xfrm flipV="1">
              <a:off x="4152" y="2969"/>
              <a:ext cx="1495" cy="1"/>
            </a:xfrm>
            <a:prstGeom prst="line">
              <a:avLst/>
            </a:prstGeom>
            <a:noFill/>
            <a:ln w="28575">
              <a:solidFill>
                <a:srgbClr val="000066"/>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74" name="Line 40"/>
            <p:cNvSpPr>
              <a:spLocks noChangeShapeType="1"/>
            </p:cNvSpPr>
            <p:nvPr/>
          </p:nvSpPr>
          <p:spPr bwMode="auto">
            <a:xfrm flipV="1">
              <a:off x="4128" y="2380"/>
              <a:ext cx="886" cy="596"/>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75" name="Line 41"/>
            <p:cNvSpPr>
              <a:spLocks noChangeShapeType="1"/>
            </p:cNvSpPr>
            <p:nvPr/>
          </p:nvSpPr>
          <p:spPr bwMode="auto">
            <a:xfrm flipV="1">
              <a:off x="4446" y="2426"/>
              <a:ext cx="568" cy="528"/>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76" name="Line 42"/>
            <p:cNvSpPr>
              <a:spLocks noChangeShapeType="1"/>
            </p:cNvSpPr>
            <p:nvPr/>
          </p:nvSpPr>
          <p:spPr bwMode="auto">
            <a:xfrm flipH="1" flipV="1">
              <a:off x="5030" y="2396"/>
              <a:ext cx="232" cy="55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77" name="Line 43"/>
            <p:cNvSpPr>
              <a:spLocks noChangeShapeType="1"/>
            </p:cNvSpPr>
            <p:nvPr/>
          </p:nvSpPr>
          <p:spPr bwMode="auto">
            <a:xfrm>
              <a:off x="4140" y="2939"/>
              <a:ext cx="0" cy="781"/>
            </a:xfrm>
            <a:prstGeom prst="line">
              <a:avLst/>
            </a:prstGeom>
            <a:noFill/>
            <a:ln w="1587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78" name="Line 44"/>
            <p:cNvSpPr>
              <a:spLocks noChangeShapeType="1"/>
            </p:cNvSpPr>
            <p:nvPr/>
          </p:nvSpPr>
          <p:spPr bwMode="auto">
            <a:xfrm>
              <a:off x="4409" y="2971"/>
              <a:ext cx="0" cy="595"/>
            </a:xfrm>
            <a:prstGeom prst="line">
              <a:avLst/>
            </a:prstGeom>
            <a:noFill/>
            <a:ln w="28575">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79" name="Line 45"/>
            <p:cNvSpPr>
              <a:spLocks noChangeShapeType="1"/>
            </p:cNvSpPr>
            <p:nvPr/>
          </p:nvSpPr>
          <p:spPr bwMode="auto">
            <a:xfrm>
              <a:off x="4152" y="3242"/>
              <a:ext cx="1142" cy="0"/>
            </a:xfrm>
            <a:prstGeom prst="line">
              <a:avLst/>
            </a:prstGeom>
            <a:noFill/>
            <a:ln w="28575">
              <a:solidFill>
                <a:srgbClr val="008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80" name="Line 46"/>
            <p:cNvSpPr>
              <a:spLocks noChangeShapeType="1"/>
            </p:cNvSpPr>
            <p:nvPr/>
          </p:nvSpPr>
          <p:spPr bwMode="auto">
            <a:xfrm>
              <a:off x="4137" y="3363"/>
              <a:ext cx="280" cy="0"/>
            </a:xfrm>
            <a:prstGeom prst="line">
              <a:avLst/>
            </a:prstGeom>
            <a:noFill/>
            <a:ln w="28575">
              <a:solidFill>
                <a:srgbClr val="008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81" name="Text Box 47"/>
            <p:cNvSpPr txBox="1">
              <a:spLocks noChangeArrowheads="1"/>
            </p:cNvSpPr>
            <p:nvPr/>
          </p:nvSpPr>
          <p:spPr bwMode="auto">
            <a:xfrm>
              <a:off x="3765" y="2704"/>
              <a:ext cx="232"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solidFill>
                    <a:schemeClr val="accent2"/>
                  </a:solidFill>
                  <a:latin typeface="Times New Roman" panose="02020603050405020304" pitchFamily="18" charset="0"/>
                  <a:ea typeface="楷体_GB2312" pitchFamily="49" charset="-122"/>
                </a:rPr>
                <a:t>a</a:t>
              </a:r>
            </a:p>
          </p:txBody>
        </p:sp>
        <p:sp>
          <p:nvSpPr>
            <p:cNvPr id="167982" name="Text Box 48"/>
            <p:cNvSpPr txBox="1">
              <a:spLocks noChangeArrowheads="1"/>
            </p:cNvSpPr>
            <p:nvPr/>
          </p:nvSpPr>
          <p:spPr bwMode="auto">
            <a:xfrm>
              <a:off x="4446" y="2840"/>
              <a:ext cx="44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solidFill>
                    <a:srgbClr val="FF00FF"/>
                  </a:solidFill>
                  <a:latin typeface="Times New Roman" panose="02020603050405020304" pitchFamily="18" charset="0"/>
                  <a:ea typeface="楷体_GB2312" pitchFamily="49" charset="-122"/>
                </a:rPr>
                <a:t>q</a:t>
              </a:r>
              <a:r>
                <a:rPr lang="en-US" altLang="zh-CN" sz="2400" b="1" i="1">
                  <a:solidFill>
                    <a:srgbClr val="FF00FF"/>
                  </a:solidFill>
                  <a:latin typeface="Times New Roman" panose="02020603050405020304" pitchFamily="18" charset="0"/>
                  <a:ea typeface="楷体_GB2312" pitchFamily="49" charset="-122"/>
                  <a:cs typeface="Times New Roman" panose="02020603050405020304" pitchFamily="18" charset="0"/>
                </a:rPr>
                <a:t>'</a:t>
              </a:r>
            </a:p>
          </p:txBody>
        </p:sp>
        <p:sp>
          <p:nvSpPr>
            <p:cNvPr id="167983" name="Text Box 49"/>
            <p:cNvSpPr txBox="1">
              <a:spLocks noChangeArrowheads="1"/>
            </p:cNvSpPr>
            <p:nvPr/>
          </p:nvSpPr>
          <p:spPr bwMode="auto">
            <a:xfrm>
              <a:off x="4536" y="2296"/>
              <a:ext cx="232"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solidFill>
                    <a:schemeClr val="accent2"/>
                  </a:solidFill>
                  <a:latin typeface="Times New Roman" panose="02020603050405020304" pitchFamily="18" charset="0"/>
                  <a:ea typeface="楷体_GB2312" pitchFamily="49" charset="-122"/>
                </a:rPr>
                <a:t>r</a:t>
              </a:r>
            </a:p>
          </p:txBody>
        </p:sp>
        <p:sp>
          <p:nvSpPr>
            <p:cNvPr id="167984" name="Text Box 50"/>
            <p:cNvSpPr txBox="1">
              <a:spLocks noChangeArrowheads="1"/>
            </p:cNvSpPr>
            <p:nvPr/>
          </p:nvSpPr>
          <p:spPr bwMode="auto">
            <a:xfrm>
              <a:off x="4697" y="2562"/>
              <a:ext cx="544"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solidFill>
                    <a:srgbClr val="FF00FF"/>
                  </a:solidFill>
                  <a:latin typeface="Times New Roman" panose="02020603050405020304" pitchFamily="18" charset="0"/>
                  <a:ea typeface="楷体_GB2312" pitchFamily="49" charset="-122"/>
                </a:rPr>
                <a:t>R</a:t>
              </a:r>
              <a:r>
                <a:rPr lang="en-US" altLang="zh-CN" sz="2400" b="1" i="1">
                  <a:solidFill>
                    <a:srgbClr val="FF00FF"/>
                  </a:solidFill>
                  <a:latin typeface="Times New Roman" panose="02020603050405020304" pitchFamily="18" charset="0"/>
                  <a:ea typeface="楷体_GB2312" pitchFamily="49" charset="-122"/>
                  <a:cs typeface="Times New Roman" panose="02020603050405020304" pitchFamily="18" charset="0"/>
                </a:rPr>
                <a:t>'</a:t>
              </a:r>
            </a:p>
          </p:txBody>
        </p:sp>
        <p:sp>
          <p:nvSpPr>
            <p:cNvPr id="167985" name="Text Box 51"/>
            <p:cNvSpPr txBox="1">
              <a:spLocks noChangeArrowheads="1"/>
            </p:cNvSpPr>
            <p:nvPr/>
          </p:nvSpPr>
          <p:spPr bwMode="auto">
            <a:xfrm>
              <a:off x="5105" y="2426"/>
              <a:ext cx="232"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solidFill>
                    <a:srgbClr val="FF0000"/>
                  </a:solidFill>
                  <a:latin typeface="Times New Roman" panose="02020603050405020304" pitchFamily="18" charset="0"/>
                  <a:ea typeface="楷体_GB2312" pitchFamily="49" charset="-122"/>
                </a:rPr>
                <a:t>R</a:t>
              </a:r>
            </a:p>
          </p:txBody>
        </p:sp>
        <p:sp>
          <p:nvSpPr>
            <p:cNvPr id="167986" name="Text Box 52"/>
            <p:cNvSpPr txBox="1">
              <a:spLocks noChangeArrowheads="1"/>
            </p:cNvSpPr>
            <p:nvPr/>
          </p:nvSpPr>
          <p:spPr bwMode="auto">
            <a:xfrm>
              <a:off x="4672" y="3203"/>
              <a:ext cx="334"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solidFill>
                    <a:schemeClr val="accent2"/>
                  </a:solidFill>
                  <a:latin typeface="Times New Roman" panose="02020603050405020304" pitchFamily="18" charset="0"/>
                  <a:ea typeface="楷体_GB2312" pitchFamily="49" charset="-122"/>
                </a:rPr>
                <a:t>d</a:t>
              </a:r>
              <a:endParaRPr lang="en-US" altLang="zh-CN" sz="2400" b="1">
                <a:solidFill>
                  <a:schemeClr val="accent2"/>
                </a:solidFill>
                <a:latin typeface="Times New Roman" panose="02020603050405020304" pitchFamily="18" charset="0"/>
                <a:ea typeface="楷体_GB2312" pitchFamily="49" charset="-122"/>
              </a:endParaRPr>
            </a:p>
          </p:txBody>
        </p:sp>
        <p:sp>
          <p:nvSpPr>
            <p:cNvPr id="167987" name="Oval 53"/>
            <p:cNvSpPr>
              <a:spLocks noChangeArrowheads="1"/>
            </p:cNvSpPr>
            <p:nvPr/>
          </p:nvSpPr>
          <p:spPr bwMode="auto">
            <a:xfrm>
              <a:off x="4370" y="2925"/>
              <a:ext cx="93" cy="94"/>
            </a:xfrm>
            <a:prstGeom prst="ellipse">
              <a:avLst/>
            </a:prstGeom>
            <a:gradFill rotWithShape="1">
              <a:gsLst>
                <a:gs pos="0">
                  <a:srgbClr val="76393B"/>
                </a:gs>
                <a:gs pos="100000">
                  <a:srgbClr val="FF7C80"/>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167988" name="Text Box 54"/>
            <p:cNvSpPr txBox="1">
              <a:spLocks noChangeArrowheads="1"/>
            </p:cNvSpPr>
            <p:nvPr/>
          </p:nvSpPr>
          <p:spPr bwMode="auto">
            <a:xfrm>
              <a:off x="4128" y="3255"/>
              <a:ext cx="44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solidFill>
                    <a:srgbClr val="FF00FF"/>
                  </a:solidFill>
                  <a:latin typeface="Times New Roman" panose="02020603050405020304" pitchFamily="18" charset="0"/>
                  <a:ea typeface="楷体_GB2312" pitchFamily="49" charset="-122"/>
                </a:rPr>
                <a:t>d</a:t>
              </a:r>
              <a:r>
                <a:rPr lang="en-US" altLang="zh-CN" sz="2400" b="1" i="1">
                  <a:solidFill>
                    <a:srgbClr val="FF00FF"/>
                  </a:solidFill>
                  <a:latin typeface="Times New Roman" panose="02020603050405020304" pitchFamily="18" charset="0"/>
                  <a:ea typeface="楷体_GB2312" pitchFamily="49" charset="-122"/>
                  <a:cs typeface="Times New Roman" panose="02020603050405020304" pitchFamily="18" charset="0"/>
                </a:rPr>
                <a:t>'</a:t>
              </a:r>
            </a:p>
          </p:txBody>
        </p:sp>
        <p:sp>
          <p:nvSpPr>
            <p:cNvPr id="167989" name="Line 55"/>
            <p:cNvSpPr>
              <a:spLocks noChangeShapeType="1"/>
            </p:cNvSpPr>
            <p:nvPr/>
          </p:nvSpPr>
          <p:spPr bwMode="auto">
            <a:xfrm flipH="1" flipV="1">
              <a:off x="3674" y="2614"/>
              <a:ext cx="454" cy="362"/>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7990" name="Text Box 59"/>
          <p:cNvSpPr txBox="1">
            <a:spLocks noChangeArrowheads="1"/>
          </p:cNvSpPr>
          <p:nvPr/>
        </p:nvSpPr>
        <p:spPr bwMode="auto">
          <a:xfrm>
            <a:off x="2495550" y="4724400"/>
            <a:ext cx="3671888" cy="5724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pPr>
            <a:r>
              <a:rPr kumimoji="1" lang="en-US" altLang="zh-CN" sz="2400" b="1">
                <a:solidFill>
                  <a:srgbClr val="FF0066"/>
                </a:solidFill>
                <a:ea typeface="楷体_GB2312" pitchFamily="49" charset="-122"/>
                <a:sym typeface="Symbol" panose="05050102010706020507" pitchFamily="18" charset="2"/>
              </a:rPr>
              <a:t>Boundary conditions</a:t>
            </a:r>
            <a:r>
              <a:rPr kumimoji="1" lang="zh-CN" altLang="en-US" sz="2400" b="1">
                <a:solidFill>
                  <a:srgbClr val="FF0066"/>
                </a:solidFill>
                <a:ea typeface="楷体_GB2312" pitchFamily="49" charset="-122"/>
                <a:sym typeface="Symbol" panose="05050102010706020507" pitchFamily="18" charset="2"/>
              </a:rPr>
              <a:t>！</a:t>
            </a:r>
          </a:p>
        </p:txBody>
      </p:sp>
      <p:graphicFrame>
        <p:nvGraphicFramePr>
          <p:cNvPr id="852028" name="Object 60"/>
          <p:cNvGraphicFramePr>
            <a:graphicFrameLocks noChangeAspect="1"/>
          </p:cNvGraphicFramePr>
          <p:nvPr/>
        </p:nvGraphicFramePr>
        <p:xfrm>
          <a:off x="3216276" y="5445125"/>
          <a:ext cx="1655763" cy="527050"/>
        </p:xfrm>
        <a:graphic>
          <a:graphicData uri="http://schemas.openxmlformats.org/presentationml/2006/ole">
            <mc:AlternateContent xmlns:mc="http://schemas.openxmlformats.org/markup-compatibility/2006">
              <mc:Choice xmlns:v="urn:schemas-microsoft-com:vml" Requires="v">
                <p:oleObj spid="_x0000_s42015" name="Equation" r:id="rId8" imgW="504789" imgH="142795" progId="Equation.DSMT4">
                  <p:embed/>
                </p:oleObj>
              </mc:Choice>
              <mc:Fallback>
                <p:oleObj name="Equation" r:id="rId8" imgW="504789" imgH="142795"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16276" y="5445125"/>
                        <a:ext cx="1655763"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7992" name="Text Box 14"/>
          <p:cNvSpPr txBox="1">
            <a:spLocks noChangeArrowheads="1"/>
          </p:cNvSpPr>
          <p:nvPr/>
        </p:nvSpPr>
        <p:spPr bwMode="auto">
          <a:xfrm>
            <a:off x="1774825" y="404813"/>
            <a:ext cx="795813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pPr>
            <a:r>
              <a:rPr kumimoji="1" lang="en-US" altLang="zh-CN" sz="2800" b="1">
                <a:solidFill>
                  <a:srgbClr val="0000CC"/>
                </a:solidFill>
                <a:ea typeface="楷体_GB2312" pitchFamily="49" charset="-122"/>
              </a:rPr>
              <a:t> </a:t>
            </a:r>
            <a:r>
              <a:rPr lang="en-US" altLang="zh-CN" sz="2800" b="1">
                <a:solidFill>
                  <a:srgbClr val="0000CC"/>
                </a:solidFill>
              </a:rPr>
              <a:t>4.4.3  Point charge and conducting sphere</a:t>
            </a:r>
          </a:p>
        </p:txBody>
      </p:sp>
    </p:spTree>
    <p:extLst>
      <p:ext uri="{BB962C8B-B14F-4D97-AF65-F5344CB8AC3E}">
        <p14:creationId xmlns:p14="http://schemas.microsoft.com/office/powerpoint/2010/main" val="17343122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52000"/>
                                        </p:tgtEl>
                                        <p:attrNameLst>
                                          <p:attrName>style.visibility</p:attrName>
                                        </p:attrNameLst>
                                      </p:cBhvr>
                                      <p:to>
                                        <p:strVal val="visible"/>
                                      </p:to>
                                    </p:set>
                                    <p:animEffect transition="in" filter="blinds(horizontal)">
                                      <p:cBhvr>
                                        <p:cTn id="7" dur="500"/>
                                        <p:tgtEl>
                                          <p:spTgt spid="8520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51973"/>
                                        </p:tgtEl>
                                        <p:attrNameLst>
                                          <p:attrName>style.visibility</p:attrName>
                                        </p:attrNameLst>
                                      </p:cBhvr>
                                      <p:to>
                                        <p:strVal val="visible"/>
                                      </p:to>
                                    </p:set>
                                    <p:animEffect transition="in" filter="blinds(horizontal)">
                                      <p:cBhvr>
                                        <p:cTn id="12" dur="500"/>
                                        <p:tgtEl>
                                          <p:spTgt spid="8519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52025"/>
                                        </p:tgtEl>
                                        <p:attrNameLst>
                                          <p:attrName>style.visibility</p:attrName>
                                        </p:attrNameLst>
                                      </p:cBhvr>
                                      <p:to>
                                        <p:strVal val="visible"/>
                                      </p:to>
                                    </p:set>
                                    <p:animEffect transition="in" filter="blinds(horizontal)">
                                      <p:cBhvr>
                                        <p:cTn id="17" dur="500"/>
                                        <p:tgtEl>
                                          <p:spTgt spid="8520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51975"/>
                                        </p:tgtEl>
                                        <p:attrNameLst>
                                          <p:attrName>style.visibility</p:attrName>
                                        </p:attrNameLst>
                                      </p:cBhvr>
                                      <p:to>
                                        <p:strVal val="visible"/>
                                      </p:to>
                                    </p:set>
                                    <p:animEffect transition="in" filter="blinds(horizontal)">
                                      <p:cBhvr>
                                        <p:cTn id="22" dur="500"/>
                                        <p:tgtEl>
                                          <p:spTgt spid="8519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7990"/>
                                        </p:tgtEl>
                                        <p:attrNameLst>
                                          <p:attrName>style.visibility</p:attrName>
                                        </p:attrNameLst>
                                      </p:cBhvr>
                                      <p:to>
                                        <p:strVal val="visible"/>
                                      </p:to>
                                    </p:set>
                                    <p:animEffect transition="in" filter="blinds(horizontal)">
                                      <p:cBhvr>
                                        <p:cTn id="27" dur="500"/>
                                        <p:tgtEl>
                                          <p:spTgt spid="1679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52028"/>
                                        </p:tgtEl>
                                        <p:attrNameLst>
                                          <p:attrName>style.visibility</p:attrName>
                                        </p:attrNameLst>
                                      </p:cBhvr>
                                      <p:to>
                                        <p:strVal val="visible"/>
                                      </p:to>
                                    </p:set>
                                    <p:animEffect transition="in" filter="blinds(horizontal)">
                                      <p:cBhvr>
                                        <p:cTn id="32" dur="500"/>
                                        <p:tgtEl>
                                          <p:spTgt spid="852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975" grpId="0"/>
      <p:bldP spid="16799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8962" name="Object 3"/>
          <p:cNvGraphicFramePr>
            <a:graphicFrameLocks noChangeAspect="1"/>
          </p:cNvGraphicFramePr>
          <p:nvPr/>
        </p:nvGraphicFramePr>
        <p:xfrm>
          <a:off x="3000376" y="765175"/>
          <a:ext cx="1674813" cy="889000"/>
        </p:xfrm>
        <a:graphic>
          <a:graphicData uri="http://schemas.openxmlformats.org/presentationml/2006/ole">
            <mc:AlternateContent xmlns:mc="http://schemas.openxmlformats.org/markup-compatibility/2006">
              <mc:Choice xmlns:v="urn:schemas-microsoft-com:vml" Requires="v">
                <p:oleObj spid="_x0000_s43064" name="Equation" r:id="rId3" imgW="780939" imgH="390594" progId="Equation.DSMT4">
                  <p:embed/>
                </p:oleObj>
              </mc:Choice>
              <mc:Fallback>
                <p:oleObj name="Equation" r:id="rId3" imgW="780939" imgH="39059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76" y="765175"/>
                        <a:ext cx="1674813"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8963" name="Line 4"/>
          <p:cNvSpPr>
            <a:spLocks noChangeShapeType="1"/>
          </p:cNvSpPr>
          <p:nvPr/>
        </p:nvSpPr>
        <p:spPr bwMode="auto">
          <a:xfrm>
            <a:off x="2063750" y="2349500"/>
            <a:ext cx="503238" cy="1588"/>
          </a:xfrm>
          <a:prstGeom prst="line">
            <a:avLst/>
          </a:prstGeom>
          <a:noFill/>
          <a:ln w="762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68964" name="Object 5"/>
          <p:cNvGraphicFramePr>
            <a:graphicFrameLocks noChangeAspect="1"/>
          </p:cNvGraphicFramePr>
          <p:nvPr/>
        </p:nvGraphicFramePr>
        <p:xfrm>
          <a:off x="2927351" y="1989138"/>
          <a:ext cx="1827213" cy="889000"/>
        </p:xfrm>
        <a:graphic>
          <a:graphicData uri="http://schemas.openxmlformats.org/presentationml/2006/ole">
            <mc:AlternateContent xmlns:mc="http://schemas.openxmlformats.org/markup-compatibility/2006">
              <mc:Choice xmlns:v="urn:schemas-microsoft-com:vml" Requires="v">
                <p:oleObj spid="_x0000_s43065" name="Equation" r:id="rId5" imgW="857332" imgH="390594" progId="Equation.DSMT4">
                  <p:embed/>
                </p:oleObj>
              </mc:Choice>
              <mc:Fallback>
                <p:oleObj name="Equation" r:id="rId5" imgW="857332" imgH="39059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7351" y="1989138"/>
                        <a:ext cx="1827213"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8965" name="Object 10"/>
          <p:cNvGraphicFramePr>
            <a:graphicFrameLocks noChangeAspect="1"/>
          </p:cNvGraphicFramePr>
          <p:nvPr/>
        </p:nvGraphicFramePr>
        <p:xfrm>
          <a:off x="5448301" y="3716339"/>
          <a:ext cx="1584325" cy="987425"/>
        </p:xfrm>
        <a:graphic>
          <a:graphicData uri="http://schemas.openxmlformats.org/presentationml/2006/ole">
            <mc:AlternateContent xmlns:mc="http://schemas.openxmlformats.org/markup-compatibility/2006">
              <mc:Choice xmlns:v="urn:schemas-microsoft-com:vml" Requires="v">
                <p:oleObj spid="_x0000_s43066" name="Equation" r:id="rId7" imgW="619244" imgH="361981" progId="Equation.DSMT4">
                  <p:embed/>
                </p:oleObj>
              </mc:Choice>
              <mc:Fallback>
                <p:oleObj name="Equation" r:id="rId7" imgW="619244" imgH="361981"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8301" y="3716339"/>
                        <a:ext cx="1584325" cy="98742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8966" name="Object 11"/>
          <p:cNvGraphicFramePr>
            <a:graphicFrameLocks noChangeAspect="1"/>
          </p:cNvGraphicFramePr>
          <p:nvPr/>
        </p:nvGraphicFramePr>
        <p:xfrm>
          <a:off x="5303839" y="5157789"/>
          <a:ext cx="1800225" cy="871537"/>
        </p:xfrm>
        <a:graphic>
          <a:graphicData uri="http://schemas.openxmlformats.org/presentationml/2006/ole">
            <mc:AlternateContent xmlns:mc="http://schemas.openxmlformats.org/markup-compatibility/2006">
              <mc:Choice xmlns:v="urn:schemas-microsoft-com:vml" Requires="v">
                <p:oleObj spid="_x0000_s43067" name="Equation" r:id="rId9" imgW="752595" imgH="333368" progId="Equation.DSMT4">
                  <p:embed/>
                </p:oleObj>
              </mc:Choice>
              <mc:Fallback>
                <p:oleObj name="Equation" r:id="rId9" imgW="752595" imgH="333368"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03839" y="5157789"/>
                        <a:ext cx="1800225" cy="87153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8967" name="Group 44"/>
          <p:cNvGrpSpPr>
            <a:grpSpLocks/>
          </p:cNvGrpSpPr>
          <p:nvPr/>
        </p:nvGrpSpPr>
        <p:grpSpPr bwMode="auto">
          <a:xfrm>
            <a:off x="7032626" y="4005263"/>
            <a:ext cx="3311525" cy="723900"/>
            <a:chOff x="2472" y="2614"/>
            <a:chExt cx="2086" cy="456"/>
          </a:xfrm>
        </p:grpSpPr>
        <p:sp>
          <p:nvSpPr>
            <p:cNvPr id="168968" name="Rectangle 15"/>
            <p:cNvSpPr>
              <a:spLocks noChangeArrowheads="1"/>
            </p:cNvSpPr>
            <p:nvPr/>
          </p:nvSpPr>
          <p:spPr bwMode="auto">
            <a:xfrm>
              <a:off x="3152" y="2614"/>
              <a:ext cx="1406" cy="456"/>
            </a:xfrm>
            <a:prstGeom prst="rect">
              <a:avLst/>
            </a:prstGeom>
            <a:solidFill>
              <a:srgbClr val="CCFFFF"/>
            </a:solidFill>
            <a:ln w="222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r>
                <a:rPr lang="en-US" altLang="zh-CN" sz="2000" b="1">
                  <a:solidFill>
                    <a:srgbClr val="990000"/>
                  </a:solidFill>
                </a:rPr>
                <a:t>Position of the image charge</a:t>
              </a:r>
            </a:p>
          </p:txBody>
        </p:sp>
        <p:sp>
          <p:nvSpPr>
            <p:cNvPr id="168969" name="Line 16"/>
            <p:cNvSpPr>
              <a:spLocks noChangeShapeType="1"/>
            </p:cNvSpPr>
            <p:nvPr/>
          </p:nvSpPr>
          <p:spPr bwMode="auto">
            <a:xfrm flipH="1">
              <a:off x="2472" y="2704"/>
              <a:ext cx="680" cy="0"/>
            </a:xfrm>
            <a:prstGeom prst="line">
              <a:avLst/>
            </a:prstGeom>
            <a:noFill/>
            <a:ln w="222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8970" name="Text Box 12"/>
          <p:cNvSpPr txBox="1">
            <a:spLocks noChangeArrowheads="1"/>
          </p:cNvSpPr>
          <p:nvPr/>
        </p:nvSpPr>
        <p:spPr bwMode="auto">
          <a:xfrm>
            <a:off x="7967663" y="5229225"/>
            <a:ext cx="2082800" cy="730250"/>
          </a:xfrm>
          <a:prstGeom prst="rect">
            <a:avLst/>
          </a:prstGeom>
          <a:solidFill>
            <a:srgbClr val="CCFFFF"/>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a:solidFill>
                  <a:srgbClr val="990000"/>
                </a:solidFill>
                <a:latin typeface="Times New Roman" panose="02020603050405020304" pitchFamily="18" charset="0"/>
              </a:rPr>
              <a:t>Charge of the image charge</a:t>
            </a:r>
          </a:p>
        </p:txBody>
      </p:sp>
      <p:sp>
        <p:nvSpPr>
          <p:cNvPr id="168971" name="Line 17"/>
          <p:cNvSpPr>
            <a:spLocks noChangeShapeType="1"/>
          </p:cNvSpPr>
          <p:nvPr/>
        </p:nvSpPr>
        <p:spPr bwMode="auto">
          <a:xfrm flipH="1">
            <a:off x="7104063" y="5589588"/>
            <a:ext cx="863600" cy="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72" name="Line 8"/>
          <p:cNvSpPr>
            <a:spLocks noChangeShapeType="1"/>
          </p:cNvSpPr>
          <p:nvPr/>
        </p:nvSpPr>
        <p:spPr bwMode="auto">
          <a:xfrm>
            <a:off x="2063750" y="3500439"/>
            <a:ext cx="503238" cy="1587"/>
          </a:xfrm>
          <a:prstGeom prst="line">
            <a:avLst/>
          </a:prstGeom>
          <a:noFill/>
          <a:ln w="762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68973" name="Object 9"/>
          <p:cNvGraphicFramePr>
            <a:graphicFrameLocks noChangeAspect="1"/>
          </p:cNvGraphicFramePr>
          <p:nvPr/>
        </p:nvGraphicFramePr>
        <p:xfrm>
          <a:off x="2927350" y="3068638"/>
          <a:ext cx="1854200" cy="787400"/>
        </p:xfrm>
        <a:graphic>
          <a:graphicData uri="http://schemas.openxmlformats.org/presentationml/2006/ole">
            <mc:AlternateContent xmlns:mc="http://schemas.openxmlformats.org/markup-compatibility/2006">
              <mc:Choice xmlns:v="urn:schemas-microsoft-com:vml" Requires="v">
                <p:oleObj spid="_x0000_s43068" name="Equation" r:id="rId11" imgW="866780" imgH="333368" progId="Equation.DSMT4">
                  <p:embed/>
                </p:oleObj>
              </mc:Choice>
              <mc:Fallback>
                <p:oleObj name="Equation" r:id="rId11" imgW="866780" imgH="333368"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27350" y="3068638"/>
                        <a:ext cx="18542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8974" name="Rectangle 49"/>
          <p:cNvSpPr>
            <a:spLocks noChangeArrowheads="1"/>
          </p:cNvSpPr>
          <p:nvPr/>
        </p:nvSpPr>
        <p:spPr bwMode="auto">
          <a:xfrm>
            <a:off x="4727576" y="2205038"/>
            <a:ext cx="1223963" cy="366712"/>
          </a:xfrm>
          <a:prstGeom prst="rect">
            <a:avLst/>
          </a:prstGeom>
          <a:noFill/>
          <a:ln>
            <a:noFill/>
          </a:ln>
          <a:effectLst/>
          <a:extLst>
            <a:ext uri="{909E8E84-426E-40DD-AFC4-6F175D3DCCD1}">
              <a14:hiddenFill xmlns:a14="http://schemas.microsoft.com/office/drawing/2010/main">
                <a:gradFill rotWithShape="0">
                  <a:gsLst>
                    <a:gs pos="0">
                      <a:srgbClr val="3D3D3D"/>
                    </a:gs>
                    <a:gs pos="100000">
                      <a:srgbClr val="909090"/>
                    </a:gs>
                  </a:gsLst>
                  <a:lin ang="18900000" scaled="1"/>
                </a:gra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kumimoji="1" lang="en-US" altLang="zh-CN" b="1">
                <a:solidFill>
                  <a:srgbClr val="0000CC"/>
                </a:solidFill>
                <a:ea typeface="楷体_GB2312" pitchFamily="49" charset="-122"/>
                <a:sym typeface="Symbol" panose="05050102010706020507" pitchFamily="18" charset="2"/>
              </a:rPr>
              <a:t>Constant</a:t>
            </a:r>
          </a:p>
        </p:txBody>
      </p:sp>
      <p:grpSp>
        <p:nvGrpSpPr>
          <p:cNvPr id="168975" name="Group 52"/>
          <p:cNvGrpSpPr>
            <a:grpSpLocks/>
          </p:cNvGrpSpPr>
          <p:nvPr/>
        </p:nvGrpSpPr>
        <p:grpSpPr bwMode="auto">
          <a:xfrm>
            <a:off x="6456364" y="836613"/>
            <a:ext cx="3635375" cy="2520950"/>
            <a:chOff x="3448" y="345"/>
            <a:chExt cx="2290" cy="1588"/>
          </a:xfrm>
        </p:grpSpPr>
        <p:sp>
          <p:nvSpPr>
            <p:cNvPr id="168976" name="Rectangle 20"/>
            <p:cNvSpPr>
              <a:spLocks noChangeArrowheads="1"/>
            </p:cNvSpPr>
            <p:nvPr/>
          </p:nvSpPr>
          <p:spPr bwMode="auto">
            <a:xfrm>
              <a:off x="3448" y="345"/>
              <a:ext cx="2290" cy="1588"/>
            </a:xfrm>
            <a:prstGeom prst="rect">
              <a:avLst/>
            </a:prstGeom>
            <a:solidFill>
              <a:srgbClr val="CC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168977" name="Oval 22"/>
            <p:cNvSpPr>
              <a:spLocks noChangeArrowheads="1"/>
            </p:cNvSpPr>
            <p:nvPr/>
          </p:nvSpPr>
          <p:spPr bwMode="auto">
            <a:xfrm>
              <a:off x="5249" y="1092"/>
              <a:ext cx="93" cy="94"/>
            </a:xfrm>
            <a:prstGeom prst="ellipse">
              <a:avLst/>
            </a:prstGeom>
            <a:gradFill rotWithShape="1">
              <a:gsLst>
                <a:gs pos="0">
                  <a:srgbClr val="5C0000"/>
                </a:gs>
                <a:gs pos="100000">
                  <a:srgbClr val="C60000"/>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168978" name="Line 23"/>
            <p:cNvSpPr>
              <a:spLocks noChangeShapeType="1"/>
            </p:cNvSpPr>
            <p:nvPr/>
          </p:nvSpPr>
          <p:spPr bwMode="auto">
            <a:xfrm>
              <a:off x="5294" y="1098"/>
              <a:ext cx="0" cy="781"/>
            </a:xfrm>
            <a:prstGeom prst="line">
              <a:avLst/>
            </a:prstGeom>
            <a:noFill/>
            <a:ln w="28575">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79" name="Text Box 24"/>
            <p:cNvSpPr txBox="1">
              <a:spLocks noChangeArrowheads="1"/>
            </p:cNvSpPr>
            <p:nvPr/>
          </p:nvSpPr>
          <p:spPr bwMode="auto">
            <a:xfrm>
              <a:off x="5273" y="774"/>
              <a:ext cx="232"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solidFill>
                    <a:srgbClr val="C60000"/>
                  </a:solidFill>
                  <a:latin typeface="Times New Roman" panose="02020603050405020304" pitchFamily="18" charset="0"/>
                  <a:ea typeface="楷体_GB2312" pitchFamily="49" charset="-122"/>
                </a:rPr>
                <a:t>q</a:t>
              </a:r>
            </a:p>
          </p:txBody>
        </p:sp>
        <p:sp>
          <p:nvSpPr>
            <p:cNvPr id="168980" name="Text Box 25"/>
            <p:cNvSpPr txBox="1">
              <a:spLocks noChangeArrowheads="1"/>
            </p:cNvSpPr>
            <p:nvPr/>
          </p:nvSpPr>
          <p:spPr bwMode="auto">
            <a:xfrm>
              <a:off x="4513" y="390"/>
              <a:ext cx="232"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latin typeface="Times New Roman" panose="02020603050405020304" pitchFamily="18" charset="0"/>
                  <a:ea typeface="楷体_GB2312" pitchFamily="49" charset="-122"/>
                </a:rPr>
                <a:t>P</a:t>
              </a:r>
            </a:p>
          </p:txBody>
        </p:sp>
        <p:sp>
          <p:nvSpPr>
            <p:cNvPr id="168981" name="Oval 26"/>
            <p:cNvSpPr>
              <a:spLocks noChangeArrowheads="1"/>
            </p:cNvSpPr>
            <p:nvPr/>
          </p:nvSpPr>
          <p:spPr bwMode="auto">
            <a:xfrm>
              <a:off x="3606" y="554"/>
              <a:ext cx="1134" cy="1134"/>
            </a:xfrm>
            <a:prstGeom prst="ellipse">
              <a:avLst/>
            </a:prstGeom>
            <a:noFill/>
            <a:ln w="28575">
              <a:solidFill>
                <a:srgbClr val="FF6600"/>
              </a:solidFill>
              <a:prstDash val="dash"/>
              <a:round/>
              <a:headEnd/>
              <a:tailEn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168982" name="Line 27"/>
            <p:cNvSpPr>
              <a:spLocks noChangeShapeType="1"/>
            </p:cNvSpPr>
            <p:nvPr/>
          </p:nvSpPr>
          <p:spPr bwMode="auto">
            <a:xfrm flipV="1">
              <a:off x="4184" y="1136"/>
              <a:ext cx="1495" cy="1"/>
            </a:xfrm>
            <a:prstGeom prst="line">
              <a:avLst/>
            </a:prstGeom>
            <a:noFill/>
            <a:ln w="28575">
              <a:solidFill>
                <a:srgbClr val="000066"/>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83" name="Line 28"/>
            <p:cNvSpPr>
              <a:spLocks noChangeShapeType="1"/>
            </p:cNvSpPr>
            <p:nvPr/>
          </p:nvSpPr>
          <p:spPr bwMode="auto">
            <a:xfrm flipV="1">
              <a:off x="4160" y="663"/>
              <a:ext cx="398" cy="48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84" name="Line 29"/>
            <p:cNvSpPr>
              <a:spLocks noChangeShapeType="1"/>
            </p:cNvSpPr>
            <p:nvPr/>
          </p:nvSpPr>
          <p:spPr bwMode="auto">
            <a:xfrm flipV="1">
              <a:off x="4459" y="708"/>
              <a:ext cx="90" cy="392"/>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85" name="Line 30"/>
            <p:cNvSpPr>
              <a:spLocks noChangeShapeType="1"/>
            </p:cNvSpPr>
            <p:nvPr/>
          </p:nvSpPr>
          <p:spPr bwMode="auto">
            <a:xfrm flipH="1" flipV="1">
              <a:off x="4558" y="708"/>
              <a:ext cx="718" cy="40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86" name="Line 31"/>
            <p:cNvSpPr>
              <a:spLocks noChangeShapeType="1"/>
            </p:cNvSpPr>
            <p:nvPr/>
          </p:nvSpPr>
          <p:spPr bwMode="auto">
            <a:xfrm>
              <a:off x="4172" y="1106"/>
              <a:ext cx="0" cy="781"/>
            </a:xfrm>
            <a:prstGeom prst="line">
              <a:avLst/>
            </a:prstGeom>
            <a:noFill/>
            <a:ln w="1587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87" name="Line 32"/>
            <p:cNvSpPr>
              <a:spLocks noChangeShapeType="1"/>
            </p:cNvSpPr>
            <p:nvPr/>
          </p:nvSpPr>
          <p:spPr bwMode="auto">
            <a:xfrm>
              <a:off x="4441" y="1138"/>
              <a:ext cx="0" cy="595"/>
            </a:xfrm>
            <a:prstGeom prst="line">
              <a:avLst/>
            </a:prstGeom>
            <a:noFill/>
            <a:ln w="28575">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88" name="Line 33"/>
            <p:cNvSpPr>
              <a:spLocks noChangeShapeType="1"/>
            </p:cNvSpPr>
            <p:nvPr/>
          </p:nvSpPr>
          <p:spPr bwMode="auto">
            <a:xfrm>
              <a:off x="4184" y="1409"/>
              <a:ext cx="1142" cy="0"/>
            </a:xfrm>
            <a:prstGeom prst="line">
              <a:avLst/>
            </a:prstGeom>
            <a:noFill/>
            <a:ln w="28575">
              <a:solidFill>
                <a:srgbClr val="008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89" name="Line 34"/>
            <p:cNvSpPr>
              <a:spLocks noChangeShapeType="1"/>
            </p:cNvSpPr>
            <p:nvPr/>
          </p:nvSpPr>
          <p:spPr bwMode="auto">
            <a:xfrm>
              <a:off x="4169" y="1530"/>
              <a:ext cx="280" cy="0"/>
            </a:xfrm>
            <a:prstGeom prst="line">
              <a:avLst/>
            </a:prstGeom>
            <a:noFill/>
            <a:ln w="28575">
              <a:solidFill>
                <a:srgbClr val="008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90" name="Text Box 36"/>
            <p:cNvSpPr txBox="1">
              <a:spLocks noChangeArrowheads="1"/>
            </p:cNvSpPr>
            <p:nvPr/>
          </p:nvSpPr>
          <p:spPr bwMode="auto">
            <a:xfrm>
              <a:off x="4478" y="1007"/>
              <a:ext cx="44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solidFill>
                    <a:srgbClr val="FF00FF"/>
                  </a:solidFill>
                  <a:latin typeface="Times New Roman" panose="02020603050405020304" pitchFamily="18" charset="0"/>
                  <a:ea typeface="楷体_GB2312" pitchFamily="49" charset="-122"/>
                </a:rPr>
                <a:t>q</a:t>
              </a:r>
              <a:r>
                <a:rPr lang="en-US" altLang="zh-CN" sz="2400" b="1" i="1">
                  <a:solidFill>
                    <a:srgbClr val="FF00FF"/>
                  </a:solidFill>
                  <a:latin typeface="Times New Roman" panose="02020603050405020304" pitchFamily="18" charset="0"/>
                  <a:ea typeface="楷体_GB2312" pitchFamily="49" charset="-122"/>
                  <a:cs typeface="Times New Roman" panose="02020603050405020304" pitchFamily="18" charset="0"/>
                </a:rPr>
                <a:t>'</a:t>
              </a:r>
            </a:p>
          </p:txBody>
        </p:sp>
        <p:sp>
          <p:nvSpPr>
            <p:cNvPr id="168991" name="Text Box 37"/>
            <p:cNvSpPr txBox="1">
              <a:spLocks noChangeArrowheads="1"/>
            </p:cNvSpPr>
            <p:nvPr/>
          </p:nvSpPr>
          <p:spPr bwMode="auto">
            <a:xfrm>
              <a:off x="4150" y="617"/>
              <a:ext cx="232"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solidFill>
                    <a:schemeClr val="accent2"/>
                  </a:solidFill>
                  <a:latin typeface="Times New Roman" panose="02020603050405020304" pitchFamily="18" charset="0"/>
                  <a:ea typeface="楷体_GB2312" pitchFamily="49" charset="-122"/>
                </a:rPr>
                <a:t>a</a:t>
              </a:r>
            </a:p>
          </p:txBody>
        </p:sp>
        <p:sp>
          <p:nvSpPr>
            <p:cNvPr id="168992" name="Text Box 38"/>
            <p:cNvSpPr txBox="1">
              <a:spLocks noChangeArrowheads="1"/>
            </p:cNvSpPr>
            <p:nvPr/>
          </p:nvSpPr>
          <p:spPr bwMode="auto">
            <a:xfrm>
              <a:off x="4458" y="799"/>
              <a:ext cx="544"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solidFill>
                    <a:srgbClr val="FF00FF"/>
                  </a:solidFill>
                  <a:latin typeface="Times New Roman" panose="02020603050405020304" pitchFamily="18" charset="0"/>
                  <a:ea typeface="楷体_GB2312" pitchFamily="49" charset="-122"/>
                </a:rPr>
                <a:t>R</a:t>
              </a:r>
              <a:r>
                <a:rPr lang="en-US" altLang="zh-CN" sz="2400" b="1" i="1">
                  <a:solidFill>
                    <a:srgbClr val="FF00FF"/>
                  </a:solidFill>
                  <a:latin typeface="Times New Roman" panose="02020603050405020304" pitchFamily="18" charset="0"/>
                  <a:ea typeface="楷体_GB2312" pitchFamily="49" charset="-122"/>
                  <a:cs typeface="Times New Roman" panose="02020603050405020304" pitchFamily="18" charset="0"/>
                </a:rPr>
                <a:t>'</a:t>
              </a:r>
            </a:p>
          </p:txBody>
        </p:sp>
        <p:sp>
          <p:nvSpPr>
            <p:cNvPr id="168993" name="Text Box 39"/>
            <p:cNvSpPr txBox="1">
              <a:spLocks noChangeArrowheads="1"/>
            </p:cNvSpPr>
            <p:nvPr/>
          </p:nvSpPr>
          <p:spPr bwMode="auto">
            <a:xfrm>
              <a:off x="4830" y="599"/>
              <a:ext cx="232"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solidFill>
                    <a:srgbClr val="FF0000"/>
                  </a:solidFill>
                  <a:latin typeface="Times New Roman" panose="02020603050405020304" pitchFamily="18" charset="0"/>
                  <a:ea typeface="楷体_GB2312" pitchFamily="49" charset="-122"/>
                </a:rPr>
                <a:t>R</a:t>
              </a:r>
            </a:p>
          </p:txBody>
        </p:sp>
        <p:sp>
          <p:nvSpPr>
            <p:cNvPr id="168994" name="Text Box 40"/>
            <p:cNvSpPr txBox="1">
              <a:spLocks noChangeArrowheads="1"/>
            </p:cNvSpPr>
            <p:nvPr/>
          </p:nvSpPr>
          <p:spPr bwMode="auto">
            <a:xfrm>
              <a:off x="4704" y="1370"/>
              <a:ext cx="334"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solidFill>
                    <a:schemeClr val="hlink"/>
                  </a:solidFill>
                  <a:latin typeface="Times New Roman" panose="02020603050405020304" pitchFamily="18" charset="0"/>
                  <a:ea typeface="楷体_GB2312" pitchFamily="49" charset="-122"/>
                </a:rPr>
                <a:t>d</a:t>
              </a:r>
              <a:endParaRPr lang="en-US" altLang="zh-CN" sz="2400" b="1">
                <a:solidFill>
                  <a:schemeClr val="hlink"/>
                </a:solidFill>
                <a:latin typeface="Times New Roman" panose="02020603050405020304" pitchFamily="18" charset="0"/>
                <a:ea typeface="楷体_GB2312" pitchFamily="49" charset="-122"/>
              </a:endParaRPr>
            </a:p>
          </p:txBody>
        </p:sp>
        <p:sp>
          <p:nvSpPr>
            <p:cNvPr id="168995" name="Oval 41"/>
            <p:cNvSpPr>
              <a:spLocks noChangeArrowheads="1"/>
            </p:cNvSpPr>
            <p:nvPr/>
          </p:nvSpPr>
          <p:spPr bwMode="auto">
            <a:xfrm>
              <a:off x="4402" y="1092"/>
              <a:ext cx="93" cy="94"/>
            </a:xfrm>
            <a:prstGeom prst="ellipse">
              <a:avLst/>
            </a:prstGeom>
            <a:gradFill rotWithShape="1">
              <a:gsLst>
                <a:gs pos="0">
                  <a:srgbClr val="76393B"/>
                </a:gs>
                <a:gs pos="100000">
                  <a:srgbClr val="FF7C80"/>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168996" name="Text Box 42"/>
            <p:cNvSpPr txBox="1">
              <a:spLocks noChangeArrowheads="1"/>
            </p:cNvSpPr>
            <p:nvPr/>
          </p:nvSpPr>
          <p:spPr bwMode="auto">
            <a:xfrm>
              <a:off x="4160" y="1434"/>
              <a:ext cx="44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solidFill>
                    <a:srgbClr val="FF00FF"/>
                  </a:solidFill>
                  <a:latin typeface="Times New Roman" panose="02020603050405020304" pitchFamily="18" charset="0"/>
                  <a:ea typeface="楷体_GB2312" pitchFamily="49" charset="-122"/>
                </a:rPr>
                <a:t>d'</a:t>
              </a:r>
            </a:p>
          </p:txBody>
        </p:sp>
        <p:sp>
          <p:nvSpPr>
            <p:cNvPr id="168997" name="Text Box 51"/>
            <p:cNvSpPr txBox="1">
              <a:spLocks noChangeArrowheads="1"/>
            </p:cNvSpPr>
            <p:nvPr/>
          </p:nvSpPr>
          <p:spPr bwMode="auto">
            <a:xfrm>
              <a:off x="3933" y="981"/>
              <a:ext cx="232"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solidFill>
                    <a:schemeClr val="accent2"/>
                  </a:solidFill>
                  <a:latin typeface="Times New Roman" panose="02020603050405020304" pitchFamily="18" charset="0"/>
                  <a:ea typeface="楷体_GB2312" pitchFamily="49" charset="-122"/>
                </a:rPr>
                <a:t>O</a:t>
              </a:r>
            </a:p>
          </p:txBody>
        </p:sp>
      </p:grpSp>
      <p:graphicFrame>
        <p:nvGraphicFramePr>
          <p:cNvPr id="168998" name="Object 53"/>
          <p:cNvGraphicFramePr>
            <a:graphicFrameLocks noChangeAspect="1"/>
          </p:cNvGraphicFramePr>
          <p:nvPr/>
        </p:nvGraphicFramePr>
        <p:xfrm>
          <a:off x="2640013" y="4941888"/>
          <a:ext cx="2132012" cy="939800"/>
        </p:xfrm>
        <a:graphic>
          <a:graphicData uri="http://schemas.openxmlformats.org/presentationml/2006/ole">
            <mc:AlternateContent xmlns:mc="http://schemas.openxmlformats.org/markup-compatibility/2006">
              <mc:Choice xmlns:v="urn:schemas-microsoft-com:vml" Requires="v">
                <p:oleObj spid="_x0000_s43069" name="Equation" r:id="rId13" imgW="1009579" imgH="409489" progId="Equation.DSMT4">
                  <p:embed/>
                </p:oleObj>
              </mc:Choice>
              <mc:Fallback>
                <p:oleObj name="Equation" r:id="rId13" imgW="1009579" imgH="409489"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40013" y="4941888"/>
                        <a:ext cx="2132012"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156510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8963"/>
                                        </p:tgtEl>
                                        <p:attrNameLst>
                                          <p:attrName>style.visibility</p:attrName>
                                        </p:attrNameLst>
                                      </p:cBhvr>
                                      <p:to>
                                        <p:strVal val="visible"/>
                                      </p:to>
                                    </p:set>
                                    <p:animEffect transition="in" filter="slide(fromBottom)">
                                      <p:cBhvr>
                                        <p:cTn id="7" dur="500"/>
                                        <p:tgtEl>
                                          <p:spTgt spid="168963"/>
                                        </p:tgtEl>
                                      </p:cBhvr>
                                    </p:animEffect>
                                  </p:childTnLst>
                                </p:cTn>
                              </p:par>
                              <p:par>
                                <p:cTn id="8" presetID="12" presetClass="entr" presetSubtype="4" fill="hold" nodeType="withEffect">
                                  <p:stCondLst>
                                    <p:cond delay="0"/>
                                  </p:stCondLst>
                                  <p:childTnLst>
                                    <p:set>
                                      <p:cBhvr>
                                        <p:cTn id="9" dur="1" fill="hold">
                                          <p:stCondLst>
                                            <p:cond delay="0"/>
                                          </p:stCondLst>
                                        </p:cTn>
                                        <p:tgtEl>
                                          <p:spTgt spid="168964"/>
                                        </p:tgtEl>
                                        <p:attrNameLst>
                                          <p:attrName>style.visibility</p:attrName>
                                        </p:attrNameLst>
                                      </p:cBhvr>
                                      <p:to>
                                        <p:strVal val="visible"/>
                                      </p:to>
                                    </p:set>
                                    <p:animEffect transition="in" filter="slide(fromBottom)">
                                      <p:cBhvr>
                                        <p:cTn id="10" dur="500"/>
                                        <p:tgtEl>
                                          <p:spTgt spid="168964"/>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168974"/>
                                        </p:tgtEl>
                                        <p:attrNameLst>
                                          <p:attrName>style.visibility</p:attrName>
                                        </p:attrNameLst>
                                      </p:cBhvr>
                                      <p:to>
                                        <p:strVal val="visible"/>
                                      </p:to>
                                    </p:set>
                                    <p:animEffect transition="in" filter="slide(fromBottom)">
                                      <p:cBhvr>
                                        <p:cTn id="13" dur="500"/>
                                        <p:tgtEl>
                                          <p:spTgt spid="16897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168972"/>
                                        </p:tgtEl>
                                        <p:attrNameLst>
                                          <p:attrName>style.visibility</p:attrName>
                                        </p:attrNameLst>
                                      </p:cBhvr>
                                      <p:to>
                                        <p:strVal val="visible"/>
                                      </p:to>
                                    </p:set>
                                    <p:animEffect transition="in" filter="slide(fromBottom)">
                                      <p:cBhvr>
                                        <p:cTn id="18" dur="500"/>
                                        <p:tgtEl>
                                          <p:spTgt spid="168972"/>
                                        </p:tgtEl>
                                      </p:cBhvr>
                                    </p:animEffect>
                                  </p:childTnLst>
                                </p:cTn>
                              </p:par>
                              <p:par>
                                <p:cTn id="19" presetID="12" presetClass="entr" presetSubtype="4" fill="hold" nodeType="withEffect">
                                  <p:stCondLst>
                                    <p:cond delay="0"/>
                                  </p:stCondLst>
                                  <p:childTnLst>
                                    <p:set>
                                      <p:cBhvr>
                                        <p:cTn id="20" dur="1" fill="hold">
                                          <p:stCondLst>
                                            <p:cond delay="0"/>
                                          </p:stCondLst>
                                        </p:cTn>
                                        <p:tgtEl>
                                          <p:spTgt spid="168973"/>
                                        </p:tgtEl>
                                        <p:attrNameLst>
                                          <p:attrName>style.visibility</p:attrName>
                                        </p:attrNameLst>
                                      </p:cBhvr>
                                      <p:to>
                                        <p:strVal val="visible"/>
                                      </p:to>
                                    </p:set>
                                    <p:animEffect transition="in" filter="slide(fromBottom)">
                                      <p:cBhvr>
                                        <p:cTn id="21" dur="500"/>
                                        <p:tgtEl>
                                          <p:spTgt spid="16897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nodeType="clickEffect">
                                  <p:stCondLst>
                                    <p:cond delay="0"/>
                                  </p:stCondLst>
                                  <p:childTnLst>
                                    <p:set>
                                      <p:cBhvr>
                                        <p:cTn id="25" dur="1" fill="hold">
                                          <p:stCondLst>
                                            <p:cond delay="0"/>
                                          </p:stCondLst>
                                        </p:cTn>
                                        <p:tgtEl>
                                          <p:spTgt spid="168965"/>
                                        </p:tgtEl>
                                        <p:attrNameLst>
                                          <p:attrName>style.visibility</p:attrName>
                                        </p:attrNameLst>
                                      </p:cBhvr>
                                      <p:to>
                                        <p:strVal val="visible"/>
                                      </p:to>
                                    </p:set>
                                    <p:animEffect transition="in" filter="slide(fromBottom)">
                                      <p:cBhvr>
                                        <p:cTn id="26" dur="500"/>
                                        <p:tgtEl>
                                          <p:spTgt spid="16896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168967"/>
                                        </p:tgtEl>
                                        <p:attrNameLst>
                                          <p:attrName>style.visibility</p:attrName>
                                        </p:attrNameLst>
                                      </p:cBhvr>
                                      <p:to>
                                        <p:strVal val="visible"/>
                                      </p:to>
                                    </p:set>
                                    <p:animEffect transition="in" filter="dissolve">
                                      <p:cBhvr>
                                        <p:cTn id="31" dur="500"/>
                                        <p:tgtEl>
                                          <p:spTgt spid="16896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nodeType="clickEffect">
                                  <p:stCondLst>
                                    <p:cond delay="0"/>
                                  </p:stCondLst>
                                  <p:childTnLst>
                                    <p:set>
                                      <p:cBhvr>
                                        <p:cTn id="35" dur="1" fill="hold">
                                          <p:stCondLst>
                                            <p:cond delay="0"/>
                                          </p:stCondLst>
                                        </p:cTn>
                                        <p:tgtEl>
                                          <p:spTgt spid="168998"/>
                                        </p:tgtEl>
                                        <p:attrNameLst>
                                          <p:attrName>style.visibility</p:attrName>
                                        </p:attrNameLst>
                                      </p:cBhvr>
                                      <p:to>
                                        <p:strVal val="visible"/>
                                      </p:to>
                                    </p:set>
                                    <p:animEffect transition="in" filter="slide(fromBottom)">
                                      <p:cBhvr>
                                        <p:cTn id="36" dur="500"/>
                                        <p:tgtEl>
                                          <p:spTgt spid="16899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4" fill="hold" nodeType="clickEffect">
                                  <p:stCondLst>
                                    <p:cond delay="0"/>
                                  </p:stCondLst>
                                  <p:childTnLst>
                                    <p:set>
                                      <p:cBhvr>
                                        <p:cTn id="40" dur="1" fill="hold">
                                          <p:stCondLst>
                                            <p:cond delay="0"/>
                                          </p:stCondLst>
                                        </p:cTn>
                                        <p:tgtEl>
                                          <p:spTgt spid="168966"/>
                                        </p:tgtEl>
                                        <p:attrNameLst>
                                          <p:attrName>style.visibility</p:attrName>
                                        </p:attrNameLst>
                                      </p:cBhvr>
                                      <p:to>
                                        <p:strVal val="visible"/>
                                      </p:to>
                                    </p:set>
                                    <p:animEffect transition="in" filter="slide(fromBottom)">
                                      <p:cBhvr>
                                        <p:cTn id="41" dur="500"/>
                                        <p:tgtEl>
                                          <p:spTgt spid="16896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68971"/>
                                        </p:tgtEl>
                                        <p:attrNameLst>
                                          <p:attrName>style.visibility</p:attrName>
                                        </p:attrNameLst>
                                      </p:cBhvr>
                                      <p:to>
                                        <p:strVal val="visible"/>
                                      </p:to>
                                    </p:set>
                                    <p:animEffect transition="in" filter="dissolve">
                                      <p:cBhvr>
                                        <p:cTn id="46" dur="500"/>
                                        <p:tgtEl>
                                          <p:spTgt spid="168971"/>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68970"/>
                                        </p:tgtEl>
                                        <p:attrNameLst>
                                          <p:attrName>style.visibility</p:attrName>
                                        </p:attrNameLst>
                                      </p:cBhvr>
                                      <p:to>
                                        <p:strVal val="visible"/>
                                      </p:to>
                                    </p:set>
                                    <p:animEffect transition="in" filter="dissolve">
                                      <p:cBhvr>
                                        <p:cTn id="49" dur="500"/>
                                        <p:tgtEl>
                                          <p:spTgt spid="168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animBg="1"/>
      <p:bldP spid="168970" grpId="0" animBg="1"/>
      <p:bldP spid="168971" grpId="0" animBg="1"/>
      <p:bldP spid="168972" grpId="0" animBg="1"/>
      <p:bldP spid="16897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54018" name="Object 2"/>
          <p:cNvGraphicFramePr>
            <a:graphicFrameLocks noChangeAspect="1"/>
          </p:cNvGraphicFramePr>
          <p:nvPr/>
        </p:nvGraphicFramePr>
        <p:xfrm>
          <a:off x="1919289" y="1268413"/>
          <a:ext cx="8302625" cy="1008062"/>
        </p:xfrm>
        <a:graphic>
          <a:graphicData uri="http://schemas.openxmlformats.org/presentationml/2006/ole">
            <mc:AlternateContent xmlns:mc="http://schemas.openxmlformats.org/markup-compatibility/2006">
              <mc:Choice xmlns:v="urn:schemas-microsoft-com:vml" Requires="v">
                <p:oleObj spid="_x0000_s44061" name="Equation" r:id="rId3" imgW="4581436" imgH="504776" progId="Equation.DSMT4">
                  <p:embed/>
                </p:oleObj>
              </mc:Choice>
              <mc:Fallback>
                <p:oleObj name="Equation" r:id="rId3" imgW="4581436" imgH="504776"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289" y="1268413"/>
                        <a:ext cx="830262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4019" name="Object 3"/>
          <p:cNvGraphicFramePr>
            <a:graphicFrameLocks noChangeAspect="1"/>
          </p:cNvGraphicFramePr>
          <p:nvPr/>
        </p:nvGraphicFramePr>
        <p:xfrm>
          <a:off x="2927350" y="2997201"/>
          <a:ext cx="5735638" cy="1120775"/>
        </p:xfrm>
        <a:graphic>
          <a:graphicData uri="http://schemas.openxmlformats.org/presentationml/2006/ole">
            <mc:AlternateContent xmlns:mc="http://schemas.openxmlformats.org/markup-compatibility/2006">
              <mc:Choice xmlns:v="urn:schemas-microsoft-com:vml" Requires="v">
                <p:oleObj spid="_x0000_s44062" name="Equation" r:id="rId5" imgW="2800367" imgH="466715" progId="Equation.DSMT4">
                  <p:embed/>
                </p:oleObj>
              </mc:Choice>
              <mc:Fallback>
                <p:oleObj name="Equation" r:id="rId5" imgW="2800367" imgH="46671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7350" y="2997201"/>
                        <a:ext cx="5735638"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4020" name="Object 4"/>
          <p:cNvGraphicFramePr>
            <a:graphicFrameLocks noChangeAspect="1"/>
          </p:cNvGraphicFramePr>
          <p:nvPr/>
        </p:nvGraphicFramePr>
        <p:xfrm>
          <a:off x="2063750" y="4652964"/>
          <a:ext cx="8110538" cy="904875"/>
        </p:xfrm>
        <a:graphic>
          <a:graphicData uri="http://schemas.openxmlformats.org/presentationml/2006/ole">
            <mc:AlternateContent xmlns:mc="http://schemas.openxmlformats.org/markup-compatibility/2006">
              <mc:Choice xmlns:v="urn:schemas-microsoft-com:vml" Requires="v">
                <p:oleObj spid="_x0000_s44063" name="Equation" r:id="rId7" imgW="3952744" imgH="390594" progId="Equation.DSMT4">
                  <p:embed/>
                </p:oleObj>
              </mc:Choice>
              <mc:Fallback>
                <p:oleObj name="Equation" r:id="rId7" imgW="3952744" imgH="390594"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3750" y="4652964"/>
                        <a:ext cx="8110538"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4021" name="Rectangle 5"/>
          <p:cNvSpPr>
            <a:spLocks noChangeArrowheads="1"/>
          </p:cNvSpPr>
          <p:nvPr/>
        </p:nvSpPr>
        <p:spPr bwMode="auto">
          <a:xfrm>
            <a:off x="1600200" y="5661026"/>
            <a:ext cx="906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2000" b="1">
                <a:solidFill>
                  <a:srgbClr val="000000"/>
                </a:solidFill>
                <a:ea typeface="楷体_GB2312" pitchFamily="49" charset="-122"/>
              </a:rPr>
              <a:t>The total induced charge on the surface of the conducting sphere is </a:t>
            </a:r>
            <a:r>
              <a:rPr lang="en-US" altLang="zh-CN" sz="2000" b="1">
                <a:solidFill>
                  <a:srgbClr val="FF0000"/>
                </a:solidFill>
                <a:ea typeface="楷体_GB2312" pitchFamily="49" charset="-122"/>
              </a:rPr>
              <a:t>equal to the image charge</a:t>
            </a:r>
            <a:r>
              <a:rPr lang="en-US" altLang="zh-CN" sz="2000" b="1">
                <a:solidFill>
                  <a:srgbClr val="000000"/>
                </a:solidFill>
                <a:ea typeface="楷体_GB2312" pitchFamily="49" charset="-122"/>
              </a:rPr>
              <a:t> of placement. </a:t>
            </a:r>
          </a:p>
        </p:txBody>
      </p:sp>
      <p:sp>
        <p:nvSpPr>
          <p:cNvPr id="169990" name="Rectangle 6"/>
          <p:cNvSpPr>
            <a:spLocks noChangeArrowheads="1"/>
          </p:cNvSpPr>
          <p:nvPr/>
        </p:nvSpPr>
        <p:spPr bwMode="auto">
          <a:xfrm>
            <a:off x="1703389" y="404814"/>
            <a:ext cx="81375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2400" b="1">
                <a:solidFill>
                  <a:srgbClr val="000000"/>
                </a:solidFill>
                <a:ea typeface="楷体_GB2312" pitchFamily="49" charset="-122"/>
              </a:rPr>
              <a:t>Find the induced surface charge density and the total induced charge on the conducting sphere</a:t>
            </a:r>
          </a:p>
        </p:txBody>
      </p:sp>
      <p:sp>
        <p:nvSpPr>
          <p:cNvPr id="854023" name="Rectangle 7"/>
          <p:cNvSpPr>
            <a:spLocks noChangeArrowheads="1"/>
          </p:cNvSpPr>
          <p:nvPr/>
        </p:nvSpPr>
        <p:spPr bwMode="auto">
          <a:xfrm>
            <a:off x="2063751" y="4076701"/>
            <a:ext cx="6645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000" b="1">
                <a:solidFill>
                  <a:srgbClr val="0000CC"/>
                </a:solidFill>
                <a:ea typeface="楷体_GB2312" pitchFamily="49" charset="-122"/>
              </a:rPr>
              <a:t>The total induced charge on the conducting sphere is</a:t>
            </a:r>
          </a:p>
        </p:txBody>
      </p:sp>
      <p:sp>
        <p:nvSpPr>
          <p:cNvPr id="169992" name="Rectangle 8"/>
          <p:cNvSpPr>
            <a:spLocks noChangeArrowheads="1"/>
          </p:cNvSpPr>
          <p:nvPr/>
        </p:nvSpPr>
        <p:spPr bwMode="auto">
          <a:xfrm>
            <a:off x="2063750" y="2420939"/>
            <a:ext cx="7200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000" b="1">
                <a:solidFill>
                  <a:srgbClr val="0000CC"/>
                </a:solidFill>
                <a:ea typeface="楷体_GB2312" pitchFamily="49" charset="-122"/>
              </a:rPr>
              <a:t>The induction surface charge density on the sphere is</a:t>
            </a:r>
          </a:p>
        </p:txBody>
      </p:sp>
    </p:spTree>
    <p:extLst>
      <p:ext uri="{BB962C8B-B14F-4D97-AF65-F5344CB8AC3E}">
        <p14:creationId xmlns:p14="http://schemas.microsoft.com/office/powerpoint/2010/main" val="28297870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54018"/>
                                        </p:tgtEl>
                                        <p:attrNameLst>
                                          <p:attrName>style.visibility</p:attrName>
                                        </p:attrNameLst>
                                      </p:cBhvr>
                                      <p:to>
                                        <p:strVal val="visible"/>
                                      </p:to>
                                    </p:set>
                                    <p:animEffect transition="in" filter="fade">
                                      <p:cBhvr>
                                        <p:cTn id="7" dur="1000"/>
                                        <p:tgtEl>
                                          <p:spTgt spid="8540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9992"/>
                                        </p:tgtEl>
                                        <p:attrNameLst>
                                          <p:attrName>style.visibility</p:attrName>
                                        </p:attrNameLst>
                                      </p:cBhvr>
                                      <p:to>
                                        <p:strVal val="visible"/>
                                      </p:to>
                                    </p:set>
                                    <p:animEffect transition="in" filter="fade">
                                      <p:cBhvr>
                                        <p:cTn id="12" dur="1000"/>
                                        <p:tgtEl>
                                          <p:spTgt spid="1699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54019"/>
                                        </p:tgtEl>
                                        <p:attrNameLst>
                                          <p:attrName>style.visibility</p:attrName>
                                        </p:attrNameLst>
                                      </p:cBhvr>
                                      <p:to>
                                        <p:strVal val="visible"/>
                                      </p:to>
                                    </p:set>
                                    <p:animEffect transition="in" filter="fade">
                                      <p:cBhvr>
                                        <p:cTn id="17" dur="1000"/>
                                        <p:tgtEl>
                                          <p:spTgt spid="8540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54023"/>
                                        </p:tgtEl>
                                        <p:attrNameLst>
                                          <p:attrName>style.visibility</p:attrName>
                                        </p:attrNameLst>
                                      </p:cBhvr>
                                      <p:to>
                                        <p:strVal val="visible"/>
                                      </p:to>
                                    </p:set>
                                    <p:animEffect transition="in" filter="fade">
                                      <p:cBhvr>
                                        <p:cTn id="22" dur="1000"/>
                                        <p:tgtEl>
                                          <p:spTgt spid="8540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854020"/>
                                        </p:tgtEl>
                                        <p:attrNameLst>
                                          <p:attrName>style.visibility</p:attrName>
                                        </p:attrNameLst>
                                      </p:cBhvr>
                                      <p:to>
                                        <p:strVal val="visible"/>
                                      </p:to>
                                    </p:set>
                                    <p:animEffect transition="in" filter="fade">
                                      <p:cBhvr>
                                        <p:cTn id="27" dur="1000"/>
                                        <p:tgtEl>
                                          <p:spTgt spid="8540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54021"/>
                                        </p:tgtEl>
                                        <p:attrNameLst>
                                          <p:attrName>style.visibility</p:attrName>
                                        </p:attrNameLst>
                                      </p:cBhvr>
                                      <p:to>
                                        <p:strVal val="visible"/>
                                      </p:to>
                                    </p:set>
                                    <p:animEffect transition="in" filter="fade">
                                      <p:cBhvr>
                                        <p:cTn id="32" dur="1000"/>
                                        <p:tgtEl>
                                          <p:spTgt spid="854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4021" grpId="0"/>
      <p:bldP spid="854023" grpId="0"/>
      <p:bldP spid="16999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rrowheads="1"/>
          </p:cNvSpPr>
          <p:nvPr>
            <p:ph type="body" idx="1"/>
          </p:nvPr>
        </p:nvSpPr>
        <p:spPr>
          <a:xfrm>
            <a:off x="2855914" y="5445125"/>
            <a:ext cx="6848475" cy="509588"/>
          </a:xfrm>
        </p:spPr>
        <p:txBody>
          <a:bodyPr>
            <a:normAutofit fontScale="92500" lnSpcReduction="20000"/>
          </a:bodyPr>
          <a:lstStyle/>
          <a:p>
            <a:pPr algn="ctr">
              <a:lnSpc>
                <a:spcPct val="80000"/>
              </a:lnSpc>
              <a:buFont typeface="Wingdings" panose="05000000000000000000" pitchFamily="2" charset="2"/>
              <a:buNone/>
            </a:pPr>
            <a:r>
              <a:rPr lang="en-US" altLang="zh-CN" sz="2400" b="1">
                <a:solidFill>
                  <a:srgbClr val="000000"/>
                </a:solidFill>
              </a:rPr>
              <a:t>  Electric Field for a point charge located near a grounded conductor sphere. </a:t>
            </a:r>
          </a:p>
        </p:txBody>
      </p:sp>
      <p:pic>
        <p:nvPicPr>
          <p:cNvPr id="2437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714" y="549275"/>
            <a:ext cx="5329237" cy="454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371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1847851" y="692151"/>
            <a:ext cx="8316913"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10000"/>
              </a:lnSpc>
              <a:spcBef>
                <a:spcPct val="50000"/>
              </a:spcBef>
              <a:buFontTx/>
              <a:buBlip>
                <a:blip r:embed="rId3"/>
              </a:buBlip>
            </a:pPr>
            <a:r>
              <a:rPr kumimoji="1" lang="zh-CN" altLang="en-US" sz="2400" b="1">
                <a:solidFill>
                  <a:srgbClr val="0000CC"/>
                </a:solidFill>
                <a:latin typeface="Times New Roman" panose="02020603050405020304" pitchFamily="18" charset="0"/>
                <a:ea typeface="楷体_GB2312" pitchFamily="49" charset="-122"/>
                <a:sym typeface="Symbol" panose="05050102010706020507" pitchFamily="18" charset="2"/>
              </a:rPr>
              <a:t>　</a:t>
            </a:r>
            <a:r>
              <a:rPr kumimoji="1" lang="en-US" altLang="zh-CN" sz="2400" b="1">
                <a:solidFill>
                  <a:srgbClr val="0000CC"/>
                </a:solidFill>
                <a:ea typeface="楷体_GB2312" pitchFamily="49" charset="-122"/>
                <a:sym typeface="Symbol" panose="05050102010706020507" pitchFamily="18" charset="2"/>
              </a:rPr>
              <a:t>The image charge of a point charge located inside the grounded hollow conducting spherical shell</a:t>
            </a:r>
          </a:p>
        </p:txBody>
      </p:sp>
      <p:graphicFrame>
        <p:nvGraphicFramePr>
          <p:cNvPr id="855043" name="Object 3"/>
          <p:cNvGraphicFramePr>
            <a:graphicFrameLocks noChangeAspect="1"/>
          </p:cNvGraphicFramePr>
          <p:nvPr/>
        </p:nvGraphicFramePr>
        <p:xfrm>
          <a:off x="2424113" y="1778000"/>
          <a:ext cx="1346200" cy="787400"/>
        </p:xfrm>
        <a:graphic>
          <a:graphicData uri="http://schemas.openxmlformats.org/presentationml/2006/ole">
            <mc:AlternateContent xmlns:mc="http://schemas.openxmlformats.org/markup-compatibility/2006">
              <mc:Choice xmlns:v="urn:schemas-microsoft-com:vml" Requires="v">
                <p:oleObj spid="_x0000_s45094" name="Equation" r:id="rId4" imgW="619244" imgH="333368" progId="Equation.DSMT4">
                  <p:embed/>
                </p:oleObj>
              </mc:Choice>
              <mc:Fallback>
                <p:oleObj name="Equation" r:id="rId4" imgW="619244" imgH="333368"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4113" y="1778000"/>
                        <a:ext cx="13462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5046" name="Object 6"/>
          <p:cNvGraphicFramePr>
            <a:graphicFrameLocks noChangeAspect="1"/>
          </p:cNvGraphicFramePr>
          <p:nvPr/>
        </p:nvGraphicFramePr>
        <p:xfrm>
          <a:off x="4008438" y="1727200"/>
          <a:ext cx="990600" cy="838200"/>
        </p:xfrm>
        <a:graphic>
          <a:graphicData uri="http://schemas.openxmlformats.org/presentationml/2006/ole">
            <mc:AlternateContent xmlns:mc="http://schemas.openxmlformats.org/markup-compatibility/2006">
              <mc:Choice xmlns:v="urn:schemas-microsoft-com:vml" Requires="v">
                <p:oleObj spid="_x0000_s45095" name="Equation" r:id="rId6" imgW="438114" imgH="361981" progId="Equation.DSMT4">
                  <p:embed/>
                </p:oleObj>
              </mc:Choice>
              <mc:Fallback>
                <p:oleObj name="Equation" r:id="rId6" imgW="438114" imgH="361981"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8438" y="1727200"/>
                        <a:ext cx="9906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5047" name="Text Box 7"/>
          <p:cNvSpPr txBox="1">
            <a:spLocks noChangeArrowheads="1"/>
          </p:cNvSpPr>
          <p:nvPr/>
        </p:nvSpPr>
        <p:spPr bwMode="auto">
          <a:xfrm>
            <a:off x="1847850" y="4149725"/>
            <a:ext cx="4464050" cy="1495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10000"/>
              </a:lnSpc>
              <a:spcBef>
                <a:spcPct val="50000"/>
              </a:spcBef>
              <a:buFontTx/>
              <a:buBlip>
                <a:blip r:embed="rId8"/>
              </a:buBlip>
            </a:pPr>
            <a:r>
              <a:rPr kumimoji="1" lang="zh-CN" altLang="en-US" sz="2400" b="1">
                <a:solidFill>
                  <a:srgbClr val="0000CC"/>
                </a:solidFill>
                <a:latin typeface="Times New Roman" panose="02020603050405020304" pitchFamily="18" charset="0"/>
                <a:ea typeface="楷体_GB2312" pitchFamily="49" charset="-122"/>
                <a:sym typeface="Symbol" panose="05050102010706020507" pitchFamily="18" charset="2"/>
              </a:rPr>
              <a:t>　</a:t>
            </a:r>
            <a:r>
              <a:rPr kumimoji="1" lang="en-US" altLang="zh-CN" sz="2400" b="1">
                <a:solidFill>
                  <a:srgbClr val="0000CC"/>
                </a:solidFill>
                <a:latin typeface="Times New Roman" panose="02020603050405020304" pitchFamily="18" charset="0"/>
                <a:ea typeface="楷体_GB2312" pitchFamily="49" charset="-122"/>
                <a:sym typeface="Symbol" panose="05050102010706020507" pitchFamily="18" charset="2"/>
              </a:rPr>
              <a:t>| </a:t>
            </a:r>
            <a:r>
              <a:rPr kumimoji="1" lang="en-US" altLang="zh-CN" sz="2400" b="1" i="1">
                <a:solidFill>
                  <a:srgbClr val="0000CC"/>
                </a:solidFill>
                <a:latin typeface="Times New Roman" panose="02020603050405020304" pitchFamily="18" charset="0"/>
                <a:ea typeface="楷体_GB2312" pitchFamily="49" charset="-122"/>
                <a:sym typeface="Symbol" panose="05050102010706020507" pitchFamily="18" charset="2"/>
              </a:rPr>
              <a:t>q</a:t>
            </a:r>
            <a:r>
              <a:rPr kumimoji="1" lang="en-US" altLang="zh-CN" sz="2400" b="1" i="1">
                <a:solidFill>
                  <a:srgbClr val="0000CC"/>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kumimoji="1" lang="en-US" altLang="zh-CN" sz="2400" b="1">
                <a:solidFill>
                  <a:srgbClr val="0000CC"/>
                </a:solidFill>
                <a:latin typeface="Times New Roman" panose="02020603050405020304" pitchFamily="18" charset="0"/>
                <a:ea typeface="楷体_GB2312" pitchFamily="49" charset="-122"/>
                <a:sym typeface="Symbol" panose="05050102010706020507" pitchFamily="18" charset="2"/>
              </a:rPr>
              <a:t>|&gt;|</a:t>
            </a:r>
            <a:r>
              <a:rPr kumimoji="1" lang="en-US" altLang="zh-CN" sz="2400" b="1" i="1">
                <a:solidFill>
                  <a:srgbClr val="0000CC"/>
                </a:solidFill>
                <a:latin typeface="Times New Roman" panose="02020603050405020304" pitchFamily="18" charset="0"/>
                <a:ea typeface="楷体_GB2312" pitchFamily="49" charset="-122"/>
                <a:sym typeface="Symbol" panose="05050102010706020507" pitchFamily="18" charset="2"/>
              </a:rPr>
              <a:t>q</a:t>
            </a:r>
            <a:r>
              <a:rPr kumimoji="1" lang="en-US" altLang="zh-CN" sz="2400" b="1">
                <a:solidFill>
                  <a:srgbClr val="0000CC"/>
                </a:solidFill>
                <a:latin typeface="Times New Roman" panose="02020603050405020304" pitchFamily="18" charset="0"/>
                <a:ea typeface="楷体_GB2312" pitchFamily="49" charset="-122"/>
                <a:sym typeface="Symbol" panose="05050102010706020507" pitchFamily="18" charset="2"/>
              </a:rPr>
              <a:t>|</a:t>
            </a:r>
          </a:p>
          <a:p>
            <a:pPr algn="just">
              <a:lnSpc>
                <a:spcPct val="110000"/>
              </a:lnSpc>
              <a:spcBef>
                <a:spcPct val="50000"/>
              </a:spcBef>
              <a:buFontTx/>
              <a:buBlip>
                <a:blip r:embed="rId8"/>
              </a:buBlip>
            </a:pPr>
            <a:r>
              <a:rPr kumimoji="1" lang="zh-CN" altLang="en-US" sz="2400" b="1">
                <a:solidFill>
                  <a:schemeClr val="bg1"/>
                </a:solidFill>
                <a:latin typeface="Times New Roman" panose="02020603050405020304" pitchFamily="18" charset="0"/>
                <a:ea typeface="楷体_GB2312" pitchFamily="49" charset="-122"/>
                <a:sym typeface="Symbol" panose="05050102010706020507" pitchFamily="18" charset="2"/>
              </a:rPr>
              <a:t>　</a:t>
            </a:r>
            <a:r>
              <a:rPr kumimoji="1" lang="en-US" altLang="zh-CN" sz="2400" b="1">
                <a:solidFill>
                  <a:srgbClr val="0000CC"/>
                </a:solidFill>
                <a:latin typeface="Times New Roman" panose="02020603050405020304" pitchFamily="18" charset="0"/>
                <a:ea typeface="楷体_GB2312" pitchFamily="49" charset="-122"/>
                <a:sym typeface="Symbol" panose="05050102010706020507" pitchFamily="18" charset="2"/>
              </a:rPr>
              <a:t>It has nothing to do with the outer radius b </a:t>
            </a:r>
            <a:r>
              <a:rPr kumimoji="1" lang="zh-CN" altLang="en-US" sz="2400" b="1">
                <a:solidFill>
                  <a:srgbClr val="0000CC"/>
                </a:solidFill>
                <a:latin typeface="Times New Roman" panose="02020603050405020304" pitchFamily="18" charset="0"/>
                <a:ea typeface="楷体_GB2312" pitchFamily="49" charset="-122"/>
                <a:sym typeface="Symbol" panose="05050102010706020507" pitchFamily="18" charset="2"/>
              </a:rPr>
              <a:t>（</a:t>
            </a:r>
            <a:r>
              <a:rPr kumimoji="1" lang="en-US" altLang="zh-CN" sz="2400" b="1">
                <a:solidFill>
                  <a:srgbClr val="0000CC"/>
                </a:solidFill>
                <a:latin typeface="Times New Roman" panose="02020603050405020304" pitchFamily="18" charset="0"/>
                <a:ea typeface="楷体_GB2312" pitchFamily="49" charset="-122"/>
                <a:sym typeface="Symbol" panose="05050102010706020507" pitchFamily="18" charset="2"/>
              </a:rPr>
              <a:t>Why</a:t>
            </a:r>
            <a:r>
              <a:rPr kumimoji="1" lang="zh-CN" altLang="en-US" sz="2400" b="1">
                <a:solidFill>
                  <a:srgbClr val="0000CC"/>
                </a:solidFill>
                <a:latin typeface="Times New Roman" panose="02020603050405020304" pitchFamily="18" charset="0"/>
                <a:ea typeface="楷体_GB2312" pitchFamily="49" charset="-122"/>
                <a:sym typeface="Symbol" panose="05050102010706020507" pitchFamily="18" charset="2"/>
              </a:rPr>
              <a:t>？）</a:t>
            </a:r>
          </a:p>
        </p:txBody>
      </p:sp>
      <p:grpSp>
        <p:nvGrpSpPr>
          <p:cNvPr id="171014" name="Group 8"/>
          <p:cNvGrpSpPr>
            <a:grpSpLocks/>
          </p:cNvGrpSpPr>
          <p:nvPr/>
        </p:nvGrpSpPr>
        <p:grpSpPr bwMode="auto">
          <a:xfrm>
            <a:off x="6529389" y="2060575"/>
            <a:ext cx="3887787" cy="2952750"/>
            <a:chOff x="3243" y="1298"/>
            <a:chExt cx="2449" cy="1860"/>
          </a:xfrm>
        </p:grpSpPr>
        <p:sp>
          <p:nvSpPr>
            <p:cNvPr id="171015" name="Rectangle 9"/>
            <p:cNvSpPr>
              <a:spLocks noChangeArrowheads="1"/>
            </p:cNvSpPr>
            <p:nvPr/>
          </p:nvSpPr>
          <p:spPr bwMode="auto">
            <a:xfrm>
              <a:off x="3243" y="1298"/>
              <a:ext cx="2449" cy="1860"/>
            </a:xfrm>
            <a:prstGeom prst="rect">
              <a:avLst/>
            </a:prstGeom>
            <a:solidFill>
              <a:srgbClr val="CC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grpSp>
          <p:nvGrpSpPr>
            <p:cNvPr id="171016" name="Group 10"/>
            <p:cNvGrpSpPr>
              <a:grpSpLocks/>
            </p:cNvGrpSpPr>
            <p:nvPr/>
          </p:nvGrpSpPr>
          <p:grpSpPr bwMode="auto">
            <a:xfrm>
              <a:off x="3425" y="1480"/>
              <a:ext cx="2222" cy="1451"/>
              <a:chOff x="3286" y="1344"/>
              <a:chExt cx="2222" cy="1451"/>
            </a:xfrm>
          </p:grpSpPr>
          <p:sp>
            <p:nvSpPr>
              <p:cNvPr id="171017" name="AutoShape 11" descr="宽上对角线"/>
              <p:cNvSpPr>
                <a:spLocks noChangeAspect="1" noChangeArrowheads="1"/>
              </p:cNvSpPr>
              <p:nvPr/>
            </p:nvSpPr>
            <p:spPr bwMode="auto">
              <a:xfrm>
                <a:off x="3297" y="1344"/>
                <a:ext cx="1451" cy="14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6 w 21600"/>
                  <a:gd name="T25" fmla="*/ 3156 h 21600"/>
                  <a:gd name="T26" fmla="*/ 18444 w 21600"/>
                  <a:gd name="T27" fmla="*/ 1844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55" y="10800"/>
                    </a:moveTo>
                    <a:cubicBezTo>
                      <a:pt x="1855" y="15740"/>
                      <a:pt x="5860" y="19745"/>
                      <a:pt x="10800" y="19745"/>
                    </a:cubicBezTo>
                    <a:cubicBezTo>
                      <a:pt x="15740" y="19745"/>
                      <a:pt x="19745" y="15740"/>
                      <a:pt x="19745" y="10800"/>
                    </a:cubicBezTo>
                    <a:cubicBezTo>
                      <a:pt x="19745" y="5860"/>
                      <a:pt x="15740" y="1855"/>
                      <a:pt x="10800" y="1855"/>
                    </a:cubicBezTo>
                    <a:cubicBezTo>
                      <a:pt x="5860" y="1855"/>
                      <a:pt x="1855" y="5860"/>
                      <a:pt x="1855" y="10800"/>
                    </a:cubicBezTo>
                    <a:close/>
                  </a:path>
                </a:pathLst>
              </a:custGeom>
              <a:pattFill prst="wdUpDiag">
                <a:fgClr>
                  <a:srgbClr val="5A07FF"/>
                </a:fgClr>
                <a:bgClr>
                  <a:srgbClr val="FFFFFF"/>
                </a:bgClr>
              </a:pattFill>
              <a:ln w="222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1018" name="Group 12"/>
              <p:cNvGrpSpPr>
                <a:grpSpLocks/>
              </p:cNvGrpSpPr>
              <p:nvPr/>
            </p:nvGrpSpPr>
            <p:grpSpPr bwMode="auto">
              <a:xfrm>
                <a:off x="3286" y="2568"/>
                <a:ext cx="203" cy="145"/>
                <a:chOff x="327" y="2345"/>
                <a:chExt cx="203" cy="145"/>
              </a:xfrm>
            </p:grpSpPr>
            <p:sp>
              <p:nvSpPr>
                <p:cNvPr id="171019" name="Line 13"/>
                <p:cNvSpPr>
                  <a:spLocks noChangeShapeType="1"/>
                </p:cNvSpPr>
                <p:nvPr/>
              </p:nvSpPr>
              <p:spPr bwMode="auto">
                <a:xfrm>
                  <a:off x="390" y="2346"/>
                  <a:ext cx="140"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020" name="Line 14"/>
                <p:cNvSpPr>
                  <a:spLocks noChangeShapeType="1"/>
                </p:cNvSpPr>
                <p:nvPr/>
              </p:nvSpPr>
              <p:spPr bwMode="auto">
                <a:xfrm rot="-5400000">
                  <a:off x="324" y="2415"/>
                  <a:ext cx="140"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021" name="Line 15"/>
                <p:cNvSpPr>
                  <a:spLocks noChangeShapeType="1"/>
                </p:cNvSpPr>
                <p:nvPr/>
              </p:nvSpPr>
              <p:spPr bwMode="auto">
                <a:xfrm>
                  <a:off x="327" y="2490"/>
                  <a:ext cx="140" cy="0"/>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1022" name="Line 16"/>
              <p:cNvSpPr>
                <a:spLocks noChangeShapeType="1"/>
              </p:cNvSpPr>
              <p:nvPr/>
            </p:nvSpPr>
            <p:spPr bwMode="auto">
              <a:xfrm flipV="1">
                <a:off x="4013" y="2069"/>
                <a:ext cx="1495" cy="1"/>
              </a:xfrm>
              <a:prstGeom prst="line">
                <a:avLst/>
              </a:prstGeom>
              <a:noFill/>
              <a:ln w="28575">
                <a:solidFill>
                  <a:srgbClr val="000066"/>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023" name="Line 17"/>
              <p:cNvSpPr>
                <a:spLocks noChangeShapeType="1"/>
              </p:cNvSpPr>
              <p:nvPr/>
            </p:nvSpPr>
            <p:spPr bwMode="auto">
              <a:xfrm flipH="1" flipV="1">
                <a:off x="3787" y="1525"/>
                <a:ext cx="239" cy="56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024" name="Oval 18"/>
              <p:cNvSpPr>
                <a:spLocks noChangeArrowheads="1"/>
              </p:cNvSpPr>
              <p:nvPr/>
            </p:nvSpPr>
            <p:spPr bwMode="auto">
              <a:xfrm>
                <a:off x="4377" y="2024"/>
                <a:ext cx="91" cy="91"/>
              </a:xfrm>
              <a:prstGeom prst="ellipse">
                <a:avLst/>
              </a:prstGeom>
              <a:solidFill>
                <a:srgbClr val="FF6600"/>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171025" name="Line 19"/>
              <p:cNvSpPr>
                <a:spLocks noChangeShapeType="1"/>
              </p:cNvSpPr>
              <p:nvPr/>
            </p:nvSpPr>
            <p:spPr bwMode="auto">
              <a:xfrm>
                <a:off x="4413" y="2115"/>
                <a:ext cx="9" cy="349"/>
              </a:xfrm>
              <a:prstGeom prst="line">
                <a:avLst/>
              </a:prstGeom>
              <a:noFill/>
              <a:ln w="1587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026" name="Line 20"/>
              <p:cNvSpPr>
                <a:spLocks noChangeShapeType="1"/>
              </p:cNvSpPr>
              <p:nvPr/>
            </p:nvSpPr>
            <p:spPr bwMode="auto">
              <a:xfrm>
                <a:off x="4046" y="2205"/>
                <a:ext cx="331" cy="0"/>
              </a:xfrm>
              <a:prstGeom prst="line">
                <a:avLst/>
              </a:prstGeom>
              <a:noFill/>
              <a:ln w="22225">
                <a:solidFill>
                  <a:srgbClr val="008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027" name="Text Box 21"/>
              <p:cNvSpPr txBox="1">
                <a:spLocks noChangeArrowheads="1"/>
              </p:cNvSpPr>
              <p:nvPr/>
            </p:nvSpPr>
            <p:spPr bwMode="auto">
              <a:xfrm>
                <a:off x="3651" y="1555"/>
                <a:ext cx="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0000FF"/>
                    </a:solidFill>
                    <a:latin typeface="Times New Roman" panose="02020603050405020304" pitchFamily="18" charset="0"/>
                    <a:ea typeface="楷体_GB2312" pitchFamily="49" charset="-122"/>
                  </a:rPr>
                  <a:t>a</a:t>
                </a:r>
              </a:p>
            </p:txBody>
          </p:sp>
          <p:sp>
            <p:nvSpPr>
              <p:cNvPr id="171028" name="Text Box 22"/>
              <p:cNvSpPr txBox="1">
                <a:spLocks noChangeArrowheads="1"/>
              </p:cNvSpPr>
              <p:nvPr/>
            </p:nvSpPr>
            <p:spPr bwMode="auto">
              <a:xfrm>
                <a:off x="4422" y="1979"/>
                <a:ext cx="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FF5A07"/>
                    </a:solidFill>
                    <a:latin typeface="Times New Roman" panose="02020603050405020304" pitchFamily="18" charset="0"/>
                    <a:ea typeface="楷体_GB2312" pitchFamily="49" charset="-122"/>
                  </a:rPr>
                  <a:t>q</a:t>
                </a:r>
              </a:p>
            </p:txBody>
          </p:sp>
          <p:sp>
            <p:nvSpPr>
              <p:cNvPr id="171029" name="Text Box 23"/>
              <p:cNvSpPr txBox="1">
                <a:spLocks noChangeArrowheads="1"/>
              </p:cNvSpPr>
              <p:nvPr/>
            </p:nvSpPr>
            <p:spPr bwMode="auto">
              <a:xfrm>
                <a:off x="4088" y="2160"/>
                <a:ext cx="3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800000"/>
                    </a:solidFill>
                    <a:latin typeface="Times New Roman" panose="02020603050405020304" pitchFamily="18" charset="0"/>
                    <a:ea typeface="楷体_GB2312" pitchFamily="49" charset="-122"/>
                  </a:rPr>
                  <a:t>d</a:t>
                </a:r>
                <a:endParaRPr lang="en-US" altLang="zh-CN" sz="2400" b="1">
                  <a:solidFill>
                    <a:srgbClr val="800000"/>
                  </a:solidFill>
                  <a:latin typeface="Times New Roman" panose="02020603050405020304" pitchFamily="18" charset="0"/>
                  <a:ea typeface="楷体_GB2312" pitchFamily="49" charset="-122"/>
                </a:endParaRPr>
              </a:p>
            </p:txBody>
          </p:sp>
          <p:sp>
            <p:nvSpPr>
              <p:cNvPr id="171030" name="Text Box 24"/>
              <p:cNvSpPr txBox="1">
                <a:spLocks noChangeArrowheads="1"/>
              </p:cNvSpPr>
              <p:nvPr/>
            </p:nvSpPr>
            <p:spPr bwMode="auto">
              <a:xfrm>
                <a:off x="3787" y="1979"/>
                <a:ext cx="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0000FF"/>
                    </a:solidFill>
                    <a:latin typeface="Times New Roman" panose="02020603050405020304" pitchFamily="18" charset="0"/>
                    <a:ea typeface="楷体_GB2312" pitchFamily="49" charset="-122"/>
                  </a:rPr>
                  <a:t>o</a:t>
                </a:r>
              </a:p>
            </p:txBody>
          </p:sp>
          <p:sp>
            <p:nvSpPr>
              <p:cNvPr id="171031" name="Line 25"/>
              <p:cNvSpPr>
                <a:spLocks noChangeShapeType="1"/>
              </p:cNvSpPr>
              <p:nvPr/>
            </p:nvSpPr>
            <p:spPr bwMode="auto">
              <a:xfrm flipH="1" flipV="1">
                <a:off x="3397" y="1671"/>
                <a:ext cx="635" cy="408"/>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032" name="Text Box 26"/>
              <p:cNvSpPr txBox="1">
                <a:spLocks noChangeArrowheads="1"/>
              </p:cNvSpPr>
              <p:nvPr/>
            </p:nvSpPr>
            <p:spPr bwMode="auto">
              <a:xfrm>
                <a:off x="3510" y="1842"/>
                <a:ext cx="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0000FF"/>
                    </a:solidFill>
                    <a:latin typeface="Times New Roman" panose="02020603050405020304" pitchFamily="18" charset="0"/>
                    <a:ea typeface="楷体_GB2312" pitchFamily="49" charset="-122"/>
                  </a:rPr>
                  <a:t>b</a:t>
                </a:r>
              </a:p>
            </p:txBody>
          </p:sp>
          <p:sp>
            <p:nvSpPr>
              <p:cNvPr id="171033" name="Line 27"/>
              <p:cNvSpPr>
                <a:spLocks noChangeShapeType="1"/>
              </p:cNvSpPr>
              <p:nvPr/>
            </p:nvSpPr>
            <p:spPr bwMode="auto">
              <a:xfrm>
                <a:off x="4014" y="2129"/>
                <a:ext cx="9" cy="349"/>
              </a:xfrm>
              <a:prstGeom prst="line">
                <a:avLst/>
              </a:prstGeom>
              <a:noFill/>
              <a:ln w="1587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71034" name="Group 28"/>
          <p:cNvGrpSpPr>
            <a:grpSpLocks/>
          </p:cNvGrpSpPr>
          <p:nvPr/>
        </p:nvGrpSpPr>
        <p:grpSpPr bwMode="auto">
          <a:xfrm>
            <a:off x="6527801" y="2060575"/>
            <a:ext cx="3948113" cy="2952750"/>
            <a:chOff x="3243" y="1298"/>
            <a:chExt cx="2487" cy="1860"/>
          </a:xfrm>
        </p:grpSpPr>
        <p:sp>
          <p:nvSpPr>
            <p:cNvPr id="171035" name="Rectangle 29"/>
            <p:cNvSpPr>
              <a:spLocks noChangeArrowheads="1"/>
            </p:cNvSpPr>
            <p:nvPr/>
          </p:nvSpPr>
          <p:spPr bwMode="auto">
            <a:xfrm>
              <a:off x="3243" y="1298"/>
              <a:ext cx="2449" cy="1860"/>
            </a:xfrm>
            <a:prstGeom prst="rect">
              <a:avLst/>
            </a:prstGeom>
            <a:solidFill>
              <a:srgbClr val="CC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grpSp>
          <p:nvGrpSpPr>
            <p:cNvPr id="171036" name="Group 30"/>
            <p:cNvGrpSpPr>
              <a:grpSpLocks/>
            </p:cNvGrpSpPr>
            <p:nvPr/>
          </p:nvGrpSpPr>
          <p:grpSpPr bwMode="auto">
            <a:xfrm>
              <a:off x="3569" y="1616"/>
              <a:ext cx="2161" cy="1240"/>
              <a:chOff x="3569" y="1616"/>
              <a:chExt cx="2161" cy="1240"/>
            </a:xfrm>
          </p:grpSpPr>
          <p:sp>
            <p:nvSpPr>
              <p:cNvPr id="171037" name="Line 31"/>
              <p:cNvSpPr>
                <a:spLocks noChangeAspect="1" noChangeShapeType="1"/>
              </p:cNvSpPr>
              <p:nvPr/>
            </p:nvSpPr>
            <p:spPr bwMode="auto">
              <a:xfrm flipV="1">
                <a:off x="4150" y="1810"/>
                <a:ext cx="286" cy="395"/>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038" name="Text Box 32"/>
              <p:cNvSpPr txBox="1">
                <a:spLocks noChangeArrowheads="1"/>
              </p:cNvSpPr>
              <p:nvPr/>
            </p:nvSpPr>
            <p:spPr bwMode="auto">
              <a:xfrm>
                <a:off x="5284" y="2144"/>
                <a:ext cx="4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FF00FF"/>
                    </a:solidFill>
                    <a:latin typeface="Times New Roman" panose="02020603050405020304" pitchFamily="18" charset="0"/>
                    <a:ea typeface="楷体_GB2312" pitchFamily="49" charset="-122"/>
                  </a:rPr>
                  <a:t>q</a:t>
                </a:r>
                <a:r>
                  <a:rPr lang="en-US" altLang="zh-CN" sz="2400" b="1" i="1">
                    <a:solidFill>
                      <a:srgbClr val="FF00FF"/>
                    </a:solidFill>
                    <a:latin typeface="Times New Roman" panose="02020603050405020304" pitchFamily="18" charset="0"/>
                    <a:ea typeface="楷体_GB2312" pitchFamily="49" charset="-122"/>
                    <a:cs typeface="Times New Roman" panose="02020603050405020304" pitchFamily="18" charset="0"/>
                  </a:rPr>
                  <a:t>'</a:t>
                </a:r>
              </a:p>
            </p:txBody>
          </p:sp>
          <p:sp>
            <p:nvSpPr>
              <p:cNvPr id="171039" name="Line 33"/>
              <p:cNvSpPr>
                <a:spLocks noChangeShapeType="1"/>
              </p:cNvSpPr>
              <p:nvPr/>
            </p:nvSpPr>
            <p:spPr bwMode="auto">
              <a:xfrm flipH="1">
                <a:off x="5329" y="2251"/>
                <a:ext cx="0" cy="567"/>
              </a:xfrm>
              <a:prstGeom prst="line">
                <a:avLst/>
              </a:prstGeom>
              <a:noFill/>
              <a:ln w="1587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040" name="Text Box 34"/>
              <p:cNvSpPr txBox="1">
                <a:spLocks noChangeArrowheads="1"/>
              </p:cNvSpPr>
              <p:nvPr/>
            </p:nvSpPr>
            <p:spPr bwMode="auto">
              <a:xfrm>
                <a:off x="4105" y="1797"/>
                <a:ext cx="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5A07FF"/>
                    </a:solidFill>
                    <a:latin typeface="Times New Roman" panose="02020603050405020304" pitchFamily="18" charset="0"/>
                    <a:ea typeface="楷体_GB2312" pitchFamily="49" charset="-122"/>
                  </a:rPr>
                  <a:t>r</a:t>
                </a:r>
              </a:p>
            </p:txBody>
          </p:sp>
          <p:sp>
            <p:nvSpPr>
              <p:cNvPr id="171041" name="Line 35"/>
              <p:cNvSpPr>
                <a:spLocks noChangeShapeType="1"/>
              </p:cNvSpPr>
              <p:nvPr/>
            </p:nvSpPr>
            <p:spPr bwMode="auto">
              <a:xfrm flipH="1" flipV="1">
                <a:off x="4422" y="1842"/>
                <a:ext cx="136" cy="363"/>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042" name="Text Box 36"/>
              <p:cNvSpPr txBox="1">
                <a:spLocks noChangeArrowheads="1"/>
              </p:cNvSpPr>
              <p:nvPr/>
            </p:nvSpPr>
            <p:spPr bwMode="auto">
              <a:xfrm>
                <a:off x="4956" y="1797"/>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FF00FF"/>
                    </a:solidFill>
                    <a:latin typeface="Times New Roman" panose="02020603050405020304" pitchFamily="18" charset="0"/>
                    <a:ea typeface="楷体_GB2312" pitchFamily="49" charset="-122"/>
                  </a:rPr>
                  <a:t>R</a:t>
                </a:r>
                <a:r>
                  <a:rPr lang="en-US" altLang="zh-CN" sz="2400" b="1" i="1">
                    <a:solidFill>
                      <a:srgbClr val="FF00FF"/>
                    </a:solidFill>
                    <a:latin typeface="Times New Roman" panose="02020603050405020304" pitchFamily="18" charset="0"/>
                    <a:ea typeface="楷体_GB2312" pitchFamily="49" charset="-122"/>
                    <a:cs typeface="Times New Roman" panose="02020603050405020304" pitchFamily="18" charset="0"/>
                  </a:rPr>
                  <a:t>'</a:t>
                </a:r>
              </a:p>
            </p:txBody>
          </p:sp>
          <p:sp>
            <p:nvSpPr>
              <p:cNvPr id="171043" name="Text Box 37"/>
              <p:cNvSpPr txBox="1">
                <a:spLocks noChangeArrowheads="1"/>
              </p:cNvSpPr>
              <p:nvPr/>
            </p:nvSpPr>
            <p:spPr bwMode="auto">
              <a:xfrm>
                <a:off x="4513" y="1894"/>
                <a:ext cx="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FF5A07"/>
                    </a:solidFill>
                    <a:latin typeface="Times New Roman" panose="02020603050405020304" pitchFamily="18" charset="0"/>
                    <a:ea typeface="楷体_GB2312" pitchFamily="49" charset="-122"/>
                  </a:rPr>
                  <a:t>R</a:t>
                </a:r>
              </a:p>
            </p:txBody>
          </p:sp>
          <p:sp>
            <p:nvSpPr>
              <p:cNvPr id="171044" name="Line 38"/>
              <p:cNvSpPr>
                <a:spLocks noChangeShapeType="1"/>
              </p:cNvSpPr>
              <p:nvPr/>
            </p:nvSpPr>
            <p:spPr bwMode="auto">
              <a:xfrm flipV="1">
                <a:off x="4149" y="2205"/>
                <a:ext cx="1495" cy="1"/>
              </a:xfrm>
              <a:prstGeom prst="line">
                <a:avLst/>
              </a:prstGeom>
              <a:noFill/>
              <a:ln w="28575">
                <a:solidFill>
                  <a:srgbClr val="000066"/>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045" name="Line 39"/>
              <p:cNvSpPr>
                <a:spLocks noChangeShapeType="1"/>
              </p:cNvSpPr>
              <p:nvPr/>
            </p:nvSpPr>
            <p:spPr bwMode="auto">
              <a:xfrm flipH="1" flipV="1">
                <a:off x="3923" y="1661"/>
                <a:ext cx="227" cy="544"/>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046" name="Oval 40"/>
              <p:cNvSpPr>
                <a:spLocks noChangeArrowheads="1"/>
              </p:cNvSpPr>
              <p:nvPr/>
            </p:nvSpPr>
            <p:spPr bwMode="auto">
              <a:xfrm>
                <a:off x="4513" y="2160"/>
                <a:ext cx="91" cy="91"/>
              </a:xfrm>
              <a:prstGeom prst="ellipse">
                <a:avLst/>
              </a:prstGeom>
              <a:solidFill>
                <a:srgbClr val="FF6600"/>
              </a:solidFill>
              <a:ln>
                <a:noFill/>
              </a:ln>
              <a:effectLst/>
              <a:extLst>
                <a:ext uri="{91240B29-F687-4F45-9708-019B960494DF}">
                  <a14:hiddenLine xmlns:a14="http://schemas.microsoft.com/office/drawing/2010/main" w="9525">
                    <a:solidFill>
                      <a:srgbClr val="FF66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171047" name="Line 41"/>
              <p:cNvSpPr>
                <a:spLocks noChangeShapeType="1"/>
              </p:cNvSpPr>
              <p:nvPr/>
            </p:nvSpPr>
            <p:spPr bwMode="auto">
              <a:xfrm>
                <a:off x="4549" y="2251"/>
                <a:ext cx="0" cy="317"/>
              </a:xfrm>
              <a:prstGeom prst="line">
                <a:avLst/>
              </a:prstGeom>
              <a:noFill/>
              <a:ln w="1587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048" name="Line 42"/>
              <p:cNvSpPr>
                <a:spLocks noChangeShapeType="1"/>
              </p:cNvSpPr>
              <p:nvPr/>
            </p:nvSpPr>
            <p:spPr bwMode="auto">
              <a:xfrm>
                <a:off x="4182" y="2341"/>
                <a:ext cx="331" cy="0"/>
              </a:xfrm>
              <a:prstGeom prst="line">
                <a:avLst/>
              </a:prstGeom>
              <a:noFill/>
              <a:ln w="22225">
                <a:solidFill>
                  <a:srgbClr val="008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049" name="Text Box 43"/>
              <p:cNvSpPr txBox="1">
                <a:spLocks noChangeArrowheads="1"/>
              </p:cNvSpPr>
              <p:nvPr/>
            </p:nvSpPr>
            <p:spPr bwMode="auto">
              <a:xfrm>
                <a:off x="3787" y="1781"/>
                <a:ext cx="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0000FF"/>
                    </a:solidFill>
                    <a:latin typeface="Times New Roman" panose="02020603050405020304" pitchFamily="18" charset="0"/>
                    <a:ea typeface="楷体_GB2312" pitchFamily="49" charset="-122"/>
                  </a:rPr>
                  <a:t>a</a:t>
                </a:r>
              </a:p>
            </p:txBody>
          </p:sp>
          <p:sp>
            <p:nvSpPr>
              <p:cNvPr id="171050" name="Text Box 44"/>
              <p:cNvSpPr txBox="1">
                <a:spLocks noChangeArrowheads="1"/>
              </p:cNvSpPr>
              <p:nvPr/>
            </p:nvSpPr>
            <p:spPr bwMode="auto">
              <a:xfrm>
                <a:off x="4558" y="2115"/>
                <a:ext cx="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FF5A07"/>
                    </a:solidFill>
                    <a:latin typeface="Times New Roman" panose="02020603050405020304" pitchFamily="18" charset="0"/>
                    <a:ea typeface="楷体_GB2312" pitchFamily="49" charset="-122"/>
                  </a:rPr>
                  <a:t>q</a:t>
                </a:r>
              </a:p>
            </p:txBody>
          </p:sp>
          <p:sp>
            <p:nvSpPr>
              <p:cNvPr id="171051" name="Text Box 45"/>
              <p:cNvSpPr txBox="1">
                <a:spLocks noChangeArrowheads="1"/>
              </p:cNvSpPr>
              <p:nvPr/>
            </p:nvSpPr>
            <p:spPr bwMode="auto">
              <a:xfrm>
                <a:off x="4224" y="2296"/>
                <a:ext cx="3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800000"/>
                    </a:solidFill>
                    <a:latin typeface="Times New Roman" panose="02020603050405020304" pitchFamily="18" charset="0"/>
                    <a:ea typeface="楷体_GB2312" pitchFamily="49" charset="-122"/>
                  </a:rPr>
                  <a:t>d</a:t>
                </a:r>
                <a:endParaRPr lang="en-US" altLang="zh-CN" sz="2400" b="1">
                  <a:solidFill>
                    <a:srgbClr val="800000"/>
                  </a:solidFill>
                  <a:latin typeface="Times New Roman" panose="02020603050405020304" pitchFamily="18" charset="0"/>
                  <a:ea typeface="楷体_GB2312" pitchFamily="49" charset="-122"/>
                </a:endParaRPr>
              </a:p>
            </p:txBody>
          </p:sp>
          <p:sp>
            <p:nvSpPr>
              <p:cNvPr id="171052" name="Text Box 46"/>
              <p:cNvSpPr txBox="1">
                <a:spLocks noChangeArrowheads="1"/>
              </p:cNvSpPr>
              <p:nvPr/>
            </p:nvSpPr>
            <p:spPr bwMode="auto">
              <a:xfrm>
                <a:off x="3923" y="2115"/>
                <a:ext cx="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0000FF"/>
                    </a:solidFill>
                    <a:latin typeface="Times New Roman" panose="02020603050405020304" pitchFamily="18" charset="0"/>
                    <a:ea typeface="楷体_GB2312" pitchFamily="49" charset="-122"/>
                  </a:rPr>
                  <a:t>O</a:t>
                </a:r>
              </a:p>
            </p:txBody>
          </p:sp>
          <p:sp>
            <p:nvSpPr>
              <p:cNvPr id="171053" name="Line 47"/>
              <p:cNvSpPr>
                <a:spLocks noChangeShapeType="1"/>
              </p:cNvSpPr>
              <p:nvPr/>
            </p:nvSpPr>
            <p:spPr bwMode="auto">
              <a:xfrm>
                <a:off x="4150" y="2265"/>
                <a:ext cx="0" cy="567"/>
              </a:xfrm>
              <a:prstGeom prst="line">
                <a:avLst/>
              </a:prstGeom>
              <a:noFill/>
              <a:ln w="1587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054" name="Oval 48"/>
              <p:cNvSpPr>
                <a:spLocks noChangeArrowheads="1"/>
              </p:cNvSpPr>
              <p:nvPr/>
            </p:nvSpPr>
            <p:spPr bwMode="auto">
              <a:xfrm>
                <a:off x="5284" y="2160"/>
                <a:ext cx="91" cy="91"/>
              </a:xfrm>
              <a:prstGeom prst="ellipse">
                <a:avLst/>
              </a:prstGeom>
              <a:solidFill>
                <a:srgbClr val="339966"/>
              </a:solidFill>
              <a:ln>
                <a:noFill/>
              </a:ln>
              <a:effectLst/>
              <a:extLst>
                <a:ext uri="{91240B29-F687-4F45-9708-019B960494DF}">
                  <a14:hiddenLine xmlns:a14="http://schemas.microsoft.com/office/drawing/2010/main" w="9525">
                    <a:solidFill>
                      <a:srgbClr val="FF66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171055" name="Line 49"/>
              <p:cNvSpPr>
                <a:spLocks noChangeShapeType="1"/>
              </p:cNvSpPr>
              <p:nvPr/>
            </p:nvSpPr>
            <p:spPr bwMode="auto">
              <a:xfrm flipH="1" flipV="1">
                <a:off x="4422" y="1828"/>
                <a:ext cx="907" cy="377"/>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056" name="Line 50"/>
              <p:cNvSpPr>
                <a:spLocks noChangeShapeType="1"/>
              </p:cNvSpPr>
              <p:nvPr/>
            </p:nvSpPr>
            <p:spPr bwMode="auto">
              <a:xfrm>
                <a:off x="4150" y="2614"/>
                <a:ext cx="1134" cy="0"/>
              </a:xfrm>
              <a:prstGeom prst="line">
                <a:avLst/>
              </a:prstGeom>
              <a:noFill/>
              <a:ln w="9525">
                <a:solidFill>
                  <a:srgbClr val="339966"/>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057" name="Text Box 51"/>
              <p:cNvSpPr txBox="1">
                <a:spLocks noChangeArrowheads="1"/>
              </p:cNvSpPr>
              <p:nvPr/>
            </p:nvSpPr>
            <p:spPr bwMode="auto">
              <a:xfrm>
                <a:off x="4799" y="2568"/>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i="1">
                    <a:solidFill>
                      <a:srgbClr val="FF00FF"/>
                    </a:solidFill>
                    <a:latin typeface="Times New Roman" panose="02020603050405020304" pitchFamily="18" charset="0"/>
                    <a:ea typeface="楷体_GB2312" pitchFamily="49" charset="-122"/>
                  </a:rPr>
                  <a:t>d</a:t>
                </a:r>
                <a:r>
                  <a:rPr lang="en-US" altLang="zh-CN" sz="2400" b="1" i="1">
                    <a:solidFill>
                      <a:srgbClr val="FF00FF"/>
                    </a:solidFill>
                    <a:latin typeface="Times New Roman" panose="02020603050405020304" pitchFamily="18" charset="0"/>
                    <a:ea typeface="楷体_GB2312" pitchFamily="49" charset="-122"/>
                    <a:cs typeface="Times New Roman" panose="02020603050405020304" pitchFamily="18" charset="0"/>
                  </a:rPr>
                  <a:t>'</a:t>
                </a:r>
              </a:p>
            </p:txBody>
          </p:sp>
          <p:sp>
            <p:nvSpPr>
              <p:cNvPr id="171058" name="Oval 52"/>
              <p:cNvSpPr>
                <a:spLocks noChangeArrowheads="1"/>
              </p:cNvSpPr>
              <p:nvPr/>
            </p:nvSpPr>
            <p:spPr bwMode="auto">
              <a:xfrm>
                <a:off x="3569" y="1616"/>
                <a:ext cx="1179" cy="1179"/>
              </a:xfrm>
              <a:prstGeom prst="ellipse">
                <a:avLst/>
              </a:prstGeom>
              <a:noFill/>
              <a:ln w="22225">
                <a:solidFill>
                  <a:srgbClr val="00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grpSp>
      </p:grpSp>
      <p:graphicFrame>
        <p:nvGraphicFramePr>
          <p:cNvPr id="855093" name="Object 53"/>
          <p:cNvGraphicFramePr>
            <a:graphicFrameLocks noChangeAspect="1"/>
          </p:cNvGraphicFramePr>
          <p:nvPr/>
        </p:nvGraphicFramePr>
        <p:xfrm>
          <a:off x="2424114" y="2733676"/>
          <a:ext cx="2592387" cy="911225"/>
        </p:xfrm>
        <a:graphic>
          <a:graphicData uri="http://schemas.openxmlformats.org/presentationml/2006/ole">
            <mc:AlternateContent xmlns:mc="http://schemas.openxmlformats.org/markup-compatibility/2006">
              <mc:Choice xmlns:v="urn:schemas-microsoft-com:vml" Requires="v">
                <p:oleObj spid="_x0000_s45096" name="Equation" r:id="rId9" imgW="1095420" imgH="371429" progId="Equation.DSMT4">
                  <p:embed/>
                </p:oleObj>
              </mc:Choice>
              <mc:Fallback>
                <p:oleObj name="Equation" r:id="rId9" imgW="1095420" imgH="37142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4114" y="2733676"/>
                        <a:ext cx="2592387"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5094" name="Object 54"/>
          <p:cNvGraphicFramePr>
            <a:graphicFrameLocks noChangeAspect="1"/>
          </p:cNvGraphicFramePr>
          <p:nvPr/>
        </p:nvGraphicFramePr>
        <p:xfrm>
          <a:off x="5303838" y="3014664"/>
          <a:ext cx="1092200" cy="485775"/>
        </p:xfrm>
        <a:graphic>
          <a:graphicData uri="http://schemas.openxmlformats.org/presentationml/2006/ole">
            <mc:AlternateContent xmlns:mc="http://schemas.openxmlformats.org/markup-compatibility/2006">
              <mc:Choice xmlns:v="urn:schemas-microsoft-com:vml" Requires="v">
                <p:oleObj spid="_x0000_s45097" name="Equation" r:id="rId11" imgW="457002" imgH="203112" progId="Equation.DSMT4">
                  <p:embed/>
                </p:oleObj>
              </mc:Choice>
              <mc:Fallback>
                <p:oleObj name="Equation" r:id="rId11" imgW="457002" imgH="203112"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03838" y="3014664"/>
                        <a:ext cx="1092200" cy="485775"/>
                      </a:xfrm>
                      <a:prstGeom prst="rect">
                        <a:avLst/>
                      </a:prstGeom>
                      <a:noFill/>
                      <a:ln>
                        <a:noFill/>
                      </a:ln>
                      <a:effectLst/>
                      <a:extLst>
                        <a:ext uri="{909E8E84-426E-40DD-AFC4-6F175D3DCCD1}">
                          <a14:hiddenFill xmlns:a14="http://schemas.microsoft.com/office/drawing/2010/main">
                            <a:gradFill rotWithShape="1">
                              <a:gsLst>
                                <a:gs pos="0">
                                  <a:srgbClr val="737373"/>
                                </a:gs>
                                <a:gs pos="50000">
                                  <a:srgbClr val="F8F8F8"/>
                                </a:gs>
                                <a:gs pos="100000">
                                  <a:srgbClr val="737373"/>
                                </a:gs>
                              </a:gsLst>
                              <a:lin ang="5400000" scaled="1"/>
                            </a:gra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71061" name="Picture 53" descr="感恩 中的图像 04"/>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08889" y="4921250"/>
            <a:ext cx="1373187"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65440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71034"/>
                                        </p:tgtEl>
                                        <p:attrNameLst>
                                          <p:attrName>style.visibility</p:attrName>
                                        </p:attrNameLst>
                                      </p:cBhvr>
                                      <p:to>
                                        <p:strVal val="visible"/>
                                      </p:to>
                                    </p:set>
                                    <p:animEffect transition="in" filter="slide(fromBottom)">
                                      <p:cBhvr>
                                        <p:cTn id="7" dur="500"/>
                                        <p:tgtEl>
                                          <p:spTgt spid="171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55043"/>
                                        </p:tgtEl>
                                        <p:attrNameLst>
                                          <p:attrName>style.visibility</p:attrName>
                                        </p:attrNameLst>
                                      </p:cBhvr>
                                      <p:to>
                                        <p:strVal val="visible"/>
                                      </p:to>
                                    </p:set>
                                    <p:animEffect transition="in" filter="blinds(horizontal)">
                                      <p:cBhvr>
                                        <p:cTn id="12" dur="500"/>
                                        <p:tgtEl>
                                          <p:spTgt spid="855043"/>
                                        </p:tgtEl>
                                      </p:cBhvr>
                                    </p:animEffect>
                                  </p:childTnLst>
                                </p:cTn>
                              </p:par>
                              <p:par>
                                <p:cTn id="13" presetID="3" presetClass="entr" presetSubtype="10" fill="hold" nodeType="withEffect">
                                  <p:stCondLst>
                                    <p:cond delay="0"/>
                                  </p:stCondLst>
                                  <p:childTnLst>
                                    <p:set>
                                      <p:cBhvr>
                                        <p:cTn id="14" dur="1" fill="hold">
                                          <p:stCondLst>
                                            <p:cond delay="0"/>
                                          </p:stCondLst>
                                        </p:cTn>
                                        <p:tgtEl>
                                          <p:spTgt spid="855046"/>
                                        </p:tgtEl>
                                        <p:attrNameLst>
                                          <p:attrName>style.visibility</p:attrName>
                                        </p:attrNameLst>
                                      </p:cBhvr>
                                      <p:to>
                                        <p:strVal val="visible"/>
                                      </p:to>
                                    </p:set>
                                    <p:animEffect transition="in" filter="blinds(horizontal)">
                                      <p:cBhvr>
                                        <p:cTn id="15" dur="500"/>
                                        <p:tgtEl>
                                          <p:spTgt spid="85504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855093"/>
                                        </p:tgtEl>
                                        <p:attrNameLst>
                                          <p:attrName>style.visibility</p:attrName>
                                        </p:attrNameLst>
                                      </p:cBhvr>
                                      <p:to>
                                        <p:strVal val="visible"/>
                                      </p:to>
                                    </p:set>
                                    <p:animEffect transition="in" filter="blinds(horizontal)">
                                      <p:cBhvr>
                                        <p:cTn id="20" dur="500"/>
                                        <p:tgtEl>
                                          <p:spTgt spid="85509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855094"/>
                                        </p:tgtEl>
                                        <p:attrNameLst>
                                          <p:attrName>style.visibility</p:attrName>
                                        </p:attrNameLst>
                                      </p:cBhvr>
                                      <p:to>
                                        <p:strVal val="visible"/>
                                      </p:to>
                                    </p:set>
                                    <p:animEffect transition="in" filter="blinds(horizontal)">
                                      <p:cBhvr>
                                        <p:cTn id="25" dur="500"/>
                                        <p:tgtEl>
                                          <p:spTgt spid="85509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55047"/>
                                        </p:tgtEl>
                                        <p:attrNameLst>
                                          <p:attrName>style.visibility</p:attrName>
                                        </p:attrNameLst>
                                      </p:cBhvr>
                                      <p:to>
                                        <p:strVal val="visible"/>
                                      </p:to>
                                    </p:set>
                                    <p:animEffect transition="in" filter="blinds(horizontal)">
                                      <p:cBhvr>
                                        <p:cTn id="30" dur="500"/>
                                        <p:tgtEl>
                                          <p:spTgt spid="855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4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56067" name="Object 3"/>
          <p:cNvGraphicFramePr>
            <a:graphicFrameLocks noChangeAspect="1"/>
          </p:cNvGraphicFramePr>
          <p:nvPr/>
        </p:nvGraphicFramePr>
        <p:xfrm>
          <a:off x="4008438" y="2349500"/>
          <a:ext cx="5986462" cy="1112838"/>
        </p:xfrm>
        <a:graphic>
          <a:graphicData uri="http://schemas.openxmlformats.org/presentationml/2006/ole">
            <mc:AlternateContent xmlns:mc="http://schemas.openxmlformats.org/markup-compatibility/2006">
              <mc:Choice xmlns:v="urn:schemas-microsoft-com:vml" Requires="v">
                <p:oleObj spid="_x0000_s46109" name="Equation" r:id="rId3" imgW="2762305" imgH="466715" progId="Equation.DSMT4">
                  <p:embed/>
                </p:oleObj>
              </mc:Choice>
              <mc:Fallback>
                <p:oleObj name="Equation" r:id="rId3" imgW="2762305" imgH="46671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8438" y="2349500"/>
                        <a:ext cx="5986462"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6068" name="Object 4"/>
          <p:cNvGraphicFramePr>
            <a:graphicFrameLocks noChangeAspect="1"/>
          </p:cNvGraphicFramePr>
          <p:nvPr/>
        </p:nvGraphicFramePr>
        <p:xfrm>
          <a:off x="1992313" y="4508501"/>
          <a:ext cx="8037512" cy="931863"/>
        </p:xfrm>
        <a:graphic>
          <a:graphicData uri="http://schemas.openxmlformats.org/presentationml/2006/ole">
            <mc:AlternateContent xmlns:mc="http://schemas.openxmlformats.org/markup-compatibility/2006">
              <mc:Choice xmlns:v="urn:schemas-microsoft-com:vml" Requires="v">
                <p:oleObj spid="_x0000_s46110" name="Equation" r:id="rId5" imgW="3800498" imgH="390594" progId="Equation.DSMT4">
                  <p:embed/>
                </p:oleObj>
              </mc:Choice>
              <mc:Fallback>
                <p:oleObj name="Equation" r:id="rId5" imgW="3800498" imgH="39059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2313" y="4508501"/>
                        <a:ext cx="8037512"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2036" name="Rectangle 6"/>
          <p:cNvSpPr>
            <a:spLocks noChangeArrowheads="1"/>
          </p:cNvSpPr>
          <p:nvPr/>
        </p:nvSpPr>
        <p:spPr bwMode="auto">
          <a:xfrm>
            <a:off x="1524000" y="2420939"/>
            <a:ext cx="23050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000" b="1">
                <a:solidFill>
                  <a:srgbClr val="0000CC"/>
                </a:solidFill>
                <a:latin typeface="Times New Roman" panose="02020603050405020304" pitchFamily="18" charset="0"/>
                <a:ea typeface="楷体_GB2312" pitchFamily="49" charset="-122"/>
              </a:rPr>
              <a:t>     The induced surface charge density is </a:t>
            </a:r>
            <a:r>
              <a:rPr lang="zh-CN" altLang="en-US" sz="2000" b="1">
                <a:solidFill>
                  <a:srgbClr val="0000CC"/>
                </a:solidFill>
                <a:latin typeface="Times New Roman" panose="02020603050405020304" pitchFamily="18" charset="0"/>
                <a:ea typeface="楷体_GB2312" pitchFamily="49" charset="-122"/>
              </a:rPr>
              <a:t>：</a:t>
            </a:r>
          </a:p>
        </p:txBody>
      </p:sp>
      <p:sp>
        <p:nvSpPr>
          <p:cNvPr id="172037" name="Rectangle 7"/>
          <p:cNvSpPr>
            <a:spLocks noChangeArrowheads="1"/>
          </p:cNvSpPr>
          <p:nvPr/>
        </p:nvSpPr>
        <p:spPr bwMode="auto">
          <a:xfrm>
            <a:off x="1524000" y="3716339"/>
            <a:ext cx="8027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000" b="1">
                <a:solidFill>
                  <a:srgbClr val="0000CC"/>
                </a:solidFill>
                <a:latin typeface="Times New Roman" panose="02020603050405020304" pitchFamily="18" charset="0"/>
                <a:ea typeface="楷体_GB2312" pitchFamily="49" charset="-122"/>
              </a:rPr>
              <a:t>     The total induced charge on the inner surface of the conducting spherical shell is</a:t>
            </a:r>
          </a:p>
        </p:txBody>
      </p:sp>
      <p:graphicFrame>
        <p:nvGraphicFramePr>
          <p:cNvPr id="856073" name="Object 9"/>
          <p:cNvGraphicFramePr>
            <a:graphicFrameLocks noChangeAspect="1"/>
          </p:cNvGraphicFramePr>
          <p:nvPr/>
        </p:nvGraphicFramePr>
        <p:xfrm>
          <a:off x="1919289" y="1125538"/>
          <a:ext cx="8396287" cy="1008062"/>
        </p:xfrm>
        <a:graphic>
          <a:graphicData uri="http://schemas.openxmlformats.org/presentationml/2006/ole">
            <mc:AlternateContent xmlns:mc="http://schemas.openxmlformats.org/markup-compatibility/2006">
              <mc:Choice xmlns:v="urn:schemas-microsoft-com:vml" Requires="v">
                <p:oleObj spid="_x0000_s46111" name="Equation" r:id="rId7" imgW="4629216" imgH="504776" progId="Equation.DSMT4">
                  <p:embed/>
                </p:oleObj>
              </mc:Choice>
              <mc:Fallback>
                <p:oleObj name="Equation" r:id="rId7" imgW="4629216" imgH="50477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9289" y="1125538"/>
                        <a:ext cx="8396287"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2039" name="Rectangle 10"/>
          <p:cNvSpPr>
            <a:spLocks noChangeArrowheads="1"/>
          </p:cNvSpPr>
          <p:nvPr/>
        </p:nvSpPr>
        <p:spPr bwMode="auto">
          <a:xfrm>
            <a:off x="1774825" y="476251"/>
            <a:ext cx="86423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2000" b="1">
                <a:solidFill>
                  <a:srgbClr val="000000"/>
                </a:solidFill>
                <a:ea typeface="楷体_GB2312" pitchFamily="49" charset="-122"/>
              </a:rPr>
              <a:t>Find the induced charge density and the total induced charge on the inner surface of the conductor spherical shell</a:t>
            </a:r>
          </a:p>
        </p:txBody>
      </p:sp>
      <p:sp>
        <p:nvSpPr>
          <p:cNvPr id="172040" name="Rectangle 11"/>
          <p:cNvSpPr>
            <a:spLocks noChangeArrowheads="1"/>
          </p:cNvSpPr>
          <p:nvPr/>
        </p:nvSpPr>
        <p:spPr bwMode="auto">
          <a:xfrm>
            <a:off x="1847851" y="5589589"/>
            <a:ext cx="5688013"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b="1">
                <a:solidFill>
                  <a:srgbClr val="FF0066"/>
                </a:solidFill>
              </a:rPr>
              <a:t>     </a:t>
            </a:r>
            <a:r>
              <a:rPr lang="en-US" altLang="zh-CN" sz="2400" b="1">
                <a:solidFill>
                  <a:srgbClr val="FF0066"/>
                </a:solidFill>
              </a:rPr>
              <a:t>Is equivalent charge always equal to the total of induced charge </a:t>
            </a:r>
            <a:r>
              <a:rPr lang="zh-CN" altLang="en-US" sz="2400" b="1">
                <a:solidFill>
                  <a:srgbClr val="FF0066"/>
                </a:solidFill>
              </a:rPr>
              <a:t>？</a:t>
            </a:r>
          </a:p>
        </p:txBody>
      </p:sp>
      <p:sp>
        <p:nvSpPr>
          <p:cNvPr id="172041" name="Rectangle 12"/>
          <p:cNvSpPr>
            <a:spLocks noChangeArrowheads="1"/>
          </p:cNvSpPr>
          <p:nvPr/>
        </p:nvSpPr>
        <p:spPr bwMode="auto">
          <a:xfrm>
            <a:off x="7535864" y="5805488"/>
            <a:ext cx="1152525"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400" b="1">
                <a:solidFill>
                  <a:srgbClr val="FF0066"/>
                </a:solidFill>
                <a:ea typeface="楷体_GB2312" pitchFamily="49" charset="-122"/>
              </a:rPr>
              <a:t>NO</a:t>
            </a:r>
            <a:r>
              <a:rPr lang="zh-CN" altLang="en-US" sz="2400" b="1">
                <a:solidFill>
                  <a:srgbClr val="FF0066"/>
                </a:solidFill>
                <a:ea typeface="楷体_GB2312" pitchFamily="49" charset="-122"/>
              </a:rPr>
              <a:t>！</a:t>
            </a:r>
          </a:p>
        </p:txBody>
      </p:sp>
      <p:pic>
        <p:nvPicPr>
          <p:cNvPr id="172042" name="Picture 10" descr="男孩"/>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09113" y="5373689"/>
            <a:ext cx="933450" cy="134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14806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56073"/>
                                        </p:tgtEl>
                                        <p:attrNameLst>
                                          <p:attrName>style.visibility</p:attrName>
                                        </p:attrNameLst>
                                      </p:cBhvr>
                                      <p:to>
                                        <p:strVal val="visible"/>
                                      </p:to>
                                    </p:set>
                                    <p:animEffect transition="in" filter="blinds(horizontal)">
                                      <p:cBhvr>
                                        <p:cTn id="7" dur="500"/>
                                        <p:tgtEl>
                                          <p:spTgt spid="8560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2036"/>
                                        </p:tgtEl>
                                        <p:attrNameLst>
                                          <p:attrName>style.visibility</p:attrName>
                                        </p:attrNameLst>
                                      </p:cBhvr>
                                      <p:to>
                                        <p:strVal val="visible"/>
                                      </p:to>
                                    </p:set>
                                    <p:animEffect transition="in" filter="blinds(horizontal)">
                                      <p:cBhvr>
                                        <p:cTn id="12" dur="500"/>
                                        <p:tgtEl>
                                          <p:spTgt spid="172036"/>
                                        </p:tgtEl>
                                      </p:cBhvr>
                                    </p:animEffect>
                                  </p:childTnLst>
                                </p:cTn>
                              </p:par>
                              <p:par>
                                <p:cTn id="13" presetID="3" presetClass="entr" presetSubtype="10" fill="hold" nodeType="withEffect">
                                  <p:stCondLst>
                                    <p:cond delay="0"/>
                                  </p:stCondLst>
                                  <p:childTnLst>
                                    <p:set>
                                      <p:cBhvr>
                                        <p:cTn id="14" dur="1" fill="hold">
                                          <p:stCondLst>
                                            <p:cond delay="0"/>
                                          </p:stCondLst>
                                        </p:cTn>
                                        <p:tgtEl>
                                          <p:spTgt spid="856067"/>
                                        </p:tgtEl>
                                        <p:attrNameLst>
                                          <p:attrName>style.visibility</p:attrName>
                                        </p:attrNameLst>
                                      </p:cBhvr>
                                      <p:to>
                                        <p:strVal val="visible"/>
                                      </p:to>
                                    </p:set>
                                    <p:animEffect transition="in" filter="blinds(horizontal)">
                                      <p:cBhvr>
                                        <p:cTn id="15" dur="500"/>
                                        <p:tgtEl>
                                          <p:spTgt spid="85606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72037"/>
                                        </p:tgtEl>
                                        <p:attrNameLst>
                                          <p:attrName>style.visibility</p:attrName>
                                        </p:attrNameLst>
                                      </p:cBhvr>
                                      <p:to>
                                        <p:strVal val="visible"/>
                                      </p:to>
                                    </p:set>
                                    <p:animEffect transition="in" filter="blinds(horizontal)">
                                      <p:cBhvr>
                                        <p:cTn id="20" dur="500"/>
                                        <p:tgtEl>
                                          <p:spTgt spid="17203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856068"/>
                                        </p:tgtEl>
                                        <p:attrNameLst>
                                          <p:attrName>style.visibility</p:attrName>
                                        </p:attrNameLst>
                                      </p:cBhvr>
                                      <p:to>
                                        <p:strVal val="visible"/>
                                      </p:to>
                                    </p:set>
                                    <p:animEffect transition="in" filter="blinds(horizontal)">
                                      <p:cBhvr>
                                        <p:cTn id="25" dur="500"/>
                                        <p:tgtEl>
                                          <p:spTgt spid="85606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72040"/>
                                        </p:tgtEl>
                                        <p:attrNameLst>
                                          <p:attrName>style.visibility</p:attrName>
                                        </p:attrNameLst>
                                      </p:cBhvr>
                                      <p:to>
                                        <p:strVal val="visible"/>
                                      </p:to>
                                    </p:set>
                                    <p:animEffect transition="in" filter="blinds(horizontal)">
                                      <p:cBhvr>
                                        <p:cTn id="30" dur="500"/>
                                        <p:tgtEl>
                                          <p:spTgt spid="17204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72041"/>
                                        </p:tgtEl>
                                        <p:attrNameLst>
                                          <p:attrName>style.visibility</p:attrName>
                                        </p:attrNameLst>
                                      </p:cBhvr>
                                      <p:to>
                                        <p:strVal val="visible"/>
                                      </p:to>
                                    </p:set>
                                    <p:animEffect transition="in" filter="blinds(horizontal)">
                                      <p:cBhvr>
                                        <p:cTn id="35" dur="500"/>
                                        <p:tgtEl>
                                          <p:spTgt spid="172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6" grpId="0"/>
      <p:bldP spid="172037" grpId="0"/>
      <p:bldP spid="172040" grpId="0" animBg="1"/>
      <p:bldP spid="17204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1847851" y="188914"/>
            <a:ext cx="7777163"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en-US" altLang="zh-CN" sz="2400" b="1">
                <a:solidFill>
                  <a:srgbClr val="0000CC"/>
                </a:solidFill>
                <a:sym typeface="Symbol" panose="05050102010706020507" pitchFamily="18" charset="2"/>
              </a:rPr>
              <a:t>2 . The image of  point charge on the ungrounded conducting  sphere</a:t>
            </a:r>
          </a:p>
        </p:txBody>
      </p:sp>
      <p:graphicFrame>
        <p:nvGraphicFramePr>
          <p:cNvPr id="857092" name="Object 4"/>
          <p:cNvGraphicFramePr>
            <a:graphicFrameLocks noChangeAspect="1"/>
          </p:cNvGraphicFramePr>
          <p:nvPr/>
        </p:nvGraphicFramePr>
        <p:xfrm>
          <a:off x="2063750" y="4797425"/>
          <a:ext cx="2382838" cy="838200"/>
        </p:xfrm>
        <a:graphic>
          <a:graphicData uri="http://schemas.openxmlformats.org/presentationml/2006/ole">
            <mc:AlternateContent xmlns:mc="http://schemas.openxmlformats.org/markup-compatibility/2006">
              <mc:Choice xmlns:v="urn:schemas-microsoft-com:vml" Requires="v">
                <p:oleObj spid="_x0000_s47133" name="Equation" r:id="rId3" imgW="1133482" imgH="361981" progId="Equation.DSMT4">
                  <p:embed/>
                </p:oleObj>
              </mc:Choice>
              <mc:Fallback>
                <p:oleObj name="Equation" r:id="rId3" imgW="1133482" imgH="36198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750" y="4797425"/>
                        <a:ext cx="23828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3060" name="Text Box 5"/>
          <p:cNvSpPr txBox="1">
            <a:spLocks noChangeArrowheads="1"/>
          </p:cNvSpPr>
          <p:nvPr/>
        </p:nvSpPr>
        <p:spPr bwMode="auto">
          <a:xfrm>
            <a:off x="1774825" y="1052514"/>
            <a:ext cx="511333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spcBef>
                <a:spcPct val="50000"/>
              </a:spcBef>
              <a:buFontTx/>
              <a:buBlip>
                <a:blip r:embed="rId5"/>
              </a:buBlip>
            </a:pPr>
            <a:r>
              <a:rPr kumimoji="1" lang="en-US" altLang="zh-CN" sz="2000" b="1">
                <a:solidFill>
                  <a:srgbClr val="0000CC"/>
                </a:solidFill>
                <a:sym typeface="Symbol" panose="05050102010706020507" pitchFamily="18" charset="2"/>
              </a:rPr>
              <a:t> The  ungrounded conducting  sphere </a:t>
            </a:r>
            <a:r>
              <a:rPr lang="zh-CN" altLang="en-US" sz="2000" b="1">
                <a:solidFill>
                  <a:srgbClr val="0000CC"/>
                </a:solidFill>
                <a:ea typeface="楷体_GB2312" pitchFamily="49" charset="-122"/>
              </a:rPr>
              <a:t>：</a:t>
            </a:r>
            <a:endParaRPr kumimoji="1" lang="zh-CN" altLang="en-US" sz="2000" b="1">
              <a:solidFill>
                <a:srgbClr val="0000CC"/>
              </a:solidFill>
              <a:ea typeface="楷体_GB2312" pitchFamily="49" charset="-122"/>
              <a:sym typeface="Symbol" panose="05050102010706020507" pitchFamily="18" charset="2"/>
            </a:endParaRPr>
          </a:p>
        </p:txBody>
      </p:sp>
      <p:sp>
        <p:nvSpPr>
          <p:cNvPr id="173061" name="Text Box 6"/>
          <p:cNvSpPr txBox="1">
            <a:spLocks noChangeArrowheads="1"/>
          </p:cNvSpPr>
          <p:nvPr/>
        </p:nvSpPr>
        <p:spPr bwMode="auto">
          <a:xfrm>
            <a:off x="1846264" y="1557338"/>
            <a:ext cx="4681537"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buFontTx/>
              <a:buBlip>
                <a:blip r:embed="rId6"/>
              </a:buBlip>
            </a:pPr>
            <a:r>
              <a:rPr lang="en-US" altLang="zh-CN" b="1">
                <a:solidFill>
                  <a:srgbClr val="0000CC"/>
                </a:solidFill>
                <a:ea typeface="楷体_GB2312" pitchFamily="49" charset="-122"/>
              </a:rPr>
              <a:t> An non-zero equal potential body.</a:t>
            </a:r>
          </a:p>
        </p:txBody>
      </p:sp>
      <p:sp>
        <p:nvSpPr>
          <p:cNvPr id="173062" name="Text Box 7"/>
          <p:cNvSpPr txBox="1">
            <a:spLocks noChangeArrowheads="1"/>
          </p:cNvSpPr>
          <p:nvPr/>
        </p:nvSpPr>
        <p:spPr bwMode="auto">
          <a:xfrm>
            <a:off x="1846263" y="2060575"/>
            <a:ext cx="5041900"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buFontTx/>
              <a:buBlip>
                <a:blip r:embed="rId6"/>
              </a:buBlip>
            </a:pPr>
            <a:r>
              <a:rPr lang="en-US" altLang="zh-CN" b="1">
                <a:solidFill>
                  <a:srgbClr val="0000CC"/>
                </a:solidFill>
                <a:ea typeface="楷体_GB2312" pitchFamily="49" charset="-122"/>
              </a:rPr>
              <a:t>  The total induced charge on the spherical surface is zero.</a:t>
            </a:r>
          </a:p>
        </p:txBody>
      </p:sp>
      <p:grpSp>
        <p:nvGrpSpPr>
          <p:cNvPr id="173063" name="Group 29"/>
          <p:cNvGrpSpPr>
            <a:grpSpLocks/>
          </p:cNvGrpSpPr>
          <p:nvPr/>
        </p:nvGrpSpPr>
        <p:grpSpPr bwMode="auto">
          <a:xfrm>
            <a:off x="6799263" y="869950"/>
            <a:ext cx="3778250" cy="2509838"/>
            <a:chOff x="3311" y="482"/>
            <a:chExt cx="2381" cy="1581"/>
          </a:xfrm>
        </p:grpSpPr>
        <p:grpSp>
          <p:nvGrpSpPr>
            <p:cNvPr id="173064" name="Group 10"/>
            <p:cNvGrpSpPr>
              <a:grpSpLocks/>
            </p:cNvGrpSpPr>
            <p:nvPr/>
          </p:nvGrpSpPr>
          <p:grpSpPr bwMode="auto">
            <a:xfrm>
              <a:off x="3311" y="482"/>
              <a:ext cx="2381" cy="1581"/>
              <a:chOff x="3334" y="346"/>
              <a:chExt cx="2381" cy="1581"/>
            </a:xfrm>
          </p:grpSpPr>
          <p:sp>
            <p:nvSpPr>
              <p:cNvPr id="173065" name="Rectangle 11"/>
              <p:cNvSpPr>
                <a:spLocks noChangeArrowheads="1"/>
              </p:cNvSpPr>
              <p:nvPr/>
            </p:nvSpPr>
            <p:spPr bwMode="auto">
              <a:xfrm>
                <a:off x="3334" y="384"/>
                <a:ext cx="2381" cy="1543"/>
              </a:xfrm>
              <a:prstGeom prst="rect">
                <a:avLst/>
              </a:prstGeom>
              <a:solidFill>
                <a:srgbClr val="CC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173066" name="Text Box 12"/>
              <p:cNvSpPr txBox="1">
                <a:spLocks noChangeArrowheads="1"/>
              </p:cNvSpPr>
              <p:nvPr/>
            </p:nvSpPr>
            <p:spPr bwMode="auto">
              <a:xfrm>
                <a:off x="4984" y="346"/>
                <a:ext cx="232"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latin typeface="Times New Roman" panose="02020603050405020304" pitchFamily="18" charset="0"/>
                    <a:ea typeface="楷体_GB2312" pitchFamily="49" charset="-122"/>
                  </a:rPr>
                  <a:t>P</a:t>
                </a:r>
              </a:p>
            </p:txBody>
          </p:sp>
          <p:sp>
            <p:nvSpPr>
              <p:cNvPr id="173067" name="Line 13"/>
              <p:cNvSpPr>
                <a:spLocks noChangeShapeType="1"/>
              </p:cNvSpPr>
              <p:nvPr/>
            </p:nvSpPr>
            <p:spPr bwMode="auto">
              <a:xfrm flipH="1" flipV="1">
                <a:off x="3817" y="789"/>
                <a:ext cx="342" cy="334"/>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068" name="Oval 14"/>
              <p:cNvSpPr>
                <a:spLocks noChangeArrowheads="1"/>
              </p:cNvSpPr>
              <p:nvPr/>
            </p:nvSpPr>
            <p:spPr bwMode="auto">
              <a:xfrm>
                <a:off x="5240" y="1150"/>
                <a:ext cx="93" cy="94"/>
              </a:xfrm>
              <a:prstGeom prst="ellipse">
                <a:avLst/>
              </a:prstGeom>
              <a:gradFill rotWithShape="1">
                <a:gsLst>
                  <a:gs pos="0">
                    <a:srgbClr val="5C0000"/>
                  </a:gs>
                  <a:gs pos="100000">
                    <a:srgbClr val="C60000"/>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173069" name="Line 15"/>
              <p:cNvSpPr>
                <a:spLocks noChangeShapeType="1"/>
              </p:cNvSpPr>
              <p:nvPr/>
            </p:nvSpPr>
            <p:spPr bwMode="auto">
              <a:xfrm>
                <a:off x="5307" y="1166"/>
                <a:ext cx="0" cy="510"/>
              </a:xfrm>
              <a:prstGeom prst="line">
                <a:avLst/>
              </a:prstGeom>
              <a:noFill/>
              <a:ln w="158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070" name="Text Box 16"/>
              <p:cNvSpPr txBox="1">
                <a:spLocks noChangeArrowheads="1"/>
              </p:cNvSpPr>
              <p:nvPr/>
            </p:nvSpPr>
            <p:spPr bwMode="auto">
              <a:xfrm>
                <a:off x="5264" y="832"/>
                <a:ext cx="232"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solidFill>
                      <a:srgbClr val="C60000"/>
                    </a:solidFill>
                    <a:latin typeface="Times New Roman" panose="02020603050405020304" pitchFamily="18" charset="0"/>
                    <a:ea typeface="楷体_GB2312" pitchFamily="49" charset="-122"/>
                  </a:rPr>
                  <a:t>q</a:t>
                </a:r>
              </a:p>
            </p:txBody>
          </p:sp>
          <p:sp>
            <p:nvSpPr>
              <p:cNvPr id="173071" name="Oval 17"/>
              <p:cNvSpPr>
                <a:spLocks noChangeArrowheads="1"/>
              </p:cNvSpPr>
              <p:nvPr/>
            </p:nvSpPr>
            <p:spPr bwMode="auto">
              <a:xfrm>
                <a:off x="3583" y="612"/>
                <a:ext cx="1134" cy="1134"/>
              </a:xfrm>
              <a:prstGeom prst="ellipse">
                <a:avLst/>
              </a:prstGeom>
              <a:gradFill rotWithShape="1">
                <a:gsLst>
                  <a:gs pos="0">
                    <a:srgbClr val="5C2907"/>
                  </a:gs>
                  <a:gs pos="100000">
                    <a:srgbClr val="FF7313"/>
                  </a:gs>
                </a:gsLst>
                <a:lin ang="18900000" scaled="1"/>
              </a:gra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173072" name="Line 18"/>
              <p:cNvSpPr>
                <a:spLocks noChangeShapeType="1"/>
              </p:cNvSpPr>
              <p:nvPr/>
            </p:nvSpPr>
            <p:spPr bwMode="auto">
              <a:xfrm flipV="1">
                <a:off x="4175" y="1201"/>
                <a:ext cx="1495" cy="1"/>
              </a:xfrm>
              <a:prstGeom prst="line">
                <a:avLst/>
              </a:prstGeom>
              <a:noFill/>
              <a:ln w="28575">
                <a:solidFill>
                  <a:srgbClr val="000066"/>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073" name="Line 19"/>
              <p:cNvSpPr>
                <a:spLocks noChangeShapeType="1"/>
              </p:cNvSpPr>
              <p:nvPr/>
            </p:nvSpPr>
            <p:spPr bwMode="auto">
              <a:xfrm flipH="1" flipV="1">
                <a:off x="3719" y="839"/>
                <a:ext cx="454" cy="362"/>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074" name="Line 20"/>
              <p:cNvSpPr>
                <a:spLocks noChangeShapeType="1"/>
              </p:cNvSpPr>
              <p:nvPr/>
            </p:nvSpPr>
            <p:spPr bwMode="auto">
              <a:xfrm flipV="1">
                <a:off x="4173" y="648"/>
                <a:ext cx="882" cy="559"/>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075" name="Line 21"/>
              <p:cNvSpPr>
                <a:spLocks noChangeShapeType="1"/>
              </p:cNvSpPr>
              <p:nvPr/>
            </p:nvSpPr>
            <p:spPr bwMode="auto">
              <a:xfrm flipH="1" flipV="1">
                <a:off x="5082" y="651"/>
                <a:ext cx="185" cy="517"/>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076" name="Line 22"/>
              <p:cNvSpPr>
                <a:spLocks noChangeShapeType="1"/>
              </p:cNvSpPr>
              <p:nvPr/>
            </p:nvSpPr>
            <p:spPr bwMode="auto">
              <a:xfrm>
                <a:off x="4173" y="1128"/>
                <a:ext cx="0" cy="510"/>
              </a:xfrm>
              <a:prstGeom prst="line">
                <a:avLst/>
              </a:prstGeom>
              <a:noFill/>
              <a:ln w="158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077" name="Line 23"/>
              <p:cNvSpPr>
                <a:spLocks noChangeShapeType="1"/>
              </p:cNvSpPr>
              <p:nvPr/>
            </p:nvSpPr>
            <p:spPr bwMode="auto">
              <a:xfrm>
                <a:off x="4175" y="1467"/>
                <a:ext cx="1142" cy="0"/>
              </a:xfrm>
              <a:prstGeom prst="line">
                <a:avLst/>
              </a:prstGeom>
              <a:noFill/>
              <a:ln w="28575">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078" name="Text Box 24"/>
              <p:cNvSpPr txBox="1">
                <a:spLocks noChangeArrowheads="1"/>
              </p:cNvSpPr>
              <p:nvPr/>
            </p:nvSpPr>
            <p:spPr bwMode="auto">
              <a:xfrm>
                <a:off x="3810" y="884"/>
                <a:ext cx="232"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latin typeface="Times New Roman" panose="02020603050405020304" pitchFamily="18" charset="0"/>
                    <a:ea typeface="楷体_GB2312" pitchFamily="49" charset="-122"/>
                  </a:rPr>
                  <a:t>a</a:t>
                </a:r>
              </a:p>
            </p:txBody>
          </p:sp>
          <p:sp>
            <p:nvSpPr>
              <p:cNvPr id="173079" name="Text Box 25"/>
              <p:cNvSpPr txBox="1">
                <a:spLocks noChangeArrowheads="1"/>
              </p:cNvSpPr>
              <p:nvPr/>
            </p:nvSpPr>
            <p:spPr bwMode="auto">
              <a:xfrm>
                <a:off x="4581" y="566"/>
                <a:ext cx="232"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latin typeface="Times New Roman" panose="02020603050405020304" pitchFamily="18" charset="0"/>
                    <a:ea typeface="楷体_GB2312" pitchFamily="49" charset="-122"/>
                  </a:rPr>
                  <a:t>r</a:t>
                </a:r>
              </a:p>
            </p:txBody>
          </p:sp>
          <p:sp>
            <p:nvSpPr>
              <p:cNvPr id="173080" name="Text Box 26"/>
              <p:cNvSpPr txBox="1">
                <a:spLocks noChangeArrowheads="1"/>
              </p:cNvSpPr>
              <p:nvPr/>
            </p:nvSpPr>
            <p:spPr bwMode="auto">
              <a:xfrm>
                <a:off x="5128" y="651"/>
                <a:ext cx="232"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solidFill>
                      <a:srgbClr val="FF0000"/>
                    </a:solidFill>
                    <a:latin typeface="Times New Roman" panose="02020603050405020304" pitchFamily="18" charset="0"/>
                    <a:ea typeface="楷体_GB2312" pitchFamily="49" charset="-122"/>
                  </a:rPr>
                  <a:t>R</a:t>
                </a:r>
              </a:p>
            </p:txBody>
          </p:sp>
          <p:sp>
            <p:nvSpPr>
              <p:cNvPr id="173081" name="Text Box 27"/>
              <p:cNvSpPr txBox="1">
                <a:spLocks noChangeArrowheads="1"/>
              </p:cNvSpPr>
              <p:nvPr/>
            </p:nvSpPr>
            <p:spPr bwMode="auto">
              <a:xfrm>
                <a:off x="4627" y="1347"/>
                <a:ext cx="334"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latin typeface="Times New Roman" panose="02020603050405020304" pitchFamily="18" charset="0"/>
                    <a:ea typeface="楷体_GB2312" pitchFamily="49" charset="-122"/>
                  </a:rPr>
                  <a:t>d</a:t>
                </a:r>
                <a:endParaRPr lang="en-US" altLang="zh-CN" sz="2400" b="1">
                  <a:latin typeface="Times New Roman" panose="02020603050405020304" pitchFamily="18" charset="0"/>
                  <a:ea typeface="楷体_GB2312" pitchFamily="49" charset="-122"/>
                </a:endParaRPr>
              </a:p>
            </p:txBody>
          </p:sp>
        </p:grpSp>
        <p:sp>
          <p:nvSpPr>
            <p:cNvPr id="173082" name="Rectangle 28"/>
            <p:cNvSpPr>
              <a:spLocks noChangeArrowheads="1"/>
            </p:cNvSpPr>
            <p:nvPr/>
          </p:nvSpPr>
          <p:spPr bwMode="auto">
            <a:xfrm>
              <a:off x="3914" y="1254"/>
              <a:ext cx="255" cy="288"/>
            </a:xfrm>
            <a:prstGeom prst="rect">
              <a:avLst/>
            </a:prstGeom>
            <a:noFill/>
            <a:ln>
              <a:noFill/>
            </a:ln>
            <a:effectLst/>
            <a:extLst>
              <a:ext uri="{909E8E84-426E-40DD-AFC4-6F175D3DCCD1}">
                <a14:hiddenFill xmlns:a14="http://schemas.microsoft.com/office/drawing/2010/main">
                  <a:gradFill rotWithShape="0">
                    <a:gsLst>
                      <a:gs pos="0">
                        <a:srgbClr val="3D3D3D"/>
                      </a:gs>
                      <a:gs pos="100000">
                        <a:srgbClr val="909090"/>
                      </a:gs>
                    </a:gsLst>
                    <a:lin ang="18900000" scaled="1"/>
                  </a:gra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400" i="1">
                  <a:latin typeface="Times New Roman" panose="02020603050405020304" pitchFamily="18" charset="0"/>
                  <a:ea typeface="楷体_GB2312" pitchFamily="49" charset="-122"/>
                </a:rPr>
                <a:t>O</a:t>
              </a:r>
            </a:p>
          </p:txBody>
        </p:sp>
      </p:grpSp>
      <p:sp>
        <p:nvSpPr>
          <p:cNvPr id="173083" name="Rectangle 30"/>
          <p:cNvSpPr>
            <a:spLocks noChangeArrowheads="1"/>
          </p:cNvSpPr>
          <p:nvPr/>
        </p:nvSpPr>
        <p:spPr bwMode="auto">
          <a:xfrm>
            <a:off x="1631951" y="3638551"/>
            <a:ext cx="5184775" cy="1158875"/>
          </a:xfrm>
          <a:prstGeom prst="rect">
            <a:avLst/>
          </a:prstGeom>
          <a:solidFill>
            <a:srgbClr val="FFFFFF"/>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b="1">
                <a:solidFill>
                  <a:srgbClr val="FF0066"/>
                </a:solidFill>
                <a:ea typeface="仿宋_GB2312" pitchFamily="49" charset="-122"/>
              </a:rPr>
              <a:t>Is negative charge distribution the same as the grounded sphere</a:t>
            </a:r>
            <a:r>
              <a:rPr lang="zh-CN" altLang="en-US" sz="2000" b="1">
                <a:solidFill>
                  <a:srgbClr val="FF0066"/>
                </a:solidFill>
                <a:ea typeface="仿宋_GB2312" pitchFamily="49" charset="-122"/>
              </a:rPr>
              <a:t>？</a:t>
            </a:r>
          </a:p>
          <a:p>
            <a:pPr>
              <a:spcBef>
                <a:spcPct val="50000"/>
              </a:spcBef>
            </a:pPr>
            <a:r>
              <a:rPr lang="en-US" altLang="zh-CN" sz="2000" b="1">
                <a:solidFill>
                  <a:srgbClr val="FF0066"/>
                </a:solidFill>
                <a:ea typeface="仿宋_GB2312" pitchFamily="49" charset="-122"/>
              </a:rPr>
              <a:t>Is positive charges uniformly distributed?</a:t>
            </a:r>
          </a:p>
        </p:txBody>
      </p:sp>
      <p:grpSp>
        <p:nvGrpSpPr>
          <p:cNvPr id="857119" name="Group 31"/>
          <p:cNvGrpSpPr>
            <a:grpSpLocks/>
          </p:cNvGrpSpPr>
          <p:nvPr/>
        </p:nvGrpSpPr>
        <p:grpSpPr bwMode="auto">
          <a:xfrm>
            <a:off x="6780214" y="3589338"/>
            <a:ext cx="3779837" cy="2792412"/>
            <a:chOff x="3198" y="1235"/>
            <a:chExt cx="2381" cy="1759"/>
          </a:xfrm>
        </p:grpSpPr>
        <p:grpSp>
          <p:nvGrpSpPr>
            <p:cNvPr id="173085" name="Group 32"/>
            <p:cNvGrpSpPr>
              <a:grpSpLocks/>
            </p:cNvGrpSpPr>
            <p:nvPr/>
          </p:nvGrpSpPr>
          <p:grpSpPr bwMode="auto">
            <a:xfrm>
              <a:off x="3198" y="1235"/>
              <a:ext cx="2381" cy="1759"/>
              <a:chOff x="3198" y="1235"/>
              <a:chExt cx="2381" cy="1759"/>
            </a:xfrm>
          </p:grpSpPr>
          <p:sp>
            <p:nvSpPr>
              <p:cNvPr id="173086" name="Rectangle 33"/>
              <p:cNvSpPr>
                <a:spLocks noChangeArrowheads="1"/>
              </p:cNvSpPr>
              <p:nvPr/>
            </p:nvSpPr>
            <p:spPr bwMode="auto">
              <a:xfrm>
                <a:off x="3198" y="1253"/>
                <a:ext cx="2381" cy="1741"/>
              </a:xfrm>
              <a:prstGeom prst="rect">
                <a:avLst/>
              </a:prstGeom>
              <a:solidFill>
                <a:srgbClr val="CC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173087" name="Oval 34"/>
              <p:cNvSpPr>
                <a:spLocks noChangeArrowheads="1"/>
              </p:cNvSpPr>
              <p:nvPr/>
            </p:nvSpPr>
            <p:spPr bwMode="auto">
              <a:xfrm>
                <a:off x="5081" y="2091"/>
                <a:ext cx="93" cy="94"/>
              </a:xfrm>
              <a:prstGeom prst="ellipse">
                <a:avLst/>
              </a:prstGeom>
              <a:gradFill rotWithShape="1">
                <a:gsLst>
                  <a:gs pos="0">
                    <a:srgbClr val="5C0000"/>
                  </a:gs>
                  <a:gs pos="100000">
                    <a:srgbClr val="C60000"/>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173088" name="Line 35"/>
              <p:cNvSpPr>
                <a:spLocks noChangeShapeType="1"/>
              </p:cNvSpPr>
              <p:nvPr/>
            </p:nvSpPr>
            <p:spPr bwMode="auto">
              <a:xfrm>
                <a:off x="5126" y="2097"/>
                <a:ext cx="0" cy="781"/>
              </a:xfrm>
              <a:prstGeom prst="line">
                <a:avLst/>
              </a:prstGeom>
              <a:noFill/>
              <a:ln w="1587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089" name="Text Box 36"/>
              <p:cNvSpPr txBox="1">
                <a:spLocks noChangeArrowheads="1"/>
              </p:cNvSpPr>
              <p:nvPr/>
            </p:nvSpPr>
            <p:spPr bwMode="auto">
              <a:xfrm>
                <a:off x="5105" y="1773"/>
                <a:ext cx="232"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solidFill>
                      <a:srgbClr val="C60000"/>
                    </a:solidFill>
                    <a:latin typeface="Times New Roman" panose="02020603050405020304" pitchFamily="18" charset="0"/>
                    <a:ea typeface="楷体_GB2312" pitchFamily="49" charset="-122"/>
                  </a:rPr>
                  <a:t>q</a:t>
                </a:r>
              </a:p>
            </p:txBody>
          </p:sp>
          <p:sp>
            <p:nvSpPr>
              <p:cNvPr id="173090" name="Text Box 37"/>
              <p:cNvSpPr txBox="1">
                <a:spLocks noChangeArrowheads="1"/>
              </p:cNvSpPr>
              <p:nvPr/>
            </p:nvSpPr>
            <p:spPr bwMode="auto">
              <a:xfrm>
                <a:off x="4833" y="1235"/>
                <a:ext cx="232"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latin typeface="Times New Roman" panose="02020603050405020304" pitchFamily="18" charset="0"/>
                    <a:ea typeface="楷体_GB2312" pitchFamily="49" charset="-122"/>
                  </a:rPr>
                  <a:t>P</a:t>
                </a:r>
              </a:p>
            </p:txBody>
          </p:sp>
          <p:sp>
            <p:nvSpPr>
              <p:cNvPr id="173091" name="Oval 38"/>
              <p:cNvSpPr>
                <a:spLocks noChangeArrowheads="1"/>
              </p:cNvSpPr>
              <p:nvPr/>
            </p:nvSpPr>
            <p:spPr bwMode="auto">
              <a:xfrm>
                <a:off x="3438" y="1553"/>
                <a:ext cx="1134" cy="1134"/>
              </a:xfrm>
              <a:prstGeom prst="ellipse">
                <a:avLst/>
              </a:prstGeom>
              <a:noFill/>
              <a:ln w="28575">
                <a:solidFill>
                  <a:srgbClr val="FF6600"/>
                </a:solidFill>
                <a:prstDash val="dash"/>
                <a:round/>
                <a:headEnd/>
                <a:tailEn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173092" name="Line 39"/>
              <p:cNvSpPr>
                <a:spLocks noChangeShapeType="1"/>
              </p:cNvSpPr>
              <p:nvPr/>
            </p:nvSpPr>
            <p:spPr bwMode="auto">
              <a:xfrm flipV="1">
                <a:off x="4016" y="2135"/>
                <a:ext cx="1495" cy="1"/>
              </a:xfrm>
              <a:prstGeom prst="line">
                <a:avLst/>
              </a:prstGeom>
              <a:noFill/>
              <a:ln w="28575">
                <a:solidFill>
                  <a:srgbClr val="000066"/>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093" name="Line 40"/>
              <p:cNvSpPr>
                <a:spLocks noChangeShapeType="1"/>
              </p:cNvSpPr>
              <p:nvPr/>
            </p:nvSpPr>
            <p:spPr bwMode="auto">
              <a:xfrm flipV="1">
                <a:off x="3992" y="1546"/>
                <a:ext cx="886" cy="596"/>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094" name="Line 41"/>
              <p:cNvSpPr>
                <a:spLocks noChangeShapeType="1"/>
              </p:cNvSpPr>
              <p:nvPr/>
            </p:nvSpPr>
            <p:spPr bwMode="auto">
              <a:xfrm flipV="1">
                <a:off x="4310" y="1592"/>
                <a:ext cx="568" cy="528"/>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095" name="Line 42"/>
              <p:cNvSpPr>
                <a:spLocks noChangeShapeType="1"/>
              </p:cNvSpPr>
              <p:nvPr/>
            </p:nvSpPr>
            <p:spPr bwMode="auto">
              <a:xfrm flipH="1" flipV="1">
                <a:off x="4894" y="1562"/>
                <a:ext cx="232" cy="55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096" name="Line 43"/>
              <p:cNvSpPr>
                <a:spLocks noChangeShapeType="1"/>
              </p:cNvSpPr>
              <p:nvPr/>
            </p:nvSpPr>
            <p:spPr bwMode="auto">
              <a:xfrm>
                <a:off x="4004" y="2105"/>
                <a:ext cx="0" cy="781"/>
              </a:xfrm>
              <a:prstGeom prst="line">
                <a:avLst/>
              </a:prstGeom>
              <a:noFill/>
              <a:ln w="1587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097" name="Line 44"/>
              <p:cNvSpPr>
                <a:spLocks noChangeShapeType="1"/>
              </p:cNvSpPr>
              <p:nvPr/>
            </p:nvSpPr>
            <p:spPr bwMode="auto">
              <a:xfrm>
                <a:off x="4273" y="2137"/>
                <a:ext cx="0" cy="595"/>
              </a:xfrm>
              <a:prstGeom prst="line">
                <a:avLst/>
              </a:prstGeom>
              <a:noFill/>
              <a:ln w="1587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098" name="Line 45"/>
              <p:cNvSpPr>
                <a:spLocks noChangeShapeType="1"/>
              </p:cNvSpPr>
              <p:nvPr/>
            </p:nvSpPr>
            <p:spPr bwMode="auto">
              <a:xfrm>
                <a:off x="3980" y="2408"/>
                <a:ext cx="1142" cy="0"/>
              </a:xfrm>
              <a:prstGeom prst="line">
                <a:avLst/>
              </a:prstGeom>
              <a:noFill/>
              <a:ln w="28575">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099" name="Line 46"/>
              <p:cNvSpPr>
                <a:spLocks noChangeShapeType="1"/>
              </p:cNvSpPr>
              <p:nvPr/>
            </p:nvSpPr>
            <p:spPr bwMode="auto">
              <a:xfrm>
                <a:off x="4014" y="2523"/>
                <a:ext cx="267" cy="6"/>
              </a:xfrm>
              <a:prstGeom prst="line">
                <a:avLst/>
              </a:prstGeom>
              <a:noFill/>
              <a:ln w="28575">
                <a:solidFill>
                  <a:srgbClr val="FF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100" name="Text Box 47"/>
              <p:cNvSpPr txBox="1">
                <a:spLocks noChangeArrowheads="1"/>
              </p:cNvSpPr>
              <p:nvPr/>
            </p:nvSpPr>
            <p:spPr bwMode="auto">
              <a:xfrm>
                <a:off x="3629" y="1870"/>
                <a:ext cx="232"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solidFill>
                      <a:schemeClr val="accent2"/>
                    </a:solidFill>
                    <a:latin typeface="Times New Roman" panose="02020603050405020304" pitchFamily="18" charset="0"/>
                    <a:ea typeface="楷体_GB2312" pitchFamily="49" charset="-122"/>
                  </a:rPr>
                  <a:t>a</a:t>
                </a:r>
              </a:p>
            </p:txBody>
          </p:sp>
          <p:sp>
            <p:nvSpPr>
              <p:cNvPr id="173101" name="Text Box 48"/>
              <p:cNvSpPr txBox="1">
                <a:spLocks noChangeArrowheads="1"/>
              </p:cNvSpPr>
              <p:nvPr/>
            </p:nvSpPr>
            <p:spPr bwMode="auto">
              <a:xfrm>
                <a:off x="4310" y="2006"/>
                <a:ext cx="44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solidFill>
                      <a:srgbClr val="FF00FF"/>
                    </a:solidFill>
                    <a:latin typeface="Times New Roman" panose="02020603050405020304" pitchFamily="18" charset="0"/>
                    <a:ea typeface="楷体_GB2312" pitchFamily="49" charset="-122"/>
                  </a:rPr>
                  <a:t>q</a:t>
                </a:r>
                <a:r>
                  <a:rPr lang="en-US" altLang="zh-CN" sz="2400" b="1" i="1">
                    <a:solidFill>
                      <a:srgbClr val="FF00FF"/>
                    </a:solidFill>
                    <a:latin typeface="Times New Roman" panose="02020603050405020304" pitchFamily="18" charset="0"/>
                    <a:ea typeface="楷体_GB2312" pitchFamily="49" charset="-122"/>
                    <a:cs typeface="Times New Roman" panose="02020603050405020304" pitchFamily="18" charset="0"/>
                  </a:rPr>
                  <a:t>'</a:t>
                </a:r>
              </a:p>
            </p:txBody>
          </p:sp>
          <p:sp>
            <p:nvSpPr>
              <p:cNvPr id="173102" name="Text Box 49"/>
              <p:cNvSpPr txBox="1">
                <a:spLocks noChangeArrowheads="1"/>
              </p:cNvSpPr>
              <p:nvPr/>
            </p:nvSpPr>
            <p:spPr bwMode="auto">
              <a:xfrm>
                <a:off x="4400" y="1462"/>
                <a:ext cx="232"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solidFill>
                      <a:schemeClr val="accent2"/>
                    </a:solidFill>
                    <a:latin typeface="Times New Roman" panose="02020603050405020304" pitchFamily="18" charset="0"/>
                    <a:ea typeface="楷体_GB2312" pitchFamily="49" charset="-122"/>
                  </a:rPr>
                  <a:t>r</a:t>
                </a:r>
              </a:p>
            </p:txBody>
          </p:sp>
          <p:sp>
            <p:nvSpPr>
              <p:cNvPr id="173103" name="Text Box 50"/>
              <p:cNvSpPr txBox="1">
                <a:spLocks noChangeArrowheads="1"/>
              </p:cNvSpPr>
              <p:nvPr/>
            </p:nvSpPr>
            <p:spPr bwMode="auto">
              <a:xfrm>
                <a:off x="4561" y="1728"/>
                <a:ext cx="544"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solidFill>
                      <a:srgbClr val="FF00FF"/>
                    </a:solidFill>
                    <a:latin typeface="Times New Roman" panose="02020603050405020304" pitchFamily="18" charset="0"/>
                    <a:ea typeface="楷体_GB2312" pitchFamily="49" charset="-122"/>
                  </a:rPr>
                  <a:t>R</a:t>
                </a:r>
                <a:r>
                  <a:rPr lang="en-US" altLang="zh-CN" sz="2400" b="1" i="1">
                    <a:solidFill>
                      <a:srgbClr val="FF00FF"/>
                    </a:solidFill>
                    <a:latin typeface="Times New Roman" panose="02020603050405020304" pitchFamily="18" charset="0"/>
                    <a:ea typeface="楷体_GB2312" pitchFamily="49" charset="-122"/>
                    <a:cs typeface="Times New Roman" panose="02020603050405020304" pitchFamily="18" charset="0"/>
                  </a:rPr>
                  <a:t>'</a:t>
                </a:r>
              </a:p>
            </p:txBody>
          </p:sp>
          <p:sp>
            <p:nvSpPr>
              <p:cNvPr id="173104" name="Text Box 51"/>
              <p:cNvSpPr txBox="1">
                <a:spLocks noChangeArrowheads="1"/>
              </p:cNvSpPr>
              <p:nvPr/>
            </p:nvSpPr>
            <p:spPr bwMode="auto">
              <a:xfrm>
                <a:off x="4969" y="1592"/>
                <a:ext cx="232"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solidFill>
                      <a:srgbClr val="FF0000"/>
                    </a:solidFill>
                    <a:latin typeface="Times New Roman" panose="02020603050405020304" pitchFamily="18" charset="0"/>
                    <a:ea typeface="楷体_GB2312" pitchFamily="49" charset="-122"/>
                  </a:rPr>
                  <a:t>R</a:t>
                </a:r>
              </a:p>
            </p:txBody>
          </p:sp>
          <p:sp>
            <p:nvSpPr>
              <p:cNvPr id="173105" name="Text Box 52"/>
              <p:cNvSpPr txBox="1">
                <a:spLocks noChangeArrowheads="1"/>
              </p:cNvSpPr>
              <p:nvPr/>
            </p:nvSpPr>
            <p:spPr bwMode="auto">
              <a:xfrm>
                <a:off x="4536" y="2369"/>
                <a:ext cx="334"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solidFill>
                      <a:schemeClr val="accent2"/>
                    </a:solidFill>
                    <a:latin typeface="Times New Roman" panose="02020603050405020304" pitchFamily="18" charset="0"/>
                    <a:ea typeface="楷体_GB2312" pitchFamily="49" charset="-122"/>
                  </a:rPr>
                  <a:t>d</a:t>
                </a:r>
                <a:endParaRPr lang="en-US" altLang="zh-CN" sz="2400" b="1">
                  <a:solidFill>
                    <a:schemeClr val="accent2"/>
                  </a:solidFill>
                  <a:latin typeface="Times New Roman" panose="02020603050405020304" pitchFamily="18" charset="0"/>
                  <a:ea typeface="楷体_GB2312" pitchFamily="49" charset="-122"/>
                </a:endParaRPr>
              </a:p>
            </p:txBody>
          </p:sp>
          <p:sp>
            <p:nvSpPr>
              <p:cNvPr id="173106" name="Oval 53"/>
              <p:cNvSpPr>
                <a:spLocks noChangeArrowheads="1"/>
              </p:cNvSpPr>
              <p:nvPr/>
            </p:nvSpPr>
            <p:spPr bwMode="auto">
              <a:xfrm>
                <a:off x="4234" y="2091"/>
                <a:ext cx="93" cy="94"/>
              </a:xfrm>
              <a:prstGeom prst="ellipse">
                <a:avLst/>
              </a:prstGeom>
              <a:gradFill rotWithShape="1">
                <a:gsLst>
                  <a:gs pos="0">
                    <a:srgbClr val="76393B"/>
                  </a:gs>
                  <a:gs pos="100000">
                    <a:srgbClr val="FF7C80"/>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173107" name="Text Box 54"/>
              <p:cNvSpPr txBox="1">
                <a:spLocks noChangeArrowheads="1"/>
              </p:cNvSpPr>
              <p:nvPr/>
            </p:nvSpPr>
            <p:spPr bwMode="auto">
              <a:xfrm>
                <a:off x="3992" y="2483"/>
                <a:ext cx="44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solidFill>
                      <a:srgbClr val="FF00FF"/>
                    </a:solidFill>
                    <a:latin typeface="Times New Roman" panose="02020603050405020304" pitchFamily="18" charset="0"/>
                    <a:ea typeface="楷体_GB2312" pitchFamily="49" charset="-122"/>
                  </a:rPr>
                  <a:t>d</a:t>
                </a:r>
                <a:r>
                  <a:rPr lang="en-US" altLang="zh-CN" sz="2400" b="1" i="1">
                    <a:solidFill>
                      <a:srgbClr val="FF00FF"/>
                    </a:solidFill>
                    <a:latin typeface="Times New Roman" panose="02020603050405020304" pitchFamily="18" charset="0"/>
                    <a:ea typeface="楷体_GB2312" pitchFamily="49" charset="-122"/>
                    <a:cs typeface="Times New Roman" panose="02020603050405020304" pitchFamily="18" charset="0"/>
                  </a:rPr>
                  <a:t>'</a:t>
                </a:r>
              </a:p>
            </p:txBody>
          </p:sp>
          <p:sp>
            <p:nvSpPr>
              <p:cNvPr id="173108" name="Line 55"/>
              <p:cNvSpPr>
                <a:spLocks noChangeShapeType="1"/>
              </p:cNvSpPr>
              <p:nvPr/>
            </p:nvSpPr>
            <p:spPr bwMode="auto">
              <a:xfrm flipH="1" flipV="1">
                <a:off x="3538" y="1780"/>
                <a:ext cx="454" cy="362"/>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109" name="Oval 56"/>
              <p:cNvSpPr>
                <a:spLocks noChangeArrowheads="1"/>
              </p:cNvSpPr>
              <p:nvPr/>
            </p:nvSpPr>
            <p:spPr bwMode="auto">
              <a:xfrm>
                <a:off x="3951" y="2093"/>
                <a:ext cx="93" cy="94"/>
              </a:xfrm>
              <a:prstGeom prst="ellipse">
                <a:avLst/>
              </a:prstGeom>
              <a:gradFill rotWithShape="1">
                <a:gsLst>
                  <a:gs pos="0">
                    <a:srgbClr val="760000"/>
                  </a:gs>
                  <a:gs pos="100000">
                    <a:srgbClr val="FF0000"/>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173110" name="Text Box 57"/>
              <p:cNvSpPr txBox="1">
                <a:spLocks noChangeArrowheads="1"/>
              </p:cNvSpPr>
              <p:nvPr/>
            </p:nvSpPr>
            <p:spPr bwMode="auto">
              <a:xfrm>
                <a:off x="3878" y="1752"/>
                <a:ext cx="44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i="1">
                    <a:solidFill>
                      <a:srgbClr val="FF0000"/>
                    </a:solidFill>
                    <a:latin typeface="Times New Roman" panose="02020603050405020304" pitchFamily="18" charset="0"/>
                    <a:ea typeface="楷体_GB2312" pitchFamily="49" charset="-122"/>
                  </a:rPr>
                  <a:t>q</a:t>
                </a:r>
                <a:r>
                  <a:rPr lang="en-US" altLang="zh-CN" sz="2400" b="1" i="1">
                    <a:solidFill>
                      <a:srgbClr val="FF0000"/>
                    </a:solidFill>
                    <a:latin typeface="Times New Roman" panose="02020603050405020304" pitchFamily="18" charset="0"/>
                    <a:ea typeface="楷体_GB2312" pitchFamily="49" charset="-122"/>
                    <a:cs typeface="Times New Roman" panose="02020603050405020304" pitchFamily="18" charset="0"/>
                  </a:rPr>
                  <a:t>"</a:t>
                </a:r>
              </a:p>
            </p:txBody>
          </p:sp>
        </p:grpSp>
        <p:sp>
          <p:nvSpPr>
            <p:cNvPr id="173111" name="Rectangle 58"/>
            <p:cNvSpPr>
              <a:spLocks noChangeArrowheads="1"/>
            </p:cNvSpPr>
            <p:nvPr/>
          </p:nvSpPr>
          <p:spPr bwMode="auto">
            <a:xfrm>
              <a:off x="3742" y="2069"/>
              <a:ext cx="255" cy="288"/>
            </a:xfrm>
            <a:prstGeom prst="rect">
              <a:avLst/>
            </a:prstGeom>
            <a:noFill/>
            <a:ln>
              <a:noFill/>
            </a:ln>
            <a:effectLst/>
            <a:extLst>
              <a:ext uri="{909E8E84-426E-40DD-AFC4-6F175D3DCCD1}">
                <a14:hiddenFill xmlns:a14="http://schemas.microsoft.com/office/drawing/2010/main">
                  <a:gradFill rotWithShape="0">
                    <a:gsLst>
                      <a:gs pos="0">
                        <a:srgbClr val="3D3D3D"/>
                      </a:gs>
                      <a:gs pos="100000">
                        <a:srgbClr val="909090"/>
                      </a:gs>
                    </a:gsLst>
                    <a:lin ang="18900000" scaled="1"/>
                  </a:gra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400" i="1">
                  <a:latin typeface="Times New Roman" panose="02020603050405020304" pitchFamily="18" charset="0"/>
                  <a:ea typeface="楷体_GB2312" pitchFamily="49" charset="-122"/>
                </a:rPr>
                <a:t>O</a:t>
              </a:r>
            </a:p>
          </p:txBody>
        </p:sp>
      </p:grpSp>
      <p:graphicFrame>
        <p:nvGraphicFramePr>
          <p:cNvPr id="857147" name="Object 59"/>
          <p:cNvGraphicFramePr>
            <a:graphicFrameLocks noChangeAspect="1"/>
          </p:cNvGraphicFramePr>
          <p:nvPr/>
        </p:nvGraphicFramePr>
        <p:xfrm>
          <a:off x="4727576" y="5084763"/>
          <a:ext cx="1152525" cy="430212"/>
        </p:xfrm>
        <a:graphic>
          <a:graphicData uri="http://schemas.openxmlformats.org/presentationml/2006/ole">
            <mc:AlternateContent xmlns:mc="http://schemas.openxmlformats.org/markup-compatibility/2006">
              <mc:Choice xmlns:v="urn:schemas-microsoft-com:vml" Requires="v">
                <p:oleObj spid="_x0000_s47134" name="Equation" r:id="rId7" imgW="485894" imgH="142795" progId="Equation.DSMT4">
                  <p:embed/>
                </p:oleObj>
              </mc:Choice>
              <mc:Fallback>
                <p:oleObj name="Equation" r:id="rId7" imgW="485894" imgH="14279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7576" y="5084763"/>
                        <a:ext cx="1152525"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3113" name="Object 60"/>
          <p:cNvGraphicFramePr>
            <a:graphicFrameLocks noChangeAspect="1"/>
          </p:cNvGraphicFramePr>
          <p:nvPr/>
        </p:nvGraphicFramePr>
        <p:xfrm>
          <a:off x="2063750" y="5734050"/>
          <a:ext cx="2914650" cy="863600"/>
        </p:xfrm>
        <a:graphic>
          <a:graphicData uri="http://schemas.openxmlformats.org/presentationml/2006/ole">
            <mc:AlternateContent xmlns:mc="http://schemas.openxmlformats.org/markup-compatibility/2006">
              <mc:Choice xmlns:v="urn:schemas-microsoft-com:vml" Requires="v">
                <p:oleObj spid="_x0000_s47135" name="Equation" r:id="rId9" imgW="1400183" imgH="371429" progId="Equation.DSMT4">
                  <p:embed/>
                </p:oleObj>
              </mc:Choice>
              <mc:Fallback>
                <p:oleObj name="Equation" r:id="rId9" imgW="1400183" imgH="37142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3750" y="5734050"/>
                        <a:ext cx="2914650" cy="8636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7150" name="Text Box 62"/>
          <p:cNvSpPr txBox="1">
            <a:spLocks noChangeArrowheads="1"/>
          </p:cNvSpPr>
          <p:nvPr/>
        </p:nvSpPr>
        <p:spPr bwMode="auto">
          <a:xfrm>
            <a:off x="1847851" y="2767013"/>
            <a:ext cx="4392613"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buFontTx/>
              <a:buBlip>
                <a:blip r:embed="rId6"/>
              </a:buBlip>
            </a:pPr>
            <a:r>
              <a:rPr lang="en-US" altLang="zh-CN" b="1">
                <a:solidFill>
                  <a:schemeClr val="bg1"/>
                </a:solidFill>
                <a:ea typeface="楷体_GB2312" pitchFamily="49" charset="-122"/>
              </a:rPr>
              <a:t> </a:t>
            </a:r>
            <a:r>
              <a:rPr lang="en-US" altLang="zh-CN" b="1">
                <a:solidFill>
                  <a:srgbClr val="0000CC"/>
                </a:solidFill>
                <a:ea typeface="楷体_GB2312" pitchFamily="49" charset="-122"/>
              </a:rPr>
              <a:t>The surface distribution of the induced charge is </a:t>
            </a:r>
            <a:r>
              <a:rPr lang="zh-CN" altLang="en-US" b="1">
                <a:solidFill>
                  <a:srgbClr val="0000CC"/>
                </a:solidFill>
                <a:latin typeface="Times New Roman" panose="02020603050405020304" pitchFamily="18" charset="0"/>
                <a:ea typeface="楷体_GB2312" pitchFamily="49" charset="-122"/>
              </a:rPr>
              <a:t>：</a:t>
            </a:r>
          </a:p>
        </p:txBody>
      </p:sp>
    </p:spTree>
    <p:extLst>
      <p:ext uri="{BB962C8B-B14F-4D97-AF65-F5344CB8AC3E}">
        <p14:creationId xmlns:p14="http://schemas.microsoft.com/office/powerpoint/2010/main" val="16468523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3061"/>
                                        </p:tgtEl>
                                        <p:attrNameLst>
                                          <p:attrName>style.visibility</p:attrName>
                                        </p:attrNameLst>
                                      </p:cBhvr>
                                      <p:to>
                                        <p:strVal val="visible"/>
                                      </p:to>
                                    </p:set>
                                    <p:animEffect transition="in" filter="blinds(horizontal)">
                                      <p:cBhvr>
                                        <p:cTn id="7" dur="500"/>
                                        <p:tgtEl>
                                          <p:spTgt spid="1730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3062"/>
                                        </p:tgtEl>
                                        <p:attrNameLst>
                                          <p:attrName>style.visibility</p:attrName>
                                        </p:attrNameLst>
                                      </p:cBhvr>
                                      <p:to>
                                        <p:strVal val="visible"/>
                                      </p:to>
                                    </p:set>
                                    <p:animEffect transition="in" filter="blinds(horizontal)">
                                      <p:cBhvr>
                                        <p:cTn id="12" dur="500"/>
                                        <p:tgtEl>
                                          <p:spTgt spid="1730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57150"/>
                                        </p:tgtEl>
                                        <p:attrNameLst>
                                          <p:attrName>style.visibility</p:attrName>
                                        </p:attrNameLst>
                                      </p:cBhvr>
                                      <p:to>
                                        <p:strVal val="visible"/>
                                      </p:to>
                                    </p:set>
                                    <p:animEffect transition="in" filter="blinds(horizontal)">
                                      <p:cBhvr>
                                        <p:cTn id="17" dur="500"/>
                                        <p:tgtEl>
                                          <p:spTgt spid="857150"/>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73083"/>
                                        </p:tgtEl>
                                        <p:attrNameLst>
                                          <p:attrName>style.visibility</p:attrName>
                                        </p:attrNameLst>
                                      </p:cBhvr>
                                      <p:to>
                                        <p:strVal val="visible"/>
                                      </p:to>
                                    </p:set>
                                    <p:animEffect transition="in" filter="blinds(horizontal)">
                                      <p:cBhvr>
                                        <p:cTn id="20" dur="500"/>
                                        <p:tgtEl>
                                          <p:spTgt spid="17308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857119"/>
                                        </p:tgtEl>
                                        <p:attrNameLst>
                                          <p:attrName>style.visibility</p:attrName>
                                        </p:attrNameLst>
                                      </p:cBhvr>
                                      <p:to>
                                        <p:strVal val="visible"/>
                                      </p:to>
                                    </p:set>
                                    <p:animEffect transition="in" filter="blinds(horizontal)">
                                      <p:cBhvr>
                                        <p:cTn id="25" dur="500"/>
                                        <p:tgtEl>
                                          <p:spTgt spid="85711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857092"/>
                                        </p:tgtEl>
                                        <p:attrNameLst>
                                          <p:attrName>style.visibility</p:attrName>
                                        </p:attrNameLst>
                                      </p:cBhvr>
                                      <p:to>
                                        <p:strVal val="visible"/>
                                      </p:to>
                                    </p:set>
                                    <p:animEffect transition="in" filter="blinds(horizontal)">
                                      <p:cBhvr>
                                        <p:cTn id="30" dur="500"/>
                                        <p:tgtEl>
                                          <p:spTgt spid="85709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857147"/>
                                        </p:tgtEl>
                                        <p:attrNameLst>
                                          <p:attrName>style.visibility</p:attrName>
                                        </p:attrNameLst>
                                      </p:cBhvr>
                                      <p:to>
                                        <p:strVal val="visible"/>
                                      </p:to>
                                    </p:set>
                                    <p:animEffect transition="in" filter="blinds(horizontal)">
                                      <p:cBhvr>
                                        <p:cTn id="35" dur="500"/>
                                        <p:tgtEl>
                                          <p:spTgt spid="85714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173113"/>
                                        </p:tgtEl>
                                        <p:attrNameLst>
                                          <p:attrName>style.visibility</p:attrName>
                                        </p:attrNameLst>
                                      </p:cBhvr>
                                      <p:to>
                                        <p:strVal val="visible"/>
                                      </p:to>
                                    </p:set>
                                    <p:animEffect transition="in" filter="blinds(horizontal)">
                                      <p:cBhvr>
                                        <p:cTn id="40" dur="500"/>
                                        <p:tgtEl>
                                          <p:spTgt spid="173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1" grpId="0"/>
      <p:bldP spid="173062" grpId="0"/>
      <p:bldP spid="173083" grpId="0" animBg="1"/>
      <p:bldP spid="85715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7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6" y="836613"/>
            <a:ext cx="4379913" cy="3097212"/>
          </a:xfrm>
          <a:prstGeom prst="rect">
            <a:avLst/>
          </a:prstGeom>
          <a:noFill/>
          <a:extLst>
            <a:ext uri="{909E8E84-426E-40DD-AFC4-6F175D3DCCD1}">
              <a14:hiddenFill xmlns:a14="http://schemas.microsoft.com/office/drawing/2010/main">
                <a:solidFill>
                  <a:srgbClr val="FFFFFF"/>
                </a:solidFill>
              </a14:hiddenFill>
            </a:ext>
          </a:extLst>
        </p:spPr>
      </p:pic>
      <p:pic>
        <p:nvPicPr>
          <p:cNvPr id="2447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3338" y="1916114"/>
            <a:ext cx="3960812" cy="3375025"/>
          </a:xfrm>
          <a:prstGeom prst="rect">
            <a:avLst/>
          </a:prstGeom>
          <a:noFill/>
          <a:extLst>
            <a:ext uri="{909E8E84-426E-40DD-AFC4-6F175D3DCCD1}">
              <a14:hiddenFill xmlns:a14="http://schemas.microsoft.com/office/drawing/2010/main">
                <a:solidFill>
                  <a:srgbClr val="FFFFFF"/>
                </a:solidFill>
              </a14:hiddenFill>
            </a:ext>
          </a:extLst>
        </p:spPr>
      </p:pic>
      <p:sp>
        <p:nvSpPr>
          <p:cNvPr id="244740" name="Rectangle 4"/>
          <p:cNvSpPr>
            <a:spLocks noGrp="1" noRot="1" noChangeArrowheads="1"/>
          </p:cNvSpPr>
          <p:nvPr>
            <p:ph type="body" idx="1"/>
          </p:nvPr>
        </p:nvSpPr>
        <p:spPr>
          <a:xfrm>
            <a:off x="5484814" y="5661025"/>
            <a:ext cx="5183187" cy="509588"/>
          </a:xfrm>
          <a:noFill/>
          <a:ln/>
        </p:spPr>
        <p:txBody>
          <a:bodyPr>
            <a:normAutofit fontScale="92500" lnSpcReduction="10000"/>
          </a:bodyPr>
          <a:lstStyle/>
          <a:p>
            <a:pPr algn="ctr">
              <a:lnSpc>
                <a:spcPct val="80000"/>
              </a:lnSpc>
              <a:buFont typeface="Wingdings" panose="05000000000000000000" pitchFamily="2" charset="2"/>
              <a:buNone/>
            </a:pPr>
            <a:r>
              <a:rPr lang="en-US" altLang="zh-CN" sz="2000">
                <a:solidFill>
                  <a:srgbClr val="000000"/>
                </a:solidFill>
              </a:rPr>
              <a:t>  </a:t>
            </a:r>
            <a:r>
              <a:rPr lang="en-US" altLang="zh-CN" sz="2000" b="1">
                <a:solidFill>
                  <a:srgbClr val="000000"/>
                </a:solidFill>
              </a:rPr>
              <a:t>Electric Field for a point charge located near a grounded conductor sphere.</a:t>
            </a:r>
            <a:r>
              <a:rPr lang="en-US" altLang="zh-CN" sz="2000">
                <a:solidFill>
                  <a:srgbClr val="000000"/>
                </a:solidFill>
              </a:rPr>
              <a:t> </a:t>
            </a:r>
          </a:p>
        </p:txBody>
      </p:sp>
      <p:sp>
        <p:nvSpPr>
          <p:cNvPr id="244741" name="Rectangle 5"/>
          <p:cNvSpPr>
            <a:spLocks noRot="1" noChangeArrowheads="1"/>
          </p:cNvSpPr>
          <p:nvPr/>
        </p:nvSpPr>
        <p:spPr bwMode="auto">
          <a:xfrm>
            <a:off x="1703388" y="4365626"/>
            <a:ext cx="446405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a:lnSpc>
                <a:spcPct val="80000"/>
              </a:lnSpc>
              <a:buFont typeface="Wingdings" panose="05000000000000000000" pitchFamily="2" charset="2"/>
              <a:buNone/>
            </a:pPr>
            <a:r>
              <a:rPr lang="en-US" altLang="zh-CN" sz="2000" b="1">
                <a:solidFill>
                  <a:srgbClr val="000000"/>
                </a:solidFill>
              </a:rPr>
              <a:t>  Electric Field for a point charge located near an ungrounded conductor sphere.</a:t>
            </a:r>
            <a:r>
              <a:rPr lang="en-US" altLang="zh-CN" sz="2400" b="1">
                <a:solidFill>
                  <a:srgbClr val="000000"/>
                </a:solidFill>
              </a:rPr>
              <a:t> </a:t>
            </a:r>
          </a:p>
        </p:txBody>
      </p:sp>
    </p:spTree>
    <p:extLst>
      <p:ext uri="{BB962C8B-B14F-4D97-AF65-F5344CB8AC3E}">
        <p14:creationId xmlns:p14="http://schemas.microsoft.com/office/powerpoint/2010/main" val="25388834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7154" name="Group 2"/>
          <p:cNvGrpSpPr>
            <a:grpSpLocks/>
          </p:cNvGrpSpPr>
          <p:nvPr/>
        </p:nvGrpSpPr>
        <p:grpSpPr bwMode="auto">
          <a:xfrm>
            <a:off x="4191000" y="1066800"/>
            <a:ext cx="3790950" cy="1752600"/>
            <a:chOff x="1680" y="672"/>
            <a:chExt cx="2388" cy="1104"/>
          </a:xfrm>
        </p:grpSpPr>
        <p:sp>
          <p:nvSpPr>
            <p:cNvPr id="177155" name="Rectangle 3"/>
            <p:cNvSpPr>
              <a:spLocks noChangeArrowheads="1"/>
            </p:cNvSpPr>
            <p:nvPr/>
          </p:nvSpPr>
          <p:spPr bwMode="auto">
            <a:xfrm>
              <a:off x="1680" y="672"/>
              <a:ext cx="2352" cy="110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7156" name="Group 4"/>
            <p:cNvGrpSpPr>
              <a:grpSpLocks/>
            </p:cNvGrpSpPr>
            <p:nvPr/>
          </p:nvGrpSpPr>
          <p:grpSpPr bwMode="auto">
            <a:xfrm>
              <a:off x="1776" y="749"/>
              <a:ext cx="2292" cy="946"/>
              <a:chOff x="1776" y="1214"/>
              <a:chExt cx="2292" cy="946"/>
            </a:xfrm>
          </p:grpSpPr>
          <p:sp>
            <p:nvSpPr>
              <p:cNvPr id="177157" name="Oval 5"/>
              <p:cNvSpPr>
                <a:spLocks noChangeArrowheads="1"/>
              </p:cNvSpPr>
              <p:nvPr/>
            </p:nvSpPr>
            <p:spPr bwMode="auto">
              <a:xfrm>
                <a:off x="1776" y="1214"/>
                <a:ext cx="947" cy="946"/>
              </a:xfrm>
              <a:prstGeom prst="ellipse">
                <a:avLst/>
              </a:prstGeom>
              <a:solidFill>
                <a:srgbClr val="FFFF00"/>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177158" name="Text Box 6"/>
              <p:cNvSpPr txBox="1">
                <a:spLocks noChangeArrowheads="1"/>
              </p:cNvSpPr>
              <p:nvPr/>
            </p:nvSpPr>
            <p:spPr bwMode="auto">
              <a:xfrm>
                <a:off x="3805" y="1551"/>
                <a:ext cx="26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i="1">
                    <a:latin typeface="Times New Roman" panose="02020603050405020304" pitchFamily="18" charset="0"/>
                    <a:sym typeface="Symbol" panose="05050102010706020507" pitchFamily="18" charset="2"/>
                  </a:rPr>
                  <a:t></a:t>
                </a:r>
                <a:r>
                  <a:rPr lang="en-US" altLang="zh-CN" sz="1600" i="1" baseline="-25000">
                    <a:latin typeface="Times New Roman" panose="02020603050405020304" pitchFamily="18" charset="0"/>
                  </a:rPr>
                  <a:t>l</a:t>
                </a:r>
              </a:p>
            </p:txBody>
          </p:sp>
          <p:sp>
            <p:nvSpPr>
              <p:cNvPr id="177159" name="Oval 7"/>
              <p:cNvSpPr>
                <a:spLocks noChangeArrowheads="1"/>
              </p:cNvSpPr>
              <p:nvPr/>
            </p:nvSpPr>
            <p:spPr bwMode="auto">
              <a:xfrm>
                <a:off x="3784" y="1658"/>
                <a:ext cx="43" cy="58"/>
              </a:xfrm>
              <a:prstGeom prst="ellipse">
                <a:avLst/>
              </a:prstGeom>
              <a:solidFill>
                <a:srgbClr val="FF0000"/>
              </a:solidFill>
              <a:ln w="9525">
                <a:solidFill>
                  <a:srgbClr val="FF0000"/>
                </a:solidFill>
                <a:round/>
                <a:headEnd/>
                <a:tailEnd/>
              </a:ln>
            </p:spPr>
            <p:txBody>
              <a:bodyPr/>
              <a:lstStyle/>
              <a:p>
                <a:endParaRPr lang="zh-CN" altLang="en-US"/>
              </a:p>
            </p:txBody>
          </p:sp>
        </p:grpSp>
      </p:grpSp>
      <p:grpSp>
        <p:nvGrpSpPr>
          <p:cNvPr id="177161" name="Group 9"/>
          <p:cNvGrpSpPr>
            <a:grpSpLocks/>
          </p:cNvGrpSpPr>
          <p:nvPr/>
        </p:nvGrpSpPr>
        <p:grpSpPr bwMode="auto">
          <a:xfrm>
            <a:off x="4730751" y="1066800"/>
            <a:ext cx="2868613" cy="1557338"/>
            <a:chOff x="2020" y="1137"/>
            <a:chExt cx="1807" cy="981"/>
          </a:xfrm>
        </p:grpSpPr>
        <p:sp>
          <p:nvSpPr>
            <p:cNvPr id="177162" name="Text Box 10"/>
            <p:cNvSpPr txBox="1">
              <a:spLocks noChangeArrowheads="1"/>
            </p:cNvSpPr>
            <p:nvPr/>
          </p:nvSpPr>
          <p:spPr bwMode="auto">
            <a:xfrm>
              <a:off x="2350" y="1371"/>
              <a:ext cx="378"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endParaRPr lang="en-US" sz="1600">
                <a:latin typeface="Times New Roman" panose="02020603050405020304" pitchFamily="18" charset="0"/>
              </a:endParaRPr>
            </a:p>
          </p:txBody>
        </p:sp>
        <p:sp>
          <p:nvSpPr>
            <p:cNvPr id="177163" name="Line 11"/>
            <p:cNvSpPr>
              <a:spLocks noChangeShapeType="1"/>
            </p:cNvSpPr>
            <p:nvPr/>
          </p:nvSpPr>
          <p:spPr bwMode="auto">
            <a:xfrm>
              <a:off x="2235" y="1687"/>
              <a:ext cx="15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164" name="Line 12"/>
            <p:cNvSpPr>
              <a:spLocks noChangeShapeType="1"/>
            </p:cNvSpPr>
            <p:nvPr/>
          </p:nvSpPr>
          <p:spPr bwMode="auto">
            <a:xfrm flipV="1">
              <a:off x="2244" y="1325"/>
              <a:ext cx="315" cy="3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165" name="Line 13"/>
            <p:cNvSpPr>
              <a:spLocks noChangeShapeType="1"/>
            </p:cNvSpPr>
            <p:nvPr/>
          </p:nvSpPr>
          <p:spPr bwMode="auto">
            <a:xfrm>
              <a:off x="2550" y="1328"/>
              <a:ext cx="1277" cy="3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166" name="Line 14"/>
            <p:cNvSpPr>
              <a:spLocks noChangeShapeType="1"/>
            </p:cNvSpPr>
            <p:nvPr/>
          </p:nvSpPr>
          <p:spPr bwMode="auto">
            <a:xfrm flipH="1">
              <a:off x="2393" y="1343"/>
              <a:ext cx="157" cy="3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167" name="Line 15"/>
            <p:cNvSpPr>
              <a:spLocks noChangeShapeType="1"/>
            </p:cNvSpPr>
            <p:nvPr/>
          </p:nvSpPr>
          <p:spPr bwMode="auto">
            <a:xfrm flipH="1">
              <a:off x="3812" y="1687"/>
              <a:ext cx="0" cy="3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168" name="Line 16"/>
            <p:cNvSpPr>
              <a:spLocks noChangeShapeType="1"/>
            </p:cNvSpPr>
            <p:nvPr/>
          </p:nvSpPr>
          <p:spPr bwMode="auto">
            <a:xfrm>
              <a:off x="2393" y="1687"/>
              <a:ext cx="0" cy="1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169" name="Line 17"/>
            <p:cNvSpPr>
              <a:spLocks noChangeShapeType="1"/>
            </p:cNvSpPr>
            <p:nvPr/>
          </p:nvSpPr>
          <p:spPr bwMode="auto">
            <a:xfrm>
              <a:off x="2249" y="1687"/>
              <a:ext cx="0" cy="3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170" name="Line 18"/>
            <p:cNvSpPr>
              <a:spLocks noChangeShapeType="1"/>
            </p:cNvSpPr>
            <p:nvPr/>
          </p:nvSpPr>
          <p:spPr bwMode="auto">
            <a:xfrm>
              <a:off x="3192" y="1945"/>
              <a:ext cx="617"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77171" name="Line 19"/>
            <p:cNvSpPr>
              <a:spLocks noChangeShapeType="1"/>
            </p:cNvSpPr>
            <p:nvPr/>
          </p:nvSpPr>
          <p:spPr bwMode="auto">
            <a:xfrm flipH="1">
              <a:off x="2249" y="1945"/>
              <a:ext cx="545"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77172" name="Line 20"/>
            <p:cNvSpPr>
              <a:spLocks noChangeShapeType="1"/>
            </p:cNvSpPr>
            <p:nvPr/>
          </p:nvSpPr>
          <p:spPr bwMode="auto">
            <a:xfrm>
              <a:off x="2020" y="1830"/>
              <a:ext cx="22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77173" name="Line 21"/>
            <p:cNvSpPr>
              <a:spLocks noChangeShapeType="1"/>
            </p:cNvSpPr>
            <p:nvPr/>
          </p:nvSpPr>
          <p:spPr bwMode="auto">
            <a:xfrm flipH="1" flipV="1">
              <a:off x="2393" y="1830"/>
              <a:ext cx="186"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77174" name="Text Box 22"/>
            <p:cNvSpPr txBox="1">
              <a:spLocks noChangeArrowheads="1"/>
            </p:cNvSpPr>
            <p:nvPr/>
          </p:nvSpPr>
          <p:spPr bwMode="auto">
            <a:xfrm>
              <a:off x="2486" y="1137"/>
              <a:ext cx="19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i="1">
                  <a:latin typeface="Times New Roman" panose="02020603050405020304" pitchFamily="18" charset="0"/>
                </a:rPr>
                <a:t>P</a:t>
              </a:r>
            </a:p>
          </p:txBody>
        </p:sp>
        <p:sp>
          <p:nvSpPr>
            <p:cNvPr id="177175" name="Text Box 23"/>
            <p:cNvSpPr txBox="1">
              <a:spLocks noChangeArrowheads="1"/>
            </p:cNvSpPr>
            <p:nvPr/>
          </p:nvSpPr>
          <p:spPr bwMode="auto">
            <a:xfrm>
              <a:off x="2282" y="1341"/>
              <a:ext cx="20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i="1">
                  <a:latin typeface="Times New Roman" panose="02020603050405020304" pitchFamily="18" charset="0"/>
                </a:rPr>
                <a:t>a</a:t>
              </a:r>
            </a:p>
          </p:txBody>
        </p:sp>
        <p:sp>
          <p:nvSpPr>
            <p:cNvPr id="177176" name="Text Box 24"/>
            <p:cNvSpPr txBox="1">
              <a:spLocks noChangeArrowheads="1"/>
            </p:cNvSpPr>
            <p:nvPr/>
          </p:nvSpPr>
          <p:spPr bwMode="auto">
            <a:xfrm>
              <a:off x="2904" y="1841"/>
              <a:ext cx="24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i="1">
                  <a:latin typeface="Times New Roman" panose="02020603050405020304" pitchFamily="18" charset="0"/>
                </a:rPr>
                <a:t>f</a:t>
              </a:r>
            </a:p>
          </p:txBody>
        </p:sp>
        <p:sp>
          <p:nvSpPr>
            <p:cNvPr id="177177" name="Oval 25"/>
            <p:cNvSpPr>
              <a:spLocks noChangeArrowheads="1"/>
            </p:cNvSpPr>
            <p:nvPr/>
          </p:nvSpPr>
          <p:spPr bwMode="auto">
            <a:xfrm>
              <a:off x="2375" y="1658"/>
              <a:ext cx="43" cy="58"/>
            </a:xfrm>
            <a:prstGeom prst="ellipse">
              <a:avLst/>
            </a:prstGeom>
            <a:solidFill>
              <a:srgbClr val="3333FF"/>
            </a:solidFill>
            <a:ln w="9525">
              <a:solidFill>
                <a:srgbClr val="3333FF"/>
              </a:solidFill>
              <a:round/>
              <a:headEnd/>
              <a:tailEnd/>
            </a:ln>
          </p:spPr>
          <p:txBody>
            <a:bodyPr/>
            <a:lstStyle/>
            <a:p>
              <a:endParaRPr lang="zh-CN" altLang="en-US"/>
            </a:p>
          </p:txBody>
        </p:sp>
        <p:sp>
          <p:nvSpPr>
            <p:cNvPr id="177178" name="Text Box 26"/>
            <p:cNvSpPr txBox="1">
              <a:spLocks noChangeArrowheads="1"/>
            </p:cNvSpPr>
            <p:nvPr/>
          </p:nvSpPr>
          <p:spPr bwMode="auto">
            <a:xfrm>
              <a:off x="2233" y="1714"/>
              <a:ext cx="230"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i="1">
                  <a:latin typeface="Times New Roman" panose="02020603050405020304" pitchFamily="18" charset="0"/>
                </a:rPr>
                <a:t>d</a:t>
              </a:r>
            </a:p>
          </p:txBody>
        </p:sp>
        <p:sp>
          <p:nvSpPr>
            <p:cNvPr id="177179" name="Text Box 27"/>
            <p:cNvSpPr txBox="1">
              <a:spLocks noChangeArrowheads="1"/>
            </p:cNvSpPr>
            <p:nvPr/>
          </p:nvSpPr>
          <p:spPr bwMode="auto">
            <a:xfrm>
              <a:off x="3074" y="1314"/>
              <a:ext cx="17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i="1">
                  <a:latin typeface="Times New Roman" panose="02020603050405020304" pitchFamily="18" charset="0"/>
                </a:rPr>
                <a:t>r</a:t>
              </a:r>
            </a:p>
          </p:txBody>
        </p:sp>
        <p:sp>
          <p:nvSpPr>
            <p:cNvPr id="177180" name="Text Box 28"/>
            <p:cNvSpPr txBox="1">
              <a:spLocks noChangeArrowheads="1"/>
            </p:cNvSpPr>
            <p:nvPr/>
          </p:nvSpPr>
          <p:spPr bwMode="auto">
            <a:xfrm>
              <a:off x="2416" y="1471"/>
              <a:ext cx="30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i="1">
                  <a:latin typeface="Times New Roman" panose="02020603050405020304" pitchFamily="18" charset="0"/>
                </a:rPr>
                <a:t>-</a:t>
              </a:r>
              <a:r>
                <a:rPr lang="en-US" altLang="zh-CN" sz="1600" i="1">
                  <a:latin typeface="Times New Roman" panose="02020603050405020304" pitchFamily="18" charset="0"/>
                  <a:sym typeface="Symbol" panose="05050102010706020507" pitchFamily="18" charset="2"/>
                </a:rPr>
                <a:t></a:t>
              </a:r>
              <a:r>
                <a:rPr lang="en-US" altLang="zh-CN" sz="1600" i="1" baseline="-25000">
                  <a:latin typeface="Times New Roman" panose="02020603050405020304" pitchFamily="18" charset="0"/>
                </a:rPr>
                <a:t>l</a:t>
              </a:r>
            </a:p>
          </p:txBody>
        </p:sp>
        <p:sp>
          <p:nvSpPr>
            <p:cNvPr id="177181" name="Text Box 29"/>
            <p:cNvSpPr txBox="1">
              <a:spLocks noChangeArrowheads="1"/>
            </p:cNvSpPr>
            <p:nvPr/>
          </p:nvSpPr>
          <p:spPr bwMode="auto">
            <a:xfrm>
              <a:off x="2108" y="1547"/>
              <a:ext cx="20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i="1">
                  <a:latin typeface="Times New Roman" panose="02020603050405020304" pitchFamily="18" charset="0"/>
                </a:rPr>
                <a:t>O</a:t>
              </a:r>
              <a:endParaRPr lang="en-US" altLang="zh-CN" sz="1600" i="1" baseline="-25000">
                <a:latin typeface="Times New Roman" panose="02020603050405020304" pitchFamily="18" charset="0"/>
              </a:endParaRPr>
            </a:p>
          </p:txBody>
        </p:sp>
      </p:grpSp>
      <p:grpSp>
        <p:nvGrpSpPr>
          <p:cNvPr id="177182" name="Group 30"/>
          <p:cNvGrpSpPr>
            <a:grpSpLocks/>
          </p:cNvGrpSpPr>
          <p:nvPr/>
        </p:nvGrpSpPr>
        <p:grpSpPr bwMode="auto">
          <a:xfrm>
            <a:off x="2286000" y="2895601"/>
            <a:ext cx="7620000" cy="854075"/>
            <a:chOff x="480" y="1824"/>
            <a:chExt cx="4800" cy="538"/>
          </a:xfrm>
        </p:grpSpPr>
        <p:sp>
          <p:nvSpPr>
            <p:cNvPr id="177183" name="Text Box 31"/>
            <p:cNvSpPr txBox="1">
              <a:spLocks noChangeArrowheads="1"/>
            </p:cNvSpPr>
            <p:nvPr/>
          </p:nvSpPr>
          <p:spPr bwMode="auto">
            <a:xfrm>
              <a:off x="480" y="1824"/>
              <a:ext cx="4800" cy="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kumimoji="1" lang="en-US" altLang="en-US" sz="2000" b="1">
                  <a:solidFill>
                    <a:srgbClr val="3333FF"/>
                  </a:solidFill>
                  <a:latin typeface="Times New Roman" panose="02020603050405020304" pitchFamily="18" charset="0"/>
                  <a:ea typeface="楷体_GB2312" pitchFamily="49" charset="-122"/>
                </a:rPr>
                <a:t>        </a:t>
              </a:r>
              <a:r>
                <a:rPr kumimoji="1" lang="en-US" altLang="zh-CN" sz="2000" b="1">
                  <a:solidFill>
                    <a:srgbClr val="000000"/>
                  </a:solidFill>
                  <a:latin typeface="Times New Roman" panose="02020603050405020304" pitchFamily="18" charset="0"/>
                  <a:ea typeface="楷体_GB2312" pitchFamily="49" charset="-122"/>
                </a:rPr>
                <a:t>An </a:t>
              </a:r>
              <a:r>
                <a:rPr kumimoji="1" lang="en-US" altLang="zh-CN" sz="2000" b="1">
                  <a:solidFill>
                    <a:srgbClr val="FF0000"/>
                  </a:solidFill>
                  <a:latin typeface="Times New Roman" panose="02020603050405020304" pitchFamily="18" charset="0"/>
                  <a:ea typeface="楷体_GB2312" pitchFamily="49" charset="-122"/>
                </a:rPr>
                <a:t>image</a:t>
              </a:r>
              <a:r>
                <a:rPr kumimoji="1" lang="en-US" altLang="zh-CN" sz="2000" b="1">
                  <a:solidFill>
                    <a:srgbClr val="3333FF"/>
                  </a:solidFill>
                  <a:latin typeface="Times New Roman" panose="02020603050405020304" pitchFamily="18" charset="0"/>
                  <a:ea typeface="楷体_GB2312" pitchFamily="49" charset="-122"/>
                </a:rPr>
                <a:t> </a:t>
              </a:r>
              <a:r>
                <a:rPr kumimoji="1" lang="en-US" altLang="zh-CN" sz="2000" b="1">
                  <a:solidFill>
                    <a:srgbClr val="000000"/>
                  </a:solidFill>
                  <a:latin typeface="Times New Roman" panose="02020603050405020304" pitchFamily="18" charset="0"/>
                  <a:ea typeface="楷体_GB2312" pitchFamily="49" charset="-122"/>
                </a:rPr>
                <a:t>line charge        is put in to represent the charge on the cylinder and placed</a:t>
              </a:r>
              <a:r>
                <a:rPr kumimoji="1" lang="en-US" altLang="zh-CN" sz="2000" b="1">
                  <a:solidFill>
                    <a:srgbClr val="3333FF"/>
                  </a:solidFill>
                  <a:latin typeface="Times New Roman" panose="02020603050405020304" pitchFamily="18" charset="0"/>
                  <a:ea typeface="楷体_GB2312" pitchFamily="49" charset="-122"/>
                </a:rPr>
                <a:t> </a:t>
              </a:r>
              <a:r>
                <a:rPr kumimoji="1" lang="en-US" altLang="zh-CN" sz="2000" b="1">
                  <a:solidFill>
                    <a:srgbClr val="FF0000"/>
                  </a:solidFill>
                  <a:latin typeface="Times New Roman" panose="02020603050405020304" pitchFamily="18" charset="0"/>
                  <a:ea typeface="楷体_GB2312" pitchFamily="49" charset="-122"/>
                </a:rPr>
                <a:t>parallel</a:t>
              </a:r>
              <a:r>
                <a:rPr kumimoji="1" lang="en-US" altLang="zh-CN" sz="2000" b="1">
                  <a:solidFill>
                    <a:srgbClr val="3333FF"/>
                  </a:solidFill>
                  <a:latin typeface="Times New Roman" panose="02020603050405020304" pitchFamily="18" charset="0"/>
                  <a:ea typeface="楷体_GB2312" pitchFamily="49" charset="-122"/>
                </a:rPr>
                <a:t> </a:t>
              </a:r>
              <a:r>
                <a:rPr kumimoji="1" lang="en-US" altLang="zh-CN" sz="2000" b="1">
                  <a:solidFill>
                    <a:srgbClr val="000000"/>
                  </a:solidFill>
                  <a:latin typeface="Times New Roman" panose="02020603050405020304" pitchFamily="18" charset="0"/>
                  <a:ea typeface="楷体_GB2312" pitchFamily="49" charset="-122"/>
                </a:rPr>
                <a:t>to it, at a distance </a:t>
              </a:r>
              <a:r>
                <a:rPr kumimoji="1" lang="en-US" altLang="zh-CN" sz="2000" b="1" i="1">
                  <a:solidFill>
                    <a:srgbClr val="0000CC"/>
                  </a:solidFill>
                  <a:latin typeface="Times New Roman" panose="02020603050405020304" pitchFamily="18" charset="0"/>
                  <a:ea typeface="楷体_GB2312" pitchFamily="49" charset="-122"/>
                </a:rPr>
                <a:t>d</a:t>
              </a:r>
              <a:r>
                <a:rPr kumimoji="1" lang="en-US" altLang="zh-CN" sz="2000">
                  <a:solidFill>
                    <a:srgbClr val="000000"/>
                  </a:solidFill>
                  <a:latin typeface="Times New Roman" panose="02020603050405020304" pitchFamily="18" charset="0"/>
                  <a:ea typeface="楷体_GB2312" pitchFamily="49" charset="-122"/>
                </a:rPr>
                <a:t> </a:t>
              </a:r>
              <a:r>
                <a:rPr kumimoji="1" lang="en-US" altLang="zh-CN" sz="2000" b="1">
                  <a:solidFill>
                    <a:srgbClr val="000000"/>
                  </a:solidFill>
                  <a:latin typeface="Times New Roman" panose="02020603050405020304" pitchFamily="18" charset="0"/>
                  <a:ea typeface="楷体_GB2312" pitchFamily="49" charset="-122"/>
                </a:rPr>
                <a:t>from the axis. </a:t>
              </a:r>
              <a:endParaRPr kumimoji="1" lang="en-US" altLang="zh-CN" sz="2000" b="1">
                <a:solidFill>
                  <a:srgbClr val="000000"/>
                </a:solidFill>
                <a:latin typeface="楷体_GB2312" pitchFamily="49" charset="-122"/>
                <a:ea typeface="楷体_GB2312" pitchFamily="49" charset="-122"/>
              </a:endParaRPr>
            </a:p>
          </p:txBody>
        </p:sp>
        <p:graphicFrame>
          <p:nvGraphicFramePr>
            <p:cNvPr id="177184" name="Object 32"/>
            <p:cNvGraphicFramePr>
              <a:graphicFrameLocks noChangeAspect="1"/>
            </p:cNvGraphicFramePr>
            <p:nvPr/>
          </p:nvGraphicFramePr>
          <p:xfrm>
            <a:off x="2320" y="1888"/>
            <a:ext cx="288" cy="209"/>
          </p:xfrm>
          <a:graphic>
            <a:graphicData uri="http://schemas.openxmlformats.org/presentationml/2006/ole">
              <mc:AlternateContent xmlns:mc="http://schemas.openxmlformats.org/markup-compatibility/2006">
                <mc:Choice xmlns:v="urn:schemas-microsoft-com:vml" Requires="v">
                  <p:oleObj spid="_x0000_s48175" r:id="rId3" imgW="279279" imgH="203112" progId="Equation.3">
                    <p:embed/>
                  </p:oleObj>
                </mc:Choice>
                <mc:Fallback>
                  <p:oleObj r:id="rId3" imgW="279279"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0" y="1888"/>
                          <a:ext cx="288"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77185" name="Object 33"/>
          <p:cNvGraphicFramePr>
            <a:graphicFrameLocks noChangeAspect="1"/>
          </p:cNvGraphicFramePr>
          <p:nvPr/>
        </p:nvGraphicFramePr>
        <p:xfrm>
          <a:off x="5159376" y="4221164"/>
          <a:ext cx="1490663" cy="714375"/>
        </p:xfrm>
        <a:graphic>
          <a:graphicData uri="http://schemas.openxmlformats.org/presentationml/2006/ole">
            <mc:AlternateContent xmlns:mc="http://schemas.openxmlformats.org/markup-compatibility/2006">
              <mc:Choice xmlns:v="urn:schemas-microsoft-com:vml" Requires="v">
                <p:oleObj spid="_x0000_s48176" name="Equation" r:id="rId5" imgW="825480" imgH="393480" progId="Equation.3">
                  <p:embed/>
                </p:oleObj>
              </mc:Choice>
              <mc:Fallback>
                <p:oleObj name="Equation" r:id="rId5" imgW="82548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9376" y="4221164"/>
                        <a:ext cx="1490663"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77186" name="Group 34"/>
          <p:cNvGrpSpPr>
            <a:grpSpLocks/>
          </p:cNvGrpSpPr>
          <p:nvPr/>
        </p:nvGrpSpPr>
        <p:grpSpPr bwMode="auto">
          <a:xfrm>
            <a:off x="2279650" y="4941889"/>
            <a:ext cx="7391400" cy="854075"/>
            <a:chOff x="528" y="3168"/>
            <a:chExt cx="4656" cy="538"/>
          </a:xfrm>
        </p:grpSpPr>
        <p:sp>
          <p:nvSpPr>
            <p:cNvPr id="177187" name="Text Box 35"/>
            <p:cNvSpPr txBox="1">
              <a:spLocks noChangeArrowheads="1"/>
            </p:cNvSpPr>
            <p:nvPr/>
          </p:nvSpPr>
          <p:spPr bwMode="auto">
            <a:xfrm>
              <a:off x="528" y="3168"/>
              <a:ext cx="4656" cy="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kumimoji="1" lang="en-US" altLang="zh-CN" sz="2000" b="1">
                  <a:solidFill>
                    <a:srgbClr val="3333FF"/>
                  </a:solidFill>
                  <a:latin typeface="Times New Roman" panose="02020603050405020304" pitchFamily="18" charset="0"/>
                  <a:ea typeface="楷体_GB2312" pitchFamily="49" charset="-122"/>
                </a:rPr>
                <a:t>        </a:t>
              </a:r>
              <a:r>
                <a:rPr kumimoji="1" lang="en-US" altLang="zh-CN" sz="2000" b="1">
                  <a:solidFill>
                    <a:srgbClr val="000000"/>
                  </a:solidFill>
                  <a:latin typeface="Times New Roman" panose="02020603050405020304" pitchFamily="18" charset="0"/>
                  <a:ea typeface="楷体_GB2312" pitchFamily="49" charset="-122"/>
                </a:rPr>
                <a:t>The electric potential with respect to</a:t>
              </a:r>
              <a:r>
                <a:rPr kumimoji="1" lang="en-US" altLang="zh-CN" sz="2000" b="1">
                  <a:solidFill>
                    <a:srgbClr val="3333FF"/>
                  </a:solidFill>
                  <a:latin typeface="Times New Roman" panose="02020603050405020304" pitchFamily="18" charset="0"/>
                  <a:ea typeface="楷体_GB2312" pitchFamily="49" charset="-122"/>
                </a:rPr>
                <a:t> </a:t>
              </a:r>
              <a:r>
                <a:rPr kumimoji="1" lang="en-US" altLang="zh-CN" sz="2000" b="1">
                  <a:solidFill>
                    <a:srgbClr val="FF0000"/>
                  </a:solidFill>
                  <a:latin typeface="Times New Roman" panose="02020603050405020304" pitchFamily="18" charset="0"/>
                  <a:ea typeface="楷体_GB2312" pitchFamily="49" charset="-122"/>
                </a:rPr>
                <a:t>a reference point</a:t>
              </a:r>
              <a:r>
                <a:rPr kumimoji="1" lang="en-US" altLang="zh-CN" sz="2000" b="1">
                  <a:solidFill>
                    <a:srgbClr val="3333FF"/>
                  </a:solidFill>
                  <a:latin typeface="Times New Roman" panose="02020603050405020304" pitchFamily="18" charset="0"/>
                  <a:ea typeface="楷体_GB2312" pitchFamily="49" charset="-122"/>
                </a:rPr>
                <a:t>      </a:t>
              </a:r>
              <a:r>
                <a:rPr kumimoji="1" lang="en-US" altLang="zh-CN" sz="2000" b="1">
                  <a:solidFill>
                    <a:srgbClr val="000000"/>
                  </a:solidFill>
                  <a:latin typeface="Times New Roman" panose="02020603050405020304" pitchFamily="18" charset="0"/>
                  <a:ea typeface="楷体_GB2312" pitchFamily="49" charset="-122"/>
                </a:rPr>
                <a:t>at a distance </a:t>
              </a:r>
              <a:r>
                <a:rPr kumimoji="1" lang="en-US" altLang="zh-CN" sz="2000" i="1">
                  <a:solidFill>
                    <a:srgbClr val="000000"/>
                  </a:solidFill>
                  <a:latin typeface="Times New Roman" panose="02020603050405020304" pitchFamily="18" charset="0"/>
                  <a:ea typeface="楷体_GB2312" pitchFamily="49" charset="-122"/>
                </a:rPr>
                <a:t>r</a:t>
              </a:r>
              <a:r>
                <a:rPr kumimoji="1" lang="en-US" altLang="zh-CN" sz="2000" b="1">
                  <a:solidFill>
                    <a:srgbClr val="000000"/>
                  </a:solidFill>
                  <a:latin typeface="Times New Roman" panose="02020603050405020304" pitchFamily="18" charset="0"/>
                  <a:ea typeface="楷体_GB2312" pitchFamily="49" charset="-122"/>
                </a:rPr>
                <a:t> from the line electric charge  is</a:t>
              </a:r>
              <a:endParaRPr kumimoji="1" lang="en-US" altLang="zh-CN" sz="2000" b="1">
                <a:solidFill>
                  <a:srgbClr val="000000"/>
                </a:solidFill>
                <a:latin typeface="楷体_GB2312" pitchFamily="49" charset="-122"/>
                <a:ea typeface="楷体_GB2312" pitchFamily="49" charset="-122"/>
              </a:endParaRPr>
            </a:p>
          </p:txBody>
        </p:sp>
        <p:graphicFrame>
          <p:nvGraphicFramePr>
            <p:cNvPr id="177188" name="Object 36"/>
            <p:cNvGraphicFramePr>
              <a:graphicFrameLocks noChangeAspect="1"/>
            </p:cNvGraphicFramePr>
            <p:nvPr/>
          </p:nvGraphicFramePr>
          <p:xfrm>
            <a:off x="4616" y="3216"/>
            <a:ext cx="171" cy="240"/>
          </p:xfrm>
          <a:graphic>
            <a:graphicData uri="http://schemas.openxmlformats.org/presentationml/2006/ole">
              <mc:AlternateContent xmlns:mc="http://schemas.openxmlformats.org/markup-compatibility/2006">
                <mc:Choice xmlns:v="urn:schemas-microsoft-com:vml" Requires="v">
                  <p:oleObj spid="_x0000_s48177" r:id="rId7" imgW="139639" imgH="203112" progId="Equation.3">
                    <p:embed/>
                  </p:oleObj>
                </mc:Choice>
                <mc:Fallback>
                  <p:oleObj r:id="rId7" imgW="139639" imgH="2031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16" y="3216"/>
                          <a:ext cx="171"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77189" name="Object 37"/>
          <p:cNvGraphicFramePr>
            <a:graphicFrameLocks noChangeAspect="1"/>
          </p:cNvGraphicFramePr>
          <p:nvPr/>
        </p:nvGraphicFramePr>
        <p:xfrm>
          <a:off x="4511675" y="5805489"/>
          <a:ext cx="3240088" cy="827087"/>
        </p:xfrm>
        <a:graphic>
          <a:graphicData uri="http://schemas.openxmlformats.org/presentationml/2006/ole">
            <mc:AlternateContent xmlns:mc="http://schemas.openxmlformats.org/markup-compatibility/2006">
              <mc:Choice xmlns:v="urn:schemas-microsoft-com:vml" Requires="v">
                <p:oleObj spid="_x0000_s48178" name="Equation" r:id="rId9" imgW="1714320" imgH="431640" progId="Equation.3">
                  <p:embed/>
                </p:oleObj>
              </mc:Choice>
              <mc:Fallback>
                <p:oleObj name="Equation" r:id="rId9" imgW="171432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1675" y="5805489"/>
                        <a:ext cx="3240088" cy="827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77190" name="Group 38"/>
          <p:cNvGrpSpPr>
            <a:grpSpLocks/>
          </p:cNvGrpSpPr>
          <p:nvPr/>
        </p:nvGrpSpPr>
        <p:grpSpPr bwMode="auto">
          <a:xfrm>
            <a:off x="2362200" y="3733801"/>
            <a:ext cx="7620000" cy="854075"/>
            <a:chOff x="528" y="2352"/>
            <a:chExt cx="4800" cy="538"/>
          </a:xfrm>
        </p:grpSpPr>
        <p:sp>
          <p:nvSpPr>
            <p:cNvPr id="177191" name="Text Box 39"/>
            <p:cNvSpPr txBox="1">
              <a:spLocks noChangeArrowheads="1"/>
            </p:cNvSpPr>
            <p:nvPr/>
          </p:nvSpPr>
          <p:spPr bwMode="auto">
            <a:xfrm>
              <a:off x="528" y="2352"/>
              <a:ext cx="4800"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kumimoji="1" lang="en-US" altLang="zh-CN" sz="2000" b="1">
                  <a:solidFill>
                    <a:srgbClr val="3333FF"/>
                  </a:solidFill>
                  <a:latin typeface="Times New Roman" panose="02020603050405020304" pitchFamily="18" charset="0"/>
                  <a:ea typeface="楷体_GB2312" pitchFamily="49" charset="-122"/>
                </a:rPr>
                <a:t>       </a:t>
              </a:r>
              <a:r>
                <a:rPr kumimoji="1" lang="en-US" altLang="zh-CN" sz="2000" b="1">
                  <a:solidFill>
                    <a:srgbClr val="000000"/>
                  </a:solidFill>
                  <a:latin typeface="Times New Roman" panose="02020603050405020304" pitchFamily="18" charset="0"/>
                  <a:ea typeface="楷体_GB2312" pitchFamily="49" charset="-122"/>
                </a:rPr>
                <a:t>The</a:t>
              </a:r>
              <a:r>
                <a:rPr kumimoji="1" lang="en-US" altLang="zh-CN" sz="2000" b="1">
                  <a:solidFill>
                    <a:srgbClr val="3333FF"/>
                  </a:solidFill>
                  <a:latin typeface="Times New Roman" panose="02020603050405020304" pitchFamily="18" charset="0"/>
                  <a:ea typeface="楷体_GB2312" pitchFamily="49" charset="-122"/>
                </a:rPr>
                <a:t> </a:t>
              </a:r>
              <a:r>
                <a:rPr kumimoji="1" lang="en-US" altLang="zh-CN" sz="2000" b="1">
                  <a:solidFill>
                    <a:srgbClr val="FF0000"/>
                  </a:solidFill>
                  <a:latin typeface="Times New Roman" panose="02020603050405020304" pitchFamily="18" charset="0"/>
                  <a:ea typeface="楷体_GB2312" pitchFamily="49" charset="-122"/>
                </a:rPr>
                <a:t>electric field intensity</a:t>
              </a:r>
              <a:r>
                <a:rPr kumimoji="1" lang="en-US" altLang="zh-CN" sz="2000" b="1">
                  <a:solidFill>
                    <a:srgbClr val="3333FF"/>
                  </a:solidFill>
                  <a:latin typeface="Times New Roman" panose="02020603050405020304" pitchFamily="18" charset="0"/>
                  <a:ea typeface="楷体_GB2312" pitchFamily="49" charset="-122"/>
                </a:rPr>
                <a:t> </a:t>
              </a:r>
              <a:r>
                <a:rPr kumimoji="1" lang="en-US" altLang="zh-CN" sz="2000" b="1">
                  <a:solidFill>
                    <a:srgbClr val="000000"/>
                  </a:solidFill>
                  <a:latin typeface="Times New Roman" panose="02020603050405020304" pitchFamily="18" charset="0"/>
                  <a:ea typeface="楷体_GB2312" pitchFamily="49" charset="-122"/>
                </a:rPr>
                <a:t>produced by an infinite line charge of density      given by</a:t>
              </a:r>
              <a:endParaRPr kumimoji="1" lang="en-US" sz="2000" b="1">
                <a:solidFill>
                  <a:srgbClr val="000000"/>
                </a:solidFill>
                <a:latin typeface="楷体_GB2312" pitchFamily="49" charset="-122"/>
                <a:ea typeface="楷体_GB2312" pitchFamily="49" charset="-122"/>
              </a:endParaRPr>
            </a:p>
          </p:txBody>
        </p:sp>
        <p:graphicFrame>
          <p:nvGraphicFramePr>
            <p:cNvPr id="177192" name="Object 40"/>
            <p:cNvGraphicFramePr>
              <a:graphicFrameLocks noChangeAspect="1"/>
            </p:cNvGraphicFramePr>
            <p:nvPr/>
          </p:nvGraphicFramePr>
          <p:xfrm>
            <a:off x="1104" y="2640"/>
            <a:ext cx="183" cy="235"/>
          </p:xfrm>
          <a:graphic>
            <a:graphicData uri="http://schemas.openxmlformats.org/presentationml/2006/ole">
              <mc:AlternateContent xmlns:mc="http://schemas.openxmlformats.org/markup-compatibility/2006">
                <mc:Choice xmlns:v="urn:schemas-microsoft-com:vml" Requires="v">
                  <p:oleObj spid="_x0000_s48179" name="Equation" r:id="rId11" imgW="177480" imgH="228600" progId="Equation.3">
                    <p:embed/>
                  </p:oleObj>
                </mc:Choice>
                <mc:Fallback>
                  <p:oleObj name="Equation" r:id="rId11" imgW="17748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04" y="2640"/>
                          <a:ext cx="183" cy="2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7195" name="Text Box 14"/>
          <p:cNvSpPr txBox="1">
            <a:spLocks noChangeArrowheads="1"/>
          </p:cNvSpPr>
          <p:nvPr/>
        </p:nvSpPr>
        <p:spPr bwMode="auto">
          <a:xfrm>
            <a:off x="1774825" y="404813"/>
            <a:ext cx="795813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pPr>
            <a:r>
              <a:rPr kumimoji="1" lang="en-US" altLang="zh-CN" sz="2800" b="1">
                <a:solidFill>
                  <a:srgbClr val="0000CC"/>
                </a:solidFill>
                <a:ea typeface="楷体_GB2312" pitchFamily="49" charset="-122"/>
              </a:rPr>
              <a:t> </a:t>
            </a:r>
            <a:r>
              <a:rPr lang="en-US" altLang="zh-CN" sz="2800" b="1">
                <a:solidFill>
                  <a:srgbClr val="0000CC"/>
                </a:solidFill>
              </a:rPr>
              <a:t>4.4.4  Line charge and conducting cylinder</a:t>
            </a:r>
          </a:p>
        </p:txBody>
      </p:sp>
      <p:pic>
        <p:nvPicPr>
          <p:cNvPr id="177197" name="Picture 45" descr="PE02486_"/>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759825" y="5572126"/>
            <a:ext cx="1727200"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9690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71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771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177182"/>
                                        </p:tgtEl>
                                        <p:attrNameLst>
                                          <p:attrName>style.visibility</p:attrName>
                                        </p:attrNameLst>
                                      </p:cBhvr>
                                      <p:to>
                                        <p:strVal val="visible"/>
                                      </p:to>
                                    </p:set>
                                    <p:anim calcmode="lin" valueType="num">
                                      <p:cBhvr additive="base">
                                        <p:cTn id="15" dur="500" fill="hold"/>
                                        <p:tgtEl>
                                          <p:spTgt spid="177182"/>
                                        </p:tgtEl>
                                        <p:attrNameLst>
                                          <p:attrName>ppt_x</p:attrName>
                                        </p:attrNameLst>
                                      </p:cBhvr>
                                      <p:tavLst>
                                        <p:tav tm="0">
                                          <p:val>
                                            <p:strVal val="#ppt_x"/>
                                          </p:val>
                                        </p:tav>
                                        <p:tav tm="100000">
                                          <p:val>
                                            <p:strVal val="#ppt_x"/>
                                          </p:val>
                                        </p:tav>
                                      </p:tavLst>
                                    </p:anim>
                                    <p:anim calcmode="lin" valueType="num">
                                      <p:cBhvr additive="base">
                                        <p:cTn id="16" dur="500" fill="hold"/>
                                        <p:tgtEl>
                                          <p:spTgt spid="177182"/>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77190"/>
                                        </p:tgtEl>
                                        <p:attrNameLst>
                                          <p:attrName>style.visibility</p:attrName>
                                        </p:attrNameLst>
                                      </p:cBhvr>
                                      <p:to>
                                        <p:strVal val="visible"/>
                                      </p:to>
                                    </p:set>
                                    <p:anim calcmode="lin" valueType="num">
                                      <p:cBhvr additive="base">
                                        <p:cTn id="21" dur="500" fill="hold"/>
                                        <p:tgtEl>
                                          <p:spTgt spid="177190"/>
                                        </p:tgtEl>
                                        <p:attrNameLst>
                                          <p:attrName>ppt_x</p:attrName>
                                        </p:attrNameLst>
                                      </p:cBhvr>
                                      <p:tavLst>
                                        <p:tav tm="0">
                                          <p:val>
                                            <p:strVal val="#ppt_x"/>
                                          </p:val>
                                        </p:tav>
                                        <p:tav tm="100000">
                                          <p:val>
                                            <p:strVal val="#ppt_x"/>
                                          </p:val>
                                        </p:tav>
                                      </p:tavLst>
                                    </p:anim>
                                    <p:anim calcmode="lin" valueType="num">
                                      <p:cBhvr additive="base">
                                        <p:cTn id="22" dur="500" fill="hold"/>
                                        <p:tgtEl>
                                          <p:spTgt spid="177190"/>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77185"/>
                                        </p:tgtEl>
                                        <p:attrNameLst>
                                          <p:attrName>style.visibility</p:attrName>
                                        </p:attrNameLst>
                                      </p:cBhvr>
                                      <p:to>
                                        <p:strVal val="visible"/>
                                      </p:to>
                                    </p:set>
                                    <p:anim calcmode="lin" valueType="num">
                                      <p:cBhvr additive="base">
                                        <p:cTn id="27" dur="500" fill="hold"/>
                                        <p:tgtEl>
                                          <p:spTgt spid="177185"/>
                                        </p:tgtEl>
                                        <p:attrNameLst>
                                          <p:attrName>ppt_x</p:attrName>
                                        </p:attrNameLst>
                                      </p:cBhvr>
                                      <p:tavLst>
                                        <p:tav tm="0">
                                          <p:val>
                                            <p:strVal val="#ppt_x"/>
                                          </p:val>
                                        </p:tav>
                                        <p:tav tm="100000">
                                          <p:val>
                                            <p:strVal val="#ppt_x"/>
                                          </p:val>
                                        </p:tav>
                                      </p:tavLst>
                                    </p:anim>
                                    <p:anim calcmode="lin" valueType="num">
                                      <p:cBhvr additive="base">
                                        <p:cTn id="28" dur="500" fill="hold"/>
                                        <p:tgtEl>
                                          <p:spTgt spid="177185"/>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77186"/>
                                        </p:tgtEl>
                                        <p:attrNameLst>
                                          <p:attrName>style.visibility</p:attrName>
                                        </p:attrNameLst>
                                      </p:cBhvr>
                                      <p:to>
                                        <p:strVal val="visible"/>
                                      </p:to>
                                    </p:set>
                                    <p:anim calcmode="lin" valueType="num">
                                      <p:cBhvr additive="base">
                                        <p:cTn id="33" dur="500" fill="hold"/>
                                        <p:tgtEl>
                                          <p:spTgt spid="177186"/>
                                        </p:tgtEl>
                                        <p:attrNameLst>
                                          <p:attrName>ppt_x</p:attrName>
                                        </p:attrNameLst>
                                      </p:cBhvr>
                                      <p:tavLst>
                                        <p:tav tm="0">
                                          <p:val>
                                            <p:strVal val="#ppt_x"/>
                                          </p:val>
                                        </p:tav>
                                        <p:tav tm="100000">
                                          <p:val>
                                            <p:strVal val="#ppt_x"/>
                                          </p:val>
                                        </p:tav>
                                      </p:tavLst>
                                    </p:anim>
                                    <p:anim calcmode="lin" valueType="num">
                                      <p:cBhvr additive="base">
                                        <p:cTn id="34" dur="500" fill="hold"/>
                                        <p:tgtEl>
                                          <p:spTgt spid="177186"/>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177189"/>
                                        </p:tgtEl>
                                        <p:attrNameLst>
                                          <p:attrName>style.visibility</p:attrName>
                                        </p:attrNameLst>
                                      </p:cBhvr>
                                      <p:to>
                                        <p:strVal val="visible"/>
                                      </p:to>
                                    </p:set>
                                    <p:anim calcmode="lin" valueType="num">
                                      <p:cBhvr additive="base">
                                        <p:cTn id="39" dur="500" fill="hold"/>
                                        <p:tgtEl>
                                          <p:spTgt spid="177189"/>
                                        </p:tgtEl>
                                        <p:attrNameLst>
                                          <p:attrName>ppt_x</p:attrName>
                                        </p:attrNameLst>
                                      </p:cBhvr>
                                      <p:tavLst>
                                        <p:tav tm="0">
                                          <p:val>
                                            <p:strVal val="#ppt_x"/>
                                          </p:val>
                                        </p:tav>
                                        <p:tav tm="100000">
                                          <p:val>
                                            <p:strVal val="#ppt_x"/>
                                          </p:val>
                                        </p:tav>
                                      </p:tavLst>
                                    </p:anim>
                                    <p:anim calcmode="lin" valueType="num">
                                      <p:cBhvr additive="base">
                                        <p:cTn id="40" dur="500" fill="hold"/>
                                        <p:tgtEl>
                                          <p:spTgt spid="1771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139" name="Object 2"/>
          <p:cNvGraphicFramePr>
            <a:graphicFrameLocks noChangeAspect="1"/>
          </p:cNvGraphicFramePr>
          <p:nvPr>
            <p:extLst>
              <p:ext uri="{D42A27DB-BD31-4B8C-83A1-F6EECF244321}">
                <p14:modId xmlns:p14="http://schemas.microsoft.com/office/powerpoint/2010/main" val="2055372865"/>
              </p:ext>
            </p:extLst>
          </p:nvPr>
        </p:nvGraphicFramePr>
        <p:xfrm>
          <a:off x="1992314" y="2708275"/>
          <a:ext cx="2376487" cy="1169988"/>
        </p:xfrm>
        <a:graphic>
          <a:graphicData uri="http://schemas.openxmlformats.org/presentationml/2006/ole">
            <mc:AlternateContent xmlns:mc="http://schemas.openxmlformats.org/markup-compatibility/2006">
              <mc:Choice xmlns:v="urn:schemas-microsoft-com:vml" Requires="v">
                <p:oleObj spid="_x0000_s27740" name="Equation" r:id="rId3" imgW="657306" imgH="447550" progId="Equation.DSMT4">
                  <p:embed/>
                </p:oleObj>
              </mc:Choice>
              <mc:Fallback>
                <p:oleObj name="Equation" r:id="rId3" imgW="657306" imgH="44755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314" y="2708275"/>
                        <a:ext cx="2376487" cy="1169988"/>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noFill/>
                      </a:ln>
                      <a:effectLst/>
                      <a:extLst/>
                    </p:spPr>
                  </p:pic>
                </p:oleObj>
              </mc:Fallback>
            </mc:AlternateContent>
          </a:graphicData>
        </a:graphic>
      </p:graphicFrame>
      <p:graphicFrame>
        <p:nvGraphicFramePr>
          <p:cNvPr id="91140" name="Object 3"/>
          <p:cNvGraphicFramePr>
            <a:graphicFrameLocks noChangeAspect="1"/>
          </p:cNvGraphicFramePr>
          <p:nvPr>
            <p:extLst>
              <p:ext uri="{D42A27DB-BD31-4B8C-83A1-F6EECF244321}">
                <p14:modId xmlns:p14="http://schemas.microsoft.com/office/powerpoint/2010/main" val="3925143782"/>
              </p:ext>
            </p:extLst>
          </p:nvPr>
        </p:nvGraphicFramePr>
        <p:xfrm>
          <a:off x="2135189" y="3933825"/>
          <a:ext cx="1728787" cy="433388"/>
        </p:xfrm>
        <a:graphic>
          <a:graphicData uri="http://schemas.openxmlformats.org/presentationml/2006/ole">
            <mc:AlternateContent xmlns:mc="http://schemas.openxmlformats.org/markup-compatibility/2006">
              <mc:Choice xmlns:v="urn:schemas-microsoft-com:vml" Requires="v">
                <p:oleObj spid="_x0000_s27741" name="Equation" r:id="rId5" imgW="580913" imgH="161960" progId="Equation.DSMT4">
                  <p:embed/>
                </p:oleObj>
              </mc:Choice>
              <mc:Fallback>
                <p:oleObj name="Equation" r:id="rId5" imgW="580913" imgH="1619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5189" y="3933825"/>
                        <a:ext cx="1728787" cy="433388"/>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noFill/>
                      </a:ln>
                      <a:effectLst/>
                      <a:extLst/>
                    </p:spPr>
                  </p:pic>
                </p:oleObj>
              </mc:Fallback>
            </mc:AlternateContent>
          </a:graphicData>
        </a:graphic>
      </p:graphicFrame>
      <p:sp>
        <p:nvSpPr>
          <p:cNvPr id="91141" name="Text Box 4"/>
          <p:cNvSpPr txBox="1">
            <a:spLocks noChangeArrowheads="1"/>
          </p:cNvSpPr>
          <p:nvPr/>
        </p:nvSpPr>
        <p:spPr bwMode="auto">
          <a:xfrm>
            <a:off x="1919289" y="1143000"/>
            <a:ext cx="2592387" cy="457200"/>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noFill/>
          </a:ln>
          <a:effectLs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solidFill>
                  <a:srgbClr val="FF0000"/>
                </a:solidFill>
                <a:latin typeface="Times New Roman" panose="02020603050405020304" pitchFamily="18" charset="0"/>
                <a:ea typeface="幼圆" panose="02010509060101010101" pitchFamily="49" charset="-122"/>
              </a:rPr>
              <a:t>Starting from</a:t>
            </a:r>
          </a:p>
        </p:txBody>
      </p:sp>
      <p:sp>
        <p:nvSpPr>
          <p:cNvPr id="91142" name="AutoShape 5"/>
          <p:cNvSpPr>
            <a:spLocks noChangeArrowheads="1"/>
          </p:cNvSpPr>
          <p:nvPr/>
        </p:nvSpPr>
        <p:spPr bwMode="auto">
          <a:xfrm>
            <a:off x="3070226" y="1630364"/>
            <a:ext cx="288925" cy="301625"/>
          </a:xfrm>
          <a:prstGeom prst="downArrow">
            <a:avLst>
              <a:gd name="adj1" fmla="val 50000"/>
              <a:gd name="adj2" fmla="val 26099"/>
            </a:avLst>
          </a:prstGeom>
          <a:solidFill>
            <a:schemeClr val="tx2"/>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2400">
              <a:solidFill>
                <a:srgbClr val="FF0000"/>
              </a:solidFill>
              <a:ea typeface="楷体_GB2312" pitchFamily="49" charset="-122"/>
            </a:endParaRPr>
          </a:p>
        </p:txBody>
      </p:sp>
      <p:sp>
        <p:nvSpPr>
          <p:cNvPr id="91143" name="Text Box 6"/>
          <p:cNvSpPr txBox="1">
            <a:spLocks noChangeArrowheads="1"/>
          </p:cNvSpPr>
          <p:nvPr/>
        </p:nvSpPr>
        <p:spPr bwMode="auto">
          <a:xfrm>
            <a:off x="1933575" y="1947864"/>
            <a:ext cx="2592388" cy="396875"/>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noFill/>
          </a:ln>
          <a:effectLs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a:solidFill>
                  <a:srgbClr val="FF0000"/>
                </a:solidFill>
                <a:latin typeface="Times New Roman" panose="02020603050405020304" pitchFamily="18" charset="0"/>
                <a:ea typeface="幼圆" panose="02010509060101010101" pitchFamily="49" charset="-122"/>
              </a:rPr>
              <a:t>Maxwell equations</a:t>
            </a:r>
          </a:p>
        </p:txBody>
      </p:sp>
      <p:sp>
        <p:nvSpPr>
          <p:cNvPr id="91144" name="AutoShape 7"/>
          <p:cNvSpPr>
            <a:spLocks noChangeArrowheads="1"/>
          </p:cNvSpPr>
          <p:nvPr/>
        </p:nvSpPr>
        <p:spPr bwMode="auto">
          <a:xfrm>
            <a:off x="3070226" y="2406651"/>
            <a:ext cx="288925" cy="301625"/>
          </a:xfrm>
          <a:prstGeom prst="downArrow">
            <a:avLst>
              <a:gd name="adj1" fmla="val 50000"/>
              <a:gd name="adj2" fmla="val 26099"/>
            </a:avLst>
          </a:prstGeom>
          <a:solidFill>
            <a:schemeClr val="tx2"/>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2400">
              <a:solidFill>
                <a:srgbClr val="FF0000"/>
              </a:solidFill>
              <a:ea typeface="楷体_GB2312" pitchFamily="49" charset="-122"/>
            </a:endParaRPr>
          </a:p>
        </p:txBody>
      </p:sp>
      <p:sp>
        <p:nvSpPr>
          <p:cNvPr id="91145" name="Text Box 8"/>
          <p:cNvSpPr txBox="1">
            <a:spLocks noChangeArrowheads="1"/>
          </p:cNvSpPr>
          <p:nvPr/>
        </p:nvSpPr>
        <p:spPr bwMode="auto">
          <a:xfrm>
            <a:off x="6442075" y="1096963"/>
            <a:ext cx="2592388" cy="457200"/>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noFill/>
          </a:ln>
          <a:effectLs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solidFill>
                  <a:srgbClr val="FF0000"/>
                </a:solidFill>
                <a:latin typeface="Times New Roman" panose="02020603050405020304" pitchFamily="18" charset="0"/>
                <a:ea typeface="幼圆" panose="02010509060101010101" pitchFamily="49" charset="-122"/>
              </a:rPr>
              <a:t>Conditions</a:t>
            </a:r>
          </a:p>
        </p:txBody>
      </p:sp>
      <p:sp>
        <p:nvSpPr>
          <p:cNvPr id="91146" name="Text Box 9"/>
          <p:cNvSpPr txBox="1">
            <a:spLocks noChangeArrowheads="1"/>
          </p:cNvSpPr>
          <p:nvPr/>
        </p:nvSpPr>
        <p:spPr bwMode="auto">
          <a:xfrm>
            <a:off x="5160963" y="1976438"/>
            <a:ext cx="2519362" cy="366712"/>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noFill/>
          </a:ln>
          <a:effectLs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b="1">
                <a:solidFill>
                  <a:srgbClr val="FF0000"/>
                </a:solidFill>
                <a:latin typeface="Times New Roman" panose="02020603050405020304" pitchFamily="18" charset="0"/>
                <a:ea typeface="幼圆" panose="02010509060101010101" pitchFamily="49" charset="-122"/>
              </a:rPr>
              <a:t>Constitutive relations</a:t>
            </a:r>
          </a:p>
        </p:txBody>
      </p:sp>
      <p:sp>
        <p:nvSpPr>
          <p:cNvPr id="91147" name="AutoShape 10"/>
          <p:cNvSpPr>
            <a:spLocks noChangeArrowheads="1"/>
          </p:cNvSpPr>
          <p:nvPr/>
        </p:nvSpPr>
        <p:spPr bwMode="auto">
          <a:xfrm>
            <a:off x="6124576" y="2435226"/>
            <a:ext cx="288925" cy="301625"/>
          </a:xfrm>
          <a:prstGeom prst="downArrow">
            <a:avLst>
              <a:gd name="adj1" fmla="val 50000"/>
              <a:gd name="adj2" fmla="val 26099"/>
            </a:avLst>
          </a:prstGeom>
          <a:solidFill>
            <a:schemeClr val="tx2"/>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2400">
              <a:solidFill>
                <a:srgbClr val="FF0000"/>
              </a:solidFill>
              <a:ea typeface="楷体_GB2312" pitchFamily="49" charset="-122"/>
            </a:endParaRPr>
          </a:p>
        </p:txBody>
      </p:sp>
      <p:sp>
        <p:nvSpPr>
          <p:cNvPr id="91148" name="Text Box 11"/>
          <p:cNvSpPr txBox="1">
            <a:spLocks noChangeArrowheads="1"/>
          </p:cNvSpPr>
          <p:nvPr/>
        </p:nvSpPr>
        <p:spPr bwMode="auto">
          <a:xfrm>
            <a:off x="7932739" y="1989138"/>
            <a:ext cx="2555875" cy="366712"/>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noFill/>
          </a:ln>
          <a:effectLs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b="1" dirty="0">
                <a:solidFill>
                  <a:srgbClr val="FF0000"/>
                </a:solidFill>
                <a:latin typeface="Times New Roman" panose="02020603050405020304" pitchFamily="18" charset="0"/>
                <a:ea typeface="幼圆" panose="02010509060101010101" pitchFamily="49" charset="-122"/>
              </a:rPr>
              <a:t>boundary conditions</a:t>
            </a:r>
          </a:p>
        </p:txBody>
      </p:sp>
      <p:sp>
        <p:nvSpPr>
          <p:cNvPr id="91149" name="AutoShape 12"/>
          <p:cNvSpPr>
            <a:spLocks noChangeArrowheads="1"/>
          </p:cNvSpPr>
          <p:nvPr/>
        </p:nvSpPr>
        <p:spPr bwMode="auto">
          <a:xfrm>
            <a:off x="8975726" y="2447926"/>
            <a:ext cx="288925" cy="301625"/>
          </a:xfrm>
          <a:prstGeom prst="downArrow">
            <a:avLst>
              <a:gd name="adj1" fmla="val 50000"/>
              <a:gd name="adj2" fmla="val 26099"/>
            </a:avLst>
          </a:prstGeom>
          <a:solidFill>
            <a:schemeClr val="tx2"/>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2400">
              <a:solidFill>
                <a:srgbClr val="FF0000"/>
              </a:solidFill>
              <a:ea typeface="楷体_GB2312" pitchFamily="49" charset="-122"/>
            </a:endParaRPr>
          </a:p>
        </p:txBody>
      </p:sp>
      <p:sp>
        <p:nvSpPr>
          <p:cNvPr id="91150" name="Line 13"/>
          <p:cNvSpPr>
            <a:spLocks noChangeShapeType="1"/>
          </p:cNvSpPr>
          <p:nvPr/>
        </p:nvSpPr>
        <p:spPr bwMode="auto">
          <a:xfrm>
            <a:off x="7737475" y="1528763"/>
            <a:ext cx="0" cy="215900"/>
          </a:xfrm>
          <a:prstGeom prst="line">
            <a:avLst/>
          </a:prstGeom>
          <a:noFill/>
          <a:ln w="857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1151" name="Line 14"/>
          <p:cNvSpPr>
            <a:spLocks noChangeShapeType="1"/>
          </p:cNvSpPr>
          <p:nvPr/>
        </p:nvSpPr>
        <p:spPr bwMode="auto">
          <a:xfrm>
            <a:off x="6196014" y="1714500"/>
            <a:ext cx="2924175" cy="14288"/>
          </a:xfrm>
          <a:prstGeom prst="line">
            <a:avLst/>
          </a:prstGeom>
          <a:noFill/>
          <a:ln w="857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1152" name="AutoShape 15"/>
          <p:cNvSpPr>
            <a:spLocks noChangeArrowheads="1"/>
          </p:cNvSpPr>
          <p:nvPr/>
        </p:nvSpPr>
        <p:spPr bwMode="auto">
          <a:xfrm>
            <a:off x="6124576" y="1687514"/>
            <a:ext cx="288925" cy="301625"/>
          </a:xfrm>
          <a:prstGeom prst="downArrow">
            <a:avLst>
              <a:gd name="adj1" fmla="val 50546"/>
              <a:gd name="adj2" fmla="val 25823"/>
            </a:avLst>
          </a:prstGeom>
          <a:solidFill>
            <a:schemeClr val="tx2"/>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2400">
              <a:solidFill>
                <a:srgbClr val="FF0000"/>
              </a:solidFill>
              <a:ea typeface="楷体_GB2312" pitchFamily="49" charset="-122"/>
            </a:endParaRPr>
          </a:p>
        </p:txBody>
      </p:sp>
      <p:sp>
        <p:nvSpPr>
          <p:cNvPr id="91153" name="AutoShape 16"/>
          <p:cNvSpPr>
            <a:spLocks noChangeArrowheads="1"/>
          </p:cNvSpPr>
          <p:nvPr/>
        </p:nvSpPr>
        <p:spPr bwMode="auto">
          <a:xfrm>
            <a:off x="8975726" y="1685926"/>
            <a:ext cx="288925" cy="301625"/>
          </a:xfrm>
          <a:prstGeom prst="downArrow">
            <a:avLst>
              <a:gd name="adj1" fmla="val 50546"/>
              <a:gd name="adj2" fmla="val 25823"/>
            </a:avLst>
          </a:prstGeom>
          <a:solidFill>
            <a:schemeClr val="tx2"/>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2400">
              <a:solidFill>
                <a:srgbClr val="FF0000"/>
              </a:solidFill>
              <a:ea typeface="楷体_GB2312" pitchFamily="49" charset="-122"/>
            </a:endParaRPr>
          </a:p>
        </p:txBody>
      </p:sp>
      <p:graphicFrame>
        <p:nvGraphicFramePr>
          <p:cNvPr id="91154" name="Object 17"/>
          <p:cNvGraphicFramePr>
            <a:graphicFrameLocks noGrp="1" noChangeAspect="1"/>
          </p:cNvGraphicFramePr>
          <p:nvPr>
            <p:ph sz="quarter" idx="4294967295"/>
            <p:extLst>
              <p:ext uri="{D42A27DB-BD31-4B8C-83A1-F6EECF244321}">
                <p14:modId xmlns:p14="http://schemas.microsoft.com/office/powerpoint/2010/main" val="4145933380"/>
              </p:ext>
            </p:extLst>
          </p:nvPr>
        </p:nvGraphicFramePr>
        <p:xfrm>
          <a:off x="5675313" y="2781300"/>
          <a:ext cx="1357312" cy="1049338"/>
        </p:xfrm>
        <a:graphic>
          <a:graphicData uri="http://schemas.openxmlformats.org/presentationml/2006/ole">
            <mc:AlternateContent xmlns:mc="http://schemas.openxmlformats.org/markup-compatibility/2006">
              <mc:Choice xmlns:v="urn:schemas-microsoft-com:vml" Requires="v">
                <p:oleObj spid="_x0000_s27742" name="Equation" r:id="rId7" imgW="523955" imgH="476163" progId="Equation.DSMT4">
                  <p:embed/>
                </p:oleObj>
              </mc:Choice>
              <mc:Fallback>
                <p:oleObj name="Equation" r:id="rId7" imgW="523955" imgH="476163" progId="Equation.DSMT4">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5313" y="2781300"/>
                        <a:ext cx="1357312" cy="1049338"/>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noFill/>
                      </a:ln>
                      <a:effectLst/>
                      <a:extLst/>
                    </p:spPr>
                  </p:pic>
                </p:oleObj>
              </mc:Fallback>
            </mc:AlternateContent>
          </a:graphicData>
        </a:graphic>
      </p:graphicFrame>
      <p:graphicFrame>
        <p:nvGraphicFramePr>
          <p:cNvPr id="91155" name="Object 50"/>
          <p:cNvGraphicFramePr>
            <a:graphicFrameLocks noGrp="1" noChangeAspect="1"/>
          </p:cNvGraphicFramePr>
          <p:nvPr>
            <p:ph sz="quarter" idx="4294967295"/>
          </p:nvPr>
        </p:nvGraphicFramePr>
        <p:xfrm>
          <a:off x="3540125" y="4821239"/>
          <a:ext cx="158750" cy="128587"/>
        </p:xfrm>
        <a:graphic>
          <a:graphicData uri="http://schemas.openxmlformats.org/presentationml/2006/ole">
            <mc:AlternateContent xmlns:mc="http://schemas.openxmlformats.org/markup-compatibility/2006">
              <mc:Choice xmlns:v="urn:schemas-microsoft-com:vml" Requires="v">
                <p:oleObj spid="_x0000_s27743" name="Equation" r:id="rId9" imgW="95289" imgH="85839" progId="Equation.DSMT4">
                  <p:embed/>
                </p:oleObj>
              </mc:Choice>
              <mc:Fallback>
                <p:oleObj name="Equation" r:id="rId9" imgW="95289" imgH="85839" progId="Equation.DSMT4">
                  <p:embed/>
                  <p:pic>
                    <p:nvPicPr>
                      <p:cNvPr id="0" name=""/>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0125" y="4821239"/>
                        <a:ext cx="158750" cy="128587"/>
                      </a:xfrm>
                      <a:prstGeom prst="rect">
                        <a:avLst/>
                      </a:prstGeom>
                      <a:gradFill rotWithShape="1">
                        <a:gsLst>
                          <a:gs pos="0">
                            <a:srgbClr val="FFCCFF">
                              <a:alpha val="0"/>
                            </a:srgbClr>
                          </a:gs>
                          <a:gs pos="50000">
                            <a:schemeClr val="bg1"/>
                          </a:gs>
                          <a:gs pos="100000">
                            <a:srgbClr val="FFCCFF">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56" name="Object 18"/>
          <p:cNvGraphicFramePr>
            <a:graphicFrameLocks noChangeAspect="1"/>
          </p:cNvGraphicFramePr>
          <p:nvPr>
            <p:extLst>
              <p:ext uri="{D42A27DB-BD31-4B8C-83A1-F6EECF244321}">
                <p14:modId xmlns:p14="http://schemas.microsoft.com/office/powerpoint/2010/main" val="3966563497"/>
              </p:ext>
            </p:extLst>
          </p:nvPr>
        </p:nvGraphicFramePr>
        <p:xfrm>
          <a:off x="8040688" y="2781301"/>
          <a:ext cx="2025650" cy="1120775"/>
        </p:xfrm>
        <a:graphic>
          <a:graphicData uri="http://schemas.openxmlformats.org/presentationml/2006/ole">
            <mc:AlternateContent xmlns:mc="http://schemas.openxmlformats.org/markup-compatibility/2006">
              <mc:Choice xmlns:v="urn:schemas-microsoft-com:vml" Requires="v">
                <p:oleObj spid="_x0000_s27744" name="Equation" r:id="rId11" imgW="1143000" imgH="558800" progId="Equation.DSMT4">
                  <p:embed/>
                </p:oleObj>
              </mc:Choice>
              <mc:Fallback>
                <p:oleObj name="Equation" r:id="rId11" imgW="1143000" imgH="5588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40688" y="2781301"/>
                        <a:ext cx="2025650" cy="1120775"/>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noFill/>
                      </a:ln>
                      <a:extLst/>
                    </p:spPr>
                  </p:pic>
                </p:oleObj>
              </mc:Fallback>
            </mc:AlternateContent>
          </a:graphicData>
        </a:graphic>
      </p:graphicFrame>
      <p:graphicFrame>
        <p:nvGraphicFramePr>
          <p:cNvPr id="91157" name="Object 19"/>
          <p:cNvGraphicFramePr>
            <a:graphicFrameLocks noChangeAspect="1"/>
          </p:cNvGraphicFramePr>
          <p:nvPr>
            <p:extLst>
              <p:ext uri="{D42A27DB-BD31-4B8C-83A1-F6EECF244321}">
                <p14:modId xmlns:p14="http://schemas.microsoft.com/office/powerpoint/2010/main" val="3781868268"/>
              </p:ext>
            </p:extLst>
          </p:nvPr>
        </p:nvGraphicFramePr>
        <p:xfrm>
          <a:off x="8040689" y="4005263"/>
          <a:ext cx="1800225" cy="476250"/>
        </p:xfrm>
        <a:graphic>
          <a:graphicData uri="http://schemas.openxmlformats.org/presentationml/2006/ole">
            <mc:AlternateContent xmlns:mc="http://schemas.openxmlformats.org/markup-compatibility/2006">
              <mc:Choice xmlns:v="urn:schemas-microsoft-com:vml" Requires="v">
                <p:oleObj spid="_x0000_s27745" name="Equation" r:id="rId13" imgW="952087" imgH="253890" progId="Equation.DSMT4">
                  <p:embed/>
                </p:oleObj>
              </mc:Choice>
              <mc:Fallback>
                <p:oleObj name="Equation" r:id="rId13" imgW="952087" imgH="25389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40689" y="4005263"/>
                        <a:ext cx="1800225" cy="476250"/>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noFill/>
                      </a:ln>
                      <a:extLst/>
                    </p:spPr>
                  </p:pic>
                </p:oleObj>
              </mc:Fallback>
            </mc:AlternateContent>
          </a:graphicData>
        </a:graphic>
      </p:graphicFrame>
      <p:sp>
        <p:nvSpPr>
          <p:cNvPr id="925716" name="Rectangle 20"/>
          <p:cNvSpPr>
            <a:spLocks noChangeArrowheads="1"/>
          </p:cNvSpPr>
          <p:nvPr/>
        </p:nvSpPr>
        <p:spPr bwMode="auto">
          <a:xfrm>
            <a:off x="1919289" y="404814"/>
            <a:ext cx="8148637" cy="561975"/>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noFill/>
          </a:ln>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a:solidFill>
                  <a:srgbClr val="FF0000"/>
                </a:solidFill>
                <a:latin typeface="Times New Roman" panose="02020603050405020304" pitchFamily="18" charset="0"/>
                <a:ea typeface="幼圆" panose="02010509060101010101" pitchFamily="49" charset="-122"/>
              </a:rPr>
              <a:t>Static electric field problems</a:t>
            </a:r>
          </a:p>
        </p:txBody>
      </p:sp>
      <p:sp>
        <p:nvSpPr>
          <p:cNvPr id="925718" name="Rectangle 22"/>
          <p:cNvSpPr>
            <a:spLocks noChangeArrowheads="1"/>
          </p:cNvSpPr>
          <p:nvPr/>
        </p:nvSpPr>
        <p:spPr bwMode="auto">
          <a:xfrm>
            <a:off x="1847850" y="4508501"/>
            <a:ext cx="8280400" cy="561975"/>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FF0000"/>
                </a:solidFill>
                <a:latin typeface="Times New Roman" panose="02020603050405020304" pitchFamily="18" charset="0"/>
                <a:ea typeface="幼圆" panose="02010509060101010101" pitchFamily="49" charset="-122"/>
              </a:rPr>
              <a:t>Classification according to the charge static or motion</a:t>
            </a:r>
          </a:p>
        </p:txBody>
      </p:sp>
      <p:sp>
        <p:nvSpPr>
          <p:cNvPr id="91160" name="AutoShape 28"/>
          <p:cNvSpPr>
            <a:spLocks noChangeArrowheads="1"/>
          </p:cNvSpPr>
          <p:nvPr/>
        </p:nvSpPr>
        <p:spPr bwMode="auto">
          <a:xfrm>
            <a:off x="5199063" y="5603876"/>
            <a:ext cx="1009650" cy="144463"/>
          </a:xfrm>
          <a:prstGeom prst="leftRightArrow">
            <a:avLst>
              <a:gd name="adj1" fmla="val 50000"/>
              <a:gd name="adj2" fmla="val 139780"/>
            </a:avLst>
          </a:prstGeom>
          <a:solidFill>
            <a:schemeClr val="tx2"/>
          </a:solidFill>
          <a:ln w="1905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91161" name="Line 29"/>
          <p:cNvSpPr>
            <a:spLocks noChangeShapeType="1"/>
          </p:cNvSpPr>
          <p:nvPr/>
        </p:nvSpPr>
        <p:spPr bwMode="auto">
          <a:xfrm>
            <a:off x="5703888" y="5099051"/>
            <a:ext cx="0" cy="576263"/>
          </a:xfrm>
          <a:prstGeom prst="line">
            <a:avLst/>
          </a:prstGeom>
          <a:noFill/>
          <a:ln w="857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1162" name="AutoShape 32"/>
          <p:cNvSpPr>
            <a:spLocks noChangeArrowheads="1"/>
          </p:cNvSpPr>
          <p:nvPr/>
        </p:nvSpPr>
        <p:spPr bwMode="auto">
          <a:xfrm>
            <a:off x="3230563" y="5589589"/>
            <a:ext cx="488950" cy="142875"/>
          </a:xfrm>
          <a:prstGeom prst="leftArrow">
            <a:avLst>
              <a:gd name="adj1" fmla="val 50000"/>
              <a:gd name="adj2" fmla="val 85556"/>
            </a:avLst>
          </a:prstGeom>
          <a:solidFill>
            <a:schemeClr val="tx2"/>
          </a:solidFill>
          <a:ln w="1905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925733" name="Rectangle 37"/>
          <p:cNvSpPr>
            <a:spLocks noChangeArrowheads="1"/>
          </p:cNvSpPr>
          <p:nvPr/>
        </p:nvSpPr>
        <p:spPr bwMode="auto">
          <a:xfrm>
            <a:off x="1597025" y="5373689"/>
            <a:ext cx="1619250" cy="719137"/>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ea typeface="幼圆" panose="02010509060101010101" pitchFamily="49" charset="-122"/>
              </a:rPr>
              <a:t>Electrostatic field</a:t>
            </a:r>
          </a:p>
        </p:txBody>
      </p:sp>
      <p:sp>
        <p:nvSpPr>
          <p:cNvPr id="925750" name="Rectangle 54"/>
          <p:cNvSpPr>
            <a:spLocks noChangeArrowheads="1"/>
          </p:cNvSpPr>
          <p:nvPr/>
        </p:nvSpPr>
        <p:spPr bwMode="auto">
          <a:xfrm>
            <a:off x="8362950" y="5373689"/>
            <a:ext cx="1981200" cy="719137"/>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dirty="0">
                <a:solidFill>
                  <a:srgbClr val="000000"/>
                </a:solidFill>
                <a:latin typeface="Times New Roman" panose="02020603050405020304" pitchFamily="18" charset="0"/>
                <a:ea typeface="幼圆" panose="02010509060101010101" pitchFamily="49" charset="-122"/>
              </a:rPr>
              <a:t>Steady current field</a:t>
            </a:r>
          </a:p>
        </p:txBody>
      </p:sp>
      <p:sp>
        <p:nvSpPr>
          <p:cNvPr id="91165" name="AutoShape 56"/>
          <p:cNvSpPr>
            <a:spLocks noChangeArrowheads="1"/>
          </p:cNvSpPr>
          <p:nvPr/>
        </p:nvSpPr>
        <p:spPr bwMode="auto">
          <a:xfrm rot="10800000">
            <a:off x="7837488" y="5589589"/>
            <a:ext cx="488950" cy="142875"/>
          </a:xfrm>
          <a:prstGeom prst="leftArrow">
            <a:avLst>
              <a:gd name="adj1" fmla="val 50000"/>
              <a:gd name="adj2" fmla="val 85556"/>
            </a:avLst>
          </a:prstGeom>
          <a:solidFill>
            <a:schemeClr val="tx2"/>
          </a:solidFill>
          <a:ln w="1905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925763" name="Text Box 67"/>
          <p:cNvSpPr txBox="1">
            <a:spLocks noChangeArrowheads="1"/>
          </p:cNvSpPr>
          <p:nvPr/>
        </p:nvSpPr>
        <p:spPr bwMode="auto">
          <a:xfrm>
            <a:off x="3717926" y="5084764"/>
            <a:ext cx="1439863" cy="1368425"/>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a:solidFill>
                  <a:srgbClr val="000000"/>
                </a:solidFill>
                <a:latin typeface="Times New Roman" panose="02020603050405020304" pitchFamily="18" charset="0"/>
                <a:ea typeface="仿宋_GB2312" pitchFamily="49" charset="-122"/>
              </a:rPr>
              <a:t>Static</a:t>
            </a:r>
            <a:r>
              <a:rPr lang="en-US" altLang="zh-CN" sz="2000" b="1">
                <a:solidFill>
                  <a:srgbClr val="FF0000"/>
                </a:solidFill>
                <a:latin typeface="仿宋_GB2312" pitchFamily="49" charset="-122"/>
                <a:ea typeface="仿宋_GB2312" pitchFamily="49" charset="-122"/>
              </a:rPr>
              <a:t>     </a:t>
            </a:r>
          </a:p>
          <a:p>
            <a:pPr algn="ctr">
              <a:spcBef>
                <a:spcPct val="50000"/>
              </a:spcBef>
            </a:pPr>
            <a:r>
              <a:rPr lang="en-US" altLang="zh-CN" sz="1100" b="1">
                <a:solidFill>
                  <a:srgbClr val="FF0000"/>
                </a:solidFill>
                <a:latin typeface="Times New Roman" panose="02020603050405020304" pitchFamily="18" charset="0"/>
                <a:ea typeface="仿宋_GB2312" pitchFamily="49" charset="-122"/>
              </a:rPr>
              <a:t>    </a:t>
            </a:r>
            <a:r>
              <a:rPr lang="en-US" altLang="zh-CN" sz="1600" b="1">
                <a:solidFill>
                  <a:srgbClr val="000000"/>
                </a:solidFill>
                <a:latin typeface="Times New Roman" panose="02020603050405020304" pitchFamily="18" charset="0"/>
                <a:ea typeface="仿宋_GB2312" pitchFamily="49" charset="-122"/>
              </a:rPr>
              <a:t>Arbitrarily</a:t>
            </a:r>
            <a:r>
              <a:rPr lang="en-US" altLang="zh-CN" sz="1600" b="1">
                <a:solidFill>
                  <a:srgbClr val="FF0000"/>
                </a:solidFill>
                <a:latin typeface="仿宋_GB2312" pitchFamily="49" charset="-122"/>
                <a:ea typeface="仿宋_GB2312" pitchFamily="49" charset="-122"/>
              </a:rPr>
              <a:t> </a:t>
            </a:r>
            <a:r>
              <a:rPr lang="en-US" altLang="zh-CN" sz="2000" b="1">
                <a:solidFill>
                  <a:srgbClr val="FF0000"/>
                </a:solidFill>
                <a:latin typeface="仿宋_GB2312" pitchFamily="49" charset="-122"/>
                <a:ea typeface="仿宋_GB2312" pitchFamily="49" charset="-122"/>
              </a:rPr>
              <a:t>   </a:t>
            </a:r>
          </a:p>
          <a:p>
            <a:pPr>
              <a:spcBef>
                <a:spcPct val="50000"/>
              </a:spcBef>
            </a:pPr>
            <a:r>
              <a:rPr lang="en-US" altLang="zh-CN" sz="2000" b="1">
                <a:solidFill>
                  <a:srgbClr val="FF0000"/>
                </a:solidFill>
                <a:latin typeface="仿宋_GB2312" pitchFamily="49" charset="-122"/>
                <a:ea typeface="仿宋_GB2312" pitchFamily="49" charset="-122"/>
              </a:rPr>
              <a:t>    </a:t>
            </a:r>
            <a:endParaRPr lang="en-US" altLang="zh-CN" sz="2000" b="1">
              <a:latin typeface="仿宋_GB2312" pitchFamily="49" charset="-122"/>
              <a:ea typeface="仿宋_GB2312" pitchFamily="49" charset="-122"/>
            </a:endParaRPr>
          </a:p>
        </p:txBody>
      </p:sp>
      <p:graphicFrame>
        <p:nvGraphicFramePr>
          <p:cNvPr id="91167" name="Object 68"/>
          <p:cNvGraphicFramePr>
            <a:graphicFrameLocks noChangeAspect="1"/>
          </p:cNvGraphicFramePr>
          <p:nvPr/>
        </p:nvGraphicFramePr>
        <p:xfrm>
          <a:off x="3863975" y="6021389"/>
          <a:ext cx="522288" cy="306387"/>
        </p:xfrm>
        <a:graphic>
          <a:graphicData uri="http://schemas.openxmlformats.org/presentationml/2006/ole">
            <mc:AlternateContent xmlns:mc="http://schemas.openxmlformats.org/markup-compatibility/2006">
              <mc:Choice xmlns:v="urn:schemas-microsoft-com:vml" Requires="v">
                <p:oleObj spid="_x0000_s27746" name="Equation" r:id="rId15" imgW="314211" imgH="161960" progId="Equation.DSMT4">
                  <p:embed/>
                </p:oleObj>
              </mc:Choice>
              <mc:Fallback>
                <p:oleObj name="Equation" r:id="rId15" imgW="314211" imgH="16196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63975" y="6021389"/>
                        <a:ext cx="522288" cy="306387"/>
                      </a:xfrm>
                      <a:prstGeom prst="rect">
                        <a:avLst/>
                      </a:prstGeom>
                      <a:noFill/>
                      <a:ln>
                        <a:noFill/>
                      </a:ln>
                      <a:effectLst/>
                      <a:extLst>
                        <a:ext uri="{909E8E84-426E-40DD-AFC4-6F175D3DCCD1}">
                          <a14:hiddenFill xmlns:a14="http://schemas.microsoft.com/office/drawing/2010/main">
                            <a:gradFill rotWithShape="1">
                              <a:gsLst>
                                <a:gs pos="0">
                                  <a:schemeClr val="accent1">
                                    <a:alpha val="0"/>
                                  </a:schemeClr>
                                </a:gs>
                                <a:gs pos="50000">
                                  <a:schemeClr val="bg1"/>
                                </a:gs>
                                <a:gs pos="100000">
                                  <a:schemeClr val="accent1">
                                    <a:alpha val="0"/>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68" name="Object 69"/>
          <p:cNvGraphicFramePr>
            <a:graphicFrameLocks noChangeAspect="1"/>
          </p:cNvGraphicFramePr>
          <p:nvPr/>
        </p:nvGraphicFramePr>
        <p:xfrm>
          <a:off x="3792538" y="5727700"/>
          <a:ext cx="215900" cy="198438"/>
        </p:xfrm>
        <a:graphic>
          <a:graphicData uri="http://schemas.openxmlformats.org/presentationml/2006/ole">
            <mc:AlternateContent xmlns:mc="http://schemas.openxmlformats.org/markup-compatibility/2006">
              <mc:Choice xmlns:v="urn:schemas-microsoft-com:vml" Requires="v">
                <p:oleObj spid="_x0000_s27747" name="Equation" r:id="rId17" imgW="95289" imgH="85839" progId="Equation.DSMT4">
                  <p:embed/>
                </p:oleObj>
              </mc:Choice>
              <mc:Fallback>
                <p:oleObj name="Equation" r:id="rId17" imgW="95289" imgH="85839"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92538" y="5727700"/>
                        <a:ext cx="215900" cy="198438"/>
                      </a:xfrm>
                      <a:prstGeom prst="rect">
                        <a:avLst/>
                      </a:prstGeom>
                      <a:noFill/>
                      <a:ln>
                        <a:noFill/>
                      </a:ln>
                      <a:effectLst/>
                      <a:extLst>
                        <a:ext uri="{909E8E84-426E-40DD-AFC4-6F175D3DCCD1}">
                          <a14:hiddenFill xmlns:a14="http://schemas.microsoft.com/office/drawing/2010/main">
                            <a:gradFill rotWithShape="1">
                              <a:gsLst>
                                <a:gs pos="0">
                                  <a:schemeClr val="accent1">
                                    <a:alpha val="0"/>
                                  </a:schemeClr>
                                </a:gs>
                                <a:gs pos="50000">
                                  <a:schemeClr val="bg1"/>
                                </a:gs>
                                <a:gs pos="100000">
                                  <a:schemeClr val="accent1">
                                    <a:alpha val="0"/>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5769" name="Text Box 73"/>
          <p:cNvSpPr txBox="1">
            <a:spLocks noChangeArrowheads="1"/>
          </p:cNvSpPr>
          <p:nvPr/>
        </p:nvSpPr>
        <p:spPr bwMode="auto">
          <a:xfrm>
            <a:off x="6165851" y="5084764"/>
            <a:ext cx="1655763" cy="1368425"/>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600" b="1">
                <a:solidFill>
                  <a:srgbClr val="000000"/>
                </a:solidFill>
                <a:latin typeface="Times New Roman" panose="02020603050405020304" pitchFamily="18" charset="0"/>
                <a:ea typeface="仿宋_GB2312" pitchFamily="49" charset="-122"/>
              </a:rPr>
              <a:t>Uniform motion</a:t>
            </a:r>
            <a:r>
              <a:rPr lang="en-US" altLang="zh-CN" sz="1600" b="1">
                <a:solidFill>
                  <a:srgbClr val="FF0000"/>
                </a:solidFill>
                <a:latin typeface="仿宋_GB2312" pitchFamily="49" charset="-122"/>
                <a:ea typeface="仿宋_GB2312" pitchFamily="49" charset="-122"/>
              </a:rPr>
              <a:t>    </a:t>
            </a:r>
          </a:p>
          <a:p>
            <a:pPr>
              <a:spcBef>
                <a:spcPct val="50000"/>
              </a:spcBef>
            </a:pPr>
            <a:r>
              <a:rPr lang="en-US" altLang="zh-CN" sz="2000" b="1">
                <a:latin typeface="Times New Roman" panose="02020603050405020304" pitchFamily="18" charset="0"/>
                <a:ea typeface="仿宋_GB2312" pitchFamily="49" charset="-122"/>
              </a:rPr>
              <a:t>          </a:t>
            </a:r>
            <a:r>
              <a:rPr lang="en-US" altLang="zh-CN" sz="2000">
                <a:solidFill>
                  <a:srgbClr val="000000"/>
                </a:solidFill>
                <a:latin typeface="Times New Roman" panose="02020603050405020304" pitchFamily="18" charset="0"/>
                <a:ea typeface="仿宋_GB2312" pitchFamily="49" charset="-122"/>
              </a:rPr>
              <a:t>Finite</a:t>
            </a:r>
          </a:p>
        </p:txBody>
      </p:sp>
      <p:graphicFrame>
        <p:nvGraphicFramePr>
          <p:cNvPr id="91170" name="Object 74"/>
          <p:cNvGraphicFramePr>
            <a:graphicFrameLocks noChangeAspect="1"/>
          </p:cNvGraphicFramePr>
          <p:nvPr/>
        </p:nvGraphicFramePr>
        <p:xfrm>
          <a:off x="6453189" y="6021389"/>
          <a:ext cx="522287" cy="306387"/>
        </p:xfrm>
        <a:graphic>
          <a:graphicData uri="http://schemas.openxmlformats.org/presentationml/2006/ole">
            <mc:AlternateContent xmlns:mc="http://schemas.openxmlformats.org/markup-compatibility/2006">
              <mc:Choice xmlns:v="urn:schemas-microsoft-com:vml" Requires="v">
                <p:oleObj spid="_x0000_s27748" name="Equation" r:id="rId19" imgW="314211" imgH="161960" progId="Equation.DSMT4">
                  <p:embed/>
                </p:oleObj>
              </mc:Choice>
              <mc:Fallback>
                <p:oleObj name="Equation" r:id="rId19" imgW="314211" imgH="16196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453189" y="6021389"/>
                        <a:ext cx="522287" cy="306387"/>
                      </a:xfrm>
                      <a:prstGeom prst="rect">
                        <a:avLst/>
                      </a:prstGeom>
                      <a:noFill/>
                      <a:ln>
                        <a:noFill/>
                      </a:ln>
                      <a:effectLst/>
                      <a:extLst>
                        <a:ext uri="{909E8E84-426E-40DD-AFC4-6F175D3DCCD1}">
                          <a14:hiddenFill xmlns:a14="http://schemas.microsoft.com/office/drawing/2010/main">
                            <a:gradFill rotWithShape="1">
                              <a:gsLst>
                                <a:gs pos="0">
                                  <a:schemeClr val="accent1">
                                    <a:alpha val="0"/>
                                  </a:schemeClr>
                                </a:gs>
                                <a:gs pos="50000">
                                  <a:schemeClr val="bg1"/>
                                </a:gs>
                                <a:gs pos="100000">
                                  <a:schemeClr val="accent1">
                                    <a:alpha val="0"/>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71" name="Object 75"/>
          <p:cNvGraphicFramePr>
            <a:graphicFrameLocks noChangeAspect="1"/>
          </p:cNvGraphicFramePr>
          <p:nvPr/>
        </p:nvGraphicFramePr>
        <p:xfrm>
          <a:off x="6442075" y="5589589"/>
          <a:ext cx="215900" cy="198437"/>
        </p:xfrm>
        <a:graphic>
          <a:graphicData uri="http://schemas.openxmlformats.org/presentationml/2006/ole">
            <mc:AlternateContent xmlns:mc="http://schemas.openxmlformats.org/markup-compatibility/2006">
              <mc:Choice xmlns:v="urn:schemas-microsoft-com:vml" Requires="v">
                <p:oleObj spid="_x0000_s27749" name="Equation" r:id="rId21" imgW="95289" imgH="85839" progId="Equation.DSMT4">
                  <p:embed/>
                </p:oleObj>
              </mc:Choice>
              <mc:Fallback>
                <p:oleObj name="Equation" r:id="rId21" imgW="95289" imgH="85839"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442075" y="5589589"/>
                        <a:ext cx="215900" cy="198437"/>
                      </a:xfrm>
                      <a:prstGeom prst="rect">
                        <a:avLst/>
                      </a:prstGeom>
                      <a:noFill/>
                      <a:ln>
                        <a:noFill/>
                      </a:ln>
                      <a:effectLst/>
                      <a:extLst>
                        <a:ext uri="{909E8E84-426E-40DD-AFC4-6F175D3DCCD1}">
                          <a14:hiddenFill xmlns:a14="http://schemas.microsoft.com/office/drawing/2010/main">
                            <a:gradFill rotWithShape="1">
                              <a:gsLst>
                                <a:gs pos="0">
                                  <a:schemeClr val="accent1">
                                    <a:alpha val="0"/>
                                  </a:schemeClr>
                                </a:gs>
                                <a:gs pos="50000">
                                  <a:schemeClr val="bg1"/>
                                </a:gs>
                                <a:gs pos="100000">
                                  <a:schemeClr val="accent1">
                                    <a:alpha val="0"/>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433746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178" name="Group 2"/>
          <p:cNvGrpSpPr>
            <a:grpSpLocks/>
          </p:cNvGrpSpPr>
          <p:nvPr/>
        </p:nvGrpSpPr>
        <p:grpSpPr bwMode="auto">
          <a:xfrm>
            <a:off x="2362200" y="381001"/>
            <a:ext cx="7543800" cy="1463675"/>
            <a:chOff x="528" y="240"/>
            <a:chExt cx="4752" cy="922"/>
          </a:xfrm>
        </p:grpSpPr>
        <p:sp>
          <p:nvSpPr>
            <p:cNvPr id="178179" name="Text Box 3"/>
            <p:cNvSpPr txBox="1">
              <a:spLocks noChangeArrowheads="1"/>
            </p:cNvSpPr>
            <p:nvPr/>
          </p:nvSpPr>
          <p:spPr bwMode="auto">
            <a:xfrm>
              <a:off x="528" y="240"/>
              <a:ext cx="4752" cy="9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50000"/>
                </a:lnSpc>
                <a:spcBef>
                  <a:spcPct val="50000"/>
                </a:spcBef>
              </a:pPr>
              <a:r>
                <a:rPr kumimoji="1" lang="en-US" altLang="en-US" sz="2000" b="1">
                  <a:solidFill>
                    <a:srgbClr val="3333FF"/>
                  </a:solidFill>
                  <a:latin typeface="Times New Roman" panose="02020603050405020304" pitchFamily="18" charset="0"/>
                  <a:ea typeface="楷体_GB2312" pitchFamily="49" charset="-122"/>
                </a:rPr>
                <a:t>       </a:t>
              </a:r>
              <a:r>
                <a:rPr kumimoji="1" lang="en-US" altLang="en-US" sz="2000" b="1">
                  <a:solidFill>
                    <a:srgbClr val="000000"/>
                  </a:solidFill>
                  <a:latin typeface="Times New Roman" panose="02020603050405020304" pitchFamily="18" charset="0"/>
                  <a:ea typeface="楷体_GB2312" pitchFamily="49" charset="-122"/>
                </a:rPr>
                <a:t>If     is</a:t>
              </a:r>
              <a:r>
                <a:rPr kumimoji="1" lang="en-US" altLang="en-US" sz="2000" b="1">
                  <a:solidFill>
                    <a:srgbClr val="3333FF"/>
                  </a:solidFill>
                  <a:latin typeface="Times New Roman" panose="02020603050405020304" pitchFamily="18" charset="0"/>
                  <a:ea typeface="楷体_GB2312" pitchFamily="49" charset="-122"/>
                </a:rPr>
                <a:t> </a:t>
              </a:r>
              <a:r>
                <a:rPr kumimoji="1" lang="en-US" altLang="en-US" sz="2000" b="1">
                  <a:solidFill>
                    <a:srgbClr val="FF0000"/>
                  </a:solidFill>
                  <a:latin typeface="Times New Roman" panose="02020603050405020304" pitchFamily="18" charset="0"/>
                  <a:ea typeface="楷体_GB2312" pitchFamily="49" charset="-122"/>
                </a:rPr>
                <a:t>also</a:t>
              </a:r>
              <a:r>
                <a:rPr kumimoji="1" lang="en-US" altLang="en-US" sz="2000" b="1">
                  <a:solidFill>
                    <a:srgbClr val="3333FF"/>
                  </a:solidFill>
                  <a:latin typeface="Times New Roman" panose="02020603050405020304" pitchFamily="18" charset="0"/>
                  <a:ea typeface="楷体_GB2312" pitchFamily="49" charset="-122"/>
                </a:rPr>
                <a:t> </a:t>
              </a:r>
              <a:r>
                <a:rPr kumimoji="1" lang="en-US" altLang="en-US" sz="2000" b="1">
                  <a:solidFill>
                    <a:srgbClr val="000000"/>
                  </a:solidFill>
                  <a:latin typeface="Times New Roman" panose="02020603050405020304" pitchFamily="18" charset="0"/>
                  <a:ea typeface="楷体_GB2312" pitchFamily="49" charset="-122"/>
                </a:rPr>
                <a:t>taken as the reference point for the electric potential produced by the image line charge     , then    and      produce an</a:t>
              </a:r>
              <a:r>
                <a:rPr kumimoji="1" lang="en-US" altLang="en-US" sz="2000" b="1">
                  <a:solidFill>
                    <a:srgbClr val="3333FF"/>
                  </a:solidFill>
                  <a:latin typeface="Times New Roman" panose="02020603050405020304" pitchFamily="18" charset="0"/>
                  <a:ea typeface="楷体_GB2312" pitchFamily="49" charset="-122"/>
                </a:rPr>
                <a:t> </a:t>
              </a:r>
              <a:r>
                <a:rPr kumimoji="1" lang="en-US" altLang="en-US" sz="2000" b="1">
                  <a:solidFill>
                    <a:srgbClr val="FF0000"/>
                  </a:solidFill>
                  <a:latin typeface="Times New Roman" panose="02020603050405020304" pitchFamily="18" charset="0"/>
                  <a:ea typeface="楷体_GB2312" pitchFamily="49" charset="-122"/>
                </a:rPr>
                <a:t>electric potential</a:t>
              </a:r>
              <a:r>
                <a:rPr kumimoji="1" lang="en-US" altLang="en-US" sz="2000" b="1">
                  <a:solidFill>
                    <a:srgbClr val="3333FF"/>
                  </a:solidFill>
                  <a:latin typeface="Times New Roman" panose="02020603050405020304" pitchFamily="18" charset="0"/>
                  <a:ea typeface="楷体_GB2312" pitchFamily="49" charset="-122"/>
                </a:rPr>
                <a:t> </a:t>
              </a:r>
              <a:r>
                <a:rPr kumimoji="1" lang="en-US" altLang="en-US" sz="2000" b="1">
                  <a:solidFill>
                    <a:srgbClr val="000000"/>
                  </a:solidFill>
                  <a:latin typeface="Times New Roman" panose="02020603050405020304" pitchFamily="18" charset="0"/>
                  <a:ea typeface="楷体_GB2312" pitchFamily="49" charset="-122"/>
                </a:rPr>
                <a:t>at a point </a:t>
              </a:r>
              <a:r>
                <a:rPr kumimoji="1" lang="en-US" altLang="en-US" sz="2000" b="1" i="1">
                  <a:solidFill>
                    <a:srgbClr val="000000"/>
                  </a:solidFill>
                  <a:latin typeface="Times New Roman" panose="02020603050405020304" pitchFamily="18" charset="0"/>
                  <a:ea typeface="楷体_GB2312" pitchFamily="49" charset="-122"/>
                </a:rPr>
                <a:t>P</a:t>
              </a:r>
              <a:r>
                <a:rPr kumimoji="1" lang="en-US" altLang="en-US" sz="2000" b="1">
                  <a:solidFill>
                    <a:srgbClr val="000000"/>
                  </a:solidFill>
                  <a:latin typeface="Times New Roman" panose="02020603050405020304" pitchFamily="18" charset="0"/>
                  <a:ea typeface="楷体_GB2312" pitchFamily="49" charset="-122"/>
                </a:rPr>
                <a:t> on</a:t>
              </a:r>
              <a:r>
                <a:rPr kumimoji="1" lang="en-US" altLang="en-US" sz="2000" b="1">
                  <a:solidFill>
                    <a:srgbClr val="3333FF"/>
                  </a:solidFill>
                  <a:latin typeface="Times New Roman" panose="02020603050405020304" pitchFamily="18" charset="0"/>
                  <a:ea typeface="楷体_GB2312" pitchFamily="49" charset="-122"/>
                </a:rPr>
                <a:t> </a:t>
              </a:r>
              <a:r>
                <a:rPr kumimoji="1" lang="en-US" altLang="en-US" sz="2000" b="1">
                  <a:solidFill>
                    <a:srgbClr val="FF0000"/>
                  </a:solidFill>
                  <a:latin typeface="Times New Roman" panose="02020603050405020304" pitchFamily="18" charset="0"/>
                  <a:ea typeface="楷体_GB2312" pitchFamily="49" charset="-122"/>
                </a:rPr>
                <a:t>the surface</a:t>
              </a:r>
              <a:r>
                <a:rPr kumimoji="1" lang="en-US" altLang="en-US" sz="2000" b="1">
                  <a:solidFill>
                    <a:srgbClr val="3333FF"/>
                  </a:solidFill>
                  <a:latin typeface="Times New Roman" panose="02020603050405020304" pitchFamily="18" charset="0"/>
                  <a:ea typeface="楷体_GB2312" pitchFamily="49" charset="-122"/>
                </a:rPr>
                <a:t> </a:t>
              </a:r>
              <a:r>
                <a:rPr kumimoji="1" lang="en-US" altLang="en-US" sz="2000" b="1">
                  <a:solidFill>
                    <a:srgbClr val="000000"/>
                  </a:solidFill>
                  <a:latin typeface="Times New Roman" panose="02020603050405020304" pitchFamily="18" charset="0"/>
                  <a:ea typeface="楷体_GB2312" pitchFamily="49" charset="-122"/>
                </a:rPr>
                <a:t>of the cylinder given by</a:t>
              </a:r>
              <a:endParaRPr kumimoji="1" lang="en-US" altLang="zh-CN" sz="2000" b="1">
                <a:solidFill>
                  <a:srgbClr val="000000"/>
                </a:solidFill>
                <a:latin typeface="Times New Roman" panose="02020603050405020304" pitchFamily="18" charset="0"/>
                <a:ea typeface="楷体_GB2312" pitchFamily="49" charset="-122"/>
              </a:endParaRPr>
            </a:p>
          </p:txBody>
        </p:sp>
        <p:graphicFrame>
          <p:nvGraphicFramePr>
            <p:cNvPr id="178180" name="Object 4"/>
            <p:cNvGraphicFramePr>
              <a:graphicFrameLocks noChangeAspect="1"/>
            </p:cNvGraphicFramePr>
            <p:nvPr/>
          </p:nvGraphicFramePr>
          <p:xfrm>
            <a:off x="2992" y="648"/>
            <a:ext cx="279" cy="202"/>
          </p:xfrm>
          <a:graphic>
            <a:graphicData uri="http://schemas.openxmlformats.org/presentationml/2006/ole">
              <mc:AlternateContent xmlns:mc="http://schemas.openxmlformats.org/markup-compatibility/2006">
                <mc:Choice xmlns:v="urn:schemas-microsoft-com:vml" Requires="v">
                  <p:oleObj spid="_x0000_s49244" r:id="rId3" imgW="279279" imgH="203112" progId="Equation.3">
                    <p:embed/>
                  </p:oleObj>
                </mc:Choice>
                <mc:Fallback>
                  <p:oleObj r:id="rId3" imgW="279279"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2" y="648"/>
                          <a:ext cx="279"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8181" name="Object 5"/>
            <p:cNvGraphicFramePr>
              <a:graphicFrameLocks noChangeAspect="1"/>
            </p:cNvGraphicFramePr>
            <p:nvPr/>
          </p:nvGraphicFramePr>
          <p:xfrm>
            <a:off x="1008" y="336"/>
            <a:ext cx="148" cy="207"/>
          </p:xfrm>
          <a:graphic>
            <a:graphicData uri="http://schemas.openxmlformats.org/presentationml/2006/ole">
              <mc:AlternateContent xmlns:mc="http://schemas.openxmlformats.org/markup-compatibility/2006">
                <mc:Choice xmlns:v="urn:schemas-microsoft-com:vml" Requires="v">
                  <p:oleObj spid="_x0000_s49245" r:id="rId5" imgW="139639" imgH="203112" progId="Equation.3">
                    <p:embed/>
                  </p:oleObj>
                </mc:Choice>
                <mc:Fallback>
                  <p:oleObj r:id="rId5" imgW="139639"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 y="336"/>
                          <a:ext cx="148" cy="2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8182" name="Object 6"/>
            <p:cNvGraphicFramePr>
              <a:graphicFrameLocks noChangeAspect="1"/>
            </p:cNvGraphicFramePr>
            <p:nvPr/>
          </p:nvGraphicFramePr>
          <p:xfrm>
            <a:off x="3704" y="648"/>
            <a:ext cx="183" cy="202"/>
          </p:xfrm>
          <a:graphic>
            <a:graphicData uri="http://schemas.openxmlformats.org/presentationml/2006/ole">
              <mc:AlternateContent xmlns:mc="http://schemas.openxmlformats.org/markup-compatibility/2006">
                <mc:Choice xmlns:v="urn:schemas-microsoft-com:vml" Requires="v">
                  <p:oleObj spid="_x0000_s49246" r:id="rId7" imgW="177569" imgH="202936" progId="Equation.3">
                    <p:embed/>
                  </p:oleObj>
                </mc:Choice>
                <mc:Fallback>
                  <p:oleObj r:id="rId7" imgW="177569" imgH="20293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4" y="648"/>
                          <a:ext cx="183"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8183" name="Object 7"/>
            <p:cNvGraphicFramePr>
              <a:graphicFrameLocks noChangeAspect="1"/>
            </p:cNvGraphicFramePr>
            <p:nvPr/>
          </p:nvGraphicFramePr>
          <p:xfrm>
            <a:off x="4152" y="648"/>
            <a:ext cx="279" cy="202"/>
          </p:xfrm>
          <a:graphic>
            <a:graphicData uri="http://schemas.openxmlformats.org/presentationml/2006/ole">
              <mc:AlternateContent xmlns:mc="http://schemas.openxmlformats.org/markup-compatibility/2006">
                <mc:Choice xmlns:v="urn:schemas-microsoft-com:vml" Requires="v">
                  <p:oleObj spid="_x0000_s49247" r:id="rId9" imgW="279279" imgH="203112" progId="Equation.3">
                    <p:embed/>
                  </p:oleObj>
                </mc:Choice>
                <mc:Fallback>
                  <p:oleObj r:id="rId9" imgW="279279"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2" y="648"/>
                          <a:ext cx="279"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78184" name="Object 8"/>
          <p:cNvGraphicFramePr>
            <a:graphicFrameLocks noChangeAspect="1"/>
          </p:cNvGraphicFramePr>
          <p:nvPr/>
        </p:nvGraphicFramePr>
        <p:xfrm>
          <a:off x="3581401" y="2209800"/>
          <a:ext cx="3260725" cy="755650"/>
        </p:xfrm>
        <a:graphic>
          <a:graphicData uri="http://schemas.openxmlformats.org/presentationml/2006/ole">
            <mc:AlternateContent xmlns:mc="http://schemas.openxmlformats.org/markup-compatibility/2006">
              <mc:Choice xmlns:v="urn:schemas-microsoft-com:vml" Requires="v">
                <p:oleObj spid="_x0000_s49248" name="Equation" r:id="rId10" imgW="1879560" imgH="431640" progId="Equation.3">
                  <p:embed/>
                </p:oleObj>
              </mc:Choice>
              <mc:Fallback>
                <p:oleObj name="Equation" r:id="rId10" imgW="1879560" imgH="431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1401" y="2209800"/>
                        <a:ext cx="3260725" cy="75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8185" name="Object 9"/>
          <p:cNvGraphicFramePr>
            <a:graphicFrameLocks noChangeAspect="1"/>
          </p:cNvGraphicFramePr>
          <p:nvPr/>
        </p:nvGraphicFramePr>
        <p:xfrm>
          <a:off x="6858000" y="2209800"/>
          <a:ext cx="1524000" cy="776288"/>
        </p:xfrm>
        <a:graphic>
          <a:graphicData uri="http://schemas.openxmlformats.org/presentationml/2006/ole">
            <mc:AlternateContent xmlns:mc="http://schemas.openxmlformats.org/markup-compatibility/2006">
              <mc:Choice xmlns:v="urn:schemas-microsoft-com:vml" Requires="v">
                <p:oleObj spid="_x0000_s49249" name="Equation" r:id="rId12" imgW="850680" imgH="431640" progId="Equation.3">
                  <p:embed/>
                </p:oleObj>
              </mc:Choice>
              <mc:Fallback>
                <p:oleObj name="Equation" r:id="rId12" imgW="850680" imgH="4316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0" y="2209800"/>
                        <a:ext cx="1524000" cy="776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78186" name="Group 10"/>
          <p:cNvGrpSpPr>
            <a:grpSpLocks/>
          </p:cNvGrpSpPr>
          <p:nvPr/>
        </p:nvGrpSpPr>
        <p:grpSpPr bwMode="auto">
          <a:xfrm>
            <a:off x="2279650" y="3213100"/>
            <a:ext cx="7696200" cy="1066800"/>
            <a:chOff x="480" y="2160"/>
            <a:chExt cx="4848" cy="672"/>
          </a:xfrm>
        </p:grpSpPr>
        <p:sp>
          <p:nvSpPr>
            <p:cNvPr id="178187" name="Text Box 11"/>
            <p:cNvSpPr txBox="1">
              <a:spLocks noChangeArrowheads="1"/>
            </p:cNvSpPr>
            <p:nvPr/>
          </p:nvSpPr>
          <p:spPr bwMode="auto">
            <a:xfrm>
              <a:off x="480" y="2160"/>
              <a:ext cx="4848"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en-US" sz="2000" b="1">
                  <a:solidFill>
                    <a:srgbClr val="3333FF"/>
                  </a:solidFill>
                  <a:latin typeface="Times New Roman" panose="02020603050405020304" pitchFamily="18" charset="0"/>
                  <a:ea typeface="楷体_GB2312" pitchFamily="49" charset="-122"/>
                </a:rPr>
                <a:t>       </a:t>
              </a:r>
              <a:r>
                <a:rPr kumimoji="1" lang="en-US" altLang="en-US" sz="2000" b="1">
                  <a:solidFill>
                    <a:srgbClr val="000000"/>
                  </a:solidFill>
                  <a:latin typeface="Times New Roman" panose="02020603050405020304" pitchFamily="18" charset="0"/>
                  <a:ea typeface="楷体_GB2312" pitchFamily="49" charset="-122"/>
                </a:rPr>
                <a:t>Since the conducting cylinder is an</a:t>
              </a:r>
              <a:r>
                <a:rPr kumimoji="1" lang="en-US" altLang="en-US" sz="2000" b="1">
                  <a:solidFill>
                    <a:srgbClr val="3333FF"/>
                  </a:solidFill>
                  <a:latin typeface="Times New Roman" panose="02020603050405020304" pitchFamily="18" charset="0"/>
                  <a:ea typeface="楷体_GB2312" pitchFamily="49" charset="-122"/>
                </a:rPr>
                <a:t> </a:t>
              </a:r>
              <a:r>
                <a:rPr kumimoji="1" lang="en-US" altLang="en-US" sz="2000" b="1">
                  <a:solidFill>
                    <a:srgbClr val="FF0000"/>
                  </a:solidFill>
                  <a:latin typeface="Times New Roman" panose="02020603050405020304" pitchFamily="18" charset="0"/>
                  <a:ea typeface="楷体_GB2312" pitchFamily="49" charset="-122"/>
                </a:rPr>
                <a:t>equipotential </a:t>
              </a:r>
              <a:r>
                <a:rPr kumimoji="1" lang="en-US" altLang="en-US" sz="2000" b="1">
                  <a:solidFill>
                    <a:srgbClr val="000000"/>
                  </a:solidFill>
                  <a:latin typeface="Times New Roman" panose="02020603050405020304" pitchFamily="18" charset="0"/>
                  <a:ea typeface="楷体_GB2312" pitchFamily="49" charset="-122"/>
                </a:rPr>
                <a:t>body, in order to satisfy this boundary condition the ratio      must be</a:t>
              </a:r>
              <a:r>
                <a:rPr kumimoji="1" lang="en-US" altLang="en-US" sz="2000" b="1">
                  <a:solidFill>
                    <a:srgbClr val="3333FF"/>
                  </a:solidFill>
                  <a:latin typeface="Times New Roman" panose="02020603050405020304" pitchFamily="18" charset="0"/>
                  <a:ea typeface="楷体_GB2312" pitchFamily="49" charset="-122"/>
                </a:rPr>
                <a:t> </a:t>
              </a:r>
              <a:r>
                <a:rPr kumimoji="1" lang="en-US" altLang="en-US" sz="2000" b="1">
                  <a:solidFill>
                    <a:srgbClr val="FF0000"/>
                  </a:solidFill>
                  <a:latin typeface="Times New Roman" panose="02020603050405020304" pitchFamily="18" charset="0"/>
                  <a:ea typeface="楷体_GB2312" pitchFamily="49" charset="-122"/>
                </a:rPr>
                <a:t>a constant</a:t>
              </a:r>
              <a:r>
                <a:rPr kumimoji="1" lang="en-US" altLang="en-US" sz="2000" b="1">
                  <a:solidFill>
                    <a:srgbClr val="3333FF"/>
                  </a:solidFill>
                  <a:latin typeface="Times New Roman" panose="02020603050405020304" pitchFamily="18" charset="0"/>
                  <a:ea typeface="楷体_GB2312" pitchFamily="49" charset="-122"/>
                </a:rPr>
                <a:t>. </a:t>
              </a:r>
              <a:endParaRPr kumimoji="1" lang="en-US" altLang="zh-CN" sz="2000" b="1">
                <a:solidFill>
                  <a:srgbClr val="3333FF"/>
                </a:solidFill>
                <a:latin typeface="楷体_GB2312" pitchFamily="49" charset="-122"/>
                <a:ea typeface="楷体_GB2312" pitchFamily="49" charset="-122"/>
              </a:endParaRPr>
            </a:p>
          </p:txBody>
        </p:sp>
        <p:graphicFrame>
          <p:nvGraphicFramePr>
            <p:cNvPr id="178188" name="Object 12"/>
            <p:cNvGraphicFramePr>
              <a:graphicFrameLocks noChangeAspect="1"/>
            </p:cNvGraphicFramePr>
            <p:nvPr/>
          </p:nvGraphicFramePr>
          <p:xfrm>
            <a:off x="3456" y="2496"/>
            <a:ext cx="164" cy="336"/>
          </p:xfrm>
          <a:graphic>
            <a:graphicData uri="http://schemas.openxmlformats.org/presentationml/2006/ole">
              <mc:AlternateContent xmlns:mc="http://schemas.openxmlformats.org/markup-compatibility/2006">
                <mc:Choice xmlns:v="urn:schemas-microsoft-com:vml" Requires="v">
                  <p:oleObj spid="_x0000_s49250" r:id="rId14" imgW="177723" imgH="368140" progId="Equation.3">
                    <p:embed/>
                  </p:oleObj>
                </mc:Choice>
                <mc:Fallback>
                  <p:oleObj r:id="rId14" imgW="177723" imgH="3681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56" y="2496"/>
                          <a:ext cx="164"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78189" name="Object 13"/>
          <p:cNvGraphicFramePr>
            <a:graphicFrameLocks noChangeAspect="1"/>
          </p:cNvGraphicFramePr>
          <p:nvPr/>
        </p:nvGraphicFramePr>
        <p:xfrm>
          <a:off x="5664200" y="5013326"/>
          <a:ext cx="1079500" cy="1057275"/>
        </p:xfrm>
        <a:graphic>
          <a:graphicData uri="http://schemas.openxmlformats.org/presentationml/2006/ole">
            <mc:AlternateContent xmlns:mc="http://schemas.openxmlformats.org/markup-compatibility/2006">
              <mc:Choice xmlns:v="urn:schemas-microsoft-com:vml" Requires="v">
                <p:oleObj spid="_x0000_s49251" r:id="rId16" imgW="469900" imgH="457200" progId="Equation.3">
                  <p:embed/>
                </p:oleObj>
              </mc:Choice>
              <mc:Fallback>
                <p:oleObj r:id="rId16" imgW="469900" imgH="4572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64200" y="5013326"/>
                        <a:ext cx="1079500"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78190" name="Group 14"/>
          <p:cNvGrpSpPr>
            <a:grpSpLocks/>
          </p:cNvGrpSpPr>
          <p:nvPr/>
        </p:nvGrpSpPr>
        <p:grpSpPr bwMode="auto">
          <a:xfrm>
            <a:off x="2819400" y="4648200"/>
            <a:ext cx="3124200" cy="623888"/>
            <a:chOff x="816" y="2928"/>
            <a:chExt cx="1968" cy="393"/>
          </a:xfrm>
        </p:grpSpPr>
        <p:graphicFrame>
          <p:nvGraphicFramePr>
            <p:cNvPr id="178191" name="Object 15"/>
            <p:cNvGraphicFramePr>
              <a:graphicFrameLocks noChangeAspect="1"/>
            </p:cNvGraphicFramePr>
            <p:nvPr/>
          </p:nvGraphicFramePr>
          <p:xfrm>
            <a:off x="1168" y="2928"/>
            <a:ext cx="672" cy="393"/>
          </p:xfrm>
          <a:graphic>
            <a:graphicData uri="http://schemas.openxmlformats.org/presentationml/2006/ole">
              <mc:AlternateContent xmlns:mc="http://schemas.openxmlformats.org/markup-compatibility/2006">
                <mc:Choice xmlns:v="urn:schemas-microsoft-com:vml" Requires="v">
                  <p:oleObj spid="_x0000_s49252" r:id="rId18" imgW="736600" imgH="431800" progId="Equation.3">
                    <p:embed/>
                  </p:oleObj>
                </mc:Choice>
                <mc:Fallback>
                  <p:oleObj r:id="rId18" imgW="736600" imgH="4318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68" y="2928"/>
                          <a:ext cx="672" cy="3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8192" name="Text Box 16"/>
            <p:cNvSpPr txBox="1">
              <a:spLocks noChangeArrowheads="1"/>
            </p:cNvSpPr>
            <p:nvPr/>
          </p:nvSpPr>
          <p:spPr bwMode="auto">
            <a:xfrm>
              <a:off x="816" y="2928"/>
              <a:ext cx="1968"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kumimoji="1" lang="en-US" altLang="en-US" sz="2000" b="1">
                  <a:solidFill>
                    <a:srgbClr val="000000"/>
                  </a:solidFill>
                  <a:latin typeface="Times New Roman" panose="02020603050405020304" pitchFamily="18" charset="0"/>
                  <a:ea typeface="楷体_GB2312" pitchFamily="49" charset="-122"/>
                </a:rPr>
                <a:t>Let                   , we find</a:t>
              </a:r>
              <a:endParaRPr kumimoji="1" lang="en-US" sz="2000" b="1">
                <a:solidFill>
                  <a:srgbClr val="000000"/>
                </a:solidFill>
                <a:latin typeface="Times New Roman" panose="02020603050405020304" pitchFamily="18" charset="0"/>
                <a:ea typeface="楷体_GB2312" pitchFamily="49" charset="-122"/>
              </a:endParaRPr>
            </a:p>
          </p:txBody>
        </p:sp>
      </p:grpSp>
      <p:graphicFrame>
        <p:nvGraphicFramePr>
          <p:cNvPr id="178195" name="Object 19">
            <a:hlinkClick r:id="" action="ppaction://ole?verb=0"/>
          </p:cNvPr>
          <p:cNvGraphicFramePr>
            <a:graphicFrameLocks/>
          </p:cNvGraphicFramePr>
          <p:nvPr/>
        </p:nvGraphicFramePr>
        <p:xfrm>
          <a:off x="8401050" y="4292600"/>
          <a:ext cx="1727200" cy="2565400"/>
        </p:xfrm>
        <a:graphic>
          <a:graphicData uri="http://schemas.openxmlformats.org/presentationml/2006/ole">
            <mc:AlternateContent xmlns:mc="http://schemas.openxmlformats.org/markup-compatibility/2006">
              <mc:Choice xmlns:v="urn:schemas-microsoft-com:vml" Requires="v">
                <p:oleObj spid="_x0000_s49253" name="Microsoft ClipArt Gallery" r:id="rId20" imgW="3465360" imgH="5630760" progId="MS_ClipArt_Gallery">
                  <p:embed/>
                </p:oleObj>
              </mc:Choice>
              <mc:Fallback>
                <p:oleObj name="Microsoft ClipArt Gallery" r:id="rId20" imgW="3465360" imgH="5630760" progId="MS_ClipArt_Gallery">
                  <p:embed/>
                  <p:pic>
                    <p:nvPicPr>
                      <p:cNvPr id="0" name=""/>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401050" y="4292600"/>
                        <a:ext cx="1727200"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49695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178178"/>
                                        </p:tgtEl>
                                        <p:attrNameLst>
                                          <p:attrName>style.visibility</p:attrName>
                                        </p:attrNameLst>
                                      </p:cBhvr>
                                      <p:to>
                                        <p:strVal val="visible"/>
                                      </p:to>
                                    </p:set>
                                    <p:anim calcmode="lin" valueType="num">
                                      <p:cBhvr additive="base">
                                        <p:cTn id="7" dur="500" fill="hold"/>
                                        <p:tgtEl>
                                          <p:spTgt spid="178178"/>
                                        </p:tgtEl>
                                        <p:attrNameLst>
                                          <p:attrName>ppt_x</p:attrName>
                                        </p:attrNameLst>
                                      </p:cBhvr>
                                      <p:tavLst>
                                        <p:tav tm="0">
                                          <p:val>
                                            <p:strVal val="#ppt_x"/>
                                          </p:val>
                                        </p:tav>
                                        <p:tav tm="100000">
                                          <p:val>
                                            <p:strVal val="#ppt_x"/>
                                          </p:val>
                                        </p:tav>
                                      </p:tavLst>
                                    </p:anim>
                                    <p:anim calcmode="lin" valueType="num">
                                      <p:cBhvr additive="base">
                                        <p:cTn id="8" dur="500" fill="hold"/>
                                        <p:tgtEl>
                                          <p:spTgt spid="17817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8184"/>
                                        </p:tgtEl>
                                        <p:attrNameLst>
                                          <p:attrName>style.visibility</p:attrName>
                                        </p:attrNameLst>
                                      </p:cBhvr>
                                      <p:to>
                                        <p:strVal val="visible"/>
                                      </p:to>
                                    </p:set>
                                    <p:anim calcmode="lin" valueType="num">
                                      <p:cBhvr additive="base">
                                        <p:cTn id="13" dur="500" fill="hold"/>
                                        <p:tgtEl>
                                          <p:spTgt spid="178184"/>
                                        </p:tgtEl>
                                        <p:attrNameLst>
                                          <p:attrName>ppt_x</p:attrName>
                                        </p:attrNameLst>
                                      </p:cBhvr>
                                      <p:tavLst>
                                        <p:tav tm="0">
                                          <p:val>
                                            <p:strVal val="#ppt_x"/>
                                          </p:val>
                                        </p:tav>
                                        <p:tav tm="100000">
                                          <p:val>
                                            <p:strVal val="#ppt_x"/>
                                          </p:val>
                                        </p:tav>
                                      </p:tavLst>
                                    </p:anim>
                                    <p:anim calcmode="lin" valueType="num">
                                      <p:cBhvr additive="base">
                                        <p:cTn id="14" dur="500" fill="hold"/>
                                        <p:tgtEl>
                                          <p:spTgt spid="17818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8185"/>
                                        </p:tgtEl>
                                        <p:attrNameLst>
                                          <p:attrName>style.visibility</p:attrName>
                                        </p:attrNameLst>
                                      </p:cBhvr>
                                      <p:to>
                                        <p:strVal val="visible"/>
                                      </p:to>
                                    </p:set>
                                    <p:anim calcmode="lin" valueType="num">
                                      <p:cBhvr additive="base">
                                        <p:cTn id="19" dur="500" fill="hold"/>
                                        <p:tgtEl>
                                          <p:spTgt spid="178185"/>
                                        </p:tgtEl>
                                        <p:attrNameLst>
                                          <p:attrName>ppt_x</p:attrName>
                                        </p:attrNameLst>
                                      </p:cBhvr>
                                      <p:tavLst>
                                        <p:tav tm="0">
                                          <p:val>
                                            <p:strVal val="#ppt_x"/>
                                          </p:val>
                                        </p:tav>
                                        <p:tav tm="100000">
                                          <p:val>
                                            <p:strVal val="#ppt_x"/>
                                          </p:val>
                                        </p:tav>
                                      </p:tavLst>
                                    </p:anim>
                                    <p:anim calcmode="lin" valueType="num">
                                      <p:cBhvr additive="base">
                                        <p:cTn id="20" dur="500" fill="hold"/>
                                        <p:tgtEl>
                                          <p:spTgt spid="17818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78186"/>
                                        </p:tgtEl>
                                        <p:attrNameLst>
                                          <p:attrName>style.visibility</p:attrName>
                                        </p:attrNameLst>
                                      </p:cBhvr>
                                      <p:to>
                                        <p:strVal val="visible"/>
                                      </p:to>
                                    </p:set>
                                    <p:anim calcmode="lin" valueType="num">
                                      <p:cBhvr additive="base">
                                        <p:cTn id="25" dur="500" fill="hold"/>
                                        <p:tgtEl>
                                          <p:spTgt spid="178186"/>
                                        </p:tgtEl>
                                        <p:attrNameLst>
                                          <p:attrName>ppt_x</p:attrName>
                                        </p:attrNameLst>
                                      </p:cBhvr>
                                      <p:tavLst>
                                        <p:tav tm="0">
                                          <p:val>
                                            <p:strVal val="#ppt_x"/>
                                          </p:val>
                                        </p:tav>
                                        <p:tav tm="100000">
                                          <p:val>
                                            <p:strVal val="#ppt_x"/>
                                          </p:val>
                                        </p:tav>
                                      </p:tavLst>
                                    </p:anim>
                                    <p:anim calcmode="lin" valueType="num">
                                      <p:cBhvr additive="base">
                                        <p:cTn id="26" dur="500" fill="hold"/>
                                        <p:tgtEl>
                                          <p:spTgt spid="17818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78190"/>
                                        </p:tgtEl>
                                        <p:attrNameLst>
                                          <p:attrName>style.visibility</p:attrName>
                                        </p:attrNameLst>
                                      </p:cBhvr>
                                      <p:to>
                                        <p:strVal val="visible"/>
                                      </p:to>
                                    </p:set>
                                    <p:anim calcmode="lin" valueType="num">
                                      <p:cBhvr additive="base">
                                        <p:cTn id="31" dur="500" fill="hold"/>
                                        <p:tgtEl>
                                          <p:spTgt spid="178190"/>
                                        </p:tgtEl>
                                        <p:attrNameLst>
                                          <p:attrName>ppt_x</p:attrName>
                                        </p:attrNameLst>
                                      </p:cBhvr>
                                      <p:tavLst>
                                        <p:tav tm="0">
                                          <p:val>
                                            <p:strVal val="#ppt_x"/>
                                          </p:val>
                                        </p:tav>
                                        <p:tav tm="100000">
                                          <p:val>
                                            <p:strVal val="#ppt_x"/>
                                          </p:val>
                                        </p:tav>
                                      </p:tavLst>
                                    </p:anim>
                                    <p:anim calcmode="lin" valueType="num">
                                      <p:cBhvr additive="base">
                                        <p:cTn id="32" dur="500" fill="hold"/>
                                        <p:tgtEl>
                                          <p:spTgt spid="17819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78189"/>
                                        </p:tgtEl>
                                        <p:attrNameLst>
                                          <p:attrName>style.visibility</p:attrName>
                                        </p:attrNameLst>
                                      </p:cBhvr>
                                      <p:to>
                                        <p:strVal val="visible"/>
                                      </p:to>
                                    </p:set>
                                    <p:anim calcmode="lin" valueType="num">
                                      <p:cBhvr additive="base">
                                        <p:cTn id="37" dur="500" fill="hold"/>
                                        <p:tgtEl>
                                          <p:spTgt spid="178189"/>
                                        </p:tgtEl>
                                        <p:attrNameLst>
                                          <p:attrName>ppt_x</p:attrName>
                                        </p:attrNameLst>
                                      </p:cBhvr>
                                      <p:tavLst>
                                        <p:tav tm="0">
                                          <p:val>
                                            <p:strVal val="#ppt_x"/>
                                          </p:val>
                                        </p:tav>
                                        <p:tav tm="100000">
                                          <p:val>
                                            <p:strVal val="#ppt_x"/>
                                          </p:val>
                                        </p:tav>
                                      </p:tavLst>
                                    </p:anim>
                                    <p:anim calcmode="lin" valueType="num">
                                      <p:cBhvr additive="base">
                                        <p:cTn id="38" dur="500" fill="hold"/>
                                        <p:tgtEl>
                                          <p:spTgt spid="1781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idx="4294967295"/>
          </p:nvPr>
        </p:nvSpPr>
        <p:spPr>
          <a:xfrm>
            <a:off x="3071813" y="476250"/>
            <a:ext cx="6203950" cy="1041400"/>
          </a:xfrm>
          <a:ln/>
        </p:spPr>
        <p:txBody>
          <a:bodyPr>
            <a:normAutofit fontScale="90000"/>
          </a:bodyPr>
          <a:lstStyle/>
          <a:p>
            <a:r>
              <a:rPr lang="en-US" altLang="zh-CN" b="1">
                <a:solidFill>
                  <a:srgbClr val="800000"/>
                </a:solidFill>
                <a:ea typeface="楷体_GB2312" pitchFamily="49" charset="-122"/>
              </a:rPr>
              <a:t>Using image method to solve the problems</a:t>
            </a:r>
          </a:p>
        </p:txBody>
      </p:sp>
      <p:sp>
        <p:nvSpPr>
          <p:cNvPr id="181251" name="Rectangle 3"/>
          <p:cNvSpPr>
            <a:spLocks noGrp="1" noChangeArrowheads="1"/>
          </p:cNvSpPr>
          <p:nvPr>
            <p:ph type="body" idx="4294967295"/>
          </p:nvPr>
        </p:nvSpPr>
        <p:spPr>
          <a:xfrm>
            <a:off x="1919288" y="1700214"/>
            <a:ext cx="7777162" cy="4105275"/>
          </a:xfrm>
          <a:solidFill>
            <a:schemeClr val="bg1"/>
          </a:solidFill>
          <a:ln/>
        </p:spPr>
        <p:txBody>
          <a:bodyPr>
            <a:normAutofit lnSpcReduction="10000"/>
          </a:bodyPr>
          <a:lstStyle/>
          <a:p>
            <a:pPr marL="514350" indent="-514350">
              <a:buNone/>
            </a:pPr>
            <a:r>
              <a:rPr lang="en-US" altLang="zh-CN" sz="2400" b="1">
                <a:solidFill>
                  <a:srgbClr val="000000"/>
                </a:solidFill>
                <a:effectLst>
                  <a:outerShdw blurRad="38100" dist="38100" dir="2700000" algn="tl">
                    <a:srgbClr val="C0C0C0"/>
                  </a:outerShdw>
                </a:effectLst>
                <a:ea typeface="仿宋_GB2312" pitchFamily="49" charset="-122"/>
              </a:rPr>
              <a:t>1. Grounded conducting plane</a:t>
            </a:r>
          </a:p>
          <a:p>
            <a:pPr marL="514350" indent="-514350">
              <a:buNone/>
            </a:pPr>
            <a:r>
              <a:rPr lang="en-US" altLang="zh-CN" sz="2400" b="1">
                <a:solidFill>
                  <a:srgbClr val="000000"/>
                </a:solidFill>
                <a:effectLst>
                  <a:outerShdw blurRad="38100" dist="38100" dir="2700000" algn="tl">
                    <a:srgbClr val="C0C0C0"/>
                  </a:outerShdw>
                </a:effectLst>
                <a:ea typeface="仿宋_GB2312" pitchFamily="49" charset="-122"/>
              </a:rPr>
              <a:t>2. Grounded conducting sphere  (including the inside and outside of the sphere)</a:t>
            </a:r>
          </a:p>
          <a:p>
            <a:pPr marL="514350" indent="-514350">
              <a:buNone/>
            </a:pPr>
            <a:r>
              <a:rPr lang="en-US" altLang="zh-CN" sz="2400" b="1">
                <a:solidFill>
                  <a:srgbClr val="000000"/>
                </a:solidFill>
                <a:effectLst>
                  <a:outerShdw blurRad="38100" dist="38100" dir="2700000" algn="tl">
                    <a:srgbClr val="C0C0C0"/>
                  </a:outerShdw>
                </a:effectLst>
                <a:ea typeface="仿宋_GB2312" pitchFamily="49" charset="-122"/>
              </a:rPr>
              <a:t>3. Ungrounded conducting spherical  (including the inside and outside of the sphere)</a:t>
            </a:r>
          </a:p>
          <a:p>
            <a:pPr marL="514350" indent="-514350">
              <a:buNone/>
            </a:pPr>
            <a:endParaRPr lang="en-US" altLang="zh-CN" sz="1200" b="1">
              <a:solidFill>
                <a:srgbClr val="000000"/>
              </a:solidFill>
              <a:effectLst>
                <a:outerShdw blurRad="38100" dist="38100" dir="2700000" algn="tl">
                  <a:srgbClr val="C0C0C0"/>
                </a:outerShdw>
              </a:effectLst>
              <a:ea typeface="仿宋_GB2312" pitchFamily="49" charset="-122"/>
            </a:endParaRPr>
          </a:p>
          <a:p>
            <a:pPr marL="514350" indent="-514350">
              <a:buNone/>
            </a:pPr>
            <a:r>
              <a:rPr lang="en-US" altLang="zh-CN" sz="2400" b="1">
                <a:solidFill>
                  <a:srgbClr val="0000CC"/>
                </a:solidFill>
                <a:effectLst>
                  <a:outerShdw blurRad="38100" dist="38100" dir="2700000" algn="tl">
                    <a:srgbClr val="C0C0C0"/>
                  </a:outerShdw>
                </a:effectLst>
                <a:ea typeface="仿宋_GB2312" pitchFamily="49" charset="-122"/>
              </a:rPr>
              <a:t>Question</a:t>
            </a:r>
            <a:r>
              <a:rPr lang="zh-CN" altLang="en-US" sz="2400" b="1">
                <a:solidFill>
                  <a:srgbClr val="0000CC"/>
                </a:solidFill>
                <a:effectLst>
                  <a:outerShdw blurRad="38100" dist="38100" dir="2700000" algn="tl">
                    <a:srgbClr val="C0C0C0"/>
                  </a:outerShdw>
                </a:effectLst>
                <a:ea typeface="仿宋_GB2312" pitchFamily="49" charset="-122"/>
              </a:rPr>
              <a:t>：</a:t>
            </a:r>
          </a:p>
          <a:p>
            <a:pPr marL="514350" indent="-514350"/>
            <a:r>
              <a:rPr lang="en-US" altLang="zh-CN" sz="2400" b="1">
                <a:solidFill>
                  <a:srgbClr val="0000CC"/>
                </a:solidFill>
                <a:effectLst>
                  <a:outerShdw blurRad="38100" dist="38100" dir="2700000" algn="tl">
                    <a:srgbClr val="C0C0C0"/>
                  </a:outerShdw>
                </a:effectLst>
                <a:ea typeface="仿宋_GB2312" pitchFamily="49" charset="-122"/>
              </a:rPr>
              <a:t>Find the potential function of area with a point charge on the ungrounded infinite conducting plane </a:t>
            </a:r>
            <a:r>
              <a:rPr lang="zh-CN" altLang="en-US" sz="2400" b="1">
                <a:solidFill>
                  <a:srgbClr val="0000CC"/>
                </a:solidFill>
                <a:effectLst>
                  <a:outerShdw blurRad="38100" dist="38100" dir="2700000" algn="tl">
                    <a:srgbClr val="C0C0C0"/>
                  </a:outerShdw>
                </a:effectLst>
                <a:ea typeface="仿宋_GB2312" pitchFamily="49" charset="-122"/>
              </a:rPr>
              <a:t>？</a:t>
            </a:r>
          </a:p>
        </p:txBody>
      </p:sp>
      <p:pic>
        <p:nvPicPr>
          <p:cNvPr id="181252" name="Picture 4" descr="d79099425b21af9a91ed2005885aff7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6089" y="4797426"/>
            <a:ext cx="1190625"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8241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1251">
                                            <p:bg/>
                                          </p:spTgt>
                                        </p:tgtEl>
                                        <p:attrNameLst>
                                          <p:attrName>style.visibility</p:attrName>
                                        </p:attrNameLst>
                                      </p:cBhvr>
                                      <p:to>
                                        <p:strVal val="visible"/>
                                      </p:to>
                                    </p:set>
                                    <p:animEffect transition="in" filter="blinds(horizontal)">
                                      <p:cBhvr>
                                        <p:cTn id="7" dur="500"/>
                                        <p:tgtEl>
                                          <p:spTgt spid="181251">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1251">
                                            <p:txEl>
                                              <p:pRg st="0" end="0"/>
                                            </p:txEl>
                                          </p:spTgt>
                                        </p:tgtEl>
                                        <p:attrNameLst>
                                          <p:attrName>style.visibility</p:attrName>
                                        </p:attrNameLst>
                                      </p:cBhvr>
                                      <p:to>
                                        <p:strVal val="visible"/>
                                      </p:to>
                                    </p:set>
                                    <p:animEffect transition="in" filter="blinds(horizontal)">
                                      <p:cBhvr>
                                        <p:cTn id="12" dur="500"/>
                                        <p:tgtEl>
                                          <p:spTgt spid="18125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1251">
                                            <p:txEl>
                                              <p:pRg st="1" end="1"/>
                                            </p:txEl>
                                          </p:spTgt>
                                        </p:tgtEl>
                                        <p:attrNameLst>
                                          <p:attrName>style.visibility</p:attrName>
                                        </p:attrNameLst>
                                      </p:cBhvr>
                                      <p:to>
                                        <p:strVal val="visible"/>
                                      </p:to>
                                    </p:set>
                                    <p:animEffect transition="in" filter="blinds(horizontal)">
                                      <p:cBhvr>
                                        <p:cTn id="17" dur="500"/>
                                        <p:tgtEl>
                                          <p:spTgt spid="18125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1251">
                                            <p:txEl>
                                              <p:pRg st="2" end="2"/>
                                            </p:txEl>
                                          </p:spTgt>
                                        </p:tgtEl>
                                        <p:attrNameLst>
                                          <p:attrName>style.visibility</p:attrName>
                                        </p:attrNameLst>
                                      </p:cBhvr>
                                      <p:to>
                                        <p:strVal val="visible"/>
                                      </p:to>
                                    </p:set>
                                    <p:animEffect transition="in" filter="blinds(horizontal)">
                                      <p:cBhvr>
                                        <p:cTn id="22" dur="500"/>
                                        <p:tgtEl>
                                          <p:spTgt spid="18125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1251">
                                            <p:txEl>
                                              <p:pRg st="4" end="4"/>
                                            </p:txEl>
                                          </p:spTgt>
                                        </p:tgtEl>
                                        <p:attrNameLst>
                                          <p:attrName>style.visibility</p:attrName>
                                        </p:attrNameLst>
                                      </p:cBhvr>
                                      <p:to>
                                        <p:strVal val="visible"/>
                                      </p:to>
                                    </p:set>
                                    <p:animEffect transition="in" filter="blinds(horizontal)">
                                      <p:cBhvr>
                                        <p:cTn id="27" dur="500"/>
                                        <p:tgtEl>
                                          <p:spTgt spid="1812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1251">
                                            <p:txEl>
                                              <p:pRg st="5" end="5"/>
                                            </p:txEl>
                                          </p:spTgt>
                                        </p:tgtEl>
                                        <p:attrNameLst>
                                          <p:attrName>style.visibility</p:attrName>
                                        </p:attrNameLst>
                                      </p:cBhvr>
                                      <p:to>
                                        <p:strVal val="visible"/>
                                      </p:to>
                                    </p:set>
                                    <p:animEffect transition="in" filter="blinds(horizontal)">
                                      <p:cBhvr>
                                        <p:cTn id="32" dur="500"/>
                                        <p:tgtEl>
                                          <p:spTgt spid="1812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idx="4294967295"/>
          </p:nvPr>
        </p:nvSpPr>
        <p:spPr>
          <a:xfrm>
            <a:off x="1703389" y="1"/>
            <a:ext cx="8455025" cy="633413"/>
          </a:xfrm>
          <a:ln/>
        </p:spPr>
        <p:txBody>
          <a:bodyPr/>
          <a:lstStyle/>
          <a:p>
            <a:r>
              <a:rPr lang="en-US" altLang="zh-CN" sz="2800" b="1">
                <a:solidFill>
                  <a:srgbClr val="800000"/>
                </a:solidFill>
                <a:ea typeface="黑体" panose="02010609060101010101" pitchFamily="49" charset="-122"/>
              </a:rPr>
              <a:t>Analysis method summary</a:t>
            </a:r>
          </a:p>
        </p:txBody>
      </p:sp>
      <p:sp>
        <p:nvSpPr>
          <p:cNvPr id="182275" name="Rectangle 3"/>
          <p:cNvSpPr>
            <a:spLocks noGrp="1" noChangeArrowheads="1"/>
          </p:cNvSpPr>
          <p:nvPr>
            <p:ph type="body" idx="4294967295"/>
          </p:nvPr>
        </p:nvSpPr>
        <p:spPr>
          <a:xfrm>
            <a:off x="1774826" y="620714"/>
            <a:ext cx="8893175" cy="5832475"/>
          </a:xfrm>
          <a:ln/>
        </p:spPr>
        <p:txBody>
          <a:bodyPr>
            <a:normAutofit lnSpcReduction="10000"/>
          </a:bodyPr>
          <a:lstStyle/>
          <a:p>
            <a:pPr marL="533400" indent="-533400">
              <a:lnSpc>
                <a:spcPct val="90000"/>
              </a:lnSpc>
              <a:buNone/>
            </a:pPr>
            <a:r>
              <a:rPr lang="en-US" altLang="zh-CN" sz="2400" b="1">
                <a:solidFill>
                  <a:srgbClr val="000000"/>
                </a:solidFill>
                <a:latin typeface="Times New Roman" panose="02020603050405020304" pitchFamily="18" charset="0"/>
                <a:ea typeface="黑体" panose="02010609060101010101" pitchFamily="49" charset="-122"/>
              </a:rPr>
              <a:t>Methods have been learned and we can solve the problems</a:t>
            </a:r>
          </a:p>
          <a:p>
            <a:pPr marL="533400" indent="-533400">
              <a:lnSpc>
                <a:spcPct val="90000"/>
              </a:lnSpc>
              <a:buNone/>
            </a:pPr>
            <a:r>
              <a:rPr lang="en-US" altLang="zh-CN" sz="2400" b="1">
                <a:solidFill>
                  <a:srgbClr val="0000CC"/>
                </a:solidFill>
                <a:latin typeface="Times New Roman" panose="02020603050405020304" pitchFamily="18" charset="0"/>
                <a:ea typeface="仿宋_GB2312" pitchFamily="49" charset="-122"/>
              </a:rPr>
              <a:t>1.   The problem of infinite single medium space </a:t>
            </a:r>
            <a:r>
              <a:rPr lang="zh-CN" altLang="en-US" sz="2400" b="1">
                <a:solidFill>
                  <a:srgbClr val="0000CC"/>
                </a:solidFill>
                <a:latin typeface="Times New Roman" panose="02020603050405020304" pitchFamily="18" charset="0"/>
                <a:ea typeface="仿宋_GB2312" pitchFamily="49" charset="-122"/>
              </a:rPr>
              <a:t>（ </a:t>
            </a:r>
            <a:r>
              <a:rPr lang="en-US" altLang="zh-CN" sz="2400" b="1">
                <a:solidFill>
                  <a:srgbClr val="0000CC"/>
                </a:solidFill>
                <a:latin typeface="Times New Roman" panose="02020603050405020304" pitchFamily="18" charset="0"/>
                <a:ea typeface="仿宋_GB2312" pitchFamily="49" charset="-122"/>
              </a:rPr>
              <a:t>1D,2D,3D problems)</a:t>
            </a:r>
          </a:p>
          <a:p>
            <a:pPr marL="533400" indent="-533400">
              <a:lnSpc>
                <a:spcPct val="90000"/>
              </a:lnSpc>
              <a:buFont typeface="Wingdings" panose="05000000000000000000" pitchFamily="2" charset="2"/>
              <a:buChar char="ü"/>
            </a:pPr>
            <a:r>
              <a:rPr lang="en-US" altLang="zh-CN" sz="2000" b="1">
                <a:solidFill>
                  <a:srgbClr val="000000"/>
                </a:solidFill>
                <a:latin typeface="Times New Roman" panose="02020603050405020304" pitchFamily="18" charset="0"/>
                <a:ea typeface="仿宋_GB2312" pitchFamily="49" charset="-122"/>
              </a:rPr>
              <a:t>Field—source directly integration method</a:t>
            </a:r>
          </a:p>
          <a:p>
            <a:pPr marL="533400" indent="-533400">
              <a:lnSpc>
                <a:spcPct val="90000"/>
              </a:lnSpc>
              <a:buFont typeface="Wingdings" panose="05000000000000000000" pitchFamily="2" charset="2"/>
              <a:buChar char="ü"/>
            </a:pPr>
            <a:r>
              <a:rPr lang="en-US" altLang="zh-CN" sz="2000" b="1">
                <a:solidFill>
                  <a:srgbClr val="000000"/>
                </a:solidFill>
                <a:latin typeface="Times New Roman" panose="02020603050405020304" pitchFamily="18" charset="0"/>
                <a:ea typeface="仿宋_GB2312" pitchFamily="49" charset="-122"/>
              </a:rPr>
              <a:t>Integral equation method </a:t>
            </a:r>
            <a:r>
              <a:rPr lang="zh-CN" altLang="en-US" sz="2000" b="1">
                <a:solidFill>
                  <a:srgbClr val="000000"/>
                </a:solidFill>
                <a:latin typeface="Times New Roman" panose="02020603050405020304" pitchFamily="18" charset="0"/>
                <a:ea typeface="仿宋_GB2312" pitchFamily="49" charset="-122"/>
              </a:rPr>
              <a:t>（</a:t>
            </a:r>
            <a:r>
              <a:rPr lang="en-US" altLang="zh-CN" sz="2000" b="1">
                <a:solidFill>
                  <a:srgbClr val="000000"/>
                </a:solidFill>
                <a:latin typeface="Times New Roman" panose="02020603050405020304" pitchFamily="18" charset="0"/>
                <a:ea typeface="仿宋_GB2312" pitchFamily="49" charset="-122"/>
              </a:rPr>
              <a:t>Integral form of the Maxwell’s equations </a:t>
            </a:r>
            <a:r>
              <a:rPr lang="zh-CN" altLang="en-US" sz="2000" b="1">
                <a:solidFill>
                  <a:srgbClr val="000000"/>
                </a:solidFill>
                <a:latin typeface="Times New Roman" panose="02020603050405020304" pitchFamily="18" charset="0"/>
                <a:ea typeface="仿宋_GB2312" pitchFamily="49" charset="-122"/>
              </a:rPr>
              <a:t>）</a:t>
            </a:r>
          </a:p>
          <a:p>
            <a:pPr marL="533400" indent="-533400">
              <a:lnSpc>
                <a:spcPct val="90000"/>
              </a:lnSpc>
              <a:buFont typeface="Wingdings" panose="05000000000000000000" pitchFamily="2" charset="2"/>
              <a:buChar char="l"/>
            </a:pPr>
            <a:r>
              <a:rPr lang="en-US" altLang="zh-CN" sz="2000" b="1">
                <a:solidFill>
                  <a:srgbClr val="000000"/>
                </a:solidFill>
                <a:latin typeface="Times New Roman" panose="02020603050405020304" pitchFamily="18" charset="0"/>
                <a:ea typeface="仿宋_GB2312" pitchFamily="49" charset="-122"/>
              </a:rPr>
              <a:t>Differential equation method (differential form of Maxwell’s equations, Poisson’s equations)</a:t>
            </a:r>
          </a:p>
          <a:p>
            <a:pPr marL="533400" indent="-533400">
              <a:lnSpc>
                <a:spcPct val="90000"/>
              </a:lnSpc>
              <a:buNone/>
            </a:pPr>
            <a:endParaRPr lang="en-US" altLang="zh-CN" sz="900" b="1">
              <a:solidFill>
                <a:srgbClr val="000000"/>
              </a:solidFill>
              <a:latin typeface="Times New Roman" panose="02020603050405020304" pitchFamily="18" charset="0"/>
              <a:ea typeface="仿宋_GB2312" pitchFamily="49" charset="-122"/>
            </a:endParaRPr>
          </a:p>
          <a:p>
            <a:pPr marL="533400" indent="-533400">
              <a:lnSpc>
                <a:spcPct val="90000"/>
              </a:lnSpc>
              <a:buNone/>
            </a:pPr>
            <a:r>
              <a:rPr lang="it-IT" altLang="zh-CN" sz="2400" b="1">
                <a:solidFill>
                  <a:srgbClr val="0000CC"/>
                </a:solidFill>
                <a:latin typeface="Times New Roman" panose="02020603050405020304" pitchFamily="18" charset="0"/>
                <a:ea typeface="仿宋_GB2312" pitchFamily="49" charset="-122"/>
              </a:rPr>
              <a:t>2.    Single / non-single medium space problem (1D problems)</a:t>
            </a:r>
            <a:endParaRPr lang="en-US" altLang="zh-CN" sz="2400" b="1">
              <a:solidFill>
                <a:srgbClr val="0000CC"/>
              </a:solidFill>
              <a:latin typeface="Times New Roman" panose="02020603050405020304" pitchFamily="18" charset="0"/>
              <a:ea typeface="仿宋_GB2312" pitchFamily="49" charset="-122"/>
            </a:endParaRPr>
          </a:p>
          <a:p>
            <a:pPr marL="533400" indent="-533400">
              <a:lnSpc>
                <a:spcPct val="90000"/>
              </a:lnSpc>
              <a:buFont typeface="Wingdings" panose="05000000000000000000" pitchFamily="2" charset="2"/>
              <a:buChar char="ü"/>
            </a:pPr>
            <a:r>
              <a:rPr lang="en-US" altLang="zh-CN" sz="2000" b="1">
                <a:solidFill>
                  <a:srgbClr val="FF0066"/>
                </a:solidFill>
                <a:latin typeface="Times New Roman" panose="02020603050405020304" pitchFamily="18" charset="0"/>
                <a:ea typeface="仿宋_GB2312" pitchFamily="49" charset="-122"/>
              </a:rPr>
              <a:t>Gauss's law and Ampere's Law (the integral equation is simplified to the algebraic equation)</a:t>
            </a:r>
            <a:endParaRPr lang="en-US" altLang="zh-CN" sz="2000" b="1">
              <a:latin typeface="Times New Roman" panose="02020603050405020304" pitchFamily="18" charset="0"/>
              <a:ea typeface="仿宋_GB2312" pitchFamily="49" charset="-122"/>
            </a:endParaRPr>
          </a:p>
          <a:p>
            <a:pPr marL="533400" indent="-533400">
              <a:lnSpc>
                <a:spcPct val="90000"/>
              </a:lnSpc>
              <a:buFont typeface="Wingdings" panose="05000000000000000000" pitchFamily="2" charset="2"/>
              <a:buChar char="ü"/>
            </a:pPr>
            <a:r>
              <a:rPr lang="en-US" altLang="zh-CN" sz="2000" b="1">
                <a:solidFill>
                  <a:srgbClr val="FF0066"/>
                </a:solidFill>
                <a:latin typeface="Times New Roman" panose="02020603050405020304" pitchFamily="18" charset="0"/>
                <a:ea typeface="仿宋_GB2312" pitchFamily="49" charset="-122"/>
              </a:rPr>
              <a:t>Poisson’s equations (partial differential equation is simplified to ordinary differential equation).</a:t>
            </a:r>
          </a:p>
          <a:p>
            <a:pPr marL="533400" indent="-533400">
              <a:lnSpc>
                <a:spcPct val="90000"/>
              </a:lnSpc>
              <a:buNone/>
            </a:pPr>
            <a:endParaRPr lang="en-US" altLang="zh-CN" sz="900" b="1">
              <a:solidFill>
                <a:srgbClr val="FF0066"/>
              </a:solidFill>
              <a:latin typeface="Times New Roman" panose="02020603050405020304" pitchFamily="18" charset="0"/>
              <a:ea typeface="仿宋_GB2312" pitchFamily="49" charset="-122"/>
            </a:endParaRPr>
          </a:p>
          <a:p>
            <a:pPr marL="533400" indent="-533400">
              <a:lnSpc>
                <a:spcPct val="90000"/>
              </a:lnSpc>
              <a:buNone/>
            </a:pPr>
            <a:r>
              <a:rPr lang="en-US" altLang="zh-CN" sz="2400" b="1">
                <a:solidFill>
                  <a:srgbClr val="0000CC"/>
                </a:solidFill>
                <a:latin typeface="Times New Roman" panose="02020603050405020304" pitchFamily="18" charset="0"/>
                <a:ea typeface="仿宋_GB2312" pitchFamily="49" charset="-122"/>
              </a:rPr>
              <a:t>3.    Higher dimensional problems in non-single medium space</a:t>
            </a:r>
          </a:p>
          <a:p>
            <a:pPr marL="533400" indent="-533400">
              <a:lnSpc>
                <a:spcPct val="90000"/>
              </a:lnSpc>
              <a:buNone/>
            </a:pPr>
            <a:r>
              <a:rPr lang="en-US" altLang="zh-CN" sz="2400" b="1">
                <a:solidFill>
                  <a:srgbClr val="FF0066"/>
                </a:solidFill>
                <a:latin typeface="Times New Roman" panose="02020603050405020304" pitchFamily="18" charset="0"/>
                <a:ea typeface="楷体_GB2312" pitchFamily="49" charset="-122"/>
              </a:rPr>
              <a:t>          </a:t>
            </a:r>
            <a:r>
              <a:rPr lang="en-US" altLang="zh-CN" sz="2400" b="1">
                <a:solidFill>
                  <a:srgbClr val="FF0066"/>
                </a:solidFill>
                <a:latin typeface="Times New Roman" panose="02020603050405020304" pitchFamily="18" charset="0"/>
                <a:ea typeface="楷体_GB2312" pitchFamily="49" charset="-122"/>
                <a:cs typeface="Times New Roman" panose="02020603050405020304" pitchFamily="18" charset="0"/>
              </a:rPr>
              <a:t>√ </a:t>
            </a:r>
            <a:r>
              <a:rPr lang="en-US" altLang="zh-CN" sz="2400" b="1">
                <a:solidFill>
                  <a:srgbClr val="FF0066"/>
                </a:solidFill>
                <a:latin typeface="Times New Roman" panose="02020603050405020304" pitchFamily="18" charset="0"/>
                <a:ea typeface="楷体_GB2312" pitchFamily="49" charset="-122"/>
              </a:rPr>
              <a:t>The method of images</a:t>
            </a:r>
            <a:endParaRPr lang="en-US" altLang="zh-CN" sz="2400" b="1">
              <a:solidFill>
                <a:srgbClr val="FF0066"/>
              </a:solidFill>
              <a:latin typeface="Times New Roman" panose="02020603050405020304" pitchFamily="18" charset="0"/>
              <a:ea typeface="仿宋_GB2312" pitchFamily="49" charset="-122"/>
            </a:endParaRPr>
          </a:p>
        </p:txBody>
      </p:sp>
      <p:pic>
        <p:nvPicPr>
          <p:cNvPr id="11"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545638" y="5661025"/>
            <a:ext cx="1122362" cy="1200150"/>
          </a:xfrm>
          <a:prstGeom prst="rect">
            <a:avLst/>
          </a:prstGeom>
          <a:noFill/>
          <a:ln w="9525">
            <a:noFill/>
            <a:miter lim="800000"/>
            <a:headEnd/>
            <a:tailEnd/>
          </a:ln>
          <a:effectLst>
            <a:outerShdw blurRad="50800" dist="38100" dir="2700000" algn="tl" rotWithShape="0">
              <a:srgbClr val="FFC000">
                <a:alpha val="40000"/>
              </a:srgbClr>
            </a:outerShdw>
          </a:effectLst>
        </p:spPr>
      </p:pic>
    </p:spTree>
    <p:extLst>
      <p:ext uri="{BB962C8B-B14F-4D97-AF65-F5344CB8AC3E}">
        <p14:creationId xmlns:p14="http://schemas.microsoft.com/office/powerpoint/2010/main" val="3929491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blinds(horizontal)">
                                      <p:cBhvr>
                                        <p:cTn id="7" dur="500"/>
                                        <p:tgtEl>
                                          <p:spTgt spid="182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2275">
                                            <p:txEl>
                                              <p:pRg st="1" end="1"/>
                                            </p:txEl>
                                          </p:spTgt>
                                        </p:tgtEl>
                                        <p:attrNameLst>
                                          <p:attrName>style.visibility</p:attrName>
                                        </p:attrNameLst>
                                      </p:cBhvr>
                                      <p:to>
                                        <p:strVal val="visible"/>
                                      </p:to>
                                    </p:set>
                                    <p:animEffect transition="in" filter="blinds(horizontal)">
                                      <p:cBhvr>
                                        <p:cTn id="12" dur="500"/>
                                        <p:tgtEl>
                                          <p:spTgt spid="182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2275">
                                            <p:txEl>
                                              <p:pRg st="2" end="2"/>
                                            </p:txEl>
                                          </p:spTgt>
                                        </p:tgtEl>
                                        <p:attrNameLst>
                                          <p:attrName>style.visibility</p:attrName>
                                        </p:attrNameLst>
                                      </p:cBhvr>
                                      <p:to>
                                        <p:strVal val="visible"/>
                                      </p:to>
                                    </p:set>
                                    <p:animEffect transition="in" filter="blinds(horizontal)">
                                      <p:cBhvr>
                                        <p:cTn id="17" dur="500"/>
                                        <p:tgtEl>
                                          <p:spTgt spid="1822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2275">
                                            <p:txEl>
                                              <p:pRg st="3" end="3"/>
                                            </p:txEl>
                                          </p:spTgt>
                                        </p:tgtEl>
                                        <p:attrNameLst>
                                          <p:attrName>style.visibility</p:attrName>
                                        </p:attrNameLst>
                                      </p:cBhvr>
                                      <p:to>
                                        <p:strVal val="visible"/>
                                      </p:to>
                                    </p:set>
                                    <p:animEffect transition="in" filter="blinds(horizontal)">
                                      <p:cBhvr>
                                        <p:cTn id="22" dur="500"/>
                                        <p:tgtEl>
                                          <p:spTgt spid="1822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2275">
                                            <p:txEl>
                                              <p:pRg st="4" end="4"/>
                                            </p:txEl>
                                          </p:spTgt>
                                        </p:tgtEl>
                                        <p:attrNameLst>
                                          <p:attrName>style.visibility</p:attrName>
                                        </p:attrNameLst>
                                      </p:cBhvr>
                                      <p:to>
                                        <p:strVal val="visible"/>
                                      </p:to>
                                    </p:set>
                                    <p:animEffect transition="in" filter="blinds(horizontal)">
                                      <p:cBhvr>
                                        <p:cTn id="27" dur="500"/>
                                        <p:tgtEl>
                                          <p:spTgt spid="1822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2275">
                                            <p:txEl>
                                              <p:pRg st="6" end="6"/>
                                            </p:txEl>
                                          </p:spTgt>
                                        </p:tgtEl>
                                        <p:attrNameLst>
                                          <p:attrName>style.visibility</p:attrName>
                                        </p:attrNameLst>
                                      </p:cBhvr>
                                      <p:to>
                                        <p:strVal val="visible"/>
                                      </p:to>
                                    </p:set>
                                    <p:animEffect transition="in" filter="blinds(horizontal)">
                                      <p:cBhvr>
                                        <p:cTn id="32" dur="500"/>
                                        <p:tgtEl>
                                          <p:spTgt spid="18227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2275">
                                            <p:txEl>
                                              <p:pRg st="7" end="7"/>
                                            </p:txEl>
                                          </p:spTgt>
                                        </p:tgtEl>
                                        <p:attrNameLst>
                                          <p:attrName>style.visibility</p:attrName>
                                        </p:attrNameLst>
                                      </p:cBhvr>
                                      <p:to>
                                        <p:strVal val="visible"/>
                                      </p:to>
                                    </p:set>
                                    <p:animEffect transition="in" filter="blinds(horizontal)">
                                      <p:cBhvr>
                                        <p:cTn id="37" dur="500"/>
                                        <p:tgtEl>
                                          <p:spTgt spid="182275">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82275">
                                            <p:txEl>
                                              <p:pRg st="8" end="8"/>
                                            </p:txEl>
                                          </p:spTgt>
                                        </p:tgtEl>
                                        <p:attrNameLst>
                                          <p:attrName>style.visibility</p:attrName>
                                        </p:attrNameLst>
                                      </p:cBhvr>
                                      <p:to>
                                        <p:strVal val="visible"/>
                                      </p:to>
                                    </p:set>
                                    <p:animEffect transition="in" filter="blinds(horizontal)">
                                      <p:cBhvr>
                                        <p:cTn id="42" dur="500"/>
                                        <p:tgtEl>
                                          <p:spTgt spid="182275">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82275">
                                            <p:txEl>
                                              <p:pRg st="10" end="10"/>
                                            </p:txEl>
                                          </p:spTgt>
                                        </p:tgtEl>
                                        <p:attrNameLst>
                                          <p:attrName>style.visibility</p:attrName>
                                        </p:attrNameLst>
                                      </p:cBhvr>
                                      <p:to>
                                        <p:strVal val="visible"/>
                                      </p:to>
                                    </p:set>
                                    <p:animEffect transition="in" filter="blinds(horizontal)">
                                      <p:cBhvr>
                                        <p:cTn id="47" dur="500"/>
                                        <p:tgtEl>
                                          <p:spTgt spid="182275">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82275">
                                            <p:txEl>
                                              <p:pRg st="11" end="11"/>
                                            </p:txEl>
                                          </p:spTgt>
                                        </p:tgtEl>
                                        <p:attrNameLst>
                                          <p:attrName>style.visibility</p:attrName>
                                        </p:attrNameLst>
                                      </p:cBhvr>
                                      <p:to>
                                        <p:strVal val="visible"/>
                                      </p:to>
                                    </p:set>
                                    <p:animEffect transition="in" filter="blinds(horizontal)">
                                      <p:cBhvr>
                                        <p:cTn id="52" dur="500"/>
                                        <p:tgtEl>
                                          <p:spTgt spid="18227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AutoShape 2"/>
          <p:cNvSpPr>
            <a:spLocks noChangeArrowheads="1"/>
          </p:cNvSpPr>
          <p:nvPr/>
        </p:nvSpPr>
        <p:spPr bwMode="auto">
          <a:xfrm>
            <a:off x="3935414" y="1773239"/>
            <a:ext cx="5976937" cy="3024187"/>
          </a:xfrm>
          <a:prstGeom prst="cloudCallout">
            <a:avLst>
              <a:gd name="adj1" fmla="val -43681"/>
              <a:gd name="adj2" fmla="val 32310"/>
            </a:avLst>
          </a:prstGeom>
          <a:solidFill>
            <a:srgbClr val="0000CC"/>
          </a:solidFill>
          <a:ln w="57150">
            <a:solidFill>
              <a:srgbClr val="FFFF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en-US" altLang="zh-CN" sz="2000" b="1">
                <a:solidFill>
                  <a:schemeClr val="bg1"/>
                </a:solidFill>
                <a:latin typeface="Times New Roman" panose="02020603050405020304" pitchFamily="18" charset="0"/>
                <a:ea typeface="黑体" panose="02010609060101010101" pitchFamily="49" charset="-122"/>
              </a:rPr>
              <a:t>Solving boundary value problems </a:t>
            </a:r>
            <a:r>
              <a:rPr lang="zh-CN" altLang="en-US" sz="2000" b="1">
                <a:solidFill>
                  <a:schemeClr val="bg1"/>
                </a:solidFill>
                <a:latin typeface="Times New Roman" panose="02020603050405020304" pitchFamily="18" charset="0"/>
                <a:ea typeface="黑体" panose="02010609060101010101" pitchFamily="49" charset="-122"/>
              </a:rPr>
              <a:t>：</a:t>
            </a:r>
          </a:p>
          <a:p>
            <a:pPr lvl="2">
              <a:spcBef>
                <a:spcPct val="20000"/>
              </a:spcBef>
              <a:buFont typeface="Wingdings" panose="05000000000000000000" pitchFamily="2" charset="2"/>
              <a:buChar char="l"/>
            </a:pPr>
            <a:r>
              <a:rPr lang="en-US" altLang="zh-CN">
                <a:solidFill>
                  <a:schemeClr val="bg1"/>
                </a:solidFill>
                <a:ea typeface="楷体_GB2312" pitchFamily="49" charset="-122"/>
              </a:rPr>
              <a:t>Description of boundary value problems</a:t>
            </a:r>
          </a:p>
          <a:p>
            <a:pPr lvl="2">
              <a:spcBef>
                <a:spcPct val="20000"/>
              </a:spcBef>
              <a:buFont typeface="Wingdings" panose="05000000000000000000" pitchFamily="2" charset="2"/>
              <a:buChar char="l"/>
            </a:pPr>
            <a:r>
              <a:rPr lang="en-US" altLang="zh-CN">
                <a:solidFill>
                  <a:schemeClr val="bg1"/>
                </a:solidFill>
                <a:ea typeface="楷体_GB2312" pitchFamily="49" charset="-122"/>
              </a:rPr>
              <a:t>Solution of boundary value problems</a:t>
            </a:r>
          </a:p>
        </p:txBody>
      </p:sp>
      <p:graphicFrame>
        <p:nvGraphicFramePr>
          <p:cNvPr id="206851" name="Object 3"/>
          <p:cNvGraphicFramePr>
            <a:graphicFrameLocks noGrp="1" noChangeAspect="1"/>
          </p:cNvGraphicFramePr>
          <p:nvPr>
            <p:ph idx="4294967295"/>
          </p:nvPr>
        </p:nvGraphicFramePr>
        <p:xfrm>
          <a:off x="1524000" y="4052888"/>
          <a:ext cx="3348038" cy="2774950"/>
        </p:xfrm>
        <a:graphic>
          <a:graphicData uri="http://schemas.openxmlformats.org/presentationml/2006/ole">
            <mc:AlternateContent xmlns:mc="http://schemas.openxmlformats.org/markup-compatibility/2006">
              <mc:Choice xmlns:v="urn:schemas-microsoft-com:vml" Requires="v">
                <p:oleObj spid="_x0000_s50187" name="剪辑" r:id="rId3" imgW="4046538" imgH="3352800" progId="MS_ClipArt_Gallery.2">
                  <p:embed/>
                </p:oleObj>
              </mc:Choice>
              <mc:Fallback>
                <p:oleObj name="剪辑" r:id="rId3" imgW="4046538" imgH="3352800" progId="MS_ClipArt_Gallery.2">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052888"/>
                        <a:ext cx="3348038" cy="277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852" name="Rectangle 4"/>
          <p:cNvSpPr>
            <a:spLocks noRot="1" noChangeArrowheads="1"/>
          </p:cNvSpPr>
          <p:nvPr/>
        </p:nvSpPr>
        <p:spPr bwMode="auto">
          <a:xfrm>
            <a:off x="1919288" y="404813"/>
            <a:ext cx="7632700" cy="148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9pPr>
          </a:lstStyle>
          <a:p>
            <a:r>
              <a:rPr kumimoji="1" lang="en-US" altLang="zh-CN" b="1" dirty="0">
                <a:solidFill>
                  <a:srgbClr val="0000CC"/>
                </a:solidFill>
              </a:rPr>
              <a:t>Boundary-value problem:</a:t>
            </a:r>
          </a:p>
          <a:p>
            <a:pPr>
              <a:buFont typeface="Wingdings" panose="05000000000000000000" pitchFamily="2" charset="2"/>
              <a:buNone/>
            </a:pPr>
            <a:r>
              <a:rPr kumimoji="1" lang="en-US" altLang="zh-CN" b="1" dirty="0">
                <a:solidFill>
                  <a:srgbClr val="000000"/>
                </a:solidFill>
              </a:rPr>
              <a:t>    </a:t>
            </a:r>
            <a:r>
              <a:rPr kumimoji="1" lang="en-US" altLang="zh-CN" sz="2400" b="1" dirty="0">
                <a:solidFill>
                  <a:srgbClr val="000000"/>
                </a:solidFill>
              </a:rPr>
              <a:t>In the given boundary conditions, the solution of the Poisson's equations or </a:t>
            </a:r>
            <a:r>
              <a:rPr kumimoji="1" lang="en-US" altLang="zh-CN" sz="2400" b="1" dirty="0" err="1">
                <a:solidFill>
                  <a:srgbClr val="000000"/>
                </a:solidFill>
              </a:rPr>
              <a:t>Laplasce's</a:t>
            </a:r>
            <a:r>
              <a:rPr kumimoji="1" lang="en-US" altLang="zh-CN" sz="2400" b="1" dirty="0">
                <a:solidFill>
                  <a:srgbClr val="000000"/>
                </a:solidFill>
              </a:rPr>
              <a:t> equations</a:t>
            </a:r>
            <a:endParaRPr kumimoji="1" lang="el-GR" altLang="zh-CN" sz="2400" b="1" dirty="0">
              <a:solidFill>
                <a:srgbClr val="000000"/>
              </a:solidFill>
            </a:endParaRPr>
          </a:p>
        </p:txBody>
      </p:sp>
    </p:spTree>
    <p:extLst>
      <p:ext uri="{BB962C8B-B14F-4D97-AF65-F5344CB8AC3E}">
        <p14:creationId xmlns:p14="http://schemas.microsoft.com/office/powerpoint/2010/main" val="9947700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p:cNvSpPr>
            <a:spLocks noGrp="1" noRot="1" noChangeArrowheads="1"/>
          </p:cNvSpPr>
          <p:nvPr>
            <p:ph type="body" idx="1"/>
          </p:nvPr>
        </p:nvSpPr>
        <p:spPr>
          <a:xfrm>
            <a:off x="1847851" y="1557339"/>
            <a:ext cx="8569325" cy="4537075"/>
          </a:xfrm>
        </p:spPr>
        <p:txBody>
          <a:bodyPr>
            <a:normAutofit lnSpcReduction="10000"/>
          </a:bodyPr>
          <a:lstStyle/>
          <a:p>
            <a:pPr>
              <a:lnSpc>
                <a:spcPct val="90000"/>
              </a:lnSpc>
            </a:pPr>
            <a:r>
              <a:rPr lang="en-US" altLang="zh-CN" sz="2800" b="1">
                <a:solidFill>
                  <a:srgbClr val="000000"/>
                </a:solidFill>
                <a:latin typeface="Times New Roman" panose="02020603050405020304" pitchFamily="18" charset="0"/>
                <a:ea typeface="Gulim" panose="020B0600000101010101" pitchFamily="34" charset="-127"/>
              </a:rPr>
              <a:t>Method of image is useful in solving problems involving free charges near conducting boundaries that are geometrically simple.</a:t>
            </a:r>
          </a:p>
          <a:p>
            <a:pPr>
              <a:lnSpc>
                <a:spcPct val="90000"/>
              </a:lnSpc>
            </a:pPr>
            <a:endParaRPr lang="en-US" altLang="zh-CN" sz="900" b="1">
              <a:solidFill>
                <a:srgbClr val="000000"/>
              </a:solidFill>
              <a:latin typeface="Times New Roman" panose="02020603050405020304" pitchFamily="18" charset="0"/>
              <a:ea typeface="Gulim" panose="020B0600000101010101" pitchFamily="34" charset="-127"/>
            </a:endParaRPr>
          </a:p>
          <a:p>
            <a:pPr>
              <a:lnSpc>
                <a:spcPct val="90000"/>
              </a:lnSpc>
            </a:pPr>
            <a:r>
              <a:rPr lang="en-US" altLang="zh-CN" sz="2800" b="1">
                <a:solidFill>
                  <a:srgbClr val="0000CC"/>
                </a:solidFill>
                <a:latin typeface="Times New Roman" panose="02020603050405020304" pitchFamily="18" charset="0"/>
                <a:ea typeface="Gulim" panose="020B0600000101010101" pitchFamily="34" charset="-127"/>
              </a:rPr>
              <a:t>Problems consists of a system of conductors maintained at specified potentials and with no isolated free charges, requires the solution of Laplace’s equation.</a:t>
            </a:r>
          </a:p>
          <a:p>
            <a:pPr>
              <a:lnSpc>
                <a:spcPct val="90000"/>
              </a:lnSpc>
            </a:pPr>
            <a:endParaRPr lang="en-US" altLang="zh-CN" sz="900" b="1">
              <a:solidFill>
                <a:srgbClr val="0000CC"/>
              </a:solidFill>
              <a:latin typeface="Times New Roman" panose="02020603050405020304" pitchFamily="18" charset="0"/>
              <a:ea typeface="Gulim" panose="020B0600000101010101" pitchFamily="34" charset="-127"/>
            </a:endParaRPr>
          </a:p>
          <a:p>
            <a:pPr>
              <a:lnSpc>
                <a:spcPct val="90000"/>
              </a:lnSpc>
            </a:pPr>
            <a:r>
              <a:rPr lang="en-US" altLang="ko-KR" sz="2800" b="1">
                <a:solidFill>
                  <a:srgbClr val="000000"/>
                </a:solidFill>
                <a:latin typeface="Times New Roman" panose="02020603050405020304" pitchFamily="18" charset="0"/>
                <a:ea typeface="Gulim" panose="020B0600000101010101" pitchFamily="34" charset="-127"/>
              </a:rPr>
              <a:t>Problems governed by partial differential equations with prescribed boundary conditions are called </a:t>
            </a:r>
            <a:r>
              <a:rPr lang="en-US" altLang="ko-KR" sz="2800" b="1" i="1">
                <a:solidFill>
                  <a:srgbClr val="000000"/>
                </a:solidFill>
                <a:latin typeface="Times New Roman" panose="02020603050405020304" pitchFamily="18" charset="0"/>
                <a:ea typeface="Gulim" panose="020B0600000101010101" pitchFamily="34" charset="-127"/>
              </a:rPr>
              <a:t>boundary-value problems.</a:t>
            </a:r>
            <a:endParaRPr lang="en-US" altLang="zh-CN" sz="2800" b="1" i="1">
              <a:solidFill>
                <a:srgbClr val="000000"/>
              </a:solidFill>
              <a:latin typeface="Times New Roman" panose="02020603050405020304" pitchFamily="18" charset="0"/>
              <a:ea typeface="Gulim" panose="020B0600000101010101" pitchFamily="34" charset="-127"/>
            </a:endParaRPr>
          </a:p>
        </p:txBody>
      </p:sp>
      <p:sp>
        <p:nvSpPr>
          <p:cNvPr id="188420" name="Rectangle 4"/>
          <p:cNvSpPr>
            <a:spLocks noChangeArrowheads="1"/>
          </p:cNvSpPr>
          <p:nvPr/>
        </p:nvSpPr>
        <p:spPr bwMode="auto">
          <a:xfrm>
            <a:off x="1919288" y="333376"/>
            <a:ext cx="82804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en-US" altLang="zh-CN" sz="3600" b="1">
                <a:solidFill>
                  <a:srgbClr val="800000"/>
                </a:solidFill>
                <a:effectLst>
                  <a:outerShdw blurRad="38100" dist="38100" dir="2700000" algn="tl">
                    <a:srgbClr val="C0C0C0"/>
                  </a:outerShdw>
                </a:effectLst>
                <a:ea typeface="幼圆" panose="02010509060101010101" pitchFamily="49" charset="-122"/>
              </a:rPr>
              <a:t>4.5 </a:t>
            </a:r>
            <a:r>
              <a:rPr lang="en-US" altLang="zh-CN" sz="3600" b="1">
                <a:solidFill>
                  <a:srgbClr val="800000"/>
                </a:solidFill>
              </a:rPr>
              <a:t>Boundary-Value Problems in Cartesian Coordinates</a:t>
            </a:r>
          </a:p>
        </p:txBody>
      </p:sp>
      <p:pic>
        <p:nvPicPr>
          <p:cNvPr id="188421" name="Picture 5" descr="4cd01210873f2578dcde76272a171aa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0226" y="5373688"/>
            <a:ext cx="1247775" cy="148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1159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blinds(horizontal)">
                                      <p:cBhvr>
                                        <p:cTn id="7" dur="500"/>
                                        <p:tgtEl>
                                          <p:spTgt spid="188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8419">
                                            <p:txEl>
                                              <p:pRg st="2" end="2"/>
                                            </p:txEl>
                                          </p:spTgt>
                                        </p:tgtEl>
                                        <p:attrNameLst>
                                          <p:attrName>style.visibility</p:attrName>
                                        </p:attrNameLst>
                                      </p:cBhvr>
                                      <p:to>
                                        <p:strVal val="visible"/>
                                      </p:to>
                                    </p:set>
                                    <p:animEffect transition="in" filter="blinds(horizontal)">
                                      <p:cBhvr>
                                        <p:cTn id="12" dur="500"/>
                                        <p:tgtEl>
                                          <p:spTgt spid="1884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8419">
                                            <p:txEl>
                                              <p:pRg st="4" end="4"/>
                                            </p:txEl>
                                          </p:spTgt>
                                        </p:tgtEl>
                                        <p:attrNameLst>
                                          <p:attrName>style.visibility</p:attrName>
                                        </p:attrNameLst>
                                      </p:cBhvr>
                                      <p:to>
                                        <p:strVal val="visible"/>
                                      </p:to>
                                    </p:set>
                                    <p:animEffect transition="in" filter="blinds(horizontal)">
                                      <p:cBhvr>
                                        <p:cTn id="17" dur="500"/>
                                        <p:tgtEl>
                                          <p:spTgt spid="1884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3"/>
          <p:cNvSpPr>
            <a:spLocks noGrp="1" noChangeArrowheads="1"/>
          </p:cNvSpPr>
          <p:nvPr>
            <p:ph type="body" idx="4294967295"/>
          </p:nvPr>
        </p:nvSpPr>
        <p:spPr>
          <a:xfrm>
            <a:off x="1524000" y="476250"/>
            <a:ext cx="5111750" cy="503238"/>
          </a:xfrm>
          <a:ln/>
        </p:spPr>
        <p:txBody>
          <a:bodyPr>
            <a:normAutofit lnSpcReduction="10000"/>
          </a:bodyPr>
          <a:lstStyle/>
          <a:p>
            <a:r>
              <a:rPr kumimoji="1" lang="en-US" altLang="zh-CN" sz="2800" b="1">
                <a:solidFill>
                  <a:srgbClr val="000000"/>
                </a:solidFill>
                <a:ea typeface="幼圆" panose="02010509060101010101" pitchFamily="49" charset="-122"/>
              </a:rPr>
              <a:t>Types of boundary value</a:t>
            </a:r>
            <a:endParaRPr kumimoji="1" lang="en-US" altLang="zh-CN" sz="2800" b="1">
              <a:solidFill>
                <a:schemeClr val="bg1"/>
              </a:solidFill>
              <a:ea typeface="楷体_GB2312" pitchFamily="49" charset="-122"/>
            </a:endParaRPr>
          </a:p>
        </p:txBody>
      </p:sp>
      <p:graphicFrame>
        <p:nvGraphicFramePr>
          <p:cNvPr id="910340" name="Object 4"/>
          <p:cNvGraphicFramePr>
            <a:graphicFrameLocks noChangeAspect="1"/>
          </p:cNvGraphicFramePr>
          <p:nvPr/>
        </p:nvGraphicFramePr>
        <p:xfrm>
          <a:off x="3648076" y="1989138"/>
          <a:ext cx="1800225" cy="577850"/>
        </p:xfrm>
        <a:graphic>
          <a:graphicData uri="http://schemas.openxmlformats.org/presentationml/2006/ole">
            <mc:AlternateContent xmlns:mc="http://schemas.openxmlformats.org/markup-compatibility/2006">
              <mc:Choice xmlns:v="urn:schemas-microsoft-com:vml" Requires="v">
                <p:oleObj spid="_x0000_s51256" name="Equation" r:id="rId3" imgW="657306" imgH="171408" progId="Equation.DSMT4">
                  <p:embed/>
                </p:oleObj>
              </mc:Choice>
              <mc:Fallback>
                <p:oleObj name="Equation" r:id="rId3" imgW="657306" imgH="17140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076" y="1989138"/>
                        <a:ext cx="1800225"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1492" name="Text Box 5"/>
          <p:cNvSpPr txBox="1">
            <a:spLocks noChangeArrowheads="1"/>
          </p:cNvSpPr>
          <p:nvPr/>
        </p:nvSpPr>
        <p:spPr bwMode="auto">
          <a:xfrm>
            <a:off x="2208213" y="2003425"/>
            <a:ext cx="12239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kumimoji="1" lang="en-US" altLang="zh-CN" sz="2000" b="1">
                <a:solidFill>
                  <a:srgbClr val="000000"/>
                </a:solidFill>
                <a:ea typeface="楷体_GB2312" pitchFamily="49" charset="-122"/>
              </a:rPr>
              <a:t>Given</a:t>
            </a:r>
          </a:p>
        </p:txBody>
      </p:sp>
      <p:graphicFrame>
        <p:nvGraphicFramePr>
          <p:cNvPr id="910342" name="Object 6"/>
          <p:cNvGraphicFramePr>
            <a:graphicFrameLocks noChangeAspect="1"/>
          </p:cNvGraphicFramePr>
          <p:nvPr/>
        </p:nvGraphicFramePr>
        <p:xfrm>
          <a:off x="5951539" y="5300663"/>
          <a:ext cx="3889375" cy="855662"/>
        </p:xfrm>
        <a:graphic>
          <a:graphicData uri="http://schemas.openxmlformats.org/presentationml/2006/ole">
            <mc:AlternateContent xmlns:mc="http://schemas.openxmlformats.org/markup-compatibility/2006">
              <mc:Choice xmlns:v="urn:schemas-microsoft-com:vml" Requires="v">
                <p:oleObj spid="_x0000_s51257" name="Equation" r:id="rId5" imgW="1733560" imgH="333368" progId="Equation.DSMT4">
                  <p:embed/>
                </p:oleObj>
              </mc:Choice>
              <mc:Fallback>
                <p:oleObj name="Equation" r:id="rId5" imgW="1733560" imgH="333368"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1539" y="5300663"/>
                        <a:ext cx="3889375" cy="855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0343" name="Object 7"/>
          <p:cNvGraphicFramePr>
            <a:graphicFrameLocks noChangeAspect="1"/>
          </p:cNvGraphicFramePr>
          <p:nvPr/>
        </p:nvGraphicFramePr>
        <p:xfrm>
          <a:off x="3648075" y="5445126"/>
          <a:ext cx="1943100" cy="568325"/>
        </p:xfrm>
        <a:graphic>
          <a:graphicData uri="http://schemas.openxmlformats.org/presentationml/2006/ole">
            <mc:AlternateContent xmlns:mc="http://schemas.openxmlformats.org/markup-compatibility/2006">
              <mc:Choice xmlns:v="urn:schemas-microsoft-com:vml" Requires="v">
                <p:oleObj spid="_x0000_s51258" name="Equation" r:id="rId7" imgW="771491" imgH="180855" progId="Equation.DSMT4">
                  <p:embed/>
                </p:oleObj>
              </mc:Choice>
              <mc:Fallback>
                <p:oleObj name="Equation" r:id="rId7" imgW="771491" imgH="18085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8075" y="5445126"/>
                        <a:ext cx="1943100"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0344" name="Object 8"/>
          <p:cNvGraphicFramePr>
            <a:graphicFrameLocks noChangeAspect="1"/>
          </p:cNvGraphicFramePr>
          <p:nvPr/>
        </p:nvGraphicFramePr>
        <p:xfrm>
          <a:off x="3648075" y="3524251"/>
          <a:ext cx="1944688" cy="912813"/>
        </p:xfrm>
        <a:graphic>
          <a:graphicData uri="http://schemas.openxmlformats.org/presentationml/2006/ole">
            <mc:AlternateContent xmlns:mc="http://schemas.openxmlformats.org/markup-compatibility/2006">
              <mc:Choice xmlns:v="urn:schemas-microsoft-com:vml" Requires="v">
                <p:oleObj spid="_x0000_s51259" name="Equation" r:id="rId9" imgW="780939" imgH="333368" progId="Equation.DSMT4">
                  <p:embed/>
                </p:oleObj>
              </mc:Choice>
              <mc:Fallback>
                <p:oleObj name="Equation" r:id="rId9" imgW="780939" imgH="333368"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8075" y="3524251"/>
                        <a:ext cx="1944688" cy="91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1496" name="Text Box 10"/>
          <p:cNvSpPr txBox="1">
            <a:spLocks noChangeArrowheads="1"/>
          </p:cNvSpPr>
          <p:nvPr/>
        </p:nvSpPr>
        <p:spPr bwMode="auto">
          <a:xfrm>
            <a:off x="1847851" y="1052514"/>
            <a:ext cx="4608513"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buFontTx/>
              <a:buBlip>
                <a:blip r:embed="rId11"/>
              </a:buBlip>
            </a:pPr>
            <a:r>
              <a:rPr kumimoji="1" lang="en-US" altLang="zh-CN" sz="2000" b="1">
                <a:solidFill>
                  <a:srgbClr val="0000CC"/>
                </a:solidFill>
                <a:ea typeface="楷体_GB2312" pitchFamily="49" charset="-122"/>
              </a:rPr>
              <a:t> The first boundary-value problems (or Dirichlet problems)</a:t>
            </a:r>
            <a:endParaRPr lang="en-US" altLang="zh-CN" sz="2000" b="1">
              <a:solidFill>
                <a:srgbClr val="0000CC"/>
              </a:solidFill>
              <a:ea typeface="楷体_GB2312" pitchFamily="49" charset="-122"/>
            </a:endParaRPr>
          </a:p>
        </p:txBody>
      </p:sp>
      <p:sp>
        <p:nvSpPr>
          <p:cNvPr id="910347" name="Text Box 11"/>
          <p:cNvSpPr txBox="1">
            <a:spLocks noChangeArrowheads="1"/>
          </p:cNvSpPr>
          <p:nvPr/>
        </p:nvSpPr>
        <p:spPr bwMode="auto">
          <a:xfrm>
            <a:off x="2208213" y="3732213"/>
            <a:ext cx="10080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kumimoji="1" lang="en-US" altLang="zh-CN" sz="2000" b="1">
                <a:solidFill>
                  <a:srgbClr val="000000"/>
                </a:solidFill>
                <a:ea typeface="楷体_GB2312" pitchFamily="49" charset="-122"/>
              </a:rPr>
              <a:t>Given</a:t>
            </a:r>
          </a:p>
        </p:txBody>
      </p:sp>
      <p:sp>
        <p:nvSpPr>
          <p:cNvPr id="191499" name="Text Box 13"/>
          <p:cNvSpPr txBox="1">
            <a:spLocks noChangeArrowheads="1"/>
          </p:cNvSpPr>
          <p:nvPr/>
        </p:nvSpPr>
        <p:spPr bwMode="auto">
          <a:xfrm>
            <a:off x="1847850" y="4414839"/>
            <a:ext cx="512445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buFontTx/>
              <a:buBlip>
                <a:blip r:embed="rId11"/>
              </a:buBlip>
            </a:pPr>
            <a:r>
              <a:rPr kumimoji="1" lang="en-US" altLang="zh-CN" sz="2000" b="1">
                <a:solidFill>
                  <a:srgbClr val="0000CC"/>
                </a:solidFill>
                <a:ea typeface="楷体_GB2312" pitchFamily="49" charset="-122"/>
                <a:sym typeface="Symbol" panose="05050102010706020507" pitchFamily="18" charset="2"/>
              </a:rPr>
              <a:t>  The t</a:t>
            </a:r>
            <a:r>
              <a:rPr kumimoji="1" lang="en-US" altLang="zh-CN" sz="2000" b="1">
                <a:solidFill>
                  <a:srgbClr val="0000CC"/>
                </a:solidFill>
                <a:ea typeface="楷体_GB2312" pitchFamily="49" charset="-122"/>
              </a:rPr>
              <a:t>hird boundary-value problems (or mixed boundary-value problems)</a:t>
            </a:r>
          </a:p>
        </p:txBody>
      </p:sp>
      <p:sp>
        <p:nvSpPr>
          <p:cNvPr id="191500" name="Text Box 14"/>
          <p:cNvSpPr txBox="1">
            <a:spLocks noChangeArrowheads="1"/>
          </p:cNvSpPr>
          <p:nvPr/>
        </p:nvSpPr>
        <p:spPr bwMode="auto">
          <a:xfrm>
            <a:off x="1847850" y="2636839"/>
            <a:ext cx="5329238"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buFontTx/>
              <a:buBlip>
                <a:blip r:embed="rId11"/>
              </a:buBlip>
            </a:pPr>
            <a:r>
              <a:rPr kumimoji="1" lang="en-US" altLang="zh-CN" sz="2000" b="1">
                <a:solidFill>
                  <a:srgbClr val="0000CC"/>
                </a:solidFill>
                <a:ea typeface="楷体_GB2312" pitchFamily="49" charset="-122"/>
              </a:rPr>
              <a:t>  The second-boundary value problems (or Newman problems)</a:t>
            </a:r>
          </a:p>
        </p:txBody>
      </p:sp>
      <p:grpSp>
        <p:nvGrpSpPr>
          <p:cNvPr id="191501" name="Group 15"/>
          <p:cNvGrpSpPr>
            <a:grpSpLocks/>
          </p:cNvGrpSpPr>
          <p:nvPr/>
        </p:nvGrpSpPr>
        <p:grpSpPr bwMode="auto">
          <a:xfrm>
            <a:off x="7788275" y="836614"/>
            <a:ext cx="2484438" cy="2592387"/>
            <a:chOff x="4195" y="300"/>
            <a:chExt cx="1565" cy="1633"/>
          </a:xfrm>
        </p:grpSpPr>
        <p:sp>
          <p:nvSpPr>
            <p:cNvPr id="191502" name="Rectangle 16"/>
            <p:cNvSpPr>
              <a:spLocks noChangeArrowheads="1"/>
            </p:cNvSpPr>
            <p:nvPr/>
          </p:nvSpPr>
          <p:spPr bwMode="auto">
            <a:xfrm>
              <a:off x="4195" y="300"/>
              <a:ext cx="1565" cy="1633"/>
            </a:xfrm>
            <a:prstGeom prst="rect">
              <a:avLst/>
            </a:prstGeom>
            <a:solidFill>
              <a:srgbClr val="CC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191503" name="Freeform 17"/>
            <p:cNvSpPr>
              <a:spLocks/>
            </p:cNvSpPr>
            <p:nvPr/>
          </p:nvSpPr>
          <p:spPr bwMode="auto">
            <a:xfrm>
              <a:off x="4288" y="346"/>
              <a:ext cx="1377" cy="1458"/>
            </a:xfrm>
            <a:custGeom>
              <a:avLst/>
              <a:gdLst>
                <a:gd name="T0" fmla="*/ 27 w 1377"/>
                <a:gd name="T1" fmla="*/ 769 h 1458"/>
                <a:gd name="T2" fmla="*/ 111 w 1377"/>
                <a:gd name="T3" fmla="*/ 297 h 1458"/>
                <a:gd name="T4" fmla="*/ 630 w 1377"/>
                <a:gd name="T5" fmla="*/ 3 h 1458"/>
                <a:gd name="T6" fmla="*/ 1224 w 1377"/>
                <a:gd name="T7" fmla="*/ 313 h 1458"/>
                <a:gd name="T8" fmla="*/ 1362 w 1377"/>
                <a:gd name="T9" fmla="*/ 788 h 1458"/>
                <a:gd name="T10" fmla="*/ 1317 w 1377"/>
                <a:gd name="T11" fmla="*/ 1148 h 1458"/>
                <a:gd name="T12" fmla="*/ 1006 w 1377"/>
                <a:gd name="T13" fmla="*/ 1414 h 1458"/>
                <a:gd name="T14" fmla="*/ 549 w 1377"/>
                <a:gd name="T15" fmla="*/ 1409 h 1458"/>
                <a:gd name="T16" fmla="*/ 146 w 1377"/>
                <a:gd name="T17" fmla="*/ 1130 h 1458"/>
                <a:gd name="T18" fmla="*/ 0 w 1377"/>
                <a:gd name="T19" fmla="*/ 724 h 1458"/>
                <a:gd name="T20" fmla="*/ 27 w 1377"/>
                <a:gd name="T21" fmla="*/ 769 h 14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77" h="1458">
                  <a:moveTo>
                    <a:pt x="27" y="769"/>
                  </a:moveTo>
                  <a:cubicBezTo>
                    <a:pt x="39" y="690"/>
                    <a:pt x="11" y="425"/>
                    <a:pt x="111" y="297"/>
                  </a:cubicBezTo>
                  <a:cubicBezTo>
                    <a:pt x="211" y="169"/>
                    <a:pt x="445" y="0"/>
                    <a:pt x="630" y="3"/>
                  </a:cubicBezTo>
                  <a:cubicBezTo>
                    <a:pt x="815" y="6"/>
                    <a:pt x="1102" y="182"/>
                    <a:pt x="1224" y="313"/>
                  </a:cubicBezTo>
                  <a:cubicBezTo>
                    <a:pt x="1346" y="444"/>
                    <a:pt x="1347" y="649"/>
                    <a:pt x="1362" y="788"/>
                  </a:cubicBezTo>
                  <a:cubicBezTo>
                    <a:pt x="1377" y="927"/>
                    <a:pt x="1376" y="1044"/>
                    <a:pt x="1317" y="1148"/>
                  </a:cubicBezTo>
                  <a:cubicBezTo>
                    <a:pt x="1258" y="1252"/>
                    <a:pt x="1134" y="1370"/>
                    <a:pt x="1006" y="1414"/>
                  </a:cubicBezTo>
                  <a:cubicBezTo>
                    <a:pt x="878" y="1458"/>
                    <a:pt x="692" y="1456"/>
                    <a:pt x="549" y="1409"/>
                  </a:cubicBezTo>
                  <a:cubicBezTo>
                    <a:pt x="406" y="1362"/>
                    <a:pt x="237" y="1244"/>
                    <a:pt x="146" y="1130"/>
                  </a:cubicBezTo>
                  <a:cubicBezTo>
                    <a:pt x="55" y="1016"/>
                    <a:pt x="30" y="809"/>
                    <a:pt x="0" y="724"/>
                  </a:cubicBezTo>
                  <a:cubicBezTo>
                    <a:pt x="0" y="724"/>
                    <a:pt x="27" y="769"/>
                    <a:pt x="27" y="769"/>
                  </a:cubicBezTo>
                  <a:close/>
                </a:path>
              </a:pathLst>
            </a:custGeom>
            <a:gradFill rotWithShape="1">
              <a:gsLst>
                <a:gs pos="0">
                  <a:srgbClr val="002700"/>
                </a:gs>
                <a:gs pos="100000">
                  <a:srgbClr val="00F000"/>
                </a:gs>
              </a:gsLst>
              <a:lin ang="18900000" scaled="1"/>
            </a:gradFill>
            <a:ln w="9525">
              <a:round/>
              <a:headEnd/>
              <a:tailEnd/>
            </a:ln>
            <a:effectLst/>
            <a:scene3d>
              <a:camera prst="legacyPerspectiveTopRight">
                <a:rot lat="20699989" lon="20399989" rev="0"/>
              </a:camera>
              <a:lightRig rig="legacyFlat3" dir="b"/>
            </a:scene3d>
            <a:sp3d extrusionH="430200" prstMaterial="legacyMatte">
              <a:bevelT w="13500" h="13500" prst="angle"/>
              <a:bevelB w="13500" h="13500" prst="angle"/>
              <a:extrusionClr>
                <a:srgbClr val="00F000"/>
              </a:extrusionClr>
              <a:contourClr>
                <a:srgbClr val="0027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endParaRPr lang="zh-CN" altLang="en-US"/>
            </a:p>
          </p:txBody>
        </p:sp>
        <p:graphicFrame>
          <p:nvGraphicFramePr>
            <p:cNvPr id="191504" name="Object 18"/>
            <p:cNvGraphicFramePr>
              <a:graphicFrameLocks noChangeAspect="1"/>
            </p:cNvGraphicFramePr>
            <p:nvPr/>
          </p:nvGraphicFramePr>
          <p:xfrm>
            <a:off x="5465" y="1570"/>
            <a:ext cx="178" cy="226"/>
          </p:xfrm>
          <a:graphic>
            <a:graphicData uri="http://schemas.openxmlformats.org/presentationml/2006/ole">
              <mc:AlternateContent xmlns:mc="http://schemas.openxmlformats.org/markup-compatibility/2006">
                <mc:Choice xmlns:v="urn:schemas-microsoft-com:vml" Requires="v">
                  <p:oleObj spid="_x0000_s51260" name="Equation" r:id="rId12" imgW="85841" imgH="123900" progId="Equation.DSMT4">
                    <p:embed/>
                  </p:oleObj>
                </mc:Choice>
                <mc:Fallback>
                  <p:oleObj name="Equation" r:id="rId12" imgW="85841" imgH="1239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65" y="1570"/>
                          <a:ext cx="17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1505" name="Object 19"/>
            <p:cNvGraphicFramePr>
              <a:graphicFrameLocks noChangeAspect="1"/>
            </p:cNvGraphicFramePr>
            <p:nvPr/>
          </p:nvGraphicFramePr>
          <p:xfrm>
            <a:off x="5057" y="709"/>
            <a:ext cx="193" cy="225"/>
          </p:xfrm>
          <a:graphic>
            <a:graphicData uri="http://schemas.openxmlformats.org/presentationml/2006/ole">
              <mc:AlternateContent xmlns:mc="http://schemas.openxmlformats.org/markup-compatibility/2006">
                <mc:Choice xmlns:v="urn:schemas-microsoft-com:vml" Requires="v">
                  <p:oleObj spid="_x0000_s51261" name="Equation" r:id="rId14" imgW="95289" imgH="123900" progId="Equation.DSMT4">
                    <p:embed/>
                  </p:oleObj>
                </mc:Choice>
                <mc:Fallback>
                  <p:oleObj name="Equation" r:id="rId14" imgW="95289" imgH="1239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57" y="709"/>
                          <a:ext cx="193"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91506" name="Text Box 21"/>
          <p:cNvSpPr txBox="1">
            <a:spLocks noChangeArrowheads="1"/>
          </p:cNvSpPr>
          <p:nvPr/>
        </p:nvSpPr>
        <p:spPr bwMode="auto">
          <a:xfrm>
            <a:off x="7824789" y="3716338"/>
            <a:ext cx="2447925"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kumimoji="1" lang="en-US" altLang="zh-CN" sz="2000" b="1">
                <a:solidFill>
                  <a:srgbClr val="000000"/>
                </a:solidFill>
                <a:latin typeface="Times New Roman" panose="02020603050405020304" pitchFamily="18" charset="0"/>
                <a:ea typeface="楷体_GB2312" pitchFamily="49" charset="-122"/>
              </a:rPr>
              <a:t>V</a:t>
            </a:r>
            <a:r>
              <a:rPr kumimoji="1" lang="zh-CN" altLang="en-US" sz="2000" b="1">
                <a:solidFill>
                  <a:srgbClr val="000000"/>
                </a:solidFill>
                <a:latin typeface="Times New Roman" panose="02020603050405020304" pitchFamily="18" charset="0"/>
                <a:ea typeface="楷体_GB2312" pitchFamily="49" charset="-122"/>
              </a:rPr>
              <a:t>： </a:t>
            </a:r>
            <a:r>
              <a:rPr kumimoji="1" lang="en-US" altLang="zh-CN" sz="2000" b="1">
                <a:solidFill>
                  <a:srgbClr val="000000"/>
                </a:solidFill>
                <a:latin typeface="Times New Roman" panose="02020603050405020304" pitchFamily="18" charset="0"/>
                <a:ea typeface="楷体_GB2312" pitchFamily="49" charset="-122"/>
              </a:rPr>
              <a:t>solution domain</a:t>
            </a:r>
          </a:p>
          <a:p>
            <a:pPr>
              <a:lnSpc>
                <a:spcPct val="130000"/>
              </a:lnSpc>
            </a:pPr>
            <a:r>
              <a:rPr kumimoji="1" lang="en-US" altLang="zh-CN" sz="2000" b="1">
                <a:solidFill>
                  <a:srgbClr val="000000"/>
                </a:solidFill>
                <a:latin typeface="Times New Roman" panose="02020603050405020304" pitchFamily="18" charset="0"/>
                <a:ea typeface="楷体_GB2312" pitchFamily="49" charset="-122"/>
              </a:rPr>
              <a:t>S</a:t>
            </a:r>
            <a:r>
              <a:rPr kumimoji="1" lang="zh-CN" altLang="en-US" sz="2000" b="1">
                <a:solidFill>
                  <a:srgbClr val="000000"/>
                </a:solidFill>
                <a:latin typeface="Times New Roman" panose="02020603050405020304" pitchFamily="18" charset="0"/>
                <a:ea typeface="楷体_GB2312" pitchFamily="49" charset="-122"/>
              </a:rPr>
              <a:t>：</a:t>
            </a:r>
            <a:r>
              <a:rPr kumimoji="1" lang="en-US" altLang="zh-CN" sz="2000" b="1">
                <a:solidFill>
                  <a:srgbClr val="000000"/>
                </a:solidFill>
                <a:latin typeface="Times New Roman" panose="02020603050405020304" pitchFamily="18" charset="0"/>
                <a:ea typeface="楷体_GB2312" pitchFamily="49" charset="-122"/>
              </a:rPr>
              <a:t>Surface is surrounded by V</a:t>
            </a:r>
          </a:p>
        </p:txBody>
      </p:sp>
      <p:sp>
        <p:nvSpPr>
          <p:cNvPr id="2" name="Text Box 11"/>
          <p:cNvSpPr txBox="1">
            <a:spLocks noChangeArrowheads="1"/>
          </p:cNvSpPr>
          <p:nvPr/>
        </p:nvSpPr>
        <p:spPr bwMode="auto">
          <a:xfrm>
            <a:off x="2208213" y="5461000"/>
            <a:ext cx="10080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kumimoji="1" lang="en-US" altLang="zh-CN" sz="2000" b="1">
                <a:solidFill>
                  <a:srgbClr val="000000"/>
                </a:solidFill>
                <a:ea typeface="楷体_GB2312" pitchFamily="49" charset="-122"/>
              </a:rPr>
              <a:t>Given</a:t>
            </a:r>
          </a:p>
        </p:txBody>
      </p:sp>
    </p:spTree>
    <p:extLst>
      <p:ext uri="{BB962C8B-B14F-4D97-AF65-F5344CB8AC3E}">
        <p14:creationId xmlns:p14="http://schemas.microsoft.com/office/powerpoint/2010/main" val="40297248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1496"/>
                                        </p:tgtEl>
                                        <p:attrNameLst>
                                          <p:attrName>style.visibility</p:attrName>
                                        </p:attrNameLst>
                                      </p:cBhvr>
                                      <p:to>
                                        <p:strVal val="visible"/>
                                      </p:to>
                                    </p:set>
                                    <p:animEffect transition="in" filter="wipe(up)">
                                      <p:cBhvr>
                                        <p:cTn id="7" dur="2000"/>
                                        <p:tgtEl>
                                          <p:spTgt spid="1914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1492"/>
                                        </p:tgtEl>
                                        <p:attrNameLst>
                                          <p:attrName>style.visibility</p:attrName>
                                        </p:attrNameLst>
                                      </p:cBhvr>
                                      <p:to>
                                        <p:strVal val="visible"/>
                                      </p:to>
                                    </p:set>
                                    <p:animEffect transition="in" filter="wipe(up)">
                                      <p:cBhvr>
                                        <p:cTn id="12" dur="500"/>
                                        <p:tgtEl>
                                          <p:spTgt spid="191492"/>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910340"/>
                                        </p:tgtEl>
                                        <p:attrNameLst>
                                          <p:attrName>style.visibility</p:attrName>
                                        </p:attrNameLst>
                                      </p:cBhvr>
                                      <p:to>
                                        <p:strVal val="visible"/>
                                      </p:to>
                                    </p:set>
                                    <p:animEffect transition="in" filter="wipe(up)">
                                      <p:cBhvr>
                                        <p:cTn id="16" dur="500"/>
                                        <p:tgtEl>
                                          <p:spTgt spid="91034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91500"/>
                                        </p:tgtEl>
                                        <p:attrNameLst>
                                          <p:attrName>style.visibility</p:attrName>
                                        </p:attrNameLst>
                                      </p:cBhvr>
                                      <p:to>
                                        <p:strVal val="visible"/>
                                      </p:to>
                                    </p:set>
                                    <p:animEffect transition="in" filter="wipe(up)">
                                      <p:cBhvr>
                                        <p:cTn id="21" dur="500"/>
                                        <p:tgtEl>
                                          <p:spTgt spid="19150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910347"/>
                                        </p:tgtEl>
                                        <p:attrNameLst>
                                          <p:attrName>style.visibility</p:attrName>
                                        </p:attrNameLst>
                                      </p:cBhvr>
                                      <p:to>
                                        <p:strVal val="visible"/>
                                      </p:to>
                                    </p:set>
                                    <p:animEffect transition="in" filter="wipe(up)">
                                      <p:cBhvr>
                                        <p:cTn id="26" dur="500"/>
                                        <p:tgtEl>
                                          <p:spTgt spid="910347"/>
                                        </p:tgtEl>
                                      </p:cBhvr>
                                    </p:animEffect>
                                  </p:childTnLst>
                                </p:cTn>
                              </p:par>
                            </p:childTnLst>
                          </p:cTn>
                        </p:par>
                        <p:par>
                          <p:cTn id="27" fill="hold" nodeType="afterGroup">
                            <p:stCondLst>
                              <p:cond delay="500"/>
                            </p:stCondLst>
                            <p:childTnLst>
                              <p:par>
                                <p:cTn id="28" presetID="22" presetClass="entr" presetSubtype="1" fill="hold" nodeType="afterEffect">
                                  <p:stCondLst>
                                    <p:cond delay="0"/>
                                  </p:stCondLst>
                                  <p:childTnLst>
                                    <p:set>
                                      <p:cBhvr>
                                        <p:cTn id="29" dur="1" fill="hold">
                                          <p:stCondLst>
                                            <p:cond delay="0"/>
                                          </p:stCondLst>
                                        </p:cTn>
                                        <p:tgtEl>
                                          <p:spTgt spid="910344"/>
                                        </p:tgtEl>
                                        <p:attrNameLst>
                                          <p:attrName>style.visibility</p:attrName>
                                        </p:attrNameLst>
                                      </p:cBhvr>
                                      <p:to>
                                        <p:strVal val="visible"/>
                                      </p:to>
                                    </p:set>
                                    <p:animEffect transition="in" filter="wipe(up)">
                                      <p:cBhvr>
                                        <p:cTn id="30" dur="500"/>
                                        <p:tgtEl>
                                          <p:spTgt spid="91034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91499"/>
                                        </p:tgtEl>
                                        <p:attrNameLst>
                                          <p:attrName>style.visibility</p:attrName>
                                        </p:attrNameLst>
                                      </p:cBhvr>
                                      <p:to>
                                        <p:strVal val="visible"/>
                                      </p:to>
                                    </p:set>
                                    <p:animEffect transition="in" filter="wipe(up)">
                                      <p:cBhvr>
                                        <p:cTn id="35" dur="500"/>
                                        <p:tgtEl>
                                          <p:spTgt spid="19149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up)">
                                      <p:cBhvr>
                                        <p:cTn id="40" dur="500"/>
                                        <p:tgtEl>
                                          <p:spTgt spid="2"/>
                                        </p:tgtEl>
                                      </p:cBhvr>
                                    </p:animEffect>
                                  </p:childTnLst>
                                </p:cTn>
                              </p:par>
                            </p:childTnLst>
                          </p:cTn>
                        </p:par>
                        <p:par>
                          <p:cTn id="41" fill="hold" nodeType="afterGroup">
                            <p:stCondLst>
                              <p:cond delay="500"/>
                            </p:stCondLst>
                            <p:childTnLst>
                              <p:par>
                                <p:cTn id="42" presetID="22" presetClass="entr" presetSubtype="1" fill="hold" nodeType="afterEffect">
                                  <p:stCondLst>
                                    <p:cond delay="0"/>
                                  </p:stCondLst>
                                  <p:childTnLst>
                                    <p:set>
                                      <p:cBhvr>
                                        <p:cTn id="43" dur="1" fill="hold">
                                          <p:stCondLst>
                                            <p:cond delay="0"/>
                                          </p:stCondLst>
                                        </p:cTn>
                                        <p:tgtEl>
                                          <p:spTgt spid="910343"/>
                                        </p:tgtEl>
                                        <p:attrNameLst>
                                          <p:attrName>style.visibility</p:attrName>
                                        </p:attrNameLst>
                                      </p:cBhvr>
                                      <p:to>
                                        <p:strVal val="visible"/>
                                      </p:to>
                                    </p:set>
                                    <p:animEffect transition="in" filter="wipe(up)">
                                      <p:cBhvr>
                                        <p:cTn id="44" dur="500"/>
                                        <p:tgtEl>
                                          <p:spTgt spid="910343"/>
                                        </p:tgtEl>
                                      </p:cBhvr>
                                    </p:animEffect>
                                  </p:childTnLst>
                                </p:cTn>
                              </p:par>
                            </p:childTnLst>
                          </p:cTn>
                        </p:par>
                        <p:par>
                          <p:cTn id="45" fill="hold" nodeType="afterGroup">
                            <p:stCondLst>
                              <p:cond delay="1000"/>
                            </p:stCondLst>
                            <p:childTnLst>
                              <p:par>
                                <p:cTn id="46" presetID="22" presetClass="entr" presetSubtype="1" fill="hold" nodeType="afterEffect">
                                  <p:stCondLst>
                                    <p:cond delay="0"/>
                                  </p:stCondLst>
                                  <p:childTnLst>
                                    <p:set>
                                      <p:cBhvr>
                                        <p:cTn id="47" dur="1" fill="hold">
                                          <p:stCondLst>
                                            <p:cond delay="0"/>
                                          </p:stCondLst>
                                        </p:cTn>
                                        <p:tgtEl>
                                          <p:spTgt spid="910342"/>
                                        </p:tgtEl>
                                        <p:attrNameLst>
                                          <p:attrName>style.visibility</p:attrName>
                                        </p:attrNameLst>
                                      </p:cBhvr>
                                      <p:to>
                                        <p:strVal val="visible"/>
                                      </p:to>
                                    </p:set>
                                    <p:animEffect transition="in" filter="wipe(up)">
                                      <p:cBhvr>
                                        <p:cTn id="48" dur="500"/>
                                        <p:tgtEl>
                                          <p:spTgt spid="910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p:bldP spid="191496" grpId="0"/>
      <p:bldP spid="910347" grpId="0"/>
      <p:bldP spid="191499" grpId="0"/>
      <p:bldP spid="191500" grpId="0"/>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8" name="Text Box 6"/>
          <p:cNvSpPr txBox="1">
            <a:spLocks noChangeArrowheads="1"/>
          </p:cNvSpPr>
          <p:nvPr/>
        </p:nvSpPr>
        <p:spPr bwMode="auto">
          <a:xfrm>
            <a:off x="2135188" y="765175"/>
            <a:ext cx="5041900"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buFontTx/>
              <a:buBlip>
                <a:blip r:embed="rId3"/>
              </a:buBlip>
            </a:pPr>
            <a:r>
              <a:rPr kumimoji="1" lang="en-US" altLang="zh-CN" sz="2400" b="1">
                <a:solidFill>
                  <a:srgbClr val="000000"/>
                </a:solidFill>
                <a:ea typeface="楷体_GB2312" pitchFamily="49" charset="-122"/>
              </a:rPr>
              <a:t>   Natural boundary condition</a:t>
            </a:r>
            <a:r>
              <a:rPr kumimoji="1" lang="zh-CN" altLang="en-US" sz="2400" b="1">
                <a:solidFill>
                  <a:srgbClr val="000000"/>
                </a:solidFill>
                <a:ea typeface="楷体_GB2312" pitchFamily="49" charset="-122"/>
              </a:rPr>
              <a:t>（</a:t>
            </a:r>
            <a:r>
              <a:rPr kumimoji="1" lang="en-US" altLang="zh-CN" sz="2400" b="1">
                <a:solidFill>
                  <a:srgbClr val="000000"/>
                </a:solidFill>
                <a:ea typeface="楷体_GB2312" pitchFamily="49" charset="-122"/>
              </a:rPr>
              <a:t>open space</a:t>
            </a:r>
            <a:r>
              <a:rPr kumimoji="1" lang="zh-CN" altLang="en-US" sz="2400" b="1">
                <a:solidFill>
                  <a:srgbClr val="000000"/>
                </a:solidFill>
                <a:ea typeface="楷体_GB2312" pitchFamily="49" charset="-122"/>
              </a:rPr>
              <a:t>）</a:t>
            </a:r>
          </a:p>
        </p:txBody>
      </p:sp>
      <p:grpSp>
        <p:nvGrpSpPr>
          <p:cNvPr id="837664" name="Group 32"/>
          <p:cNvGrpSpPr>
            <a:grpSpLocks/>
          </p:cNvGrpSpPr>
          <p:nvPr/>
        </p:nvGrpSpPr>
        <p:grpSpPr bwMode="auto">
          <a:xfrm>
            <a:off x="6672263" y="1412876"/>
            <a:ext cx="2952750" cy="2962275"/>
            <a:chOff x="3742" y="793"/>
            <a:chExt cx="1860" cy="1866"/>
          </a:xfrm>
        </p:grpSpPr>
        <p:sp>
          <p:nvSpPr>
            <p:cNvPr id="192516" name="Oval 7"/>
            <p:cNvSpPr>
              <a:spLocks noChangeArrowheads="1"/>
            </p:cNvSpPr>
            <p:nvPr/>
          </p:nvSpPr>
          <p:spPr bwMode="auto">
            <a:xfrm>
              <a:off x="3742" y="793"/>
              <a:ext cx="1859" cy="1860"/>
            </a:xfrm>
            <a:prstGeom prst="ellipse">
              <a:avLst/>
            </a:prstGeom>
            <a:solidFill>
              <a:srgbClr val="C3C3C3"/>
            </a:solidFill>
            <a:ln w="22225">
              <a:solidFill>
                <a:srgbClr val="FF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192517" name="Oval 17"/>
            <p:cNvSpPr>
              <a:spLocks noChangeArrowheads="1"/>
            </p:cNvSpPr>
            <p:nvPr/>
          </p:nvSpPr>
          <p:spPr bwMode="auto">
            <a:xfrm>
              <a:off x="4332" y="1356"/>
              <a:ext cx="725" cy="725"/>
            </a:xfrm>
            <a:prstGeom prst="ellipse">
              <a:avLst/>
            </a:prstGeom>
            <a:gradFill rotWithShape="1">
              <a:gsLst>
                <a:gs pos="0">
                  <a:srgbClr val="787878"/>
                </a:gs>
                <a:gs pos="100000">
                  <a:srgbClr val="5B5B5B"/>
                </a:gs>
              </a:gsLst>
              <a:path path="shape">
                <a:fillToRect l="50000" t="50000" r="50000" b="50000"/>
              </a:path>
            </a:gradFill>
            <a:ln w="222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FF0000"/>
                </a:solidFill>
                <a:latin typeface="Times New Roman" panose="02020603050405020304" pitchFamily="18" charset="0"/>
                <a:ea typeface="幼圆" panose="02010509060101010101" pitchFamily="49" charset="-122"/>
              </a:endParaRPr>
            </a:p>
          </p:txBody>
        </p:sp>
        <p:sp>
          <p:nvSpPr>
            <p:cNvPr id="192518" name="Line 18"/>
            <p:cNvSpPr>
              <a:spLocks noChangeShapeType="1"/>
            </p:cNvSpPr>
            <p:nvPr/>
          </p:nvSpPr>
          <p:spPr bwMode="auto">
            <a:xfrm>
              <a:off x="4675" y="1718"/>
              <a:ext cx="927" cy="0"/>
            </a:xfrm>
            <a:prstGeom prst="line">
              <a:avLst/>
            </a:prstGeom>
            <a:noFill/>
            <a:ln w="158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92519" name="Object 19"/>
            <p:cNvGraphicFramePr>
              <a:graphicFrameLocks noChangeAspect="1"/>
            </p:cNvGraphicFramePr>
            <p:nvPr/>
          </p:nvGraphicFramePr>
          <p:xfrm>
            <a:off x="5239" y="1536"/>
            <a:ext cx="162" cy="180"/>
          </p:xfrm>
          <a:graphic>
            <a:graphicData uri="http://schemas.openxmlformats.org/presentationml/2006/ole">
              <mc:AlternateContent xmlns:mc="http://schemas.openxmlformats.org/markup-compatibility/2006">
                <mc:Choice xmlns:v="urn:schemas-microsoft-com:vml" Requires="v">
                  <p:oleObj spid="_x0000_s52253" name="Equation" r:id="rId4" imgW="57227" imgH="66674" progId="Equation.DSMT4">
                    <p:embed/>
                  </p:oleObj>
                </mc:Choice>
                <mc:Fallback>
                  <p:oleObj name="Equation" r:id="rId4" imgW="57227" imgH="66674"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9" y="1536"/>
                          <a:ext cx="162"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2520" name="Object 20"/>
            <p:cNvGraphicFramePr>
              <a:graphicFrameLocks noChangeAspect="1"/>
            </p:cNvGraphicFramePr>
            <p:nvPr/>
          </p:nvGraphicFramePr>
          <p:xfrm>
            <a:off x="5284" y="2335"/>
            <a:ext cx="288" cy="324"/>
          </p:xfrm>
          <a:graphic>
            <a:graphicData uri="http://schemas.openxmlformats.org/presentationml/2006/ole">
              <mc:AlternateContent xmlns:mc="http://schemas.openxmlformats.org/markup-compatibility/2006">
                <mc:Choice xmlns:v="urn:schemas-microsoft-com:vml" Requires="v">
                  <p:oleObj spid="_x0000_s52254" name="Equation" r:id="rId6" imgW="142799" imgH="171408" progId="Equation.DSMT4">
                    <p:embed/>
                  </p:oleObj>
                </mc:Choice>
                <mc:Fallback>
                  <p:oleObj name="Equation" r:id="rId6" imgW="142799" imgH="171408"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4" y="2335"/>
                          <a:ext cx="288"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92521" name="Text Box 33"/>
          <p:cNvSpPr txBox="1">
            <a:spLocks noChangeArrowheads="1"/>
          </p:cNvSpPr>
          <p:nvPr/>
        </p:nvSpPr>
        <p:spPr bwMode="auto">
          <a:xfrm>
            <a:off x="2208214" y="4652963"/>
            <a:ext cx="7704137" cy="1282700"/>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kumimoji="1" lang="en-US" altLang="zh-CN" sz="2000" b="1">
                <a:solidFill>
                  <a:schemeClr val="bg1"/>
                </a:solidFill>
                <a:ea typeface="楷体_GB2312" pitchFamily="49" charset="-122"/>
              </a:rPr>
              <a:t>Requirements</a:t>
            </a:r>
            <a:r>
              <a:rPr kumimoji="1" lang="zh-CN" altLang="en-US" sz="2000" b="1">
                <a:solidFill>
                  <a:schemeClr val="bg1"/>
                </a:solidFill>
                <a:ea typeface="楷体_GB2312" pitchFamily="49" charset="-122"/>
              </a:rPr>
              <a:t>：</a:t>
            </a:r>
            <a:r>
              <a:rPr kumimoji="1" lang="en-US" altLang="zh-CN" sz="2000" b="1">
                <a:solidFill>
                  <a:schemeClr val="bg1"/>
                </a:solidFill>
                <a:ea typeface="楷体_GB2312" pitchFamily="49" charset="-122"/>
              </a:rPr>
              <a:t>master the mathematical description method to solve complex problems with the idea of boundary-value problems</a:t>
            </a:r>
          </a:p>
        </p:txBody>
      </p:sp>
      <p:graphicFrame>
        <p:nvGraphicFramePr>
          <p:cNvPr id="192522" name="Object 10"/>
          <p:cNvGraphicFramePr>
            <a:graphicFrameLocks noChangeAspect="1"/>
          </p:cNvGraphicFramePr>
          <p:nvPr/>
        </p:nvGraphicFramePr>
        <p:xfrm>
          <a:off x="2279650" y="2565401"/>
          <a:ext cx="3816350" cy="715963"/>
        </p:xfrm>
        <a:graphic>
          <a:graphicData uri="http://schemas.openxmlformats.org/presentationml/2006/ole">
            <mc:AlternateContent xmlns:mc="http://schemas.openxmlformats.org/markup-compatibility/2006">
              <mc:Choice xmlns:v="urn:schemas-microsoft-com:vml" Requires="v">
                <p:oleObj spid="_x0000_s52255" name="Equation" r:id="rId8" imgW="1485720" imgH="279360" progId="Equation.DSMT4">
                  <p:embed/>
                </p:oleObj>
              </mc:Choice>
              <mc:Fallback>
                <p:oleObj name="Equation" r:id="rId8" imgW="1485720" imgH="27936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79650" y="2565401"/>
                        <a:ext cx="3816350" cy="71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37113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7638"/>
                                        </p:tgtEl>
                                        <p:attrNameLst>
                                          <p:attrName>style.visibility</p:attrName>
                                        </p:attrNameLst>
                                      </p:cBhvr>
                                      <p:to>
                                        <p:strVal val="visible"/>
                                      </p:to>
                                    </p:set>
                                    <p:anim calcmode="lin" valueType="num">
                                      <p:cBhvr additive="base">
                                        <p:cTn id="7" dur="500" fill="hold"/>
                                        <p:tgtEl>
                                          <p:spTgt spid="837638"/>
                                        </p:tgtEl>
                                        <p:attrNameLst>
                                          <p:attrName>ppt_x</p:attrName>
                                        </p:attrNameLst>
                                      </p:cBhvr>
                                      <p:tavLst>
                                        <p:tav tm="0">
                                          <p:val>
                                            <p:strVal val="0-#ppt_w/2"/>
                                          </p:val>
                                        </p:tav>
                                        <p:tav tm="100000">
                                          <p:val>
                                            <p:strVal val="#ppt_x"/>
                                          </p:val>
                                        </p:tav>
                                      </p:tavLst>
                                    </p:anim>
                                    <p:anim calcmode="lin" valueType="num">
                                      <p:cBhvr additive="base">
                                        <p:cTn id="8" dur="500" fill="hold"/>
                                        <p:tgtEl>
                                          <p:spTgt spid="83763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0" presetClass="entr" presetSubtype="0" fill="hold" nodeType="afterEffect">
                                  <p:stCondLst>
                                    <p:cond delay="0"/>
                                  </p:stCondLst>
                                  <p:childTnLst>
                                    <p:set>
                                      <p:cBhvr>
                                        <p:cTn id="11" dur="1" fill="hold">
                                          <p:stCondLst>
                                            <p:cond delay="0"/>
                                          </p:stCondLst>
                                        </p:cTn>
                                        <p:tgtEl>
                                          <p:spTgt spid="837664"/>
                                        </p:tgtEl>
                                        <p:attrNameLst>
                                          <p:attrName>style.visibility</p:attrName>
                                        </p:attrNameLst>
                                      </p:cBhvr>
                                      <p:to>
                                        <p:strVal val="visible"/>
                                      </p:to>
                                    </p:set>
                                    <p:animEffect transition="in" filter="fade">
                                      <p:cBhvr>
                                        <p:cTn id="12" dur="2000"/>
                                        <p:tgtEl>
                                          <p:spTgt spid="837664"/>
                                        </p:tgtEl>
                                      </p:cBhvr>
                                    </p:animEffect>
                                  </p:childTnLst>
                                </p:cTn>
                              </p:par>
                            </p:childTnLst>
                          </p:cTn>
                        </p:par>
                        <p:par>
                          <p:cTn id="13" fill="hold" nodeType="afterGroup">
                            <p:stCondLst>
                              <p:cond delay="2500"/>
                            </p:stCondLst>
                            <p:childTnLst>
                              <p:par>
                                <p:cTn id="14" presetID="2" presetClass="entr" presetSubtype="8" fill="hold" nodeType="afterEffect">
                                  <p:stCondLst>
                                    <p:cond delay="0"/>
                                  </p:stCondLst>
                                  <p:childTnLst>
                                    <p:set>
                                      <p:cBhvr>
                                        <p:cTn id="15" dur="1" fill="hold">
                                          <p:stCondLst>
                                            <p:cond delay="0"/>
                                          </p:stCondLst>
                                        </p:cTn>
                                        <p:tgtEl>
                                          <p:spTgt spid="192522"/>
                                        </p:tgtEl>
                                        <p:attrNameLst>
                                          <p:attrName>style.visibility</p:attrName>
                                        </p:attrNameLst>
                                      </p:cBhvr>
                                      <p:to>
                                        <p:strVal val="visible"/>
                                      </p:to>
                                    </p:set>
                                    <p:anim calcmode="lin" valueType="num">
                                      <p:cBhvr additive="base">
                                        <p:cTn id="16" dur="500" fill="hold"/>
                                        <p:tgtEl>
                                          <p:spTgt spid="192522"/>
                                        </p:tgtEl>
                                        <p:attrNameLst>
                                          <p:attrName>ppt_x</p:attrName>
                                        </p:attrNameLst>
                                      </p:cBhvr>
                                      <p:tavLst>
                                        <p:tav tm="0">
                                          <p:val>
                                            <p:strVal val="0-#ppt_w/2"/>
                                          </p:val>
                                        </p:tav>
                                        <p:tav tm="100000">
                                          <p:val>
                                            <p:strVal val="#ppt_x"/>
                                          </p:val>
                                        </p:tav>
                                      </p:tavLst>
                                    </p:anim>
                                    <p:anim calcmode="lin" valueType="num">
                                      <p:cBhvr additive="base">
                                        <p:cTn id="17" dur="500" fill="hold"/>
                                        <p:tgtEl>
                                          <p:spTgt spid="192522"/>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2521"/>
                                        </p:tgtEl>
                                        <p:attrNameLst>
                                          <p:attrName>style.visibility</p:attrName>
                                        </p:attrNameLst>
                                      </p:cBhvr>
                                      <p:to>
                                        <p:strVal val="visible"/>
                                      </p:to>
                                    </p:set>
                                    <p:animEffect transition="in" filter="blinds(horizontal)">
                                      <p:cBhvr>
                                        <p:cTn id="22" dur="500"/>
                                        <p:tgtEl>
                                          <p:spTgt spid="192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7638" grpId="0"/>
      <p:bldP spid="19252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8658" name="Object 2"/>
          <p:cNvGraphicFramePr>
            <a:graphicFrameLocks noChangeAspect="1"/>
          </p:cNvGraphicFramePr>
          <p:nvPr/>
        </p:nvGraphicFramePr>
        <p:xfrm>
          <a:off x="6916738" y="595314"/>
          <a:ext cx="1909762" cy="890587"/>
        </p:xfrm>
        <a:graphic>
          <a:graphicData uri="http://schemas.openxmlformats.org/presentationml/2006/ole">
            <mc:AlternateContent xmlns:mc="http://schemas.openxmlformats.org/markup-compatibility/2006">
              <mc:Choice xmlns:v="urn:schemas-microsoft-com:vml" Requires="v">
                <p:oleObj spid="_x0000_s53430" name="Equation" r:id="rId3" imgW="895394" imgH="390594" progId="Equation.DSMT4">
                  <p:embed/>
                </p:oleObj>
              </mc:Choice>
              <mc:Fallback>
                <p:oleObj name="Equation" r:id="rId3" imgW="895394" imgH="39059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6738" y="595314"/>
                        <a:ext cx="1909762" cy="89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8659" name="Text Box 3"/>
          <p:cNvSpPr txBox="1">
            <a:spLocks noChangeArrowheads="1"/>
          </p:cNvSpPr>
          <p:nvPr/>
        </p:nvSpPr>
        <p:spPr bwMode="auto">
          <a:xfrm>
            <a:off x="1654175" y="620713"/>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a:solidFill>
                  <a:srgbClr val="000000"/>
                </a:solidFill>
                <a:latin typeface="Times New Roman" panose="02020603050405020304" pitchFamily="18" charset="0"/>
                <a:ea typeface="幼圆" panose="02010509060101010101" pitchFamily="49" charset="-122"/>
              </a:rPr>
              <a:t>Ex</a:t>
            </a:r>
            <a:r>
              <a:rPr kumimoji="1" lang="zh-CN" altLang="en-US" sz="2400" b="1">
                <a:solidFill>
                  <a:srgbClr val="000000"/>
                </a:solidFill>
                <a:latin typeface="Times New Roman" panose="02020603050405020304" pitchFamily="18" charset="0"/>
                <a:ea typeface="幼圆" panose="02010509060101010101" pitchFamily="49" charset="-122"/>
              </a:rPr>
              <a:t>：</a:t>
            </a:r>
          </a:p>
        </p:txBody>
      </p:sp>
      <p:graphicFrame>
        <p:nvGraphicFramePr>
          <p:cNvPr id="838660" name="Object 4"/>
          <p:cNvGraphicFramePr>
            <a:graphicFrameLocks noChangeAspect="1"/>
          </p:cNvGraphicFramePr>
          <p:nvPr/>
        </p:nvGraphicFramePr>
        <p:xfrm>
          <a:off x="6938963" y="1531939"/>
          <a:ext cx="2800350" cy="407987"/>
        </p:xfrm>
        <a:graphic>
          <a:graphicData uri="http://schemas.openxmlformats.org/presentationml/2006/ole">
            <mc:AlternateContent xmlns:mc="http://schemas.openxmlformats.org/markup-compatibility/2006">
              <mc:Choice xmlns:v="urn:schemas-microsoft-com:vml" Requires="v">
                <p:oleObj spid="_x0000_s53431" name="Equation" r:id="rId5" imgW="1342956" imgH="142795" progId="Equation.DSMT4">
                  <p:embed/>
                </p:oleObj>
              </mc:Choice>
              <mc:Fallback>
                <p:oleObj name="Equation" r:id="rId5" imgW="1342956" imgH="14279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8963" y="1531939"/>
                        <a:ext cx="2800350"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8661" name="Object 5"/>
          <p:cNvGraphicFramePr>
            <a:graphicFrameLocks noChangeAspect="1"/>
          </p:cNvGraphicFramePr>
          <p:nvPr/>
        </p:nvGraphicFramePr>
        <p:xfrm>
          <a:off x="6938963" y="2108200"/>
          <a:ext cx="2901950" cy="458788"/>
        </p:xfrm>
        <a:graphic>
          <a:graphicData uri="http://schemas.openxmlformats.org/presentationml/2006/ole">
            <mc:AlternateContent xmlns:mc="http://schemas.openxmlformats.org/markup-compatibility/2006">
              <mc:Choice xmlns:v="urn:schemas-microsoft-com:vml" Requires="v">
                <p:oleObj spid="_x0000_s53432" name="Equation" r:id="rId7" imgW="1390735" imgH="171408" progId="Equation.DSMT4">
                  <p:embed/>
                </p:oleObj>
              </mc:Choice>
              <mc:Fallback>
                <p:oleObj name="Equation" r:id="rId7" imgW="1390735" imgH="171408"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38963" y="2108200"/>
                        <a:ext cx="290195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8662" name="Text Box 6"/>
          <p:cNvSpPr txBox="1">
            <a:spLocks noChangeArrowheads="1"/>
          </p:cNvSpPr>
          <p:nvPr/>
        </p:nvSpPr>
        <p:spPr bwMode="auto">
          <a:xfrm>
            <a:off x="6916739" y="2611439"/>
            <a:ext cx="35718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000" b="1">
                <a:solidFill>
                  <a:srgbClr val="000000"/>
                </a:solidFill>
                <a:ea typeface="楷体_GB2312" pitchFamily="49" charset="-122"/>
              </a:rPr>
              <a:t>（ </a:t>
            </a:r>
            <a:r>
              <a:rPr kumimoji="1" lang="en-US" altLang="zh-CN" sz="2000" b="1">
                <a:solidFill>
                  <a:srgbClr val="000000"/>
                </a:solidFill>
                <a:ea typeface="楷体_GB2312" pitchFamily="49" charset="-122"/>
              </a:rPr>
              <a:t>The first boundary value problems </a:t>
            </a:r>
            <a:r>
              <a:rPr kumimoji="1" lang="zh-CN" altLang="en-US" sz="2000" b="1">
                <a:solidFill>
                  <a:srgbClr val="000000"/>
                </a:solidFill>
                <a:ea typeface="楷体_GB2312" pitchFamily="49" charset="-122"/>
              </a:rPr>
              <a:t>）</a:t>
            </a:r>
          </a:p>
        </p:txBody>
      </p:sp>
      <p:grpSp>
        <p:nvGrpSpPr>
          <p:cNvPr id="838663" name="Group 7"/>
          <p:cNvGrpSpPr>
            <a:grpSpLocks/>
          </p:cNvGrpSpPr>
          <p:nvPr/>
        </p:nvGrpSpPr>
        <p:grpSpPr bwMode="auto">
          <a:xfrm>
            <a:off x="2424113" y="549275"/>
            <a:ext cx="3816350" cy="2592388"/>
            <a:chOff x="567" y="346"/>
            <a:chExt cx="2404" cy="1633"/>
          </a:xfrm>
        </p:grpSpPr>
        <p:sp>
          <p:nvSpPr>
            <p:cNvPr id="193544" name="Rectangle 8"/>
            <p:cNvSpPr>
              <a:spLocks noChangeArrowheads="1"/>
            </p:cNvSpPr>
            <p:nvPr/>
          </p:nvSpPr>
          <p:spPr bwMode="auto">
            <a:xfrm>
              <a:off x="567" y="346"/>
              <a:ext cx="2404" cy="1633"/>
            </a:xfrm>
            <a:prstGeom prst="rect">
              <a:avLst/>
            </a:prstGeom>
            <a:solidFill>
              <a:srgbClr val="CC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2400">
                <a:ea typeface="楷体_GB2312" pitchFamily="49" charset="-122"/>
              </a:endParaRPr>
            </a:p>
          </p:txBody>
        </p:sp>
        <p:sp>
          <p:nvSpPr>
            <p:cNvPr id="193545" name="Line 9"/>
            <p:cNvSpPr>
              <a:spLocks noChangeShapeType="1"/>
            </p:cNvSpPr>
            <p:nvPr/>
          </p:nvSpPr>
          <p:spPr bwMode="auto">
            <a:xfrm>
              <a:off x="911" y="492"/>
              <a:ext cx="0" cy="1217"/>
            </a:xfrm>
            <a:prstGeom prst="line">
              <a:avLst/>
            </a:prstGeom>
            <a:noFill/>
            <a:ln w="28575">
              <a:solidFill>
                <a:schemeClr va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546" name="Line 10"/>
            <p:cNvSpPr>
              <a:spLocks noChangeShapeType="1"/>
            </p:cNvSpPr>
            <p:nvPr/>
          </p:nvSpPr>
          <p:spPr bwMode="auto">
            <a:xfrm>
              <a:off x="911" y="1713"/>
              <a:ext cx="1708" cy="0"/>
            </a:xfrm>
            <a:prstGeom prst="line">
              <a:avLst/>
            </a:prstGeom>
            <a:noFill/>
            <a:ln w="28575">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547" name="Line 11"/>
            <p:cNvSpPr>
              <a:spLocks noChangeShapeType="1"/>
            </p:cNvSpPr>
            <p:nvPr/>
          </p:nvSpPr>
          <p:spPr bwMode="auto">
            <a:xfrm flipV="1">
              <a:off x="2103" y="959"/>
              <a:ext cx="0" cy="754"/>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548" name="Line 12"/>
            <p:cNvSpPr>
              <a:spLocks noChangeShapeType="1"/>
            </p:cNvSpPr>
            <p:nvPr/>
          </p:nvSpPr>
          <p:spPr bwMode="auto">
            <a:xfrm flipV="1">
              <a:off x="911" y="959"/>
              <a:ext cx="0" cy="754"/>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549" name="Line 13"/>
            <p:cNvSpPr>
              <a:spLocks noChangeShapeType="1"/>
            </p:cNvSpPr>
            <p:nvPr/>
          </p:nvSpPr>
          <p:spPr bwMode="auto">
            <a:xfrm>
              <a:off x="911" y="928"/>
              <a:ext cx="1192" cy="0"/>
            </a:xfrm>
            <a:prstGeom prst="line">
              <a:avLst/>
            </a:prstGeom>
            <a:noFill/>
            <a:ln w="412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550" name="Line 14"/>
            <p:cNvSpPr>
              <a:spLocks noChangeShapeType="1"/>
            </p:cNvSpPr>
            <p:nvPr/>
          </p:nvSpPr>
          <p:spPr bwMode="auto">
            <a:xfrm>
              <a:off x="911" y="1713"/>
              <a:ext cx="1192"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93551" name="Object 15"/>
            <p:cNvGraphicFramePr>
              <a:graphicFrameLocks noChangeAspect="1"/>
            </p:cNvGraphicFramePr>
            <p:nvPr/>
          </p:nvGraphicFramePr>
          <p:xfrm>
            <a:off x="1484" y="666"/>
            <a:ext cx="217" cy="250"/>
          </p:xfrm>
          <a:graphic>
            <a:graphicData uri="http://schemas.openxmlformats.org/presentationml/2006/ole">
              <mc:AlternateContent xmlns:mc="http://schemas.openxmlformats.org/markup-compatibility/2006">
                <mc:Choice xmlns:v="urn:schemas-microsoft-com:vml" Requires="v">
                  <p:oleObj spid="_x0000_s53433" name="Equation" r:id="rId9" imgW="142799" imgH="171408" progId="Equation.3">
                    <p:embed/>
                  </p:oleObj>
                </mc:Choice>
                <mc:Fallback>
                  <p:oleObj name="Equation" r:id="rId9" imgW="142799" imgH="17140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4" y="666"/>
                          <a:ext cx="21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552" name="Object 16"/>
            <p:cNvGraphicFramePr>
              <a:graphicFrameLocks noChangeAspect="1"/>
            </p:cNvGraphicFramePr>
            <p:nvPr/>
          </p:nvGraphicFramePr>
          <p:xfrm>
            <a:off x="791" y="812"/>
            <a:ext cx="135" cy="195"/>
          </p:xfrm>
          <a:graphic>
            <a:graphicData uri="http://schemas.openxmlformats.org/presentationml/2006/ole">
              <mc:AlternateContent xmlns:mc="http://schemas.openxmlformats.org/markup-compatibility/2006">
                <mc:Choice xmlns:v="urn:schemas-microsoft-com:vml" Requires="v">
                  <p:oleObj spid="_x0000_s53434" name="Equation" r:id="rId11" imgW="66675" imgH="123900" progId="Equation.3">
                    <p:embed/>
                  </p:oleObj>
                </mc:Choice>
                <mc:Fallback>
                  <p:oleObj name="Equation" r:id="rId11" imgW="66675" imgH="1239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1" y="812"/>
                          <a:ext cx="1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553" name="Object 17"/>
            <p:cNvGraphicFramePr>
              <a:graphicFrameLocks noChangeAspect="1"/>
            </p:cNvGraphicFramePr>
            <p:nvPr/>
          </p:nvGraphicFramePr>
          <p:xfrm>
            <a:off x="2049" y="1755"/>
            <a:ext cx="137" cy="154"/>
          </p:xfrm>
          <a:graphic>
            <a:graphicData uri="http://schemas.openxmlformats.org/presentationml/2006/ole">
              <mc:AlternateContent xmlns:mc="http://schemas.openxmlformats.org/markup-compatibility/2006">
                <mc:Choice xmlns:v="urn:schemas-microsoft-com:vml" Requires="v">
                  <p:oleObj spid="_x0000_s53435" name="Equation" r:id="rId13" imgW="66675" imgH="85839" progId="Equation.DSMT4">
                    <p:embed/>
                  </p:oleObj>
                </mc:Choice>
                <mc:Fallback>
                  <p:oleObj name="Equation" r:id="rId13" imgW="66675" imgH="85839"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49" y="1755"/>
                          <a:ext cx="137"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554" name="Object 18"/>
            <p:cNvGraphicFramePr>
              <a:graphicFrameLocks noChangeAspect="1"/>
            </p:cNvGraphicFramePr>
            <p:nvPr/>
          </p:nvGraphicFramePr>
          <p:xfrm>
            <a:off x="776" y="1663"/>
            <a:ext cx="164" cy="195"/>
          </p:xfrm>
          <a:graphic>
            <a:graphicData uri="http://schemas.openxmlformats.org/presentationml/2006/ole">
              <mc:AlternateContent xmlns:mc="http://schemas.openxmlformats.org/markup-compatibility/2006">
                <mc:Choice xmlns:v="urn:schemas-microsoft-com:vml" Requires="v">
                  <p:oleObj spid="_x0000_s53436" name="Equation" r:id="rId15" imgW="95289" imgH="123900" progId="Equation.DSMT4">
                    <p:embed/>
                  </p:oleObj>
                </mc:Choice>
                <mc:Fallback>
                  <p:oleObj name="Equation" r:id="rId15" imgW="95289" imgH="1239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6" y="1663"/>
                          <a:ext cx="164"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555" name="Object 19"/>
            <p:cNvGraphicFramePr>
              <a:graphicFrameLocks noChangeAspect="1"/>
            </p:cNvGraphicFramePr>
            <p:nvPr/>
          </p:nvGraphicFramePr>
          <p:xfrm>
            <a:off x="2551" y="1719"/>
            <a:ext cx="148" cy="166"/>
          </p:xfrm>
          <a:graphic>
            <a:graphicData uri="http://schemas.openxmlformats.org/presentationml/2006/ole">
              <mc:AlternateContent xmlns:mc="http://schemas.openxmlformats.org/markup-compatibility/2006">
                <mc:Choice xmlns:v="urn:schemas-microsoft-com:vml" Requires="v">
                  <p:oleObj spid="_x0000_s53437" name="Equation" r:id="rId17" imgW="66675" imgH="85839" progId="Equation.3">
                    <p:embed/>
                  </p:oleObj>
                </mc:Choice>
                <mc:Fallback>
                  <p:oleObj name="Equation" r:id="rId17" imgW="66675" imgH="85839"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51" y="1719"/>
                          <a:ext cx="148"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556" name="Object 20"/>
            <p:cNvGraphicFramePr>
              <a:graphicFrameLocks noChangeAspect="1"/>
            </p:cNvGraphicFramePr>
            <p:nvPr/>
          </p:nvGraphicFramePr>
          <p:xfrm>
            <a:off x="971" y="431"/>
            <a:ext cx="149" cy="180"/>
          </p:xfrm>
          <a:graphic>
            <a:graphicData uri="http://schemas.openxmlformats.org/presentationml/2006/ole">
              <mc:AlternateContent xmlns:mc="http://schemas.openxmlformats.org/markup-compatibility/2006">
                <mc:Choice xmlns:v="urn:schemas-microsoft-com:vml" Requires="v">
                  <p:oleObj spid="_x0000_s53438" name="Equation" r:id="rId19" imgW="85841" imgH="104734" progId="Equation.3">
                    <p:embed/>
                  </p:oleObj>
                </mc:Choice>
                <mc:Fallback>
                  <p:oleObj name="Equation" r:id="rId19" imgW="85841" imgH="104734"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71" y="431"/>
                          <a:ext cx="149"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3557" name="Group 21"/>
            <p:cNvGrpSpPr>
              <a:grpSpLocks/>
            </p:cNvGrpSpPr>
            <p:nvPr/>
          </p:nvGrpSpPr>
          <p:grpSpPr bwMode="auto">
            <a:xfrm>
              <a:off x="2109" y="1298"/>
              <a:ext cx="289" cy="179"/>
              <a:chOff x="2109" y="2523"/>
              <a:chExt cx="289" cy="179"/>
            </a:xfrm>
          </p:grpSpPr>
          <p:sp>
            <p:nvSpPr>
              <p:cNvPr id="193558" name="Line 22"/>
              <p:cNvSpPr>
                <a:spLocks noChangeShapeType="1"/>
              </p:cNvSpPr>
              <p:nvPr/>
            </p:nvSpPr>
            <p:spPr bwMode="auto">
              <a:xfrm>
                <a:off x="2109" y="2523"/>
                <a:ext cx="202"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93559" name="Group 23"/>
              <p:cNvGrpSpPr>
                <a:grpSpLocks/>
              </p:cNvGrpSpPr>
              <p:nvPr/>
            </p:nvGrpSpPr>
            <p:grpSpPr bwMode="auto">
              <a:xfrm>
                <a:off x="2224" y="2523"/>
                <a:ext cx="174" cy="179"/>
                <a:chOff x="2224" y="2523"/>
                <a:chExt cx="174" cy="179"/>
              </a:xfrm>
            </p:grpSpPr>
            <p:sp>
              <p:nvSpPr>
                <p:cNvPr id="193560" name="Line 24"/>
                <p:cNvSpPr>
                  <a:spLocks noChangeShapeType="1"/>
                </p:cNvSpPr>
                <p:nvPr/>
              </p:nvSpPr>
              <p:spPr bwMode="auto">
                <a:xfrm>
                  <a:off x="2311" y="2523"/>
                  <a:ext cx="0" cy="128"/>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561" name="Line 25"/>
                <p:cNvSpPr>
                  <a:spLocks noChangeShapeType="1"/>
                </p:cNvSpPr>
                <p:nvPr/>
              </p:nvSpPr>
              <p:spPr bwMode="auto">
                <a:xfrm>
                  <a:off x="2224" y="2651"/>
                  <a:ext cx="174" cy="0"/>
                </a:xfrm>
                <a:prstGeom prst="line">
                  <a:avLst/>
                </a:prstGeom>
                <a:noFill/>
                <a:ln w="158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562" name="Line 26"/>
                <p:cNvSpPr>
                  <a:spLocks noChangeShapeType="1"/>
                </p:cNvSpPr>
                <p:nvPr/>
              </p:nvSpPr>
              <p:spPr bwMode="auto">
                <a:xfrm>
                  <a:off x="2260" y="2676"/>
                  <a:ext cx="88" cy="0"/>
                </a:xfrm>
                <a:prstGeom prst="line">
                  <a:avLst/>
                </a:prstGeom>
                <a:noFill/>
                <a:ln w="158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563" name="Line 27"/>
                <p:cNvSpPr>
                  <a:spLocks noChangeShapeType="1"/>
                </p:cNvSpPr>
                <p:nvPr/>
              </p:nvSpPr>
              <p:spPr bwMode="auto">
                <a:xfrm>
                  <a:off x="2260" y="2702"/>
                  <a:ext cx="88" cy="0"/>
                </a:xfrm>
                <a:prstGeom prst="line">
                  <a:avLst/>
                </a:prstGeom>
                <a:noFill/>
                <a:ln w="158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838684" name="Group 28"/>
          <p:cNvGrpSpPr>
            <a:grpSpLocks/>
          </p:cNvGrpSpPr>
          <p:nvPr/>
        </p:nvGrpSpPr>
        <p:grpSpPr bwMode="auto">
          <a:xfrm>
            <a:off x="2424114" y="3571875"/>
            <a:ext cx="3887787" cy="2736850"/>
            <a:chOff x="567" y="2205"/>
            <a:chExt cx="2449" cy="1724"/>
          </a:xfrm>
        </p:grpSpPr>
        <p:sp>
          <p:nvSpPr>
            <p:cNvPr id="193565" name="Rectangle 29"/>
            <p:cNvSpPr>
              <a:spLocks noChangeArrowheads="1"/>
            </p:cNvSpPr>
            <p:nvPr/>
          </p:nvSpPr>
          <p:spPr bwMode="auto">
            <a:xfrm>
              <a:off x="567" y="2205"/>
              <a:ext cx="2449" cy="1724"/>
            </a:xfrm>
            <a:prstGeom prst="rect">
              <a:avLst/>
            </a:prstGeom>
            <a:solidFill>
              <a:srgbClr val="99CC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2400">
                <a:ea typeface="楷体_GB2312" pitchFamily="49" charset="-122"/>
              </a:endParaRPr>
            </a:p>
          </p:txBody>
        </p:sp>
        <p:sp>
          <p:nvSpPr>
            <p:cNvPr id="193566" name="Line 30"/>
            <p:cNvSpPr>
              <a:spLocks noChangeShapeType="1"/>
            </p:cNvSpPr>
            <p:nvPr/>
          </p:nvSpPr>
          <p:spPr bwMode="auto">
            <a:xfrm flipH="1">
              <a:off x="1081" y="2430"/>
              <a:ext cx="0" cy="1091"/>
            </a:xfrm>
            <a:prstGeom prst="line">
              <a:avLst/>
            </a:prstGeom>
            <a:noFill/>
            <a:ln w="28575">
              <a:solidFill>
                <a:schemeClr va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567" name="Line 31"/>
            <p:cNvSpPr>
              <a:spLocks noChangeShapeType="1"/>
            </p:cNvSpPr>
            <p:nvPr/>
          </p:nvSpPr>
          <p:spPr bwMode="auto">
            <a:xfrm flipV="1">
              <a:off x="1081" y="3520"/>
              <a:ext cx="1560" cy="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568" name="Line 32"/>
            <p:cNvSpPr>
              <a:spLocks noChangeShapeType="1"/>
            </p:cNvSpPr>
            <p:nvPr/>
          </p:nvSpPr>
          <p:spPr bwMode="auto">
            <a:xfrm flipV="1">
              <a:off x="2273" y="2771"/>
              <a:ext cx="0" cy="754"/>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569" name="Line 33"/>
            <p:cNvSpPr>
              <a:spLocks noChangeShapeType="1"/>
            </p:cNvSpPr>
            <p:nvPr/>
          </p:nvSpPr>
          <p:spPr bwMode="auto">
            <a:xfrm flipV="1">
              <a:off x="1081" y="2771"/>
              <a:ext cx="0" cy="754"/>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570" name="Line 34"/>
            <p:cNvSpPr>
              <a:spLocks noChangeShapeType="1"/>
            </p:cNvSpPr>
            <p:nvPr/>
          </p:nvSpPr>
          <p:spPr bwMode="auto">
            <a:xfrm>
              <a:off x="1081" y="2740"/>
              <a:ext cx="1192" cy="0"/>
            </a:xfrm>
            <a:prstGeom prst="line">
              <a:avLst/>
            </a:prstGeom>
            <a:noFill/>
            <a:ln w="412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93571" name="Object 35"/>
            <p:cNvGraphicFramePr>
              <a:graphicFrameLocks noChangeAspect="1"/>
            </p:cNvGraphicFramePr>
            <p:nvPr/>
          </p:nvGraphicFramePr>
          <p:xfrm>
            <a:off x="1654" y="2478"/>
            <a:ext cx="217" cy="250"/>
          </p:xfrm>
          <a:graphic>
            <a:graphicData uri="http://schemas.openxmlformats.org/presentationml/2006/ole">
              <mc:AlternateContent xmlns:mc="http://schemas.openxmlformats.org/markup-compatibility/2006">
                <mc:Choice xmlns:v="urn:schemas-microsoft-com:vml" Requires="v">
                  <p:oleObj spid="_x0000_s53439" name="Equation" r:id="rId21" imgW="142799" imgH="171408" progId="Equation.3">
                    <p:embed/>
                  </p:oleObj>
                </mc:Choice>
                <mc:Fallback>
                  <p:oleObj name="Equation" r:id="rId21" imgW="142799" imgH="171408"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54" y="2478"/>
                          <a:ext cx="21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572" name="Object 36"/>
            <p:cNvGraphicFramePr>
              <a:graphicFrameLocks noChangeAspect="1"/>
            </p:cNvGraphicFramePr>
            <p:nvPr/>
          </p:nvGraphicFramePr>
          <p:xfrm>
            <a:off x="961" y="2624"/>
            <a:ext cx="135" cy="195"/>
          </p:xfrm>
          <a:graphic>
            <a:graphicData uri="http://schemas.openxmlformats.org/presentationml/2006/ole">
              <mc:AlternateContent xmlns:mc="http://schemas.openxmlformats.org/markup-compatibility/2006">
                <mc:Choice xmlns:v="urn:schemas-microsoft-com:vml" Requires="v">
                  <p:oleObj spid="_x0000_s53440" name="Equation" r:id="rId23" imgW="66675" imgH="123900" progId="Equation.3">
                    <p:embed/>
                  </p:oleObj>
                </mc:Choice>
                <mc:Fallback>
                  <p:oleObj name="Equation" r:id="rId23" imgW="66675" imgH="1239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61" y="2624"/>
                          <a:ext cx="1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573" name="Object 37"/>
            <p:cNvGraphicFramePr>
              <a:graphicFrameLocks noChangeAspect="1"/>
            </p:cNvGraphicFramePr>
            <p:nvPr/>
          </p:nvGraphicFramePr>
          <p:xfrm>
            <a:off x="2219" y="3568"/>
            <a:ext cx="137" cy="154"/>
          </p:xfrm>
          <a:graphic>
            <a:graphicData uri="http://schemas.openxmlformats.org/presentationml/2006/ole">
              <mc:AlternateContent xmlns:mc="http://schemas.openxmlformats.org/markup-compatibility/2006">
                <mc:Choice xmlns:v="urn:schemas-microsoft-com:vml" Requires="v">
                  <p:oleObj spid="_x0000_s53441" name="Equation" r:id="rId25" imgW="66675" imgH="85839" progId="Equation.DSMT4">
                    <p:embed/>
                  </p:oleObj>
                </mc:Choice>
                <mc:Fallback>
                  <p:oleObj name="Equation" r:id="rId25" imgW="66675" imgH="85839"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219" y="3568"/>
                          <a:ext cx="137"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574" name="Object 38"/>
            <p:cNvGraphicFramePr>
              <a:graphicFrameLocks noChangeAspect="1"/>
            </p:cNvGraphicFramePr>
            <p:nvPr/>
          </p:nvGraphicFramePr>
          <p:xfrm>
            <a:off x="946" y="3476"/>
            <a:ext cx="164" cy="194"/>
          </p:xfrm>
          <a:graphic>
            <a:graphicData uri="http://schemas.openxmlformats.org/presentationml/2006/ole">
              <mc:AlternateContent xmlns:mc="http://schemas.openxmlformats.org/markup-compatibility/2006">
                <mc:Choice xmlns:v="urn:schemas-microsoft-com:vml" Requires="v">
                  <p:oleObj spid="_x0000_s53442" name="Equation" r:id="rId27" imgW="95289" imgH="123900" progId="Equation.DSMT4">
                    <p:embed/>
                  </p:oleObj>
                </mc:Choice>
                <mc:Fallback>
                  <p:oleObj name="Equation" r:id="rId27" imgW="95289" imgH="123900"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46" y="3476"/>
                          <a:ext cx="164"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575" name="Object 39"/>
            <p:cNvGraphicFramePr>
              <a:graphicFrameLocks noChangeAspect="1"/>
            </p:cNvGraphicFramePr>
            <p:nvPr/>
          </p:nvGraphicFramePr>
          <p:xfrm>
            <a:off x="2596" y="3532"/>
            <a:ext cx="148" cy="166"/>
          </p:xfrm>
          <a:graphic>
            <a:graphicData uri="http://schemas.openxmlformats.org/presentationml/2006/ole">
              <mc:AlternateContent xmlns:mc="http://schemas.openxmlformats.org/markup-compatibility/2006">
                <mc:Choice xmlns:v="urn:schemas-microsoft-com:vml" Requires="v">
                  <p:oleObj spid="_x0000_s53443" name="Equation" r:id="rId29" imgW="66675" imgH="85839" progId="Equation.3">
                    <p:embed/>
                  </p:oleObj>
                </mc:Choice>
                <mc:Fallback>
                  <p:oleObj name="Equation" r:id="rId29" imgW="66675" imgH="85839"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596" y="3532"/>
                          <a:ext cx="148"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576" name="Object 40"/>
            <p:cNvGraphicFramePr>
              <a:graphicFrameLocks noChangeAspect="1"/>
            </p:cNvGraphicFramePr>
            <p:nvPr/>
          </p:nvGraphicFramePr>
          <p:xfrm>
            <a:off x="1099" y="2341"/>
            <a:ext cx="149" cy="180"/>
          </p:xfrm>
          <a:graphic>
            <a:graphicData uri="http://schemas.openxmlformats.org/presentationml/2006/ole">
              <mc:AlternateContent xmlns:mc="http://schemas.openxmlformats.org/markup-compatibility/2006">
                <mc:Choice xmlns:v="urn:schemas-microsoft-com:vml" Requires="v">
                  <p:oleObj spid="_x0000_s53444" name="Equation" r:id="rId31" imgW="85841" imgH="104734" progId="Equation.3">
                    <p:embed/>
                  </p:oleObj>
                </mc:Choice>
                <mc:Fallback>
                  <p:oleObj name="Equation" r:id="rId31" imgW="85841" imgH="104734"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099" y="2341"/>
                          <a:ext cx="149"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3577" name="Line 41"/>
            <p:cNvSpPr>
              <a:spLocks noChangeShapeType="1"/>
            </p:cNvSpPr>
            <p:nvPr/>
          </p:nvSpPr>
          <p:spPr bwMode="auto">
            <a:xfrm>
              <a:off x="1102" y="3521"/>
              <a:ext cx="1147" cy="0"/>
            </a:xfrm>
            <a:prstGeom prst="line">
              <a:avLst/>
            </a:prstGeom>
            <a:noFill/>
            <a:ln w="412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93578" name="Group 42"/>
            <p:cNvGrpSpPr>
              <a:grpSpLocks/>
            </p:cNvGrpSpPr>
            <p:nvPr/>
          </p:nvGrpSpPr>
          <p:grpSpPr bwMode="auto">
            <a:xfrm>
              <a:off x="1565" y="3521"/>
              <a:ext cx="174" cy="179"/>
              <a:chOff x="2224" y="2523"/>
              <a:chExt cx="174" cy="179"/>
            </a:xfrm>
          </p:grpSpPr>
          <p:sp>
            <p:nvSpPr>
              <p:cNvPr id="193579" name="Line 43"/>
              <p:cNvSpPr>
                <a:spLocks noChangeShapeType="1"/>
              </p:cNvSpPr>
              <p:nvPr/>
            </p:nvSpPr>
            <p:spPr bwMode="auto">
              <a:xfrm>
                <a:off x="2311" y="2523"/>
                <a:ext cx="0" cy="128"/>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580" name="Line 44"/>
              <p:cNvSpPr>
                <a:spLocks noChangeShapeType="1"/>
              </p:cNvSpPr>
              <p:nvPr/>
            </p:nvSpPr>
            <p:spPr bwMode="auto">
              <a:xfrm>
                <a:off x="2224" y="2651"/>
                <a:ext cx="174" cy="0"/>
              </a:xfrm>
              <a:prstGeom prst="line">
                <a:avLst/>
              </a:prstGeom>
              <a:noFill/>
              <a:ln w="158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581" name="Line 45"/>
              <p:cNvSpPr>
                <a:spLocks noChangeShapeType="1"/>
              </p:cNvSpPr>
              <p:nvPr/>
            </p:nvSpPr>
            <p:spPr bwMode="auto">
              <a:xfrm>
                <a:off x="2260" y="2676"/>
                <a:ext cx="88" cy="0"/>
              </a:xfrm>
              <a:prstGeom prst="line">
                <a:avLst/>
              </a:prstGeom>
              <a:noFill/>
              <a:ln w="158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582" name="Line 46"/>
              <p:cNvSpPr>
                <a:spLocks noChangeShapeType="1"/>
              </p:cNvSpPr>
              <p:nvPr/>
            </p:nvSpPr>
            <p:spPr bwMode="auto">
              <a:xfrm>
                <a:off x="2260" y="2702"/>
                <a:ext cx="88" cy="0"/>
              </a:xfrm>
              <a:prstGeom prst="line">
                <a:avLst/>
              </a:prstGeom>
              <a:noFill/>
              <a:ln w="158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93583" name="Object 47"/>
            <p:cNvGraphicFramePr>
              <a:graphicFrameLocks noChangeAspect="1"/>
            </p:cNvGraphicFramePr>
            <p:nvPr/>
          </p:nvGraphicFramePr>
          <p:xfrm>
            <a:off x="2336" y="2931"/>
            <a:ext cx="502" cy="431"/>
          </p:xfrm>
          <a:graphic>
            <a:graphicData uri="http://schemas.openxmlformats.org/presentationml/2006/ole">
              <mc:AlternateContent xmlns:mc="http://schemas.openxmlformats.org/markup-compatibility/2006">
                <mc:Choice xmlns:v="urn:schemas-microsoft-com:vml" Requires="v">
                  <p:oleObj spid="_x0000_s53445" name="Equation" r:id="rId33" imgW="409500" imgH="333368" progId="Equation.DSMT4">
                    <p:embed/>
                  </p:oleObj>
                </mc:Choice>
                <mc:Fallback>
                  <p:oleObj name="Equation" r:id="rId33" imgW="409500" imgH="333368" progId="Equation.DSMT4">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336" y="2931"/>
                          <a:ext cx="502"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584" name="Object 48"/>
            <p:cNvGraphicFramePr>
              <a:graphicFrameLocks noChangeAspect="1"/>
            </p:cNvGraphicFramePr>
            <p:nvPr/>
          </p:nvGraphicFramePr>
          <p:xfrm>
            <a:off x="567" y="2886"/>
            <a:ext cx="502" cy="431"/>
          </p:xfrm>
          <a:graphic>
            <a:graphicData uri="http://schemas.openxmlformats.org/presentationml/2006/ole">
              <mc:AlternateContent xmlns:mc="http://schemas.openxmlformats.org/markup-compatibility/2006">
                <mc:Choice xmlns:v="urn:schemas-microsoft-com:vml" Requires="v">
                  <p:oleObj spid="_x0000_s53446" name="Equation" r:id="rId35" imgW="409500" imgH="333368" progId="Equation.DSMT4">
                    <p:embed/>
                  </p:oleObj>
                </mc:Choice>
                <mc:Fallback>
                  <p:oleObj name="Equation" r:id="rId35" imgW="409500" imgH="333368" progId="Equation.DSMT4">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67" y="2886"/>
                          <a:ext cx="502"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38705" name="Object 49"/>
          <p:cNvGraphicFramePr>
            <a:graphicFrameLocks noChangeAspect="1"/>
          </p:cNvGraphicFramePr>
          <p:nvPr/>
        </p:nvGraphicFramePr>
        <p:xfrm>
          <a:off x="6959601" y="3429000"/>
          <a:ext cx="1909763" cy="890588"/>
        </p:xfrm>
        <a:graphic>
          <a:graphicData uri="http://schemas.openxmlformats.org/presentationml/2006/ole">
            <mc:AlternateContent xmlns:mc="http://schemas.openxmlformats.org/markup-compatibility/2006">
              <mc:Choice xmlns:v="urn:schemas-microsoft-com:vml" Requires="v">
                <p:oleObj spid="_x0000_s53447" name="Equation" r:id="rId37" imgW="895394" imgH="390594" progId="Equation.DSMT4">
                  <p:embed/>
                </p:oleObj>
              </mc:Choice>
              <mc:Fallback>
                <p:oleObj name="Equation" r:id="rId37" imgW="895394" imgH="390594" progId="Equation.DSMT4">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959601" y="3429000"/>
                        <a:ext cx="1909763" cy="89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8706" name="Object 50"/>
          <p:cNvGraphicFramePr>
            <a:graphicFrameLocks noChangeAspect="1"/>
          </p:cNvGraphicFramePr>
          <p:nvPr/>
        </p:nvGraphicFramePr>
        <p:xfrm>
          <a:off x="6959600" y="4437064"/>
          <a:ext cx="2901950" cy="790575"/>
        </p:xfrm>
        <a:graphic>
          <a:graphicData uri="http://schemas.openxmlformats.org/presentationml/2006/ole">
            <mc:AlternateContent xmlns:mc="http://schemas.openxmlformats.org/markup-compatibility/2006">
              <mc:Choice xmlns:v="urn:schemas-microsoft-com:vml" Requires="v">
                <p:oleObj spid="_x0000_s53448" name="Equation" r:id="rId39" imgW="1390735" imgH="333368" progId="Equation.DSMT4">
                  <p:embed/>
                </p:oleObj>
              </mc:Choice>
              <mc:Fallback>
                <p:oleObj name="Equation" r:id="rId39" imgW="1390735" imgH="333368" progId="Equation.DSMT4">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959600" y="4437064"/>
                        <a:ext cx="2901950"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8707" name="Object 51"/>
          <p:cNvGraphicFramePr>
            <a:graphicFrameLocks noChangeAspect="1"/>
          </p:cNvGraphicFramePr>
          <p:nvPr/>
        </p:nvGraphicFramePr>
        <p:xfrm>
          <a:off x="6959600" y="5373689"/>
          <a:ext cx="2901950" cy="458787"/>
        </p:xfrm>
        <a:graphic>
          <a:graphicData uri="http://schemas.openxmlformats.org/presentationml/2006/ole">
            <mc:AlternateContent xmlns:mc="http://schemas.openxmlformats.org/markup-compatibility/2006">
              <mc:Choice xmlns:v="urn:schemas-microsoft-com:vml" Requires="v">
                <p:oleObj spid="_x0000_s53449" name="Equation" r:id="rId41" imgW="1390735" imgH="171408" progId="Equation.DSMT4">
                  <p:embed/>
                </p:oleObj>
              </mc:Choice>
              <mc:Fallback>
                <p:oleObj name="Equation" r:id="rId41" imgW="1390735" imgH="171408" progId="Equation.DSMT4">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959600" y="5373689"/>
                        <a:ext cx="290195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8708" name="Text Box 52"/>
          <p:cNvSpPr txBox="1">
            <a:spLocks noChangeArrowheads="1"/>
          </p:cNvSpPr>
          <p:nvPr/>
        </p:nvSpPr>
        <p:spPr bwMode="auto">
          <a:xfrm>
            <a:off x="7032626" y="5876926"/>
            <a:ext cx="33131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000" b="1">
                <a:solidFill>
                  <a:srgbClr val="000000"/>
                </a:solidFill>
                <a:ea typeface="楷体_GB2312" pitchFamily="49" charset="-122"/>
              </a:rPr>
              <a:t>（</a:t>
            </a:r>
            <a:r>
              <a:rPr kumimoji="1" lang="zh-CN" altLang="en-US" sz="2000" b="1">
                <a:solidFill>
                  <a:srgbClr val="000000"/>
                </a:solidFill>
                <a:ea typeface="楷体_GB2312" pitchFamily="49" charset="-122"/>
                <a:sym typeface="Symbol" panose="05050102010706020507" pitchFamily="18" charset="2"/>
              </a:rPr>
              <a:t> </a:t>
            </a:r>
            <a:r>
              <a:rPr kumimoji="1" lang="en-US" altLang="zh-CN" sz="2000" b="1">
                <a:solidFill>
                  <a:srgbClr val="000000"/>
                </a:solidFill>
                <a:ea typeface="楷体_GB2312" pitchFamily="49" charset="-122"/>
                <a:sym typeface="Symbol" panose="05050102010706020507" pitchFamily="18" charset="2"/>
              </a:rPr>
              <a:t>The t</a:t>
            </a:r>
            <a:r>
              <a:rPr kumimoji="1" lang="en-US" altLang="zh-CN" sz="2000" b="1">
                <a:solidFill>
                  <a:srgbClr val="000000"/>
                </a:solidFill>
                <a:ea typeface="楷体_GB2312" pitchFamily="49" charset="-122"/>
              </a:rPr>
              <a:t>hird boundary value problems </a:t>
            </a:r>
            <a:r>
              <a:rPr kumimoji="1" lang="zh-CN" altLang="en-US" sz="2000" b="1">
                <a:solidFill>
                  <a:srgbClr val="000000"/>
                </a:solidFill>
                <a:ea typeface="楷体_GB2312" pitchFamily="49" charset="-122"/>
              </a:rPr>
              <a:t>）</a:t>
            </a:r>
          </a:p>
        </p:txBody>
      </p:sp>
      <p:sp>
        <p:nvSpPr>
          <p:cNvPr id="838709" name="Text Box 53"/>
          <p:cNvSpPr txBox="1">
            <a:spLocks noChangeArrowheads="1"/>
          </p:cNvSpPr>
          <p:nvPr/>
        </p:nvSpPr>
        <p:spPr bwMode="auto">
          <a:xfrm>
            <a:off x="1654175" y="36449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a:solidFill>
                  <a:srgbClr val="000000"/>
                </a:solidFill>
                <a:latin typeface="Times New Roman" panose="02020603050405020304" pitchFamily="18" charset="0"/>
                <a:ea typeface="幼圆" panose="02010509060101010101" pitchFamily="49" charset="-122"/>
              </a:rPr>
              <a:t>Ex:</a:t>
            </a:r>
          </a:p>
        </p:txBody>
      </p:sp>
    </p:spTree>
    <p:extLst>
      <p:ext uri="{BB962C8B-B14F-4D97-AF65-F5344CB8AC3E}">
        <p14:creationId xmlns:p14="http://schemas.microsoft.com/office/powerpoint/2010/main" val="142629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838659"/>
                                        </p:tgtEl>
                                        <p:attrNameLst>
                                          <p:attrName>style.visibility</p:attrName>
                                        </p:attrNameLst>
                                      </p:cBhvr>
                                      <p:to>
                                        <p:strVal val="visible"/>
                                      </p:to>
                                    </p:set>
                                    <p:anim calcmode="lin" valueType="num">
                                      <p:cBhvr additive="base">
                                        <p:cTn id="7" dur="1000" fill="hold"/>
                                        <p:tgtEl>
                                          <p:spTgt spid="838659"/>
                                        </p:tgtEl>
                                        <p:attrNameLst>
                                          <p:attrName>ppt_x</p:attrName>
                                        </p:attrNameLst>
                                      </p:cBhvr>
                                      <p:tavLst>
                                        <p:tav tm="0">
                                          <p:val>
                                            <p:strVal val="#ppt_x"/>
                                          </p:val>
                                        </p:tav>
                                        <p:tav tm="100000">
                                          <p:val>
                                            <p:strVal val="#ppt_x"/>
                                          </p:val>
                                        </p:tav>
                                      </p:tavLst>
                                    </p:anim>
                                    <p:anim calcmode="lin" valueType="num">
                                      <p:cBhvr additive="base">
                                        <p:cTn id="8" dur="1000" fill="hold"/>
                                        <p:tgtEl>
                                          <p:spTgt spid="83865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38663"/>
                                        </p:tgtEl>
                                        <p:attrNameLst>
                                          <p:attrName>style.visibility</p:attrName>
                                        </p:attrNameLst>
                                      </p:cBhvr>
                                      <p:to>
                                        <p:strVal val="visible"/>
                                      </p:to>
                                    </p:set>
                                    <p:anim calcmode="lin" valueType="num">
                                      <p:cBhvr additive="base">
                                        <p:cTn id="11" dur="1000" fill="hold"/>
                                        <p:tgtEl>
                                          <p:spTgt spid="838663"/>
                                        </p:tgtEl>
                                        <p:attrNameLst>
                                          <p:attrName>ppt_x</p:attrName>
                                        </p:attrNameLst>
                                      </p:cBhvr>
                                      <p:tavLst>
                                        <p:tav tm="0">
                                          <p:val>
                                            <p:strVal val="#ppt_x"/>
                                          </p:val>
                                        </p:tav>
                                        <p:tav tm="100000">
                                          <p:val>
                                            <p:strVal val="#ppt_x"/>
                                          </p:val>
                                        </p:tav>
                                      </p:tavLst>
                                    </p:anim>
                                    <p:anim calcmode="lin" valueType="num">
                                      <p:cBhvr additive="base">
                                        <p:cTn id="12" dur="1000" fill="hold"/>
                                        <p:tgtEl>
                                          <p:spTgt spid="838663"/>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838658"/>
                                        </p:tgtEl>
                                        <p:attrNameLst>
                                          <p:attrName>style.visibility</p:attrName>
                                        </p:attrNameLst>
                                      </p:cBhvr>
                                      <p:to>
                                        <p:strVal val="visible"/>
                                      </p:to>
                                    </p:set>
                                    <p:anim calcmode="lin" valueType="num">
                                      <p:cBhvr additive="base">
                                        <p:cTn id="17" dur="1000" fill="hold"/>
                                        <p:tgtEl>
                                          <p:spTgt spid="838658"/>
                                        </p:tgtEl>
                                        <p:attrNameLst>
                                          <p:attrName>ppt_x</p:attrName>
                                        </p:attrNameLst>
                                      </p:cBhvr>
                                      <p:tavLst>
                                        <p:tav tm="0">
                                          <p:val>
                                            <p:strVal val="1+#ppt_w/2"/>
                                          </p:val>
                                        </p:tav>
                                        <p:tav tm="100000">
                                          <p:val>
                                            <p:strVal val="#ppt_x"/>
                                          </p:val>
                                        </p:tav>
                                      </p:tavLst>
                                    </p:anim>
                                    <p:anim calcmode="lin" valueType="num">
                                      <p:cBhvr additive="base">
                                        <p:cTn id="18" dur="1000" fill="hold"/>
                                        <p:tgtEl>
                                          <p:spTgt spid="838658"/>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838660"/>
                                        </p:tgtEl>
                                        <p:attrNameLst>
                                          <p:attrName>style.visibility</p:attrName>
                                        </p:attrNameLst>
                                      </p:cBhvr>
                                      <p:to>
                                        <p:strVal val="visible"/>
                                      </p:to>
                                    </p:set>
                                    <p:anim calcmode="lin" valueType="num">
                                      <p:cBhvr additive="base">
                                        <p:cTn id="21" dur="1000" fill="hold"/>
                                        <p:tgtEl>
                                          <p:spTgt spid="838660"/>
                                        </p:tgtEl>
                                        <p:attrNameLst>
                                          <p:attrName>ppt_x</p:attrName>
                                        </p:attrNameLst>
                                      </p:cBhvr>
                                      <p:tavLst>
                                        <p:tav tm="0">
                                          <p:val>
                                            <p:strVal val="1+#ppt_w/2"/>
                                          </p:val>
                                        </p:tav>
                                        <p:tav tm="100000">
                                          <p:val>
                                            <p:strVal val="#ppt_x"/>
                                          </p:val>
                                        </p:tav>
                                      </p:tavLst>
                                    </p:anim>
                                    <p:anim calcmode="lin" valueType="num">
                                      <p:cBhvr additive="base">
                                        <p:cTn id="22" dur="1000" fill="hold"/>
                                        <p:tgtEl>
                                          <p:spTgt spid="838660"/>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838661"/>
                                        </p:tgtEl>
                                        <p:attrNameLst>
                                          <p:attrName>style.visibility</p:attrName>
                                        </p:attrNameLst>
                                      </p:cBhvr>
                                      <p:to>
                                        <p:strVal val="visible"/>
                                      </p:to>
                                    </p:set>
                                    <p:anim calcmode="lin" valueType="num">
                                      <p:cBhvr additive="base">
                                        <p:cTn id="25" dur="1000" fill="hold"/>
                                        <p:tgtEl>
                                          <p:spTgt spid="838661"/>
                                        </p:tgtEl>
                                        <p:attrNameLst>
                                          <p:attrName>ppt_x</p:attrName>
                                        </p:attrNameLst>
                                      </p:cBhvr>
                                      <p:tavLst>
                                        <p:tav tm="0">
                                          <p:val>
                                            <p:strVal val="1+#ppt_w/2"/>
                                          </p:val>
                                        </p:tav>
                                        <p:tav tm="100000">
                                          <p:val>
                                            <p:strVal val="#ppt_x"/>
                                          </p:val>
                                        </p:tav>
                                      </p:tavLst>
                                    </p:anim>
                                    <p:anim calcmode="lin" valueType="num">
                                      <p:cBhvr additive="base">
                                        <p:cTn id="26" dur="1000" fill="hold"/>
                                        <p:tgtEl>
                                          <p:spTgt spid="838661"/>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838662"/>
                                        </p:tgtEl>
                                        <p:attrNameLst>
                                          <p:attrName>style.visibility</p:attrName>
                                        </p:attrNameLst>
                                      </p:cBhvr>
                                      <p:to>
                                        <p:strVal val="visible"/>
                                      </p:to>
                                    </p:set>
                                    <p:anim calcmode="lin" valueType="num">
                                      <p:cBhvr additive="base">
                                        <p:cTn id="29" dur="1000" fill="hold"/>
                                        <p:tgtEl>
                                          <p:spTgt spid="838662"/>
                                        </p:tgtEl>
                                        <p:attrNameLst>
                                          <p:attrName>ppt_x</p:attrName>
                                        </p:attrNameLst>
                                      </p:cBhvr>
                                      <p:tavLst>
                                        <p:tav tm="0">
                                          <p:val>
                                            <p:strVal val="1+#ppt_w/2"/>
                                          </p:val>
                                        </p:tav>
                                        <p:tav tm="100000">
                                          <p:val>
                                            <p:strVal val="#ppt_x"/>
                                          </p:val>
                                        </p:tav>
                                      </p:tavLst>
                                    </p:anim>
                                    <p:anim calcmode="lin" valueType="num">
                                      <p:cBhvr additive="base">
                                        <p:cTn id="30" dur="1000" fill="hold"/>
                                        <p:tgtEl>
                                          <p:spTgt spid="838662"/>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838684"/>
                                        </p:tgtEl>
                                        <p:attrNameLst>
                                          <p:attrName>style.visibility</p:attrName>
                                        </p:attrNameLst>
                                      </p:cBhvr>
                                      <p:to>
                                        <p:strVal val="visible"/>
                                      </p:to>
                                    </p:set>
                                    <p:anim calcmode="lin" valueType="num">
                                      <p:cBhvr additive="base">
                                        <p:cTn id="35" dur="1000" fill="hold"/>
                                        <p:tgtEl>
                                          <p:spTgt spid="838684"/>
                                        </p:tgtEl>
                                        <p:attrNameLst>
                                          <p:attrName>ppt_x</p:attrName>
                                        </p:attrNameLst>
                                      </p:cBhvr>
                                      <p:tavLst>
                                        <p:tav tm="0">
                                          <p:val>
                                            <p:strVal val="#ppt_x"/>
                                          </p:val>
                                        </p:tav>
                                        <p:tav tm="100000">
                                          <p:val>
                                            <p:strVal val="#ppt_x"/>
                                          </p:val>
                                        </p:tav>
                                      </p:tavLst>
                                    </p:anim>
                                    <p:anim calcmode="lin" valueType="num">
                                      <p:cBhvr additive="base">
                                        <p:cTn id="36" dur="1000" fill="hold"/>
                                        <p:tgtEl>
                                          <p:spTgt spid="83868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38709"/>
                                        </p:tgtEl>
                                        <p:attrNameLst>
                                          <p:attrName>style.visibility</p:attrName>
                                        </p:attrNameLst>
                                      </p:cBhvr>
                                      <p:to>
                                        <p:strVal val="visible"/>
                                      </p:to>
                                    </p:set>
                                    <p:anim calcmode="lin" valueType="num">
                                      <p:cBhvr additive="base">
                                        <p:cTn id="39" dur="1000" fill="hold"/>
                                        <p:tgtEl>
                                          <p:spTgt spid="838709"/>
                                        </p:tgtEl>
                                        <p:attrNameLst>
                                          <p:attrName>ppt_x</p:attrName>
                                        </p:attrNameLst>
                                      </p:cBhvr>
                                      <p:tavLst>
                                        <p:tav tm="0">
                                          <p:val>
                                            <p:strVal val="#ppt_x"/>
                                          </p:val>
                                        </p:tav>
                                        <p:tav tm="100000">
                                          <p:val>
                                            <p:strVal val="#ppt_x"/>
                                          </p:val>
                                        </p:tav>
                                      </p:tavLst>
                                    </p:anim>
                                    <p:anim calcmode="lin" valueType="num">
                                      <p:cBhvr additive="base">
                                        <p:cTn id="40" dur="1000" fill="hold"/>
                                        <p:tgtEl>
                                          <p:spTgt spid="838709"/>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nodeType="clickEffect">
                                  <p:stCondLst>
                                    <p:cond delay="0"/>
                                  </p:stCondLst>
                                  <p:childTnLst>
                                    <p:set>
                                      <p:cBhvr>
                                        <p:cTn id="44" dur="1" fill="hold">
                                          <p:stCondLst>
                                            <p:cond delay="0"/>
                                          </p:stCondLst>
                                        </p:cTn>
                                        <p:tgtEl>
                                          <p:spTgt spid="838705"/>
                                        </p:tgtEl>
                                        <p:attrNameLst>
                                          <p:attrName>style.visibility</p:attrName>
                                        </p:attrNameLst>
                                      </p:cBhvr>
                                      <p:to>
                                        <p:strVal val="visible"/>
                                      </p:to>
                                    </p:set>
                                    <p:anim calcmode="lin" valueType="num">
                                      <p:cBhvr additive="base">
                                        <p:cTn id="45" dur="1000" fill="hold"/>
                                        <p:tgtEl>
                                          <p:spTgt spid="838705"/>
                                        </p:tgtEl>
                                        <p:attrNameLst>
                                          <p:attrName>ppt_x</p:attrName>
                                        </p:attrNameLst>
                                      </p:cBhvr>
                                      <p:tavLst>
                                        <p:tav tm="0">
                                          <p:val>
                                            <p:strVal val="1+#ppt_w/2"/>
                                          </p:val>
                                        </p:tav>
                                        <p:tav tm="100000">
                                          <p:val>
                                            <p:strVal val="#ppt_x"/>
                                          </p:val>
                                        </p:tav>
                                      </p:tavLst>
                                    </p:anim>
                                    <p:anim calcmode="lin" valueType="num">
                                      <p:cBhvr additive="base">
                                        <p:cTn id="46" dur="1000" fill="hold"/>
                                        <p:tgtEl>
                                          <p:spTgt spid="838705"/>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0"/>
                                  </p:stCondLst>
                                  <p:childTnLst>
                                    <p:set>
                                      <p:cBhvr>
                                        <p:cTn id="48" dur="1" fill="hold">
                                          <p:stCondLst>
                                            <p:cond delay="0"/>
                                          </p:stCondLst>
                                        </p:cTn>
                                        <p:tgtEl>
                                          <p:spTgt spid="838706"/>
                                        </p:tgtEl>
                                        <p:attrNameLst>
                                          <p:attrName>style.visibility</p:attrName>
                                        </p:attrNameLst>
                                      </p:cBhvr>
                                      <p:to>
                                        <p:strVal val="visible"/>
                                      </p:to>
                                    </p:set>
                                    <p:anim calcmode="lin" valueType="num">
                                      <p:cBhvr additive="base">
                                        <p:cTn id="49" dur="1000" fill="hold"/>
                                        <p:tgtEl>
                                          <p:spTgt spid="838706"/>
                                        </p:tgtEl>
                                        <p:attrNameLst>
                                          <p:attrName>ppt_x</p:attrName>
                                        </p:attrNameLst>
                                      </p:cBhvr>
                                      <p:tavLst>
                                        <p:tav tm="0">
                                          <p:val>
                                            <p:strVal val="1+#ppt_w/2"/>
                                          </p:val>
                                        </p:tav>
                                        <p:tav tm="100000">
                                          <p:val>
                                            <p:strVal val="#ppt_x"/>
                                          </p:val>
                                        </p:tav>
                                      </p:tavLst>
                                    </p:anim>
                                    <p:anim calcmode="lin" valueType="num">
                                      <p:cBhvr additive="base">
                                        <p:cTn id="50" dur="1000" fill="hold"/>
                                        <p:tgtEl>
                                          <p:spTgt spid="838706"/>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838707"/>
                                        </p:tgtEl>
                                        <p:attrNameLst>
                                          <p:attrName>style.visibility</p:attrName>
                                        </p:attrNameLst>
                                      </p:cBhvr>
                                      <p:to>
                                        <p:strVal val="visible"/>
                                      </p:to>
                                    </p:set>
                                    <p:anim calcmode="lin" valueType="num">
                                      <p:cBhvr additive="base">
                                        <p:cTn id="53" dur="1000" fill="hold"/>
                                        <p:tgtEl>
                                          <p:spTgt spid="838707"/>
                                        </p:tgtEl>
                                        <p:attrNameLst>
                                          <p:attrName>ppt_x</p:attrName>
                                        </p:attrNameLst>
                                      </p:cBhvr>
                                      <p:tavLst>
                                        <p:tav tm="0">
                                          <p:val>
                                            <p:strVal val="1+#ppt_w/2"/>
                                          </p:val>
                                        </p:tav>
                                        <p:tav tm="100000">
                                          <p:val>
                                            <p:strVal val="#ppt_x"/>
                                          </p:val>
                                        </p:tav>
                                      </p:tavLst>
                                    </p:anim>
                                    <p:anim calcmode="lin" valueType="num">
                                      <p:cBhvr additive="base">
                                        <p:cTn id="54" dur="1000" fill="hold"/>
                                        <p:tgtEl>
                                          <p:spTgt spid="838707"/>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838708"/>
                                        </p:tgtEl>
                                        <p:attrNameLst>
                                          <p:attrName>style.visibility</p:attrName>
                                        </p:attrNameLst>
                                      </p:cBhvr>
                                      <p:to>
                                        <p:strVal val="visible"/>
                                      </p:to>
                                    </p:set>
                                    <p:anim calcmode="lin" valueType="num">
                                      <p:cBhvr additive="base">
                                        <p:cTn id="57" dur="1000" fill="hold"/>
                                        <p:tgtEl>
                                          <p:spTgt spid="838708"/>
                                        </p:tgtEl>
                                        <p:attrNameLst>
                                          <p:attrName>ppt_x</p:attrName>
                                        </p:attrNameLst>
                                      </p:cBhvr>
                                      <p:tavLst>
                                        <p:tav tm="0">
                                          <p:val>
                                            <p:strVal val="1+#ppt_w/2"/>
                                          </p:val>
                                        </p:tav>
                                        <p:tav tm="100000">
                                          <p:val>
                                            <p:strVal val="#ppt_x"/>
                                          </p:val>
                                        </p:tav>
                                      </p:tavLst>
                                    </p:anim>
                                    <p:anim calcmode="lin" valueType="num">
                                      <p:cBhvr additive="base">
                                        <p:cTn id="58" dur="1000" fill="hold"/>
                                        <p:tgtEl>
                                          <p:spTgt spid="8387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659" grpId="0"/>
      <p:bldP spid="838662" grpId="0"/>
      <p:bldP spid="838708" grpId="0"/>
      <p:bldP spid="83870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Rectangle 3"/>
          <p:cNvSpPr>
            <a:spLocks noGrp="1" noRot="1" noChangeArrowheads="1"/>
          </p:cNvSpPr>
          <p:nvPr>
            <p:ph type="body" idx="1"/>
          </p:nvPr>
        </p:nvSpPr>
        <p:spPr>
          <a:xfrm>
            <a:off x="1774826" y="765175"/>
            <a:ext cx="7921625" cy="4679950"/>
          </a:xfrm>
        </p:spPr>
        <p:txBody>
          <a:bodyPr>
            <a:normAutofit/>
          </a:bodyPr>
          <a:lstStyle/>
          <a:p>
            <a:r>
              <a:rPr lang="en-US" altLang="zh-CN" sz="2400" b="1" dirty="0">
                <a:solidFill>
                  <a:srgbClr val="000000"/>
                </a:solidFill>
                <a:latin typeface="Times New Roman" panose="02020603050405020304" pitchFamily="18" charset="0"/>
              </a:rPr>
              <a:t>Different specified boundary conditions will require the choice of </a:t>
            </a:r>
            <a:r>
              <a:rPr lang="en-US" altLang="zh-CN" sz="2400" b="1" dirty="0">
                <a:solidFill>
                  <a:srgbClr val="800000"/>
                </a:solidFill>
                <a:latin typeface="Times New Roman" panose="02020603050405020304" pitchFamily="18" charset="0"/>
              </a:rPr>
              <a:t>different potential functions</a:t>
            </a:r>
            <a:r>
              <a:rPr lang="en-US" altLang="zh-CN" sz="2400" b="1" dirty="0">
                <a:solidFill>
                  <a:srgbClr val="000000"/>
                </a:solidFill>
                <a:latin typeface="Times New Roman" panose="02020603050405020304" pitchFamily="18" charset="0"/>
              </a:rPr>
              <a:t>, but the procedure of solving these types of problems is the </a:t>
            </a:r>
            <a:r>
              <a:rPr lang="en-US" altLang="zh-CN" sz="2400" b="1" dirty="0">
                <a:solidFill>
                  <a:srgbClr val="800000"/>
                </a:solidFill>
                <a:latin typeface="Times New Roman" panose="02020603050405020304" pitchFamily="18" charset="0"/>
              </a:rPr>
              <a:t>same</a:t>
            </a:r>
            <a:r>
              <a:rPr lang="en-US" altLang="zh-CN" sz="2400" b="1" dirty="0">
                <a:solidFill>
                  <a:srgbClr val="000000"/>
                </a:solidFill>
                <a:latin typeface="Times New Roman" panose="02020603050405020304" pitchFamily="18" charset="0"/>
              </a:rPr>
              <a:t>-the </a:t>
            </a:r>
            <a:r>
              <a:rPr lang="en-US" altLang="zh-CN" sz="2400" b="1" u="sng" dirty="0">
                <a:solidFill>
                  <a:srgbClr val="0000CC"/>
                </a:solidFill>
                <a:latin typeface="Times New Roman" panose="02020603050405020304" pitchFamily="18" charset="0"/>
              </a:rPr>
              <a:t>method of separation of variables</a:t>
            </a:r>
            <a:r>
              <a:rPr lang="en-US" altLang="zh-CN" sz="2400" b="1" dirty="0">
                <a:solidFill>
                  <a:srgbClr val="000000"/>
                </a:solidFill>
                <a:latin typeface="Times New Roman" panose="02020603050405020304" pitchFamily="18" charset="0"/>
              </a:rPr>
              <a:t>;</a:t>
            </a:r>
          </a:p>
          <a:p>
            <a:endParaRPr lang="en-US" altLang="zh-CN" sz="2400" b="1" dirty="0">
              <a:solidFill>
                <a:srgbClr val="000000"/>
              </a:solidFill>
              <a:latin typeface="Times New Roman" panose="02020603050405020304" pitchFamily="18" charset="0"/>
            </a:endParaRPr>
          </a:p>
          <a:p>
            <a:r>
              <a:rPr lang="en-US" altLang="ko-KR" sz="2400" b="1" dirty="0">
                <a:solidFill>
                  <a:srgbClr val="000000"/>
                </a:solidFill>
                <a:latin typeface="Times New Roman" panose="02020603050405020304" pitchFamily="18" charset="0"/>
                <a:ea typeface="Gulim" panose="020B0600000101010101" pitchFamily="34" charset="-127"/>
              </a:rPr>
              <a:t>The solutions of Laplace’s equation are called </a:t>
            </a:r>
            <a:r>
              <a:rPr lang="en-US" altLang="ko-KR" sz="2400" b="1" u="sng" dirty="0">
                <a:solidFill>
                  <a:srgbClr val="0000CC"/>
                </a:solidFill>
                <a:latin typeface="Times New Roman" panose="02020603050405020304" pitchFamily="18" charset="0"/>
                <a:ea typeface="Gulim" panose="020B0600000101010101" pitchFamily="34" charset="-127"/>
              </a:rPr>
              <a:t>harmonic functions</a:t>
            </a:r>
            <a:r>
              <a:rPr lang="en-US" altLang="ko-KR" sz="2400" b="1" i="1" dirty="0">
                <a:solidFill>
                  <a:srgbClr val="000000"/>
                </a:solidFill>
                <a:latin typeface="Times New Roman" panose="02020603050405020304" pitchFamily="18" charset="0"/>
                <a:ea typeface="Gulim" panose="020B0600000101010101" pitchFamily="34" charset="-127"/>
              </a:rPr>
              <a:t>.</a:t>
            </a:r>
            <a:endParaRPr lang="en-US" altLang="zh-CN" sz="2400" b="1" i="1" dirty="0">
              <a:solidFill>
                <a:srgbClr val="000000"/>
              </a:solidFill>
              <a:latin typeface="Times New Roman" panose="02020603050405020304" pitchFamily="18" charset="0"/>
              <a:ea typeface="Gulim" panose="020B0600000101010101" pitchFamily="34" charset="-127"/>
            </a:endParaRPr>
          </a:p>
        </p:txBody>
      </p:sp>
      <p:pic>
        <p:nvPicPr>
          <p:cNvPr id="209924" name="Picture 4" descr="BD05546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12126" y="4851400"/>
            <a:ext cx="2233613" cy="200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464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blinds(horizontal)">
                                      <p:cBhvr>
                                        <p:cTn id="7" dur="500"/>
                                        <p:tgtEl>
                                          <p:spTgt spid="2099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9923">
                                            <p:txEl>
                                              <p:pRg st="2" end="2"/>
                                            </p:txEl>
                                          </p:spTgt>
                                        </p:tgtEl>
                                        <p:attrNameLst>
                                          <p:attrName>style.visibility</p:attrName>
                                        </p:attrNameLst>
                                      </p:cBhvr>
                                      <p:to>
                                        <p:strVal val="visible"/>
                                      </p:to>
                                    </p:set>
                                    <p:animEffect transition="in" filter="blinds(horizontal)">
                                      <p:cBhvr>
                                        <p:cTn id="12" dur="500"/>
                                        <p:tgtEl>
                                          <p:spTgt spid="2099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Text Box 3"/>
          <p:cNvSpPr txBox="1">
            <a:spLocks noChangeArrowheads="1"/>
          </p:cNvSpPr>
          <p:nvPr/>
        </p:nvSpPr>
        <p:spPr bwMode="auto">
          <a:xfrm>
            <a:off x="2063751" y="2924176"/>
            <a:ext cx="8208963" cy="229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kumimoji="1" lang="en-US" altLang="zh-CN" sz="2200" b="1">
                <a:solidFill>
                  <a:srgbClr val="000000"/>
                </a:solidFill>
                <a:latin typeface="Times New Roman" panose="02020603050405020304" pitchFamily="18" charset="0"/>
                <a:ea typeface="楷体_GB2312" pitchFamily="49" charset="-122"/>
              </a:rPr>
              <a:t>    </a:t>
            </a:r>
            <a:r>
              <a:rPr lang="en-US" altLang="zh-CN" sz="2200" b="1">
                <a:solidFill>
                  <a:srgbClr val="000000"/>
                </a:solidFill>
                <a:latin typeface="Times New Roman" panose="02020603050405020304" pitchFamily="18" charset="0"/>
                <a:ea typeface="幼圆" panose="02010509060101010101" pitchFamily="49" charset="-122"/>
              </a:rPr>
              <a:t>The dependency relation of the unknown function on several variables (high dimension problem) is changed into Separate dependent relations of each variable (variables can be separated), so that high dimensional problem can be transformed into one dimensional problem.</a:t>
            </a:r>
            <a:endParaRPr kumimoji="1" lang="en-US" altLang="zh-CN" sz="2200" b="1">
              <a:solidFill>
                <a:srgbClr val="000000"/>
              </a:solidFill>
              <a:latin typeface="Times New Roman" panose="02020603050405020304" pitchFamily="18" charset="0"/>
              <a:ea typeface="楷体_GB2312" pitchFamily="49" charset="-122"/>
            </a:endParaRPr>
          </a:p>
        </p:txBody>
      </p:sp>
      <p:sp>
        <p:nvSpPr>
          <p:cNvPr id="196612" name="Text Box 4"/>
          <p:cNvSpPr txBox="1">
            <a:spLocks noChangeArrowheads="1"/>
          </p:cNvSpPr>
          <p:nvPr/>
        </p:nvSpPr>
        <p:spPr bwMode="auto">
          <a:xfrm>
            <a:off x="1919289" y="1412876"/>
            <a:ext cx="7991475"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spcBef>
                <a:spcPct val="50000"/>
              </a:spcBef>
              <a:buFontTx/>
              <a:buBlip>
                <a:blip r:embed="rId2"/>
              </a:buBlip>
            </a:pPr>
            <a:r>
              <a:rPr kumimoji="1" lang="en-US" altLang="zh-CN" sz="2400" b="1">
                <a:solidFill>
                  <a:srgbClr val="0000CC"/>
                </a:solidFill>
                <a:latin typeface="Times New Roman" panose="02020603050405020304" pitchFamily="18" charset="0"/>
                <a:ea typeface="楷体_GB2312" pitchFamily="49" charset="-122"/>
                <a:sym typeface="Symbol" panose="05050102010706020507" pitchFamily="18" charset="2"/>
              </a:rPr>
              <a:t>  </a:t>
            </a:r>
            <a:r>
              <a:rPr kumimoji="1" lang="en-US" altLang="zh-CN" sz="2400" b="1">
                <a:solidFill>
                  <a:srgbClr val="0000CC"/>
                </a:solidFill>
                <a:latin typeface="Times New Roman" panose="02020603050405020304" pitchFamily="18" charset="0"/>
                <a:ea typeface="楷体_GB2312" pitchFamily="49" charset="-122"/>
              </a:rPr>
              <a:t>Method of Separation  of variables is a general method to solve boundary-value problems</a:t>
            </a:r>
            <a:r>
              <a:rPr kumimoji="1" lang="en-US" altLang="zh-CN" sz="2000" b="1">
                <a:solidFill>
                  <a:srgbClr val="0000CC"/>
                </a:solidFill>
                <a:latin typeface="Times New Roman" panose="02020603050405020304" pitchFamily="18" charset="0"/>
                <a:ea typeface="楷体_GB2312" pitchFamily="49" charset="-122"/>
              </a:rPr>
              <a:t> </a:t>
            </a:r>
            <a:r>
              <a:rPr kumimoji="1" lang="zh-CN" altLang="en-US" sz="2000" b="1">
                <a:solidFill>
                  <a:srgbClr val="0000CC"/>
                </a:solidFill>
                <a:latin typeface="Times New Roman" panose="02020603050405020304" pitchFamily="18" charset="0"/>
                <a:ea typeface="楷体_GB2312" pitchFamily="49" charset="-122"/>
                <a:sym typeface="Symbol" panose="05050102010706020507" pitchFamily="18" charset="2"/>
              </a:rPr>
              <a:t>　</a:t>
            </a:r>
          </a:p>
        </p:txBody>
      </p:sp>
      <p:sp>
        <p:nvSpPr>
          <p:cNvPr id="196613" name="Text Box 5"/>
          <p:cNvSpPr txBox="1">
            <a:spLocks noChangeArrowheads="1"/>
          </p:cNvSpPr>
          <p:nvPr/>
        </p:nvSpPr>
        <p:spPr bwMode="auto">
          <a:xfrm>
            <a:off x="1990725" y="5300664"/>
            <a:ext cx="72009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spcBef>
                <a:spcPct val="50000"/>
              </a:spcBef>
              <a:buFontTx/>
              <a:buBlip>
                <a:blip r:embed="rId2"/>
              </a:buBlip>
            </a:pPr>
            <a:r>
              <a:rPr kumimoji="1" lang="en-US" altLang="zh-CN" sz="2400" b="1">
                <a:solidFill>
                  <a:srgbClr val="0000CC"/>
                </a:solidFill>
                <a:latin typeface="Times New Roman" panose="02020603050405020304" pitchFamily="18" charset="0"/>
                <a:ea typeface="楷体_GB2312" pitchFamily="49" charset="-122"/>
                <a:sym typeface="Symbol" panose="05050102010706020507" pitchFamily="18" charset="2"/>
              </a:rPr>
              <a:t>  </a:t>
            </a:r>
            <a:r>
              <a:rPr kumimoji="1" lang="en-US" altLang="zh-CN" sz="2400" b="1">
                <a:solidFill>
                  <a:srgbClr val="0000CC"/>
                </a:solidFill>
                <a:latin typeface="Times New Roman" panose="02020603050405020304" pitchFamily="18" charset="0"/>
                <a:ea typeface="楷体_GB2312" pitchFamily="49" charset="-122"/>
              </a:rPr>
              <a:t>The theoretical basis of the </a:t>
            </a:r>
            <a:r>
              <a:rPr kumimoji="1" lang="en-US" altLang="zh-CN" sz="2400" b="1">
                <a:solidFill>
                  <a:srgbClr val="0000CC"/>
                </a:solidFill>
                <a:latin typeface="Times New Roman" panose="02020603050405020304" pitchFamily="18" charset="0"/>
              </a:rPr>
              <a:t>method of separation of variables</a:t>
            </a:r>
            <a:r>
              <a:rPr kumimoji="1" lang="en-US" altLang="zh-CN" sz="2400">
                <a:latin typeface="Times New Roman" panose="02020603050405020304" pitchFamily="18" charset="0"/>
              </a:rPr>
              <a:t> </a:t>
            </a:r>
            <a:r>
              <a:rPr kumimoji="1" lang="en-US" altLang="zh-CN" sz="2400" b="1">
                <a:solidFill>
                  <a:srgbClr val="0000CC"/>
                </a:solidFill>
                <a:latin typeface="Times New Roman" panose="02020603050405020304" pitchFamily="18" charset="0"/>
                <a:ea typeface="楷体_GB2312" pitchFamily="49" charset="-122"/>
              </a:rPr>
              <a:t>is uniqueness theorem</a:t>
            </a:r>
          </a:p>
        </p:txBody>
      </p:sp>
      <p:sp>
        <p:nvSpPr>
          <p:cNvPr id="196614" name="Text Box 6"/>
          <p:cNvSpPr txBox="1">
            <a:spLocks noChangeArrowheads="1"/>
          </p:cNvSpPr>
          <p:nvPr/>
        </p:nvSpPr>
        <p:spPr bwMode="auto">
          <a:xfrm>
            <a:off x="1919288" y="2420938"/>
            <a:ext cx="7524750"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spcBef>
                <a:spcPct val="50000"/>
              </a:spcBef>
              <a:buFontTx/>
              <a:buBlip>
                <a:blip r:embed="rId2"/>
              </a:buBlip>
            </a:pPr>
            <a:r>
              <a:rPr kumimoji="1" lang="en-US" altLang="zh-CN" sz="2400" b="1">
                <a:solidFill>
                  <a:srgbClr val="0000CC"/>
                </a:solidFill>
                <a:latin typeface="Times New Roman" panose="02020603050405020304" pitchFamily="18" charset="0"/>
                <a:ea typeface="楷体_GB2312" pitchFamily="49" charset="-122"/>
                <a:sym typeface="Symbol" panose="05050102010706020507" pitchFamily="18" charset="2"/>
              </a:rPr>
              <a:t>  </a:t>
            </a:r>
            <a:r>
              <a:rPr kumimoji="1" lang="en-US" altLang="zh-CN" sz="2400" b="1">
                <a:solidFill>
                  <a:srgbClr val="0000CC"/>
                </a:solidFill>
                <a:latin typeface="Times New Roman" panose="02020603050405020304" pitchFamily="18" charset="0"/>
                <a:ea typeface="楷体_GB2312" pitchFamily="49" charset="-122"/>
              </a:rPr>
              <a:t>The basic idea of method of separation of variables </a:t>
            </a:r>
            <a:r>
              <a:rPr kumimoji="1" lang="zh-CN" altLang="en-US" sz="2400" b="1">
                <a:solidFill>
                  <a:srgbClr val="0000CC"/>
                </a:solidFill>
                <a:latin typeface="Times New Roman" panose="02020603050405020304" pitchFamily="18" charset="0"/>
                <a:ea typeface="楷体_GB2312" pitchFamily="49" charset="-122"/>
              </a:rPr>
              <a:t>：</a:t>
            </a:r>
          </a:p>
        </p:txBody>
      </p:sp>
      <p:sp>
        <p:nvSpPr>
          <p:cNvPr id="196617" name="Rectangle 3"/>
          <p:cNvSpPr>
            <a:spLocks noChangeArrowheads="1"/>
          </p:cNvSpPr>
          <p:nvPr/>
        </p:nvSpPr>
        <p:spPr bwMode="auto">
          <a:xfrm>
            <a:off x="1774826" y="404813"/>
            <a:ext cx="770572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r>
              <a:rPr kumimoji="1" lang="en-US" altLang="zh-CN" sz="2800" b="1">
                <a:solidFill>
                  <a:srgbClr val="000000"/>
                </a:solidFill>
                <a:ea typeface="幼圆" panose="02010509060101010101" pitchFamily="49" charset="-122"/>
              </a:rPr>
              <a:t>The basic principle of method of separation of variables </a:t>
            </a:r>
            <a:endParaRPr kumimoji="1" lang="en-US" altLang="zh-CN" sz="2800" b="1">
              <a:solidFill>
                <a:schemeClr val="bg1"/>
              </a:solidFill>
              <a:ea typeface="楷体_GB2312" pitchFamily="49" charset="-122"/>
            </a:endParaRPr>
          </a:p>
        </p:txBody>
      </p:sp>
      <p:pic>
        <p:nvPicPr>
          <p:cNvPr id="196618" name="Picture 10" descr="男孩"/>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48789" y="5013326"/>
            <a:ext cx="1284287"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99151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6612"/>
                                        </p:tgtEl>
                                        <p:attrNameLst>
                                          <p:attrName>style.visibility</p:attrName>
                                        </p:attrNameLst>
                                      </p:cBhvr>
                                      <p:to>
                                        <p:strVal val="visible"/>
                                      </p:to>
                                    </p:set>
                                    <p:animEffect transition="in" filter="wipe(up)">
                                      <p:cBhvr>
                                        <p:cTn id="7" dur="2000"/>
                                        <p:tgtEl>
                                          <p:spTgt spid="1966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6614"/>
                                        </p:tgtEl>
                                        <p:attrNameLst>
                                          <p:attrName>style.visibility</p:attrName>
                                        </p:attrNameLst>
                                      </p:cBhvr>
                                      <p:to>
                                        <p:strVal val="visible"/>
                                      </p:to>
                                    </p:set>
                                    <p:animEffect transition="in" filter="wipe(up)">
                                      <p:cBhvr>
                                        <p:cTn id="12" dur="2000"/>
                                        <p:tgtEl>
                                          <p:spTgt spid="196614"/>
                                        </p:tgtEl>
                                      </p:cBhvr>
                                    </p:animEffect>
                                  </p:childTnLst>
                                </p:cTn>
                              </p:par>
                            </p:childTnLst>
                          </p:cTn>
                        </p:par>
                        <p:par>
                          <p:cTn id="13" fill="hold" nodeType="afterGroup">
                            <p:stCondLst>
                              <p:cond delay="2000"/>
                            </p:stCondLst>
                            <p:childTnLst>
                              <p:par>
                                <p:cTn id="14" presetID="22" presetClass="entr" presetSubtype="1" fill="hold" grpId="0" nodeType="afterEffect">
                                  <p:stCondLst>
                                    <p:cond delay="0"/>
                                  </p:stCondLst>
                                  <p:childTnLst>
                                    <p:set>
                                      <p:cBhvr>
                                        <p:cTn id="15" dur="1" fill="hold">
                                          <p:stCondLst>
                                            <p:cond delay="0"/>
                                          </p:stCondLst>
                                        </p:cTn>
                                        <p:tgtEl>
                                          <p:spTgt spid="196611"/>
                                        </p:tgtEl>
                                        <p:attrNameLst>
                                          <p:attrName>style.visibility</p:attrName>
                                        </p:attrNameLst>
                                      </p:cBhvr>
                                      <p:to>
                                        <p:strVal val="visible"/>
                                      </p:to>
                                    </p:set>
                                    <p:animEffect transition="in" filter="wipe(up)">
                                      <p:cBhvr>
                                        <p:cTn id="16" dur="2000"/>
                                        <p:tgtEl>
                                          <p:spTgt spid="1966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96613"/>
                                        </p:tgtEl>
                                        <p:attrNameLst>
                                          <p:attrName>style.visibility</p:attrName>
                                        </p:attrNameLst>
                                      </p:cBhvr>
                                      <p:to>
                                        <p:strVal val="visible"/>
                                      </p:to>
                                    </p:set>
                                    <p:animEffect transition="in" filter="wipe(up)">
                                      <p:cBhvr>
                                        <p:cTn id="21" dur="2000"/>
                                        <p:tgtEl>
                                          <p:spTgt spid="196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p:bldP spid="196612" grpId="0"/>
      <p:bldP spid="196613" grpId="0"/>
      <p:bldP spid="1966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3"/>
          <p:cNvSpPr>
            <a:spLocks noChangeShapeType="1"/>
          </p:cNvSpPr>
          <p:nvPr/>
        </p:nvSpPr>
        <p:spPr bwMode="auto">
          <a:xfrm>
            <a:off x="2640014" y="3746500"/>
            <a:ext cx="691197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6" name="Rectangle 4"/>
          <p:cNvSpPr>
            <a:spLocks noChangeArrowheads="1"/>
          </p:cNvSpPr>
          <p:nvPr/>
        </p:nvSpPr>
        <p:spPr bwMode="auto">
          <a:xfrm>
            <a:off x="3648075" y="836613"/>
            <a:ext cx="4724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4400" b="1" i="1">
                <a:solidFill>
                  <a:srgbClr val="0000CC"/>
                </a:solidFill>
                <a:effectLst>
                  <a:outerShdw blurRad="38100" dist="38100" dir="2700000" algn="tl">
                    <a:srgbClr val="C0C0C0"/>
                  </a:outerShdw>
                </a:effectLst>
                <a:ea typeface="隶书" panose="02010509060101010101" pitchFamily="49" charset="-122"/>
              </a:rPr>
              <a:t>Contents</a:t>
            </a:r>
          </a:p>
        </p:txBody>
      </p:sp>
      <p:sp>
        <p:nvSpPr>
          <p:cNvPr id="13317" name="Text Box 5"/>
          <p:cNvSpPr txBox="1">
            <a:spLocks noChangeArrowheads="1"/>
          </p:cNvSpPr>
          <p:nvPr/>
        </p:nvSpPr>
        <p:spPr bwMode="auto">
          <a:xfrm>
            <a:off x="2640014" y="2060576"/>
            <a:ext cx="7056437" cy="3408363"/>
          </a:xfrm>
          <a:prstGeom prst="rect">
            <a:avLst/>
          </a:prstGeom>
          <a:solidFill>
            <a:srgbClr val="FFFFFF"/>
          </a:solidFill>
          <a:ln w="25400">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lang="en-US" altLang="zh-CN" sz="2800" b="1" dirty="0">
                <a:solidFill>
                  <a:srgbClr val="000000"/>
                </a:solidFill>
                <a:latin typeface="Times New Roman" panose="02020603050405020304" pitchFamily="18" charset="0"/>
                <a:ea typeface="楷体_GB2312" pitchFamily="49" charset="-122"/>
              </a:rPr>
              <a:t>4.1   </a:t>
            </a:r>
            <a:r>
              <a:rPr lang="en-US" altLang="zh-CN" sz="2800" b="1" dirty="0">
                <a:solidFill>
                  <a:srgbClr val="000000"/>
                </a:solidFill>
                <a:latin typeface="Times New Roman" panose="02020603050405020304" pitchFamily="18" charset="0"/>
                <a:ea typeface="幼圆" panose="02010509060101010101" pitchFamily="49" charset="-122"/>
              </a:rPr>
              <a:t>Introduction</a:t>
            </a:r>
          </a:p>
          <a:p>
            <a:pPr>
              <a:lnSpc>
                <a:spcPct val="120000"/>
              </a:lnSpc>
              <a:spcBef>
                <a:spcPct val="20000"/>
              </a:spcBef>
              <a:buFont typeface="Wingdings" panose="05000000000000000000" pitchFamily="2" charset="2"/>
              <a:buNone/>
            </a:pPr>
            <a:r>
              <a:rPr lang="en-US" altLang="zh-CN" sz="2800" b="1" dirty="0">
                <a:solidFill>
                  <a:srgbClr val="000000"/>
                </a:solidFill>
                <a:latin typeface="Times New Roman" panose="02020603050405020304" pitchFamily="18" charset="0"/>
                <a:ea typeface="楷体_GB2312" pitchFamily="49" charset="-122"/>
              </a:rPr>
              <a:t>4.2   Poisson’s and Laplace’s </a:t>
            </a:r>
            <a:r>
              <a:rPr lang="en-US" altLang="zh-CN" sz="2800" b="1" dirty="0" smtClean="0">
                <a:solidFill>
                  <a:srgbClr val="000000"/>
                </a:solidFill>
                <a:latin typeface="Times New Roman" panose="02020603050405020304" pitchFamily="18" charset="0"/>
                <a:ea typeface="楷体_GB2312" pitchFamily="49" charset="-122"/>
              </a:rPr>
              <a:t>Equations</a:t>
            </a:r>
            <a:endParaRPr lang="en-US" altLang="zh-CN" sz="2800" b="1" dirty="0">
              <a:solidFill>
                <a:srgbClr val="000000"/>
              </a:solidFill>
              <a:latin typeface="Times New Roman" panose="02020603050405020304" pitchFamily="18" charset="0"/>
              <a:ea typeface="楷体_GB2312" pitchFamily="49" charset="-122"/>
            </a:endParaRPr>
          </a:p>
          <a:p>
            <a:pPr>
              <a:lnSpc>
                <a:spcPct val="120000"/>
              </a:lnSpc>
              <a:spcBef>
                <a:spcPct val="20000"/>
              </a:spcBef>
              <a:buFont typeface="Wingdings" panose="05000000000000000000" pitchFamily="2" charset="2"/>
              <a:buNone/>
            </a:pPr>
            <a:r>
              <a:rPr lang="en-US" altLang="zh-CN" sz="2800" b="1" dirty="0">
                <a:solidFill>
                  <a:srgbClr val="000000"/>
                </a:solidFill>
                <a:latin typeface="Times New Roman" panose="02020603050405020304" pitchFamily="18" charset="0"/>
                <a:ea typeface="楷体_GB2312" pitchFamily="49" charset="-122"/>
              </a:rPr>
              <a:t>4.3   Uniqueness of Electrostatic Solution</a:t>
            </a:r>
            <a:endParaRPr lang="en-US" altLang="zh-CN" sz="2800" b="1" dirty="0">
              <a:solidFill>
                <a:srgbClr val="000000"/>
              </a:solidFill>
              <a:latin typeface="Times New Roman" panose="02020603050405020304" pitchFamily="18" charset="0"/>
              <a:ea typeface="幼圆" panose="02010509060101010101" pitchFamily="49" charset="-122"/>
            </a:endParaRPr>
          </a:p>
          <a:p>
            <a:pPr>
              <a:lnSpc>
                <a:spcPct val="120000"/>
              </a:lnSpc>
              <a:spcBef>
                <a:spcPct val="20000"/>
              </a:spcBef>
              <a:buFont typeface="Wingdings" panose="05000000000000000000" pitchFamily="2" charset="2"/>
              <a:buNone/>
            </a:pPr>
            <a:r>
              <a:rPr lang="en-US" altLang="zh-CN" sz="2800" b="1" dirty="0">
                <a:solidFill>
                  <a:srgbClr val="000000"/>
                </a:solidFill>
                <a:latin typeface="Times New Roman" panose="02020603050405020304" pitchFamily="18" charset="0"/>
                <a:ea typeface="楷体_GB2312" pitchFamily="49" charset="-122"/>
              </a:rPr>
              <a:t>4.4</a:t>
            </a:r>
            <a:r>
              <a:rPr lang="en-US" altLang="zh-CN" sz="2800" b="1" dirty="0">
                <a:solidFill>
                  <a:srgbClr val="000000"/>
                </a:solidFill>
                <a:latin typeface="Times New Roman" panose="02020603050405020304" pitchFamily="18" charset="0"/>
                <a:ea typeface="幼圆" panose="02010509060101010101" pitchFamily="49" charset="-122"/>
              </a:rPr>
              <a:t>   Method of Images</a:t>
            </a:r>
          </a:p>
          <a:p>
            <a:pPr>
              <a:lnSpc>
                <a:spcPct val="120000"/>
              </a:lnSpc>
              <a:spcBef>
                <a:spcPct val="20000"/>
              </a:spcBef>
              <a:buFont typeface="Wingdings" panose="05000000000000000000" pitchFamily="2" charset="2"/>
              <a:buNone/>
            </a:pPr>
            <a:r>
              <a:rPr lang="en-US" altLang="zh-CN" sz="2800" b="1" dirty="0">
                <a:solidFill>
                  <a:srgbClr val="000000"/>
                </a:solidFill>
                <a:latin typeface="Times New Roman" panose="02020603050405020304" pitchFamily="18" charset="0"/>
                <a:ea typeface="楷体_GB2312" pitchFamily="49" charset="-122"/>
              </a:rPr>
              <a:t>4.5</a:t>
            </a:r>
            <a:r>
              <a:rPr lang="en-US" altLang="zh-CN" sz="2800" b="1" dirty="0">
                <a:solidFill>
                  <a:srgbClr val="000000"/>
                </a:solidFill>
                <a:latin typeface="Times New Roman" panose="02020603050405020304" pitchFamily="18" charset="0"/>
                <a:ea typeface="幼圆" panose="02010509060101010101" pitchFamily="49" charset="-122"/>
              </a:rPr>
              <a:t>   Boundary-Value Problems in Cartesian Coordinates</a:t>
            </a:r>
          </a:p>
        </p:txBody>
      </p:sp>
    </p:spTree>
    <p:extLst>
      <p:ext uri="{BB962C8B-B14F-4D97-AF65-F5344CB8AC3E}">
        <p14:creationId xmlns:p14="http://schemas.microsoft.com/office/powerpoint/2010/main" val="13349195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2995" name="Object 3"/>
          <p:cNvGraphicFramePr>
            <a:graphicFrameLocks noChangeAspect="1"/>
          </p:cNvGraphicFramePr>
          <p:nvPr/>
        </p:nvGraphicFramePr>
        <p:xfrm>
          <a:off x="4943475" y="1268414"/>
          <a:ext cx="2286000" cy="757237"/>
        </p:xfrm>
        <a:graphic>
          <a:graphicData uri="http://schemas.openxmlformats.org/presentationml/2006/ole">
            <mc:AlternateContent xmlns:mc="http://schemas.openxmlformats.org/markup-compatibility/2006">
              <mc:Choice xmlns:v="urn:schemas-microsoft-com:vml" Requires="v">
                <p:oleObj spid="_x0000_s54310" r:id="rId3" imgW="1384300" imgH="457200" progId="Equation.3">
                  <p:embed/>
                </p:oleObj>
              </mc:Choice>
              <mc:Fallback>
                <p:oleObj r:id="rId3" imgW="13843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3475" y="1268414"/>
                        <a:ext cx="2286000" cy="75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2996" name="Text Box 4"/>
          <p:cNvSpPr txBox="1">
            <a:spLocks noChangeArrowheads="1"/>
          </p:cNvSpPr>
          <p:nvPr/>
        </p:nvSpPr>
        <p:spPr bwMode="auto">
          <a:xfrm>
            <a:off x="2063750" y="620714"/>
            <a:ext cx="77724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kumimoji="1" lang="en-US" altLang="zh-CN" sz="2000" b="1">
                <a:solidFill>
                  <a:srgbClr val="000000"/>
                </a:solidFill>
                <a:ea typeface="楷体_GB2312" pitchFamily="49" charset="-122"/>
              </a:rPr>
              <a:t>       In</a:t>
            </a:r>
            <a:r>
              <a:rPr kumimoji="1" lang="en-US" altLang="zh-CN" sz="2000" b="1">
                <a:solidFill>
                  <a:srgbClr val="3333FF"/>
                </a:solidFill>
                <a:ea typeface="楷体_GB2312" pitchFamily="49" charset="-122"/>
              </a:rPr>
              <a:t> </a:t>
            </a:r>
            <a:r>
              <a:rPr kumimoji="1" lang="en-US" altLang="zh-CN" sz="2000" b="1">
                <a:solidFill>
                  <a:srgbClr val="FF0000"/>
                </a:solidFill>
                <a:ea typeface="楷体_GB2312" pitchFamily="49" charset="-122"/>
              </a:rPr>
              <a:t>rectangular </a:t>
            </a:r>
            <a:r>
              <a:rPr kumimoji="1" lang="en-US" altLang="zh-CN" sz="2000" b="1">
                <a:solidFill>
                  <a:srgbClr val="000000"/>
                </a:solidFill>
                <a:ea typeface="楷体_GB2312" pitchFamily="49" charset="-122"/>
              </a:rPr>
              <a:t>coordinate system, Laplace’s Equation for electric potential is</a:t>
            </a:r>
          </a:p>
        </p:txBody>
      </p:sp>
      <p:grpSp>
        <p:nvGrpSpPr>
          <p:cNvPr id="212997" name="Group 5"/>
          <p:cNvGrpSpPr>
            <a:grpSpLocks/>
          </p:cNvGrpSpPr>
          <p:nvPr/>
        </p:nvGrpSpPr>
        <p:grpSpPr bwMode="auto">
          <a:xfrm>
            <a:off x="3090863" y="2133601"/>
            <a:ext cx="4660900" cy="549275"/>
            <a:chOff x="733" y="1622"/>
            <a:chExt cx="2936" cy="346"/>
          </a:xfrm>
        </p:grpSpPr>
        <p:graphicFrame>
          <p:nvGraphicFramePr>
            <p:cNvPr id="212998" name="Object 6"/>
            <p:cNvGraphicFramePr>
              <a:graphicFrameLocks noChangeAspect="1"/>
            </p:cNvGraphicFramePr>
            <p:nvPr/>
          </p:nvGraphicFramePr>
          <p:xfrm>
            <a:off x="1872" y="1718"/>
            <a:ext cx="1797" cy="206"/>
          </p:xfrm>
          <a:graphic>
            <a:graphicData uri="http://schemas.openxmlformats.org/presentationml/2006/ole">
              <mc:AlternateContent xmlns:mc="http://schemas.openxmlformats.org/markup-compatibility/2006">
                <mc:Choice xmlns:v="urn:schemas-microsoft-com:vml" Requires="v">
                  <p:oleObj spid="_x0000_s54311" r:id="rId5" imgW="1739900" imgH="203200" progId="Equation.3">
                    <p:embed/>
                  </p:oleObj>
                </mc:Choice>
                <mc:Fallback>
                  <p:oleObj r:id="rId5" imgW="1739900" imgH="203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2" y="1718"/>
                          <a:ext cx="1797" cy="2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2999" name="Text Box 7"/>
            <p:cNvSpPr txBox="1">
              <a:spLocks noChangeArrowheads="1"/>
            </p:cNvSpPr>
            <p:nvPr/>
          </p:nvSpPr>
          <p:spPr bwMode="auto">
            <a:xfrm>
              <a:off x="733" y="1622"/>
              <a:ext cx="528"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zh-CN" sz="2000" b="1">
                  <a:solidFill>
                    <a:srgbClr val="000000"/>
                  </a:solidFill>
                  <a:ea typeface="楷体_GB2312" pitchFamily="49" charset="-122"/>
                </a:rPr>
                <a:t>Let</a:t>
              </a:r>
            </a:p>
          </p:txBody>
        </p:sp>
      </p:grpSp>
      <p:sp>
        <p:nvSpPr>
          <p:cNvPr id="213000" name="Text Box 8"/>
          <p:cNvSpPr txBox="1">
            <a:spLocks noChangeArrowheads="1"/>
          </p:cNvSpPr>
          <p:nvPr/>
        </p:nvSpPr>
        <p:spPr bwMode="auto">
          <a:xfrm>
            <a:off x="2063750" y="2708276"/>
            <a:ext cx="76962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zh-CN" sz="2000" b="1">
                <a:solidFill>
                  <a:srgbClr val="3333FF"/>
                </a:solidFill>
                <a:ea typeface="楷体_GB2312" pitchFamily="49" charset="-122"/>
              </a:rPr>
              <a:t>      Substituting it into the above equation, and dividing both sides by </a:t>
            </a:r>
            <a:r>
              <a:rPr kumimoji="1" lang="en-US" altLang="zh-CN" sz="2000" i="1">
                <a:solidFill>
                  <a:schemeClr val="tx2"/>
                </a:solidFill>
                <a:ea typeface="楷体_GB2312" pitchFamily="49" charset="-122"/>
              </a:rPr>
              <a:t>X</a:t>
            </a:r>
            <a:r>
              <a:rPr kumimoji="1" lang="en-US" altLang="zh-CN" sz="2000">
                <a:solidFill>
                  <a:schemeClr val="tx2"/>
                </a:solidFill>
                <a:ea typeface="楷体_GB2312" pitchFamily="49" charset="-122"/>
              </a:rPr>
              <a:t>(</a:t>
            </a:r>
            <a:r>
              <a:rPr kumimoji="1" lang="en-US" altLang="zh-CN" sz="2000" i="1">
                <a:solidFill>
                  <a:schemeClr val="tx2"/>
                </a:solidFill>
                <a:ea typeface="楷体_GB2312" pitchFamily="49" charset="-122"/>
              </a:rPr>
              <a:t>x</a:t>
            </a:r>
            <a:r>
              <a:rPr kumimoji="1" lang="en-US" altLang="zh-CN" sz="2000">
                <a:solidFill>
                  <a:schemeClr val="tx2"/>
                </a:solidFill>
                <a:ea typeface="楷体_GB2312" pitchFamily="49" charset="-122"/>
              </a:rPr>
              <a:t>)</a:t>
            </a:r>
            <a:r>
              <a:rPr kumimoji="1" lang="en-US" altLang="zh-CN" sz="2000" i="1">
                <a:solidFill>
                  <a:schemeClr val="tx2"/>
                </a:solidFill>
                <a:ea typeface="楷体_GB2312" pitchFamily="49" charset="-122"/>
              </a:rPr>
              <a:t>Y</a:t>
            </a:r>
            <a:r>
              <a:rPr kumimoji="1" lang="en-US" altLang="zh-CN" sz="2000">
                <a:solidFill>
                  <a:schemeClr val="tx2"/>
                </a:solidFill>
                <a:ea typeface="楷体_GB2312" pitchFamily="49" charset="-122"/>
              </a:rPr>
              <a:t>(</a:t>
            </a:r>
            <a:r>
              <a:rPr kumimoji="1" lang="en-US" altLang="zh-CN" sz="2000" i="1">
                <a:solidFill>
                  <a:schemeClr val="tx2"/>
                </a:solidFill>
                <a:ea typeface="楷体_GB2312" pitchFamily="49" charset="-122"/>
              </a:rPr>
              <a:t>y</a:t>
            </a:r>
            <a:r>
              <a:rPr kumimoji="1" lang="en-US" altLang="zh-CN" sz="2000">
                <a:solidFill>
                  <a:schemeClr val="tx2"/>
                </a:solidFill>
                <a:ea typeface="楷体_GB2312" pitchFamily="49" charset="-122"/>
              </a:rPr>
              <a:t>)</a:t>
            </a:r>
            <a:r>
              <a:rPr kumimoji="1" lang="en-US" altLang="zh-CN" sz="2000" i="1">
                <a:solidFill>
                  <a:schemeClr val="tx2"/>
                </a:solidFill>
                <a:ea typeface="楷体_GB2312" pitchFamily="49" charset="-122"/>
              </a:rPr>
              <a:t>Z</a:t>
            </a:r>
            <a:r>
              <a:rPr kumimoji="1" lang="en-US" altLang="zh-CN" sz="2000">
                <a:solidFill>
                  <a:schemeClr val="tx2"/>
                </a:solidFill>
                <a:ea typeface="楷体_GB2312" pitchFamily="49" charset="-122"/>
              </a:rPr>
              <a:t>(</a:t>
            </a:r>
            <a:r>
              <a:rPr kumimoji="1" lang="en-US" altLang="zh-CN" sz="2000" i="1">
                <a:solidFill>
                  <a:schemeClr val="tx2"/>
                </a:solidFill>
                <a:ea typeface="楷体_GB2312" pitchFamily="49" charset="-122"/>
              </a:rPr>
              <a:t>z</a:t>
            </a:r>
            <a:r>
              <a:rPr kumimoji="1" lang="en-US" altLang="zh-CN" sz="2000">
                <a:solidFill>
                  <a:schemeClr val="tx2"/>
                </a:solidFill>
                <a:ea typeface="楷体_GB2312" pitchFamily="49" charset="-122"/>
              </a:rPr>
              <a:t>)</a:t>
            </a:r>
            <a:r>
              <a:rPr kumimoji="1" lang="en-US" altLang="zh-CN" sz="2000" b="1">
                <a:solidFill>
                  <a:srgbClr val="3333FF"/>
                </a:solidFill>
                <a:ea typeface="楷体_GB2312" pitchFamily="49" charset="-122"/>
              </a:rPr>
              <a:t>, we have </a:t>
            </a:r>
          </a:p>
        </p:txBody>
      </p:sp>
      <p:graphicFrame>
        <p:nvGraphicFramePr>
          <p:cNvPr id="213001" name="Object 9"/>
          <p:cNvGraphicFramePr>
            <a:graphicFrameLocks noChangeAspect="1"/>
          </p:cNvGraphicFramePr>
          <p:nvPr/>
        </p:nvGraphicFramePr>
        <p:xfrm>
          <a:off x="4695825" y="3573463"/>
          <a:ext cx="3200400" cy="779462"/>
        </p:xfrm>
        <a:graphic>
          <a:graphicData uri="http://schemas.openxmlformats.org/presentationml/2006/ole">
            <mc:AlternateContent xmlns:mc="http://schemas.openxmlformats.org/markup-compatibility/2006">
              <mc:Choice xmlns:v="urn:schemas-microsoft-com:vml" Requires="v">
                <p:oleObj spid="_x0000_s54312" r:id="rId7" imgW="1879600" imgH="457200" progId="Equation.3">
                  <p:embed/>
                </p:oleObj>
              </mc:Choice>
              <mc:Fallback>
                <p:oleObj r:id="rId7" imgW="18796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95825" y="3573463"/>
                        <a:ext cx="3200400" cy="779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3002" name="Text Box 10"/>
          <p:cNvSpPr txBox="1">
            <a:spLocks noChangeArrowheads="1"/>
          </p:cNvSpPr>
          <p:nvPr/>
        </p:nvSpPr>
        <p:spPr bwMode="auto">
          <a:xfrm>
            <a:off x="1992313" y="4365626"/>
            <a:ext cx="7848600" cy="1235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50000"/>
              </a:spcBef>
            </a:pPr>
            <a:r>
              <a:rPr kumimoji="1" lang="en-US" altLang="zh-CN" sz="2000" b="1">
                <a:solidFill>
                  <a:srgbClr val="000000"/>
                </a:solidFill>
                <a:ea typeface="楷体_GB2312" pitchFamily="49" charset="-122"/>
              </a:rPr>
              <a:t>Where each term involves</a:t>
            </a:r>
            <a:r>
              <a:rPr kumimoji="1" lang="en-US" altLang="zh-CN" sz="2000" b="1">
                <a:solidFill>
                  <a:srgbClr val="3333FF"/>
                </a:solidFill>
                <a:ea typeface="楷体_GB2312" pitchFamily="49" charset="-122"/>
              </a:rPr>
              <a:t> </a:t>
            </a:r>
            <a:r>
              <a:rPr kumimoji="1" lang="en-US" altLang="zh-CN" sz="2000" b="1">
                <a:solidFill>
                  <a:srgbClr val="FF0000"/>
                </a:solidFill>
                <a:ea typeface="楷体_GB2312" pitchFamily="49" charset="-122"/>
              </a:rPr>
              <a:t>only one variable</a:t>
            </a:r>
            <a:r>
              <a:rPr kumimoji="1" lang="en-US" altLang="zh-CN" sz="2000" b="1">
                <a:solidFill>
                  <a:srgbClr val="000000"/>
                </a:solidFill>
                <a:ea typeface="楷体_GB2312" pitchFamily="49" charset="-122"/>
              </a:rPr>
              <a:t>. The only way the equation can be satisfied is to have</a:t>
            </a:r>
            <a:r>
              <a:rPr kumimoji="1" lang="en-US" altLang="zh-CN" sz="2000" b="1">
                <a:solidFill>
                  <a:srgbClr val="3333FF"/>
                </a:solidFill>
                <a:ea typeface="楷体_GB2312" pitchFamily="49" charset="-122"/>
              </a:rPr>
              <a:t> </a:t>
            </a:r>
            <a:r>
              <a:rPr kumimoji="1" lang="en-US" altLang="zh-CN" sz="2000" b="1">
                <a:solidFill>
                  <a:srgbClr val="FF0000"/>
                </a:solidFill>
                <a:ea typeface="楷体_GB2312" pitchFamily="49" charset="-122"/>
              </a:rPr>
              <a:t>each term</a:t>
            </a:r>
            <a:r>
              <a:rPr kumimoji="1" lang="en-US" altLang="zh-CN" sz="2000" b="1">
                <a:solidFill>
                  <a:srgbClr val="3333FF"/>
                </a:solidFill>
                <a:ea typeface="楷体_GB2312" pitchFamily="49" charset="-122"/>
              </a:rPr>
              <a:t> </a:t>
            </a:r>
            <a:r>
              <a:rPr kumimoji="1" lang="en-US" altLang="zh-CN" sz="2000" b="1">
                <a:solidFill>
                  <a:srgbClr val="000000"/>
                </a:solidFill>
                <a:ea typeface="楷体_GB2312" pitchFamily="49" charset="-122"/>
              </a:rPr>
              <a:t>equal to</a:t>
            </a:r>
            <a:r>
              <a:rPr kumimoji="1" lang="en-US" altLang="zh-CN" sz="2000" b="1">
                <a:solidFill>
                  <a:srgbClr val="3333FF"/>
                </a:solidFill>
                <a:ea typeface="楷体_GB2312" pitchFamily="49" charset="-122"/>
              </a:rPr>
              <a:t> </a:t>
            </a:r>
            <a:r>
              <a:rPr kumimoji="1" lang="en-US" altLang="zh-CN" sz="2000" b="1">
                <a:solidFill>
                  <a:srgbClr val="FF0000"/>
                </a:solidFill>
                <a:ea typeface="楷体_GB2312" pitchFamily="49" charset="-122"/>
              </a:rPr>
              <a:t>a constant</a:t>
            </a:r>
            <a:r>
              <a:rPr kumimoji="1" lang="en-US" altLang="zh-CN" sz="2000" b="1">
                <a:solidFill>
                  <a:srgbClr val="3333FF"/>
                </a:solidFill>
                <a:ea typeface="楷体_GB2312" pitchFamily="49" charset="-122"/>
              </a:rPr>
              <a:t>. </a:t>
            </a:r>
          </a:p>
        </p:txBody>
      </p:sp>
      <p:grpSp>
        <p:nvGrpSpPr>
          <p:cNvPr id="213003" name="Group 11"/>
          <p:cNvGrpSpPr>
            <a:grpSpLocks/>
          </p:cNvGrpSpPr>
          <p:nvPr/>
        </p:nvGrpSpPr>
        <p:grpSpPr bwMode="auto">
          <a:xfrm>
            <a:off x="2495551" y="5672138"/>
            <a:ext cx="6911975" cy="493712"/>
            <a:chOff x="672" y="3697"/>
            <a:chExt cx="3792" cy="335"/>
          </a:xfrm>
        </p:grpSpPr>
        <p:sp>
          <p:nvSpPr>
            <p:cNvPr id="213004" name="Text Box 12"/>
            <p:cNvSpPr txBox="1">
              <a:spLocks noChangeArrowheads="1"/>
            </p:cNvSpPr>
            <p:nvPr/>
          </p:nvSpPr>
          <p:spPr bwMode="auto">
            <a:xfrm>
              <a:off x="672" y="3697"/>
              <a:ext cx="3792"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50000"/>
                </a:spcBef>
              </a:pPr>
              <a:r>
                <a:rPr kumimoji="1" lang="en-US" altLang="zh-CN" sz="2000" b="1">
                  <a:solidFill>
                    <a:srgbClr val="3333FF"/>
                  </a:solidFill>
                  <a:ea typeface="楷体_GB2312" pitchFamily="49" charset="-122"/>
                </a:rPr>
                <a:t>Let these constants be                            , and we have</a:t>
              </a:r>
              <a:endParaRPr kumimoji="1" lang="en-US" sz="2000" b="1">
                <a:solidFill>
                  <a:srgbClr val="3333FF"/>
                </a:solidFill>
                <a:ea typeface="楷体_GB2312" pitchFamily="49" charset="-122"/>
              </a:endParaRPr>
            </a:p>
          </p:txBody>
        </p:sp>
        <p:graphicFrame>
          <p:nvGraphicFramePr>
            <p:cNvPr id="213005" name="Object 13"/>
            <p:cNvGraphicFramePr>
              <a:graphicFrameLocks noChangeAspect="1"/>
            </p:cNvGraphicFramePr>
            <p:nvPr/>
          </p:nvGraphicFramePr>
          <p:xfrm>
            <a:off x="2256" y="3745"/>
            <a:ext cx="1104" cy="287"/>
          </p:xfrm>
          <a:graphic>
            <a:graphicData uri="http://schemas.openxmlformats.org/presentationml/2006/ole">
              <mc:AlternateContent xmlns:mc="http://schemas.openxmlformats.org/markup-compatibility/2006">
                <mc:Choice xmlns:v="urn:schemas-microsoft-com:vml" Requires="v">
                  <p:oleObj spid="_x0000_s54313" r:id="rId9" imgW="990170" imgH="253890" progId="Equation.3">
                    <p:embed/>
                  </p:oleObj>
                </mc:Choice>
                <mc:Fallback>
                  <p:oleObj r:id="rId9" imgW="990170" imgH="25389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56" y="3745"/>
                          <a:ext cx="1104"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3731158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2996"/>
                                        </p:tgtEl>
                                        <p:attrNameLst>
                                          <p:attrName>style.visibility</p:attrName>
                                        </p:attrNameLst>
                                      </p:cBhvr>
                                      <p:to>
                                        <p:strVal val="visible"/>
                                      </p:to>
                                    </p:set>
                                    <p:anim calcmode="lin" valueType="num">
                                      <p:cBhvr additive="base">
                                        <p:cTn id="7" dur="500" fill="hold"/>
                                        <p:tgtEl>
                                          <p:spTgt spid="212996"/>
                                        </p:tgtEl>
                                        <p:attrNameLst>
                                          <p:attrName>ppt_x</p:attrName>
                                        </p:attrNameLst>
                                      </p:cBhvr>
                                      <p:tavLst>
                                        <p:tav tm="0">
                                          <p:val>
                                            <p:strVal val="#ppt_x"/>
                                          </p:val>
                                        </p:tav>
                                        <p:tav tm="100000">
                                          <p:val>
                                            <p:strVal val="#ppt_x"/>
                                          </p:val>
                                        </p:tav>
                                      </p:tavLst>
                                    </p:anim>
                                    <p:anim calcmode="lin" valueType="num">
                                      <p:cBhvr additive="base">
                                        <p:cTn id="8" dur="500" fill="hold"/>
                                        <p:tgtEl>
                                          <p:spTgt spid="21299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2995"/>
                                        </p:tgtEl>
                                        <p:attrNameLst>
                                          <p:attrName>style.visibility</p:attrName>
                                        </p:attrNameLst>
                                      </p:cBhvr>
                                      <p:to>
                                        <p:strVal val="visible"/>
                                      </p:to>
                                    </p:set>
                                    <p:anim calcmode="lin" valueType="num">
                                      <p:cBhvr additive="base">
                                        <p:cTn id="13" dur="500" fill="hold"/>
                                        <p:tgtEl>
                                          <p:spTgt spid="212995"/>
                                        </p:tgtEl>
                                        <p:attrNameLst>
                                          <p:attrName>ppt_x</p:attrName>
                                        </p:attrNameLst>
                                      </p:cBhvr>
                                      <p:tavLst>
                                        <p:tav tm="0">
                                          <p:val>
                                            <p:strVal val="#ppt_x"/>
                                          </p:val>
                                        </p:tav>
                                        <p:tav tm="100000">
                                          <p:val>
                                            <p:strVal val="#ppt_x"/>
                                          </p:val>
                                        </p:tav>
                                      </p:tavLst>
                                    </p:anim>
                                    <p:anim calcmode="lin" valueType="num">
                                      <p:cBhvr additive="base">
                                        <p:cTn id="14" dur="500" fill="hold"/>
                                        <p:tgtEl>
                                          <p:spTgt spid="21299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12997"/>
                                        </p:tgtEl>
                                        <p:attrNameLst>
                                          <p:attrName>style.visibility</p:attrName>
                                        </p:attrNameLst>
                                      </p:cBhvr>
                                      <p:to>
                                        <p:strVal val="visible"/>
                                      </p:to>
                                    </p:set>
                                    <p:anim calcmode="lin" valueType="num">
                                      <p:cBhvr additive="base">
                                        <p:cTn id="19" dur="500" fill="hold"/>
                                        <p:tgtEl>
                                          <p:spTgt spid="212997"/>
                                        </p:tgtEl>
                                        <p:attrNameLst>
                                          <p:attrName>ppt_x</p:attrName>
                                        </p:attrNameLst>
                                      </p:cBhvr>
                                      <p:tavLst>
                                        <p:tav tm="0">
                                          <p:val>
                                            <p:strVal val="#ppt_x"/>
                                          </p:val>
                                        </p:tav>
                                        <p:tav tm="100000">
                                          <p:val>
                                            <p:strVal val="#ppt_x"/>
                                          </p:val>
                                        </p:tav>
                                      </p:tavLst>
                                    </p:anim>
                                    <p:anim calcmode="lin" valueType="num">
                                      <p:cBhvr additive="base">
                                        <p:cTn id="20" dur="500" fill="hold"/>
                                        <p:tgtEl>
                                          <p:spTgt spid="21299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3000"/>
                                        </p:tgtEl>
                                        <p:attrNameLst>
                                          <p:attrName>style.visibility</p:attrName>
                                        </p:attrNameLst>
                                      </p:cBhvr>
                                      <p:to>
                                        <p:strVal val="visible"/>
                                      </p:to>
                                    </p:set>
                                    <p:anim calcmode="lin" valueType="num">
                                      <p:cBhvr additive="base">
                                        <p:cTn id="25" dur="500" fill="hold"/>
                                        <p:tgtEl>
                                          <p:spTgt spid="213000"/>
                                        </p:tgtEl>
                                        <p:attrNameLst>
                                          <p:attrName>ppt_x</p:attrName>
                                        </p:attrNameLst>
                                      </p:cBhvr>
                                      <p:tavLst>
                                        <p:tav tm="0">
                                          <p:val>
                                            <p:strVal val="#ppt_x"/>
                                          </p:val>
                                        </p:tav>
                                        <p:tav tm="100000">
                                          <p:val>
                                            <p:strVal val="#ppt_x"/>
                                          </p:val>
                                        </p:tav>
                                      </p:tavLst>
                                    </p:anim>
                                    <p:anim calcmode="lin" valueType="num">
                                      <p:cBhvr additive="base">
                                        <p:cTn id="26" dur="500" fill="hold"/>
                                        <p:tgtEl>
                                          <p:spTgt spid="21300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13001"/>
                                        </p:tgtEl>
                                        <p:attrNameLst>
                                          <p:attrName>style.visibility</p:attrName>
                                        </p:attrNameLst>
                                      </p:cBhvr>
                                      <p:to>
                                        <p:strVal val="visible"/>
                                      </p:to>
                                    </p:set>
                                    <p:anim calcmode="lin" valueType="num">
                                      <p:cBhvr additive="base">
                                        <p:cTn id="31" dur="500" fill="hold"/>
                                        <p:tgtEl>
                                          <p:spTgt spid="213001"/>
                                        </p:tgtEl>
                                        <p:attrNameLst>
                                          <p:attrName>ppt_x</p:attrName>
                                        </p:attrNameLst>
                                      </p:cBhvr>
                                      <p:tavLst>
                                        <p:tav tm="0">
                                          <p:val>
                                            <p:strVal val="#ppt_x"/>
                                          </p:val>
                                        </p:tav>
                                        <p:tav tm="100000">
                                          <p:val>
                                            <p:strVal val="#ppt_x"/>
                                          </p:val>
                                        </p:tav>
                                      </p:tavLst>
                                    </p:anim>
                                    <p:anim calcmode="lin" valueType="num">
                                      <p:cBhvr additive="base">
                                        <p:cTn id="32" dur="500" fill="hold"/>
                                        <p:tgtEl>
                                          <p:spTgt spid="21300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3002"/>
                                        </p:tgtEl>
                                        <p:attrNameLst>
                                          <p:attrName>style.visibility</p:attrName>
                                        </p:attrNameLst>
                                      </p:cBhvr>
                                      <p:to>
                                        <p:strVal val="visible"/>
                                      </p:to>
                                    </p:set>
                                    <p:anim calcmode="lin" valueType="num">
                                      <p:cBhvr additive="base">
                                        <p:cTn id="37" dur="500" fill="hold"/>
                                        <p:tgtEl>
                                          <p:spTgt spid="213002"/>
                                        </p:tgtEl>
                                        <p:attrNameLst>
                                          <p:attrName>ppt_x</p:attrName>
                                        </p:attrNameLst>
                                      </p:cBhvr>
                                      <p:tavLst>
                                        <p:tav tm="0">
                                          <p:val>
                                            <p:strVal val="#ppt_x"/>
                                          </p:val>
                                        </p:tav>
                                        <p:tav tm="100000">
                                          <p:val>
                                            <p:strVal val="#ppt_x"/>
                                          </p:val>
                                        </p:tav>
                                      </p:tavLst>
                                    </p:anim>
                                    <p:anim calcmode="lin" valueType="num">
                                      <p:cBhvr additive="base">
                                        <p:cTn id="38" dur="500" fill="hold"/>
                                        <p:tgtEl>
                                          <p:spTgt spid="213002"/>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13003"/>
                                        </p:tgtEl>
                                        <p:attrNameLst>
                                          <p:attrName>style.visibility</p:attrName>
                                        </p:attrNameLst>
                                      </p:cBhvr>
                                      <p:to>
                                        <p:strVal val="visible"/>
                                      </p:to>
                                    </p:set>
                                    <p:anim calcmode="lin" valueType="num">
                                      <p:cBhvr additive="base">
                                        <p:cTn id="43" dur="500" fill="hold"/>
                                        <p:tgtEl>
                                          <p:spTgt spid="213003"/>
                                        </p:tgtEl>
                                        <p:attrNameLst>
                                          <p:attrName>ppt_x</p:attrName>
                                        </p:attrNameLst>
                                      </p:cBhvr>
                                      <p:tavLst>
                                        <p:tav tm="0">
                                          <p:val>
                                            <p:strVal val="#ppt_x"/>
                                          </p:val>
                                        </p:tav>
                                        <p:tav tm="100000">
                                          <p:val>
                                            <p:strVal val="#ppt_x"/>
                                          </p:val>
                                        </p:tav>
                                      </p:tavLst>
                                    </p:anim>
                                    <p:anim calcmode="lin" valueType="num">
                                      <p:cBhvr additive="base">
                                        <p:cTn id="44" dur="500" fill="hold"/>
                                        <p:tgtEl>
                                          <p:spTgt spid="2130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autoUpdateAnimBg="0"/>
      <p:bldP spid="213000" grpId="0" autoUpdateAnimBg="0"/>
      <p:bldP spid="213002"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4018" name="Group 2"/>
          <p:cNvGrpSpPr>
            <a:grpSpLocks/>
          </p:cNvGrpSpPr>
          <p:nvPr/>
        </p:nvGrpSpPr>
        <p:grpSpPr bwMode="auto">
          <a:xfrm>
            <a:off x="3071814" y="404814"/>
            <a:ext cx="5832475" cy="936625"/>
            <a:chOff x="1104" y="423"/>
            <a:chExt cx="3408" cy="438"/>
          </a:xfrm>
        </p:grpSpPr>
        <p:graphicFrame>
          <p:nvGraphicFramePr>
            <p:cNvPr id="214019" name="Object 3"/>
            <p:cNvGraphicFramePr>
              <a:graphicFrameLocks noChangeAspect="1"/>
            </p:cNvGraphicFramePr>
            <p:nvPr/>
          </p:nvGraphicFramePr>
          <p:xfrm>
            <a:off x="1104" y="432"/>
            <a:ext cx="976" cy="401"/>
          </p:xfrm>
          <a:graphic>
            <a:graphicData uri="http://schemas.openxmlformats.org/presentationml/2006/ole">
              <mc:AlternateContent xmlns:mc="http://schemas.openxmlformats.org/markup-compatibility/2006">
                <mc:Choice xmlns:v="urn:schemas-microsoft-com:vml" Requires="v">
                  <p:oleObj spid="_x0000_s55352" r:id="rId3" imgW="1016000" imgH="419100" progId="Equation.3">
                    <p:embed/>
                  </p:oleObj>
                </mc:Choice>
                <mc:Fallback>
                  <p:oleObj r:id="rId3" imgW="10160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 y="432"/>
                          <a:ext cx="976" cy="4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4020" name="Object 4"/>
            <p:cNvGraphicFramePr>
              <a:graphicFrameLocks noChangeAspect="1"/>
            </p:cNvGraphicFramePr>
            <p:nvPr/>
          </p:nvGraphicFramePr>
          <p:xfrm>
            <a:off x="2400" y="423"/>
            <a:ext cx="940" cy="438"/>
          </p:xfrm>
          <a:graphic>
            <a:graphicData uri="http://schemas.openxmlformats.org/presentationml/2006/ole">
              <mc:AlternateContent xmlns:mc="http://schemas.openxmlformats.org/markup-compatibility/2006">
                <mc:Choice xmlns:v="urn:schemas-microsoft-com:vml" Requires="v">
                  <p:oleObj spid="_x0000_s55353" r:id="rId5" imgW="977900" imgH="457200" progId="Equation.3">
                    <p:embed/>
                  </p:oleObj>
                </mc:Choice>
                <mc:Fallback>
                  <p:oleObj r:id="rId5" imgW="9779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0" y="423"/>
                          <a:ext cx="940" cy="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4021" name="Object 5"/>
            <p:cNvGraphicFramePr>
              <a:graphicFrameLocks noChangeAspect="1"/>
            </p:cNvGraphicFramePr>
            <p:nvPr/>
          </p:nvGraphicFramePr>
          <p:xfrm>
            <a:off x="3600" y="432"/>
            <a:ext cx="912" cy="401"/>
          </p:xfrm>
          <a:graphic>
            <a:graphicData uri="http://schemas.openxmlformats.org/presentationml/2006/ole">
              <mc:AlternateContent xmlns:mc="http://schemas.openxmlformats.org/markup-compatibility/2006">
                <mc:Choice xmlns:v="urn:schemas-microsoft-com:vml" Requires="v">
                  <p:oleObj spid="_x0000_s55354" r:id="rId7" imgW="952087" imgH="418918" progId="Equation.3">
                    <p:embed/>
                  </p:oleObj>
                </mc:Choice>
                <mc:Fallback>
                  <p:oleObj r:id="rId7" imgW="952087" imgH="41891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0" y="432"/>
                          <a:ext cx="912" cy="4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14022" name="Text Box 6"/>
          <p:cNvSpPr txBox="1">
            <a:spLocks noChangeArrowheads="1"/>
          </p:cNvSpPr>
          <p:nvPr/>
        </p:nvSpPr>
        <p:spPr bwMode="auto">
          <a:xfrm>
            <a:off x="2286000" y="2117726"/>
            <a:ext cx="78486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kumimoji="1" lang="en-US" altLang="zh-CN" sz="2000" b="1">
                <a:solidFill>
                  <a:srgbClr val="3333FF"/>
                </a:solidFill>
                <a:latin typeface="Times New Roman" panose="02020603050405020304" pitchFamily="18" charset="0"/>
                <a:ea typeface="楷体_GB2312" pitchFamily="49" charset="-122"/>
              </a:rPr>
              <a:t>      The three separation constants are not independent of each other, and they satisfy the following equation</a:t>
            </a:r>
          </a:p>
        </p:txBody>
      </p:sp>
      <p:graphicFrame>
        <p:nvGraphicFramePr>
          <p:cNvPr id="214023" name="Object 7"/>
          <p:cNvGraphicFramePr>
            <a:graphicFrameLocks noChangeAspect="1"/>
          </p:cNvGraphicFramePr>
          <p:nvPr/>
        </p:nvGraphicFramePr>
        <p:xfrm>
          <a:off x="4656138" y="2997201"/>
          <a:ext cx="2520950" cy="612775"/>
        </p:xfrm>
        <a:graphic>
          <a:graphicData uri="http://schemas.openxmlformats.org/presentationml/2006/ole">
            <mc:AlternateContent xmlns:mc="http://schemas.openxmlformats.org/markup-compatibility/2006">
              <mc:Choice xmlns:v="urn:schemas-microsoft-com:vml" Requires="v">
                <p:oleObj spid="_x0000_s55355" r:id="rId9" imgW="1054100" imgH="254000" progId="Equation.3">
                  <p:embed/>
                </p:oleObj>
              </mc:Choice>
              <mc:Fallback>
                <p:oleObj r:id="rId9" imgW="1054100" imgH="2540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6138" y="2997201"/>
                        <a:ext cx="2520950"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4024" name="Text Box 8"/>
          <p:cNvSpPr txBox="1">
            <a:spLocks noChangeArrowheads="1"/>
          </p:cNvSpPr>
          <p:nvPr/>
        </p:nvSpPr>
        <p:spPr bwMode="auto">
          <a:xfrm>
            <a:off x="2286000" y="3489326"/>
            <a:ext cx="7467600" cy="1235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50000"/>
              </a:spcBef>
            </a:pPr>
            <a:r>
              <a:rPr kumimoji="1" lang="en-US" altLang="zh-CN" sz="2000" b="1">
                <a:solidFill>
                  <a:srgbClr val="3333FF"/>
                </a:solidFill>
                <a:latin typeface="Times New Roman" panose="02020603050405020304" pitchFamily="18" charset="0"/>
                <a:ea typeface="楷体_GB2312" pitchFamily="49" charset="-122"/>
              </a:rPr>
              <a:t>      </a:t>
            </a:r>
            <a:r>
              <a:rPr kumimoji="1" lang="en-US" altLang="zh-CN" sz="2000" b="1">
                <a:solidFill>
                  <a:srgbClr val="000000"/>
                </a:solidFill>
                <a:latin typeface="Times New Roman" panose="02020603050405020304" pitchFamily="18" charset="0"/>
                <a:ea typeface="楷体_GB2312" pitchFamily="49" charset="-122"/>
              </a:rPr>
              <a:t>The three-dimensional</a:t>
            </a:r>
            <a:r>
              <a:rPr kumimoji="1" lang="en-US" altLang="zh-CN" sz="2000" b="1">
                <a:solidFill>
                  <a:srgbClr val="3333FF"/>
                </a:solidFill>
                <a:latin typeface="Times New Roman" panose="02020603050405020304" pitchFamily="18" charset="0"/>
                <a:ea typeface="楷体_GB2312" pitchFamily="49" charset="-122"/>
              </a:rPr>
              <a:t> </a:t>
            </a:r>
            <a:r>
              <a:rPr kumimoji="1" lang="en-US" altLang="zh-CN" sz="2000" b="1">
                <a:solidFill>
                  <a:srgbClr val="FF0000"/>
                </a:solidFill>
                <a:latin typeface="Times New Roman" panose="02020603050405020304" pitchFamily="18" charset="0"/>
                <a:ea typeface="楷体_GB2312" pitchFamily="49" charset="-122"/>
              </a:rPr>
              <a:t>partial</a:t>
            </a:r>
            <a:r>
              <a:rPr kumimoji="1" lang="en-US" altLang="zh-CN" sz="2000" b="1">
                <a:solidFill>
                  <a:srgbClr val="3333FF"/>
                </a:solidFill>
                <a:latin typeface="Times New Roman" panose="02020603050405020304" pitchFamily="18" charset="0"/>
                <a:ea typeface="楷体_GB2312" pitchFamily="49" charset="-122"/>
              </a:rPr>
              <a:t> </a:t>
            </a:r>
            <a:r>
              <a:rPr kumimoji="1" lang="en-US" altLang="zh-CN" sz="2000" b="1">
                <a:solidFill>
                  <a:srgbClr val="000000"/>
                </a:solidFill>
                <a:latin typeface="Times New Roman" panose="02020603050405020304" pitchFamily="18" charset="0"/>
                <a:ea typeface="楷体_GB2312" pitchFamily="49" charset="-122"/>
              </a:rPr>
              <a:t>differential equation is separated to three</a:t>
            </a:r>
            <a:r>
              <a:rPr kumimoji="1" lang="en-US" altLang="zh-CN" sz="2000" b="1">
                <a:solidFill>
                  <a:srgbClr val="3333FF"/>
                </a:solidFill>
                <a:latin typeface="Times New Roman" panose="02020603050405020304" pitchFamily="18" charset="0"/>
                <a:ea typeface="楷体_GB2312" pitchFamily="49" charset="-122"/>
              </a:rPr>
              <a:t> </a:t>
            </a:r>
            <a:r>
              <a:rPr kumimoji="1" lang="en-US" altLang="zh-CN" sz="2000" b="1">
                <a:solidFill>
                  <a:srgbClr val="FF0000"/>
                </a:solidFill>
                <a:latin typeface="Times New Roman" panose="02020603050405020304" pitchFamily="18" charset="0"/>
                <a:ea typeface="楷体_GB2312" pitchFamily="49" charset="-122"/>
              </a:rPr>
              <a:t>ordinary</a:t>
            </a:r>
            <a:r>
              <a:rPr kumimoji="1" lang="en-US" altLang="zh-CN" sz="2000" b="1">
                <a:solidFill>
                  <a:srgbClr val="3333FF"/>
                </a:solidFill>
                <a:latin typeface="Times New Roman" panose="02020603050405020304" pitchFamily="18" charset="0"/>
                <a:ea typeface="楷体_GB2312" pitchFamily="49" charset="-122"/>
              </a:rPr>
              <a:t> </a:t>
            </a:r>
            <a:r>
              <a:rPr kumimoji="1" lang="en-US" altLang="zh-CN" sz="2000" b="1">
                <a:solidFill>
                  <a:srgbClr val="000000"/>
                </a:solidFill>
                <a:latin typeface="Times New Roman" panose="02020603050405020304" pitchFamily="18" charset="0"/>
                <a:ea typeface="楷体_GB2312" pitchFamily="49" charset="-122"/>
              </a:rPr>
              <a:t>differential equations, and the solutions of the ordinary differential equations are easier to obtain.</a:t>
            </a:r>
            <a:r>
              <a:rPr kumimoji="1" lang="en-US" altLang="zh-CN" sz="2000" b="1">
                <a:solidFill>
                  <a:srgbClr val="000000"/>
                </a:solidFill>
                <a:latin typeface="楷体_GB2312" pitchFamily="49" charset="-122"/>
                <a:ea typeface="楷体_GB2312" pitchFamily="49" charset="-122"/>
              </a:rPr>
              <a:t> </a:t>
            </a:r>
          </a:p>
        </p:txBody>
      </p:sp>
      <p:grpSp>
        <p:nvGrpSpPr>
          <p:cNvPr id="214025" name="Group 9"/>
          <p:cNvGrpSpPr>
            <a:grpSpLocks/>
          </p:cNvGrpSpPr>
          <p:nvPr/>
        </p:nvGrpSpPr>
        <p:grpSpPr bwMode="auto">
          <a:xfrm>
            <a:off x="2927350" y="5157789"/>
            <a:ext cx="6337300" cy="706437"/>
            <a:chOff x="1026" y="3186"/>
            <a:chExt cx="3774" cy="340"/>
          </a:xfrm>
        </p:grpSpPr>
        <p:graphicFrame>
          <p:nvGraphicFramePr>
            <p:cNvPr id="214026" name="Object 10"/>
            <p:cNvGraphicFramePr>
              <a:graphicFrameLocks noChangeAspect="1"/>
            </p:cNvGraphicFramePr>
            <p:nvPr/>
          </p:nvGraphicFramePr>
          <p:xfrm>
            <a:off x="1026" y="3288"/>
            <a:ext cx="1458" cy="238"/>
          </p:xfrm>
          <a:graphic>
            <a:graphicData uri="http://schemas.openxmlformats.org/presentationml/2006/ole">
              <mc:AlternateContent xmlns:mc="http://schemas.openxmlformats.org/markup-compatibility/2006">
                <mc:Choice xmlns:v="urn:schemas-microsoft-com:vml" Requires="v">
                  <p:oleObj spid="_x0000_s55356" name="Equation" r:id="rId11" imgW="1396800" imgH="228600" progId="Equation.3">
                    <p:embed/>
                  </p:oleObj>
                </mc:Choice>
                <mc:Fallback>
                  <p:oleObj name="Equation" r:id="rId11" imgW="139680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6" y="3288"/>
                          <a:ext cx="1458"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4027" name="Object 11"/>
            <p:cNvGraphicFramePr>
              <a:graphicFrameLocks noChangeAspect="1"/>
            </p:cNvGraphicFramePr>
            <p:nvPr/>
          </p:nvGraphicFramePr>
          <p:xfrm>
            <a:off x="2928" y="3283"/>
            <a:ext cx="1872" cy="238"/>
          </p:xfrm>
          <a:graphic>
            <a:graphicData uri="http://schemas.openxmlformats.org/presentationml/2006/ole">
              <mc:AlternateContent xmlns:mc="http://schemas.openxmlformats.org/markup-compatibility/2006">
                <mc:Choice xmlns:v="urn:schemas-microsoft-com:vml" Requires="v">
                  <p:oleObj spid="_x0000_s55357" r:id="rId13" imgW="1790700" imgH="228600" progId="Equation.3">
                    <p:embed/>
                  </p:oleObj>
                </mc:Choice>
                <mc:Fallback>
                  <p:oleObj r:id="rId13" imgW="179070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28" y="3283"/>
                          <a:ext cx="1872"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4028" name="Text Box 12"/>
            <p:cNvSpPr txBox="1">
              <a:spLocks noChangeArrowheads="1"/>
            </p:cNvSpPr>
            <p:nvPr/>
          </p:nvSpPr>
          <p:spPr bwMode="auto">
            <a:xfrm>
              <a:off x="2544" y="3186"/>
              <a:ext cx="336"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zh-CN" sz="2000" b="1">
                  <a:solidFill>
                    <a:srgbClr val="3333FF"/>
                  </a:solidFill>
                  <a:latin typeface="Times New Roman" panose="02020603050405020304" pitchFamily="18" charset="0"/>
                  <a:ea typeface="楷体_GB2312" pitchFamily="49" charset="-122"/>
                </a:rPr>
                <a:t>or</a:t>
              </a:r>
            </a:p>
          </p:txBody>
        </p:sp>
      </p:grpSp>
      <p:sp>
        <p:nvSpPr>
          <p:cNvPr id="214029" name="Text Box 13"/>
          <p:cNvSpPr txBox="1">
            <a:spLocks noChangeArrowheads="1"/>
          </p:cNvSpPr>
          <p:nvPr/>
        </p:nvSpPr>
        <p:spPr bwMode="auto">
          <a:xfrm>
            <a:off x="2351088" y="5775326"/>
            <a:ext cx="5776912"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zh-CN" sz="2000" b="1">
                <a:solidFill>
                  <a:srgbClr val="3333FF"/>
                </a:solidFill>
                <a:latin typeface="Times New Roman" panose="02020603050405020304" pitchFamily="18" charset="0"/>
                <a:ea typeface="楷体_GB2312" pitchFamily="49" charset="-122"/>
              </a:rPr>
              <a:t>where </a:t>
            </a:r>
            <a:r>
              <a:rPr kumimoji="1" lang="en-US" altLang="zh-CN" sz="2000" i="1">
                <a:solidFill>
                  <a:schemeClr val="tx2"/>
                </a:solidFill>
                <a:latin typeface="Times New Roman" panose="02020603050405020304" pitchFamily="18" charset="0"/>
                <a:ea typeface="楷体_GB2312" pitchFamily="49" charset="-122"/>
              </a:rPr>
              <a:t>A</a:t>
            </a:r>
            <a:r>
              <a:rPr kumimoji="1" lang="en-US" altLang="zh-CN" sz="2000">
                <a:solidFill>
                  <a:schemeClr val="tx2"/>
                </a:solidFill>
                <a:latin typeface="Times New Roman" panose="02020603050405020304" pitchFamily="18" charset="0"/>
                <a:ea typeface="楷体_GB2312" pitchFamily="49" charset="-122"/>
              </a:rPr>
              <a:t>, </a:t>
            </a:r>
            <a:r>
              <a:rPr kumimoji="1" lang="en-US" altLang="zh-CN" sz="2000" i="1">
                <a:solidFill>
                  <a:schemeClr val="tx2"/>
                </a:solidFill>
                <a:latin typeface="Times New Roman" panose="02020603050405020304" pitchFamily="18" charset="0"/>
                <a:ea typeface="楷体_GB2312" pitchFamily="49" charset="-122"/>
              </a:rPr>
              <a:t>B</a:t>
            </a:r>
            <a:r>
              <a:rPr kumimoji="1" lang="en-US" altLang="zh-CN" sz="2000">
                <a:solidFill>
                  <a:schemeClr val="tx2"/>
                </a:solidFill>
                <a:latin typeface="Times New Roman" panose="02020603050405020304" pitchFamily="18" charset="0"/>
                <a:ea typeface="楷体_GB2312" pitchFamily="49" charset="-122"/>
              </a:rPr>
              <a:t>, </a:t>
            </a:r>
            <a:r>
              <a:rPr kumimoji="1" lang="en-US" altLang="zh-CN" sz="2000" i="1">
                <a:solidFill>
                  <a:schemeClr val="tx2"/>
                </a:solidFill>
                <a:latin typeface="Times New Roman" panose="02020603050405020304" pitchFamily="18" charset="0"/>
                <a:ea typeface="楷体_GB2312" pitchFamily="49" charset="-122"/>
              </a:rPr>
              <a:t>C</a:t>
            </a:r>
            <a:r>
              <a:rPr kumimoji="1" lang="en-US" altLang="zh-CN" sz="2000">
                <a:solidFill>
                  <a:schemeClr val="tx2"/>
                </a:solidFill>
                <a:latin typeface="Times New Roman" panose="02020603050405020304" pitchFamily="18" charset="0"/>
                <a:ea typeface="楷体_GB2312" pitchFamily="49" charset="-122"/>
              </a:rPr>
              <a:t>, </a:t>
            </a:r>
            <a:r>
              <a:rPr kumimoji="1" lang="en-US" altLang="zh-CN" sz="2000" i="1">
                <a:solidFill>
                  <a:schemeClr val="tx2"/>
                </a:solidFill>
                <a:latin typeface="Times New Roman" panose="02020603050405020304" pitchFamily="18" charset="0"/>
                <a:ea typeface="楷体_GB2312" pitchFamily="49" charset="-122"/>
              </a:rPr>
              <a:t>D</a:t>
            </a:r>
            <a:r>
              <a:rPr kumimoji="1" lang="en-US" altLang="zh-CN" sz="2000" b="1">
                <a:solidFill>
                  <a:srgbClr val="3333FF"/>
                </a:solidFill>
                <a:latin typeface="Times New Roman" panose="02020603050405020304" pitchFamily="18" charset="0"/>
                <a:ea typeface="楷体_GB2312" pitchFamily="49" charset="-122"/>
              </a:rPr>
              <a:t> are the constants to be determined.</a:t>
            </a:r>
            <a:endParaRPr kumimoji="1" lang="en-US" altLang="zh-CN" sz="2000" b="1">
              <a:solidFill>
                <a:srgbClr val="3333FF"/>
              </a:solidFill>
              <a:latin typeface="楷体_GB2312" pitchFamily="49" charset="-122"/>
              <a:ea typeface="楷体_GB2312" pitchFamily="49" charset="-122"/>
            </a:endParaRPr>
          </a:p>
        </p:txBody>
      </p:sp>
      <p:sp>
        <p:nvSpPr>
          <p:cNvPr id="214030" name="Text Box 14"/>
          <p:cNvSpPr txBox="1">
            <a:spLocks noChangeArrowheads="1"/>
          </p:cNvSpPr>
          <p:nvPr/>
        </p:nvSpPr>
        <p:spPr bwMode="auto">
          <a:xfrm>
            <a:off x="2286000" y="1279526"/>
            <a:ext cx="7696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kumimoji="1" lang="en-US" altLang="zh-CN" sz="2000" b="1">
                <a:solidFill>
                  <a:srgbClr val="000000"/>
                </a:solidFill>
                <a:latin typeface="Times New Roman" panose="02020603050405020304" pitchFamily="18" charset="0"/>
                <a:ea typeface="楷体_GB2312" pitchFamily="49" charset="-122"/>
              </a:rPr>
              <a:t>where </a:t>
            </a:r>
            <a:r>
              <a:rPr kumimoji="1" lang="en-US" altLang="zh-CN" sz="2000" i="1">
                <a:solidFill>
                  <a:schemeClr val="tx2"/>
                </a:solidFill>
                <a:latin typeface="Times New Roman" panose="02020603050405020304" pitchFamily="18" charset="0"/>
                <a:ea typeface="楷体_GB2312" pitchFamily="49" charset="-122"/>
              </a:rPr>
              <a:t>k</a:t>
            </a:r>
            <a:r>
              <a:rPr kumimoji="1" lang="en-US" altLang="zh-CN" sz="2000" i="1" baseline="-25000">
                <a:solidFill>
                  <a:schemeClr val="tx2"/>
                </a:solidFill>
                <a:latin typeface="Times New Roman" panose="02020603050405020304" pitchFamily="18" charset="0"/>
                <a:ea typeface="楷体_GB2312" pitchFamily="49" charset="-122"/>
              </a:rPr>
              <a:t>x</a:t>
            </a:r>
            <a:r>
              <a:rPr kumimoji="1" lang="en-US" altLang="zh-CN" sz="2000" i="1">
                <a:solidFill>
                  <a:schemeClr val="tx2"/>
                </a:solidFill>
                <a:latin typeface="Times New Roman" panose="02020603050405020304" pitchFamily="18" charset="0"/>
                <a:ea typeface="楷体_GB2312" pitchFamily="49" charset="-122"/>
              </a:rPr>
              <a:t> </a:t>
            </a:r>
            <a:r>
              <a:rPr kumimoji="1" lang="zh-CN" altLang="en-US" sz="2000">
                <a:solidFill>
                  <a:schemeClr val="tx2"/>
                </a:solidFill>
                <a:latin typeface="Times New Roman" panose="02020603050405020304" pitchFamily="18" charset="0"/>
                <a:ea typeface="楷体_GB2312" pitchFamily="49" charset="-122"/>
              </a:rPr>
              <a:t>，</a:t>
            </a:r>
            <a:r>
              <a:rPr kumimoji="1" lang="en-US" altLang="zh-CN" sz="2000" i="1">
                <a:solidFill>
                  <a:schemeClr val="tx2"/>
                </a:solidFill>
                <a:latin typeface="Times New Roman" panose="02020603050405020304" pitchFamily="18" charset="0"/>
                <a:ea typeface="楷体_GB2312" pitchFamily="49" charset="-122"/>
              </a:rPr>
              <a:t>k</a:t>
            </a:r>
            <a:r>
              <a:rPr kumimoji="1" lang="en-US" altLang="zh-CN" sz="2000" i="1" baseline="-25000">
                <a:solidFill>
                  <a:schemeClr val="tx2"/>
                </a:solidFill>
                <a:latin typeface="Times New Roman" panose="02020603050405020304" pitchFamily="18" charset="0"/>
                <a:ea typeface="楷体_GB2312" pitchFamily="49" charset="-122"/>
              </a:rPr>
              <a:t>y</a:t>
            </a:r>
            <a:r>
              <a:rPr kumimoji="1" lang="en-US" altLang="zh-CN" sz="2000" i="1">
                <a:solidFill>
                  <a:schemeClr val="tx2"/>
                </a:solidFill>
                <a:latin typeface="Times New Roman" panose="02020603050405020304" pitchFamily="18" charset="0"/>
                <a:ea typeface="楷体_GB2312" pitchFamily="49" charset="-122"/>
              </a:rPr>
              <a:t> </a:t>
            </a:r>
            <a:r>
              <a:rPr kumimoji="1" lang="zh-CN" altLang="en-US" sz="2000">
                <a:solidFill>
                  <a:schemeClr val="tx2"/>
                </a:solidFill>
                <a:latin typeface="Times New Roman" panose="02020603050405020304" pitchFamily="18" charset="0"/>
                <a:ea typeface="楷体_GB2312" pitchFamily="49" charset="-122"/>
              </a:rPr>
              <a:t>，</a:t>
            </a:r>
            <a:r>
              <a:rPr kumimoji="1" lang="en-US" altLang="zh-CN" sz="2000" i="1">
                <a:solidFill>
                  <a:schemeClr val="tx2"/>
                </a:solidFill>
                <a:latin typeface="Times New Roman" panose="02020603050405020304" pitchFamily="18" charset="0"/>
                <a:ea typeface="楷体_GB2312" pitchFamily="49" charset="-122"/>
              </a:rPr>
              <a:t>k</a:t>
            </a:r>
            <a:r>
              <a:rPr kumimoji="1" lang="en-US" altLang="zh-CN" sz="2000" i="1" baseline="-25000">
                <a:solidFill>
                  <a:schemeClr val="tx2"/>
                </a:solidFill>
                <a:latin typeface="Times New Roman" panose="02020603050405020304" pitchFamily="18" charset="0"/>
                <a:ea typeface="楷体_GB2312" pitchFamily="49" charset="-122"/>
              </a:rPr>
              <a:t>z</a:t>
            </a:r>
            <a:r>
              <a:rPr kumimoji="1" lang="en-US" altLang="zh-CN" sz="2000" b="1">
                <a:solidFill>
                  <a:srgbClr val="3333FF"/>
                </a:solidFill>
                <a:latin typeface="Times New Roman" panose="02020603050405020304" pitchFamily="18" charset="0"/>
                <a:ea typeface="楷体_GB2312" pitchFamily="49" charset="-122"/>
              </a:rPr>
              <a:t> </a:t>
            </a:r>
            <a:r>
              <a:rPr kumimoji="1" lang="en-US" altLang="zh-CN" sz="2000" b="1">
                <a:solidFill>
                  <a:srgbClr val="000000"/>
                </a:solidFill>
                <a:latin typeface="Times New Roman" panose="02020603050405020304" pitchFamily="18" charset="0"/>
                <a:ea typeface="楷体_GB2312" pitchFamily="49" charset="-122"/>
              </a:rPr>
              <a:t>are called the separation constants, and they could be</a:t>
            </a:r>
            <a:r>
              <a:rPr kumimoji="1" lang="en-US" altLang="zh-CN" sz="2000" b="1">
                <a:solidFill>
                  <a:srgbClr val="3333FF"/>
                </a:solidFill>
                <a:latin typeface="Times New Roman" panose="02020603050405020304" pitchFamily="18" charset="0"/>
                <a:ea typeface="楷体_GB2312" pitchFamily="49" charset="-122"/>
              </a:rPr>
              <a:t> </a:t>
            </a:r>
            <a:r>
              <a:rPr kumimoji="1" lang="en-US" altLang="zh-CN" sz="2000" b="1">
                <a:solidFill>
                  <a:srgbClr val="FF0000"/>
                </a:solidFill>
                <a:latin typeface="Times New Roman" panose="02020603050405020304" pitchFamily="18" charset="0"/>
                <a:ea typeface="楷体_GB2312" pitchFamily="49" charset="-122"/>
              </a:rPr>
              <a:t>real</a:t>
            </a:r>
            <a:r>
              <a:rPr kumimoji="1" lang="en-US" altLang="zh-CN" sz="2000" b="1">
                <a:solidFill>
                  <a:srgbClr val="3333FF"/>
                </a:solidFill>
                <a:latin typeface="Times New Roman" panose="02020603050405020304" pitchFamily="18" charset="0"/>
                <a:ea typeface="楷体_GB2312" pitchFamily="49" charset="-122"/>
              </a:rPr>
              <a:t> </a:t>
            </a:r>
            <a:r>
              <a:rPr kumimoji="1" lang="en-US" altLang="zh-CN" sz="2000" b="1">
                <a:solidFill>
                  <a:srgbClr val="000000"/>
                </a:solidFill>
                <a:latin typeface="Times New Roman" panose="02020603050405020304" pitchFamily="18" charset="0"/>
                <a:ea typeface="楷体_GB2312" pitchFamily="49" charset="-122"/>
              </a:rPr>
              <a:t>or</a:t>
            </a:r>
            <a:r>
              <a:rPr kumimoji="1" lang="en-US" altLang="zh-CN" sz="2000" b="1">
                <a:solidFill>
                  <a:srgbClr val="3333FF"/>
                </a:solidFill>
                <a:latin typeface="Times New Roman" panose="02020603050405020304" pitchFamily="18" charset="0"/>
                <a:ea typeface="楷体_GB2312" pitchFamily="49" charset="-122"/>
              </a:rPr>
              <a:t> </a:t>
            </a:r>
            <a:r>
              <a:rPr kumimoji="1" lang="en-US" altLang="zh-CN" sz="2000" b="1">
                <a:solidFill>
                  <a:srgbClr val="FF0000"/>
                </a:solidFill>
                <a:latin typeface="Times New Roman" panose="02020603050405020304" pitchFamily="18" charset="0"/>
                <a:ea typeface="楷体_GB2312" pitchFamily="49" charset="-122"/>
              </a:rPr>
              <a:t>imaginary</a:t>
            </a:r>
            <a:r>
              <a:rPr kumimoji="1" lang="en-US" altLang="zh-CN" sz="2000" b="1">
                <a:solidFill>
                  <a:srgbClr val="3333FF"/>
                </a:solidFill>
                <a:latin typeface="Times New Roman" panose="02020603050405020304" pitchFamily="18" charset="0"/>
                <a:ea typeface="楷体_GB2312" pitchFamily="49" charset="-122"/>
              </a:rPr>
              <a:t> </a:t>
            </a:r>
            <a:r>
              <a:rPr kumimoji="1" lang="en-US" altLang="zh-CN" sz="2000" b="1">
                <a:solidFill>
                  <a:srgbClr val="000000"/>
                </a:solidFill>
                <a:latin typeface="Times New Roman" panose="02020603050405020304" pitchFamily="18" charset="0"/>
                <a:ea typeface="楷体_GB2312" pitchFamily="49" charset="-122"/>
              </a:rPr>
              <a:t>numbers. </a:t>
            </a:r>
            <a:endParaRPr kumimoji="1" lang="en-US" sz="2000" b="1">
              <a:solidFill>
                <a:srgbClr val="000000"/>
              </a:solidFill>
              <a:latin typeface="Times New Roman" panose="02020603050405020304" pitchFamily="18" charset="0"/>
              <a:ea typeface="楷体_GB2312" pitchFamily="49" charset="-122"/>
            </a:endParaRPr>
          </a:p>
        </p:txBody>
      </p:sp>
      <p:sp>
        <p:nvSpPr>
          <p:cNvPr id="214031" name="Text Box 15"/>
          <p:cNvSpPr txBox="1">
            <a:spLocks noChangeArrowheads="1"/>
          </p:cNvSpPr>
          <p:nvPr/>
        </p:nvSpPr>
        <p:spPr bwMode="auto">
          <a:xfrm>
            <a:off x="2667000" y="4784726"/>
            <a:ext cx="72390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kumimoji="1" lang="en-US" sz="2000" b="1">
                <a:solidFill>
                  <a:srgbClr val="3333FF"/>
                </a:solidFill>
                <a:latin typeface="Times New Roman" panose="02020603050405020304" pitchFamily="18" charset="0"/>
                <a:ea typeface="楷体_GB2312" pitchFamily="49" charset="-122"/>
              </a:rPr>
              <a:t>The solution of the equation for the variable </a:t>
            </a:r>
            <a:r>
              <a:rPr kumimoji="1" lang="en-US" sz="2000" i="1">
                <a:latin typeface="Times New Roman" panose="02020603050405020304" pitchFamily="18" charset="0"/>
                <a:ea typeface="楷体_GB2312" pitchFamily="49" charset="-122"/>
              </a:rPr>
              <a:t>x</a:t>
            </a:r>
            <a:r>
              <a:rPr kumimoji="1" lang="en-US" sz="2000" b="1">
                <a:solidFill>
                  <a:srgbClr val="3333FF"/>
                </a:solidFill>
                <a:latin typeface="Times New Roman" panose="02020603050405020304" pitchFamily="18" charset="0"/>
                <a:ea typeface="楷体_GB2312" pitchFamily="49" charset="-122"/>
              </a:rPr>
              <a:t> can be written as</a:t>
            </a:r>
          </a:p>
        </p:txBody>
      </p:sp>
    </p:spTree>
    <p:extLst>
      <p:ext uri="{BB962C8B-B14F-4D97-AF65-F5344CB8AC3E}">
        <p14:creationId xmlns:p14="http://schemas.microsoft.com/office/powerpoint/2010/main" val="467407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14018"/>
                                        </p:tgtEl>
                                        <p:attrNameLst>
                                          <p:attrName>style.visibility</p:attrName>
                                        </p:attrNameLst>
                                      </p:cBhvr>
                                      <p:to>
                                        <p:strVal val="visible"/>
                                      </p:to>
                                    </p:set>
                                    <p:anim calcmode="lin" valueType="num">
                                      <p:cBhvr additive="base">
                                        <p:cTn id="7" dur="500" fill="hold"/>
                                        <p:tgtEl>
                                          <p:spTgt spid="214018"/>
                                        </p:tgtEl>
                                        <p:attrNameLst>
                                          <p:attrName>ppt_x</p:attrName>
                                        </p:attrNameLst>
                                      </p:cBhvr>
                                      <p:tavLst>
                                        <p:tav tm="0">
                                          <p:val>
                                            <p:strVal val="#ppt_x"/>
                                          </p:val>
                                        </p:tav>
                                        <p:tav tm="100000">
                                          <p:val>
                                            <p:strVal val="#ppt_x"/>
                                          </p:val>
                                        </p:tav>
                                      </p:tavLst>
                                    </p:anim>
                                    <p:anim calcmode="lin" valueType="num">
                                      <p:cBhvr additive="base">
                                        <p:cTn id="8" dur="500" fill="hold"/>
                                        <p:tgtEl>
                                          <p:spTgt spid="21401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4030"/>
                                        </p:tgtEl>
                                        <p:attrNameLst>
                                          <p:attrName>style.visibility</p:attrName>
                                        </p:attrNameLst>
                                      </p:cBhvr>
                                      <p:to>
                                        <p:strVal val="visible"/>
                                      </p:to>
                                    </p:set>
                                    <p:anim calcmode="lin" valueType="num">
                                      <p:cBhvr additive="base">
                                        <p:cTn id="13" dur="500" fill="hold"/>
                                        <p:tgtEl>
                                          <p:spTgt spid="214030"/>
                                        </p:tgtEl>
                                        <p:attrNameLst>
                                          <p:attrName>ppt_x</p:attrName>
                                        </p:attrNameLst>
                                      </p:cBhvr>
                                      <p:tavLst>
                                        <p:tav tm="0">
                                          <p:val>
                                            <p:strVal val="#ppt_x"/>
                                          </p:val>
                                        </p:tav>
                                        <p:tav tm="100000">
                                          <p:val>
                                            <p:strVal val="#ppt_x"/>
                                          </p:val>
                                        </p:tav>
                                      </p:tavLst>
                                    </p:anim>
                                    <p:anim calcmode="lin" valueType="num">
                                      <p:cBhvr additive="base">
                                        <p:cTn id="14" dur="500" fill="hold"/>
                                        <p:tgtEl>
                                          <p:spTgt spid="21403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4022"/>
                                        </p:tgtEl>
                                        <p:attrNameLst>
                                          <p:attrName>style.visibility</p:attrName>
                                        </p:attrNameLst>
                                      </p:cBhvr>
                                      <p:to>
                                        <p:strVal val="visible"/>
                                      </p:to>
                                    </p:set>
                                    <p:anim calcmode="lin" valueType="num">
                                      <p:cBhvr additive="base">
                                        <p:cTn id="19" dur="500" fill="hold"/>
                                        <p:tgtEl>
                                          <p:spTgt spid="214022"/>
                                        </p:tgtEl>
                                        <p:attrNameLst>
                                          <p:attrName>ppt_x</p:attrName>
                                        </p:attrNameLst>
                                      </p:cBhvr>
                                      <p:tavLst>
                                        <p:tav tm="0">
                                          <p:val>
                                            <p:strVal val="#ppt_x"/>
                                          </p:val>
                                        </p:tav>
                                        <p:tav tm="100000">
                                          <p:val>
                                            <p:strVal val="#ppt_x"/>
                                          </p:val>
                                        </p:tav>
                                      </p:tavLst>
                                    </p:anim>
                                    <p:anim calcmode="lin" valueType="num">
                                      <p:cBhvr additive="base">
                                        <p:cTn id="20" dur="500" fill="hold"/>
                                        <p:tgtEl>
                                          <p:spTgt spid="21402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14023"/>
                                        </p:tgtEl>
                                        <p:attrNameLst>
                                          <p:attrName>style.visibility</p:attrName>
                                        </p:attrNameLst>
                                      </p:cBhvr>
                                      <p:to>
                                        <p:strVal val="visible"/>
                                      </p:to>
                                    </p:set>
                                    <p:anim calcmode="lin" valueType="num">
                                      <p:cBhvr additive="base">
                                        <p:cTn id="25" dur="500" fill="hold"/>
                                        <p:tgtEl>
                                          <p:spTgt spid="214023"/>
                                        </p:tgtEl>
                                        <p:attrNameLst>
                                          <p:attrName>ppt_x</p:attrName>
                                        </p:attrNameLst>
                                      </p:cBhvr>
                                      <p:tavLst>
                                        <p:tav tm="0">
                                          <p:val>
                                            <p:strVal val="#ppt_x"/>
                                          </p:val>
                                        </p:tav>
                                        <p:tav tm="100000">
                                          <p:val>
                                            <p:strVal val="#ppt_x"/>
                                          </p:val>
                                        </p:tav>
                                      </p:tavLst>
                                    </p:anim>
                                    <p:anim calcmode="lin" valueType="num">
                                      <p:cBhvr additive="base">
                                        <p:cTn id="26" dur="500" fill="hold"/>
                                        <p:tgtEl>
                                          <p:spTgt spid="21402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4024"/>
                                        </p:tgtEl>
                                        <p:attrNameLst>
                                          <p:attrName>style.visibility</p:attrName>
                                        </p:attrNameLst>
                                      </p:cBhvr>
                                      <p:to>
                                        <p:strVal val="visible"/>
                                      </p:to>
                                    </p:set>
                                    <p:anim calcmode="lin" valueType="num">
                                      <p:cBhvr additive="base">
                                        <p:cTn id="31" dur="500" fill="hold"/>
                                        <p:tgtEl>
                                          <p:spTgt spid="214024"/>
                                        </p:tgtEl>
                                        <p:attrNameLst>
                                          <p:attrName>ppt_x</p:attrName>
                                        </p:attrNameLst>
                                      </p:cBhvr>
                                      <p:tavLst>
                                        <p:tav tm="0">
                                          <p:val>
                                            <p:strVal val="#ppt_x"/>
                                          </p:val>
                                        </p:tav>
                                        <p:tav tm="100000">
                                          <p:val>
                                            <p:strVal val="#ppt_x"/>
                                          </p:val>
                                        </p:tav>
                                      </p:tavLst>
                                    </p:anim>
                                    <p:anim calcmode="lin" valueType="num">
                                      <p:cBhvr additive="base">
                                        <p:cTn id="32" dur="500" fill="hold"/>
                                        <p:tgtEl>
                                          <p:spTgt spid="21402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4031"/>
                                        </p:tgtEl>
                                        <p:attrNameLst>
                                          <p:attrName>style.visibility</p:attrName>
                                        </p:attrNameLst>
                                      </p:cBhvr>
                                      <p:to>
                                        <p:strVal val="visible"/>
                                      </p:to>
                                    </p:set>
                                    <p:anim calcmode="lin" valueType="num">
                                      <p:cBhvr additive="base">
                                        <p:cTn id="37" dur="500" fill="hold"/>
                                        <p:tgtEl>
                                          <p:spTgt spid="214031"/>
                                        </p:tgtEl>
                                        <p:attrNameLst>
                                          <p:attrName>ppt_x</p:attrName>
                                        </p:attrNameLst>
                                      </p:cBhvr>
                                      <p:tavLst>
                                        <p:tav tm="0">
                                          <p:val>
                                            <p:strVal val="#ppt_x"/>
                                          </p:val>
                                        </p:tav>
                                        <p:tav tm="100000">
                                          <p:val>
                                            <p:strVal val="#ppt_x"/>
                                          </p:val>
                                        </p:tav>
                                      </p:tavLst>
                                    </p:anim>
                                    <p:anim calcmode="lin" valueType="num">
                                      <p:cBhvr additive="base">
                                        <p:cTn id="38" dur="500" fill="hold"/>
                                        <p:tgtEl>
                                          <p:spTgt spid="214031"/>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14025"/>
                                        </p:tgtEl>
                                        <p:attrNameLst>
                                          <p:attrName>style.visibility</p:attrName>
                                        </p:attrNameLst>
                                      </p:cBhvr>
                                      <p:to>
                                        <p:strVal val="visible"/>
                                      </p:to>
                                    </p:set>
                                    <p:anim calcmode="lin" valueType="num">
                                      <p:cBhvr additive="base">
                                        <p:cTn id="43" dur="500" fill="hold"/>
                                        <p:tgtEl>
                                          <p:spTgt spid="214025"/>
                                        </p:tgtEl>
                                        <p:attrNameLst>
                                          <p:attrName>ppt_x</p:attrName>
                                        </p:attrNameLst>
                                      </p:cBhvr>
                                      <p:tavLst>
                                        <p:tav tm="0">
                                          <p:val>
                                            <p:strVal val="#ppt_x"/>
                                          </p:val>
                                        </p:tav>
                                        <p:tav tm="100000">
                                          <p:val>
                                            <p:strVal val="#ppt_x"/>
                                          </p:val>
                                        </p:tav>
                                      </p:tavLst>
                                    </p:anim>
                                    <p:anim calcmode="lin" valueType="num">
                                      <p:cBhvr additive="base">
                                        <p:cTn id="44" dur="500" fill="hold"/>
                                        <p:tgtEl>
                                          <p:spTgt spid="214025"/>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4029"/>
                                        </p:tgtEl>
                                        <p:attrNameLst>
                                          <p:attrName>style.visibility</p:attrName>
                                        </p:attrNameLst>
                                      </p:cBhvr>
                                      <p:to>
                                        <p:strVal val="visible"/>
                                      </p:to>
                                    </p:set>
                                    <p:anim calcmode="lin" valueType="num">
                                      <p:cBhvr additive="base">
                                        <p:cTn id="49" dur="500" fill="hold"/>
                                        <p:tgtEl>
                                          <p:spTgt spid="214029"/>
                                        </p:tgtEl>
                                        <p:attrNameLst>
                                          <p:attrName>ppt_x</p:attrName>
                                        </p:attrNameLst>
                                      </p:cBhvr>
                                      <p:tavLst>
                                        <p:tav tm="0">
                                          <p:val>
                                            <p:strVal val="#ppt_x"/>
                                          </p:val>
                                        </p:tav>
                                        <p:tav tm="100000">
                                          <p:val>
                                            <p:strVal val="#ppt_x"/>
                                          </p:val>
                                        </p:tav>
                                      </p:tavLst>
                                    </p:anim>
                                    <p:anim calcmode="lin" valueType="num">
                                      <p:cBhvr additive="base">
                                        <p:cTn id="50" dur="500" fill="hold"/>
                                        <p:tgtEl>
                                          <p:spTgt spid="2140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2" grpId="0" autoUpdateAnimBg="0"/>
      <p:bldP spid="214024" grpId="0" autoUpdateAnimBg="0"/>
      <p:bldP spid="214029" grpId="0" autoUpdateAnimBg="0"/>
      <p:bldP spid="214030" grpId="0" autoUpdateAnimBg="0"/>
      <p:bldP spid="214031"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42" name="Group 2"/>
          <p:cNvGrpSpPr>
            <a:grpSpLocks/>
          </p:cNvGrpSpPr>
          <p:nvPr/>
        </p:nvGrpSpPr>
        <p:grpSpPr bwMode="auto">
          <a:xfrm>
            <a:off x="2640013" y="1484313"/>
            <a:ext cx="6418262" cy="665162"/>
            <a:chOff x="992" y="1056"/>
            <a:chExt cx="3817" cy="340"/>
          </a:xfrm>
        </p:grpSpPr>
        <p:graphicFrame>
          <p:nvGraphicFramePr>
            <p:cNvPr id="215043" name="Object 3"/>
            <p:cNvGraphicFramePr>
              <a:graphicFrameLocks noChangeAspect="1"/>
            </p:cNvGraphicFramePr>
            <p:nvPr/>
          </p:nvGraphicFramePr>
          <p:xfrm>
            <a:off x="992" y="1155"/>
            <a:ext cx="1298" cy="241"/>
          </p:xfrm>
          <a:graphic>
            <a:graphicData uri="http://schemas.openxmlformats.org/presentationml/2006/ole">
              <mc:AlternateContent xmlns:mc="http://schemas.openxmlformats.org/markup-compatibility/2006">
                <mc:Choice xmlns:v="urn:schemas-microsoft-com:vml" Requires="v">
                  <p:oleObj spid="_x0000_s56358" name="Equation" r:id="rId3" imgW="1231560" imgH="228600" progId="Equation.DSMT4">
                    <p:embed/>
                  </p:oleObj>
                </mc:Choice>
                <mc:Fallback>
                  <p:oleObj name="Equation" r:id="rId3" imgW="123156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 y="1155"/>
                          <a:ext cx="1298" cy="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44" name="Object 4"/>
            <p:cNvGraphicFramePr>
              <a:graphicFrameLocks noChangeAspect="1"/>
            </p:cNvGraphicFramePr>
            <p:nvPr/>
          </p:nvGraphicFramePr>
          <p:xfrm>
            <a:off x="2965" y="1184"/>
            <a:ext cx="1844" cy="208"/>
          </p:xfrm>
          <a:graphic>
            <a:graphicData uri="http://schemas.openxmlformats.org/presentationml/2006/ole">
              <mc:AlternateContent xmlns:mc="http://schemas.openxmlformats.org/markup-compatibility/2006">
                <mc:Choice xmlns:v="urn:schemas-microsoft-com:vml" Requires="v">
                  <p:oleObj spid="_x0000_s56359" name="Equation" r:id="rId5" imgW="1765080" imgH="203040" progId="Equation.DSMT4">
                    <p:embed/>
                  </p:oleObj>
                </mc:Choice>
                <mc:Fallback>
                  <p:oleObj name="Equation" r:id="rId5" imgW="176508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5" y="1184"/>
                          <a:ext cx="1844"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045" name="Text Box 5"/>
            <p:cNvSpPr txBox="1">
              <a:spLocks noChangeArrowheads="1"/>
            </p:cNvSpPr>
            <p:nvPr/>
          </p:nvSpPr>
          <p:spPr bwMode="auto">
            <a:xfrm>
              <a:off x="2448" y="1056"/>
              <a:ext cx="336"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zh-CN" sz="2000" b="1">
                  <a:solidFill>
                    <a:srgbClr val="3333FF"/>
                  </a:solidFill>
                  <a:latin typeface="Times New Roman" panose="02020603050405020304" pitchFamily="18" charset="0"/>
                  <a:ea typeface="楷体_GB2312" pitchFamily="49" charset="-122"/>
                </a:rPr>
                <a:t>or</a:t>
              </a:r>
            </a:p>
          </p:txBody>
        </p:sp>
      </p:grpSp>
      <p:sp>
        <p:nvSpPr>
          <p:cNvPr id="215046" name="Text Box 6"/>
          <p:cNvSpPr txBox="1">
            <a:spLocks noChangeArrowheads="1"/>
          </p:cNvSpPr>
          <p:nvPr/>
        </p:nvSpPr>
        <p:spPr bwMode="auto">
          <a:xfrm>
            <a:off x="1992314" y="2276476"/>
            <a:ext cx="8135937" cy="146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zh-CN" sz="2000" b="1">
                <a:solidFill>
                  <a:srgbClr val="3333FF"/>
                </a:solidFill>
                <a:ea typeface="楷体_GB2312" pitchFamily="49" charset="-122"/>
              </a:rPr>
              <a:t>       The solutions of the equations for the variables </a:t>
            </a:r>
            <a:r>
              <a:rPr kumimoji="1" lang="en-US" altLang="zh-CN" sz="2000" i="1">
                <a:ea typeface="楷体_GB2312" pitchFamily="49" charset="-122"/>
              </a:rPr>
              <a:t>y</a:t>
            </a:r>
            <a:r>
              <a:rPr kumimoji="1" lang="en-US" altLang="zh-CN" sz="2000" b="1">
                <a:solidFill>
                  <a:srgbClr val="3333FF"/>
                </a:solidFill>
                <a:ea typeface="楷体_GB2312" pitchFamily="49" charset="-122"/>
              </a:rPr>
              <a:t> and </a:t>
            </a:r>
            <a:r>
              <a:rPr kumimoji="1" lang="en-US" altLang="zh-CN" sz="2000" i="1">
                <a:ea typeface="楷体_GB2312" pitchFamily="49" charset="-122"/>
              </a:rPr>
              <a:t>z</a:t>
            </a:r>
            <a:r>
              <a:rPr kumimoji="1" lang="en-US" altLang="zh-CN" sz="2000" b="1">
                <a:solidFill>
                  <a:srgbClr val="3333FF"/>
                </a:solidFill>
                <a:ea typeface="楷体_GB2312" pitchFamily="49" charset="-122"/>
              </a:rPr>
              <a:t> have the </a:t>
            </a:r>
            <a:r>
              <a:rPr kumimoji="1" lang="en-US" altLang="zh-CN" sz="2000" b="1">
                <a:solidFill>
                  <a:srgbClr val="FF0000"/>
                </a:solidFill>
                <a:ea typeface="楷体_GB2312" pitchFamily="49" charset="-122"/>
              </a:rPr>
              <a:t>same forms</a:t>
            </a:r>
            <a:r>
              <a:rPr kumimoji="1" lang="en-US" altLang="zh-CN" sz="2000" b="1">
                <a:solidFill>
                  <a:srgbClr val="3333FF"/>
                </a:solidFill>
                <a:ea typeface="楷体_GB2312" pitchFamily="49" charset="-122"/>
              </a:rPr>
              <a:t>. The</a:t>
            </a:r>
            <a:r>
              <a:rPr kumimoji="1" lang="en-US" altLang="zh-CN" sz="2000" b="1">
                <a:solidFill>
                  <a:srgbClr val="FF0000"/>
                </a:solidFill>
                <a:ea typeface="楷体_GB2312" pitchFamily="49" charset="-122"/>
              </a:rPr>
              <a:t> product </a:t>
            </a:r>
            <a:r>
              <a:rPr kumimoji="1" lang="en-US" altLang="zh-CN" sz="2000" b="1">
                <a:solidFill>
                  <a:srgbClr val="3333FF"/>
                </a:solidFill>
                <a:ea typeface="楷体_GB2312" pitchFamily="49" charset="-122"/>
              </a:rPr>
              <a:t>of these solutions gives the solution of the original partial differential equation. </a:t>
            </a:r>
          </a:p>
        </p:txBody>
      </p:sp>
      <p:grpSp>
        <p:nvGrpSpPr>
          <p:cNvPr id="215047" name="Group 7"/>
          <p:cNvGrpSpPr>
            <a:grpSpLocks/>
          </p:cNvGrpSpPr>
          <p:nvPr/>
        </p:nvGrpSpPr>
        <p:grpSpPr bwMode="auto">
          <a:xfrm>
            <a:off x="1919288" y="333376"/>
            <a:ext cx="8458200" cy="1477963"/>
            <a:chOff x="528" y="288"/>
            <a:chExt cx="4800" cy="931"/>
          </a:xfrm>
        </p:grpSpPr>
        <p:sp>
          <p:nvSpPr>
            <p:cNvPr id="215048" name="Text Box 8"/>
            <p:cNvSpPr txBox="1">
              <a:spLocks noChangeArrowheads="1"/>
            </p:cNvSpPr>
            <p:nvPr/>
          </p:nvSpPr>
          <p:spPr bwMode="auto">
            <a:xfrm>
              <a:off x="528" y="288"/>
              <a:ext cx="4800" cy="9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en-US" sz="2000" b="1">
                  <a:solidFill>
                    <a:srgbClr val="3333FF"/>
                  </a:solidFill>
                  <a:ea typeface="楷体_GB2312" pitchFamily="49" charset="-122"/>
                </a:rPr>
                <a:t>        </a:t>
              </a:r>
              <a:r>
                <a:rPr kumimoji="1" lang="en-US" altLang="en-US" sz="2000" b="1">
                  <a:solidFill>
                    <a:srgbClr val="000000"/>
                  </a:solidFill>
                  <a:ea typeface="楷体_GB2312" pitchFamily="49" charset="-122"/>
                </a:rPr>
                <a:t>The separation constants could be imaginary numbers. If      is</a:t>
              </a:r>
              <a:r>
                <a:rPr kumimoji="1" lang="en-US" altLang="en-US" sz="2000" b="1">
                  <a:solidFill>
                    <a:srgbClr val="3333FF"/>
                  </a:solidFill>
                  <a:ea typeface="楷体_GB2312" pitchFamily="49" charset="-122"/>
                </a:rPr>
                <a:t> </a:t>
              </a:r>
              <a:r>
                <a:rPr kumimoji="1" lang="en-US" altLang="en-US" sz="2000" b="1">
                  <a:solidFill>
                    <a:srgbClr val="FF0000"/>
                  </a:solidFill>
                  <a:ea typeface="楷体_GB2312" pitchFamily="49" charset="-122"/>
                </a:rPr>
                <a:t>an imaginary number</a:t>
              </a:r>
              <a:r>
                <a:rPr kumimoji="1" lang="en-US" altLang="en-US" sz="2000" b="1">
                  <a:solidFill>
                    <a:srgbClr val="000000"/>
                  </a:solidFill>
                  <a:ea typeface="楷体_GB2312" pitchFamily="49" charset="-122"/>
                </a:rPr>
                <a:t>, written as             , then the equation becomes</a:t>
              </a:r>
              <a:endParaRPr kumimoji="1" lang="en-US" altLang="zh-CN" sz="2000" b="1">
                <a:solidFill>
                  <a:srgbClr val="000000"/>
                </a:solidFill>
                <a:ea typeface="楷体_GB2312" pitchFamily="49" charset="-122"/>
              </a:endParaRPr>
            </a:p>
          </p:txBody>
        </p:sp>
        <p:graphicFrame>
          <p:nvGraphicFramePr>
            <p:cNvPr id="215049" name="Object 9"/>
            <p:cNvGraphicFramePr>
              <a:graphicFrameLocks noChangeAspect="1"/>
            </p:cNvGraphicFramePr>
            <p:nvPr/>
          </p:nvGraphicFramePr>
          <p:xfrm>
            <a:off x="2883" y="688"/>
            <a:ext cx="458" cy="224"/>
          </p:xfrm>
          <a:graphic>
            <a:graphicData uri="http://schemas.openxmlformats.org/presentationml/2006/ole">
              <mc:AlternateContent xmlns:mc="http://schemas.openxmlformats.org/markup-compatibility/2006">
                <mc:Choice xmlns:v="urn:schemas-microsoft-com:vml" Requires="v">
                  <p:oleObj spid="_x0000_s56360" name="Equation" r:id="rId7" imgW="469800" imgH="228600" progId="Equation.DSMT4">
                    <p:embed/>
                  </p:oleObj>
                </mc:Choice>
                <mc:Fallback>
                  <p:oleObj name="Equation" r:id="rId7" imgW="4698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3" y="688"/>
                          <a:ext cx="458"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50" name="Object 10"/>
            <p:cNvGraphicFramePr>
              <a:graphicFrameLocks noChangeAspect="1"/>
            </p:cNvGraphicFramePr>
            <p:nvPr/>
          </p:nvGraphicFramePr>
          <p:xfrm>
            <a:off x="4831" y="400"/>
            <a:ext cx="161" cy="224"/>
          </p:xfrm>
          <a:graphic>
            <a:graphicData uri="http://schemas.openxmlformats.org/presentationml/2006/ole">
              <mc:AlternateContent xmlns:mc="http://schemas.openxmlformats.org/markup-compatibility/2006">
                <mc:Choice xmlns:v="urn:schemas-microsoft-com:vml" Requires="v">
                  <p:oleObj spid="_x0000_s56361" name="Equation" r:id="rId9" imgW="164880" imgH="228600" progId="Equation.3">
                    <p:embed/>
                  </p:oleObj>
                </mc:Choice>
                <mc:Fallback>
                  <p:oleObj name="Equation" r:id="rId9" imgW="16488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31" y="400"/>
                          <a:ext cx="161"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15051" name="Text Box 11"/>
          <p:cNvSpPr txBox="1">
            <a:spLocks noChangeArrowheads="1"/>
          </p:cNvSpPr>
          <p:nvPr/>
        </p:nvSpPr>
        <p:spPr bwMode="auto">
          <a:xfrm>
            <a:off x="1990726" y="5013326"/>
            <a:ext cx="83534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zh-CN" sz="2000" b="1">
                <a:solidFill>
                  <a:srgbClr val="3333FF"/>
                </a:solidFill>
                <a:latin typeface="Times New Roman" panose="02020603050405020304" pitchFamily="18" charset="0"/>
                <a:ea typeface="楷体_GB2312" pitchFamily="49" charset="-122"/>
              </a:rPr>
              <a:t>       </a:t>
            </a:r>
            <a:r>
              <a:rPr kumimoji="1" lang="en-US" altLang="zh-CN" sz="2000" b="1">
                <a:solidFill>
                  <a:srgbClr val="3333FF"/>
                </a:solidFill>
                <a:ea typeface="楷体_GB2312" pitchFamily="49" charset="-122"/>
              </a:rPr>
              <a:t>The constants in the solutions are </a:t>
            </a:r>
            <a:r>
              <a:rPr kumimoji="1" lang="en-US" altLang="zh-CN" sz="2000" b="1">
                <a:solidFill>
                  <a:srgbClr val="FF0000"/>
                </a:solidFill>
                <a:ea typeface="楷体_GB2312" pitchFamily="49" charset="-122"/>
              </a:rPr>
              <a:t>also</a:t>
            </a:r>
            <a:r>
              <a:rPr kumimoji="1" lang="en-US" altLang="zh-CN" sz="2000" b="1">
                <a:solidFill>
                  <a:srgbClr val="3333FF"/>
                </a:solidFill>
                <a:ea typeface="楷体_GB2312" pitchFamily="49" charset="-122"/>
              </a:rPr>
              <a:t> related to the boundary conditions.</a:t>
            </a:r>
            <a:endParaRPr kumimoji="1" lang="en-US" sz="2000" b="1">
              <a:solidFill>
                <a:srgbClr val="3333FF"/>
              </a:solidFill>
              <a:ea typeface="楷体_GB2312" pitchFamily="49" charset="-122"/>
            </a:endParaRPr>
          </a:p>
        </p:txBody>
      </p:sp>
      <p:sp>
        <p:nvSpPr>
          <p:cNvPr id="215052" name="Text Box 12"/>
          <p:cNvSpPr txBox="1">
            <a:spLocks noChangeArrowheads="1"/>
          </p:cNvSpPr>
          <p:nvPr/>
        </p:nvSpPr>
        <p:spPr bwMode="auto">
          <a:xfrm>
            <a:off x="1920876" y="3860801"/>
            <a:ext cx="82073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zh-CN" sz="2000" b="1">
                <a:solidFill>
                  <a:srgbClr val="3333FF"/>
                </a:solidFill>
                <a:ea typeface="楷体_GB2312" pitchFamily="49" charset="-122"/>
              </a:rPr>
              <a:t>        </a:t>
            </a:r>
            <a:r>
              <a:rPr kumimoji="1" lang="en-US" altLang="zh-CN" sz="2000" b="1">
                <a:solidFill>
                  <a:srgbClr val="000000"/>
                </a:solidFill>
                <a:ea typeface="楷体_GB2312" pitchFamily="49" charset="-122"/>
              </a:rPr>
              <a:t>It is very important to select</a:t>
            </a:r>
            <a:r>
              <a:rPr kumimoji="1" lang="en-US" altLang="zh-CN" sz="2000" b="1">
                <a:solidFill>
                  <a:srgbClr val="3333FF"/>
                </a:solidFill>
                <a:ea typeface="楷体_GB2312" pitchFamily="49" charset="-122"/>
              </a:rPr>
              <a:t> </a:t>
            </a:r>
            <a:r>
              <a:rPr kumimoji="1" lang="en-US" altLang="zh-CN" sz="2000" b="1">
                <a:solidFill>
                  <a:srgbClr val="FF0000"/>
                </a:solidFill>
                <a:ea typeface="楷体_GB2312" pitchFamily="49" charset="-122"/>
              </a:rPr>
              <a:t>the forms</a:t>
            </a:r>
            <a:r>
              <a:rPr kumimoji="1" lang="en-US" altLang="zh-CN" sz="2000" b="1">
                <a:solidFill>
                  <a:srgbClr val="3333FF"/>
                </a:solidFill>
                <a:ea typeface="楷体_GB2312" pitchFamily="49" charset="-122"/>
              </a:rPr>
              <a:t> </a:t>
            </a:r>
            <a:r>
              <a:rPr kumimoji="1" lang="en-US" altLang="zh-CN" sz="2000" b="1">
                <a:solidFill>
                  <a:srgbClr val="000000"/>
                </a:solidFill>
                <a:ea typeface="楷体_GB2312" pitchFamily="49" charset="-122"/>
              </a:rPr>
              <a:t>of the solutions, which depend on the given</a:t>
            </a:r>
            <a:r>
              <a:rPr kumimoji="1" lang="en-US" altLang="zh-CN" sz="2000" b="1">
                <a:solidFill>
                  <a:srgbClr val="3333FF"/>
                </a:solidFill>
                <a:ea typeface="楷体_GB2312" pitchFamily="49" charset="-122"/>
              </a:rPr>
              <a:t> </a:t>
            </a:r>
            <a:r>
              <a:rPr kumimoji="1" lang="en-US" altLang="zh-CN" sz="2000" b="1">
                <a:solidFill>
                  <a:srgbClr val="FF0000"/>
                </a:solidFill>
                <a:ea typeface="楷体_GB2312" pitchFamily="49" charset="-122"/>
              </a:rPr>
              <a:t>boundary conditions</a:t>
            </a:r>
            <a:r>
              <a:rPr kumimoji="1" lang="en-US" altLang="zh-CN" sz="2000" b="1">
                <a:solidFill>
                  <a:srgbClr val="3333FF"/>
                </a:solidFill>
                <a:ea typeface="楷体_GB2312" pitchFamily="49" charset="-122"/>
              </a:rPr>
              <a:t>.</a:t>
            </a:r>
            <a:endParaRPr kumimoji="1" lang="en-US" sz="2000" b="1">
              <a:solidFill>
                <a:srgbClr val="3333FF"/>
              </a:solidFill>
              <a:ea typeface="楷体_GB2312" pitchFamily="49" charset="-122"/>
            </a:endParaRPr>
          </a:p>
        </p:txBody>
      </p:sp>
    </p:spTree>
    <p:extLst>
      <p:ext uri="{BB962C8B-B14F-4D97-AF65-F5344CB8AC3E}">
        <p14:creationId xmlns:p14="http://schemas.microsoft.com/office/powerpoint/2010/main" val="9204496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15047"/>
                                        </p:tgtEl>
                                        <p:attrNameLst>
                                          <p:attrName>style.visibility</p:attrName>
                                        </p:attrNameLst>
                                      </p:cBhvr>
                                      <p:to>
                                        <p:strVal val="visible"/>
                                      </p:to>
                                    </p:set>
                                    <p:anim calcmode="lin" valueType="num">
                                      <p:cBhvr additive="base">
                                        <p:cTn id="7" dur="500" fill="hold"/>
                                        <p:tgtEl>
                                          <p:spTgt spid="215047"/>
                                        </p:tgtEl>
                                        <p:attrNameLst>
                                          <p:attrName>ppt_x</p:attrName>
                                        </p:attrNameLst>
                                      </p:cBhvr>
                                      <p:tavLst>
                                        <p:tav tm="0">
                                          <p:val>
                                            <p:strVal val="#ppt_x"/>
                                          </p:val>
                                        </p:tav>
                                        <p:tav tm="100000">
                                          <p:val>
                                            <p:strVal val="#ppt_x"/>
                                          </p:val>
                                        </p:tav>
                                      </p:tavLst>
                                    </p:anim>
                                    <p:anim calcmode="lin" valueType="num">
                                      <p:cBhvr additive="base">
                                        <p:cTn id="8" dur="500" fill="hold"/>
                                        <p:tgtEl>
                                          <p:spTgt spid="21504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5042"/>
                                        </p:tgtEl>
                                        <p:attrNameLst>
                                          <p:attrName>style.visibility</p:attrName>
                                        </p:attrNameLst>
                                      </p:cBhvr>
                                      <p:to>
                                        <p:strVal val="visible"/>
                                      </p:to>
                                    </p:set>
                                    <p:anim calcmode="lin" valueType="num">
                                      <p:cBhvr additive="base">
                                        <p:cTn id="13" dur="500" fill="hold"/>
                                        <p:tgtEl>
                                          <p:spTgt spid="215042"/>
                                        </p:tgtEl>
                                        <p:attrNameLst>
                                          <p:attrName>ppt_x</p:attrName>
                                        </p:attrNameLst>
                                      </p:cBhvr>
                                      <p:tavLst>
                                        <p:tav tm="0">
                                          <p:val>
                                            <p:strVal val="#ppt_x"/>
                                          </p:val>
                                        </p:tav>
                                        <p:tav tm="100000">
                                          <p:val>
                                            <p:strVal val="#ppt_x"/>
                                          </p:val>
                                        </p:tav>
                                      </p:tavLst>
                                    </p:anim>
                                    <p:anim calcmode="lin" valueType="num">
                                      <p:cBhvr additive="base">
                                        <p:cTn id="14" dur="500" fill="hold"/>
                                        <p:tgtEl>
                                          <p:spTgt spid="21504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5046"/>
                                        </p:tgtEl>
                                        <p:attrNameLst>
                                          <p:attrName>style.visibility</p:attrName>
                                        </p:attrNameLst>
                                      </p:cBhvr>
                                      <p:to>
                                        <p:strVal val="visible"/>
                                      </p:to>
                                    </p:set>
                                    <p:anim calcmode="lin" valueType="num">
                                      <p:cBhvr additive="base">
                                        <p:cTn id="19" dur="500" fill="hold"/>
                                        <p:tgtEl>
                                          <p:spTgt spid="215046"/>
                                        </p:tgtEl>
                                        <p:attrNameLst>
                                          <p:attrName>ppt_x</p:attrName>
                                        </p:attrNameLst>
                                      </p:cBhvr>
                                      <p:tavLst>
                                        <p:tav tm="0">
                                          <p:val>
                                            <p:strVal val="#ppt_x"/>
                                          </p:val>
                                        </p:tav>
                                        <p:tav tm="100000">
                                          <p:val>
                                            <p:strVal val="#ppt_x"/>
                                          </p:val>
                                        </p:tav>
                                      </p:tavLst>
                                    </p:anim>
                                    <p:anim calcmode="lin" valueType="num">
                                      <p:cBhvr additive="base">
                                        <p:cTn id="20" dur="500" fill="hold"/>
                                        <p:tgtEl>
                                          <p:spTgt spid="21504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5052"/>
                                        </p:tgtEl>
                                        <p:attrNameLst>
                                          <p:attrName>style.visibility</p:attrName>
                                        </p:attrNameLst>
                                      </p:cBhvr>
                                      <p:to>
                                        <p:strVal val="visible"/>
                                      </p:to>
                                    </p:set>
                                    <p:anim calcmode="lin" valueType="num">
                                      <p:cBhvr additive="base">
                                        <p:cTn id="25" dur="500" fill="hold"/>
                                        <p:tgtEl>
                                          <p:spTgt spid="215052"/>
                                        </p:tgtEl>
                                        <p:attrNameLst>
                                          <p:attrName>ppt_x</p:attrName>
                                        </p:attrNameLst>
                                      </p:cBhvr>
                                      <p:tavLst>
                                        <p:tav tm="0">
                                          <p:val>
                                            <p:strVal val="#ppt_x"/>
                                          </p:val>
                                        </p:tav>
                                        <p:tav tm="100000">
                                          <p:val>
                                            <p:strVal val="#ppt_x"/>
                                          </p:val>
                                        </p:tav>
                                      </p:tavLst>
                                    </p:anim>
                                    <p:anim calcmode="lin" valueType="num">
                                      <p:cBhvr additive="base">
                                        <p:cTn id="26" dur="500" fill="hold"/>
                                        <p:tgtEl>
                                          <p:spTgt spid="21505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5051"/>
                                        </p:tgtEl>
                                        <p:attrNameLst>
                                          <p:attrName>style.visibility</p:attrName>
                                        </p:attrNameLst>
                                      </p:cBhvr>
                                      <p:to>
                                        <p:strVal val="visible"/>
                                      </p:to>
                                    </p:set>
                                    <p:anim calcmode="lin" valueType="num">
                                      <p:cBhvr additive="base">
                                        <p:cTn id="31" dur="500" fill="hold"/>
                                        <p:tgtEl>
                                          <p:spTgt spid="215051"/>
                                        </p:tgtEl>
                                        <p:attrNameLst>
                                          <p:attrName>ppt_x</p:attrName>
                                        </p:attrNameLst>
                                      </p:cBhvr>
                                      <p:tavLst>
                                        <p:tav tm="0">
                                          <p:val>
                                            <p:strVal val="#ppt_x"/>
                                          </p:val>
                                        </p:tav>
                                        <p:tav tm="100000">
                                          <p:val>
                                            <p:strVal val="#ppt_x"/>
                                          </p:val>
                                        </p:tav>
                                      </p:tavLst>
                                    </p:anim>
                                    <p:anim calcmode="lin" valueType="num">
                                      <p:cBhvr additive="base">
                                        <p:cTn id="32" dur="500" fill="hold"/>
                                        <p:tgtEl>
                                          <p:spTgt spid="215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6" grpId="0" autoUpdateAnimBg="0"/>
      <p:bldP spid="215051" grpId="0" autoUpdateAnimBg="0"/>
      <p:bldP spid="215052"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60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620714"/>
            <a:ext cx="9144000" cy="484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9545638" y="5589588"/>
            <a:ext cx="1122362" cy="1200150"/>
          </a:xfrm>
          <a:prstGeom prst="rect">
            <a:avLst/>
          </a:prstGeom>
          <a:noFill/>
          <a:ln w="9525">
            <a:noFill/>
            <a:miter lim="800000"/>
            <a:headEnd/>
            <a:tailEnd/>
          </a:ln>
          <a:effectLst>
            <a:outerShdw blurRad="50800" dist="38100" dir="2700000" algn="tl" rotWithShape="0">
              <a:srgbClr val="FFC000">
                <a:alpha val="40000"/>
              </a:srgbClr>
            </a:outerShdw>
          </a:effectLst>
        </p:spPr>
      </p:pic>
      <p:pic>
        <p:nvPicPr>
          <p:cNvPr id="4098"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17662" y="5592762"/>
            <a:ext cx="1122462" cy="1200150"/>
          </a:xfrm>
          <a:prstGeom prst="rect">
            <a:avLst/>
          </a:prstGeom>
          <a:noFill/>
          <a:ln w="9525">
            <a:noFill/>
            <a:miter lim="800000"/>
            <a:headEnd/>
            <a:tailEnd/>
          </a:ln>
          <a:effectLst>
            <a:outerShdw blurRad="50800" dist="38100" dir="2700000" algn="tl" rotWithShape="0">
              <a:prstClr val="black">
                <a:alpha val="40000"/>
              </a:prstClr>
            </a:outerShdw>
          </a:effectLst>
          <a:scene3d>
            <a:camera prst="orthographicFront">
              <a:rot lat="0" lon="10799978" rev="0"/>
            </a:camera>
            <a:lightRig rig="threePt" dir="t"/>
          </a:scene3d>
        </p:spPr>
      </p:pic>
    </p:spTree>
    <p:extLst>
      <p:ext uri="{BB962C8B-B14F-4D97-AF65-F5344CB8AC3E}">
        <p14:creationId xmlns:p14="http://schemas.microsoft.com/office/powerpoint/2010/main" val="20336192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Text Box 3"/>
          <p:cNvSpPr txBox="1">
            <a:spLocks noChangeArrowheads="1"/>
          </p:cNvSpPr>
          <p:nvPr/>
        </p:nvSpPr>
        <p:spPr bwMode="auto">
          <a:xfrm>
            <a:off x="1774826" y="549275"/>
            <a:ext cx="85693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b="1">
                <a:solidFill>
                  <a:srgbClr val="000000"/>
                </a:solidFill>
                <a:ea typeface="幼圆" panose="02010509060101010101" pitchFamily="49" charset="-122"/>
              </a:rPr>
              <a:t>In the Cartesian coordinate system</a:t>
            </a:r>
            <a:r>
              <a:rPr kumimoji="1" lang="zh-CN" altLang="en-US" b="1">
                <a:solidFill>
                  <a:srgbClr val="000000"/>
                </a:solidFill>
                <a:ea typeface="楷体_GB2312" pitchFamily="49" charset="-122"/>
              </a:rPr>
              <a:t>， </a:t>
            </a:r>
            <a:r>
              <a:rPr kumimoji="1" lang="en-US" altLang="zh-CN" b="1">
                <a:solidFill>
                  <a:srgbClr val="000000"/>
                </a:solidFill>
                <a:ea typeface="楷体_GB2312" pitchFamily="49" charset="-122"/>
              </a:rPr>
              <a:t>If the potential function has nothing to do with Z </a:t>
            </a:r>
            <a:r>
              <a:rPr kumimoji="1" lang="zh-CN" altLang="en-US" b="1">
                <a:solidFill>
                  <a:srgbClr val="000000"/>
                </a:solidFill>
                <a:ea typeface="楷体_GB2312" pitchFamily="49" charset="-122"/>
              </a:rPr>
              <a:t>， </a:t>
            </a:r>
            <a:r>
              <a:rPr kumimoji="1" lang="en-US" altLang="zh-CN" b="1">
                <a:solidFill>
                  <a:srgbClr val="000000"/>
                </a:solidFill>
                <a:ea typeface="楷体_GB2312" pitchFamily="49" charset="-122"/>
              </a:rPr>
              <a:t>then the Laplace’s equations is</a:t>
            </a:r>
          </a:p>
        </p:txBody>
      </p:sp>
      <p:graphicFrame>
        <p:nvGraphicFramePr>
          <p:cNvPr id="197636" name="Object 4"/>
          <p:cNvGraphicFramePr>
            <a:graphicFrameLocks noChangeAspect="1"/>
          </p:cNvGraphicFramePr>
          <p:nvPr/>
        </p:nvGraphicFramePr>
        <p:xfrm>
          <a:off x="4656139" y="1268413"/>
          <a:ext cx="2016125" cy="736600"/>
        </p:xfrm>
        <a:graphic>
          <a:graphicData uri="http://schemas.openxmlformats.org/presentationml/2006/ole">
            <mc:AlternateContent xmlns:mc="http://schemas.openxmlformats.org/markup-compatibility/2006">
              <mc:Choice xmlns:v="urn:schemas-microsoft-com:vml" Requires="v">
                <p:oleObj spid="_x0000_s57382" name="Equation" r:id="rId3" imgW="885946" imgH="390594" progId="Equation.DSMT4">
                  <p:embed/>
                </p:oleObj>
              </mc:Choice>
              <mc:Fallback>
                <p:oleObj name="Equation" r:id="rId3" imgW="885946" imgH="39059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139" y="1268413"/>
                        <a:ext cx="2016125"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7638" name="Object 6"/>
          <p:cNvGraphicFramePr>
            <a:graphicFrameLocks noChangeAspect="1"/>
          </p:cNvGraphicFramePr>
          <p:nvPr/>
        </p:nvGraphicFramePr>
        <p:xfrm>
          <a:off x="3648075" y="5373688"/>
          <a:ext cx="4311650" cy="887412"/>
        </p:xfrm>
        <a:graphic>
          <a:graphicData uri="http://schemas.openxmlformats.org/presentationml/2006/ole">
            <mc:AlternateContent xmlns:mc="http://schemas.openxmlformats.org/markup-compatibility/2006">
              <mc:Choice xmlns:v="urn:schemas-microsoft-com:vml" Requires="v">
                <p:oleObj spid="_x0000_s57383" name="Equation" r:id="rId5" imgW="2104999" imgH="390594" progId="Equation.DSMT4">
                  <p:embed/>
                </p:oleObj>
              </mc:Choice>
              <mc:Fallback>
                <p:oleObj name="Equation" r:id="rId5" imgW="2104999" imgH="39059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8075" y="5373688"/>
                        <a:ext cx="4311650" cy="887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7639" name="Rectangle 7"/>
          <p:cNvSpPr>
            <a:spLocks noChangeArrowheads="1"/>
          </p:cNvSpPr>
          <p:nvPr/>
        </p:nvSpPr>
        <p:spPr bwMode="auto">
          <a:xfrm>
            <a:off x="1811338" y="2133600"/>
            <a:ext cx="8388350"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kumimoji="1" lang="en-US" altLang="zh-CN" b="1">
                <a:solidFill>
                  <a:srgbClr val="0000CC"/>
                </a:solidFill>
                <a:ea typeface="楷体_GB2312" pitchFamily="49" charset="-122"/>
              </a:rPr>
              <a:t>The </a:t>
            </a:r>
            <a:r>
              <a:rPr kumimoji="1" lang="en-US" altLang="zh-CN" b="1" i="1">
                <a:solidFill>
                  <a:srgbClr val="0000CC"/>
                </a:solidFill>
                <a:ea typeface="楷体_GB2312" pitchFamily="49" charset="-122"/>
                <a:sym typeface="Symbol" panose="05050102010706020507" pitchFamily="18" charset="2"/>
              </a:rPr>
              <a:t></a:t>
            </a:r>
            <a:r>
              <a:rPr kumimoji="1" lang="en-US" altLang="zh-CN" b="1">
                <a:solidFill>
                  <a:srgbClr val="0000CC"/>
                </a:solidFill>
                <a:ea typeface="楷体_GB2312" pitchFamily="49" charset="-122"/>
                <a:sym typeface="Symbol" panose="05050102010706020507" pitchFamily="18" charset="2"/>
              </a:rPr>
              <a:t> </a:t>
            </a:r>
            <a:r>
              <a:rPr kumimoji="1" lang="en-US" altLang="zh-CN" b="1">
                <a:solidFill>
                  <a:srgbClr val="0000CC"/>
                </a:solidFill>
                <a:ea typeface="楷体_GB2312" pitchFamily="49" charset="-122"/>
              </a:rPr>
              <a:t>(</a:t>
            </a:r>
            <a:r>
              <a:rPr kumimoji="1" lang="en-US" altLang="zh-CN" b="1" i="1">
                <a:solidFill>
                  <a:srgbClr val="0000CC"/>
                </a:solidFill>
                <a:ea typeface="楷体_GB2312" pitchFamily="49" charset="-122"/>
              </a:rPr>
              <a:t>x</a:t>
            </a:r>
            <a:r>
              <a:rPr kumimoji="1" lang="en-US" altLang="zh-CN" b="1">
                <a:solidFill>
                  <a:srgbClr val="0000CC"/>
                </a:solidFill>
                <a:ea typeface="楷体_GB2312" pitchFamily="49" charset="-122"/>
              </a:rPr>
              <a:t>, </a:t>
            </a:r>
            <a:r>
              <a:rPr kumimoji="1" lang="en-US" altLang="zh-CN" i="1">
                <a:solidFill>
                  <a:srgbClr val="0000CC"/>
                </a:solidFill>
                <a:ea typeface="楷体_GB2312" pitchFamily="49" charset="-122"/>
              </a:rPr>
              <a:t>y</a:t>
            </a:r>
            <a:r>
              <a:rPr kumimoji="1" lang="en-US" altLang="zh-CN" b="1">
                <a:solidFill>
                  <a:srgbClr val="0000CC"/>
                </a:solidFill>
                <a:ea typeface="楷体_GB2312" pitchFamily="49" charset="-122"/>
              </a:rPr>
              <a:t>) is expressed as the product of two one-dimensional functions </a:t>
            </a:r>
            <a:r>
              <a:rPr kumimoji="1" lang="en-US" altLang="zh-CN" b="1" i="1">
                <a:solidFill>
                  <a:srgbClr val="0000CC"/>
                </a:solidFill>
                <a:ea typeface="楷体_GB2312" pitchFamily="49" charset="-122"/>
              </a:rPr>
              <a:t>X</a:t>
            </a:r>
            <a:r>
              <a:rPr kumimoji="1" lang="en-US" altLang="zh-CN" b="1">
                <a:solidFill>
                  <a:srgbClr val="0000CC"/>
                </a:solidFill>
                <a:ea typeface="楷体_GB2312" pitchFamily="49" charset="-122"/>
              </a:rPr>
              <a:t>( </a:t>
            </a:r>
            <a:r>
              <a:rPr kumimoji="1" lang="en-US" altLang="zh-CN" b="1" i="1">
                <a:solidFill>
                  <a:srgbClr val="0000CC"/>
                </a:solidFill>
                <a:ea typeface="楷体_GB2312" pitchFamily="49" charset="-122"/>
              </a:rPr>
              <a:t>x </a:t>
            </a:r>
            <a:r>
              <a:rPr kumimoji="1" lang="en-US" altLang="zh-CN" b="1">
                <a:solidFill>
                  <a:srgbClr val="0000CC"/>
                </a:solidFill>
                <a:ea typeface="楷体_GB2312" pitchFamily="49" charset="-122"/>
              </a:rPr>
              <a:t>) and </a:t>
            </a:r>
            <a:r>
              <a:rPr kumimoji="1" lang="en-US" altLang="zh-CN" b="1" i="1">
                <a:solidFill>
                  <a:srgbClr val="0000CC"/>
                </a:solidFill>
                <a:ea typeface="楷体_GB2312" pitchFamily="49" charset="-122"/>
              </a:rPr>
              <a:t>Y</a:t>
            </a:r>
            <a:r>
              <a:rPr kumimoji="1" lang="en-US" altLang="zh-CN" b="1">
                <a:solidFill>
                  <a:srgbClr val="0000CC"/>
                </a:solidFill>
                <a:ea typeface="楷体_GB2312" pitchFamily="49" charset="-122"/>
              </a:rPr>
              <a:t>( </a:t>
            </a:r>
            <a:r>
              <a:rPr kumimoji="1" lang="en-US" altLang="zh-CN" i="1">
                <a:solidFill>
                  <a:srgbClr val="0000CC"/>
                </a:solidFill>
                <a:ea typeface="楷体_GB2312" pitchFamily="49" charset="-122"/>
              </a:rPr>
              <a:t>y </a:t>
            </a:r>
            <a:r>
              <a:rPr kumimoji="1" lang="en-US" altLang="zh-CN" b="1">
                <a:solidFill>
                  <a:srgbClr val="0000CC"/>
                </a:solidFill>
                <a:ea typeface="楷体_GB2312" pitchFamily="49" charset="-122"/>
              </a:rPr>
              <a:t>) </a:t>
            </a:r>
            <a:r>
              <a:rPr kumimoji="1" lang="zh-CN" altLang="en-US" b="1">
                <a:solidFill>
                  <a:srgbClr val="0000CC"/>
                </a:solidFill>
                <a:ea typeface="楷体_GB2312" pitchFamily="49" charset="-122"/>
              </a:rPr>
              <a:t>，</a:t>
            </a:r>
            <a:r>
              <a:rPr kumimoji="1" lang="en-US" altLang="zh-CN" b="1">
                <a:solidFill>
                  <a:srgbClr val="0000CC"/>
                </a:solidFill>
                <a:ea typeface="楷体_GB2312" pitchFamily="49" charset="-122"/>
              </a:rPr>
              <a:t>that is</a:t>
            </a:r>
          </a:p>
        </p:txBody>
      </p:sp>
      <p:graphicFrame>
        <p:nvGraphicFramePr>
          <p:cNvPr id="197640" name="Object 8"/>
          <p:cNvGraphicFramePr>
            <a:graphicFrameLocks noChangeAspect="1"/>
          </p:cNvGraphicFramePr>
          <p:nvPr/>
        </p:nvGraphicFramePr>
        <p:xfrm>
          <a:off x="4656139" y="2924175"/>
          <a:ext cx="2663825" cy="439738"/>
        </p:xfrm>
        <a:graphic>
          <a:graphicData uri="http://schemas.openxmlformats.org/presentationml/2006/ole">
            <mc:AlternateContent xmlns:mc="http://schemas.openxmlformats.org/markup-compatibility/2006">
              <mc:Choice xmlns:v="urn:schemas-microsoft-com:vml" Requires="v">
                <p:oleObj spid="_x0000_s57384" name="Equation" r:id="rId7" imgW="1171543" imgH="142795" progId="Equation.DSMT4">
                  <p:embed/>
                </p:oleObj>
              </mc:Choice>
              <mc:Fallback>
                <p:oleObj name="Equation" r:id="rId7" imgW="1171543" imgH="14279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6139" y="2924175"/>
                        <a:ext cx="2663825"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7641" name="Object 9"/>
          <p:cNvGraphicFramePr>
            <a:graphicFrameLocks noChangeAspect="1"/>
          </p:cNvGraphicFramePr>
          <p:nvPr/>
        </p:nvGraphicFramePr>
        <p:xfrm>
          <a:off x="4151313" y="4005263"/>
          <a:ext cx="3956050" cy="887412"/>
        </p:xfrm>
        <a:graphic>
          <a:graphicData uri="http://schemas.openxmlformats.org/presentationml/2006/ole">
            <mc:AlternateContent xmlns:mc="http://schemas.openxmlformats.org/markup-compatibility/2006">
              <mc:Choice xmlns:v="urn:schemas-microsoft-com:vml" Requires="v">
                <p:oleObj spid="_x0000_s57385" name="Equation" r:id="rId9" imgW="1924139" imgH="390594" progId="Equation.DSMT4">
                  <p:embed/>
                </p:oleObj>
              </mc:Choice>
              <mc:Fallback>
                <p:oleObj name="Equation" r:id="rId9" imgW="1924139" imgH="390594"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51313" y="4005263"/>
                        <a:ext cx="3956050" cy="887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7642" name="Rectangle 10"/>
          <p:cNvSpPr>
            <a:spLocks noChangeArrowheads="1"/>
          </p:cNvSpPr>
          <p:nvPr/>
        </p:nvSpPr>
        <p:spPr bwMode="auto">
          <a:xfrm>
            <a:off x="1919289" y="3429001"/>
            <a:ext cx="6624637"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kumimoji="1" lang="en-US" altLang="zh-CN" b="1">
                <a:solidFill>
                  <a:srgbClr val="000000"/>
                </a:solidFill>
                <a:ea typeface="楷体_GB2312" pitchFamily="49" charset="-122"/>
              </a:rPr>
              <a:t>It will be substituted into the Laplace’s equation </a:t>
            </a:r>
            <a:r>
              <a:rPr kumimoji="1" lang="zh-CN" altLang="en-US" b="1">
                <a:solidFill>
                  <a:srgbClr val="000000"/>
                </a:solidFill>
                <a:ea typeface="楷体_GB2312" pitchFamily="49" charset="-122"/>
              </a:rPr>
              <a:t>，</a:t>
            </a:r>
            <a:r>
              <a:rPr kumimoji="1" lang="en-US" altLang="zh-CN" b="1">
                <a:solidFill>
                  <a:srgbClr val="000000"/>
                </a:solidFill>
                <a:ea typeface="楷体_GB2312" pitchFamily="49" charset="-122"/>
              </a:rPr>
              <a:t>then</a:t>
            </a:r>
          </a:p>
        </p:txBody>
      </p:sp>
      <p:sp>
        <p:nvSpPr>
          <p:cNvPr id="197643" name="Rectangle 11"/>
          <p:cNvSpPr>
            <a:spLocks noChangeArrowheads="1"/>
          </p:cNvSpPr>
          <p:nvPr/>
        </p:nvSpPr>
        <p:spPr bwMode="auto">
          <a:xfrm>
            <a:off x="1992314" y="4797425"/>
            <a:ext cx="49688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kumimoji="1" lang="en-US" altLang="zh-CN" sz="2000" b="1">
                <a:solidFill>
                  <a:srgbClr val="0000CC"/>
                </a:solidFill>
                <a:latin typeface="Times New Roman" panose="02020603050405020304" pitchFamily="18" charset="0"/>
                <a:ea typeface="楷体_GB2312" pitchFamily="49" charset="-122"/>
              </a:rPr>
              <a:t>Then divided by </a:t>
            </a:r>
            <a:r>
              <a:rPr kumimoji="1" lang="en-US" altLang="zh-CN" sz="2000" b="1" i="1">
                <a:solidFill>
                  <a:srgbClr val="0000CC"/>
                </a:solidFill>
                <a:latin typeface="Times New Roman" panose="02020603050405020304" pitchFamily="18" charset="0"/>
                <a:ea typeface="楷体_GB2312" pitchFamily="49" charset="-122"/>
              </a:rPr>
              <a:t>X</a:t>
            </a:r>
            <a:r>
              <a:rPr kumimoji="1" lang="en-US" altLang="zh-CN" sz="2000" b="1">
                <a:solidFill>
                  <a:srgbClr val="0000CC"/>
                </a:solidFill>
                <a:latin typeface="Times New Roman" panose="02020603050405020304" pitchFamily="18" charset="0"/>
                <a:ea typeface="楷体_GB2312" pitchFamily="49" charset="-122"/>
              </a:rPr>
              <a:t>( </a:t>
            </a:r>
            <a:r>
              <a:rPr kumimoji="1" lang="en-US" altLang="zh-CN" sz="2000" b="1" i="1">
                <a:solidFill>
                  <a:srgbClr val="0000CC"/>
                </a:solidFill>
                <a:latin typeface="Times New Roman" panose="02020603050405020304" pitchFamily="18" charset="0"/>
                <a:ea typeface="楷体_GB2312" pitchFamily="49" charset="-122"/>
              </a:rPr>
              <a:t>x </a:t>
            </a:r>
            <a:r>
              <a:rPr kumimoji="1" lang="en-US" altLang="zh-CN" sz="2000" b="1">
                <a:solidFill>
                  <a:srgbClr val="0000CC"/>
                </a:solidFill>
                <a:latin typeface="Times New Roman" panose="02020603050405020304" pitchFamily="18" charset="0"/>
                <a:ea typeface="楷体_GB2312" pitchFamily="49" charset="-122"/>
              </a:rPr>
              <a:t>) </a:t>
            </a:r>
            <a:r>
              <a:rPr kumimoji="1" lang="en-US" altLang="zh-CN" sz="2000" b="1" i="1">
                <a:solidFill>
                  <a:srgbClr val="0000CC"/>
                </a:solidFill>
                <a:latin typeface="Times New Roman" panose="02020603050405020304" pitchFamily="18" charset="0"/>
                <a:ea typeface="楷体_GB2312" pitchFamily="49" charset="-122"/>
              </a:rPr>
              <a:t>Y</a:t>
            </a:r>
            <a:r>
              <a:rPr kumimoji="1" lang="en-US" altLang="zh-CN" sz="2000" b="1">
                <a:solidFill>
                  <a:srgbClr val="0000CC"/>
                </a:solidFill>
                <a:latin typeface="Times New Roman" panose="02020603050405020304" pitchFamily="18" charset="0"/>
                <a:ea typeface="楷体_GB2312" pitchFamily="49" charset="-122"/>
              </a:rPr>
              <a:t>( </a:t>
            </a:r>
            <a:r>
              <a:rPr kumimoji="1" lang="en-US" altLang="zh-CN" sz="2000" i="1">
                <a:solidFill>
                  <a:srgbClr val="0000CC"/>
                </a:solidFill>
                <a:latin typeface="Times New Roman" panose="02020603050405020304" pitchFamily="18" charset="0"/>
                <a:ea typeface="楷体_GB2312" pitchFamily="49" charset="-122"/>
              </a:rPr>
              <a:t>y </a:t>
            </a:r>
            <a:r>
              <a:rPr kumimoji="1" lang="en-US" altLang="zh-CN" sz="2000" b="1">
                <a:solidFill>
                  <a:srgbClr val="0000CC"/>
                </a:solidFill>
                <a:latin typeface="Times New Roman" panose="02020603050405020304" pitchFamily="18" charset="0"/>
                <a:ea typeface="楷体_GB2312" pitchFamily="49" charset="-122"/>
              </a:rPr>
              <a:t>) </a:t>
            </a:r>
            <a:r>
              <a:rPr kumimoji="1" lang="zh-CN" altLang="en-US" sz="2000" b="1">
                <a:solidFill>
                  <a:srgbClr val="0000CC"/>
                </a:solidFill>
                <a:latin typeface="Times New Roman" panose="02020603050405020304" pitchFamily="18" charset="0"/>
                <a:ea typeface="楷体_GB2312" pitchFamily="49" charset="-122"/>
              </a:rPr>
              <a:t>，</a:t>
            </a:r>
            <a:r>
              <a:rPr kumimoji="1" lang="en-US" altLang="zh-CN" sz="2000" b="1">
                <a:solidFill>
                  <a:srgbClr val="0000CC"/>
                </a:solidFill>
                <a:latin typeface="Times New Roman" panose="02020603050405020304" pitchFamily="18" charset="0"/>
                <a:ea typeface="楷体_GB2312" pitchFamily="49" charset="-122"/>
              </a:rPr>
              <a:t>next</a:t>
            </a:r>
          </a:p>
        </p:txBody>
      </p:sp>
      <p:grpSp>
        <p:nvGrpSpPr>
          <p:cNvPr id="860172" name="Group 12"/>
          <p:cNvGrpSpPr>
            <a:grpSpLocks/>
          </p:cNvGrpSpPr>
          <p:nvPr/>
        </p:nvGrpSpPr>
        <p:grpSpPr bwMode="auto">
          <a:xfrm>
            <a:off x="7967663" y="5157788"/>
            <a:ext cx="2089150" cy="658812"/>
            <a:chOff x="4104" y="3248"/>
            <a:chExt cx="1316" cy="415"/>
          </a:xfrm>
        </p:grpSpPr>
        <p:sp>
          <p:nvSpPr>
            <p:cNvPr id="197645" name="Rectangle 13"/>
            <p:cNvSpPr>
              <a:spLocks noChangeArrowheads="1"/>
            </p:cNvSpPr>
            <p:nvPr/>
          </p:nvSpPr>
          <p:spPr bwMode="auto">
            <a:xfrm>
              <a:off x="4422" y="3248"/>
              <a:ext cx="998" cy="415"/>
            </a:xfrm>
            <a:prstGeom prst="rect">
              <a:avLst/>
            </a:prstGeom>
            <a:solidFill>
              <a:srgbClr val="CCFFFF"/>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r>
                <a:rPr kumimoji="1" lang="en-US" altLang="zh-CN" sz="1600" b="1">
                  <a:solidFill>
                    <a:srgbClr val="000000"/>
                  </a:solidFill>
                </a:rPr>
                <a:t>Separation</a:t>
              </a:r>
            </a:p>
            <a:p>
              <a:pPr algn="ctr">
                <a:spcBef>
                  <a:spcPct val="20000"/>
                </a:spcBef>
              </a:pPr>
              <a:r>
                <a:rPr kumimoji="1" lang="en-US" altLang="zh-CN" sz="1600" b="1">
                  <a:solidFill>
                    <a:srgbClr val="000000"/>
                  </a:solidFill>
                </a:rPr>
                <a:t>constant</a:t>
              </a:r>
            </a:p>
          </p:txBody>
        </p:sp>
        <p:sp>
          <p:nvSpPr>
            <p:cNvPr id="197646" name="Line 14"/>
            <p:cNvSpPr>
              <a:spLocks noChangeShapeType="1"/>
            </p:cNvSpPr>
            <p:nvPr/>
          </p:nvSpPr>
          <p:spPr bwMode="auto">
            <a:xfrm flipH="1">
              <a:off x="4104" y="3385"/>
              <a:ext cx="318" cy="272"/>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166532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7635"/>
                                        </p:tgtEl>
                                        <p:attrNameLst>
                                          <p:attrName>style.visibility</p:attrName>
                                        </p:attrNameLst>
                                      </p:cBhvr>
                                      <p:to>
                                        <p:strVal val="visible"/>
                                      </p:to>
                                    </p:set>
                                    <p:animEffect transition="in" filter="wipe(up)">
                                      <p:cBhvr>
                                        <p:cTn id="7" dur="3000"/>
                                        <p:tgtEl>
                                          <p:spTgt spid="197635"/>
                                        </p:tgtEl>
                                      </p:cBhvr>
                                    </p:animEffect>
                                  </p:childTnLst>
                                </p:cTn>
                              </p:par>
                            </p:childTnLst>
                          </p:cTn>
                        </p:par>
                        <p:par>
                          <p:cTn id="8" fill="hold" nodeType="afterGroup">
                            <p:stCondLst>
                              <p:cond delay="3000"/>
                            </p:stCondLst>
                            <p:childTnLst>
                              <p:par>
                                <p:cTn id="9" presetID="22" presetClass="entr" presetSubtype="1" fill="hold" nodeType="afterEffect">
                                  <p:stCondLst>
                                    <p:cond delay="0"/>
                                  </p:stCondLst>
                                  <p:childTnLst>
                                    <p:set>
                                      <p:cBhvr>
                                        <p:cTn id="10" dur="1" fill="hold">
                                          <p:stCondLst>
                                            <p:cond delay="0"/>
                                          </p:stCondLst>
                                        </p:cTn>
                                        <p:tgtEl>
                                          <p:spTgt spid="197636"/>
                                        </p:tgtEl>
                                        <p:attrNameLst>
                                          <p:attrName>style.visibility</p:attrName>
                                        </p:attrNameLst>
                                      </p:cBhvr>
                                      <p:to>
                                        <p:strVal val="visible"/>
                                      </p:to>
                                    </p:set>
                                    <p:animEffect transition="in" filter="wipe(up)">
                                      <p:cBhvr>
                                        <p:cTn id="11" dur="3000"/>
                                        <p:tgtEl>
                                          <p:spTgt spid="19763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97639"/>
                                        </p:tgtEl>
                                        <p:attrNameLst>
                                          <p:attrName>style.visibility</p:attrName>
                                        </p:attrNameLst>
                                      </p:cBhvr>
                                      <p:to>
                                        <p:strVal val="visible"/>
                                      </p:to>
                                    </p:set>
                                    <p:animEffect transition="in" filter="wipe(up)">
                                      <p:cBhvr>
                                        <p:cTn id="16" dur="3000"/>
                                        <p:tgtEl>
                                          <p:spTgt spid="197639"/>
                                        </p:tgtEl>
                                      </p:cBhvr>
                                    </p:animEffect>
                                  </p:childTnLst>
                                </p:cTn>
                              </p:par>
                            </p:childTnLst>
                          </p:cTn>
                        </p:par>
                        <p:par>
                          <p:cTn id="17" fill="hold" nodeType="afterGroup">
                            <p:stCondLst>
                              <p:cond delay="3000"/>
                            </p:stCondLst>
                            <p:childTnLst>
                              <p:par>
                                <p:cTn id="18" presetID="22" presetClass="entr" presetSubtype="1" fill="hold" nodeType="afterEffect">
                                  <p:stCondLst>
                                    <p:cond delay="0"/>
                                  </p:stCondLst>
                                  <p:childTnLst>
                                    <p:set>
                                      <p:cBhvr>
                                        <p:cTn id="19" dur="1" fill="hold">
                                          <p:stCondLst>
                                            <p:cond delay="0"/>
                                          </p:stCondLst>
                                        </p:cTn>
                                        <p:tgtEl>
                                          <p:spTgt spid="197640"/>
                                        </p:tgtEl>
                                        <p:attrNameLst>
                                          <p:attrName>style.visibility</p:attrName>
                                        </p:attrNameLst>
                                      </p:cBhvr>
                                      <p:to>
                                        <p:strVal val="visible"/>
                                      </p:to>
                                    </p:set>
                                    <p:animEffect transition="in" filter="wipe(up)">
                                      <p:cBhvr>
                                        <p:cTn id="20" dur="3000"/>
                                        <p:tgtEl>
                                          <p:spTgt spid="19764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97642"/>
                                        </p:tgtEl>
                                        <p:attrNameLst>
                                          <p:attrName>style.visibility</p:attrName>
                                        </p:attrNameLst>
                                      </p:cBhvr>
                                      <p:to>
                                        <p:strVal val="visible"/>
                                      </p:to>
                                    </p:set>
                                    <p:animEffect transition="in" filter="wipe(up)">
                                      <p:cBhvr>
                                        <p:cTn id="25" dur="3000"/>
                                        <p:tgtEl>
                                          <p:spTgt spid="197642"/>
                                        </p:tgtEl>
                                      </p:cBhvr>
                                    </p:animEffect>
                                  </p:childTnLst>
                                </p:cTn>
                              </p:par>
                            </p:childTnLst>
                          </p:cTn>
                        </p:par>
                        <p:par>
                          <p:cTn id="26" fill="hold" nodeType="afterGroup">
                            <p:stCondLst>
                              <p:cond delay="3000"/>
                            </p:stCondLst>
                            <p:childTnLst>
                              <p:par>
                                <p:cTn id="27" presetID="22" presetClass="entr" presetSubtype="1" fill="hold" nodeType="afterEffect">
                                  <p:stCondLst>
                                    <p:cond delay="0"/>
                                  </p:stCondLst>
                                  <p:childTnLst>
                                    <p:set>
                                      <p:cBhvr>
                                        <p:cTn id="28" dur="1" fill="hold">
                                          <p:stCondLst>
                                            <p:cond delay="0"/>
                                          </p:stCondLst>
                                        </p:cTn>
                                        <p:tgtEl>
                                          <p:spTgt spid="197641"/>
                                        </p:tgtEl>
                                        <p:attrNameLst>
                                          <p:attrName>style.visibility</p:attrName>
                                        </p:attrNameLst>
                                      </p:cBhvr>
                                      <p:to>
                                        <p:strVal val="visible"/>
                                      </p:to>
                                    </p:set>
                                    <p:animEffect transition="in" filter="wipe(up)">
                                      <p:cBhvr>
                                        <p:cTn id="29" dur="3000"/>
                                        <p:tgtEl>
                                          <p:spTgt spid="19764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97643"/>
                                        </p:tgtEl>
                                        <p:attrNameLst>
                                          <p:attrName>style.visibility</p:attrName>
                                        </p:attrNameLst>
                                      </p:cBhvr>
                                      <p:to>
                                        <p:strVal val="visible"/>
                                      </p:to>
                                    </p:set>
                                    <p:animEffect transition="in" filter="wipe(up)">
                                      <p:cBhvr>
                                        <p:cTn id="34" dur="3000"/>
                                        <p:tgtEl>
                                          <p:spTgt spid="197643"/>
                                        </p:tgtEl>
                                      </p:cBhvr>
                                    </p:animEffect>
                                  </p:childTnLst>
                                </p:cTn>
                              </p:par>
                            </p:childTnLst>
                          </p:cTn>
                        </p:par>
                        <p:par>
                          <p:cTn id="35" fill="hold" nodeType="afterGroup">
                            <p:stCondLst>
                              <p:cond delay="3000"/>
                            </p:stCondLst>
                            <p:childTnLst>
                              <p:par>
                                <p:cTn id="36" presetID="22" presetClass="entr" presetSubtype="1" fill="hold" nodeType="afterEffect">
                                  <p:stCondLst>
                                    <p:cond delay="0"/>
                                  </p:stCondLst>
                                  <p:childTnLst>
                                    <p:set>
                                      <p:cBhvr>
                                        <p:cTn id="37" dur="1" fill="hold">
                                          <p:stCondLst>
                                            <p:cond delay="0"/>
                                          </p:stCondLst>
                                        </p:cTn>
                                        <p:tgtEl>
                                          <p:spTgt spid="197638"/>
                                        </p:tgtEl>
                                        <p:attrNameLst>
                                          <p:attrName>style.visibility</p:attrName>
                                        </p:attrNameLst>
                                      </p:cBhvr>
                                      <p:to>
                                        <p:strVal val="visible"/>
                                      </p:to>
                                    </p:set>
                                    <p:animEffect transition="in" filter="wipe(up)">
                                      <p:cBhvr>
                                        <p:cTn id="38" dur="3000"/>
                                        <p:tgtEl>
                                          <p:spTgt spid="197638"/>
                                        </p:tgtEl>
                                      </p:cBhvr>
                                    </p:animEffect>
                                  </p:childTnLst>
                                </p:cTn>
                              </p:par>
                            </p:childTnLst>
                          </p:cTn>
                        </p:par>
                        <p:par>
                          <p:cTn id="39" fill="hold" nodeType="afterGroup">
                            <p:stCondLst>
                              <p:cond delay="6000"/>
                            </p:stCondLst>
                            <p:childTnLst>
                              <p:par>
                                <p:cTn id="40" presetID="10" presetClass="entr" presetSubtype="0" fill="hold" nodeType="afterEffect">
                                  <p:stCondLst>
                                    <p:cond delay="0"/>
                                  </p:stCondLst>
                                  <p:childTnLst>
                                    <p:set>
                                      <p:cBhvr>
                                        <p:cTn id="41" dur="1" fill="hold">
                                          <p:stCondLst>
                                            <p:cond delay="0"/>
                                          </p:stCondLst>
                                        </p:cTn>
                                        <p:tgtEl>
                                          <p:spTgt spid="860172"/>
                                        </p:tgtEl>
                                        <p:attrNameLst>
                                          <p:attrName>style.visibility</p:attrName>
                                        </p:attrNameLst>
                                      </p:cBhvr>
                                      <p:to>
                                        <p:strVal val="visible"/>
                                      </p:to>
                                    </p:set>
                                    <p:animEffect transition="in" filter="fade">
                                      <p:cBhvr>
                                        <p:cTn id="42" dur="2000"/>
                                        <p:tgtEl>
                                          <p:spTgt spid="860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p:bldP spid="197639" grpId="0"/>
      <p:bldP spid="197642" grpId="0"/>
      <p:bldP spid="19764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8659" name="Object 2"/>
          <p:cNvGraphicFramePr>
            <a:graphicFrameLocks noChangeAspect="1"/>
          </p:cNvGraphicFramePr>
          <p:nvPr/>
        </p:nvGraphicFramePr>
        <p:xfrm>
          <a:off x="3359151" y="981075"/>
          <a:ext cx="2663825" cy="838200"/>
        </p:xfrm>
        <a:graphic>
          <a:graphicData uri="http://schemas.openxmlformats.org/presentationml/2006/ole">
            <mc:AlternateContent xmlns:mc="http://schemas.openxmlformats.org/markup-compatibility/2006">
              <mc:Choice xmlns:v="urn:schemas-microsoft-com:vml" Requires="v">
                <p:oleObj spid="_x0000_s58469" name="Equation" r:id="rId3" imgW="1276280" imgH="361981" progId="Equation.DSMT4">
                  <p:embed/>
                </p:oleObj>
              </mc:Choice>
              <mc:Fallback>
                <p:oleObj name="Equation" r:id="rId3" imgW="1276280" imgH="36198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151" y="981075"/>
                        <a:ext cx="266382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8660" name="Object 3"/>
          <p:cNvGraphicFramePr>
            <a:graphicFrameLocks noChangeAspect="1"/>
          </p:cNvGraphicFramePr>
          <p:nvPr/>
        </p:nvGraphicFramePr>
        <p:xfrm>
          <a:off x="6672263" y="981076"/>
          <a:ext cx="2559050" cy="887413"/>
        </p:xfrm>
        <a:graphic>
          <a:graphicData uri="http://schemas.openxmlformats.org/presentationml/2006/ole">
            <mc:AlternateContent xmlns:mc="http://schemas.openxmlformats.org/markup-compatibility/2006">
              <mc:Choice xmlns:v="urn:schemas-microsoft-com:vml" Requires="v">
                <p:oleObj spid="_x0000_s58470" name="Equation" r:id="rId5" imgW="1228771" imgH="390594" progId="Equation.DSMT4">
                  <p:embed/>
                </p:oleObj>
              </mc:Choice>
              <mc:Fallback>
                <p:oleObj name="Equation" r:id="rId5" imgW="1228771" imgH="39059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2263" y="981076"/>
                        <a:ext cx="2559050" cy="88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8661" name="Text Box 4"/>
          <p:cNvSpPr txBox="1">
            <a:spLocks noChangeArrowheads="1"/>
          </p:cNvSpPr>
          <p:nvPr/>
        </p:nvSpPr>
        <p:spPr bwMode="auto">
          <a:xfrm>
            <a:off x="1703389" y="476250"/>
            <a:ext cx="3132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a:solidFill>
                  <a:srgbClr val="000000"/>
                </a:solidFill>
                <a:ea typeface="楷体_GB2312" pitchFamily="49" charset="-122"/>
              </a:rPr>
              <a:t>    If</a:t>
            </a:r>
            <a:r>
              <a:rPr kumimoji="1" lang="el-GR" altLang="zh-CN" sz="2400" b="1" i="1">
                <a:solidFill>
                  <a:srgbClr val="000000"/>
                </a:solidFill>
                <a:ea typeface="楷体_GB2312" pitchFamily="49" charset="-122"/>
              </a:rPr>
              <a:t>λ</a:t>
            </a:r>
            <a:r>
              <a:rPr kumimoji="1" lang="zh-CN" altLang="en-US" sz="2400" b="1">
                <a:solidFill>
                  <a:srgbClr val="000000"/>
                </a:solidFill>
                <a:ea typeface="楷体_GB2312" pitchFamily="49" charset="-122"/>
              </a:rPr>
              <a:t>＝－</a:t>
            </a:r>
            <a:r>
              <a:rPr kumimoji="1" lang="en-US" altLang="zh-CN" sz="2400" b="1" i="1">
                <a:solidFill>
                  <a:srgbClr val="000000"/>
                </a:solidFill>
                <a:ea typeface="楷体_GB2312" pitchFamily="49" charset="-122"/>
              </a:rPr>
              <a:t>k</a:t>
            </a:r>
            <a:r>
              <a:rPr kumimoji="1" lang="en-US" altLang="zh-CN" sz="2400" b="1" baseline="30000">
                <a:solidFill>
                  <a:srgbClr val="000000"/>
                </a:solidFill>
                <a:ea typeface="楷体_GB2312" pitchFamily="49" charset="-122"/>
              </a:rPr>
              <a:t>2 </a:t>
            </a:r>
            <a:r>
              <a:rPr kumimoji="1" lang="zh-CN" altLang="en-US" sz="2400" b="1">
                <a:solidFill>
                  <a:srgbClr val="000000"/>
                </a:solidFill>
                <a:ea typeface="楷体_GB2312" pitchFamily="49" charset="-122"/>
              </a:rPr>
              <a:t>，</a:t>
            </a:r>
            <a:r>
              <a:rPr kumimoji="1" lang="en-US" altLang="zh-CN" sz="2400" b="1">
                <a:solidFill>
                  <a:srgbClr val="000000"/>
                </a:solidFill>
                <a:ea typeface="楷体_GB2312" pitchFamily="49" charset="-122"/>
              </a:rPr>
              <a:t>then</a:t>
            </a:r>
          </a:p>
        </p:txBody>
      </p:sp>
      <p:graphicFrame>
        <p:nvGraphicFramePr>
          <p:cNvPr id="198662" name="Object 6"/>
          <p:cNvGraphicFramePr>
            <a:graphicFrameLocks noChangeAspect="1"/>
          </p:cNvGraphicFramePr>
          <p:nvPr/>
        </p:nvGraphicFramePr>
        <p:xfrm>
          <a:off x="7078663" y="2106614"/>
          <a:ext cx="2978150" cy="458787"/>
        </p:xfrm>
        <a:graphic>
          <a:graphicData uri="http://schemas.openxmlformats.org/presentationml/2006/ole">
            <mc:AlternateContent xmlns:mc="http://schemas.openxmlformats.org/markup-compatibility/2006">
              <mc:Choice xmlns:v="urn:schemas-microsoft-com:vml" Requires="v">
                <p:oleObj spid="_x0000_s58471" name="Equation" r:id="rId7" imgW="1428797" imgH="171408" progId="Equation.DSMT4">
                  <p:embed/>
                </p:oleObj>
              </mc:Choice>
              <mc:Fallback>
                <p:oleObj name="Equation" r:id="rId7" imgW="1428797" imgH="171408"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78663" y="2106614"/>
                        <a:ext cx="297815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8663" name="Object 10"/>
          <p:cNvGraphicFramePr>
            <a:graphicFrameLocks noChangeAspect="1"/>
          </p:cNvGraphicFramePr>
          <p:nvPr/>
        </p:nvGraphicFramePr>
        <p:xfrm>
          <a:off x="4151314" y="4365626"/>
          <a:ext cx="5838825" cy="506413"/>
        </p:xfrm>
        <a:graphic>
          <a:graphicData uri="http://schemas.openxmlformats.org/presentationml/2006/ole">
            <mc:AlternateContent xmlns:mc="http://schemas.openxmlformats.org/markup-compatibility/2006">
              <mc:Choice xmlns:v="urn:schemas-microsoft-com:vml" Requires="v">
                <p:oleObj spid="_x0000_s58472" name="Equation" r:id="rId9" imgW="2581175" imgH="171408" progId="Equation.DSMT4">
                  <p:embed/>
                </p:oleObj>
              </mc:Choice>
              <mc:Fallback>
                <p:oleObj name="Equation" r:id="rId9" imgW="2581175" imgH="171408"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51314" y="4365626"/>
                        <a:ext cx="5838825"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8664" name="Object 12"/>
          <p:cNvGraphicFramePr>
            <a:graphicFrameLocks noChangeAspect="1"/>
          </p:cNvGraphicFramePr>
          <p:nvPr/>
        </p:nvGraphicFramePr>
        <p:xfrm>
          <a:off x="3114676" y="5775326"/>
          <a:ext cx="7445375" cy="523875"/>
        </p:xfrm>
        <a:graphic>
          <a:graphicData uri="http://schemas.openxmlformats.org/presentationml/2006/ole">
            <mc:AlternateContent xmlns:mc="http://schemas.openxmlformats.org/markup-compatibility/2006">
              <mc:Choice xmlns:v="urn:schemas-microsoft-com:vml" Requires="v">
                <p:oleObj spid="_x0000_s58473" name="Equation" r:id="rId11" imgW="3447955" imgH="171408" progId="Equation.DSMT4">
                  <p:embed/>
                </p:oleObj>
              </mc:Choice>
              <mc:Fallback>
                <p:oleObj name="Equation" r:id="rId11" imgW="3447955" imgH="171408"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14676" y="5775326"/>
                        <a:ext cx="7445375"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8665" name="Group 26"/>
          <p:cNvGrpSpPr>
            <a:grpSpLocks/>
          </p:cNvGrpSpPr>
          <p:nvPr/>
        </p:nvGrpSpPr>
        <p:grpSpPr bwMode="auto">
          <a:xfrm>
            <a:off x="3648076" y="3644901"/>
            <a:ext cx="5083175" cy="511175"/>
            <a:chOff x="1429" y="2296"/>
            <a:chExt cx="3202" cy="322"/>
          </a:xfrm>
        </p:grpSpPr>
        <p:graphicFrame>
          <p:nvGraphicFramePr>
            <p:cNvPr id="198666" name="Object 7"/>
            <p:cNvGraphicFramePr>
              <a:graphicFrameLocks noChangeAspect="1"/>
            </p:cNvGraphicFramePr>
            <p:nvPr/>
          </p:nvGraphicFramePr>
          <p:xfrm>
            <a:off x="1824" y="2296"/>
            <a:ext cx="2807" cy="322"/>
          </p:xfrm>
          <a:graphic>
            <a:graphicData uri="http://schemas.openxmlformats.org/presentationml/2006/ole">
              <mc:AlternateContent xmlns:mc="http://schemas.openxmlformats.org/markup-compatibility/2006">
                <mc:Choice xmlns:v="urn:schemas-microsoft-com:vml" Requires="v">
                  <p:oleObj spid="_x0000_s58474" name="Equation" r:id="rId13" imgW="1933586" imgH="171408" progId="Equation.DSMT4">
                    <p:embed/>
                  </p:oleObj>
                </mc:Choice>
                <mc:Fallback>
                  <p:oleObj name="Equation" r:id="rId13" imgW="1933586" imgH="171408"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24" y="2296"/>
                          <a:ext cx="2807"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8667" name="AutoShape 14"/>
            <p:cNvSpPr>
              <a:spLocks noChangeArrowheads="1"/>
            </p:cNvSpPr>
            <p:nvPr/>
          </p:nvSpPr>
          <p:spPr bwMode="auto">
            <a:xfrm>
              <a:off x="1429" y="2391"/>
              <a:ext cx="363" cy="137"/>
            </a:xfrm>
            <a:prstGeom prst="rightArrow">
              <a:avLst>
                <a:gd name="adj1" fmla="val 50000"/>
                <a:gd name="adj2" fmla="val 66241"/>
              </a:avLst>
            </a:prstGeom>
            <a:solidFill>
              <a:srgbClr val="FFCC99"/>
            </a:solidFill>
            <a:ln w="254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000000"/>
                </a:solidFill>
                <a:latin typeface="Times New Roman" panose="02020603050405020304" pitchFamily="18" charset="0"/>
                <a:ea typeface="幼圆" panose="02010509060101010101" pitchFamily="49" charset="-122"/>
              </a:endParaRPr>
            </a:p>
          </p:txBody>
        </p:sp>
      </p:grpSp>
      <p:grpSp>
        <p:nvGrpSpPr>
          <p:cNvPr id="861200" name="Group 16"/>
          <p:cNvGrpSpPr>
            <a:grpSpLocks/>
          </p:cNvGrpSpPr>
          <p:nvPr/>
        </p:nvGrpSpPr>
        <p:grpSpPr bwMode="auto">
          <a:xfrm>
            <a:off x="1668463" y="3638551"/>
            <a:ext cx="1979612" cy="511175"/>
            <a:chOff x="50" y="2129"/>
            <a:chExt cx="1247" cy="322"/>
          </a:xfrm>
        </p:grpSpPr>
        <p:sp>
          <p:nvSpPr>
            <p:cNvPr id="198669" name="Text Box 8"/>
            <p:cNvSpPr txBox="1">
              <a:spLocks noChangeArrowheads="1"/>
            </p:cNvSpPr>
            <p:nvPr/>
          </p:nvSpPr>
          <p:spPr bwMode="auto">
            <a:xfrm>
              <a:off x="50" y="2132"/>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b="1">
                  <a:solidFill>
                    <a:srgbClr val="000000"/>
                  </a:solidFill>
                  <a:latin typeface="Times New Roman" panose="02020603050405020304" pitchFamily="18" charset="0"/>
                  <a:ea typeface="楷体_GB2312" pitchFamily="49" charset="-122"/>
                </a:rPr>
                <a:t>when</a:t>
              </a:r>
              <a:endParaRPr kumimoji="1" lang="en-US" altLang="zh-CN" sz="2400" b="1">
                <a:solidFill>
                  <a:srgbClr val="000000"/>
                </a:solidFill>
                <a:latin typeface="Times New Roman" panose="02020603050405020304" pitchFamily="18" charset="0"/>
                <a:ea typeface="楷体_GB2312" pitchFamily="49" charset="-122"/>
              </a:endParaRPr>
            </a:p>
          </p:txBody>
        </p:sp>
        <p:graphicFrame>
          <p:nvGraphicFramePr>
            <p:cNvPr id="198670" name="Object 15"/>
            <p:cNvGraphicFramePr>
              <a:graphicFrameLocks noChangeAspect="1"/>
            </p:cNvGraphicFramePr>
            <p:nvPr/>
          </p:nvGraphicFramePr>
          <p:xfrm>
            <a:off x="385" y="2129"/>
            <a:ext cx="912" cy="322"/>
          </p:xfrm>
          <a:graphic>
            <a:graphicData uri="http://schemas.openxmlformats.org/presentationml/2006/ole">
              <mc:AlternateContent xmlns:mc="http://schemas.openxmlformats.org/markup-compatibility/2006">
                <mc:Choice xmlns:v="urn:schemas-microsoft-com:vml" Requires="v">
                  <p:oleObj spid="_x0000_s58475" name="Equation" r:id="rId15" imgW="590631" imgH="171408" progId="Equation.DSMT4">
                    <p:embed/>
                  </p:oleObj>
                </mc:Choice>
                <mc:Fallback>
                  <p:oleObj name="Equation" r:id="rId15" imgW="590631" imgH="171408"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5" y="2129"/>
                          <a:ext cx="912"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61202" name="Group 18"/>
          <p:cNvGrpSpPr>
            <a:grpSpLocks/>
          </p:cNvGrpSpPr>
          <p:nvPr/>
        </p:nvGrpSpPr>
        <p:grpSpPr bwMode="auto">
          <a:xfrm>
            <a:off x="1558925" y="5086350"/>
            <a:ext cx="4897438" cy="503238"/>
            <a:chOff x="294" y="3139"/>
            <a:chExt cx="3014" cy="336"/>
          </a:xfrm>
        </p:grpSpPr>
        <p:sp>
          <p:nvSpPr>
            <p:cNvPr id="198672" name="AutoShape 13"/>
            <p:cNvSpPr>
              <a:spLocks noChangeArrowheads="1"/>
            </p:cNvSpPr>
            <p:nvPr/>
          </p:nvSpPr>
          <p:spPr bwMode="auto">
            <a:xfrm>
              <a:off x="294" y="3248"/>
              <a:ext cx="363" cy="137"/>
            </a:xfrm>
            <a:prstGeom prst="rightArrow">
              <a:avLst>
                <a:gd name="adj1" fmla="val 50000"/>
                <a:gd name="adj2" fmla="val 66241"/>
              </a:avLst>
            </a:prstGeom>
            <a:solidFill>
              <a:srgbClr val="FFCC99"/>
            </a:solidFill>
            <a:ln w="254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000000"/>
                </a:solidFill>
                <a:latin typeface="Times New Roman" panose="02020603050405020304" pitchFamily="18" charset="0"/>
                <a:ea typeface="幼圆" panose="02010509060101010101" pitchFamily="49" charset="-122"/>
              </a:endParaRPr>
            </a:p>
          </p:txBody>
        </p:sp>
        <p:graphicFrame>
          <p:nvGraphicFramePr>
            <p:cNvPr id="198673" name="Object 17"/>
            <p:cNvGraphicFramePr>
              <a:graphicFrameLocks noChangeAspect="1"/>
            </p:cNvGraphicFramePr>
            <p:nvPr/>
          </p:nvGraphicFramePr>
          <p:xfrm>
            <a:off x="657" y="3139"/>
            <a:ext cx="2651" cy="336"/>
          </p:xfrm>
          <a:graphic>
            <a:graphicData uri="http://schemas.openxmlformats.org/presentationml/2006/ole">
              <mc:AlternateContent xmlns:mc="http://schemas.openxmlformats.org/markup-compatibility/2006">
                <mc:Choice xmlns:v="urn:schemas-microsoft-com:vml" Requires="v">
                  <p:oleObj spid="_x0000_s58476" name="Equation" r:id="rId17" imgW="1886077" imgH="171408" progId="Equation.DSMT4">
                    <p:embed/>
                  </p:oleObj>
                </mc:Choice>
                <mc:Fallback>
                  <p:oleObj name="Equation" r:id="rId17" imgW="1886077" imgH="171408"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7" y="3139"/>
                          <a:ext cx="2651"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61207" name="Group 23"/>
          <p:cNvGrpSpPr>
            <a:grpSpLocks/>
          </p:cNvGrpSpPr>
          <p:nvPr/>
        </p:nvGrpSpPr>
        <p:grpSpPr bwMode="auto">
          <a:xfrm>
            <a:off x="2495550" y="2874963"/>
            <a:ext cx="7848600" cy="482600"/>
            <a:chOff x="476" y="1765"/>
            <a:chExt cx="4944" cy="304"/>
          </a:xfrm>
        </p:grpSpPr>
        <p:graphicFrame>
          <p:nvGraphicFramePr>
            <p:cNvPr id="198675" name="Object 11"/>
            <p:cNvGraphicFramePr>
              <a:graphicFrameLocks noChangeAspect="1"/>
            </p:cNvGraphicFramePr>
            <p:nvPr/>
          </p:nvGraphicFramePr>
          <p:xfrm>
            <a:off x="964" y="1765"/>
            <a:ext cx="4456" cy="304"/>
          </p:xfrm>
          <a:graphic>
            <a:graphicData uri="http://schemas.openxmlformats.org/presentationml/2006/ole">
              <mc:AlternateContent xmlns:mc="http://schemas.openxmlformats.org/markup-compatibility/2006">
                <mc:Choice xmlns:v="urn:schemas-microsoft-com:vml" Requires="v">
                  <p:oleObj spid="_x0000_s58477" name="Equation" r:id="rId19" imgW="3295708" imgH="171408" progId="Equation.DSMT4">
                    <p:embed/>
                  </p:oleObj>
                </mc:Choice>
                <mc:Fallback>
                  <p:oleObj name="Equation" r:id="rId19" imgW="3295708" imgH="171408"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 y="1765"/>
                          <a:ext cx="4456"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8676" name="AutoShape 19"/>
            <p:cNvSpPr>
              <a:spLocks noChangeArrowheads="1"/>
            </p:cNvSpPr>
            <p:nvPr/>
          </p:nvSpPr>
          <p:spPr bwMode="auto">
            <a:xfrm>
              <a:off x="476" y="1856"/>
              <a:ext cx="363" cy="137"/>
            </a:xfrm>
            <a:prstGeom prst="rightArrow">
              <a:avLst>
                <a:gd name="adj1" fmla="val 50000"/>
                <a:gd name="adj2" fmla="val 66241"/>
              </a:avLst>
            </a:prstGeom>
            <a:solidFill>
              <a:srgbClr val="FFCC99"/>
            </a:solidFill>
            <a:ln w="254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000000"/>
                </a:solidFill>
                <a:latin typeface="Times New Roman" panose="02020603050405020304" pitchFamily="18" charset="0"/>
                <a:ea typeface="幼圆" panose="02010509060101010101" pitchFamily="49" charset="-122"/>
              </a:endParaRPr>
            </a:p>
          </p:txBody>
        </p:sp>
      </p:grpSp>
      <p:grpSp>
        <p:nvGrpSpPr>
          <p:cNvPr id="861208" name="Group 24"/>
          <p:cNvGrpSpPr>
            <a:grpSpLocks/>
          </p:cNvGrpSpPr>
          <p:nvPr/>
        </p:nvGrpSpPr>
        <p:grpSpPr bwMode="auto">
          <a:xfrm>
            <a:off x="1560513" y="2165350"/>
            <a:ext cx="1363662" cy="355600"/>
            <a:chOff x="23" y="1364"/>
            <a:chExt cx="859" cy="224"/>
          </a:xfrm>
        </p:grpSpPr>
        <p:sp>
          <p:nvSpPr>
            <p:cNvPr id="198678" name="Text Box 5"/>
            <p:cNvSpPr txBox="1">
              <a:spLocks noChangeArrowheads="1"/>
            </p:cNvSpPr>
            <p:nvPr/>
          </p:nvSpPr>
          <p:spPr bwMode="auto">
            <a:xfrm>
              <a:off x="23" y="1369"/>
              <a:ext cx="57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1600" b="1">
                  <a:solidFill>
                    <a:srgbClr val="000000"/>
                  </a:solidFill>
                  <a:latin typeface="Times New Roman" panose="02020603050405020304" pitchFamily="18" charset="0"/>
                  <a:ea typeface="楷体_GB2312" pitchFamily="49" charset="-122"/>
                </a:rPr>
                <a:t>When</a:t>
              </a:r>
            </a:p>
          </p:txBody>
        </p:sp>
        <p:graphicFrame>
          <p:nvGraphicFramePr>
            <p:cNvPr id="198679" name="Object 20"/>
            <p:cNvGraphicFramePr>
              <a:graphicFrameLocks noChangeAspect="1"/>
            </p:cNvGraphicFramePr>
            <p:nvPr/>
          </p:nvGraphicFramePr>
          <p:xfrm>
            <a:off x="433" y="1364"/>
            <a:ext cx="449" cy="224"/>
          </p:xfrm>
          <a:graphic>
            <a:graphicData uri="http://schemas.openxmlformats.org/presentationml/2006/ole">
              <mc:AlternateContent xmlns:mc="http://schemas.openxmlformats.org/markup-compatibility/2006">
                <mc:Choice xmlns:v="urn:schemas-microsoft-com:vml" Requires="v">
                  <p:oleObj spid="_x0000_s58478" name="Equation" r:id="rId21" imgW="295315" imgH="123900" progId="Equation.DSMT4">
                    <p:embed/>
                  </p:oleObj>
                </mc:Choice>
                <mc:Fallback>
                  <p:oleObj name="Equation" r:id="rId21" imgW="295315" imgH="12390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3" y="1364"/>
                          <a:ext cx="449"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61206" name="Group 22"/>
          <p:cNvGrpSpPr>
            <a:grpSpLocks/>
          </p:cNvGrpSpPr>
          <p:nvPr/>
        </p:nvGrpSpPr>
        <p:grpSpPr bwMode="auto">
          <a:xfrm>
            <a:off x="3000375" y="2108200"/>
            <a:ext cx="3671888" cy="457200"/>
            <a:chOff x="839" y="1264"/>
            <a:chExt cx="2313" cy="288"/>
          </a:xfrm>
        </p:grpSpPr>
        <p:graphicFrame>
          <p:nvGraphicFramePr>
            <p:cNvPr id="198681" name="Object 9"/>
            <p:cNvGraphicFramePr>
              <a:graphicFrameLocks noChangeAspect="1"/>
            </p:cNvGraphicFramePr>
            <p:nvPr/>
          </p:nvGraphicFramePr>
          <p:xfrm>
            <a:off x="1213" y="1264"/>
            <a:ext cx="1939" cy="288"/>
          </p:xfrm>
          <a:graphic>
            <a:graphicData uri="http://schemas.openxmlformats.org/presentationml/2006/ole">
              <mc:AlternateContent xmlns:mc="http://schemas.openxmlformats.org/markup-compatibility/2006">
                <mc:Choice xmlns:v="urn:schemas-microsoft-com:vml" Requires="v">
                  <p:oleObj spid="_x0000_s58479" name="Equation" r:id="rId23" imgW="1476307" imgH="171408" progId="Equation.DSMT4">
                    <p:embed/>
                  </p:oleObj>
                </mc:Choice>
                <mc:Fallback>
                  <p:oleObj name="Equation" r:id="rId23" imgW="1476307" imgH="171408"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13" y="1264"/>
                          <a:ext cx="193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8682" name="AutoShape 21"/>
            <p:cNvSpPr>
              <a:spLocks noChangeArrowheads="1"/>
            </p:cNvSpPr>
            <p:nvPr/>
          </p:nvSpPr>
          <p:spPr bwMode="auto">
            <a:xfrm>
              <a:off x="839" y="1343"/>
              <a:ext cx="363" cy="137"/>
            </a:xfrm>
            <a:prstGeom prst="rightArrow">
              <a:avLst>
                <a:gd name="adj1" fmla="val 50000"/>
                <a:gd name="adj2" fmla="val 66241"/>
              </a:avLst>
            </a:prstGeom>
            <a:solidFill>
              <a:srgbClr val="FFCC99"/>
            </a:solidFill>
            <a:ln w="254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000000"/>
                </a:solidFill>
                <a:latin typeface="Times New Roman" panose="02020603050405020304" pitchFamily="18" charset="0"/>
                <a:ea typeface="幼圆" panose="02010509060101010101" pitchFamily="49" charset="-122"/>
              </a:endParaRPr>
            </a:p>
          </p:txBody>
        </p:sp>
      </p:grpSp>
    </p:spTree>
    <p:extLst>
      <p:ext uri="{BB962C8B-B14F-4D97-AF65-F5344CB8AC3E}">
        <p14:creationId xmlns:p14="http://schemas.microsoft.com/office/powerpoint/2010/main" val="3155417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98661"/>
                                        </p:tgtEl>
                                        <p:attrNameLst>
                                          <p:attrName>style.visibility</p:attrName>
                                        </p:attrNameLst>
                                      </p:cBhvr>
                                      <p:to>
                                        <p:strVal val="visible"/>
                                      </p:to>
                                    </p:set>
                                    <p:animEffect transition="in" filter="wipe(up)">
                                      <p:cBhvr>
                                        <p:cTn id="7" dur="2000"/>
                                        <p:tgtEl>
                                          <p:spTgt spid="1986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98659"/>
                                        </p:tgtEl>
                                        <p:attrNameLst>
                                          <p:attrName>style.visibility</p:attrName>
                                        </p:attrNameLst>
                                      </p:cBhvr>
                                      <p:to>
                                        <p:strVal val="visible"/>
                                      </p:to>
                                    </p:set>
                                    <p:animEffect transition="in" filter="wipe(up)">
                                      <p:cBhvr>
                                        <p:cTn id="12" dur="2000"/>
                                        <p:tgtEl>
                                          <p:spTgt spid="198659"/>
                                        </p:tgtEl>
                                      </p:cBhvr>
                                    </p:animEffect>
                                  </p:childTnLst>
                                </p:cTn>
                              </p:par>
                            </p:childTnLst>
                          </p:cTn>
                        </p:par>
                        <p:par>
                          <p:cTn id="13" fill="hold" nodeType="afterGroup">
                            <p:stCondLst>
                              <p:cond delay="2000"/>
                            </p:stCondLst>
                            <p:childTnLst>
                              <p:par>
                                <p:cTn id="14" presetID="22" presetClass="entr" presetSubtype="1" fill="hold" nodeType="afterEffect">
                                  <p:stCondLst>
                                    <p:cond delay="0"/>
                                  </p:stCondLst>
                                  <p:childTnLst>
                                    <p:set>
                                      <p:cBhvr>
                                        <p:cTn id="15" dur="1" fill="hold">
                                          <p:stCondLst>
                                            <p:cond delay="0"/>
                                          </p:stCondLst>
                                        </p:cTn>
                                        <p:tgtEl>
                                          <p:spTgt spid="198660"/>
                                        </p:tgtEl>
                                        <p:attrNameLst>
                                          <p:attrName>style.visibility</p:attrName>
                                        </p:attrNameLst>
                                      </p:cBhvr>
                                      <p:to>
                                        <p:strVal val="visible"/>
                                      </p:to>
                                    </p:set>
                                    <p:animEffect transition="in" filter="wipe(up)">
                                      <p:cBhvr>
                                        <p:cTn id="16" dur="2000"/>
                                        <p:tgtEl>
                                          <p:spTgt spid="19866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861208"/>
                                        </p:tgtEl>
                                        <p:attrNameLst>
                                          <p:attrName>style.visibility</p:attrName>
                                        </p:attrNameLst>
                                      </p:cBhvr>
                                      <p:to>
                                        <p:strVal val="visible"/>
                                      </p:to>
                                    </p:set>
                                    <p:animEffect transition="in" filter="wipe(up)">
                                      <p:cBhvr>
                                        <p:cTn id="21" dur="2000"/>
                                        <p:tgtEl>
                                          <p:spTgt spid="861208"/>
                                        </p:tgtEl>
                                      </p:cBhvr>
                                    </p:animEffect>
                                  </p:childTnLst>
                                </p:cTn>
                              </p:par>
                            </p:childTnLst>
                          </p:cTn>
                        </p:par>
                        <p:par>
                          <p:cTn id="22" fill="hold" nodeType="afterGroup">
                            <p:stCondLst>
                              <p:cond delay="2000"/>
                            </p:stCondLst>
                            <p:childTnLst>
                              <p:par>
                                <p:cTn id="23" presetID="22" presetClass="entr" presetSubtype="1" fill="hold" nodeType="afterEffect">
                                  <p:stCondLst>
                                    <p:cond delay="0"/>
                                  </p:stCondLst>
                                  <p:childTnLst>
                                    <p:set>
                                      <p:cBhvr>
                                        <p:cTn id="24" dur="1" fill="hold">
                                          <p:stCondLst>
                                            <p:cond delay="0"/>
                                          </p:stCondLst>
                                        </p:cTn>
                                        <p:tgtEl>
                                          <p:spTgt spid="861206"/>
                                        </p:tgtEl>
                                        <p:attrNameLst>
                                          <p:attrName>style.visibility</p:attrName>
                                        </p:attrNameLst>
                                      </p:cBhvr>
                                      <p:to>
                                        <p:strVal val="visible"/>
                                      </p:to>
                                    </p:set>
                                    <p:animEffect transition="in" filter="wipe(up)">
                                      <p:cBhvr>
                                        <p:cTn id="25" dur="2000"/>
                                        <p:tgtEl>
                                          <p:spTgt spid="861206"/>
                                        </p:tgtEl>
                                      </p:cBhvr>
                                    </p:animEffect>
                                  </p:childTnLst>
                                </p:cTn>
                              </p:par>
                            </p:childTnLst>
                          </p:cTn>
                        </p:par>
                        <p:par>
                          <p:cTn id="26" fill="hold" nodeType="afterGroup">
                            <p:stCondLst>
                              <p:cond delay="4000"/>
                            </p:stCondLst>
                            <p:childTnLst>
                              <p:par>
                                <p:cTn id="27" presetID="22" presetClass="entr" presetSubtype="1" fill="hold" nodeType="afterEffect">
                                  <p:stCondLst>
                                    <p:cond delay="0"/>
                                  </p:stCondLst>
                                  <p:childTnLst>
                                    <p:set>
                                      <p:cBhvr>
                                        <p:cTn id="28" dur="1" fill="hold">
                                          <p:stCondLst>
                                            <p:cond delay="0"/>
                                          </p:stCondLst>
                                        </p:cTn>
                                        <p:tgtEl>
                                          <p:spTgt spid="198662"/>
                                        </p:tgtEl>
                                        <p:attrNameLst>
                                          <p:attrName>style.visibility</p:attrName>
                                        </p:attrNameLst>
                                      </p:cBhvr>
                                      <p:to>
                                        <p:strVal val="visible"/>
                                      </p:to>
                                    </p:set>
                                    <p:animEffect transition="in" filter="wipe(up)">
                                      <p:cBhvr>
                                        <p:cTn id="29" dur="2000"/>
                                        <p:tgtEl>
                                          <p:spTgt spid="19866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861207"/>
                                        </p:tgtEl>
                                        <p:attrNameLst>
                                          <p:attrName>style.visibility</p:attrName>
                                        </p:attrNameLst>
                                      </p:cBhvr>
                                      <p:to>
                                        <p:strVal val="visible"/>
                                      </p:to>
                                    </p:set>
                                    <p:animEffect transition="in" filter="wipe(up)">
                                      <p:cBhvr>
                                        <p:cTn id="34" dur="2000"/>
                                        <p:tgtEl>
                                          <p:spTgt spid="86120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861200"/>
                                        </p:tgtEl>
                                        <p:attrNameLst>
                                          <p:attrName>style.visibility</p:attrName>
                                        </p:attrNameLst>
                                      </p:cBhvr>
                                      <p:to>
                                        <p:strVal val="visible"/>
                                      </p:to>
                                    </p:set>
                                    <p:animEffect transition="in" filter="wipe(up)">
                                      <p:cBhvr>
                                        <p:cTn id="39" dur="2000"/>
                                        <p:tgtEl>
                                          <p:spTgt spid="86120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4" fill="hold" nodeType="clickEffect">
                                  <p:stCondLst>
                                    <p:cond delay="0"/>
                                  </p:stCondLst>
                                  <p:childTnLst>
                                    <p:set>
                                      <p:cBhvr>
                                        <p:cTn id="43" dur="1" fill="hold">
                                          <p:stCondLst>
                                            <p:cond delay="0"/>
                                          </p:stCondLst>
                                        </p:cTn>
                                        <p:tgtEl>
                                          <p:spTgt spid="198665"/>
                                        </p:tgtEl>
                                        <p:attrNameLst>
                                          <p:attrName>style.visibility</p:attrName>
                                        </p:attrNameLst>
                                      </p:cBhvr>
                                      <p:to>
                                        <p:strVal val="visible"/>
                                      </p:to>
                                    </p:set>
                                    <p:animEffect transition="in" filter="slide(fromBottom)">
                                      <p:cBhvr>
                                        <p:cTn id="44" dur="500"/>
                                        <p:tgtEl>
                                          <p:spTgt spid="198665"/>
                                        </p:tgtEl>
                                      </p:cBhvr>
                                    </p:animEffect>
                                  </p:childTnLst>
                                </p:cTn>
                              </p:par>
                            </p:childTnLst>
                          </p:cTn>
                        </p:par>
                        <p:par>
                          <p:cTn id="45" fill="hold" nodeType="afterGroup">
                            <p:stCondLst>
                              <p:cond delay="500"/>
                            </p:stCondLst>
                            <p:childTnLst>
                              <p:par>
                                <p:cTn id="46" presetID="22" presetClass="entr" presetSubtype="1" fill="hold" nodeType="afterEffect">
                                  <p:stCondLst>
                                    <p:cond delay="0"/>
                                  </p:stCondLst>
                                  <p:childTnLst>
                                    <p:set>
                                      <p:cBhvr>
                                        <p:cTn id="47" dur="1" fill="hold">
                                          <p:stCondLst>
                                            <p:cond delay="0"/>
                                          </p:stCondLst>
                                        </p:cTn>
                                        <p:tgtEl>
                                          <p:spTgt spid="198663"/>
                                        </p:tgtEl>
                                        <p:attrNameLst>
                                          <p:attrName>style.visibility</p:attrName>
                                        </p:attrNameLst>
                                      </p:cBhvr>
                                      <p:to>
                                        <p:strVal val="visible"/>
                                      </p:to>
                                    </p:set>
                                    <p:animEffect transition="in" filter="wipe(up)">
                                      <p:cBhvr>
                                        <p:cTn id="48" dur="2000"/>
                                        <p:tgtEl>
                                          <p:spTgt spid="19866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nodeType="clickEffect">
                                  <p:stCondLst>
                                    <p:cond delay="0"/>
                                  </p:stCondLst>
                                  <p:childTnLst>
                                    <p:set>
                                      <p:cBhvr>
                                        <p:cTn id="52" dur="1" fill="hold">
                                          <p:stCondLst>
                                            <p:cond delay="0"/>
                                          </p:stCondLst>
                                        </p:cTn>
                                        <p:tgtEl>
                                          <p:spTgt spid="861202"/>
                                        </p:tgtEl>
                                        <p:attrNameLst>
                                          <p:attrName>style.visibility</p:attrName>
                                        </p:attrNameLst>
                                      </p:cBhvr>
                                      <p:to>
                                        <p:strVal val="visible"/>
                                      </p:to>
                                    </p:set>
                                    <p:animEffect transition="in" filter="wipe(up)">
                                      <p:cBhvr>
                                        <p:cTn id="53" dur="2000"/>
                                        <p:tgtEl>
                                          <p:spTgt spid="861202"/>
                                        </p:tgtEl>
                                      </p:cBhvr>
                                    </p:animEffect>
                                  </p:childTnLst>
                                </p:cTn>
                              </p:par>
                            </p:childTnLst>
                          </p:cTn>
                        </p:par>
                        <p:par>
                          <p:cTn id="54" fill="hold" nodeType="afterGroup">
                            <p:stCondLst>
                              <p:cond delay="2000"/>
                            </p:stCondLst>
                            <p:childTnLst>
                              <p:par>
                                <p:cTn id="55" presetID="22" presetClass="entr" presetSubtype="1" fill="hold" nodeType="afterEffect">
                                  <p:stCondLst>
                                    <p:cond delay="0"/>
                                  </p:stCondLst>
                                  <p:childTnLst>
                                    <p:set>
                                      <p:cBhvr>
                                        <p:cTn id="56" dur="1" fill="hold">
                                          <p:stCondLst>
                                            <p:cond delay="0"/>
                                          </p:stCondLst>
                                        </p:cTn>
                                        <p:tgtEl>
                                          <p:spTgt spid="198664"/>
                                        </p:tgtEl>
                                        <p:attrNameLst>
                                          <p:attrName>style.visibility</p:attrName>
                                        </p:attrNameLst>
                                      </p:cBhvr>
                                      <p:to>
                                        <p:strVal val="visible"/>
                                      </p:to>
                                    </p:set>
                                    <p:animEffect transition="in" filter="wipe(up)">
                                      <p:cBhvr>
                                        <p:cTn id="57" dur="2000"/>
                                        <p:tgtEl>
                                          <p:spTgt spid="198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9683" name="Object 2"/>
          <p:cNvGraphicFramePr>
            <a:graphicFrameLocks noChangeAspect="1"/>
          </p:cNvGraphicFramePr>
          <p:nvPr/>
        </p:nvGraphicFramePr>
        <p:xfrm>
          <a:off x="1825626" y="1460500"/>
          <a:ext cx="8734425" cy="1390650"/>
        </p:xfrm>
        <a:graphic>
          <a:graphicData uri="http://schemas.openxmlformats.org/presentationml/2006/ole">
            <mc:AlternateContent xmlns:mc="http://schemas.openxmlformats.org/markup-compatibility/2006">
              <mc:Choice xmlns:v="urn:schemas-microsoft-com:vml" Requires="v">
                <p:oleObj spid="_x0000_s59412" name="Equation" r:id="rId3" imgW="4095813" imgH="600062" progId="Equation.DSMT4">
                  <p:embed/>
                </p:oleObj>
              </mc:Choice>
              <mc:Fallback>
                <p:oleObj name="Equation" r:id="rId3" imgW="4095813" imgH="60006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5626" y="1460500"/>
                        <a:ext cx="8734425" cy="1390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2211" name="Rectangle 3"/>
          <p:cNvSpPr>
            <a:spLocks noChangeArrowheads="1"/>
          </p:cNvSpPr>
          <p:nvPr/>
        </p:nvSpPr>
        <p:spPr bwMode="auto">
          <a:xfrm>
            <a:off x="1811338" y="404814"/>
            <a:ext cx="8856662"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000" b="1">
                <a:solidFill>
                  <a:srgbClr val="000000"/>
                </a:solidFill>
                <a:ea typeface="幼圆" panose="02010509060101010101" pitchFamily="49" charset="-122"/>
              </a:rPr>
              <a:t>If all possible </a:t>
            </a:r>
            <a:r>
              <a:rPr kumimoji="1" lang="en-US" altLang="zh-CN" sz="2000" b="1" i="1">
                <a:solidFill>
                  <a:srgbClr val="000000"/>
                </a:solidFill>
                <a:ea typeface="楷体_GB2312" pitchFamily="49" charset="-122"/>
                <a:sym typeface="Symbol" panose="05050102010706020507" pitchFamily="18" charset="2"/>
              </a:rPr>
              <a:t></a:t>
            </a:r>
            <a:r>
              <a:rPr kumimoji="1" lang="en-US" altLang="zh-CN" sz="2000" b="1">
                <a:solidFill>
                  <a:srgbClr val="000000"/>
                </a:solidFill>
                <a:ea typeface="楷体_GB2312" pitchFamily="49" charset="-122"/>
                <a:sym typeface="Symbol" panose="05050102010706020507" pitchFamily="18" charset="2"/>
              </a:rPr>
              <a:t> </a:t>
            </a:r>
            <a:r>
              <a:rPr kumimoji="1" lang="en-US" altLang="zh-CN" sz="2000" b="1">
                <a:solidFill>
                  <a:srgbClr val="000000"/>
                </a:solidFill>
                <a:ea typeface="楷体_GB2312" pitchFamily="49" charset="-122"/>
              </a:rPr>
              <a:t>(</a:t>
            </a:r>
            <a:r>
              <a:rPr kumimoji="1" lang="en-US" altLang="zh-CN" sz="2000" i="1">
                <a:solidFill>
                  <a:srgbClr val="000000"/>
                </a:solidFill>
                <a:ea typeface="楷体_GB2312" pitchFamily="49" charset="-122"/>
              </a:rPr>
              <a:t>x</a:t>
            </a:r>
            <a:r>
              <a:rPr kumimoji="1" lang="en-US" altLang="zh-CN" sz="2000">
                <a:solidFill>
                  <a:srgbClr val="000000"/>
                </a:solidFill>
                <a:ea typeface="楷体_GB2312" pitchFamily="49" charset="-122"/>
              </a:rPr>
              <a:t>, </a:t>
            </a:r>
            <a:r>
              <a:rPr kumimoji="1" lang="en-US" altLang="zh-CN" sz="2000" i="1">
                <a:solidFill>
                  <a:srgbClr val="000000"/>
                </a:solidFill>
                <a:ea typeface="楷体_GB2312" pitchFamily="49" charset="-122"/>
              </a:rPr>
              <a:t>y</a:t>
            </a:r>
            <a:r>
              <a:rPr kumimoji="1" lang="en-US" altLang="zh-CN" sz="2000" b="1">
                <a:solidFill>
                  <a:srgbClr val="000000"/>
                </a:solidFill>
                <a:ea typeface="楷体_GB2312" pitchFamily="49" charset="-122"/>
              </a:rPr>
              <a:t>)</a:t>
            </a:r>
            <a:r>
              <a:rPr lang="en-US" altLang="zh-CN" sz="2000" b="1">
                <a:solidFill>
                  <a:srgbClr val="000000"/>
                </a:solidFill>
                <a:ea typeface="幼圆" panose="02010509060101010101" pitchFamily="49" charset="-122"/>
              </a:rPr>
              <a:t> are linearly superimposed., we can get a general solution of the potential functions</a:t>
            </a:r>
            <a:r>
              <a:rPr kumimoji="1" lang="zh-CN" altLang="en-US" sz="2000" b="1">
                <a:solidFill>
                  <a:srgbClr val="000000"/>
                </a:solidFill>
                <a:ea typeface="楷体_GB2312" pitchFamily="49" charset="-122"/>
              </a:rPr>
              <a:t>，</a:t>
            </a:r>
            <a:r>
              <a:rPr kumimoji="1" lang="en-US" altLang="zh-CN" sz="2000" b="1">
                <a:solidFill>
                  <a:srgbClr val="000000"/>
                </a:solidFill>
                <a:ea typeface="楷体_GB2312" pitchFamily="49" charset="-122"/>
              </a:rPr>
              <a:t>that is</a:t>
            </a:r>
          </a:p>
        </p:txBody>
      </p:sp>
      <p:sp>
        <p:nvSpPr>
          <p:cNvPr id="862212" name="Text Box 4"/>
          <p:cNvSpPr txBox="1">
            <a:spLocks noChangeArrowheads="1"/>
          </p:cNvSpPr>
          <p:nvPr/>
        </p:nvSpPr>
        <p:spPr bwMode="auto">
          <a:xfrm>
            <a:off x="1524000" y="3789363"/>
            <a:ext cx="5437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a:solidFill>
                  <a:srgbClr val="000000"/>
                </a:solidFill>
                <a:latin typeface="楷体_GB2312" pitchFamily="49" charset="-122"/>
                <a:ea typeface="楷体_GB2312" pitchFamily="49" charset="-122"/>
              </a:rPr>
              <a:t>  </a:t>
            </a:r>
            <a:r>
              <a:rPr kumimoji="1" lang="en-US" altLang="zh-CN" b="1">
                <a:solidFill>
                  <a:srgbClr val="000000"/>
                </a:solidFill>
                <a:ea typeface="楷体_GB2312" pitchFamily="49" charset="-122"/>
              </a:rPr>
              <a:t>If </a:t>
            </a:r>
            <a:r>
              <a:rPr kumimoji="1" lang="el-GR" altLang="zh-CN" b="1" i="1">
                <a:solidFill>
                  <a:srgbClr val="000000"/>
                </a:solidFill>
                <a:ea typeface="楷体_GB2312" pitchFamily="49" charset="-122"/>
              </a:rPr>
              <a:t>λ</a:t>
            </a:r>
            <a:r>
              <a:rPr kumimoji="1" lang="zh-CN" altLang="en-US" b="1">
                <a:solidFill>
                  <a:srgbClr val="000000"/>
                </a:solidFill>
                <a:ea typeface="楷体_GB2312" pitchFamily="49" charset="-122"/>
              </a:rPr>
              <a:t>＝</a:t>
            </a:r>
            <a:r>
              <a:rPr kumimoji="1" lang="en-US" altLang="zh-CN" b="1" i="1">
                <a:solidFill>
                  <a:srgbClr val="000000"/>
                </a:solidFill>
                <a:ea typeface="楷体_GB2312" pitchFamily="49" charset="-122"/>
              </a:rPr>
              <a:t>k</a:t>
            </a:r>
            <a:r>
              <a:rPr kumimoji="1" lang="en-US" altLang="zh-CN" b="1" baseline="30000">
                <a:solidFill>
                  <a:srgbClr val="000000"/>
                </a:solidFill>
                <a:ea typeface="楷体_GB2312" pitchFamily="49" charset="-122"/>
              </a:rPr>
              <a:t>2 </a:t>
            </a:r>
            <a:r>
              <a:rPr kumimoji="1" lang="en-US" altLang="zh-CN" b="1">
                <a:solidFill>
                  <a:srgbClr val="000000"/>
                </a:solidFill>
                <a:ea typeface="楷体_GB2312" pitchFamily="49" charset="-122"/>
              </a:rPr>
              <a:t>,Similarly , we can get that</a:t>
            </a:r>
          </a:p>
        </p:txBody>
      </p:sp>
      <p:graphicFrame>
        <p:nvGraphicFramePr>
          <p:cNvPr id="199686" name="Object 5"/>
          <p:cNvGraphicFramePr>
            <a:graphicFrameLocks noChangeAspect="1"/>
          </p:cNvGraphicFramePr>
          <p:nvPr/>
        </p:nvGraphicFramePr>
        <p:xfrm>
          <a:off x="1774825" y="4365626"/>
          <a:ext cx="8726488" cy="1554163"/>
        </p:xfrm>
        <a:graphic>
          <a:graphicData uri="http://schemas.openxmlformats.org/presentationml/2006/ole">
            <mc:AlternateContent xmlns:mc="http://schemas.openxmlformats.org/markup-compatibility/2006">
              <mc:Choice xmlns:v="urn:schemas-microsoft-com:vml" Requires="v">
                <p:oleObj spid="_x0000_s59413" name="Equation" r:id="rId5" imgW="4063680" imgH="660240" progId="Equation.DSMT4">
                  <p:embed/>
                </p:oleObj>
              </mc:Choice>
              <mc:Fallback>
                <p:oleObj name="Equation" r:id="rId5" imgW="4063680" imgH="6602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4825" y="4365626"/>
                        <a:ext cx="8726488" cy="155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9687" name="Rectangle 6"/>
          <p:cNvSpPr>
            <a:spLocks noChangeArrowheads="1"/>
          </p:cNvSpPr>
          <p:nvPr/>
        </p:nvSpPr>
        <p:spPr bwMode="auto">
          <a:xfrm>
            <a:off x="1774826" y="2997201"/>
            <a:ext cx="88931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kumimoji="1" lang="en-US" altLang="zh-CN" sz="2000" b="1">
                <a:solidFill>
                  <a:srgbClr val="0000CC"/>
                </a:solidFill>
                <a:ea typeface="楷体_GB2312" pitchFamily="49" charset="-122"/>
              </a:rPr>
              <a:t>Separation constant and undetermined coefficients in the general solution is determined by the given boundary conditions.</a:t>
            </a:r>
          </a:p>
        </p:txBody>
      </p:sp>
    </p:spTree>
    <p:extLst>
      <p:ext uri="{BB962C8B-B14F-4D97-AF65-F5344CB8AC3E}">
        <p14:creationId xmlns:p14="http://schemas.microsoft.com/office/powerpoint/2010/main" val="3771038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62211"/>
                                        </p:tgtEl>
                                        <p:attrNameLst>
                                          <p:attrName>style.visibility</p:attrName>
                                        </p:attrNameLst>
                                      </p:cBhvr>
                                      <p:to>
                                        <p:strVal val="visible"/>
                                      </p:to>
                                    </p:set>
                                    <p:animEffect transition="in" filter="wipe(up)">
                                      <p:cBhvr>
                                        <p:cTn id="7" dur="2000"/>
                                        <p:tgtEl>
                                          <p:spTgt spid="8622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99683"/>
                                        </p:tgtEl>
                                        <p:attrNameLst>
                                          <p:attrName>style.visibility</p:attrName>
                                        </p:attrNameLst>
                                      </p:cBhvr>
                                      <p:to>
                                        <p:strVal val="visible"/>
                                      </p:to>
                                    </p:set>
                                    <p:animEffect transition="in" filter="wipe(up)">
                                      <p:cBhvr>
                                        <p:cTn id="12" dur="2000"/>
                                        <p:tgtEl>
                                          <p:spTgt spid="199683"/>
                                        </p:tgtEl>
                                      </p:cBhvr>
                                    </p:animEffect>
                                  </p:childTnLst>
                                </p:cTn>
                              </p:par>
                            </p:childTnLst>
                          </p:cTn>
                        </p:par>
                        <p:par>
                          <p:cTn id="13" fill="hold" nodeType="afterGroup">
                            <p:stCondLst>
                              <p:cond delay="2000"/>
                            </p:stCondLst>
                            <p:childTnLst>
                              <p:par>
                                <p:cTn id="14" presetID="22" presetClass="entr" presetSubtype="1" fill="hold" grpId="0" nodeType="afterEffect">
                                  <p:stCondLst>
                                    <p:cond delay="0"/>
                                  </p:stCondLst>
                                  <p:childTnLst>
                                    <p:set>
                                      <p:cBhvr>
                                        <p:cTn id="15" dur="1" fill="hold">
                                          <p:stCondLst>
                                            <p:cond delay="0"/>
                                          </p:stCondLst>
                                        </p:cTn>
                                        <p:tgtEl>
                                          <p:spTgt spid="199687"/>
                                        </p:tgtEl>
                                        <p:attrNameLst>
                                          <p:attrName>style.visibility</p:attrName>
                                        </p:attrNameLst>
                                      </p:cBhvr>
                                      <p:to>
                                        <p:strVal val="visible"/>
                                      </p:to>
                                    </p:set>
                                    <p:animEffect transition="in" filter="wipe(up)">
                                      <p:cBhvr>
                                        <p:cTn id="16" dur="2000"/>
                                        <p:tgtEl>
                                          <p:spTgt spid="19968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862212"/>
                                        </p:tgtEl>
                                        <p:attrNameLst>
                                          <p:attrName>style.visibility</p:attrName>
                                        </p:attrNameLst>
                                      </p:cBhvr>
                                      <p:to>
                                        <p:strVal val="visible"/>
                                      </p:to>
                                    </p:set>
                                    <p:animEffect transition="in" filter="wipe(up)">
                                      <p:cBhvr>
                                        <p:cTn id="21" dur="2000"/>
                                        <p:tgtEl>
                                          <p:spTgt spid="862212"/>
                                        </p:tgtEl>
                                      </p:cBhvr>
                                    </p:animEffect>
                                  </p:childTnLst>
                                </p:cTn>
                              </p:par>
                            </p:childTnLst>
                          </p:cTn>
                        </p:par>
                        <p:par>
                          <p:cTn id="22" fill="hold" nodeType="afterGroup">
                            <p:stCondLst>
                              <p:cond delay="2000"/>
                            </p:stCondLst>
                            <p:childTnLst>
                              <p:par>
                                <p:cTn id="23" presetID="22" presetClass="entr" presetSubtype="1" fill="hold" nodeType="afterEffect">
                                  <p:stCondLst>
                                    <p:cond delay="0"/>
                                  </p:stCondLst>
                                  <p:childTnLst>
                                    <p:set>
                                      <p:cBhvr>
                                        <p:cTn id="24" dur="1" fill="hold">
                                          <p:stCondLst>
                                            <p:cond delay="0"/>
                                          </p:stCondLst>
                                        </p:cTn>
                                        <p:tgtEl>
                                          <p:spTgt spid="199686"/>
                                        </p:tgtEl>
                                        <p:attrNameLst>
                                          <p:attrName>style.visibility</p:attrName>
                                        </p:attrNameLst>
                                      </p:cBhvr>
                                      <p:to>
                                        <p:strVal val="visible"/>
                                      </p:to>
                                    </p:set>
                                    <p:animEffect transition="in" filter="wipe(up)">
                                      <p:cBhvr>
                                        <p:cTn id="25" dur="2000"/>
                                        <p:tgtEl>
                                          <p:spTgt spid="199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2211" grpId="0"/>
      <p:bldP spid="862212" grpId="0"/>
      <p:bldP spid="19968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Text Box 2"/>
          <p:cNvSpPr txBox="1">
            <a:spLocks noChangeArrowheads="1"/>
          </p:cNvSpPr>
          <p:nvPr/>
        </p:nvSpPr>
        <p:spPr bwMode="auto">
          <a:xfrm>
            <a:off x="1703388" y="188914"/>
            <a:ext cx="864235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kumimoji="1" lang="en-US" altLang="zh-CN" sz="2000" b="1">
                <a:solidFill>
                  <a:srgbClr val="FF0000"/>
                </a:solidFill>
                <a:ea typeface="幼圆" panose="02010509060101010101" pitchFamily="49" charset="-122"/>
              </a:rPr>
              <a:t>Ex</a:t>
            </a:r>
            <a:r>
              <a:rPr kumimoji="1" lang="en-US" altLang="zh-CN" sz="2000" b="1">
                <a:solidFill>
                  <a:srgbClr val="FF0000"/>
                </a:solidFill>
                <a:ea typeface="楷体_GB2312" pitchFamily="49" charset="-122"/>
              </a:rPr>
              <a:t>:</a:t>
            </a:r>
            <a:r>
              <a:rPr kumimoji="1" lang="en-US" altLang="zh-CN" sz="2000" b="1">
                <a:solidFill>
                  <a:srgbClr val="000000"/>
                </a:solidFill>
                <a:ea typeface="楷体_GB2312" pitchFamily="49" charset="-122"/>
              </a:rPr>
              <a:t> </a:t>
            </a:r>
            <a:r>
              <a:rPr kumimoji="1" lang="en-US" altLang="zh-CN" sz="2000" b="1">
                <a:solidFill>
                  <a:srgbClr val="0000CC"/>
                </a:solidFill>
              </a:rPr>
              <a:t>A cover plate is on the infinite rectangular mental conductor slot, which are isolated with each other. The potential of the cover plate is U0, mental conductor slot is grounded. Find the potential distribution in the conductor slot.</a:t>
            </a:r>
            <a:r>
              <a:rPr kumimoji="1" lang="en-US" altLang="zh-CN" sz="2000">
                <a:solidFill>
                  <a:srgbClr val="0000CC"/>
                </a:solidFill>
              </a:rPr>
              <a:t> </a:t>
            </a:r>
            <a:r>
              <a:rPr kumimoji="1" lang="en-US" altLang="zh-CN" sz="2000" b="1">
                <a:solidFill>
                  <a:srgbClr val="0000CC"/>
                </a:solidFill>
                <a:ea typeface="楷体_GB2312" pitchFamily="49" charset="-122"/>
              </a:rPr>
              <a:t> </a:t>
            </a:r>
            <a:endParaRPr kumimoji="1" lang="en-US" altLang="zh-CN" sz="2000" b="1">
              <a:solidFill>
                <a:srgbClr val="0000CC"/>
              </a:solidFill>
              <a:latin typeface="楷体_GB2312" pitchFamily="49" charset="-122"/>
              <a:ea typeface="楷体_GB2312" pitchFamily="49" charset="-122"/>
            </a:endParaRPr>
          </a:p>
        </p:txBody>
      </p:sp>
      <p:graphicFrame>
        <p:nvGraphicFramePr>
          <p:cNvPr id="200708" name="Object 3"/>
          <p:cNvGraphicFramePr>
            <a:graphicFrameLocks noChangeAspect="1"/>
          </p:cNvGraphicFramePr>
          <p:nvPr/>
        </p:nvGraphicFramePr>
        <p:xfrm>
          <a:off x="2135189" y="2492376"/>
          <a:ext cx="4524375" cy="1825625"/>
        </p:xfrm>
        <a:graphic>
          <a:graphicData uri="http://schemas.openxmlformats.org/presentationml/2006/ole">
            <mc:AlternateContent xmlns:mc="http://schemas.openxmlformats.org/markup-compatibility/2006">
              <mc:Choice xmlns:v="urn:schemas-microsoft-com:vml" Requires="v">
                <p:oleObj spid="_x0000_s60490" name="Equation" r:id="rId3" imgW="2124165" imgH="857309" progId="Equation.DSMT4">
                  <p:embed/>
                </p:oleObj>
              </mc:Choice>
              <mc:Fallback>
                <p:oleObj name="Equation" r:id="rId3" imgW="2124165" imgH="85730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189" y="2492376"/>
                        <a:ext cx="4524375" cy="182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09" name="Text Box 4"/>
          <p:cNvSpPr txBox="1">
            <a:spLocks noChangeArrowheads="1"/>
          </p:cNvSpPr>
          <p:nvPr/>
        </p:nvSpPr>
        <p:spPr bwMode="auto">
          <a:xfrm>
            <a:off x="1847851" y="1916113"/>
            <a:ext cx="1439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a:solidFill>
                  <a:srgbClr val="FF0000"/>
                </a:solidFill>
                <a:latin typeface="Times New Roman" panose="02020603050405020304" pitchFamily="18" charset="0"/>
                <a:ea typeface="幼圆" panose="02010509060101010101" pitchFamily="49" charset="-122"/>
              </a:rPr>
              <a:t>Solution</a:t>
            </a:r>
            <a:r>
              <a:rPr kumimoji="1" lang="zh-CN" altLang="en-US" sz="2400" b="1">
                <a:solidFill>
                  <a:srgbClr val="000000"/>
                </a:solidFill>
                <a:latin typeface="Times New Roman" panose="02020603050405020304" pitchFamily="18" charset="0"/>
                <a:ea typeface="幼圆" panose="02010509060101010101" pitchFamily="49" charset="-122"/>
              </a:rPr>
              <a:t>：</a:t>
            </a:r>
            <a:endParaRPr kumimoji="1" lang="zh-CN" altLang="en-US" sz="2400" b="1">
              <a:solidFill>
                <a:srgbClr val="000000"/>
              </a:solidFill>
              <a:latin typeface="Times New Roman" panose="02020603050405020304" pitchFamily="18" charset="0"/>
              <a:ea typeface="楷体_GB2312" pitchFamily="49" charset="-122"/>
            </a:endParaRPr>
          </a:p>
        </p:txBody>
      </p:sp>
      <p:sp>
        <p:nvSpPr>
          <p:cNvPr id="863237" name="Rectangle 5"/>
          <p:cNvSpPr>
            <a:spLocks noChangeArrowheads="1"/>
          </p:cNvSpPr>
          <p:nvPr/>
        </p:nvSpPr>
        <p:spPr bwMode="auto">
          <a:xfrm>
            <a:off x="7032626" y="1557338"/>
            <a:ext cx="3457575" cy="2735262"/>
          </a:xfrm>
          <a:prstGeom prst="rect">
            <a:avLst/>
          </a:prstGeom>
          <a:solidFill>
            <a:srgbClr val="CC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2400">
              <a:solidFill>
                <a:srgbClr val="000000"/>
              </a:solidFill>
              <a:ea typeface="楷体_GB2312" pitchFamily="49" charset="-122"/>
            </a:endParaRPr>
          </a:p>
        </p:txBody>
      </p:sp>
      <p:grpSp>
        <p:nvGrpSpPr>
          <p:cNvPr id="200711" name="Group 6"/>
          <p:cNvGrpSpPr>
            <a:grpSpLocks/>
          </p:cNvGrpSpPr>
          <p:nvPr/>
        </p:nvGrpSpPr>
        <p:grpSpPr bwMode="auto">
          <a:xfrm>
            <a:off x="7248526" y="1700213"/>
            <a:ext cx="3097213" cy="2474912"/>
            <a:chOff x="3424" y="1137"/>
            <a:chExt cx="2239" cy="1695"/>
          </a:xfrm>
        </p:grpSpPr>
        <p:sp>
          <p:nvSpPr>
            <p:cNvPr id="200712" name="Line 7"/>
            <p:cNvSpPr>
              <a:spLocks noChangeShapeType="1"/>
            </p:cNvSpPr>
            <p:nvPr/>
          </p:nvSpPr>
          <p:spPr bwMode="auto">
            <a:xfrm>
              <a:off x="3567" y="1207"/>
              <a:ext cx="0" cy="1396"/>
            </a:xfrm>
            <a:prstGeom prst="line">
              <a:avLst/>
            </a:prstGeom>
            <a:noFill/>
            <a:ln w="28575">
              <a:solidFill>
                <a:schemeClr va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13" name="Line 8"/>
            <p:cNvSpPr>
              <a:spLocks noChangeShapeType="1"/>
            </p:cNvSpPr>
            <p:nvPr/>
          </p:nvSpPr>
          <p:spPr bwMode="auto">
            <a:xfrm>
              <a:off x="3567" y="2607"/>
              <a:ext cx="2002" cy="0"/>
            </a:xfrm>
            <a:prstGeom prst="line">
              <a:avLst/>
            </a:prstGeom>
            <a:noFill/>
            <a:ln w="28575">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14" name="Line 9"/>
            <p:cNvSpPr>
              <a:spLocks noChangeShapeType="1"/>
            </p:cNvSpPr>
            <p:nvPr/>
          </p:nvSpPr>
          <p:spPr bwMode="auto">
            <a:xfrm flipV="1">
              <a:off x="4964" y="1743"/>
              <a:ext cx="0" cy="864"/>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15" name="Line 10"/>
            <p:cNvSpPr>
              <a:spLocks noChangeShapeType="1"/>
            </p:cNvSpPr>
            <p:nvPr/>
          </p:nvSpPr>
          <p:spPr bwMode="auto">
            <a:xfrm flipV="1">
              <a:off x="3567" y="1743"/>
              <a:ext cx="0" cy="864"/>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16" name="Line 11"/>
            <p:cNvSpPr>
              <a:spLocks noChangeShapeType="1"/>
            </p:cNvSpPr>
            <p:nvPr/>
          </p:nvSpPr>
          <p:spPr bwMode="auto">
            <a:xfrm>
              <a:off x="3567" y="1707"/>
              <a:ext cx="1397" cy="0"/>
            </a:xfrm>
            <a:prstGeom prst="line">
              <a:avLst/>
            </a:prstGeom>
            <a:noFill/>
            <a:ln w="412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17" name="Line 12"/>
            <p:cNvSpPr>
              <a:spLocks noChangeShapeType="1"/>
            </p:cNvSpPr>
            <p:nvPr/>
          </p:nvSpPr>
          <p:spPr bwMode="auto">
            <a:xfrm>
              <a:off x="3567" y="2607"/>
              <a:ext cx="1397"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18" name="Line 13"/>
            <p:cNvSpPr>
              <a:spLocks noChangeShapeType="1"/>
            </p:cNvSpPr>
            <p:nvPr/>
          </p:nvSpPr>
          <p:spPr bwMode="auto">
            <a:xfrm>
              <a:off x="4964" y="2031"/>
              <a:ext cx="305"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19" name="Line 14"/>
            <p:cNvSpPr>
              <a:spLocks noChangeShapeType="1"/>
            </p:cNvSpPr>
            <p:nvPr/>
          </p:nvSpPr>
          <p:spPr bwMode="auto">
            <a:xfrm>
              <a:off x="5269" y="2031"/>
              <a:ext cx="0" cy="24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20" name="Line 15"/>
            <p:cNvSpPr>
              <a:spLocks noChangeShapeType="1"/>
            </p:cNvSpPr>
            <p:nvPr/>
          </p:nvSpPr>
          <p:spPr bwMode="auto">
            <a:xfrm>
              <a:off x="5138" y="2271"/>
              <a:ext cx="262" cy="0"/>
            </a:xfrm>
            <a:prstGeom prst="line">
              <a:avLst/>
            </a:prstGeom>
            <a:noFill/>
            <a:ln w="158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21" name="Line 16"/>
            <p:cNvSpPr>
              <a:spLocks noChangeShapeType="1"/>
            </p:cNvSpPr>
            <p:nvPr/>
          </p:nvSpPr>
          <p:spPr bwMode="auto">
            <a:xfrm>
              <a:off x="5225" y="2319"/>
              <a:ext cx="131" cy="0"/>
            </a:xfrm>
            <a:prstGeom prst="line">
              <a:avLst/>
            </a:prstGeom>
            <a:noFill/>
            <a:ln w="158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22" name="Line 17"/>
            <p:cNvSpPr>
              <a:spLocks noChangeShapeType="1"/>
            </p:cNvSpPr>
            <p:nvPr/>
          </p:nvSpPr>
          <p:spPr bwMode="auto">
            <a:xfrm>
              <a:off x="5225" y="2367"/>
              <a:ext cx="131" cy="0"/>
            </a:xfrm>
            <a:prstGeom prst="line">
              <a:avLst/>
            </a:prstGeom>
            <a:noFill/>
            <a:ln w="158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00723" name="Object 18"/>
            <p:cNvGraphicFramePr>
              <a:graphicFrameLocks noChangeAspect="1"/>
            </p:cNvGraphicFramePr>
            <p:nvPr/>
          </p:nvGraphicFramePr>
          <p:xfrm>
            <a:off x="4239" y="1407"/>
            <a:ext cx="254" cy="286"/>
          </p:xfrm>
          <a:graphic>
            <a:graphicData uri="http://schemas.openxmlformats.org/presentationml/2006/ole">
              <mc:AlternateContent xmlns:mc="http://schemas.openxmlformats.org/markup-compatibility/2006">
                <mc:Choice xmlns:v="urn:schemas-microsoft-com:vml" Requires="v">
                  <p:oleObj spid="_x0000_s60491" name="Equation" r:id="rId5" imgW="142799" imgH="171408" progId="Equation.3">
                    <p:embed/>
                  </p:oleObj>
                </mc:Choice>
                <mc:Fallback>
                  <p:oleObj name="Equation" r:id="rId5" imgW="142799" imgH="17140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9" y="1407"/>
                          <a:ext cx="254"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24" name="Object 19"/>
            <p:cNvGraphicFramePr>
              <a:graphicFrameLocks noChangeAspect="1"/>
            </p:cNvGraphicFramePr>
            <p:nvPr/>
          </p:nvGraphicFramePr>
          <p:xfrm>
            <a:off x="3426" y="1574"/>
            <a:ext cx="159" cy="223"/>
          </p:xfrm>
          <a:graphic>
            <a:graphicData uri="http://schemas.openxmlformats.org/presentationml/2006/ole">
              <mc:AlternateContent xmlns:mc="http://schemas.openxmlformats.org/markup-compatibility/2006">
                <mc:Choice xmlns:v="urn:schemas-microsoft-com:vml" Requires="v">
                  <p:oleObj spid="_x0000_s60492" name="Equation" r:id="rId7" imgW="66675" imgH="123900" progId="Equation.3">
                    <p:embed/>
                  </p:oleObj>
                </mc:Choice>
                <mc:Fallback>
                  <p:oleObj name="Equation" r:id="rId7" imgW="66675" imgH="1239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6" y="1574"/>
                          <a:ext cx="159"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25" name="Object 20"/>
            <p:cNvGraphicFramePr>
              <a:graphicFrameLocks noChangeAspect="1"/>
            </p:cNvGraphicFramePr>
            <p:nvPr/>
          </p:nvGraphicFramePr>
          <p:xfrm>
            <a:off x="4901" y="2655"/>
            <a:ext cx="161" cy="177"/>
          </p:xfrm>
          <a:graphic>
            <a:graphicData uri="http://schemas.openxmlformats.org/presentationml/2006/ole">
              <mc:AlternateContent xmlns:mc="http://schemas.openxmlformats.org/markup-compatibility/2006">
                <mc:Choice xmlns:v="urn:schemas-microsoft-com:vml" Requires="v">
                  <p:oleObj spid="_x0000_s60493" name="Equation" r:id="rId9" imgW="66675" imgH="85839" progId="Equation.DSMT4">
                    <p:embed/>
                  </p:oleObj>
                </mc:Choice>
                <mc:Fallback>
                  <p:oleObj name="Equation" r:id="rId9" imgW="66675" imgH="8583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01" y="2655"/>
                          <a:ext cx="161"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26" name="Object 21"/>
            <p:cNvGraphicFramePr>
              <a:graphicFrameLocks noChangeAspect="1"/>
            </p:cNvGraphicFramePr>
            <p:nvPr/>
          </p:nvGraphicFramePr>
          <p:xfrm>
            <a:off x="3424" y="2574"/>
            <a:ext cx="161" cy="176"/>
          </p:xfrm>
          <a:graphic>
            <a:graphicData uri="http://schemas.openxmlformats.org/presentationml/2006/ole">
              <mc:AlternateContent xmlns:mc="http://schemas.openxmlformats.org/markup-compatibility/2006">
                <mc:Choice xmlns:v="urn:schemas-microsoft-com:vml" Requires="v">
                  <p:oleObj spid="_x0000_s60494" name="Equation" r:id="rId11" imgW="66675" imgH="85839" progId="Equation.DSMT4">
                    <p:embed/>
                  </p:oleObj>
                </mc:Choice>
                <mc:Fallback>
                  <p:oleObj name="Equation" r:id="rId11" imgW="66675" imgH="85839"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4" y="2574"/>
                          <a:ext cx="161"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27" name="Object 22"/>
            <p:cNvGraphicFramePr>
              <a:graphicFrameLocks noChangeAspect="1"/>
            </p:cNvGraphicFramePr>
            <p:nvPr/>
          </p:nvGraphicFramePr>
          <p:xfrm>
            <a:off x="5490" y="2614"/>
            <a:ext cx="173" cy="191"/>
          </p:xfrm>
          <a:graphic>
            <a:graphicData uri="http://schemas.openxmlformats.org/presentationml/2006/ole">
              <mc:AlternateContent xmlns:mc="http://schemas.openxmlformats.org/markup-compatibility/2006">
                <mc:Choice xmlns:v="urn:schemas-microsoft-com:vml" Requires="v">
                  <p:oleObj spid="_x0000_s60495" name="Equation" r:id="rId13" imgW="66675" imgH="85839" progId="Equation.3">
                    <p:embed/>
                  </p:oleObj>
                </mc:Choice>
                <mc:Fallback>
                  <p:oleObj name="Equation" r:id="rId13" imgW="66675" imgH="8583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90" y="2614"/>
                          <a:ext cx="173"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28" name="Object 23"/>
            <p:cNvGraphicFramePr>
              <a:graphicFrameLocks noChangeAspect="1"/>
            </p:cNvGraphicFramePr>
            <p:nvPr/>
          </p:nvGraphicFramePr>
          <p:xfrm>
            <a:off x="3637" y="1137"/>
            <a:ext cx="175" cy="207"/>
          </p:xfrm>
          <a:graphic>
            <a:graphicData uri="http://schemas.openxmlformats.org/presentationml/2006/ole">
              <mc:AlternateContent xmlns:mc="http://schemas.openxmlformats.org/markup-compatibility/2006">
                <mc:Choice xmlns:v="urn:schemas-microsoft-com:vml" Requires="v">
                  <p:oleObj spid="_x0000_s60496" name="Equation" r:id="rId15" imgW="85841" imgH="104734" progId="Equation.3">
                    <p:embed/>
                  </p:oleObj>
                </mc:Choice>
                <mc:Fallback>
                  <p:oleObj name="Equation" r:id="rId15" imgW="85841" imgH="104734"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37" y="1137"/>
                          <a:ext cx="175"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0729" name="Object 24"/>
          <p:cNvGraphicFramePr>
            <a:graphicFrameLocks noChangeAspect="1"/>
          </p:cNvGraphicFramePr>
          <p:nvPr/>
        </p:nvGraphicFramePr>
        <p:xfrm>
          <a:off x="1900239" y="5157788"/>
          <a:ext cx="8732837" cy="1390650"/>
        </p:xfrm>
        <a:graphic>
          <a:graphicData uri="http://schemas.openxmlformats.org/presentationml/2006/ole">
            <mc:AlternateContent xmlns:mc="http://schemas.openxmlformats.org/markup-compatibility/2006">
              <mc:Choice xmlns:v="urn:schemas-microsoft-com:vml" Requires="v">
                <p:oleObj spid="_x0000_s60497" name="Equation" r:id="rId17" imgW="4095813" imgH="600062" progId="Equation.DSMT4">
                  <p:embed/>
                </p:oleObj>
              </mc:Choice>
              <mc:Fallback>
                <p:oleObj name="Equation" r:id="rId17" imgW="4095813" imgH="600062"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00239" y="5157788"/>
                        <a:ext cx="8732837" cy="1390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30" name="Rectangle 25"/>
          <p:cNvSpPr>
            <a:spLocks noChangeArrowheads="1"/>
          </p:cNvSpPr>
          <p:nvPr/>
        </p:nvSpPr>
        <p:spPr bwMode="auto">
          <a:xfrm>
            <a:off x="1774825" y="4508500"/>
            <a:ext cx="8172450"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kumimoji="1" lang="en-US" altLang="zh-CN" sz="2400" b="1">
                <a:solidFill>
                  <a:srgbClr val="000000"/>
                </a:solidFill>
                <a:latin typeface="Times New Roman" panose="02020603050405020304" pitchFamily="18" charset="0"/>
                <a:ea typeface="楷体_GB2312" pitchFamily="49" charset="-122"/>
              </a:rPr>
              <a:t>Since</a:t>
            </a:r>
            <a:r>
              <a:rPr kumimoji="1" lang="en-US" altLang="zh-CN" sz="2400">
                <a:solidFill>
                  <a:srgbClr val="000000"/>
                </a:solidFill>
                <a:latin typeface="Times New Roman" panose="02020603050405020304" pitchFamily="18" charset="0"/>
                <a:ea typeface="楷体_GB2312" pitchFamily="49" charset="-122"/>
              </a:rPr>
              <a:t> </a:t>
            </a:r>
            <a:r>
              <a:rPr kumimoji="1" lang="en-US" altLang="zh-CN" sz="2400" i="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en-US" altLang="zh-CN" sz="2400" b="1">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en-US" altLang="zh-CN" sz="2400" b="1">
                <a:solidFill>
                  <a:srgbClr val="000000"/>
                </a:solidFill>
                <a:latin typeface="Times New Roman" panose="02020603050405020304" pitchFamily="18" charset="0"/>
                <a:ea typeface="楷体_GB2312" pitchFamily="49" charset="-122"/>
              </a:rPr>
              <a:t>(0 , </a:t>
            </a:r>
            <a:r>
              <a:rPr kumimoji="1" lang="en-US" altLang="zh-CN" sz="2400" i="1">
                <a:solidFill>
                  <a:srgbClr val="000000"/>
                </a:solidFill>
                <a:latin typeface="Times New Roman" panose="02020603050405020304" pitchFamily="18" charset="0"/>
                <a:ea typeface="楷体_GB2312" pitchFamily="49" charset="-122"/>
              </a:rPr>
              <a:t>y</a:t>
            </a:r>
            <a:r>
              <a:rPr kumimoji="1" lang="en-US" altLang="zh-CN" sz="2400" b="1">
                <a:solidFill>
                  <a:srgbClr val="000000"/>
                </a:solidFill>
                <a:latin typeface="Times New Roman" panose="02020603050405020304" pitchFamily="18" charset="0"/>
                <a:ea typeface="楷体_GB2312" pitchFamily="49" charset="-122"/>
              </a:rPr>
              <a:t>)</a:t>
            </a:r>
            <a:r>
              <a:rPr kumimoji="1" lang="zh-CN" altLang="en-US" sz="2400" b="1">
                <a:solidFill>
                  <a:srgbClr val="000000"/>
                </a:solidFill>
                <a:latin typeface="Times New Roman" panose="02020603050405020304" pitchFamily="18" charset="0"/>
                <a:ea typeface="楷体_GB2312" pitchFamily="49" charset="-122"/>
              </a:rPr>
              <a:t>＝</a:t>
            </a:r>
            <a:r>
              <a:rPr kumimoji="1" lang="en-US" altLang="zh-CN" sz="2400" b="1">
                <a:solidFill>
                  <a:srgbClr val="000000"/>
                </a:solidFill>
                <a:latin typeface="Times New Roman" panose="02020603050405020304" pitchFamily="18" charset="0"/>
                <a:ea typeface="楷体_GB2312" pitchFamily="49" charset="-122"/>
              </a:rPr>
              <a:t>0</a:t>
            </a:r>
            <a:r>
              <a:rPr kumimoji="1" lang="zh-CN" altLang="en-US" sz="2400" b="1">
                <a:solidFill>
                  <a:srgbClr val="000000"/>
                </a:solidFill>
                <a:latin typeface="Times New Roman" panose="02020603050405020304" pitchFamily="18" charset="0"/>
                <a:ea typeface="楷体_GB2312" pitchFamily="49" charset="-122"/>
              </a:rPr>
              <a:t>、 </a:t>
            </a:r>
            <a:r>
              <a:rPr kumimoji="1" lang="zh-CN" altLang="en-US" sz="2400" i="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zh-CN" altLang="en-US" sz="2400">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en-US" altLang="zh-CN" sz="2400" b="1">
                <a:solidFill>
                  <a:srgbClr val="000000"/>
                </a:solidFill>
                <a:latin typeface="Times New Roman" panose="02020603050405020304" pitchFamily="18" charset="0"/>
                <a:ea typeface="楷体_GB2312" pitchFamily="49" charset="-122"/>
              </a:rPr>
              <a:t>(</a:t>
            </a:r>
            <a:r>
              <a:rPr kumimoji="1" lang="en-US" altLang="zh-CN" sz="2400" i="1">
                <a:solidFill>
                  <a:srgbClr val="000000"/>
                </a:solidFill>
                <a:latin typeface="Times New Roman" panose="02020603050405020304" pitchFamily="18" charset="0"/>
                <a:ea typeface="楷体_GB2312" pitchFamily="49" charset="-122"/>
              </a:rPr>
              <a:t>a , y</a:t>
            </a:r>
            <a:r>
              <a:rPr kumimoji="1" lang="en-US" altLang="zh-CN" sz="2400" b="1">
                <a:solidFill>
                  <a:srgbClr val="000000"/>
                </a:solidFill>
                <a:latin typeface="Times New Roman" panose="02020603050405020304" pitchFamily="18" charset="0"/>
                <a:ea typeface="楷体_GB2312" pitchFamily="49" charset="-122"/>
              </a:rPr>
              <a:t>)</a:t>
            </a:r>
            <a:r>
              <a:rPr kumimoji="1" lang="zh-CN" altLang="en-US" sz="2400" b="1">
                <a:solidFill>
                  <a:srgbClr val="000000"/>
                </a:solidFill>
                <a:latin typeface="Times New Roman" panose="02020603050405020304" pitchFamily="18" charset="0"/>
                <a:ea typeface="楷体_GB2312" pitchFamily="49" charset="-122"/>
              </a:rPr>
              <a:t>＝</a:t>
            </a:r>
            <a:r>
              <a:rPr kumimoji="1" lang="en-US" altLang="zh-CN" sz="2400" b="1">
                <a:solidFill>
                  <a:srgbClr val="000000"/>
                </a:solidFill>
                <a:latin typeface="Times New Roman" panose="02020603050405020304" pitchFamily="18" charset="0"/>
                <a:ea typeface="楷体_GB2312" pitchFamily="49" charset="-122"/>
              </a:rPr>
              <a:t>0</a:t>
            </a:r>
            <a:r>
              <a:rPr kumimoji="1" lang="zh-CN" altLang="en-US" sz="2400" b="1">
                <a:solidFill>
                  <a:srgbClr val="000000"/>
                </a:solidFill>
                <a:latin typeface="Times New Roman" panose="02020603050405020304" pitchFamily="18" charset="0"/>
                <a:ea typeface="楷体_GB2312" pitchFamily="49" charset="-122"/>
              </a:rPr>
              <a:t>，</a:t>
            </a:r>
            <a:r>
              <a:rPr kumimoji="1" lang="en-US" altLang="zh-CN" sz="2400" b="1">
                <a:solidFill>
                  <a:srgbClr val="000000"/>
                </a:solidFill>
                <a:latin typeface="Times New Roman" panose="02020603050405020304" pitchFamily="18" charset="0"/>
                <a:ea typeface="楷体_GB2312" pitchFamily="49" charset="-122"/>
              </a:rPr>
              <a:t>So the general solution is</a:t>
            </a:r>
          </a:p>
        </p:txBody>
      </p:sp>
    </p:spTree>
    <p:extLst>
      <p:ext uri="{BB962C8B-B14F-4D97-AF65-F5344CB8AC3E}">
        <p14:creationId xmlns:p14="http://schemas.microsoft.com/office/powerpoint/2010/main" val="1425783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63237"/>
                                        </p:tgtEl>
                                        <p:attrNameLst>
                                          <p:attrName>style.visibility</p:attrName>
                                        </p:attrNameLst>
                                      </p:cBhvr>
                                      <p:to>
                                        <p:strVal val="visible"/>
                                      </p:to>
                                    </p:set>
                                    <p:animEffect transition="in" filter="fade">
                                      <p:cBhvr>
                                        <p:cTn id="7" dur="2000"/>
                                        <p:tgtEl>
                                          <p:spTgt spid="863237"/>
                                        </p:tgtEl>
                                      </p:cBhvr>
                                    </p:animEffect>
                                  </p:childTnLst>
                                </p:cTn>
                              </p:par>
                            </p:childTnLst>
                          </p:cTn>
                        </p:par>
                        <p:par>
                          <p:cTn id="8" fill="hold" nodeType="afterGroup">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863234"/>
                                        </p:tgtEl>
                                        <p:attrNameLst>
                                          <p:attrName>style.visibility</p:attrName>
                                        </p:attrNameLst>
                                      </p:cBhvr>
                                      <p:to>
                                        <p:strVal val="visible"/>
                                      </p:to>
                                    </p:set>
                                    <p:animEffect transition="in" filter="wipe(up)">
                                      <p:cBhvr>
                                        <p:cTn id="11" dur="2000"/>
                                        <p:tgtEl>
                                          <p:spTgt spid="86323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0709"/>
                                        </p:tgtEl>
                                        <p:attrNameLst>
                                          <p:attrName>style.visibility</p:attrName>
                                        </p:attrNameLst>
                                      </p:cBhvr>
                                      <p:to>
                                        <p:strVal val="visible"/>
                                      </p:to>
                                    </p:set>
                                    <p:animEffect transition="in" filter="wipe(up)">
                                      <p:cBhvr>
                                        <p:cTn id="16" dur="2000"/>
                                        <p:tgtEl>
                                          <p:spTgt spid="20070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200708"/>
                                        </p:tgtEl>
                                        <p:attrNameLst>
                                          <p:attrName>style.visibility</p:attrName>
                                        </p:attrNameLst>
                                      </p:cBhvr>
                                      <p:to>
                                        <p:strVal val="visible"/>
                                      </p:to>
                                    </p:set>
                                    <p:animEffect transition="in" filter="wipe(up)">
                                      <p:cBhvr>
                                        <p:cTn id="21" dur="2000"/>
                                        <p:tgtEl>
                                          <p:spTgt spid="20070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00730"/>
                                        </p:tgtEl>
                                        <p:attrNameLst>
                                          <p:attrName>style.visibility</p:attrName>
                                        </p:attrNameLst>
                                      </p:cBhvr>
                                      <p:to>
                                        <p:strVal val="visible"/>
                                      </p:to>
                                    </p:set>
                                    <p:animEffect transition="in" filter="wipe(up)">
                                      <p:cBhvr>
                                        <p:cTn id="26" dur="2000"/>
                                        <p:tgtEl>
                                          <p:spTgt spid="20073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200729"/>
                                        </p:tgtEl>
                                        <p:attrNameLst>
                                          <p:attrName>style.visibility</p:attrName>
                                        </p:attrNameLst>
                                      </p:cBhvr>
                                      <p:to>
                                        <p:strVal val="visible"/>
                                      </p:to>
                                    </p:set>
                                    <p:animEffect transition="in" filter="wipe(up)">
                                      <p:cBhvr>
                                        <p:cTn id="31" dur="2000"/>
                                        <p:tgtEl>
                                          <p:spTgt spid="200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3234" grpId="0"/>
      <p:bldP spid="200709" grpId="0"/>
      <p:bldP spid="863237" grpId="0" animBg="1"/>
      <p:bldP spid="20073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4273" name="Group 17"/>
          <p:cNvGrpSpPr>
            <a:grpSpLocks/>
          </p:cNvGrpSpPr>
          <p:nvPr/>
        </p:nvGrpSpPr>
        <p:grpSpPr bwMode="auto">
          <a:xfrm>
            <a:off x="3359150" y="1820863"/>
            <a:ext cx="2660650" cy="455612"/>
            <a:chOff x="1156" y="1162"/>
            <a:chExt cx="1676" cy="287"/>
          </a:xfrm>
        </p:grpSpPr>
        <p:graphicFrame>
          <p:nvGraphicFramePr>
            <p:cNvPr id="201732" name="Object 3"/>
            <p:cNvGraphicFramePr>
              <a:graphicFrameLocks noChangeAspect="1"/>
            </p:cNvGraphicFramePr>
            <p:nvPr/>
          </p:nvGraphicFramePr>
          <p:xfrm>
            <a:off x="1746" y="1162"/>
            <a:ext cx="1086" cy="287"/>
          </p:xfrm>
          <a:graphic>
            <a:graphicData uri="http://schemas.openxmlformats.org/presentationml/2006/ole">
              <mc:AlternateContent xmlns:mc="http://schemas.openxmlformats.org/markup-compatibility/2006">
                <mc:Choice xmlns:v="urn:schemas-microsoft-com:vml" Requires="v">
                  <p:oleObj spid="_x0000_s61532" name="Equation" r:id="rId3" imgW="809553" imgH="171408" progId="Equation.3">
                    <p:embed/>
                  </p:oleObj>
                </mc:Choice>
                <mc:Fallback>
                  <p:oleObj name="Equation" r:id="rId3" imgW="809553" imgH="17140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 y="1162"/>
                          <a:ext cx="1086"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1733" name="AutoShape 4"/>
            <p:cNvSpPr>
              <a:spLocks noChangeArrowheads="1"/>
            </p:cNvSpPr>
            <p:nvPr/>
          </p:nvSpPr>
          <p:spPr bwMode="auto">
            <a:xfrm>
              <a:off x="1156" y="1252"/>
              <a:ext cx="363" cy="137"/>
            </a:xfrm>
            <a:prstGeom prst="rightArrow">
              <a:avLst>
                <a:gd name="adj1" fmla="val 50000"/>
                <a:gd name="adj2" fmla="val 66241"/>
              </a:avLst>
            </a:prstGeom>
            <a:solidFill>
              <a:srgbClr val="FFCC99"/>
            </a:solidFill>
            <a:ln w="254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000000"/>
                </a:solidFill>
                <a:latin typeface="Times New Roman" panose="02020603050405020304" pitchFamily="18" charset="0"/>
                <a:ea typeface="幼圆" panose="02010509060101010101" pitchFamily="49" charset="-122"/>
              </a:endParaRPr>
            </a:p>
          </p:txBody>
        </p:sp>
      </p:grpSp>
      <p:sp>
        <p:nvSpPr>
          <p:cNvPr id="864262" name="Text Box 6"/>
          <p:cNvSpPr txBox="1">
            <a:spLocks noChangeArrowheads="1"/>
          </p:cNvSpPr>
          <p:nvPr/>
        </p:nvSpPr>
        <p:spPr bwMode="auto">
          <a:xfrm>
            <a:off x="1703388" y="476250"/>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a:solidFill>
                  <a:srgbClr val="0000CC"/>
                </a:solidFill>
              </a:rPr>
              <a:t>Determinate the coefficient</a:t>
            </a:r>
            <a:r>
              <a:rPr kumimoji="1" lang="en-US" altLang="zh-CN" sz="2400">
                <a:solidFill>
                  <a:srgbClr val="0000CC"/>
                </a:solidFill>
              </a:rPr>
              <a:t> </a:t>
            </a:r>
          </a:p>
        </p:txBody>
      </p:sp>
      <p:graphicFrame>
        <p:nvGraphicFramePr>
          <p:cNvPr id="201735" name="Object 5"/>
          <p:cNvGraphicFramePr>
            <a:graphicFrameLocks noChangeAspect="1"/>
          </p:cNvGraphicFramePr>
          <p:nvPr/>
        </p:nvGraphicFramePr>
        <p:xfrm>
          <a:off x="2171701" y="2276475"/>
          <a:ext cx="8448675" cy="863600"/>
        </p:xfrm>
        <a:graphic>
          <a:graphicData uri="http://schemas.openxmlformats.org/presentationml/2006/ole">
            <mc:AlternateContent xmlns:mc="http://schemas.openxmlformats.org/markup-compatibility/2006">
              <mc:Choice xmlns:v="urn:schemas-microsoft-com:vml" Requires="v">
                <p:oleObj spid="_x0000_s61533" name="Equation" r:id="rId5" imgW="4171936" imgH="371429" progId="Equation.DSMT4">
                  <p:embed/>
                </p:oleObj>
              </mc:Choice>
              <mc:Fallback>
                <p:oleObj name="Equation" r:id="rId5" imgW="4171936" imgH="37142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1701" y="2276475"/>
                        <a:ext cx="8448675"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1736" name="AutoShape 12"/>
          <p:cNvSpPr>
            <a:spLocks noChangeArrowheads="1"/>
          </p:cNvSpPr>
          <p:nvPr/>
        </p:nvSpPr>
        <p:spPr bwMode="auto">
          <a:xfrm>
            <a:off x="1631951" y="2636838"/>
            <a:ext cx="576263" cy="215900"/>
          </a:xfrm>
          <a:prstGeom prst="rightArrow">
            <a:avLst>
              <a:gd name="adj1" fmla="val 50000"/>
              <a:gd name="adj2" fmla="val 66728"/>
            </a:avLst>
          </a:prstGeom>
          <a:solidFill>
            <a:srgbClr val="FFCC99"/>
          </a:solidFill>
          <a:ln w="254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000000"/>
              </a:solidFill>
              <a:latin typeface="Times New Roman" panose="02020603050405020304" pitchFamily="18" charset="0"/>
              <a:ea typeface="幼圆" panose="02010509060101010101" pitchFamily="49" charset="-122"/>
            </a:endParaRPr>
          </a:p>
        </p:txBody>
      </p:sp>
      <p:grpSp>
        <p:nvGrpSpPr>
          <p:cNvPr id="864275" name="Group 19"/>
          <p:cNvGrpSpPr>
            <a:grpSpLocks/>
          </p:cNvGrpSpPr>
          <p:nvPr/>
        </p:nvGrpSpPr>
        <p:grpSpPr bwMode="auto">
          <a:xfrm>
            <a:off x="1992314" y="4197351"/>
            <a:ext cx="3375025" cy="455613"/>
            <a:chOff x="204" y="2568"/>
            <a:chExt cx="2126" cy="287"/>
          </a:xfrm>
        </p:grpSpPr>
        <p:graphicFrame>
          <p:nvGraphicFramePr>
            <p:cNvPr id="201738" name="Object 8"/>
            <p:cNvGraphicFramePr>
              <a:graphicFrameLocks noChangeAspect="1"/>
            </p:cNvGraphicFramePr>
            <p:nvPr/>
          </p:nvGraphicFramePr>
          <p:xfrm>
            <a:off x="527" y="2568"/>
            <a:ext cx="1803" cy="287"/>
          </p:xfrm>
          <a:graphic>
            <a:graphicData uri="http://schemas.openxmlformats.org/presentationml/2006/ole">
              <mc:AlternateContent xmlns:mc="http://schemas.openxmlformats.org/markup-compatibility/2006">
                <mc:Choice xmlns:v="urn:schemas-microsoft-com:vml" Requires="v">
                  <p:oleObj spid="_x0000_s61534" name="Equation" r:id="rId7" imgW="1381017" imgH="171408" progId="Equation.DSMT4">
                    <p:embed/>
                  </p:oleObj>
                </mc:Choice>
                <mc:Fallback>
                  <p:oleObj name="Equation" r:id="rId7" imgW="1381017" imgH="171408"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7" y="2568"/>
                          <a:ext cx="1803"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1739" name="AutoShape 13"/>
            <p:cNvSpPr>
              <a:spLocks noChangeArrowheads="1"/>
            </p:cNvSpPr>
            <p:nvPr/>
          </p:nvSpPr>
          <p:spPr bwMode="auto">
            <a:xfrm>
              <a:off x="204" y="2659"/>
              <a:ext cx="363" cy="136"/>
            </a:xfrm>
            <a:prstGeom prst="rightArrow">
              <a:avLst>
                <a:gd name="adj1" fmla="val 50000"/>
                <a:gd name="adj2" fmla="val 66728"/>
              </a:avLst>
            </a:prstGeom>
            <a:solidFill>
              <a:srgbClr val="FFCC99"/>
            </a:solidFill>
            <a:ln w="254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000000"/>
                </a:solidFill>
                <a:latin typeface="Times New Roman" panose="02020603050405020304" pitchFamily="18" charset="0"/>
                <a:ea typeface="幼圆" panose="02010509060101010101" pitchFamily="49" charset="-122"/>
              </a:endParaRPr>
            </a:p>
          </p:txBody>
        </p:sp>
      </p:grpSp>
      <p:grpSp>
        <p:nvGrpSpPr>
          <p:cNvPr id="864276" name="Group 20"/>
          <p:cNvGrpSpPr>
            <a:grpSpLocks/>
          </p:cNvGrpSpPr>
          <p:nvPr/>
        </p:nvGrpSpPr>
        <p:grpSpPr bwMode="auto">
          <a:xfrm>
            <a:off x="5524500" y="4197351"/>
            <a:ext cx="3024188" cy="455613"/>
            <a:chOff x="2426" y="2614"/>
            <a:chExt cx="1905" cy="287"/>
          </a:xfrm>
        </p:grpSpPr>
        <p:graphicFrame>
          <p:nvGraphicFramePr>
            <p:cNvPr id="201741" name="Object 9"/>
            <p:cNvGraphicFramePr>
              <a:graphicFrameLocks noChangeAspect="1"/>
            </p:cNvGraphicFramePr>
            <p:nvPr/>
          </p:nvGraphicFramePr>
          <p:xfrm>
            <a:off x="2833" y="2614"/>
            <a:ext cx="1498" cy="287"/>
          </p:xfrm>
          <a:graphic>
            <a:graphicData uri="http://schemas.openxmlformats.org/presentationml/2006/ole">
              <mc:AlternateContent xmlns:mc="http://schemas.openxmlformats.org/markup-compatibility/2006">
                <mc:Choice xmlns:v="urn:schemas-microsoft-com:vml" Requires="v">
                  <p:oleObj spid="_x0000_s61535" name="Equation" r:id="rId9" imgW="1133482" imgH="171408" progId="Equation.DSMT4">
                    <p:embed/>
                  </p:oleObj>
                </mc:Choice>
                <mc:Fallback>
                  <p:oleObj name="Equation" r:id="rId9" imgW="1133482" imgH="171408"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3" y="2614"/>
                          <a:ext cx="1498"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1742" name="AutoShape 14"/>
            <p:cNvSpPr>
              <a:spLocks noChangeArrowheads="1"/>
            </p:cNvSpPr>
            <p:nvPr/>
          </p:nvSpPr>
          <p:spPr bwMode="auto">
            <a:xfrm>
              <a:off x="2426" y="2704"/>
              <a:ext cx="363" cy="136"/>
            </a:xfrm>
            <a:prstGeom prst="rightArrow">
              <a:avLst>
                <a:gd name="adj1" fmla="val 50000"/>
                <a:gd name="adj2" fmla="val 66728"/>
              </a:avLst>
            </a:prstGeom>
            <a:solidFill>
              <a:srgbClr val="FFCC99"/>
            </a:solidFill>
            <a:ln w="254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000000"/>
                </a:solidFill>
                <a:latin typeface="Times New Roman" panose="02020603050405020304" pitchFamily="18" charset="0"/>
                <a:ea typeface="幼圆" panose="02010509060101010101" pitchFamily="49" charset="-122"/>
              </a:endParaRPr>
            </a:p>
          </p:txBody>
        </p:sp>
      </p:grpSp>
      <p:grpSp>
        <p:nvGrpSpPr>
          <p:cNvPr id="864277" name="Group 21"/>
          <p:cNvGrpSpPr>
            <a:grpSpLocks/>
          </p:cNvGrpSpPr>
          <p:nvPr/>
        </p:nvGrpSpPr>
        <p:grpSpPr bwMode="auto">
          <a:xfrm>
            <a:off x="3575051" y="4802188"/>
            <a:ext cx="3025775" cy="787400"/>
            <a:chOff x="1292" y="2934"/>
            <a:chExt cx="1906" cy="496"/>
          </a:xfrm>
        </p:grpSpPr>
        <p:graphicFrame>
          <p:nvGraphicFramePr>
            <p:cNvPr id="201744" name="Object 10"/>
            <p:cNvGraphicFramePr>
              <a:graphicFrameLocks noChangeAspect="1"/>
            </p:cNvGraphicFramePr>
            <p:nvPr/>
          </p:nvGraphicFramePr>
          <p:xfrm>
            <a:off x="1982" y="2934"/>
            <a:ext cx="1216" cy="496"/>
          </p:xfrm>
          <a:graphic>
            <a:graphicData uri="http://schemas.openxmlformats.org/presentationml/2006/ole">
              <mc:AlternateContent xmlns:mc="http://schemas.openxmlformats.org/markup-compatibility/2006">
                <mc:Choice xmlns:v="urn:schemas-microsoft-com:vml" Requires="v">
                  <p:oleObj spid="_x0000_s61536" name="Equation" r:id="rId11" imgW="904842" imgH="333368" progId="Equation.DSMT4">
                    <p:embed/>
                  </p:oleObj>
                </mc:Choice>
                <mc:Fallback>
                  <p:oleObj name="Equation" r:id="rId11" imgW="904842" imgH="333368"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2" y="2934"/>
                          <a:ext cx="1216" cy="4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1745" name="AutoShape 15"/>
            <p:cNvSpPr>
              <a:spLocks noChangeArrowheads="1"/>
            </p:cNvSpPr>
            <p:nvPr/>
          </p:nvSpPr>
          <p:spPr bwMode="auto">
            <a:xfrm>
              <a:off x="1292" y="3113"/>
              <a:ext cx="363" cy="136"/>
            </a:xfrm>
            <a:prstGeom prst="rightArrow">
              <a:avLst>
                <a:gd name="adj1" fmla="val 50000"/>
                <a:gd name="adj2" fmla="val 66728"/>
              </a:avLst>
            </a:prstGeom>
            <a:solidFill>
              <a:srgbClr val="FFCC99"/>
            </a:solidFill>
            <a:ln w="254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000000"/>
                </a:solidFill>
                <a:latin typeface="Times New Roman" panose="02020603050405020304" pitchFamily="18" charset="0"/>
                <a:ea typeface="幼圆" panose="02010509060101010101" pitchFamily="49" charset="-122"/>
              </a:endParaRPr>
            </a:p>
          </p:txBody>
        </p:sp>
      </p:grpSp>
      <p:grpSp>
        <p:nvGrpSpPr>
          <p:cNvPr id="864285" name="Group 29"/>
          <p:cNvGrpSpPr>
            <a:grpSpLocks/>
          </p:cNvGrpSpPr>
          <p:nvPr/>
        </p:nvGrpSpPr>
        <p:grpSpPr bwMode="auto">
          <a:xfrm>
            <a:off x="2495550" y="5589588"/>
            <a:ext cx="7391400" cy="863600"/>
            <a:chOff x="612" y="3476"/>
            <a:chExt cx="4656" cy="544"/>
          </a:xfrm>
        </p:grpSpPr>
        <p:graphicFrame>
          <p:nvGraphicFramePr>
            <p:cNvPr id="201747" name="Object 11"/>
            <p:cNvGraphicFramePr>
              <a:graphicFrameLocks noChangeAspect="1"/>
            </p:cNvGraphicFramePr>
            <p:nvPr/>
          </p:nvGraphicFramePr>
          <p:xfrm>
            <a:off x="1047" y="3476"/>
            <a:ext cx="4221" cy="544"/>
          </p:xfrm>
          <a:graphic>
            <a:graphicData uri="http://schemas.openxmlformats.org/presentationml/2006/ole">
              <mc:AlternateContent xmlns:mc="http://schemas.openxmlformats.org/markup-compatibility/2006">
                <mc:Choice xmlns:v="urn:schemas-microsoft-com:vml" Requires="v">
                  <p:oleObj spid="_x0000_s61537" name="Equation" r:id="rId13" imgW="3295708" imgH="371429" progId="Equation.DSMT4">
                    <p:embed/>
                  </p:oleObj>
                </mc:Choice>
                <mc:Fallback>
                  <p:oleObj name="Equation" r:id="rId13" imgW="3295708" imgH="371429"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7" y="3476"/>
                          <a:ext cx="4221"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1748" name="AutoShape 16"/>
            <p:cNvSpPr>
              <a:spLocks noChangeArrowheads="1"/>
            </p:cNvSpPr>
            <p:nvPr/>
          </p:nvSpPr>
          <p:spPr bwMode="auto">
            <a:xfrm>
              <a:off x="612" y="3702"/>
              <a:ext cx="363" cy="136"/>
            </a:xfrm>
            <a:prstGeom prst="rightArrow">
              <a:avLst>
                <a:gd name="adj1" fmla="val 50000"/>
                <a:gd name="adj2" fmla="val 66728"/>
              </a:avLst>
            </a:prstGeom>
            <a:solidFill>
              <a:srgbClr val="FF99CC"/>
            </a:solidFill>
            <a:ln w="254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000000"/>
                </a:solidFill>
                <a:latin typeface="Times New Roman" panose="02020603050405020304" pitchFamily="18" charset="0"/>
                <a:ea typeface="幼圆" panose="02010509060101010101" pitchFamily="49" charset="-122"/>
              </a:endParaRPr>
            </a:p>
          </p:txBody>
        </p:sp>
      </p:grpSp>
      <p:graphicFrame>
        <p:nvGraphicFramePr>
          <p:cNvPr id="201749" name="Object 22"/>
          <p:cNvGraphicFramePr>
            <a:graphicFrameLocks noChangeAspect="1"/>
          </p:cNvGraphicFramePr>
          <p:nvPr/>
        </p:nvGraphicFramePr>
        <p:xfrm>
          <a:off x="1847851" y="1125538"/>
          <a:ext cx="1414463" cy="419100"/>
        </p:xfrm>
        <a:graphic>
          <a:graphicData uri="http://schemas.openxmlformats.org/presentationml/2006/ole">
            <mc:AlternateContent xmlns:mc="http://schemas.openxmlformats.org/markup-compatibility/2006">
              <mc:Choice xmlns:v="urn:schemas-microsoft-com:vml" Requires="v">
                <p:oleObj spid="_x0000_s61538" name="Equation" r:id="rId15" imgW="628692" imgH="142795" progId="Equation.DSMT4">
                  <p:embed/>
                </p:oleObj>
              </mc:Choice>
              <mc:Fallback>
                <p:oleObj name="Equation" r:id="rId15" imgW="628692" imgH="142795"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47851" y="1125538"/>
                        <a:ext cx="1414463"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50" name="Object 23"/>
          <p:cNvGraphicFramePr>
            <a:graphicFrameLocks noChangeAspect="1"/>
          </p:cNvGraphicFramePr>
          <p:nvPr/>
        </p:nvGraphicFramePr>
        <p:xfrm>
          <a:off x="1774825" y="3454400"/>
          <a:ext cx="1270000" cy="406400"/>
        </p:xfrm>
        <a:graphic>
          <a:graphicData uri="http://schemas.openxmlformats.org/presentationml/2006/ole">
            <mc:AlternateContent xmlns:mc="http://schemas.openxmlformats.org/markup-compatibility/2006">
              <mc:Choice xmlns:v="urn:schemas-microsoft-com:vml" Requires="v">
                <p:oleObj spid="_x0000_s61539" name="Equation" r:id="rId17" imgW="638140" imgH="142795" progId="Equation.DSMT4">
                  <p:embed/>
                </p:oleObj>
              </mc:Choice>
              <mc:Fallback>
                <p:oleObj name="Equation" r:id="rId17" imgW="638140" imgH="142795"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74825" y="3454400"/>
                        <a:ext cx="12700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51" name="Object 7"/>
          <p:cNvGraphicFramePr>
            <a:graphicFrameLocks noChangeAspect="1"/>
          </p:cNvGraphicFramePr>
          <p:nvPr/>
        </p:nvGraphicFramePr>
        <p:xfrm>
          <a:off x="3497264" y="3214688"/>
          <a:ext cx="7069137" cy="862012"/>
        </p:xfrm>
        <a:graphic>
          <a:graphicData uri="http://schemas.openxmlformats.org/presentationml/2006/ole">
            <mc:AlternateContent xmlns:mc="http://schemas.openxmlformats.org/markup-compatibility/2006">
              <mc:Choice xmlns:v="urn:schemas-microsoft-com:vml" Requires="v">
                <p:oleObj spid="_x0000_s61540" name="Equation" r:id="rId19" imgW="3829111" imgH="371429" progId="Equation.DSMT4">
                  <p:embed/>
                </p:oleObj>
              </mc:Choice>
              <mc:Fallback>
                <p:oleObj name="Equation" r:id="rId19" imgW="3829111" imgH="371429"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97264" y="3214688"/>
                        <a:ext cx="7069137" cy="862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1752" name="AutoShape 25"/>
          <p:cNvSpPr>
            <a:spLocks noChangeArrowheads="1"/>
          </p:cNvSpPr>
          <p:nvPr/>
        </p:nvSpPr>
        <p:spPr bwMode="auto">
          <a:xfrm>
            <a:off x="3071813" y="3573463"/>
            <a:ext cx="431800" cy="215900"/>
          </a:xfrm>
          <a:prstGeom prst="rightArrow">
            <a:avLst>
              <a:gd name="adj1" fmla="val 50000"/>
              <a:gd name="adj2" fmla="val 50000"/>
            </a:avLst>
          </a:prstGeom>
          <a:solidFill>
            <a:srgbClr val="FFCC99"/>
          </a:solidFill>
          <a:ln w="254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000000"/>
              </a:solidFill>
              <a:latin typeface="Times New Roman" panose="02020603050405020304" pitchFamily="18" charset="0"/>
              <a:ea typeface="幼圆" panose="02010509060101010101" pitchFamily="49" charset="-122"/>
            </a:endParaRPr>
          </a:p>
        </p:txBody>
      </p:sp>
      <p:graphicFrame>
        <p:nvGraphicFramePr>
          <p:cNvPr id="201753" name="Object 2"/>
          <p:cNvGraphicFramePr>
            <a:graphicFrameLocks noChangeAspect="1"/>
          </p:cNvGraphicFramePr>
          <p:nvPr/>
        </p:nvGraphicFramePr>
        <p:xfrm>
          <a:off x="3851276" y="882650"/>
          <a:ext cx="6811963" cy="890588"/>
        </p:xfrm>
        <a:graphic>
          <a:graphicData uri="http://schemas.openxmlformats.org/presentationml/2006/ole">
            <mc:AlternateContent xmlns:mc="http://schemas.openxmlformats.org/markup-compatibility/2006">
              <mc:Choice xmlns:v="urn:schemas-microsoft-com:vml" Requires="v">
                <p:oleObj spid="_x0000_s61541" name="Equation" r:id="rId21" imgW="3247929" imgH="371429" progId="Equation.DSMT4">
                  <p:embed/>
                </p:oleObj>
              </mc:Choice>
              <mc:Fallback>
                <p:oleObj name="Equation" r:id="rId21" imgW="3247929" imgH="371429"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51276" y="882650"/>
                        <a:ext cx="6811963" cy="89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1754" name="AutoShape 26"/>
          <p:cNvSpPr>
            <a:spLocks noChangeArrowheads="1"/>
          </p:cNvSpPr>
          <p:nvPr/>
        </p:nvSpPr>
        <p:spPr bwMode="auto">
          <a:xfrm>
            <a:off x="3359151" y="1222375"/>
            <a:ext cx="504825" cy="190500"/>
          </a:xfrm>
          <a:prstGeom prst="rightArrow">
            <a:avLst>
              <a:gd name="adj1" fmla="val 50000"/>
              <a:gd name="adj2" fmla="val 66250"/>
            </a:avLst>
          </a:prstGeom>
          <a:solidFill>
            <a:srgbClr val="FFCC99"/>
          </a:solidFill>
          <a:ln w="254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000000"/>
              </a:solidFill>
              <a:latin typeface="Times New Roman" panose="02020603050405020304" pitchFamily="18" charset="0"/>
              <a:ea typeface="幼圆" panose="02010509060101010101" pitchFamily="49" charset="-122"/>
            </a:endParaRPr>
          </a:p>
        </p:txBody>
      </p:sp>
    </p:spTree>
    <p:extLst>
      <p:ext uri="{BB962C8B-B14F-4D97-AF65-F5344CB8AC3E}">
        <p14:creationId xmlns:p14="http://schemas.microsoft.com/office/powerpoint/2010/main" val="38613785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64262"/>
                                        </p:tgtEl>
                                        <p:attrNameLst>
                                          <p:attrName>style.visibility</p:attrName>
                                        </p:attrNameLst>
                                      </p:cBhvr>
                                      <p:to>
                                        <p:strVal val="visible"/>
                                      </p:to>
                                    </p:set>
                                    <p:animEffect transition="in" filter="wipe(up)">
                                      <p:cBhvr>
                                        <p:cTn id="7" dur="2000"/>
                                        <p:tgtEl>
                                          <p:spTgt spid="8642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01749"/>
                                        </p:tgtEl>
                                        <p:attrNameLst>
                                          <p:attrName>style.visibility</p:attrName>
                                        </p:attrNameLst>
                                      </p:cBhvr>
                                      <p:to>
                                        <p:strVal val="visible"/>
                                      </p:to>
                                    </p:set>
                                    <p:animEffect transition="in" filter="wipe(up)">
                                      <p:cBhvr>
                                        <p:cTn id="12" dur="2000"/>
                                        <p:tgtEl>
                                          <p:spTgt spid="2017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864273"/>
                                        </p:tgtEl>
                                        <p:attrNameLst>
                                          <p:attrName>style.visibility</p:attrName>
                                        </p:attrNameLst>
                                      </p:cBhvr>
                                      <p:to>
                                        <p:strVal val="visible"/>
                                      </p:to>
                                    </p:set>
                                    <p:animEffect transition="in" filter="wipe(up)">
                                      <p:cBhvr>
                                        <p:cTn id="17" dur="2000"/>
                                        <p:tgtEl>
                                          <p:spTgt spid="8642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01750"/>
                                        </p:tgtEl>
                                        <p:attrNameLst>
                                          <p:attrName>style.visibility</p:attrName>
                                        </p:attrNameLst>
                                      </p:cBhvr>
                                      <p:to>
                                        <p:strVal val="visible"/>
                                      </p:to>
                                    </p:set>
                                    <p:animEffect transition="in" filter="wipe(up)">
                                      <p:cBhvr>
                                        <p:cTn id="22" dur="2000"/>
                                        <p:tgtEl>
                                          <p:spTgt spid="2017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864275"/>
                                        </p:tgtEl>
                                        <p:attrNameLst>
                                          <p:attrName>style.visibility</p:attrName>
                                        </p:attrNameLst>
                                      </p:cBhvr>
                                      <p:to>
                                        <p:strVal val="visible"/>
                                      </p:to>
                                    </p:set>
                                    <p:animEffect transition="in" filter="wipe(up)">
                                      <p:cBhvr>
                                        <p:cTn id="27" dur="2000"/>
                                        <p:tgtEl>
                                          <p:spTgt spid="8642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864276"/>
                                        </p:tgtEl>
                                        <p:attrNameLst>
                                          <p:attrName>style.visibility</p:attrName>
                                        </p:attrNameLst>
                                      </p:cBhvr>
                                      <p:to>
                                        <p:strVal val="visible"/>
                                      </p:to>
                                    </p:set>
                                    <p:animEffect transition="in" filter="wipe(up)">
                                      <p:cBhvr>
                                        <p:cTn id="32" dur="2000"/>
                                        <p:tgtEl>
                                          <p:spTgt spid="86427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864277"/>
                                        </p:tgtEl>
                                        <p:attrNameLst>
                                          <p:attrName>style.visibility</p:attrName>
                                        </p:attrNameLst>
                                      </p:cBhvr>
                                      <p:to>
                                        <p:strVal val="visible"/>
                                      </p:to>
                                    </p:set>
                                    <p:animEffect transition="in" filter="wipe(up)">
                                      <p:cBhvr>
                                        <p:cTn id="37" dur="2000"/>
                                        <p:tgtEl>
                                          <p:spTgt spid="86427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864285"/>
                                        </p:tgtEl>
                                        <p:attrNameLst>
                                          <p:attrName>style.visibility</p:attrName>
                                        </p:attrNameLst>
                                      </p:cBhvr>
                                      <p:to>
                                        <p:strVal val="visible"/>
                                      </p:to>
                                    </p:set>
                                    <p:animEffect transition="in" filter="wipe(up)">
                                      <p:cBhvr>
                                        <p:cTn id="42" dur="2000"/>
                                        <p:tgtEl>
                                          <p:spTgt spid="864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426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2755" name="Object 2"/>
          <p:cNvGraphicFramePr>
            <a:graphicFrameLocks noChangeAspect="1"/>
          </p:cNvGraphicFramePr>
          <p:nvPr/>
        </p:nvGraphicFramePr>
        <p:xfrm>
          <a:off x="2135188" y="719138"/>
          <a:ext cx="1370012" cy="406400"/>
        </p:xfrm>
        <a:graphic>
          <a:graphicData uri="http://schemas.openxmlformats.org/presentationml/2006/ole">
            <mc:AlternateContent xmlns:mc="http://schemas.openxmlformats.org/markup-compatibility/2006">
              <mc:Choice xmlns:v="urn:schemas-microsoft-com:vml" Requires="v">
                <p:oleObj spid="_x0000_s62547" name="Equation" r:id="rId3" imgW="628692" imgH="142795" progId="Equation.DSMT4">
                  <p:embed/>
                </p:oleObj>
              </mc:Choice>
              <mc:Fallback>
                <p:oleObj name="Equation" r:id="rId3" imgW="628692" imgH="14279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188" y="719138"/>
                        <a:ext cx="1370012"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65301" name="Group 21"/>
          <p:cNvGrpSpPr>
            <a:grpSpLocks/>
          </p:cNvGrpSpPr>
          <p:nvPr/>
        </p:nvGrpSpPr>
        <p:grpSpPr bwMode="auto">
          <a:xfrm>
            <a:off x="3846514" y="476250"/>
            <a:ext cx="3163887" cy="863600"/>
            <a:chOff x="1383" y="300"/>
            <a:chExt cx="1993" cy="544"/>
          </a:xfrm>
        </p:grpSpPr>
        <p:graphicFrame>
          <p:nvGraphicFramePr>
            <p:cNvPr id="202757" name="Object 7"/>
            <p:cNvGraphicFramePr>
              <a:graphicFrameLocks noChangeAspect="1"/>
            </p:cNvGraphicFramePr>
            <p:nvPr/>
          </p:nvGraphicFramePr>
          <p:xfrm>
            <a:off x="1715" y="300"/>
            <a:ext cx="1661" cy="544"/>
          </p:xfrm>
          <a:graphic>
            <a:graphicData uri="http://schemas.openxmlformats.org/presentationml/2006/ole">
              <mc:AlternateContent xmlns:mc="http://schemas.openxmlformats.org/markup-compatibility/2006">
                <mc:Choice xmlns:v="urn:schemas-microsoft-com:vml" Requires="v">
                  <p:oleObj spid="_x0000_s62548" name="Equation" r:id="rId5" imgW="1266833" imgH="371429" progId="Equation.DSMT4">
                    <p:embed/>
                  </p:oleObj>
                </mc:Choice>
                <mc:Fallback>
                  <p:oleObj name="Equation" r:id="rId5" imgW="1266833" imgH="37142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5" y="300"/>
                          <a:ext cx="1661"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2758" name="AutoShape 8"/>
            <p:cNvSpPr>
              <a:spLocks noChangeArrowheads="1"/>
            </p:cNvSpPr>
            <p:nvPr/>
          </p:nvSpPr>
          <p:spPr bwMode="auto">
            <a:xfrm>
              <a:off x="1383" y="527"/>
              <a:ext cx="363" cy="136"/>
            </a:xfrm>
            <a:prstGeom prst="rightArrow">
              <a:avLst>
                <a:gd name="adj1" fmla="val 50000"/>
                <a:gd name="adj2" fmla="val 66728"/>
              </a:avLst>
            </a:prstGeom>
            <a:solidFill>
              <a:srgbClr val="FFCC99"/>
            </a:solidFill>
            <a:ln w="254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000000"/>
                </a:solidFill>
                <a:latin typeface="Times New Roman" panose="02020603050405020304" pitchFamily="18" charset="0"/>
                <a:ea typeface="幼圆" panose="02010509060101010101" pitchFamily="49" charset="-122"/>
              </a:endParaRPr>
            </a:p>
          </p:txBody>
        </p:sp>
      </p:grpSp>
      <p:grpSp>
        <p:nvGrpSpPr>
          <p:cNvPr id="865300" name="Group 20"/>
          <p:cNvGrpSpPr>
            <a:grpSpLocks/>
          </p:cNvGrpSpPr>
          <p:nvPr/>
        </p:nvGrpSpPr>
        <p:grpSpPr bwMode="auto">
          <a:xfrm>
            <a:off x="7175500" y="669926"/>
            <a:ext cx="1677988" cy="455613"/>
            <a:chOff x="3560" y="391"/>
            <a:chExt cx="1057" cy="287"/>
          </a:xfrm>
        </p:grpSpPr>
        <p:graphicFrame>
          <p:nvGraphicFramePr>
            <p:cNvPr id="202760" name="Object 3"/>
            <p:cNvGraphicFramePr>
              <a:graphicFrameLocks noChangeAspect="1"/>
            </p:cNvGraphicFramePr>
            <p:nvPr/>
          </p:nvGraphicFramePr>
          <p:xfrm>
            <a:off x="4059" y="391"/>
            <a:ext cx="558" cy="287"/>
          </p:xfrm>
          <a:graphic>
            <a:graphicData uri="http://schemas.openxmlformats.org/presentationml/2006/ole">
              <mc:AlternateContent xmlns:mc="http://schemas.openxmlformats.org/markup-compatibility/2006">
                <mc:Choice xmlns:v="urn:schemas-microsoft-com:vml" Requires="v">
                  <p:oleObj spid="_x0000_s62549" name="Equation" r:id="rId7" imgW="390604" imgH="171408" progId="Equation.3">
                    <p:embed/>
                  </p:oleObj>
                </mc:Choice>
                <mc:Fallback>
                  <p:oleObj name="Equation" r:id="rId7" imgW="390604" imgH="17140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9" y="391"/>
                          <a:ext cx="558"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2761" name="AutoShape 9"/>
            <p:cNvSpPr>
              <a:spLocks noChangeArrowheads="1"/>
            </p:cNvSpPr>
            <p:nvPr/>
          </p:nvSpPr>
          <p:spPr bwMode="auto">
            <a:xfrm>
              <a:off x="3560" y="482"/>
              <a:ext cx="363" cy="136"/>
            </a:xfrm>
            <a:prstGeom prst="rightArrow">
              <a:avLst>
                <a:gd name="adj1" fmla="val 50000"/>
                <a:gd name="adj2" fmla="val 66728"/>
              </a:avLst>
            </a:prstGeom>
            <a:solidFill>
              <a:srgbClr val="FFCC99"/>
            </a:solidFill>
            <a:ln w="254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000000"/>
                </a:solidFill>
                <a:latin typeface="Times New Roman" panose="02020603050405020304" pitchFamily="18" charset="0"/>
                <a:ea typeface="幼圆" panose="02010509060101010101" pitchFamily="49" charset="-122"/>
              </a:endParaRPr>
            </a:p>
          </p:txBody>
        </p:sp>
      </p:grpSp>
      <p:graphicFrame>
        <p:nvGraphicFramePr>
          <p:cNvPr id="202762" name="Object 4"/>
          <p:cNvGraphicFramePr>
            <a:graphicFrameLocks noChangeAspect="1"/>
          </p:cNvGraphicFramePr>
          <p:nvPr/>
        </p:nvGraphicFramePr>
        <p:xfrm>
          <a:off x="2547939" y="1412875"/>
          <a:ext cx="7813675" cy="863600"/>
        </p:xfrm>
        <a:graphic>
          <a:graphicData uri="http://schemas.openxmlformats.org/presentationml/2006/ole">
            <mc:AlternateContent xmlns:mc="http://schemas.openxmlformats.org/markup-compatibility/2006">
              <mc:Choice xmlns:v="urn:schemas-microsoft-com:vml" Requires="v">
                <p:oleObj spid="_x0000_s62550" name="Equation" r:id="rId9" imgW="3857725" imgH="371429" progId="Equation.DSMT4">
                  <p:embed/>
                </p:oleObj>
              </mc:Choice>
              <mc:Fallback>
                <p:oleObj name="Equation" r:id="rId9" imgW="3857725" imgH="37142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7939" y="1412875"/>
                        <a:ext cx="7813675"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2763" name="AutoShape 10"/>
          <p:cNvSpPr>
            <a:spLocks noChangeArrowheads="1"/>
          </p:cNvSpPr>
          <p:nvPr/>
        </p:nvSpPr>
        <p:spPr bwMode="auto">
          <a:xfrm>
            <a:off x="1703388" y="1728788"/>
            <a:ext cx="576262" cy="215900"/>
          </a:xfrm>
          <a:prstGeom prst="rightArrow">
            <a:avLst>
              <a:gd name="adj1" fmla="val 50000"/>
              <a:gd name="adj2" fmla="val 66728"/>
            </a:avLst>
          </a:prstGeom>
          <a:solidFill>
            <a:srgbClr val="FFCC99"/>
          </a:solidFill>
          <a:ln w="254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000000"/>
              </a:solidFill>
              <a:latin typeface="Times New Roman" panose="02020603050405020304" pitchFamily="18" charset="0"/>
              <a:ea typeface="幼圆" panose="02010509060101010101" pitchFamily="49" charset="-122"/>
            </a:endParaRPr>
          </a:p>
        </p:txBody>
      </p:sp>
      <p:graphicFrame>
        <p:nvGraphicFramePr>
          <p:cNvPr id="202764" name="Object 11"/>
          <p:cNvGraphicFramePr>
            <a:graphicFrameLocks noChangeAspect="1"/>
          </p:cNvGraphicFramePr>
          <p:nvPr/>
        </p:nvGraphicFramePr>
        <p:xfrm>
          <a:off x="2424113" y="2611438"/>
          <a:ext cx="1524000" cy="457200"/>
        </p:xfrm>
        <a:graphic>
          <a:graphicData uri="http://schemas.openxmlformats.org/presentationml/2006/ole">
            <mc:AlternateContent xmlns:mc="http://schemas.openxmlformats.org/markup-compatibility/2006">
              <mc:Choice xmlns:v="urn:schemas-microsoft-com:vml" Requires="v">
                <p:oleObj spid="_x0000_s62551" name="Equation" r:id="rId11" imgW="704816" imgH="171408" progId="Equation.DSMT4">
                  <p:embed/>
                </p:oleObj>
              </mc:Choice>
              <mc:Fallback>
                <p:oleObj name="Equation" r:id="rId11" imgW="704816" imgH="171408"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24113" y="2611438"/>
                        <a:ext cx="152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65298" name="Group 18"/>
          <p:cNvGrpSpPr>
            <a:grpSpLocks/>
          </p:cNvGrpSpPr>
          <p:nvPr/>
        </p:nvGrpSpPr>
        <p:grpSpPr bwMode="auto">
          <a:xfrm>
            <a:off x="4151313" y="2349500"/>
            <a:ext cx="4387850" cy="863600"/>
            <a:chOff x="1655" y="1434"/>
            <a:chExt cx="2764" cy="544"/>
          </a:xfrm>
        </p:grpSpPr>
        <p:graphicFrame>
          <p:nvGraphicFramePr>
            <p:cNvPr id="202766" name="Object 5"/>
            <p:cNvGraphicFramePr>
              <a:graphicFrameLocks noChangeAspect="1"/>
            </p:cNvGraphicFramePr>
            <p:nvPr/>
          </p:nvGraphicFramePr>
          <p:xfrm>
            <a:off x="2069" y="1434"/>
            <a:ext cx="2350" cy="544"/>
          </p:xfrm>
          <a:graphic>
            <a:graphicData uri="http://schemas.openxmlformats.org/presentationml/2006/ole">
              <mc:AlternateContent xmlns:mc="http://schemas.openxmlformats.org/markup-compatibility/2006">
                <mc:Choice xmlns:v="urn:schemas-microsoft-com:vml" Requires="v">
                  <p:oleObj spid="_x0000_s62552" name="Equation" r:id="rId13" imgW="1809684" imgH="371429" progId="Equation.DSMT4">
                    <p:embed/>
                  </p:oleObj>
                </mc:Choice>
                <mc:Fallback>
                  <p:oleObj name="Equation" r:id="rId13" imgW="1809684" imgH="371429"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69" y="1434"/>
                          <a:ext cx="2350"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2767" name="AutoShape 12"/>
            <p:cNvSpPr>
              <a:spLocks noChangeArrowheads="1"/>
            </p:cNvSpPr>
            <p:nvPr/>
          </p:nvSpPr>
          <p:spPr bwMode="auto">
            <a:xfrm>
              <a:off x="1655" y="1661"/>
              <a:ext cx="363" cy="136"/>
            </a:xfrm>
            <a:prstGeom prst="rightArrow">
              <a:avLst>
                <a:gd name="adj1" fmla="val 50000"/>
                <a:gd name="adj2" fmla="val 66728"/>
              </a:avLst>
            </a:prstGeom>
            <a:solidFill>
              <a:srgbClr val="FFCC99"/>
            </a:solidFill>
            <a:ln w="254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000000"/>
                </a:solidFill>
                <a:latin typeface="Times New Roman" panose="02020603050405020304" pitchFamily="18" charset="0"/>
                <a:ea typeface="幼圆" panose="02010509060101010101" pitchFamily="49" charset="-122"/>
              </a:endParaRPr>
            </a:p>
          </p:txBody>
        </p:sp>
      </p:grpSp>
      <p:grpSp>
        <p:nvGrpSpPr>
          <p:cNvPr id="865297" name="Group 17"/>
          <p:cNvGrpSpPr>
            <a:grpSpLocks/>
          </p:cNvGrpSpPr>
          <p:nvPr/>
        </p:nvGrpSpPr>
        <p:grpSpPr bwMode="auto">
          <a:xfrm>
            <a:off x="1703388" y="3357563"/>
            <a:ext cx="8424862" cy="863600"/>
            <a:chOff x="295" y="2024"/>
            <a:chExt cx="5307" cy="544"/>
          </a:xfrm>
        </p:grpSpPr>
        <p:graphicFrame>
          <p:nvGraphicFramePr>
            <p:cNvPr id="202769" name="Object 13"/>
            <p:cNvGraphicFramePr>
              <a:graphicFrameLocks noChangeAspect="1"/>
            </p:cNvGraphicFramePr>
            <p:nvPr/>
          </p:nvGraphicFramePr>
          <p:xfrm>
            <a:off x="2122" y="2024"/>
            <a:ext cx="927" cy="544"/>
          </p:xfrm>
          <a:graphic>
            <a:graphicData uri="http://schemas.openxmlformats.org/presentationml/2006/ole">
              <mc:AlternateContent xmlns:mc="http://schemas.openxmlformats.org/markup-compatibility/2006">
                <mc:Choice xmlns:v="urn:schemas-microsoft-com:vml" Requires="v">
                  <p:oleObj spid="_x0000_s62553" name="Equation" r:id="rId15" imgW="676202" imgH="371429" progId="Equation.DSMT4">
                    <p:embed/>
                  </p:oleObj>
                </mc:Choice>
                <mc:Fallback>
                  <p:oleObj name="Equation" r:id="rId15" imgW="676202" imgH="371429"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22" y="2024"/>
                          <a:ext cx="927"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2770" name="Text Box 14"/>
            <p:cNvSpPr txBox="1">
              <a:spLocks noChangeArrowheads="1"/>
            </p:cNvSpPr>
            <p:nvPr/>
          </p:nvSpPr>
          <p:spPr bwMode="auto">
            <a:xfrm>
              <a:off x="295" y="2144"/>
              <a:ext cx="53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a:solidFill>
                    <a:srgbClr val="000000"/>
                  </a:solidFill>
                  <a:latin typeface="Times New Roman" panose="02020603050405020304" pitchFamily="18" charset="0"/>
                  <a:ea typeface="楷体_GB2312" pitchFamily="49" charset="-122"/>
                </a:rPr>
                <a:t>Expand the U</a:t>
              </a:r>
              <a:r>
                <a:rPr kumimoji="1" lang="en-US" altLang="zh-CN" sz="2400" b="1" baseline="-25000">
                  <a:solidFill>
                    <a:srgbClr val="000000"/>
                  </a:solidFill>
                  <a:latin typeface="Times New Roman" panose="02020603050405020304" pitchFamily="18" charset="0"/>
                  <a:ea typeface="楷体_GB2312" pitchFamily="49" charset="-122"/>
                </a:rPr>
                <a:t>0</a:t>
              </a:r>
              <a:r>
                <a:rPr kumimoji="1" lang="en-US" altLang="zh-CN" sz="2400" b="1">
                  <a:solidFill>
                    <a:srgbClr val="000000"/>
                  </a:solidFill>
                  <a:latin typeface="Times New Roman" panose="02020603050405020304" pitchFamily="18" charset="0"/>
                  <a:ea typeface="楷体_GB2312" pitchFamily="49" charset="-122"/>
                </a:rPr>
                <a:t> using                      as Fourier series on (0,a) </a:t>
              </a:r>
            </a:p>
          </p:txBody>
        </p:sp>
      </p:grpSp>
      <p:graphicFrame>
        <p:nvGraphicFramePr>
          <p:cNvPr id="202771" name="Object 15"/>
          <p:cNvGraphicFramePr>
            <a:graphicFrameLocks noChangeAspect="1"/>
          </p:cNvGraphicFramePr>
          <p:nvPr/>
        </p:nvGraphicFramePr>
        <p:xfrm>
          <a:off x="3489326" y="4221163"/>
          <a:ext cx="2462213" cy="863600"/>
        </p:xfrm>
        <a:graphic>
          <a:graphicData uri="http://schemas.openxmlformats.org/presentationml/2006/ole">
            <mc:AlternateContent xmlns:mc="http://schemas.openxmlformats.org/markup-compatibility/2006">
              <mc:Choice xmlns:v="urn:schemas-microsoft-com:vml" Requires="v">
                <p:oleObj spid="_x0000_s62554" name="Equation" r:id="rId17" imgW="1171543" imgH="371429" progId="Equation.DSMT4">
                  <p:embed/>
                </p:oleObj>
              </mc:Choice>
              <mc:Fallback>
                <p:oleObj name="Equation" r:id="rId17" imgW="1171543" imgH="371429"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89326" y="4221163"/>
                        <a:ext cx="2462213"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65302" name="Group 22"/>
          <p:cNvGrpSpPr>
            <a:grpSpLocks/>
          </p:cNvGrpSpPr>
          <p:nvPr/>
        </p:nvGrpSpPr>
        <p:grpSpPr bwMode="auto">
          <a:xfrm>
            <a:off x="1722439" y="4941888"/>
            <a:ext cx="7253287" cy="1320800"/>
            <a:chOff x="61" y="3233"/>
            <a:chExt cx="4569" cy="832"/>
          </a:xfrm>
        </p:grpSpPr>
        <p:graphicFrame>
          <p:nvGraphicFramePr>
            <p:cNvPr id="202773" name="Object 6"/>
            <p:cNvGraphicFramePr>
              <a:graphicFrameLocks noChangeAspect="1"/>
            </p:cNvGraphicFramePr>
            <p:nvPr/>
          </p:nvGraphicFramePr>
          <p:xfrm>
            <a:off x="1132" y="3233"/>
            <a:ext cx="3498" cy="832"/>
          </p:xfrm>
          <a:graphic>
            <a:graphicData uri="http://schemas.openxmlformats.org/presentationml/2006/ole">
              <mc:AlternateContent xmlns:mc="http://schemas.openxmlformats.org/markup-compatibility/2006">
                <mc:Choice xmlns:v="urn:schemas-microsoft-com:vml" Requires="v">
                  <p:oleObj spid="_x0000_s62555" name="Equation" r:id="rId19" imgW="2724243" imgH="600062" progId="Equation.DSMT4">
                    <p:embed/>
                  </p:oleObj>
                </mc:Choice>
                <mc:Fallback>
                  <p:oleObj name="Equation" r:id="rId19" imgW="2724243" imgH="600062"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32" y="3233"/>
                          <a:ext cx="3498" cy="8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2774" name="Text Box 16"/>
            <p:cNvSpPr txBox="1">
              <a:spLocks noChangeArrowheads="1"/>
            </p:cNvSpPr>
            <p:nvPr/>
          </p:nvSpPr>
          <p:spPr bwMode="auto">
            <a:xfrm>
              <a:off x="61" y="3505"/>
              <a:ext cx="29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a:solidFill>
                    <a:srgbClr val="000000"/>
                  </a:solidFill>
                  <a:latin typeface="Times New Roman" panose="02020603050405020304" pitchFamily="18" charset="0"/>
                  <a:ea typeface="楷体_GB2312" pitchFamily="49" charset="-122"/>
                </a:rPr>
                <a:t>where</a:t>
              </a:r>
            </a:p>
          </p:txBody>
        </p:sp>
      </p:grpSp>
    </p:spTree>
    <p:extLst>
      <p:ext uri="{BB962C8B-B14F-4D97-AF65-F5344CB8AC3E}">
        <p14:creationId xmlns:p14="http://schemas.microsoft.com/office/powerpoint/2010/main" val="20011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202755"/>
                                        </p:tgtEl>
                                        <p:attrNameLst>
                                          <p:attrName>style.visibility</p:attrName>
                                        </p:attrNameLst>
                                      </p:cBhvr>
                                      <p:to>
                                        <p:strVal val="visible"/>
                                      </p:to>
                                    </p:set>
                                    <p:animEffect transition="in" filter="wipe(up)">
                                      <p:cBhvr>
                                        <p:cTn id="7" dur="2000"/>
                                        <p:tgtEl>
                                          <p:spTgt spid="2027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865301"/>
                                        </p:tgtEl>
                                        <p:attrNameLst>
                                          <p:attrName>style.visibility</p:attrName>
                                        </p:attrNameLst>
                                      </p:cBhvr>
                                      <p:to>
                                        <p:strVal val="visible"/>
                                      </p:to>
                                    </p:set>
                                    <p:animEffect transition="in" filter="wipe(up)">
                                      <p:cBhvr>
                                        <p:cTn id="12" dur="2000"/>
                                        <p:tgtEl>
                                          <p:spTgt spid="8653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865300"/>
                                        </p:tgtEl>
                                        <p:attrNameLst>
                                          <p:attrName>style.visibility</p:attrName>
                                        </p:attrNameLst>
                                      </p:cBhvr>
                                      <p:to>
                                        <p:strVal val="visible"/>
                                      </p:to>
                                    </p:set>
                                    <p:animEffect transition="in" filter="wipe(up)">
                                      <p:cBhvr>
                                        <p:cTn id="17" dur="2000"/>
                                        <p:tgtEl>
                                          <p:spTgt spid="8653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02763"/>
                                        </p:tgtEl>
                                        <p:attrNameLst>
                                          <p:attrName>style.visibility</p:attrName>
                                        </p:attrNameLst>
                                      </p:cBhvr>
                                      <p:to>
                                        <p:strVal val="visible"/>
                                      </p:to>
                                    </p:set>
                                    <p:animEffect transition="in" filter="slide(fromBottom)">
                                      <p:cBhvr>
                                        <p:cTn id="22" dur="500"/>
                                        <p:tgtEl>
                                          <p:spTgt spid="202763"/>
                                        </p:tgtEl>
                                      </p:cBhvr>
                                    </p:animEffect>
                                  </p:childTnLst>
                                </p:cTn>
                              </p:par>
                              <p:par>
                                <p:cTn id="23" presetID="12" presetClass="entr" presetSubtype="4" fill="hold" nodeType="withEffect">
                                  <p:stCondLst>
                                    <p:cond delay="0"/>
                                  </p:stCondLst>
                                  <p:childTnLst>
                                    <p:set>
                                      <p:cBhvr>
                                        <p:cTn id="24" dur="1" fill="hold">
                                          <p:stCondLst>
                                            <p:cond delay="0"/>
                                          </p:stCondLst>
                                        </p:cTn>
                                        <p:tgtEl>
                                          <p:spTgt spid="202762"/>
                                        </p:tgtEl>
                                        <p:attrNameLst>
                                          <p:attrName>style.visibility</p:attrName>
                                        </p:attrNameLst>
                                      </p:cBhvr>
                                      <p:to>
                                        <p:strVal val="visible"/>
                                      </p:to>
                                    </p:set>
                                    <p:animEffect transition="in" filter="slide(fromBottom)">
                                      <p:cBhvr>
                                        <p:cTn id="25" dur="500"/>
                                        <p:tgtEl>
                                          <p:spTgt spid="20276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202764"/>
                                        </p:tgtEl>
                                        <p:attrNameLst>
                                          <p:attrName>style.visibility</p:attrName>
                                        </p:attrNameLst>
                                      </p:cBhvr>
                                      <p:to>
                                        <p:strVal val="visible"/>
                                      </p:to>
                                    </p:set>
                                    <p:animEffect transition="in" filter="wipe(up)">
                                      <p:cBhvr>
                                        <p:cTn id="30" dur="2000"/>
                                        <p:tgtEl>
                                          <p:spTgt spid="20276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865298"/>
                                        </p:tgtEl>
                                        <p:attrNameLst>
                                          <p:attrName>style.visibility</p:attrName>
                                        </p:attrNameLst>
                                      </p:cBhvr>
                                      <p:to>
                                        <p:strVal val="visible"/>
                                      </p:to>
                                    </p:set>
                                    <p:animEffect transition="in" filter="wipe(up)">
                                      <p:cBhvr>
                                        <p:cTn id="35" dur="2000"/>
                                        <p:tgtEl>
                                          <p:spTgt spid="86529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865297"/>
                                        </p:tgtEl>
                                        <p:attrNameLst>
                                          <p:attrName>style.visibility</p:attrName>
                                        </p:attrNameLst>
                                      </p:cBhvr>
                                      <p:to>
                                        <p:strVal val="visible"/>
                                      </p:to>
                                    </p:set>
                                    <p:animEffect transition="in" filter="wipe(up)">
                                      <p:cBhvr>
                                        <p:cTn id="40" dur="2000"/>
                                        <p:tgtEl>
                                          <p:spTgt spid="865297"/>
                                        </p:tgtEl>
                                      </p:cBhvr>
                                    </p:animEffect>
                                  </p:childTnLst>
                                </p:cTn>
                              </p:par>
                            </p:childTnLst>
                          </p:cTn>
                        </p:par>
                        <p:par>
                          <p:cTn id="41" fill="hold" nodeType="afterGroup">
                            <p:stCondLst>
                              <p:cond delay="2000"/>
                            </p:stCondLst>
                            <p:childTnLst>
                              <p:par>
                                <p:cTn id="42" presetID="22" presetClass="entr" presetSubtype="1" fill="hold" nodeType="afterEffect">
                                  <p:stCondLst>
                                    <p:cond delay="0"/>
                                  </p:stCondLst>
                                  <p:childTnLst>
                                    <p:set>
                                      <p:cBhvr>
                                        <p:cTn id="43" dur="1" fill="hold">
                                          <p:stCondLst>
                                            <p:cond delay="0"/>
                                          </p:stCondLst>
                                        </p:cTn>
                                        <p:tgtEl>
                                          <p:spTgt spid="202771"/>
                                        </p:tgtEl>
                                        <p:attrNameLst>
                                          <p:attrName>style.visibility</p:attrName>
                                        </p:attrNameLst>
                                      </p:cBhvr>
                                      <p:to>
                                        <p:strVal val="visible"/>
                                      </p:to>
                                    </p:set>
                                    <p:animEffect transition="in" filter="wipe(up)">
                                      <p:cBhvr>
                                        <p:cTn id="44" dur="2000"/>
                                        <p:tgtEl>
                                          <p:spTgt spid="20277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865302"/>
                                        </p:tgtEl>
                                        <p:attrNameLst>
                                          <p:attrName>style.visibility</p:attrName>
                                        </p:attrNameLst>
                                      </p:cBhvr>
                                      <p:to>
                                        <p:strVal val="visible"/>
                                      </p:to>
                                    </p:set>
                                    <p:animEffect transition="in" filter="wipe(up)">
                                      <p:cBhvr>
                                        <p:cTn id="49" dur="2000"/>
                                        <p:tgtEl>
                                          <p:spTgt spid="865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6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Rectangle 5"/>
          <p:cNvSpPr>
            <a:spLocks noChangeArrowheads="1"/>
          </p:cNvSpPr>
          <p:nvPr/>
        </p:nvSpPr>
        <p:spPr bwMode="auto">
          <a:xfrm>
            <a:off x="1919289" y="0"/>
            <a:ext cx="8281987"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en-US" altLang="zh-CN" b="1">
                <a:solidFill>
                  <a:srgbClr val="800000"/>
                </a:solidFill>
                <a:effectLst>
                  <a:outerShdw blurRad="38100" dist="38100" dir="2700000" algn="tl">
                    <a:srgbClr val="C0C0C0"/>
                  </a:outerShdw>
                </a:effectLst>
                <a:ea typeface="幼圆" panose="02010509060101010101" pitchFamily="49" charset="-122"/>
              </a:rPr>
              <a:t>4.1 </a:t>
            </a:r>
            <a:r>
              <a:rPr lang="en-US" altLang="zh-CN" b="1">
                <a:solidFill>
                  <a:srgbClr val="800000"/>
                </a:solidFill>
                <a:effectLst>
                  <a:outerShdw blurRad="38100" dist="38100" dir="2700000" algn="tl">
                    <a:srgbClr val="C0C0C0"/>
                  </a:outerShdw>
                </a:effectLst>
              </a:rPr>
              <a:t>Introduction</a:t>
            </a:r>
          </a:p>
        </p:txBody>
      </p:sp>
      <p:sp>
        <p:nvSpPr>
          <p:cNvPr id="83974" name="Rectangle 6"/>
          <p:cNvSpPr>
            <a:spLocks noRot="1" noChangeArrowheads="1"/>
          </p:cNvSpPr>
          <p:nvPr/>
        </p:nvSpPr>
        <p:spPr bwMode="auto">
          <a:xfrm>
            <a:off x="1847851" y="836613"/>
            <a:ext cx="8570913" cy="338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b="1" dirty="0" smtClean="0">
                <a:solidFill>
                  <a:srgbClr val="000000"/>
                </a:solidFill>
                <a:ea typeface="Gulim" panose="020B0600000101010101" pitchFamily="34" charset="-127"/>
              </a:rPr>
              <a:t>Problems of </a:t>
            </a:r>
            <a:r>
              <a:rPr lang="en-US" altLang="zh-CN" b="1" dirty="0">
                <a:solidFill>
                  <a:srgbClr val="000000"/>
                </a:solidFill>
                <a:ea typeface="Gulim" panose="020B0600000101010101" pitchFamily="34" charset="-127"/>
              </a:rPr>
              <a:t>electrostatic </a:t>
            </a:r>
            <a:r>
              <a:rPr lang="en-US" altLang="zh-CN" b="1" dirty="0" smtClean="0">
                <a:solidFill>
                  <a:srgbClr val="000000"/>
                </a:solidFill>
                <a:ea typeface="Gulim" panose="020B0600000101010101" pitchFamily="34" charset="-127"/>
              </a:rPr>
              <a:t>field: electric </a:t>
            </a:r>
            <a:r>
              <a:rPr lang="en-US" altLang="zh-CN" b="1" dirty="0">
                <a:solidFill>
                  <a:srgbClr val="000000"/>
                </a:solidFill>
                <a:ea typeface="Gulim" panose="020B0600000101010101" pitchFamily="34" charset="-127"/>
              </a:rPr>
              <a:t>potential, electric field intensity, and electric charge distribution.</a:t>
            </a:r>
          </a:p>
          <a:p>
            <a:pPr>
              <a:lnSpc>
                <a:spcPct val="90000"/>
              </a:lnSpc>
            </a:pPr>
            <a:endParaRPr lang="en-US" altLang="zh-CN" sz="1200" b="1" dirty="0">
              <a:solidFill>
                <a:srgbClr val="000000"/>
              </a:solidFill>
              <a:ea typeface="Gulim" panose="020B0600000101010101" pitchFamily="34" charset="-127"/>
            </a:endParaRPr>
          </a:p>
          <a:p>
            <a:pPr>
              <a:lnSpc>
                <a:spcPct val="90000"/>
              </a:lnSpc>
            </a:pPr>
            <a:r>
              <a:rPr lang="en-US" altLang="ko-KR" b="1" dirty="0">
                <a:solidFill>
                  <a:srgbClr val="0000CC"/>
                </a:solidFill>
                <a:ea typeface="Gulim" panose="020B0600000101010101" pitchFamily="34" charset="-127"/>
              </a:rPr>
              <a:t>If the charge distribution is given, the electric field intensity and the electric potential can be found by</a:t>
            </a:r>
            <a:endParaRPr kumimoji="1" lang="en-US" altLang="zh-CN" b="1" dirty="0">
              <a:solidFill>
                <a:srgbClr val="0000CC"/>
              </a:solidFill>
            </a:endParaRPr>
          </a:p>
        </p:txBody>
      </p:sp>
      <p:graphicFrame>
        <p:nvGraphicFramePr>
          <p:cNvPr id="83975" name="Object 7"/>
          <p:cNvGraphicFramePr>
            <a:graphicFrameLocks noGrp="1" noChangeAspect="1"/>
          </p:cNvGraphicFramePr>
          <p:nvPr>
            <p:ph idx="1"/>
          </p:nvPr>
        </p:nvGraphicFramePr>
        <p:xfrm>
          <a:off x="2065338" y="3789363"/>
          <a:ext cx="7199312" cy="1174750"/>
        </p:xfrm>
        <a:graphic>
          <a:graphicData uri="http://schemas.openxmlformats.org/presentationml/2006/ole">
            <mc:AlternateContent xmlns:mc="http://schemas.openxmlformats.org/markup-compatibility/2006">
              <mc:Choice xmlns:v="urn:schemas-microsoft-com:vml" Requires="v">
                <p:oleObj spid="_x0000_s28683" name="Equation" r:id="rId3" imgW="3035160" imgH="495000" progId="Equation.DSMT4">
                  <p:embed/>
                </p:oleObj>
              </mc:Choice>
              <mc:Fallback>
                <p:oleObj name="Equation" r:id="rId3" imgW="3035160" imgH="495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5338" y="3789363"/>
                        <a:ext cx="7199312" cy="117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54039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974"/>
                                        </p:tgtEl>
                                        <p:attrNameLst>
                                          <p:attrName>style.visibility</p:attrName>
                                        </p:attrNameLst>
                                      </p:cBhvr>
                                      <p:to>
                                        <p:strVal val="visible"/>
                                      </p:to>
                                    </p:set>
                                    <p:animEffect transition="in" filter="dissolve">
                                      <p:cBhvr>
                                        <p:cTn id="7" dur="500"/>
                                        <p:tgtEl>
                                          <p:spTgt spid="839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83975"/>
                                        </p:tgtEl>
                                        <p:attrNameLst>
                                          <p:attrName>style.visibility</p:attrName>
                                        </p:attrNameLst>
                                      </p:cBhvr>
                                      <p:to>
                                        <p:strVal val="visible"/>
                                      </p:to>
                                    </p:set>
                                    <p:animEffect transition="in" filter="slide(fromBottom)">
                                      <p:cBhvr>
                                        <p:cTn id="12" dur="500"/>
                                        <p:tgtEl>
                                          <p:spTgt spid="83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3779" name="Object 2"/>
          <p:cNvGraphicFramePr>
            <a:graphicFrameLocks noChangeAspect="1"/>
          </p:cNvGraphicFramePr>
          <p:nvPr/>
        </p:nvGraphicFramePr>
        <p:xfrm>
          <a:off x="2733675" y="836613"/>
          <a:ext cx="5810250" cy="863600"/>
        </p:xfrm>
        <a:graphic>
          <a:graphicData uri="http://schemas.openxmlformats.org/presentationml/2006/ole">
            <mc:AlternateContent xmlns:mc="http://schemas.openxmlformats.org/markup-compatibility/2006">
              <mc:Choice xmlns:v="urn:schemas-microsoft-com:vml" Requires="v">
                <p:oleObj spid="_x0000_s63517" name="Equation" r:id="rId3" imgW="2847876" imgH="371429" progId="Equation.DSMT4">
                  <p:embed/>
                </p:oleObj>
              </mc:Choice>
              <mc:Fallback>
                <p:oleObj name="Equation" r:id="rId3" imgW="2847876" imgH="37142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3675" y="836613"/>
                        <a:ext cx="581025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66313" name="Group 9"/>
          <p:cNvGrpSpPr>
            <a:grpSpLocks/>
          </p:cNvGrpSpPr>
          <p:nvPr/>
        </p:nvGrpSpPr>
        <p:grpSpPr bwMode="auto">
          <a:xfrm>
            <a:off x="2351088" y="2125663"/>
            <a:ext cx="6858000" cy="1447800"/>
            <a:chOff x="521" y="930"/>
            <a:chExt cx="4320" cy="912"/>
          </a:xfrm>
        </p:grpSpPr>
        <p:graphicFrame>
          <p:nvGraphicFramePr>
            <p:cNvPr id="203781" name="Object 3"/>
            <p:cNvGraphicFramePr>
              <a:graphicFrameLocks noChangeAspect="1"/>
            </p:cNvGraphicFramePr>
            <p:nvPr/>
          </p:nvGraphicFramePr>
          <p:xfrm>
            <a:off x="911" y="930"/>
            <a:ext cx="3930" cy="912"/>
          </p:xfrm>
          <a:graphic>
            <a:graphicData uri="http://schemas.openxmlformats.org/presentationml/2006/ole">
              <mc:AlternateContent xmlns:mc="http://schemas.openxmlformats.org/markup-compatibility/2006">
                <mc:Choice xmlns:v="urn:schemas-microsoft-com:vml" Requires="v">
                  <p:oleObj spid="_x0000_s63518" name="Equation" r:id="rId5" imgW="3067068" imgH="666736" progId="Equation.DSMT4">
                    <p:embed/>
                  </p:oleObj>
                </mc:Choice>
                <mc:Fallback>
                  <p:oleObj name="Equation" r:id="rId5" imgW="3067068" imgH="66673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1" y="930"/>
                          <a:ext cx="3930" cy="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3782" name="AutoShape 5"/>
            <p:cNvSpPr>
              <a:spLocks noChangeArrowheads="1"/>
            </p:cNvSpPr>
            <p:nvPr/>
          </p:nvSpPr>
          <p:spPr bwMode="auto">
            <a:xfrm>
              <a:off x="521" y="1389"/>
              <a:ext cx="363" cy="136"/>
            </a:xfrm>
            <a:prstGeom prst="rightArrow">
              <a:avLst>
                <a:gd name="adj1" fmla="val 50000"/>
                <a:gd name="adj2" fmla="val 66728"/>
              </a:avLst>
            </a:prstGeom>
            <a:solidFill>
              <a:srgbClr val="FFCC99"/>
            </a:solidFill>
            <a:ln w="254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200" b="1">
                <a:solidFill>
                  <a:srgbClr val="000000"/>
                </a:solidFill>
                <a:latin typeface="Times New Roman" panose="02020603050405020304" pitchFamily="18" charset="0"/>
                <a:ea typeface="幼圆" panose="02010509060101010101" pitchFamily="49" charset="-122"/>
              </a:endParaRPr>
            </a:p>
          </p:txBody>
        </p:sp>
      </p:grpSp>
      <p:sp>
        <p:nvSpPr>
          <p:cNvPr id="866310" name="Text Box 6"/>
          <p:cNvSpPr txBox="1">
            <a:spLocks noChangeArrowheads="1"/>
          </p:cNvSpPr>
          <p:nvPr/>
        </p:nvSpPr>
        <p:spPr bwMode="auto">
          <a:xfrm>
            <a:off x="1774826" y="1027113"/>
            <a:ext cx="4691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a:solidFill>
                  <a:srgbClr val="000000"/>
                </a:solidFill>
                <a:latin typeface="Times New Roman" panose="02020603050405020304" pitchFamily="18" charset="0"/>
                <a:ea typeface="楷体_GB2312" pitchFamily="49" charset="-122"/>
              </a:rPr>
              <a:t>then</a:t>
            </a:r>
          </a:p>
        </p:txBody>
      </p:sp>
      <p:grpSp>
        <p:nvGrpSpPr>
          <p:cNvPr id="866312" name="Group 8"/>
          <p:cNvGrpSpPr>
            <a:grpSpLocks/>
          </p:cNvGrpSpPr>
          <p:nvPr/>
        </p:nvGrpSpPr>
        <p:grpSpPr bwMode="auto">
          <a:xfrm>
            <a:off x="1847850" y="4149725"/>
            <a:ext cx="7412038" cy="889000"/>
            <a:chOff x="113" y="2099"/>
            <a:chExt cx="4669" cy="560"/>
          </a:xfrm>
        </p:grpSpPr>
        <p:graphicFrame>
          <p:nvGraphicFramePr>
            <p:cNvPr id="203785" name="Object 4"/>
            <p:cNvGraphicFramePr>
              <a:graphicFrameLocks noChangeAspect="1"/>
            </p:cNvGraphicFramePr>
            <p:nvPr/>
          </p:nvGraphicFramePr>
          <p:xfrm>
            <a:off x="820" y="2099"/>
            <a:ext cx="3962" cy="560"/>
          </p:xfrm>
          <a:graphic>
            <a:graphicData uri="http://schemas.openxmlformats.org/presentationml/2006/ole">
              <mc:AlternateContent xmlns:mc="http://schemas.openxmlformats.org/markup-compatibility/2006">
                <mc:Choice xmlns:v="urn:schemas-microsoft-com:vml" Requires="v">
                  <p:oleObj spid="_x0000_s63519" name="Equation" r:id="rId7" imgW="3095682" imgH="390594" progId="Equation.DSMT4">
                    <p:embed/>
                  </p:oleObj>
                </mc:Choice>
                <mc:Fallback>
                  <p:oleObj name="Equation" r:id="rId7" imgW="3095682" imgH="390594"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0" y="2099"/>
                          <a:ext cx="3962"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3786" name="Text Box 7"/>
            <p:cNvSpPr txBox="1">
              <a:spLocks noChangeArrowheads="1"/>
            </p:cNvSpPr>
            <p:nvPr/>
          </p:nvSpPr>
          <p:spPr bwMode="auto">
            <a:xfrm>
              <a:off x="113" y="2205"/>
              <a:ext cx="29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a:solidFill>
                    <a:srgbClr val="000000"/>
                  </a:solidFill>
                  <a:latin typeface="Times New Roman" panose="02020603050405020304" pitchFamily="18" charset="0"/>
                  <a:ea typeface="楷体_GB2312" pitchFamily="49" charset="-122"/>
                </a:rPr>
                <a:t>So:</a:t>
              </a:r>
            </a:p>
          </p:txBody>
        </p:sp>
      </p:grpSp>
      <p:pic>
        <p:nvPicPr>
          <p:cNvPr id="203787" name="Picture 11" descr="d79099425b21af9a91ed2005885aff7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36089" y="4797426"/>
            <a:ext cx="1190625"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3877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66310"/>
                                        </p:tgtEl>
                                        <p:attrNameLst>
                                          <p:attrName>style.visibility</p:attrName>
                                        </p:attrNameLst>
                                      </p:cBhvr>
                                      <p:to>
                                        <p:strVal val="visible"/>
                                      </p:to>
                                    </p:set>
                                    <p:animEffect transition="in" filter="wipe(up)">
                                      <p:cBhvr>
                                        <p:cTn id="7" dur="2000"/>
                                        <p:tgtEl>
                                          <p:spTgt spid="866310"/>
                                        </p:tgtEl>
                                      </p:cBhvr>
                                    </p:animEffect>
                                  </p:childTnLst>
                                </p:cTn>
                              </p:par>
                            </p:childTnLst>
                          </p:cTn>
                        </p:par>
                        <p:par>
                          <p:cTn id="8" fill="hold" nodeType="afterGroup">
                            <p:stCondLst>
                              <p:cond delay="2000"/>
                            </p:stCondLst>
                            <p:childTnLst>
                              <p:par>
                                <p:cTn id="9" presetID="22" presetClass="entr" presetSubtype="1" fill="hold" nodeType="afterEffect">
                                  <p:stCondLst>
                                    <p:cond delay="0"/>
                                  </p:stCondLst>
                                  <p:childTnLst>
                                    <p:set>
                                      <p:cBhvr>
                                        <p:cTn id="10" dur="1" fill="hold">
                                          <p:stCondLst>
                                            <p:cond delay="0"/>
                                          </p:stCondLst>
                                        </p:cTn>
                                        <p:tgtEl>
                                          <p:spTgt spid="203779"/>
                                        </p:tgtEl>
                                        <p:attrNameLst>
                                          <p:attrName>style.visibility</p:attrName>
                                        </p:attrNameLst>
                                      </p:cBhvr>
                                      <p:to>
                                        <p:strVal val="visible"/>
                                      </p:to>
                                    </p:set>
                                    <p:animEffect transition="in" filter="wipe(up)">
                                      <p:cBhvr>
                                        <p:cTn id="11" dur="2000"/>
                                        <p:tgtEl>
                                          <p:spTgt spid="20377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866313"/>
                                        </p:tgtEl>
                                        <p:attrNameLst>
                                          <p:attrName>style.visibility</p:attrName>
                                        </p:attrNameLst>
                                      </p:cBhvr>
                                      <p:to>
                                        <p:strVal val="visible"/>
                                      </p:to>
                                    </p:set>
                                    <p:animEffect transition="in" filter="wipe(up)">
                                      <p:cBhvr>
                                        <p:cTn id="16" dur="2000"/>
                                        <p:tgtEl>
                                          <p:spTgt spid="86631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866312"/>
                                        </p:tgtEl>
                                        <p:attrNameLst>
                                          <p:attrName>style.visibility</p:attrName>
                                        </p:attrNameLst>
                                      </p:cBhvr>
                                      <p:to>
                                        <p:strVal val="visible"/>
                                      </p:to>
                                    </p:set>
                                    <p:animEffect transition="in" filter="wipe(up)">
                                      <p:cBhvr>
                                        <p:cTn id="21" dur="2000"/>
                                        <p:tgtEl>
                                          <p:spTgt spid="866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631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ext Box 2"/>
          <p:cNvSpPr txBox="1">
            <a:spLocks noChangeArrowheads="1"/>
          </p:cNvSpPr>
          <p:nvPr/>
        </p:nvSpPr>
        <p:spPr bwMode="auto">
          <a:xfrm>
            <a:off x="1703388" y="333376"/>
            <a:ext cx="8964612" cy="199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kumimoji="1" lang="en-US" altLang="zh-CN" sz="2000" b="1">
                <a:solidFill>
                  <a:srgbClr val="FF0000"/>
                </a:solidFill>
                <a:ea typeface="楷体_GB2312" pitchFamily="49" charset="-122"/>
              </a:rPr>
              <a:t>Ex: </a:t>
            </a:r>
            <a:r>
              <a:rPr kumimoji="1" lang="en-US" altLang="zh-CN" sz="2000" b="1">
                <a:solidFill>
                  <a:srgbClr val="3333FF"/>
                </a:solidFill>
                <a:ea typeface="楷体_GB2312" pitchFamily="49" charset="-122"/>
              </a:rPr>
              <a:t> Two semi-infinite, grounded conducting planes are parallel to each other with a separation of </a:t>
            </a:r>
            <a:r>
              <a:rPr kumimoji="1" lang="en-US" altLang="zh-CN" sz="2000" i="1">
                <a:solidFill>
                  <a:srgbClr val="000000"/>
                </a:solidFill>
                <a:ea typeface="楷体_GB2312" pitchFamily="49" charset="-122"/>
              </a:rPr>
              <a:t>d</a:t>
            </a:r>
            <a:r>
              <a:rPr kumimoji="1" lang="en-US" altLang="zh-CN" sz="2000" b="1">
                <a:solidFill>
                  <a:srgbClr val="3333FF"/>
                </a:solidFill>
                <a:ea typeface="楷体_GB2312" pitchFamily="49" charset="-122"/>
              </a:rPr>
              <a:t>. The finite end is closed by a conducting plane held at electric potential </a:t>
            </a:r>
            <a:r>
              <a:rPr kumimoji="1" lang="en-US" altLang="zh-CN" sz="2000" i="1">
                <a:solidFill>
                  <a:srgbClr val="000000"/>
                </a:solidFill>
                <a:ea typeface="楷体_GB2312" pitchFamily="49" charset="-122"/>
                <a:sym typeface="Symbol" panose="05050102010706020507" pitchFamily="18" charset="2"/>
              </a:rPr>
              <a:t> </a:t>
            </a:r>
            <a:r>
              <a:rPr kumimoji="1" lang="en-US" altLang="zh-CN" sz="2000" baseline="-25000">
                <a:solidFill>
                  <a:srgbClr val="000000"/>
                </a:solidFill>
                <a:ea typeface="楷体_GB2312" pitchFamily="49" charset="-122"/>
                <a:sym typeface="Symbol" panose="05050102010706020507" pitchFamily="18" charset="2"/>
              </a:rPr>
              <a:t>0</a:t>
            </a:r>
            <a:r>
              <a:rPr kumimoji="1" lang="en-US" altLang="zh-CN" sz="2000" b="1" baseline="-25000">
                <a:solidFill>
                  <a:srgbClr val="3333FF"/>
                </a:solidFill>
                <a:ea typeface="楷体_GB2312" pitchFamily="49" charset="-122"/>
              </a:rPr>
              <a:t> </a:t>
            </a:r>
            <a:r>
              <a:rPr kumimoji="1" lang="en-US" altLang="zh-CN" sz="2000" b="1">
                <a:solidFill>
                  <a:srgbClr val="3333FF"/>
                </a:solidFill>
                <a:ea typeface="楷体_GB2312" pitchFamily="49" charset="-122"/>
              </a:rPr>
              <a:t>, and is isolated from the semi-infinite grounded conducting plane with a small gap. Find the </a:t>
            </a:r>
            <a:r>
              <a:rPr kumimoji="1" lang="en-US" altLang="zh-CN" sz="2000" b="1">
                <a:solidFill>
                  <a:srgbClr val="FF0000"/>
                </a:solidFill>
                <a:ea typeface="楷体_GB2312" pitchFamily="49" charset="-122"/>
              </a:rPr>
              <a:t>electric potential</a:t>
            </a:r>
            <a:r>
              <a:rPr kumimoji="1" lang="en-US" altLang="zh-CN" sz="2000" b="1">
                <a:solidFill>
                  <a:srgbClr val="3333FF"/>
                </a:solidFill>
                <a:ea typeface="楷体_GB2312" pitchFamily="49" charset="-122"/>
              </a:rPr>
              <a:t> </a:t>
            </a:r>
            <a:r>
              <a:rPr kumimoji="1" lang="en-US" altLang="zh-CN" sz="2000" b="1">
                <a:solidFill>
                  <a:srgbClr val="FF0000"/>
                </a:solidFill>
                <a:ea typeface="楷体_GB2312" pitchFamily="49" charset="-122"/>
              </a:rPr>
              <a:t>in the slot</a:t>
            </a:r>
            <a:r>
              <a:rPr kumimoji="1" lang="en-US" altLang="zh-CN" sz="2000" b="1">
                <a:solidFill>
                  <a:srgbClr val="3333FF"/>
                </a:solidFill>
                <a:ea typeface="楷体_GB2312" pitchFamily="49" charset="-122"/>
              </a:rPr>
              <a:t> constructed by the three conducting planes.</a:t>
            </a:r>
          </a:p>
        </p:txBody>
      </p:sp>
      <p:sp>
        <p:nvSpPr>
          <p:cNvPr id="221187" name="Text Box 3"/>
          <p:cNvSpPr txBox="1">
            <a:spLocks noChangeArrowheads="1"/>
          </p:cNvSpPr>
          <p:nvPr/>
        </p:nvSpPr>
        <p:spPr bwMode="auto">
          <a:xfrm>
            <a:off x="1774826" y="4221164"/>
            <a:ext cx="8569325" cy="161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kumimoji="1" lang="en-US" altLang="zh-CN" sz="2000" b="1">
                <a:solidFill>
                  <a:srgbClr val="FF0000"/>
                </a:solidFill>
                <a:ea typeface="楷体_GB2312" pitchFamily="49" charset="-122"/>
              </a:rPr>
              <a:t>       Solution:</a:t>
            </a:r>
            <a:r>
              <a:rPr kumimoji="1" lang="en-US" altLang="zh-CN" sz="2000" b="1">
                <a:solidFill>
                  <a:srgbClr val="3333FF"/>
                </a:solidFill>
                <a:ea typeface="楷体_GB2312" pitchFamily="49" charset="-122"/>
              </a:rPr>
              <a:t> Select </a:t>
            </a:r>
            <a:r>
              <a:rPr kumimoji="1" lang="en-US" altLang="zh-CN" sz="2000" b="1">
                <a:solidFill>
                  <a:srgbClr val="FF0000"/>
                </a:solidFill>
                <a:ea typeface="楷体_GB2312" pitchFamily="49" charset="-122"/>
              </a:rPr>
              <a:t>rectangular</a:t>
            </a:r>
            <a:r>
              <a:rPr kumimoji="1" lang="en-US" altLang="zh-CN" sz="2000" b="1">
                <a:solidFill>
                  <a:srgbClr val="3333FF"/>
                </a:solidFill>
                <a:ea typeface="楷体_GB2312" pitchFamily="49" charset="-122"/>
              </a:rPr>
              <a:t> coordinate system. Since the conducting plane is</a:t>
            </a:r>
            <a:r>
              <a:rPr kumimoji="1" lang="en-US" altLang="zh-CN" sz="2000" b="1">
                <a:solidFill>
                  <a:srgbClr val="FF0000"/>
                </a:solidFill>
                <a:ea typeface="楷体_GB2312" pitchFamily="49" charset="-122"/>
              </a:rPr>
              <a:t> infinite</a:t>
            </a:r>
            <a:r>
              <a:rPr kumimoji="1" lang="en-US" altLang="zh-CN" sz="2000" b="1">
                <a:solidFill>
                  <a:srgbClr val="3333FF"/>
                </a:solidFill>
                <a:ea typeface="楷体_GB2312" pitchFamily="49" charset="-122"/>
              </a:rPr>
              <a:t> in the </a:t>
            </a:r>
            <a:r>
              <a:rPr kumimoji="1" lang="en-US" altLang="zh-CN" sz="2000" i="1">
                <a:solidFill>
                  <a:srgbClr val="000000"/>
                </a:solidFill>
                <a:ea typeface="楷体_GB2312" pitchFamily="49" charset="-122"/>
              </a:rPr>
              <a:t>z</a:t>
            </a:r>
            <a:r>
              <a:rPr kumimoji="1" lang="en-US" altLang="zh-CN" sz="2000" b="1">
                <a:solidFill>
                  <a:srgbClr val="3333FF"/>
                </a:solidFill>
                <a:ea typeface="楷体_GB2312" pitchFamily="49" charset="-122"/>
              </a:rPr>
              <a:t>-direction, the potential in the slot must be </a:t>
            </a:r>
            <a:r>
              <a:rPr kumimoji="1" lang="en-US" altLang="zh-CN" sz="2000" b="1">
                <a:solidFill>
                  <a:srgbClr val="FF0000"/>
                </a:solidFill>
                <a:ea typeface="楷体_GB2312" pitchFamily="49" charset="-122"/>
              </a:rPr>
              <a:t>independent</a:t>
            </a:r>
            <a:r>
              <a:rPr kumimoji="1" lang="en-US" altLang="zh-CN" sz="2000" b="1">
                <a:solidFill>
                  <a:srgbClr val="3333FF"/>
                </a:solidFill>
                <a:ea typeface="楷体_GB2312" pitchFamily="49" charset="-122"/>
              </a:rPr>
              <a:t> of </a:t>
            </a:r>
            <a:r>
              <a:rPr kumimoji="1" lang="en-US" altLang="zh-CN" sz="2000" i="1">
                <a:solidFill>
                  <a:srgbClr val="000000"/>
                </a:solidFill>
                <a:ea typeface="楷体_GB2312" pitchFamily="49" charset="-122"/>
              </a:rPr>
              <a:t>z</a:t>
            </a:r>
            <a:r>
              <a:rPr kumimoji="1" lang="en-US" altLang="zh-CN" sz="2000" b="1">
                <a:solidFill>
                  <a:srgbClr val="3333FF"/>
                </a:solidFill>
                <a:ea typeface="楷体_GB2312" pitchFamily="49" charset="-122"/>
              </a:rPr>
              <a:t>, and this is a </a:t>
            </a:r>
            <a:r>
              <a:rPr kumimoji="1" lang="en-US" altLang="zh-CN" sz="2000" b="1">
                <a:solidFill>
                  <a:srgbClr val="FF0000"/>
                </a:solidFill>
                <a:ea typeface="楷体_GB2312" pitchFamily="49" charset="-122"/>
              </a:rPr>
              <a:t>two-dimensional</a:t>
            </a:r>
            <a:r>
              <a:rPr kumimoji="1" lang="en-US" altLang="zh-CN" sz="2000" b="1">
                <a:solidFill>
                  <a:srgbClr val="3333FF"/>
                </a:solidFill>
                <a:ea typeface="楷体_GB2312" pitchFamily="49" charset="-122"/>
              </a:rPr>
              <a:t> problem. The Laplace’s Equation for the electric potential becomes</a:t>
            </a:r>
          </a:p>
        </p:txBody>
      </p:sp>
      <p:graphicFrame>
        <p:nvGraphicFramePr>
          <p:cNvPr id="221188" name="Object 4"/>
          <p:cNvGraphicFramePr>
            <a:graphicFrameLocks noChangeAspect="1"/>
          </p:cNvGraphicFramePr>
          <p:nvPr/>
        </p:nvGraphicFramePr>
        <p:xfrm>
          <a:off x="4583113" y="5762626"/>
          <a:ext cx="2305050" cy="1095375"/>
        </p:xfrm>
        <a:graphic>
          <a:graphicData uri="http://schemas.openxmlformats.org/presentationml/2006/ole">
            <mc:AlternateContent xmlns:mc="http://schemas.openxmlformats.org/markup-compatibility/2006">
              <mc:Choice xmlns:v="urn:schemas-microsoft-com:vml" Requires="v">
                <p:oleObj spid="_x0000_s64523" r:id="rId3" imgW="965200" imgH="457200" progId="Equation.3">
                  <p:embed/>
                </p:oleObj>
              </mc:Choice>
              <mc:Fallback>
                <p:oleObj r:id="rId3" imgW="9652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3113" y="5762626"/>
                        <a:ext cx="2305050" cy="109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21189" name="Group 5"/>
          <p:cNvGrpSpPr>
            <a:grpSpLocks/>
          </p:cNvGrpSpPr>
          <p:nvPr/>
        </p:nvGrpSpPr>
        <p:grpSpPr bwMode="auto">
          <a:xfrm>
            <a:off x="4008439" y="2276475"/>
            <a:ext cx="4168775" cy="1957388"/>
            <a:chOff x="1694" y="1455"/>
            <a:chExt cx="2626" cy="1233"/>
          </a:xfrm>
        </p:grpSpPr>
        <p:sp>
          <p:nvSpPr>
            <p:cNvPr id="221190" name="Rectangle 6"/>
            <p:cNvSpPr>
              <a:spLocks noChangeArrowheads="1"/>
            </p:cNvSpPr>
            <p:nvPr/>
          </p:nvSpPr>
          <p:spPr bwMode="auto">
            <a:xfrm>
              <a:off x="1694" y="1468"/>
              <a:ext cx="2544" cy="1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1191" name="Group 7"/>
            <p:cNvGrpSpPr>
              <a:grpSpLocks/>
            </p:cNvGrpSpPr>
            <p:nvPr/>
          </p:nvGrpSpPr>
          <p:grpSpPr bwMode="auto">
            <a:xfrm>
              <a:off x="1728" y="1455"/>
              <a:ext cx="2592" cy="1233"/>
              <a:chOff x="1728" y="1455"/>
              <a:chExt cx="2592" cy="1233"/>
            </a:xfrm>
          </p:grpSpPr>
          <p:sp>
            <p:nvSpPr>
              <p:cNvPr id="221192" name="Text Box 8"/>
              <p:cNvSpPr txBox="1">
                <a:spLocks noChangeArrowheads="1"/>
              </p:cNvSpPr>
              <p:nvPr/>
            </p:nvSpPr>
            <p:spPr bwMode="auto">
              <a:xfrm>
                <a:off x="3837" y="2016"/>
                <a:ext cx="28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i="1">
                    <a:latin typeface="Times New Roman" panose="02020603050405020304" pitchFamily="18" charset="0"/>
                  </a:rPr>
                  <a:t>d</a:t>
                </a:r>
              </a:p>
            </p:txBody>
          </p:sp>
          <p:sp>
            <p:nvSpPr>
              <p:cNvPr id="221193" name="Line 9"/>
              <p:cNvSpPr>
                <a:spLocks noChangeShapeType="1"/>
              </p:cNvSpPr>
              <p:nvPr/>
            </p:nvSpPr>
            <p:spPr bwMode="auto">
              <a:xfrm flipH="1">
                <a:off x="3765" y="1854"/>
                <a:ext cx="263" cy="0"/>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21194" name="Line 10"/>
              <p:cNvSpPr>
                <a:spLocks noChangeShapeType="1"/>
              </p:cNvSpPr>
              <p:nvPr/>
            </p:nvSpPr>
            <p:spPr bwMode="auto">
              <a:xfrm>
                <a:off x="3930" y="2208"/>
                <a:ext cx="0" cy="191"/>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1195" name="Line 11"/>
              <p:cNvSpPr>
                <a:spLocks noChangeShapeType="1"/>
              </p:cNvSpPr>
              <p:nvPr/>
            </p:nvSpPr>
            <p:spPr bwMode="auto">
              <a:xfrm flipV="1">
                <a:off x="3936" y="1851"/>
                <a:ext cx="0" cy="191"/>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221196" name="Group 12"/>
              <p:cNvGrpSpPr>
                <a:grpSpLocks/>
              </p:cNvGrpSpPr>
              <p:nvPr/>
            </p:nvGrpSpPr>
            <p:grpSpPr bwMode="auto">
              <a:xfrm>
                <a:off x="1728" y="1455"/>
                <a:ext cx="2592" cy="1233"/>
                <a:chOff x="1488" y="1344"/>
                <a:chExt cx="2592" cy="1233"/>
              </a:xfrm>
            </p:grpSpPr>
            <p:sp>
              <p:nvSpPr>
                <p:cNvPr id="221197" name="Rectangle 13" descr="浅色上对角线"/>
                <p:cNvSpPr>
                  <a:spLocks noChangeArrowheads="1"/>
                </p:cNvSpPr>
                <p:nvPr/>
              </p:nvSpPr>
              <p:spPr bwMode="auto">
                <a:xfrm>
                  <a:off x="1899" y="1663"/>
                  <a:ext cx="1633" cy="701"/>
                </a:xfrm>
                <a:prstGeom prst="rect">
                  <a:avLst/>
                </a:prstGeom>
                <a:pattFill prst="ltUpDiag">
                  <a:fgClr>
                    <a:srgbClr val="000000"/>
                  </a:fgClr>
                  <a:bgClr>
                    <a:srgbClr val="FFFFFF"/>
                  </a:bgClr>
                </a:pattFill>
                <a:ln w="19050">
                  <a:solidFill>
                    <a:srgbClr val="000000"/>
                  </a:solidFill>
                  <a:miter lim="800000"/>
                  <a:headEnd/>
                  <a:tailEnd/>
                </a:ln>
              </p:spPr>
              <p:txBody>
                <a:bodyPr/>
                <a:lstStyle/>
                <a:p>
                  <a:endParaRPr lang="zh-CN" altLang="en-US"/>
                </a:p>
              </p:txBody>
            </p:sp>
            <p:sp>
              <p:nvSpPr>
                <p:cNvPr id="221198" name="Rectangle 14"/>
                <p:cNvSpPr>
                  <a:spLocks noChangeArrowheads="1"/>
                </p:cNvSpPr>
                <p:nvPr/>
              </p:nvSpPr>
              <p:spPr bwMode="auto">
                <a:xfrm>
                  <a:off x="1968" y="1737"/>
                  <a:ext cx="1564" cy="563"/>
                </a:xfrm>
                <a:prstGeom prst="rect">
                  <a:avLst/>
                </a:prstGeom>
                <a:solidFill>
                  <a:srgbClr val="FFFFFF"/>
                </a:solidFill>
                <a:ln w="19050">
                  <a:solidFill>
                    <a:srgbClr val="000000"/>
                  </a:solidFill>
                  <a:miter lim="800000"/>
                  <a:headEnd/>
                  <a:tailEnd/>
                </a:ln>
              </p:spPr>
              <p:txBody>
                <a:bodyPr/>
                <a:lstStyle/>
                <a:p>
                  <a:endParaRPr lang="zh-CN" altLang="en-US"/>
                </a:p>
              </p:txBody>
            </p:sp>
            <p:sp>
              <p:nvSpPr>
                <p:cNvPr id="221199" name="Line 15"/>
                <p:cNvSpPr>
                  <a:spLocks noChangeShapeType="1"/>
                </p:cNvSpPr>
                <p:nvPr/>
              </p:nvSpPr>
              <p:spPr bwMode="auto">
                <a:xfrm flipV="1">
                  <a:off x="1968" y="1408"/>
                  <a:ext cx="0" cy="1084"/>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1200" name="Line 16"/>
                <p:cNvSpPr>
                  <a:spLocks noChangeShapeType="1"/>
                </p:cNvSpPr>
                <p:nvPr/>
              </p:nvSpPr>
              <p:spPr bwMode="auto">
                <a:xfrm flipV="1">
                  <a:off x="1671" y="2300"/>
                  <a:ext cx="2181"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1201" name="Text Box 17"/>
                <p:cNvSpPr txBox="1">
                  <a:spLocks noChangeArrowheads="1"/>
                </p:cNvSpPr>
                <p:nvPr/>
              </p:nvSpPr>
              <p:spPr bwMode="auto">
                <a:xfrm>
                  <a:off x="3795" y="2194"/>
                  <a:ext cx="28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i="1">
                      <a:latin typeface="Times New Roman" panose="02020603050405020304" pitchFamily="18" charset="0"/>
                    </a:rPr>
                    <a:t>x</a:t>
                  </a:r>
                </a:p>
              </p:txBody>
            </p:sp>
            <p:sp>
              <p:nvSpPr>
                <p:cNvPr id="221202" name="Text Box 18"/>
                <p:cNvSpPr txBox="1">
                  <a:spLocks noChangeArrowheads="1"/>
                </p:cNvSpPr>
                <p:nvPr/>
              </p:nvSpPr>
              <p:spPr bwMode="auto">
                <a:xfrm>
                  <a:off x="1716" y="1344"/>
                  <a:ext cx="28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i="1">
                      <a:latin typeface="Times New Roman" panose="02020603050405020304" pitchFamily="18" charset="0"/>
                    </a:rPr>
                    <a:t>y</a:t>
                  </a:r>
                </a:p>
              </p:txBody>
            </p:sp>
            <p:sp>
              <p:nvSpPr>
                <p:cNvPr id="221203" name="Text Box 19"/>
                <p:cNvSpPr txBox="1">
                  <a:spLocks noChangeArrowheads="1"/>
                </p:cNvSpPr>
                <p:nvPr/>
              </p:nvSpPr>
              <p:spPr bwMode="auto">
                <a:xfrm>
                  <a:off x="2504" y="1450"/>
                  <a:ext cx="491"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i="1">
                      <a:latin typeface="Times New Roman" panose="02020603050405020304" pitchFamily="18" charset="0"/>
                      <a:sym typeface="Symbol" panose="05050102010706020507" pitchFamily="18" charset="2"/>
                    </a:rPr>
                    <a:t></a:t>
                  </a:r>
                  <a:r>
                    <a:rPr lang="en-US" altLang="zh-CN" sz="1600">
                      <a:latin typeface="Times New Roman" panose="02020603050405020304" pitchFamily="18" charset="0"/>
                    </a:rPr>
                    <a:t> = 0</a:t>
                  </a:r>
                </a:p>
              </p:txBody>
            </p:sp>
            <p:sp>
              <p:nvSpPr>
                <p:cNvPr id="221204" name="Text Box 20"/>
                <p:cNvSpPr txBox="1">
                  <a:spLocks noChangeArrowheads="1"/>
                </p:cNvSpPr>
                <p:nvPr/>
              </p:nvSpPr>
              <p:spPr bwMode="auto">
                <a:xfrm>
                  <a:off x="2516" y="2311"/>
                  <a:ext cx="491"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i="1">
                      <a:latin typeface="Times New Roman" panose="02020603050405020304" pitchFamily="18" charset="0"/>
                      <a:sym typeface="Symbol" panose="05050102010706020507" pitchFamily="18" charset="2"/>
                    </a:rPr>
                    <a:t></a:t>
                  </a:r>
                  <a:r>
                    <a:rPr lang="en-US" altLang="zh-CN" sz="1600">
                      <a:latin typeface="Times New Roman" panose="02020603050405020304" pitchFamily="18" charset="0"/>
                    </a:rPr>
                    <a:t> = 0</a:t>
                  </a:r>
                </a:p>
              </p:txBody>
            </p:sp>
            <p:sp>
              <p:nvSpPr>
                <p:cNvPr id="221205" name="Text Box 21"/>
                <p:cNvSpPr txBox="1">
                  <a:spLocks noChangeArrowheads="1"/>
                </p:cNvSpPr>
                <p:nvPr/>
              </p:nvSpPr>
              <p:spPr bwMode="auto">
                <a:xfrm>
                  <a:off x="1488" y="1865"/>
                  <a:ext cx="49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i="1">
                      <a:latin typeface="Times New Roman" panose="02020603050405020304" pitchFamily="18" charset="0"/>
                      <a:sym typeface="Symbol" panose="05050102010706020507" pitchFamily="18" charset="2"/>
                    </a:rPr>
                    <a:t></a:t>
                  </a:r>
                  <a:r>
                    <a:rPr lang="en-US" altLang="zh-CN" sz="1600">
                      <a:latin typeface="Times New Roman" panose="02020603050405020304" pitchFamily="18" charset="0"/>
                    </a:rPr>
                    <a:t> = </a:t>
                  </a:r>
                  <a:r>
                    <a:rPr lang="en-US" altLang="zh-CN" sz="1600" i="1">
                      <a:latin typeface="Times New Roman" panose="02020603050405020304" pitchFamily="18" charset="0"/>
                      <a:sym typeface="Symbol" panose="05050102010706020507" pitchFamily="18" charset="2"/>
                    </a:rPr>
                    <a:t></a:t>
                  </a:r>
                  <a:r>
                    <a:rPr lang="en-US" altLang="zh-CN" sz="1600" baseline="-25000">
                      <a:latin typeface="Times New Roman" panose="02020603050405020304" pitchFamily="18" charset="0"/>
                    </a:rPr>
                    <a:t>0</a:t>
                  </a:r>
                </a:p>
              </p:txBody>
            </p:sp>
          </p:grpSp>
          <p:sp>
            <p:nvSpPr>
              <p:cNvPr id="221206" name="Text Box 22"/>
              <p:cNvSpPr txBox="1">
                <a:spLocks noChangeArrowheads="1"/>
              </p:cNvSpPr>
              <p:nvPr/>
            </p:nvSpPr>
            <p:spPr bwMode="auto">
              <a:xfrm>
                <a:off x="2162" y="2237"/>
                <a:ext cx="28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i="1">
                    <a:latin typeface="Times New Roman" panose="02020603050405020304" pitchFamily="18" charset="0"/>
                  </a:rPr>
                  <a:t>O</a:t>
                </a:r>
              </a:p>
            </p:txBody>
          </p:sp>
        </p:grpSp>
      </p:grpSp>
    </p:spTree>
    <p:extLst>
      <p:ext uri="{BB962C8B-B14F-4D97-AF65-F5344CB8AC3E}">
        <p14:creationId xmlns:p14="http://schemas.microsoft.com/office/powerpoint/2010/main" val="14088094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21186"/>
                                        </p:tgtEl>
                                        <p:attrNameLst>
                                          <p:attrName>style.visibility</p:attrName>
                                        </p:attrNameLst>
                                      </p:cBhvr>
                                      <p:to>
                                        <p:strVal val="visible"/>
                                      </p:to>
                                    </p:set>
                                    <p:anim calcmode="lin" valueType="num">
                                      <p:cBhvr additive="base">
                                        <p:cTn id="7" dur="500" fill="hold"/>
                                        <p:tgtEl>
                                          <p:spTgt spid="221186"/>
                                        </p:tgtEl>
                                        <p:attrNameLst>
                                          <p:attrName>ppt_x</p:attrName>
                                        </p:attrNameLst>
                                      </p:cBhvr>
                                      <p:tavLst>
                                        <p:tav tm="0">
                                          <p:val>
                                            <p:strVal val="#ppt_x"/>
                                          </p:val>
                                        </p:tav>
                                        <p:tav tm="100000">
                                          <p:val>
                                            <p:strVal val="#ppt_x"/>
                                          </p:val>
                                        </p:tav>
                                      </p:tavLst>
                                    </p:anim>
                                    <p:anim calcmode="lin" valueType="num">
                                      <p:cBhvr additive="base">
                                        <p:cTn id="8" dur="500" fill="hold"/>
                                        <p:tgtEl>
                                          <p:spTgt spid="22118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22118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1187"/>
                                        </p:tgtEl>
                                        <p:attrNameLst>
                                          <p:attrName>style.visibility</p:attrName>
                                        </p:attrNameLst>
                                      </p:cBhvr>
                                      <p:to>
                                        <p:strVal val="visible"/>
                                      </p:to>
                                    </p:set>
                                    <p:anim calcmode="lin" valueType="num">
                                      <p:cBhvr additive="base">
                                        <p:cTn id="17" dur="500" fill="hold"/>
                                        <p:tgtEl>
                                          <p:spTgt spid="221187"/>
                                        </p:tgtEl>
                                        <p:attrNameLst>
                                          <p:attrName>ppt_x</p:attrName>
                                        </p:attrNameLst>
                                      </p:cBhvr>
                                      <p:tavLst>
                                        <p:tav tm="0">
                                          <p:val>
                                            <p:strVal val="#ppt_x"/>
                                          </p:val>
                                        </p:tav>
                                        <p:tav tm="100000">
                                          <p:val>
                                            <p:strVal val="#ppt_x"/>
                                          </p:val>
                                        </p:tav>
                                      </p:tavLst>
                                    </p:anim>
                                    <p:anim calcmode="lin" valueType="num">
                                      <p:cBhvr additive="base">
                                        <p:cTn id="18" dur="500" fill="hold"/>
                                        <p:tgtEl>
                                          <p:spTgt spid="221187"/>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21188"/>
                                        </p:tgtEl>
                                        <p:attrNameLst>
                                          <p:attrName>style.visibility</p:attrName>
                                        </p:attrNameLst>
                                      </p:cBhvr>
                                      <p:to>
                                        <p:strVal val="visible"/>
                                      </p:to>
                                    </p:set>
                                    <p:anim calcmode="lin" valueType="num">
                                      <p:cBhvr additive="base">
                                        <p:cTn id="23" dur="500" fill="hold"/>
                                        <p:tgtEl>
                                          <p:spTgt spid="221188"/>
                                        </p:tgtEl>
                                        <p:attrNameLst>
                                          <p:attrName>ppt_x</p:attrName>
                                        </p:attrNameLst>
                                      </p:cBhvr>
                                      <p:tavLst>
                                        <p:tav tm="0">
                                          <p:val>
                                            <p:strVal val="#ppt_x"/>
                                          </p:val>
                                        </p:tav>
                                        <p:tav tm="100000">
                                          <p:val>
                                            <p:strVal val="#ppt_x"/>
                                          </p:val>
                                        </p:tav>
                                      </p:tavLst>
                                    </p:anim>
                                    <p:anim calcmode="lin" valueType="num">
                                      <p:cBhvr additive="base">
                                        <p:cTn id="24" dur="500" fill="hold"/>
                                        <p:tgtEl>
                                          <p:spTgt spid="2211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6" grpId="0" autoUpdateAnimBg="0"/>
      <p:bldP spid="221187"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2210" name="Object 2"/>
          <p:cNvGraphicFramePr>
            <a:graphicFrameLocks noChangeAspect="1"/>
          </p:cNvGraphicFramePr>
          <p:nvPr/>
        </p:nvGraphicFramePr>
        <p:xfrm>
          <a:off x="5029200" y="914400"/>
          <a:ext cx="2286000" cy="355600"/>
        </p:xfrm>
        <a:graphic>
          <a:graphicData uri="http://schemas.openxmlformats.org/presentationml/2006/ole">
            <mc:AlternateContent xmlns:mc="http://schemas.openxmlformats.org/markup-compatibility/2006">
              <mc:Choice xmlns:v="urn:schemas-microsoft-com:vml" Requires="v">
                <p:oleObj spid="_x0000_s65637" r:id="rId3" imgW="1282700" imgH="203200" progId="Equation.3">
                  <p:embed/>
                </p:oleObj>
              </mc:Choice>
              <mc:Fallback>
                <p:oleObj r:id="rId3" imgW="1282700" imgH="203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914400"/>
                        <a:ext cx="22860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2211" name="Text Box 3"/>
          <p:cNvSpPr txBox="1">
            <a:spLocks noChangeArrowheads="1"/>
          </p:cNvSpPr>
          <p:nvPr/>
        </p:nvSpPr>
        <p:spPr bwMode="auto">
          <a:xfrm>
            <a:off x="2463800" y="333376"/>
            <a:ext cx="680085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zh-CN" sz="2000" b="1">
                <a:solidFill>
                  <a:srgbClr val="3333FF"/>
                </a:solidFill>
                <a:ea typeface="楷体_GB2312" pitchFamily="49" charset="-122"/>
              </a:rPr>
              <a:t>Using the method of </a:t>
            </a:r>
            <a:r>
              <a:rPr kumimoji="1" lang="en-US" altLang="zh-CN" sz="2000" b="1">
                <a:solidFill>
                  <a:srgbClr val="FF0000"/>
                </a:solidFill>
                <a:ea typeface="楷体_GB2312" pitchFamily="49" charset="-122"/>
              </a:rPr>
              <a:t>separation of variables</a:t>
            </a:r>
            <a:r>
              <a:rPr kumimoji="1" lang="en-US" altLang="zh-CN" sz="2000" b="1">
                <a:solidFill>
                  <a:srgbClr val="3333FF"/>
                </a:solidFill>
                <a:ea typeface="楷体_GB2312" pitchFamily="49" charset="-122"/>
              </a:rPr>
              <a:t>, and let</a:t>
            </a:r>
          </a:p>
        </p:txBody>
      </p:sp>
      <p:sp>
        <p:nvSpPr>
          <p:cNvPr id="222212" name="Text Box 4"/>
          <p:cNvSpPr txBox="1">
            <a:spLocks noChangeArrowheads="1"/>
          </p:cNvSpPr>
          <p:nvPr/>
        </p:nvSpPr>
        <p:spPr bwMode="auto">
          <a:xfrm>
            <a:off x="1919288" y="1341439"/>
            <a:ext cx="73152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50000"/>
              </a:spcBef>
            </a:pPr>
            <a:r>
              <a:rPr kumimoji="1" lang="en-US" altLang="zh-CN" sz="2000" b="1">
                <a:solidFill>
                  <a:srgbClr val="3333FF"/>
                </a:solidFill>
                <a:ea typeface="楷体_GB2312" pitchFamily="49" charset="-122"/>
              </a:rPr>
              <a:t>       The boundary conditions for the electric potential </a:t>
            </a:r>
            <a:r>
              <a:rPr kumimoji="1" lang="en-US" altLang="zh-CN" sz="2000" b="1">
                <a:solidFill>
                  <a:srgbClr val="FF0000"/>
                </a:solidFill>
                <a:ea typeface="楷体_GB2312" pitchFamily="49" charset="-122"/>
              </a:rPr>
              <a:t>in the slot</a:t>
            </a:r>
            <a:r>
              <a:rPr kumimoji="1" lang="en-US" altLang="zh-CN" sz="2000" b="1">
                <a:solidFill>
                  <a:srgbClr val="3333FF"/>
                </a:solidFill>
                <a:ea typeface="楷体_GB2312" pitchFamily="49" charset="-122"/>
              </a:rPr>
              <a:t> can be expressed as</a:t>
            </a:r>
          </a:p>
        </p:txBody>
      </p:sp>
      <p:grpSp>
        <p:nvGrpSpPr>
          <p:cNvPr id="222213" name="Group 5"/>
          <p:cNvGrpSpPr>
            <a:grpSpLocks/>
          </p:cNvGrpSpPr>
          <p:nvPr/>
        </p:nvGrpSpPr>
        <p:grpSpPr bwMode="auto">
          <a:xfrm>
            <a:off x="1847851" y="3068638"/>
            <a:ext cx="8126413" cy="862012"/>
            <a:chOff x="528" y="2016"/>
            <a:chExt cx="4560" cy="543"/>
          </a:xfrm>
        </p:grpSpPr>
        <p:sp>
          <p:nvSpPr>
            <p:cNvPr id="222214" name="Text Box 6"/>
            <p:cNvSpPr txBox="1">
              <a:spLocks noChangeArrowheads="1"/>
            </p:cNvSpPr>
            <p:nvPr/>
          </p:nvSpPr>
          <p:spPr bwMode="auto">
            <a:xfrm>
              <a:off x="528" y="2016"/>
              <a:ext cx="4560" cy="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en-US" altLang="zh-CN" sz="2000" b="1">
                  <a:solidFill>
                    <a:srgbClr val="3333FF"/>
                  </a:solidFill>
                  <a:ea typeface="楷体_GB2312" pitchFamily="49" charset="-122"/>
                </a:rPr>
                <a:t>        In order to satisfy the boundary conditions                      and </a:t>
              </a:r>
            </a:p>
            <a:p>
              <a:pPr>
                <a:lnSpc>
                  <a:spcPct val="125000"/>
                </a:lnSpc>
              </a:pPr>
              <a:r>
                <a:rPr kumimoji="1" lang="en-US" altLang="zh-CN" sz="2000" b="1">
                  <a:solidFill>
                    <a:srgbClr val="3333FF"/>
                  </a:solidFill>
                  <a:ea typeface="楷体_GB2312" pitchFamily="49" charset="-122"/>
                </a:rPr>
                <a:t>                    , the solution of </a:t>
              </a:r>
              <a:r>
                <a:rPr kumimoji="1" lang="en-US" altLang="zh-CN" sz="2000" i="1">
                  <a:solidFill>
                    <a:srgbClr val="000000"/>
                  </a:solidFill>
                  <a:ea typeface="楷体_GB2312" pitchFamily="49" charset="-122"/>
                </a:rPr>
                <a:t>Y</a:t>
              </a:r>
              <a:r>
                <a:rPr kumimoji="1" lang="en-US" altLang="zh-CN" sz="2000">
                  <a:solidFill>
                    <a:srgbClr val="000000"/>
                  </a:solidFill>
                  <a:ea typeface="楷体_GB2312" pitchFamily="49" charset="-122"/>
                </a:rPr>
                <a:t>(</a:t>
              </a:r>
              <a:r>
                <a:rPr kumimoji="1" lang="en-US" altLang="zh-CN" sz="2000" i="1">
                  <a:solidFill>
                    <a:srgbClr val="000000"/>
                  </a:solidFill>
                  <a:ea typeface="楷体_GB2312" pitchFamily="49" charset="-122"/>
                </a:rPr>
                <a:t>y</a:t>
              </a:r>
              <a:r>
                <a:rPr kumimoji="1" lang="en-US" altLang="zh-CN" sz="2000">
                  <a:solidFill>
                    <a:srgbClr val="000000"/>
                  </a:solidFill>
                  <a:ea typeface="楷体_GB2312" pitchFamily="49" charset="-122"/>
                </a:rPr>
                <a:t>)</a:t>
              </a:r>
              <a:r>
                <a:rPr kumimoji="1" lang="en-US" altLang="zh-CN" sz="2000" b="1">
                  <a:solidFill>
                    <a:srgbClr val="3333FF"/>
                  </a:solidFill>
                  <a:ea typeface="楷体_GB2312" pitchFamily="49" charset="-122"/>
                </a:rPr>
                <a:t> should be selected as</a:t>
              </a:r>
            </a:p>
          </p:txBody>
        </p:sp>
        <p:graphicFrame>
          <p:nvGraphicFramePr>
            <p:cNvPr id="222215" name="Object 7"/>
            <p:cNvGraphicFramePr>
              <a:graphicFrameLocks noChangeAspect="1"/>
            </p:cNvGraphicFramePr>
            <p:nvPr/>
          </p:nvGraphicFramePr>
          <p:xfrm>
            <a:off x="612" y="2352"/>
            <a:ext cx="828" cy="207"/>
          </p:xfrm>
          <a:graphic>
            <a:graphicData uri="http://schemas.openxmlformats.org/presentationml/2006/ole">
              <mc:AlternateContent xmlns:mc="http://schemas.openxmlformats.org/markup-compatibility/2006">
                <mc:Choice xmlns:v="urn:schemas-microsoft-com:vml" Requires="v">
                  <p:oleObj spid="_x0000_s65638" r:id="rId5" imgW="799753" imgH="203112" progId="Equation.3">
                    <p:embed/>
                  </p:oleObj>
                </mc:Choice>
                <mc:Fallback>
                  <p:oleObj r:id="rId5" imgW="799753"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 y="2352"/>
                          <a:ext cx="828" cy="2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2216" name="Object 8"/>
            <p:cNvGraphicFramePr>
              <a:graphicFrameLocks noChangeAspect="1"/>
            </p:cNvGraphicFramePr>
            <p:nvPr/>
          </p:nvGraphicFramePr>
          <p:xfrm>
            <a:off x="3880" y="2112"/>
            <a:ext cx="759" cy="207"/>
          </p:xfrm>
          <a:graphic>
            <a:graphicData uri="http://schemas.openxmlformats.org/presentationml/2006/ole">
              <mc:AlternateContent xmlns:mc="http://schemas.openxmlformats.org/markup-compatibility/2006">
                <mc:Choice xmlns:v="urn:schemas-microsoft-com:vml" Requires="v">
                  <p:oleObj spid="_x0000_s65639" r:id="rId7" imgW="736600" imgH="203200" progId="Equation.3">
                    <p:embed/>
                  </p:oleObj>
                </mc:Choice>
                <mc:Fallback>
                  <p:oleObj r:id="rId7" imgW="736600" imgH="203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0" y="2112"/>
                          <a:ext cx="759" cy="2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22217" name="Object 9"/>
          <p:cNvGraphicFramePr>
            <a:graphicFrameLocks noChangeAspect="1"/>
          </p:cNvGraphicFramePr>
          <p:nvPr/>
        </p:nvGraphicFramePr>
        <p:xfrm>
          <a:off x="4079876" y="4005263"/>
          <a:ext cx="3960813" cy="531812"/>
        </p:xfrm>
        <a:graphic>
          <a:graphicData uri="http://schemas.openxmlformats.org/presentationml/2006/ole">
            <mc:AlternateContent xmlns:mc="http://schemas.openxmlformats.org/markup-compatibility/2006">
              <mc:Choice xmlns:v="urn:schemas-microsoft-com:vml" Requires="v">
                <p:oleObj spid="_x0000_s65640" r:id="rId9" imgW="1778000" imgH="241300" progId="Equation.3">
                  <p:embed/>
                </p:oleObj>
              </mc:Choice>
              <mc:Fallback>
                <p:oleObj r:id="rId9" imgW="1778000" imgH="2413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79876" y="4005263"/>
                        <a:ext cx="3960813"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22218" name="Group 10"/>
          <p:cNvGrpSpPr>
            <a:grpSpLocks/>
          </p:cNvGrpSpPr>
          <p:nvPr/>
        </p:nvGrpSpPr>
        <p:grpSpPr bwMode="auto">
          <a:xfrm>
            <a:off x="4495801" y="2209800"/>
            <a:ext cx="3127375" cy="839788"/>
            <a:chOff x="1872" y="1392"/>
            <a:chExt cx="1970" cy="529"/>
          </a:xfrm>
        </p:grpSpPr>
        <p:graphicFrame>
          <p:nvGraphicFramePr>
            <p:cNvPr id="222219" name="Object 11"/>
            <p:cNvGraphicFramePr>
              <a:graphicFrameLocks noChangeAspect="1"/>
            </p:cNvGraphicFramePr>
            <p:nvPr/>
          </p:nvGraphicFramePr>
          <p:xfrm>
            <a:off x="1884" y="1680"/>
            <a:ext cx="852" cy="241"/>
          </p:xfrm>
          <a:graphic>
            <a:graphicData uri="http://schemas.openxmlformats.org/presentationml/2006/ole">
              <mc:AlternateContent xmlns:mc="http://schemas.openxmlformats.org/markup-compatibility/2006">
                <mc:Choice xmlns:v="urn:schemas-microsoft-com:vml" Requires="v">
                  <p:oleObj spid="_x0000_s65641" r:id="rId11" imgW="812447" imgH="228501" progId="Equation.3">
                    <p:embed/>
                  </p:oleObj>
                </mc:Choice>
                <mc:Fallback>
                  <p:oleObj r:id="rId11" imgW="812447" imgH="2285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84" y="1680"/>
                          <a:ext cx="852" cy="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2220" name="Object 12"/>
            <p:cNvGraphicFramePr>
              <a:graphicFrameLocks noChangeAspect="1"/>
            </p:cNvGraphicFramePr>
            <p:nvPr/>
          </p:nvGraphicFramePr>
          <p:xfrm>
            <a:off x="3024" y="1680"/>
            <a:ext cx="818" cy="207"/>
          </p:xfrm>
          <a:graphic>
            <a:graphicData uri="http://schemas.openxmlformats.org/presentationml/2006/ole">
              <mc:AlternateContent xmlns:mc="http://schemas.openxmlformats.org/markup-compatibility/2006">
                <mc:Choice xmlns:v="urn:schemas-microsoft-com:vml" Requires="v">
                  <p:oleObj spid="_x0000_s65642" r:id="rId13" imgW="787058" imgH="203112" progId="Equation.3">
                    <p:embed/>
                  </p:oleObj>
                </mc:Choice>
                <mc:Fallback>
                  <p:oleObj r:id="rId13" imgW="787058" imgH="203112"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24" y="1680"/>
                          <a:ext cx="818" cy="2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2221" name="Object 13"/>
            <p:cNvGraphicFramePr>
              <a:graphicFrameLocks noChangeAspect="1"/>
            </p:cNvGraphicFramePr>
            <p:nvPr/>
          </p:nvGraphicFramePr>
          <p:xfrm>
            <a:off x="1872" y="1392"/>
            <a:ext cx="759" cy="207"/>
          </p:xfrm>
          <a:graphic>
            <a:graphicData uri="http://schemas.openxmlformats.org/presentationml/2006/ole">
              <mc:AlternateContent xmlns:mc="http://schemas.openxmlformats.org/markup-compatibility/2006">
                <mc:Choice xmlns:v="urn:schemas-microsoft-com:vml" Requires="v">
                  <p:oleObj spid="_x0000_s65643" r:id="rId15" imgW="736600" imgH="203200" progId="Equation.3">
                    <p:embed/>
                  </p:oleObj>
                </mc:Choice>
                <mc:Fallback>
                  <p:oleObj r:id="rId15" imgW="736600" imgH="203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2" y="1392"/>
                          <a:ext cx="759" cy="2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2222" name="Object 14"/>
            <p:cNvGraphicFramePr>
              <a:graphicFrameLocks noChangeAspect="1"/>
            </p:cNvGraphicFramePr>
            <p:nvPr/>
          </p:nvGraphicFramePr>
          <p:xfrm>
            <a:off x="3012" y="1392"/>
            <a:ext cx="828" cy="207"/>
          </p:xfrm>
          <a:graphic>
            <a:graphicData uri="http://schemas.openxmlformats.org/presentationml/2006/ole">
              <mc:AlternateContent xmlns:mc="http://schemas.openxmlformats.org/markup-compatibility/2006">
                <mc:Choice xmlns:v="urn:schemas-microsoft-com:vml" Requires="v">
                  <p:oleObj spid="_x0000_s65644" r:id="rId16" imgW="799753" imgH="203112" progId="Equation.3">
                    <p:embed/>
                  </p:oleObj>
                </mc:Choice>
                <mc:Fallback>
                  <p:oleObj r:id="rId16" imgW="799753"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2" y="1392"/>
                          <a:ext cx="828" cy="2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22223" name="Object 15"/>
          <p:cNvGraphicFramePr>
            <a:graphicFrameLocks noChangeAspect="1"/>
          </p:cNvGraphicFramePr>
          <p:nvPr/>
        </p:nvGraphicFramePr>
        <p:xfrm>
          <a:off x="4008439" y="5589589"/>
          <a:ext cx="3311525" cy="846137"/>
        </p:xfrm>
        <a:graphic>
          <a:graphicData uri="http://schemas.openxmlformats.org/presentationml/2006/ole">
            <mc:AlternateContent xmlns:mc="http://schemas.openxmlformats.org/markup-compatibility/2006">
              <mc:Choice xmlns:v="urn:schemas-microsoft-com:vml" Requires="v">
                <p:oleObj spid="_x0000_s65645" name="Equation" r:id="rId17" imgW="1523880" imgH="393480" progId="Equation.3">
                  <p:embed/>
                </p:oleObj>
              </mc:Choice>
              <mc:Fallback>
                <p:oleObj name="Equation" r:id="rId17" imgW="1523880" imgH="3934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08439" y="5589589"/>
                        <a:ext cx="3311525" cy="846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22224" name="Group 16"/>
          <p:cNvGrpSpPr>
            <a:grpSpLocks/>
          </p:cNvGrpSpPr>
          <p:nvPr/>
        </p:nvGrpSpPr>
        <p:grpSpPr bwMode="auto">
          <a:xfrm>
            <a:off x="1774825" y="4581526"/>
            <a:ext cx="8675688" cy="1463675"/>
            <a:chOff x="528" y="2918"/>
            <a:chExt cx="4848" cy="922"/>
          </a:xfrm>
        </p:grpSpPr>
        <p:sp>
          <p:nvSpPr>
            <p:cNvPr id="222225" name="Text Box 17"/>
            <p:cNvSpPr txBox="1">
              <a:spLocks noChangeArrowheads="1"/>
            </p:cNvSpPr>
            <p:nvPr/>
          </p:nvSpPr>
          <p:spPr bwMode="auto">
            <a:xfrm>
              <a:off x="528" y="2918"/>
              <a:ext cx="4848" cy="9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zh-CN" sz="2000" b="1">
                  <a:solidFill>
                    <a:srgbClr val="3333FF"/>
                  </a:solidFill>
                  <a:ea typeface="楷体_GB2312" pitchFamily="49" charset="-122"/>
                </a:rPr>
                <a:t>       From the boundary condition                    , we have </a:t>
              </a:r>
              <a:r>
                <a:rPr kumimoji="1" lang="en-US" altLang="zh-CN" sz="2000" i="1">
                  <a:solidFill>
                    <a:schemeClr val="tx2"/>
                  </a:solidFill>
                  <a:ea typeface="楷体_GB2312" pitchFamily="49" charset="-122"/>
                  <a:sym typeface="Symbol" panose="05050102010706020507" pitchFamily="18" charset="2"/>
                </a:rPr>
                <a:t></a:t>
              </a:r>
              <a:r>
                <a:rPr kumimoji="1" lang="en-US" altLang="zh-CN" sz="2000">
                  <a:solidFill>
                    <a:schemeClr val="tx2"/>
                  </a:solidFill>
                  <a:ea typeface="楷体_GB2312" pitchFamily="49" charset="-122"/>
                  <a:sym typeface="Symbol" panose="05050102010706020507" pitchFamily="18" charset="2"/>
                </a:rPr>
                <a:t>  = 0</a:t>
              </a:r>
              <a:r>
                <a:rPr kumimoji="1" lang="en-US" altLang="zh-CN" sz="2000" b="1">
                  <a:solidFill>
                    <a:srgbClr val="3333FF"/>
                  </a:solidFill>
                  <a:ea typeface="楷体_GB2312" pitchFamily="49" charset="-122"/>
                </a:rPr>
                <a:t> at </a:t>
              </a:r>
              <a:r>
                <a:rPr kumimoji="1" lang="en-US" altLang="zh-CN" sz="2000" i="1">
                  <a:solidFill>
                    <a:srgbClr val="000000"/>
                  </a:solidFill>
                  <a:ea typeface="楷体_GB2312" pitchFamily="49" charset="-122"/>
                </a:rPr>
                <a:t>y</a:t>
              </a:r>
              <a:r>
                <a:rPr kumimoji="1" lang="en-US" altLang="zh-CN" sz="2000">
                  <a:solidFill>
                    <a:srgbClr val="000000"/>
                  </a:solidFill>
                  <a:ea typeface="楷体_GB2312" pitchFamily="49" charset="-122"/>
                </a:rPr>
                <a:t> = 0</a:t>
              </a:r>
              <a:r>
                <a:rPr kumimoji="1" lang="en-US" altLang="zh-CN" sz="2000" b="1">
                  <a:solidFill>
                    <a:srgbClr val="3333FF"/>
                  </a:solidFill>
                  <a:ea typeface="楷体_GB2312" pitchFamily="49" charset="-122"/>
                </a:rPr>
                <a:t> , and the constant </a:t>
              </a:r>
              <a:r>
                <a:rPr kumimoji="1" lang="en-US" altLang="zh-CN" sz="2000" i="1">
                  <a:solidFill>
                    <a:srgbClr val="000000"/>
                  </a:solidFill>
                  <a:ea typeface="楷体_GB2312" pitchFamily="49" charset="-122"/>
                </a:rPr>
                <a:t>B</a:t>
              </a:r>
              <a:r>
                <a:rPr kumimoji="1" lang="en-US" altLang="zh-CN" sz="2000">
                  <a:solidFill>
                    <a:srgbClr val="000000"/>
                  </a:solidFill>
                  <a:ea typeface="楷体_GB2312" pitchFamily="49" charset="-122"/>
                </a:rPr>
                <a:t> = 0</a:t>
              </a:r>
              <a:r>
                <a:rPr kumimoji="1" lang="en-US" altLang="zh-CN" sz="2000" b="1">
                  <a:solidFill>
                    <a:srgbClr val="3333FF"/>
                  </a:solidFill>
                  <a:ea typeface="楷体_GB2312" pitchFamily="49" charset="-122"/>
                </a:rPr>
                <a:t>. In order to satisfy                    , the constant </a:t>
              </a:r>
              <a:r>
                <a:rPr kumimoji="1" lang="en-US" altLang="zh-CN" sz="2000" i="1">
                  <a:solidFill>
                    <a:srgbClr val="000000"/>
                  </a:solidFill>
                  <a:ea typeface="楷体_GB2312" pitchFamily="49" charset="-122"/>
                </a:rPr>
                <a:t>k</a:t>
              </a:r>
              <a:r>
                <a:rPr kumimoji="1" lang="en-US" altLang="zh-CN" sz="2000" i="1" baseline="-25000">
                  <a:solidFill>
                    <a:srgbClr val="000000"/>
                  </a:solidFill>
                  <a:ea typeface="楷体_GB2312" pitchFamily="49" charset="-122"/>
                </a:rPr>
                <a:t>y</a:t>
              </a:r>
              <a:r>
                <a:rPr kumimoji="1" lang="en-US" altLang="zh-CN" sz="2000" b="1">
                  <a:solidFill>
                    <a:srgbClr val="3333FF"/>
                  </a:solidFill>
                  <a:ea typeface="楷体_GB2312" pitchFamily="49" charset="-122"/>
                </a:rPr>
                <a:t> should be</a:t>
              </a:r>
            </a:p>
          </p:txBody>
        </p:sp>
        <p:graphicFrame>
          <p:nvGraphicFramePr>
            <p:cNvPr id="222226" name="Object 18"/>
            <p:cNvGraphicFramePr>
              <a:graphicFrameLocks noChangeAspect="1"/>
            </p:cNvGraphicFramePr>
            <p:nvPr/>
          </p:nvGraphicFramePr>
          <p:xfrm>
            <a:off x="3408" y="3312"/>
            <a:ext cx="828" cy="207"/>
          </p:xfrm>
          <a:graphic>
            <a:graphicData uri="http://schemas.openxmlformats.org/presentationml/2006/ole">
              <mc:AlternateContent xmlns:mc="http://schemas.openxmlformats.org/markup-compatibility/2006">
                <mc:Choice xmlns:v="urn:schemas-microsoft-com:vml" Requires="v">
                  <p:oleObj spid="_x0000_s65646" r:id="rId19" imgW="799753" imgH="203112" progId="Equation.3">
                    <p:embed/>
                  </p:oleObj>
                </mc:Choice>
                <mc:Fallback>
                  <p:oleObj r:id="rId19" imgW="799753"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8" y="3312"/>
                          <a:ext cx="828" cy="2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2227" name="Object 19"/>
            <p:cNvGraphicFramePr>
              <a:graphicFrameLocks noChangeAspect="1"/>
            </p:cNvGraphicFramePr>
            <p:nvPr/>
          </p:nvGraphicFramePr>
          <p:xfrm>
            <a:off x="2912" y="3040"/>
            <a:ext cx="759" cy="207"/>
          </p:xfrm>
          <a:graphic>
            <a:graphicData uri="http://schemas.openxmlformats.org/presentationml/2006/ole">
              <mc:AlternateContent xmlns:mc="http://schemas.openxmlformats.org/markup-compatibility/2006">
                <mc:Choice xmlns:v="urn:schemas-microsoft-com:vml" Requires="v">
                  <p:oleObj spid="_x0000_s65647" r:id="rId20" imgW="736600" imgH="203200" progId="Equation.3">
                    <p:embed/>
                  </p:oleObj>
                </mc:Choice>
                <mc:Fallback>
                  <p:oleObj r:id="rId20" imgW="736600" imgH="203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2" y="3040"/>
                          <a:ext cx="759" cy="2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499370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22211"/>
                                        </p:tgtEl>
                                        <p:attrNameLst>
                                          <p:attrName>style.visibility</p:attrName>
                                        </p:attrNameLst>
                                      </p:cBhvr>
                                      <p:to>
                                        <p:strVal val="visible"/>
                                      </p:to>
                                    </p:set>
                                    <p:anim calcmode="lin" valueType="num">
                                      <p:cBhvr additive="base">
                                        <p:cTn id="7" dur="500" fill="hold"/>
                                        <p:tgtEl>
                                          <p:spTgt spid="222211"/>
                                        </p:tgtEl>
                                        <p:attrNameLst>
                                          <p:attrName>ppt_x</p:attrName>
                                        </p:attrNameLst>
                                      </p:cBhvr>
                                      <p:tavLst>
                                        <p:tav tm="0">
                                          <p:val>
                                            <p:strVal val="#ppt_x"/>
                                          </p:val>
                                        </p:tav>
                                        <p:tav tm="100000">
                                          <p:val>
                                            <p:strVal val="#ppt_x"/>
                                          </p:val>
                                        </p:tav>
                                      </p:tavLst>
                                    </p:anim>
                                    <p:anim calcmode="lin" valueType="num">
                                      <p:cBhvr additive="base">
                                        <p:cTn id="8" dur="500" fill="hold"/>
                                        <p:tgtEl>
                                          <p:spTgt spid="222211"/>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22210"/>
                                        </p:tgtEl>
                                        <p:attrNameLst>
                                          <p:attrName>style.visibility</p:attrName>
                                        </p:attrNameLst>
                                      </p:cBhvr>
                                      <p:to>
                                        <p:strVal val="visible"/>
                                      </p:to>
                                    </p:set>
                                    <p:anim calcmode="lin" valueType="num">
                                      <p:cBhvr additive="base">
                                        <p:cTn id="13" dur="500" fill="hold"/>
                                        <p:tgtEl>
                                          <p:spTgt spid="222210"/>
                                        </p:tgtEl>
                                        <p:attrNameLst>
                                          <p:attrName>ppt_x</p:attrName>
                                        </p:attrNameLst>
                                      </p:cBhvr>
                                      <p:tavLst>
                                        <p:tav tm="0">
                                          <p:val>
                                            <p:strVal val="#ppt_x"/>
                                          </p:val>
                                        </p:tav>
                                        <p:tav tm="100000">
                                          <p:val>
                                            <p:strVal val="#ppt_x"/>
                                          </p:val>
                                        </p:tav>
                                      </p:tavLst>
                                    </p:anim>
                                    <p:anim calcmode="lin" valueType="num">
                                      <p:cBhvr additive="base">
                                        <p:cTn id="14" dur="500" fill="hold"/>
                                        <p:tgtEl>
                                          <p:spTgt spid="22221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2212"/>
                                        </p:tgtEl>
                                        <p:attrNameLst>
                                          <p:attrName>style.visibility</p:attrName>
                                        </p:attrNameLst>
                                      </p:cBhvr>
                                      <p:to>
                                        <p:strVal val="visible"/>
                                      </p:to>
                                    </p:set>
                                    <p:anim calcmode="lin" valueType="num">
                                      <p:cBhvr additive="base">
                                        <p:cTn id="19" dur="500" fill="hold"/>
                                        <p:tgtEl>
                                          <p:spTgt spid="222212"/>
                                        </p:tgtEl>
                                        <p:attrNameLst>
                                          <p:attrName>ppt_x</p:attrName>
                                        </p:attrNameLst>
                                      </p:cBhvr>
                                      <p:tavLst>
                                        <p:tav tm="0">
                                          <p:val>
                                            <p:strVal val="#ppt_x"/>
                                          </p:val>
                                        </p:tav>
                                        <p:tav tm="100000">
                                          <p:val>
                                            <p:strVal val="#ppt_x"/>
                                          </p:val>
                                        </p:tav>
                                      </p:tavLst>
                                    </p:anim>
                                    <p:anim calcmode="lin" valueType="num">
                                      <p:cBhvr additive="base">
                                        <p:cTn id="20" dur="500" fill="hold"/>
                                        <p:tgtEl>
                                          <p:spTgt spid="22221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22218"/>
                                        </p:tgtEl>
                                        <p:attrNameLst>
                                          <p:attrName>style.visibility</p:attrName>
                                        </p:attrNameLst>
                                      </p:cBhvr>
                                      <p:to>
                                        <p:strVal val="visible"/>
                                      </p:to>
                                    </p:set>
                                    <p:anim calcmode="lin" valueType="num">
                                      <p:cBhvr additive="base">
                                        <p:cTn id="25" dur="500" fill="hold"/>
                                        <p:tgtEl>
                                          <p:spTgt spid="222218"/>
                                        </p:tgtEl>
                                        <p:attrNameLst>
                                          <p:attrName>ppt_x</p:attrName>
                                        </p:attrNameLst>
                                      </p:cBhvr>
                                      <p:tavLst>
                                        <p:tav tm="0">
                                          <p:val>
                                            <p:strVal val="#ppt_x"/>
                                          </p:val>
                                        </p:tav>
                                        <p:tav tm="100000">
                                          <p:val>
                                            <p:strVal val="#ppt_x"/>
                                          </p:val>
                                        </p:tav>
                                      </p:tavLst>
                                    </p:anim>
                                    <p:anim calcmode="lin" valueType="num">
                                      <p:cBhvr additive="base">
                                        <p:cTn id="26" dur="500" fill="hold"/>
                                        <p:tgtEl>
                                          <p:spTgt spid="22221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22213"/>
                                        </p:tgtEl>
                                        <p:attrNameLst>
                                          <p:attrName>style.visibility</p:attrName>
                                        </p:attrNameLst>
                                      </p:cBhvr>
                                      <p:to>
                                        <p:strVal val="visible"/>
                                      </p:to>
                                    </p:set>
                                    <p:anim calcmode="lin" valueType="num">
                                      <p:cBhvr additive="base">
                                        <p:cTn id="31" dur="500" fill="hold"/>
                                        <p:tgtEl>
                                          <p:spTgt spid="222213"/>
                                        </p:tgtEl>
                                        <p:attrNameLst>
                                          <p:attrName>ppt_x</p:attrName>
                                        </p:attrNameLst>
                                      </p:cBhvr>
                                      <p:tavLst>
                                        <p:tav tm="0">
                                          <p:val>
                                            <p:strVal val="#ppt_x"/>
                                          </p:val>
                                        </p:tav>
                                        <p:tav tm="100000">
                                          <p:val>
                                            <p:strVal val="#ppt_x"/>
                                          </p:val>
                                        </p:tav>
                                      </p:tavLst>
                                    </p:anim>
                                    <p:anim calcmode="lin" valueType="num">
                                      <p:cBhvr additive="base">
                                        <p:cTn id="32" dur="500" fill="hold"/>
                                        <p:tgtEl>
                                          <p:spTgt spid="222213"/>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22217"/>
                                        </p:tgtEl>
                                        <p:attrNameLst>
                                          <p:attrName>style.visibility</p:attrName>
                                        </p:attrNameLst>
                                      </p:cBhvr>
                                      <p:to>
                                        <p:strVal val="visible"/>
                                      </p:to>
                                    </p:set>
                                    <p:anim calcmode="lin" valueType="num">
                                      <p:cBhvr additive="base">
                                        <p:cTn id="37" dur="500" fill="hold"/>
                                        <p:tgtEl>
                                          <p:spTgt spid="222217"/>
                                        </p:tgtEl>
                                        <p:attrNameLst>
                                          <p:attrName>ppt_x</p:attrName>
                                        </p:attrNameLst>
                                      </p:cBhvr>
                                      <p:tavLst>
                                        <p:tav tm="0">
                                          <p:val>
                                            <p:strVal val="#ppt_x"/>
                                          </p:val>
                                        </p:tav>
                                        <p:tav tm="100000">
                                          <p:val>
                                            <p:strVal val="#ppt_x"/>
                                          </p:val>
                                        </p:tav>
                                      </p:tavLst>
                                    </p:anim>
                                    <p:anim calcmode="lin" valueType="num">
                                      <p:cBhvr additive="base">
                                        <p:cTn id="38" dur="500" fill="hold"/>
                                        <p:tgtEl>
                                          <p:spTgt spid="22221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22224"/>
                                        </p:tgtEl>
                                        <p:attrNameLst>
                                          <p:attrName>style.visibility</p:attrName>
                                        </p:attrNameLst>
                                      </p:cBhvr>
                                      <p:to>
                                        <p:strVal val="visible"/>
                                      </p:to>
                                    </p:set>
                                    <p:anim calcmode="lin" valueType="num">
                                      <p:cBhvr additive="base">
                                        <p:cTn id="43" dur="500" fill="hold"/>
                                        <p:tgtEl>
                                          <p:spTgt spid="222224"/>
                                        </p:tgtEl>
                                        <p:attrNameLst>
                                          <p:attrName>ppt_x</p:attrName>
                                        </p:attrNameLst>
                                      </p:cBhvr>
                                      <p:tavLst>
                                        <p:tav tm="0">
                                          <p:val>
                                            <p:strVal val="#ppt_x"/>
                                          </p:val>
                                        </p:tav>
                                        <p:tav tm="100000">
                                          <p:val>
                                            <p:strVal val="#ppt_x"/>
                                          </p:val>
                                        </p:tav>
                                      </p:tavLst>
                                    </p:anim>
                                    <p:anim calcmode="lin" valueType="num">
                                      <p:cBhvr additive="base">
                                        <p:cTn id="44" dur="500" fill="hold"/>
                                        <p:tgtEl>
                                          <p:spTgt spid="22222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22223"/>
                                        </p:tgtEl>
                                        <p:attrNameLst>
                                          <p:attrName>style.visibility</p:attrName>
                                        </p:attrNameLst>
                                      </p:cBhvr>
                                      <p:to>
                                        <p:strVal val="visible"/>
                                      </p:to>
                                    </p:set>
                                    <p:anim calcmode="lin" valueType="num">
                                      <p:cBhvr additive="base">
                                        <p:cTn id="49" dur="500" fill="hold"/>
                                        <p:tgtEl>
                                          <p:spTgt spid="222223"/>
                                        </p:tgtEl>
                                        <p:attrNameLst>
                                          <p:attrName>ppt_x</p:attrName>
                                        </p:attrNameLst>
                                      </p:cBhvr>
                                      <p:tavLst>
                                        <p:tav tm="0">
                                          <p:val>
                                            <p:strVal val="#ppt_x"/>
                                          </p:val>
                                        </p:tav>
                                        <p:tav tm="100000">
                                          <p:val>
                                            <p:strVal val="#ppt_x"/>
                                          </p:val>
                                        </p:tav>
                                      </p:tavLst>
                                    </p:anim>
                                    <p:anim calcmode="lin" valueType="num">
                                      <p:cBhvr additive="base">
                                        <p:cTn id="50" dur="500" fill="hold"/>
                                        <p:tgtEl>
                                          <p:spTgt spid="2222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autoUpdateAnimBg="0"/>
      <p:bldP spid="222212"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3234" name="Group 2"/>
          <p:cNvGrpSpPr>
            <a:grpSpLocks/>
          </p:cNvGrpSpPr>
          <p:nvPr/>
        </p:nvGrpSpPr>
        <p:grpSpPr bwMode="auto">
          <a:xfrm>
            <a:off x="2667000" y="533400"/>
            <a:ext cx="4343400" cy="762000"/>
            <a:chOff x="720" y="336"/>
            <a:chExt cx="2723" cy="442"/>
          </a:xfrm>
        </p:grpSpPr>
        <p:graphicFrame>
          <p:nvGraphicFramePr>
            <p:cNvPr id="223235" name="Object 3"/>
            <p:cNvGraphicFramePr>
              <a:graphicFrameLocks noChangeAspect="1"/>
            </p:cNvGraphicFramePr>
            <p:nvPr/>
          </p:nvGraphicFramePr>
          <p:xfrm>
            <a:off x="2173" y="336"/>
            <a:ext cx="1270" cy="442"/>
          </p:xfrm>
          <a:graphic>
            <a:graphicData uri="http://schemas.openxmlformats.org/presentationml/2006/ole">
              <mc:AlternateContent xmlns:mc="http://schemas.openxmlformats.org/markup-compatibility/2006">
                <mc:Choice xmlns:v="urn:schemas-microsoft-com:vml" Requires="v">
                  <p:oleObj spid="_x0000_s66616" name="Equation" r:id="rId3" imgW="1231560" imgH="431640" progId="Equation.3">
                    <p:embed/>
                  </p:oleObj>
                </mc:Choice>
                <mc:Fallback>
                  <p:oleObj name="Equation" r:id="rId3" imgW="123156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3" y="336"/>
                          <a:ext cx="1270" cy="4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3236" name="Text Box 4"/>
            <p:cNvSpPr txBox="1">
              <a:spLocks noChangeArrowheads="1"/>
            </p:cNvSpPr>
            <p:nvPr/>
          </p:nvSpPr>
          <p:spPr bwMode="auto">
            <a:xfrm>
              <a:off x="720" y="336"/>
              <a:ext cx="768"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zh-CN" sz="2000" b="1">
                  <a:solidFill>
                    <a:srgbClr val="3333FF"/>
                  </a:solidFill>
                  <a:ea typeface="楷体_GB2312" pitchFamily="49" charset="-122"/>
                </a:rPr>
                <a:t>We find</a:t>
              </a:r>
            </a:p>
          </p:txBody>
        </p:sp>
      </p:grpSp>
      <p:grpSp>
        <p:nvGrpSpPr>
          <p:cNvPr id="223237" name="Group 5"/>
          <p:cNvGrpSpPr>
            <a:grpSpLocks/>
          </p:cNvGrpSpPr>
          <p:nvPr/>
        </p:nvGrpSpPr>
        <p:grpSpPr bwMode="auto">
          <a:xfrm>
            <a:off x="2667000" y="1219201"/>
            <a:ext cx="4076700" cy="568325"/>
            <a:chOff x="720" y="768"/>
            <a:chExt cx="2256" cy="358"/>
          </a:xfrm>
        </p:grpSpPr>
        <p:sp>
          <p:nvSpPr>
            <p:cNvPr id="223238" name="Text Box 6"/>
            <p:cNvSpPr txBox="1">
              <a:spLocks noChangeArrowheads="1"/>
            </p:cNvSpPr>
            <p:nvPr/>
          </p:nvSpPr>
          <p:spPr bwMode="auto">
            <a:xfrm>
              <a:off x="720" y="768"/>
              <a:ext cx="2256"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zh-CN" sz="2000" b="1">
                  <a:solidFill>
                    <a:srgbClr val="3333FF"/>
                  </a:solidFill>
                  <a:ea typeface="楷体_GB2312" pitchFamily="49" charset="-122"/>
                </a:rPr>
                <a:t>Since                    </a:t>
              </a:r>
              <a:r>
                <a:rPr kumimoji="1" lang="zh-CN" altLang="en-US" sz="2000" b="1">
                  <a:solidFill>
                    <a:srgbClr val="3333FF"/>
                  </a:solidFill>
                  <a:ea typeface="楷体_GB2312" pitchFamily="49" charset="-122"/>
                </a:rPr>
                <a:t>，</a:t>
              </a:r>
              <a:r>
                <a:rPr kumimoji="1" lang="en-US" altLang="zh-CN" sz="2000" b="1">
                  <a:solidFill>
                    <a:srgbClr val="3333FF"/>
                  </a:solidFill>
                  <a:ea typeface="楷体_GB2312" pitchFamily="49" charset="-122"/>
                </a:rPr>
                <a:t>we obtain</a:t>
              </a:r>
            </a:p>
          </p:txBody>
        </p:sp>
        <p:graphicFrame>
          <p:nvGraphicFramePr>
            <p:cNvPr id="223239" name="Object 7"/>
            <p:cNvGraphicFramePr>
              <a:graphicFrameLocks noChangeAspect="1"/>
            </p:cNvGraphicFramePr>
            <p:nvPr/>
          </p:nvGraphicFramePr>
          <p:xfrm>
            <a:off x="1200" y="864"/>
            <a:ext cx="768" cy="262"/>
          </p:xfrm>
          <a:graphic>
            <a:graphicData uri="http://schemas.openxmlformats.org/presentationml/2006/ole">
              <mc:AlternateContent xmlns:mc="http://schemas.openxmlformats.org/markup-compatibility/2006">
                <mc:Choice xmlns:v="urn:schemas-microsoft-com:vml" Requires="v">
                  <p:oleObj spid="_x0000_s66617" r:id="rId5" imgW="748975" imgH="253890" progId="Equation.3">
                    <p:embed/>
                  </p:oleObj>
                </mc:Choice>
                <mc:Fallback>
                  <p:oleObj r:id="rId5" imgW="748975"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 y="864"/>
                          <a:ext cx="768"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23240" name="Object 8"/>
          <p:cNvGraphicFramePr>
            <a:graphicFrameLocks noChangeAspect="1"/>
          </p:cNvGraphicFramePr>
          <p:nvPr/>
        </p:nvGraphicFramePr>
        <p:xfrm>
          <a:off x="5221288" y="1752601"/>
          <a:ext cx="1027112" cy="684213"/>
        </p:xfrm>
        <a:graphic>
          <a:graphicData uri="http://schemas.openxmlformats.org/presentationml/2006/ole">
            <mc:AlternateContent xmlns:mc="http://schemas.openxmlformats.org/markup-compatibility/2006">
              <mc:Choice xmlns:v="urn:schemas-microsoft-com:vml" Requires="v">
                <p:oleObj spid="_x0000_s66618" name="Equation" r:id="rId7" imgW="583920" imgH="393480" progId="Equation.3">
                  <p:embed/>
                </p:oleObj>
              </mc:Choice>
              <mc:Fallback>
                <p:oleObj name="Equation" r:id="rId7" imgW="58392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21288" y="1752601"/>
                        <a:ext cx="1027112" cy="68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3241" name="Text Box 9"/>
          <p:cNvSpPr txBox="1">
            <a:spLocks noChangeArrowheads="1"/>
          </p:cNvSpPr>
          <p:nvPr/>
        </p:nvSpPr>
        <p:spPr bwMode="auto">
          <a:xfrm>
            <a:off x="1992313" y="2276476"/>
            <a:ext cx="813435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50000"/>
              </a:lnSpc>
              <a:spcBef>
                <a:spcPct val="50000"/>
              </a:spcBef>
            </a:pPr>
            <a:r>
              <a:rPr kumimoji="1" lang="en-US" altLang="zh-CN" sz="2000" b="1">
                <a:solidFill>
                  <a:srgbClr val="3333FF"/>
                </a:solidFill>
                <a:ea typeface="楷体_GB2312" pitchFamily="49" charset="-122"/>
              </a:rPr>
              <a:t>       The constant </a:t>
            </a:r>
            <a:r>
              <a:rPr kumimoji="1" lang="en-US" altLang="zh-CN" sz="2000" i="1">
                <a:solidFill>
                  <a:srgbClr val="000000"/>
                </a:solidFill>
                <a:ea typeface="楷体_GB2312" pitchFamily="49" charset="-122"/>
              </a:rPr>
              <a:t>k</a:t>
            </a:r>
            <a:r>
              <a:rPr kumimoji="1" lang="en-US" altLang="zh-CN" sz="2000" i="1" baseline="-25000">
                <a:solidFill>
                  <a:srgbClr val="000000"/>
                </a:solidFill>
                <a:ea typeface="楷体_GB2312" pitchFamily="49" charset="-122"/>
              </a:rPr>
              <a:t>x</a:t>
            </a:r>
            <a:r>
              <a:rPr kumimoji="1" lang="en-US" altLang="zh-CN" sz="2000" b="1">
                <a:solidFill>
                  <a:srgbClr val="000000"/>
                </a:solidFill>
                <a:ea typeface="楷体_GB2312" pitchFamily="49" charset="-122"/>
              </a:rPr>
              <a:t> </a:t>
            </a:r>
            <a:r>
              <a:rPr kumimoji="1" lang="en-US" altLang="zh-CN" sz="2000" b="1">
                <a:solidFill>
                  <a:srgbClr val="3333FF"/>
                </a:solidFill>
                <a:ea typeface="楷体_GB2312" pitchFamily="49" charset="-122"/>
              </a:rPr>
              <a:t>is </a:t>
            </a:r>
            <a:r>
              <a:rPr kumimoji="1" lang="en-US" altLang="zh-CN" sz="2000" b="1">
                <a:solidFill>
                  <a:srgbClr val="FF0000"/>
                </a:solidFill>
                <a:ea typeface="楷体_GB2312" pitchFamily="49" charset="-122"/>
              </a:rPr>
              <a:t>an imaginary number</a:t>
            </a:r>
            <a:r>
              <a:rPr kumimoji="1" lang="en-US" altLang="zh-CN" sz="2000" b="1">
                <a:solidFill>
                  <a:srgbClr val="3333FF"/>
                </a:solidFill>
                <a:ea typeface="楷体_GB2312" pitchFamily="49" charset="-122"/>
              </a:rPr>
              <a:t>, and the solution of </a:t>
            </a:r>
            <a:r>
              <a:rPr kumimoji="1" lang="en-US" altLang="zh-CN" sz="2000" i="1">
                <a:solidFill>
                  <a:srgbClr val="000000"/>
                </a:solidFill>
                <a:ea typeface="楷体_GB2312" pitchFamily="49" charset="-122"/>
              </a:rPr>
              <a:t>X</a:t>
            </a:r>
            <a:r>
              <a:rPr kumimoji="1" lang="en-US" altLang="zh-CN" sz="2000">
                <a:solidFill>
                  <a:srgbClr val="000000"/>
                </a:solidFill>
                <a:ea typeface="楷体_GB2312" pitchFamily="49" charset="-122"/>
              </a:rPr>
              <a:t>(</a:t>
            </a:r>
            <a:r>
              <a:rPr kumimoji="1" lang="en-US" altLang="zh-CN" sz="2000" i="1">
                <a:solidFill>
                  <a:srgbClr val="000000"/>
                </a:solidFill>
                <a:ea typeface="楷体_GB2312" pitchFamily="49" charset="-122"/>
              </a:rPr>
              <a:t>x</a:t>
            </a:r>
            <a:r>
              <a:rPr kumimoji="1" lang="en-US" altLang="zh-CN" sz="2000">
                <a:solidFill>
                  <a:srgbClr val="000000"/>
                </a:solidFill>
                <a:ea typeface="楷体_GB2312" pitchFamily="49" charset="-122"/>
              </a:rPr>
              <a:t>)</a:t>
            </a:r>
            <a:r>
              <a:rPr kumimoji="1" lang="en-US" altLang="zh-CN" sz="2000" b="1">
                <a:solidFill>
                  <a:srgbClr val="3333FF"/>
                </a:solidFill>
                <a:ea typeface="楷体_GB2312" pitchFamily="49" charset="-122"/>
              </a:rPr>
              <a:t> should be</a:t>
            </a:r>
          </a:p>
        </p:txBody>
      </p:sp>
      <p:graphicFrame>
        <p:nvGraphicFramePr>
          <p:cNvPr id="223242" name="Object 10"/>
          <p:cNvGraphicFramePr>
            <a:graphicFrameLocks noChangeAspect="1"/>
          </p:cNvGraphicFramePr>
          <p:nvPr/>
        </p:nvGraphicFramePr>
        <p:xfrm>
          <a:off x="4511675" y="2924176"/>
          <a:ext cx="2736850" cy="652463"/>
        </p:xfrm>
        <a:graphic>
          <a:graphicData uri="http://schemas.openxmlformats.org/presentationml/2006/ole">
            <mc:AlternateContent xmlns:mc="http://schemas.openxmlformats.org/markup-compatibility/2006">
              <mc:Choice xmlns:v="urn:schemas-microsoft-com:vml" Requires="v">
                <p:oleObj spid="_x0000_s66619" name="Equation" r:id="rId9" imgW="1396800" imgH="330120" progId="Equation.3">
                  <p:embed/>
                </p:oleObj>
              </mc:Choice>
              <mc:Fallback>
                <p:oleObj name="Equation" r:id="rId9" imgW="1396800" imgH="3301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1675" y="2924176"/>
                        <a:ext cx="2736850"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3243" name="Text Box 11"/>
          <p:cNvSpPr txBox="1">
            <a:spLocks noChangeArrowheads="1"/>
          </p:cNvSpPr>
          <p:nvPr/>
        </p:nvSpPr>
        <p:spPr bwMode="auto">
          <a:xfrm>
            <a:off x="2424113" y="3573464"/>
            <a:ext cx="67818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50000"/>
              </a:lnSpc>
              <a:spcBef>
                <a:spcPct val="50000"/>
              </a:spcBef>
            </a:pPr>
            <a:r>
              <a:rPr kumimoji="1" lang="en-US" altLang="zh-CN" sz="2000" b="1">
                <a:solidFill>
                  <a:srgbClr val="3333FF"/>
                </a:solidFill>
                <a:ea typeface="楷体_GB2312" pitchFamily="49" charset="-122"/>
              </a:rPr>
              <a:t>Since </a:t>
            </a:r>
            <a:r>
              <a:rPr kumimoji="1" lang="en-US" altLang="zh-CN" sz="2000" i="1">
                <a:solidFill>
                  <a:srgbClr val="000000"/>
                </a:solidFill>
                <a:ea typeface="楷体_GB2312" pitchFamily="49" charset="-122"/>
                <a:sym typeface="Symbol" panose="05050102010706020507" pitchFamily="18" charset="2"/>
              </a:rPr>
              <a:t></a:t>
            </a:r>
            <a:r>
              <a:rPr kumimoji="1" lang="en-US" altLang="zh-CN" sz="2000">
                <a:solidFill>
                  <a:srgbClr val="000000"/>
                </a:solidFill>
                <a:ea typeface="楷体_GB2312" pitchFamily="49" charset="-122"/>
                <a:sym typeface="Symbol" panose="05050102010706020507" pitchFamily="18" charset="2"/>
              </a:rPr>
              <a:t>  </a:t>
            </a:r>
            <a:r>
              <a:rPr kumimoji="1" lang="en-US" altLang="zh-CN" sz="2000">
                <a:ea typeface="楷体_GB2312" pitchFamily="49" charset="-122"/>
                <a:sym typeface="Symbol" panose="05050102010706020507" pitchFamily="18" charset="2"/>
              </a:rPr>
              <a:t> </a:t>
            </a:r>
            <a:r>
              <a:rPr kumimoji="1" lang="en-US" altLang="zh-CN" sz="2000" b="1">
                <a:solidFill>
                  <a:srgbClr val="3333FF"/>
                </a:solidFill>
                <a:ea typeface="楷体_GB2312" pitchFamily="49" charset="-122"/>
                <a:sym typeface="Symbol" panose="05050102010706020507" pitchFamily="18" charset="2"/>
              </a:rPr>
              <a:t>at</a:t>
            </a:r>
            <a:r>
              <a:rPr kumimoji="1" lang="en-US" altLang="zh-CN" sz="2000">
                <a:ea typeface="楷体_GB2312" pitchFamily="49" charset="-122"/>
                <a:sym typeface="Symbol" panose="05050102010706020507" pitchFamily="18" charset="2"/>
              </a:rPr>
              <a:t> </a:t>
            </a:r>
            <a:r>
              <a:rPr kumimoji="1" lang="en-US" altLang="zh-CN" i="1">
                <a:solidFill>
                  <a:srgbClr val="000000"/>
                </a:solidFill>
                <a:ea typeface="楷体_GB2312" pitchFamily="49" charset="-122"/>
              </a:rPr>
              <a:t>x </a:t>
            </a:r>
            <a:r>
              <a:rPr kumimoji="1" lang="en-US" altLang="zh-CN">
                <a:solidFill>
                  <a:srgbClr val="000000"/>
                </a:solidFill>
                <a:ea typeface="楷体_GB2312" pitchFamily="49" charset="-122"/>
              </a:rPr>
              <a:t>= 0</a:t>
            </a:r>
            <a:r>
              <a:rPr kumimoji="1" lang="en-US" altLang="zh-CN" sz="2000" b="1">
                <a:solidFill>
                  <a:srgbClr val="3333FF"/>
                </a:solidFill>
                <a:ea typeface="楷体_GB2312" pitchFamily="49" charset="-122"/>
              </a:rPr>
              <a:t> ,</a:t>
            </a:r>
            <a:r>
              <a:rPr kumimoji="1" lang="en-US" altLang="zh-CN" sz="2000" b="1">
                <a:solidFill>
                  <a:srgbClr val="3333FF"/>
                </a:solidFill>
                <a:ea typeface="楷体_GB2312" pitchFamily="49" charset="-122"/>
                <a:sym typeface="Symbol" panose="05050102010706020507" pitchFamily="18" charset="2"/>
              </a:rPr>
              <a:t> the constant</a:t>
            </a:r>
            <a:r>
              <a:rPr kumimoji="1" lang="en-US" altLang="zh-CN" sz="2000" b="1">
                <a:solidFill>
                  <a:srgbClr val="3333FF"/>
                </a:solidFill>
                <a:ea typeface="楷体_GB2312" pitchFamily="49" charset="-122"/>
              </a:rPr>
              <a:t> </a:t>
            </a:r>
            <a:r>
              <a:rPr kumimoji="1" lang="en-US" altLang="zh-CN" i="1">
                <a:solidFill>
                  <a:srgbClr val="000000"/>
                </a:solidFill>
                <a:ea typeface="楷体_GB2312" pitchFamily="49" charset="-122"/>
              </a:rPr>
              <a:t>C</a:t>
            </a:r>
            <a:r>
              <a:rPr kumimoji="1" lang="en-US" altLang="zh-CN">
                <a:solidFill>
                  <a:srgbClr val="000000"/>
                </a:solidFill>
                <a:ea typeface="楷体_GB2312" pitchFamily="49" charset="-122"/>
              </a:rPr>
              <a:t> = 0</a:t>
            </a:r>
            <a:r>
              <a:rPr kumimoji="1" lang="en-US" altLang="zh-CN" sz="2000" b="1">
                <a:solidFill>
                  <a:srgbClr val="3333FF"/>
                </a:solidFill>
                <a:ea typeface="楷体_GB2312" pitchFamily="49" charset="-122"/>
              </a:rPr>
              <a:t>, and</a:t>
            </a:r>
          </a:p>
        </p:txBody>
      </p:sp>
      <p:graphicFrame>
        <p:nvGraphicFramePr>
          <p:cNvPr id="223244" name="Object 12"/>
          <p:cNvGraphicFramePr>
            <a:graphicFrameLocks noChangeAspect="1"/>
          </p:cNvGraphicFramePr>
          <p:nvPr/>
        </p:nvGraphicFramePr>
        <p:xfrm>
          <a:off x="4800600" y="4149726"/>
          <a:ext cx="1631950" cy="587375"/>
        </p:xfrm>
        <a:graphic>
          <a:graphicData uri="http://schemas.openxmlformats.org/presentationml/2006/ole">
            <mc:AlternateContent xmlns:mc="http://schemas.openxmlformats.org/markup-compatibility/2006">
              <mc:Choice xmlns:v="urn:schemas-microsoft-com:vml" Requires="v">
                <p:oleObj spid="_x0000_s66620" name="Equation" r:id="rId11" imgW="914400" imgH="330120" progId="Equation.3">
                  <p:embed/>
                </p:oleObj>
              </mc:Choice>
              <mc:Fallback>
                <p:oleObj name="Equation" r:id="rId11" imgW="914400" imgH="33012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0600" y="4149726"/>
                        <a:ext cx="1631950"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23245" name="Group 13"/>
          <p:cNvGrpSpPr>
            <a:grpSpLocks/>
          </p:cNvGrpSpPr>
          <p:nvPr/>
        </p:nvGrpSpPr>
        <p:grpSpPr bwMode="auto">
          <a:xfrm>
            <a:off x="2351089" y="4868864"/>
            <a:ext cx="5126037" cy="771525"/>
            <a:chOff x="480" y="3031"/>
            <a:chExt cx="3229" cy="486"/>
          </a:xfrm>
        </p:grpSpPr>
        <p:graphicFrame>
          <p:nvGraphicFramePr>
            <p:cNvPr id="223246" name="Object 14"/>
            <p:cNvGraphicFramePr>
              <a:graphicFrameLocks noChangeAspect="1"/>
            </p:cNvGraphicFramePr>
            <p:nvPr/>
          </p:nvGraphicFramePr>
          <p:xfrm>
            <a:off x="1907" y="3031"/>
            <a:ext cx="1802" cy="486"/>
          </p:xfrm>
          <a:graphic>
            <a:graphicData uri="http://schemas.openxmlformats.org/presentationml/2006/ole">
              <mc:AlternateContent xmlns:mc="http://schemas.openxmlformats.org/markup-compatibility/2006">
                <mc:Choice xmlns:v="urn:schemas-microsoft-com:vml" Requires="v">
                  <p:oleObj spid="_x0000_s66621" name="Equation" r:id="rId13" imgW="1650960" imgH="444240" progId="Equation.3">
                    <p:embed/>
                  </p:oleObj>
                </mc:Choice>
                <mc:Fallback>
                  <p:oleObj name="Equation" r:id="rId13" imgW="1650960" imgH="4442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07" y="3031"/>
                          <a:ext cx="1802" cy="4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3247" name="Text Box 15"/>
            <p:cNvSpPr txBox="1">
              <a:spLocks noChangeArrowheads="1"/>
            </p:cNvSpPr>
            <p:nvPr/>
          </p:nvSpPr>
          <p:spPr bwMode="auto">
            <a:xfrm>
              <a:off x="480" y="3072"/>
              <a:ext cx="672"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zh-CN" sz="2000" b="1">
                  <a:solidFill>
                    <a:srgbClr val="3333FF"/>
                  </a:solidFill>
                  <a:ea typeface="楷体_GB2312" pitchFamily="49" charset="-122"/>
                </a:rPr>
                <a:t>Then</a:t>
              </a:r>
            </a:p>
          </p:txBody>
        </p:sp>
      </p:grpSp>
      <p:sp>
        <p:nvSpPr>
          <p:cNvPr id="223248" name="Text Box 16"/>
          <p:cNvSpPr txBox="1">
            <a:spLocks noChangeArrowheads="1"/>
          </p:cNvSpPr>
          <p:nvPr/>
        </p:nvSpPr>
        <p:spPr bwMode="auto">
          <a:xfrm>
            <a:off x="2279650" y="5661026"/>
            <a:ext cx="37338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zh-CN" sz="2000" b="1">
                <a:solidFill>
                  <a:srgbClr val="3333FF"/>
                </a:solidFill>
                <a:ea typeface="楷体_GB2312" pitchFamily="49" charset="-122"/>
              </a:rPr>
              <a:t>Where the constant </a:t>
            </a:r>
            <a:r>
              <a:rPr kumimoji="1" lang="en-US" altLang="zh-CN" sz="2000" i="1">
                <a:solidFill>
                  <a:srgbClr val="000000"/>
                </a:solidFill>
                <a:ea typeface="楷体_GB2312" pitchFamily="49" charset="-122"/>
              </a:rPr>
              <a:t>C</a:t>
            </a:r>
            <a:r>
              <a:rPr kumimoji="1" lang="en-US" altLang="zh-CN" sz="2000">
                <a:solidFill>
                  <a:srgbClr val="000000"/>
                </a:solidFill>
                <a:ea typeface="楷体_GB2312" pitchFamily="49" charset="-122"/>
              </a:rPr>
              <a:t> = </a:t>
            </a:r>
            <a:r>
              <a:rPr kumimoji="1" lang="en-US" altLang="zh-CN" sz="2000" i="1">
                <a:solidFill>
                  <a:srgbClr val="000000"/>
                </a:solidFill>
                <a:ea typeface="楷体_GB2312" pitchFamily="49" charset="-122"/>
              </a:rPr>
              <a:t>AD</a:t>
            </a:r>
            <a:r>
              <a:rPr kumimoji="1" lang="en-US" altLang="zh-CN" i="1">
                <a:ea typeface="楷体_GB2312" pitchFamily="49" charset="-122"/>
              </a:rPr>
              <a:t> </a:t>
            </a:r>
            <a:r>
              <a:rPr kumimoji="1" lang="en-US" altLang="zh-CN" sz="2000" b="1" i="1">
                <a:solidFill>
                  <a:srgbClr val="3333FF"/>
                </a:solidFill>
                <a:ea typeface="楷体_GB2312" pitchFamily="49" charset="-122"/>
              </a:rPr>
              <a:t>.</a:t>
            </a:r>
          </a:p>
        </p:txBody>
      </p:sp>
      <p:pic>
        <p:nvPicPr>
          <p:cNvPr id="223251" name="Picture 19" descr="BD06529_"/>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470900" y="5157788"/>
            <a:ext cx="2089150" cy="165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40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23234"/>
                                        </p:tgtEl>
                                        <p:attrNameLst>
                                          <p:attrName>style.visibility</p:attrName>
                                        </p:attrNameLst>
                                      </p:cBhvr>
                                      <p:to>
                                        <p:strVal val="visible"/>
                                      </p:to>
                                    </p:set>
                                    <p:anim calcmode="lin" valueType="num">
                                      <p:cBhvr additive="base">
                                        <p:cTn id="7" dur="500" fill="hold"/>
                                        <p:tgtEl>
                                          <p:spTgt spid="223234"/>
                                        </p:tgtEl>
                                        <p:attrNameLst>
                                          <p:attrName>ppt_x</p:attrName>
                                        </p:attrNameLst>
                                      </p:cBhvr>
                                      <p:tavLst>
                                        <p:tav tm="0">
                                          <p:val>
                                            <p:strVal val="#ppt_x"/>
                                          </p:val>
                                        </p:tav>
                                        <p:tav tm="100000">
                                          <p:val>
                                            <p:strVal val="#ppt_x"/>
                                          </p:val>
                                        </p:tav>
                                      </p:tavLst>
                                    </p:anim>
                                    <p:anim calcmode="lin" valueType="num">
                                      <p:cBhvr additive="base">
                                        <p:cTn id="8" dur="500" fill="hold"/>
                                        <p:tgtEl>
                                          <p:spTgt spid="22323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23237"/>
                                        </p:tgtEl>
                                        <p:attrNameLst>
                                          <p:attrName>style.visibility</p:attrName>
                                        </p:attrNameLst>
                                      </p:cBhvr>
                                      <p:to>
                                        <p:strVal val="visible"/>
                                      </p:to>
                                    </p:set>
                                    <p:anim calcmode="lin" valueType="num">
                                      <p:cBhvr additive="base">
                                        <p:cTn id="13" dur="500" fill="hold"/>
                                        <p:tgtEl>
                                          <p:spTgt spid="223237"/>
                                        </p:tgtEl>
                                        <p:attrNameLst>
                                          <p:attrName>ppt_x</p:attrName>
                                        </p:attrNameLst>
                                      </p:cBhvr>
                                      <p:tavLst>
                                        <p:tav tm="0">
                                          <p:val>
                                            <p:strVal val="#ppt_x"/>
                                          </p:val>
                                        </p:tav>
                                        <p:tav tm="100000">
                                          <p:val>
                                            <p:strVal val="#ppt_x"/>
                                          </p:val>
                                        </p:tav>
                                      </p:tavLst>
                                    </p:anim>
                                    <p:anim calcmode="lin" valueType="num">
                                      <p:cBhvr additive="base">
                                        <p:cTn id="14" dur="500" fill="hold"/>
                                        <p:tgtEl>
                                          <p:spTgt spid="22323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23240"/>
                                        </p:tgtEl>
                                        <p:attrNameLst>
                                          <p:attrName>style.visibility</p:attrName>
                                        </p:attrNameLst>
                                      </p:cBhvr>
                                      <p:to>
                                        <p:strVal val="visible"/>
                                      </p:to>
                                    </p:set>
                                    <p:anim calcmode="lin" valueType="num">
                                      <p:cBhvr additive="base">
                                        <p:cTn id="19" dur="500" fill="hold"/>
                                        <p:tgtEl>
                                          <p:spTgt spid="223240"/>
                                        </p:tgtEl>
                                        <p:attrNameLst>
                                          <p:attrName>ppt_x</p:attrName>
                                        </p:attrNameLst>
                                      </p:cBhvr>
                                      <p:tavLst>
                                        <p:tav tm="0">
                                          <p:val>
                                            <p:strVal val="#ppt_x"/>
                                          </p:val>
                                        </p:tav>
                                        <p:tav tm="100000">
                                          <p:val>
                                            <p:strVal val="#ppt_x"/>
                                          </p:val>
                                        </p:tav>
                                      </p:tavLst>
                                    </p:anim>
                                    <p:anim calcmode="lin" valueType="num">
                                      <p:cBhvr additive="base">
                                        <p:cTn id="20" dur="500" fill="hold"/>
                                        <p:tgtEl>
                                          <p:spTgt spid="22324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3241"/>
                                        </p:tgtEl>
                                        <p:attrNameLst>
                                          <p:attrName>style.visibility</p:attrName>
                                        </p:attrNameLst>
                                      </p:cBhvr>
                                      <p:to>
                                        <p:strVal val="visible"/>
                                      </p:to>
                                    </p:set>
                                    <p:anim calcmode="lin" valueType="num">
                                      <p:cBhvr additive="base">
                                        <p:cTn id="25" dur="500" fill="hold"/>
                                        <p:tgtEl>
                                          <p:spTgt spid="223241"/>
                                        </p:tgtEl>
                                        <p:attrNameLst>
                                          <p:attrName>ppt_x</p:attrName>
                                        </p:attrNameLst>
                                      </p:cBhvr>
                                      <p:tavLst>
                                        <p:tav tm="0">
                                          <p:val>
                                            <p:strVal val="#ppt_x"/>
                                          </p:val>
                                        </p:tav>
                                        <p:tav tm="100000">
                                          <p:val>
                                            <p:strVal val="#ppt_x"/>
                                          </p:val>
                                        </p:tav>
                                      </p:tavLst>
                                    </p:anim>
                                    <p:anim calcmode="lin" valueType="num">
                                      <p:cBhvr additive="base">
                                        <p:cTn id="26" dur="500" fill="hold"/>
                                        <p:tgtEl>
                                          <p:spTgt spid="22324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23242"/>
                                        </p:tgtEl>
                                        <p:attrNameLst>
                                          <p:attrName>style.visibility</p:attrName>
                                        </p:attrNameLst>
                                      </p:cBhvr>
                                      <p:to>
                                        <p:strVal val="visible"/>
                                      </p:to>
                                    </p:set>
                                    <p:anim calcmode="lin" valueType="num">
                                      <p:cBhvr additive="base">
                                        <p:cTn id="31" dur="500" fill="hold"/>
                                        <p:tgtEl>
                                          <p:spTgt spid="223242"/>
                                        </p:tgtEl>
                                        <p:attrNameLst>
                                          <p:attrName>ppt_x</p:attrName>
                                        </p:attrNameLst>
                                      </p:cBhvr>
                                      <p:tavLst>
                                        <p:tav tm="0">
                                          <p:val>
                                            <p:strVal val="#ppt_x"/>
                                          </p:val>
                                        </p:tav>
                                        <p:tav tm="100000">
                                          <p:val>
                                            <p:strVal val="#ppt_x"/>
                                          </p:val>
                                        </p:tav>
                                      </p:tavLst>
                                    </p:anim>
                                    <p:anim calcmode="lin" valueType="num">
                                      <p:cBhvr additive="base">
                                        <p:cTn id="32" dur="500" fill="hold"/>
                                        <p:tgtEl>
                                          <p:spTgt spid="22324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3243"/>
                                        </p:tgtEl>
                                        <p:attrNameLst>
                                          <p:attrName>style.visibility</p:attrName>
                                        </p:attrNameLst>
                                      </p:cBhvr>
                                      <p:to>
                                        <p:strVal val="visible"/>
                                      </p:to>
                                    </p:set>
                                    <p:anim calcmode="lin" valueType="num">
                                      <p:cBhvr additive="base">
                                        <p:cTn id="37" dur="500" fill="hold"/>
                                        <p:tgtEl>
                                          <p:spTgt spid="223243"/>
                                        </p:tgtEl>
                                        <p:attrNameLst>
                                          <p:attrName>ppt_x</p:attrName>
                                        </p:attrNameLst>
                                      </p:cBhvr>
                                      <p:tavLst>
                                        <p:tav tm="0">
                                          <p:val>
                                            <p:strVal val="#ppt_x"/>
                                          </p:val>
                                        </p:tav>
                                        <p:tav tm="100000">
                                          <p:val>
                                            <p:strVal val="#ppt_x"/>
                                          </p:val>
                                        </p:tav>
                                      </p:tavLst>
                                    </p:anim>
                                    <p:anim calcmode="lin" valueType="num">
                                      <p:cBhvr additive="base">
                                        <p:cTn id="38" dur="500" fill="hold"/>
                                        <p:tgtEl>
                                          <p:spTgt spid="22324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23244"/>
                                        </p:tgtEl>
                                        <p:attrNameLst>
                                          <p:attrName>style.visibility</p:attrName>
                                        </p:attrNameLst>
                                      </p:cBhvr>
                                      <p:to>
                                        <p:strVal val="visible"/>
                                      </p:to>
                                    </p:set>
                                    <p:anim calcmode="lin" valueType="num">
                                      <p:cBhvr additive="base">
                                        <p:cTn id="43" dur="500" fill="hold"/>
                                        <p:tgtEl>
                                          <p:spTgt spid="223244"/>
                                        </p:tgtEl>
                                        <p:attrNameLst>
                                          <p:attrName>ppt_x</p:attrName>
                                        </p:attrNameLst>
                                      </p:cBhvr>
                                      <p:tavLst>
                                        <p:tav tm="0">
                                          <p:val>
                                            <p:strVal val="#ppt_x"/>
                                          </p:val>
                                        </p:tav>
                                        <p:tav tm="100000">
                                          <p:val>
                                            <p:strVal val="#ppt_x"/>
                                          </p:val>
                                        </p:tav>
                                      </p:tavLst>
                                    </p:anim>
                                    <p:anim calcmode="lin" valueType="num">
                                      <p:cBhvr additive="base">
                                        <p:cTn id="44" dur="500" fill="hold"/>
                                        <p:tgtEl>
                                          <p:spTgt spid="22324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23245"/>
                                        </p:tgtEl>
                                        <p:attrNameLst>
                                          <p:attrName>style.visibility</p:attrName>
                                        </p:attrNameLst>
                                      </p:cBhvr>
                                      <p:to>
                                        <p:strVal val="visible"/>
                                      </p:to>
                                    </p:set>
                                    <p:anim calcmode="lin" valueType="num">
                                      <p:cBhvr additive="base">
                                        <p:cTn id="49" dur="500" fill="hold"/>
                                        <p:tgtEl>
                                          <p:spTgt spid="223245"/>
                                        </p:tgtEl>
                                        <p:attrNameLst>
                                          <p:attrName>ppt_x</p:attrName>
                                        </p:attrNameLst>
                                      </p:cBhvr>
                                      <p:tavLst>
                                        <p:tav tm="0">
                                          <p:val>
                                            <p:strVal val="#ppt_x"/>
                                          </p:val>
                                        </p:tav>
                                        <p:tav tm="100000">
                                          <p:val>
                                            <p:strVal val="#ppt_x"/>
                                          </p:val>
                                        </p:tav>
                                      </p:tavLst>
                                    </p:anim>
                                    <p:anim calcmode="lin" valueType="num">
                                      <p:cBhvr additive="base">
                                        <p:cTn id="50" dur="500" fill="hold"/>
                                        <p:tgtEl>
                                          <p:spTgt spid="223245"/>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23248"/>
                                        </p:tgtEl>
                                        <p:attrNameLst>
                                          <p:attrName>style.visibility</p:attrName>
                                        </p:attrNameLst>
                                      </p:cBhvr>
                                      <p:to>
                                        <p:strVal val="visible"/>
                                      </p:to>
                                    </p:set>
                                    <p:anim calcmode="lin" valueType="num">
                                      <p:cBhvr additive="base">
                                        <p:cTn id="55" dur="500" fill="hold"/>
                                        <p:tgtEl>
                                          <p:spTgt spid="223248"/>
                                        </p:tgtEl>
                                        <p:attrNameLst>
                                          <p:attrName>ppt_x</p:attrName>
                                        </p:attrNameLst>
                                      </p:cBhvr>
                                      <p:tavLst>
                                        <p:tav tm="0">
                                          <p:val>
                                            <p:strVal val="#ppt_x"/>
                                          </p:val>
                                        </p:tav>
                                        <p:tav tm="100000">
                                          <p:val>
                                            <p:strVal val="#ppt_x"/>
                                          </p:val>
                                        </p:tav>
                                      </p:tavLst>
                                    </p:anim>
                                    <p:anim calcmode="lin" valueType="num">
                                      <p:cBhvr additive="base">
                                        <p:cTn id="56" dur="500" fill="hold"/>
                                        <p:tgtEl>
                                          <p:spTgt spid="2232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41" grpId="0" autoUpdateAnimBg="0"/>
      <p:bldP spid="223243" grpId="0" autoUpdateAnimBg="0"/>
      <p:bldP spid="223248"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Text Box 2"/>
          <p:cNvSpPr txBox="1">
            <a:spLocks noChangeArrowheads="1"/>
          </p:cNvSpPr>
          <p:nvPr/>
        </p:nvSpPr>
        <p:spPr bwMode="auto">
          <a:xfrm>
            <a:off x="2424114" y="476251"/>
            <a:ext cx="5005387"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zh-CN" sz="2000" b="1">
                <a:solidFill>
                  <a:srgbClr val="3333FF"/>
                </a:solidFill>
                <a:ea typeface="楷体_GB2312" pitchFamily="49" charset="-122"/>
              </a:rPr>
              <a:t>Since </a:t>
            </a:r>
            <a:r>
              <a:rPr kumimoji="1" lang="en-US" altLang="zh-CN" sz="2000" i="1">
                <a:solidFill>
                  <a:srgbClr val="000000"/>
                </a:solidFill>
                <a:ea typeface="楷体_GB2312" pitchFamily="49" charset="-122"/>
                <a:sym typeface="Symbol" panose="05050102010706020507" pitchFamily="18" charset="2"/>
              </a:rPr>
              <a:t></a:t>
            </a:r>
            <a:r>
              <a:rPr kumimoji="1" lang="en-US" altLang="zh-CN" sz="2000">
                <a:solidFill>
                  <a:srgbClr val="000000"/>
                </a:solidFill>
                <a:ea typeface="楷体_GB2312" pitchFamily="49" charset="-122"/>
                <a:sym typeface="Symbol" panose="05050102010706020507" pitchFamily="18" charset="2"/>
              </a:rPr>
              <a:t> = </a:t>
            </a:r>
            <a:r>
              <a:rPr kumimoji="1" lang="en-US" altLang="zh-CN" sz="2000" i="1">
                <a:solidFill>
                  <a:srgbClr val="000000"/>
                </a:solidFill>
                <a:ea typeface="楷体_GB2312" pitchFamily="49" charset="-122"/>
                <a:sym typeface="Symbol" panose="05050102010706020507" pitchFamily="18" charset="2"/>
              </a:rPr>
              <a:t> </a:t>
            </a:r>
            <a:r>
              <a:rPr kumimoji="1" lang="en-US" altLang="zh-CN" sz="2000" baseline="-25000">
                <a:solidFill>
                  <a:srgbClr val="000000"/>
                </a:solidFill>
                <a:ea typeface="楷体_GB2312" pitchFamily="49" charset="-122"/>
                <a:sym typeface="Symbol" panose="05050102010706020507" pitchFamily="18" charset="2"/>
              </a:rPr>
              <a:t>0</a:t>
            </a:r>
            <a:r>
              <a:rPr kumimoji="1" lang="en-US" altLang="zh-CN" sz="2000">
                <a:solidFill>
                  <a:schemeClr val="tx2"/>
                </a:solidFill>
                <a:ea typeface="楷体_GB2312" pitchFamily="49" charset="-122"/>
                <a:sym typeface="Symbol" panose="05050102010706020507" pitchFamily="18" charset="2"/>
              </a:rPr>
              <a:t> </a:t>
            </a:r>
            <a:r>
              <a:rPr kumimoji="1" lang="en-US" altLang="zh-CN" sz="2000" b="1">
                <a:solidFill>
                  <a:srgbClr val="3333FF"/>
                </a:solidFill>
                <a:ea typeface="楷体_GB2312" pitchFamily="49" charset="-122"/>
                <a:sym typeface="Symbol" panose="05050102010706020507" pitchFamily="18" charset="2"/>
              </a:rPr>
              <a:t>at</a:t>
            </a:r>
            <a:r>
              <a:rPr kumimoji="1" lang="en-US" altLang="zh-CN" sz="2000" b="1">
                <a:solidFill>
                  <a:srgbClr val="3333FF"/>
                </a:solidFill>
                <a:ea typeface="楷体_GB2312" pitchFamily="49" charset="-122"/>
              </a:rPr>
              <a:t> </a:t>
            </a:r>
            <a:r>
              <a:rPr kumimoji="1" lang="en-US" altLang="zh-CN" i="1">
                <a:solidFill>
                  <a:srgbClr val="000000"/>
                </a:solidFill>
                <a:ea typeface="楷体_GB2312" pitchFamily="49" charset="-122"/>
              </a:rPr>
              <a:t>x</a:t>
            </a:r>
            <a:r>
              <a:rPr kumimoji="1" lang="en-US" altLang="zh-CN">
                <a:solidFill>
                  <a:srgbClr val="000000"/>
                </a:solidFill>
                <a:ea typeface="楷体_GB2312" pitchFamily="49" charset="-122"/>
              </a:rPr>
              <a:t> = 0</a:t>
            </a:r>
            <a:r>
              <a:rPr kumimoji="1" lang="en-US" altLang="zh-CN" sz="2000" b="1">
                <a:solidFill>
                  <a:srgbClr val="3333FF"/>
                </a:solidFill>
                <a:ea typeface="楷体_GB2312" pitchFamily="49" charset="-122"/>
              </a:rPr>
              <a:t> , and we have</a:t>
            </a:r>
          </a:p>
        </p:txBody>
      </p:sp>
      <p:graphicFrame>
        <p:nvGraphicFramePr>
          <p:cNvPr id="224259" name="Object 3"/>
          <p:cNvGraphicFramePr>
            <a:graphicFrameLocks noChangeAspect="1"/>
          </p:cNvGraphicFramePr>
          <p:nvPr/>
        </p:nvGraphicFramePr>
        <p:xfrm>
          <a:off x="4872039" y="981075"/>
          <a:ext cx="2160587" cy="846138"/>
        </p:xfrm>
        <a:graphic>
          <a:graphicData uri="http://schemas.openxmlformats.org/presentationml/2006/ole">
            <mc:AlternateContent xmlns:mc="http://schemas.openxmlformats.org/markup-compatibility/2006">
              <mc:Choice xmlns:v="urn:schemas-microsoft-com:vml" Requires="v">
                <p:oleObj spid="_x0000_s67622" name="Equation" r:id="rId3" imgW="1091880" imgH="431640" progId="Equation.3">
                  <p:embed/>
                </p:oleObj>
              </mc:Choice>
              <mc:Fallback>
                <p:oleObj name="Equation" r:id="rId3" imgW="109188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2039" y="981075"/>
                        <a:ext cx="2160587" cy="846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4260" name="Text Box 4"/>
          <p:cNvSpPr txBox="1">
            <a:spLocks noChangeArrowheads="1"/>
          </p:cNvSpPr>
          <p:nvPr/>
        </p:nvSpPr>
        <p:spPr bwMode="auto">
          <a:xfrm>
            <a:off x="1847850" y="1700214"/>
            <a:ext cx="8351838" cy="1235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50000"/>
              </a:spcBef>
            </a:pPr>
            <a:r>
              <a:rPr kumimoji="1" lang="en-US" altLang="zh-CN" sz="2000" b="1">
                <a:solidFill>
                  <a:srgbClr val="3333FF"/>
                </a:solidFill>
                <a:ea typeface="楷体_GB2312" pitchFamily="49" charset="-122"/>
              </a:rPr>
              <a:t>       The right side of the above equation is variable, since </a:t>
            </a:r>
            <a:r>
              <a:rPr kumimoji="1" lang="en-US" altLang="zh-CN" sz="2000" b="1" i="1">
                <a:solidFill>
                  <a:srgbClr val="000000"/>
                </a:solidFill>
                <a:ea typeface="楷体_GB2312" pitchFamily="49" charset="-122"/>
              </a:rPr>
              <a:t>C</a:t>
            </a:r>
            <a:r>
              <a:rPr kumimoji="1" lang="en-US" altLang="zh-CN" sz="2000" b="1" i="1">
                <a:solidFill>
                  <a:srgbClr val="3333FF"/>
                </a:solidFill>
                <a:ea typeface="楷体_GB2312" pitchFamily="49" charset="-122"/>
              </a:rPr>
              <a:t> </a:t>
            </a:r>
            <a:r>
              <a:rPr kumimoji="1" lang="en-US" altLang="zh-CN" sz="2000" b="1">
                <a:solidFill>
                  <a:srgbClr val="3333FF"/>
                </a:solidFill>
                <a:ea typeface="楷体_GB2312" pitchFamily="49" charset="-122"/>
              </a:rPr>
              <a:t>and </a:t>
            </a:r>
            <a:r>
              <a:rPr kumimoji="1" lang="en-US" altLang="zh-CN" sz="2000" i="1">
                <a:solidFill>
                  <a:srgbClr val="000000"/>
                </a:solidFill>
                <a:ea typeface="楷体_GB2312" pitchFamily="49" charset="-122"/>
              </a:rPr>
              <a:t>n</a:t>
            </a:r>
            <a:r>
              <a:rPr kumimoji="1" lang="en-US" altLang="zh-CN" sz="2000" b="1">
                <a:solidFill>
                  <a:srgbClr val="3333FF"/>
                </a:solidFill>
                <a:ea typeface="楷体_GB2312" pitchFamily="49" charset="-122"/>
              </a:rPr>
              <a:t> are not fixed. To satisfy the requirement at </a:t>
            </a:r>
            <a:r>
              <a:rPr kumimoji="1" lang="en-US" altLang="zh-CN" sz="2000" i="1">
                <a:solidFill>
                  <a:srgbClr val="000000"/>
                </a:solidFill>
                <a:ea typeface="楷体_GB2312" pitchFamily="49" charset="-122"/>
              </a:rPr>
              <a:t>x </a:t>
            </a:r>
            <a:r>
              <a:rPr kumimoji="1" lang="en-US" altLang="zh-CN" sz="2000">
                <a:solidFill>
                  <a:srgbClr val="000000"/>
                </a:solidFill>
                <a:ea typeface="楷体_GB2312" pitchFamily="49" charset="-122"/>
              </a:rPr>
              <a:t>= 0</a:t>
            </a:r>
            <a:r>
              <a:rPr kumimoji="1" lang="en-US" altLang="zh-CN" sz="2000" b="1">
                <a:solidFill>
                  <a:srgbClr val="3333FF"/>
                </a:solidFill>
                <a:ea typeface="楷体_GB2312" pitchFamily="49" charset="-122"/>
              </a:rPr>
              <a:t>, one needs to take the </a:t>
            </a:r>
            <a:r>
              <a:rPr kumimoji="1" lang="en-US" altLang="zh-CN" sz="2000" b="1">
                <a:solidFill>
                  <a:srgbClr val="FF0000"/>
                </a:solidFill>
                <a:ea typeface="楷体_GB2312" pitchFamily="49" charset="-122"/>
              </a:rPr>
              <a:t>linear combination</a:t>
            </a:r>
            <a:r>
              <a:rPr kumimoji="1" lang="en-US" altLang="zh-CN" sz="2000" b="1">
                <a:solidFill>
                  <a:srgbClr val="3333FF"/>
                </a:solidFill>
                <a:ea typeface="楷体_GB2312" pitchFamily="49" charset="-122"/>
              </a:rPr>
              <a:t> of the equation as the solution, leading to</a:t>
            </a:r>
          </a:p>
        </p:txBody>
      </p:sp>
      <p:graphicFrame>
        <p:nvGraphicFramePr>
          <p:cNvPr id="224261" name="Object 5"/>
          <p:cNvGraphicFramePr>
            <a:graphicFrameLocks noChangeAspect="1"/>
          </p:cNvGraphicFramePr>
          <p:nvPr/>
        </p:nvGraphicFramePr>
        <p:xfrm>
          <a:off x="3935413" y="2997200"/>
          <a:ext cx="4248150" cy="996950"/>
        </p:xfrm>
        <a:graphic>
          <a:graphicData uri="http://schemas.openxmlformats.org/presentationml/2006/ole">
            <mc:AlternateContent xmlns:mc="http://schemas.openxmlformats.org/markup-compatibility/2006">
              <mc:Choice xmlns:v="urn:schemas-microsoft-com:vml" Requires="v">
                <p:oleObj spid="_x0000_s67623" name="Equation" r:id="rId5" imgW="1892160" imgH="444240" progId="Equation.3">
                  <p:embed/>
                </p:oleObj>
              </mc:Choice>
              <mc:Fallback>
                <p:oleObj name="Equation" r:id="rId5" imgW="189216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5413" y="2997200"/>
                        <a:ext cx="4248150"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4262" name="Text Box 6"/>
          <p:cNvSpPr txBox="1">
            <a:spLocks noChangeArrowheads="1"/>
          </p:cNvSpPr>
          <p:nvPr/>
        </p:nvSpPr>
        <p:spPr bwMode="auto">
          <a:xfrm>
            <a:off x="1919288" y="4076701"/>
            <a:ext cx="75438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zh-CN" sz="2000" b="1">
                <a:solidFill>
                  <a:srgbClr val="3333FF"/>
                </a:solidFill>
                <a:ea typeface="楷体_GB2312" pitchFamily="49" charset="-122"/>
              </a:rPr>
              <a:t>        In order to satisfy the boundary condition  </a:t>
            </a:r>
            <a:r>
              <a:rPr kumimoji="1" lang="en-US" altLang="zh-CN" sz="2000" i="1">
                <a:solidFill>
                  <a:srgbClr val="000000"/>
                </a:solidFill>
                <a:ea typeface="楷体_GB2312" pitchFamily="49" charset="-122"/>
              </a:rPr>
              <a:t>x</a:t>
            </a:r>
            <a:r>
              <a:rPr kumimoji="1" lang="en-US" altLang="zh-CN" sz="2000">
                <a:solidFill>
                  <a:srgbClr val="000000"/>
                </a:solidFill>
                <a:ea typeface="楷体_GB2312" pitchFamily="49" charset="-122"/>
              </a:rPr>
              <a:t> = 0, </a:t>
            </a:r>
            <a:r>
              <a:rPr kumimoji="1" lang="en-US" altLang="zh-CN" sz="2000" i="1">
                <a:solidFill>
                  <a:srgbClr val="000000"/>
                </a:solidFill>
                <a:ea typeface="楷体_GB2312" pitchFamily="49" charset="-122"/>
                <a:sym typeface="Symbol" panose="05050102010706020507" pitchFamily="18" charset="2"/>
              </a:rPr>
              <a:t> </a:t>
            </a:r>
            <a:r>
              <a:rPr kumimoji="1" lang="en-US" altLang="zh-CN" sz="2000">
                <a:solidFill>
                  <a:srgbClr val="000000"/>
                </a:solidFill>
                <a:ea typeface="楷体_GB2312" pitchFamily="49" charset="-122"/>
                <a:sym typeface="Symbol" panose="05050102010706020507" pitchFamily="18" charset="2"/>
              </a:rPr>
              <a:t> = </a:t>
            </a:r>
            <a:r>
              <a:rPr kumimoji="1" lang="en-US" altLang="zh-CN" sz="2000" i="1">
                <a:solidFill>
                  <a:srgbClr val="000000"/>
                </a:solidFill>
                <a:ea typeface="楷体_GB2312" pitchFamily="49" charset="-122"/>
                <a:sym typeface="Symbol" panose="05050102010706020507" pitchFamily="18" charset="2"/>
              </a:rPr>
              <a:t></a:t>
            </a:r>
            <a:r>
              <a:rPr kumimoji="1" lang="en-US" altLang="zh-CN" sz="2000" baseline="-25000">
                <a:solidFill>
                  <a:srgbClr val="000000"/>
                </a:solidFill>
                <a:ea typeface="楷体_GB2312" pitchFamily="49" charset="-122"/>
                <a:sym typeface="Symbol" panose="05050102010706020507" pitchFamily="18" charset="2"/>
              </a:rPr>
              <a:t>0</a:t>
            </a:r>
            <a:r>
              <a:rPr kumimoji="1" lang="en-US" altLang="zh-CN" baseline="-25000">
                <a:solidFill>
                  <a:schemeClr val="tx2"/>
                </a:solidFill>
                <a:ea typeface="楷体_GB2312" pitchFamily="49" charset="-122"/>
                <a:sym typeface="Symbol" panose="05050102010706020507" pitchFamily="18" charset="2"/>
              </a:rPr>
              <a:t> </a:t>
            </a:r>
            <a:r>
              <a:rPr kumimoji="1" lang="en-US" altLang="zh-CN" sz="2000" b="1">
                <a:solidFill>
                  <a:srgbClr val="3333FF"/>
                </a:solidFill>
                <a:ea typeface="楷体_GB2312" pitchFamily="49" charset="-122"/>
              </a:rPr>
              <a:t>,  and we have </a:t>
            </a:r>
          </a:p>
        </p:txBody>
      </p:sp>
      <p:graphicFrame>
        <p:nvGraphicFramePr>
          <p:cNvPr id="224263" name="Object 7"/>
          <p:cNvGraphicFramePr>
            <a:graphicFrameLocks noChangeAspect="1"/>
          </p:cNvGraphicFramePr>
          <p:nvPr/>
        </p:nvGraphicFramePr>
        <p:xfrm>
          <a:off x="3792538" y="4868864"/>
          <a:ext cx="4464050" cy="949325"/>
        </p:xfrm>
        <a:graphic>
          <a:graphicData uri="http://schemas.openxmlformats.org/presentationml/2006/ole">
            <mc:AlternateContent xmlns:mc="http://schemas.openxmlformats.org/markup-compatibility/2006">
              <mc:Choice xmlns:v="urn:schemas-microsoft-com:vml" Requires="v">
                <p:oleObj spid="_x0000_s67624" name="Equation" r:id="rId7" imgW="2019240" imgH="431640" progId="Equation.3">
                  <p:embed/>
                </p:oleObj>
              </mc:Choice>
              <mc:Fallback>
                <p:oleObj name="Equation" r:id="rId7" imgW="201924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538" y="4868864"/>
                        <a:ext cx="4464050"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4266" name="Object 10">
            <a:hlinkClick r:id="" action="ppaction://ole?verb=0"/>
          </p:cNvPr>
          <p:cNvGraphicFramePr>
            <a:graphicFrameLocks/>
          </p:cNvGraphicFramePr>
          <p:nvPr/>
        </p:nvGraphicFramePr>
        <p:xfrm>
          <a:off x="9047163" y="5273676"/>
          <a:ext cx="1370012" cy="1584325"/>
        </p:xfrm>
        <a:graphic>
          <a:graphicData uri="http://schemas.openxmlformats.org/presentationml/2006/ole">
            <mc:AlternateContent xmlns:mc="http://schemas.openxmlformats.org/markup-compatibility/2006">
              <mc:Choice xmlns:v="urn:schemas-microsoft-com:vml" Requires="v">
                <p:oleObj spid="_x0000_s67625" name="CorelDRAW! Graphic" r:id="rId9" imgW="2303280" imgH="2689200" progId="CDraw">
                  <p:embed/>
                </p:oleObj>
              </mc:Choice>
              <mc:Fallback>
                <p:oleObj name="CorelDRAW! Graphic" r:id="rId9" imgW="2303280" imgH="2689200" progId="CDraw">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47163" y="5273676"/>
                        <a:ext cx="1370012"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01332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24258"/>
                                        </p:tgtEl>
                                        <p:attrNameLst>
                                          <p:attrName>style.visibility</p:attrName>
                                        </p:attrNameLst>
                                      </p:cBhvr>
                                      <p:to>
                                        <p:strVal val="visible"/>
                                      </p:to>
                                    </p:set>
                                    <p:anim calcmode="lin" valueType="num">
                                      <p:cBhvr additive="base">
                                        <p:cTn id="7" dur="500" fill="hold"/>
                                        <p:tgtEl>
                                          <p:spTgt spid="224258"/>
                                        </p:tgtEl>
                                        <p:attrNameLst>
                                          <p:attrName>ppt_x</p:attrName>
                                        </p:attrNameLst>
                                      </p:cBhvr>
                                      <p:tavLst>
                                        <p:tav tm="0">
                                          <p:val>
                                            <p:strVal val="#ppt_x"/>
                                          </p:val>
                                        </p:tav>
                                        <p:tav tm="100000">
                                          <p:val>
                                            <p:strVal val="#ppt_x"/>
                                          </p:val>
                                        </p:tav>
                                      </p:tavLst>
                                    </p:anim>
                                    <p:anim calcmode="lin" valueType="num">
                                      <p:cBhvr additive="base">
                                        <p:cTn id="8" dur="500" fill="hold"/>
                                        <p:tgtEl>
                                          <p:spTgt spid="22425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24259"/>
                                        </p:tgtEl>
                                        <p:attrNameLst>
                                          <p:attrName>style.visibility</p:attrName>
                                        </p:attrNameLst>
                                      </p:cBhvr>
                                      <p:to>
                                        <p:strVal val="visible"/>
                                      </p:to>
                                    </p:set>
                                    <p:anim calcmode="lin" valueType="num">
                                      <p:cBhvr additive="base">
                                        <p:cTn id="13" dur="500" fill="hold"/>
                                        <p:tgtEl>
                                          <p:spTgt spid="224259"/>
                                        </p:tgtEl>
                                        <p:attrNameLst>
                                          <p:attrName>ppt_x</p:attrName>
                                        </p:attrNameLst>
                                      </p:cBhvr>
                                      <p:tavLst>
                                        <p:tav tm="0">
                                          <p:val>
                                            <p:strVal val="#ppt_x"/>
                                          </p:val>
                                        </p:tav>
                                        <p:tav tm="100000">
                                          <p:val>
                                            <p:strVal val="#ppt_x"/>
                                          </p:val>
                                        </p:tav>
                                      </p:tavLst>
                                    </p:anim>
                                    <p:anim calcmode="lin" valueType="num">
                                      <p:cBhvr additive="base">
                                        <p:cTn id="14" dur="500" fill="hold"/>
                                        <p:tgtEl>
                                          <p:spTgt spid="22425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4260"/>
                                        </p:tgtEl>
                                        <p:attrNameLst>
                                          <p:attrName>style.visibility</p:attrName>
                                        </p:attrNameLst>
                                      </p:cBhvr>
                                      <p:to>
                                        <p:strVal val="visible"/>
                                      </p:to>
                                    </p:set>
                                    <p:anim calcmode="lin" valueType="num">
                                      <p:cBhvr additive="base">
                                        <p:cTn id="19" dur="500" fill="hold"/>
                                        <p:tgtEl>
                                          <p:spTgt spid="224260"/>
                                        </p:tgtEl>
                                        <p:attrNameLst>
                                          <p:attrName>ppt_x</p:attrName>
                                        </p:attrNameLst>
                                      </p:cBhvr>
                                      <p:tavLst>
                                        <p:tav tm="0">
                                          <p:val>
                                            <p:strVal val="#ppt_x"/>
                                          </p:val>
                                        </p:tav>
                                        <p:tav tm="100000">
                                          <p:val>
                                            <p:strVal val="#ppt_x"/>
                                          </p:val>
                                        </p:tav>
                                      </p:tavLst>
                                    </p:anim>
                                    <p:anim calcmode="lin" valueType="num">
                                      <p:cBhvr additive="base">
                                        <p:cTn id="20" dur="500" fill="hold"/>
                                        <p:tgtEl>
                                          <p:spTgt spid="22426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24261"/>
                                        </p:tgtEl>
                                        <p:attrNameLst>
                                          <p:attrName>style.visibility</p:attrName>
                                        </p:attrNameLst>
                                      </p:cBhvr>
                                      <p:to>
                                        <p:strVal val="visible"/>
                                      </p:to>
                                    </p:set>
                                    <p:anim calcmode="lin" valueType="num">
                                      <p:cBhvr additive="base">
                                        <p:cTn id="25" dur="500" fill="hold"/>
                                        <p:tgtEl>
                                          <p:spTgt spid="224261"/>
                                        </p:tgtEl>
                                        <p:attrNameLst>
                                          <p:attrName>ppt_x</p:attrName>
                                        </p:attrNameLst>
                                      </p:cBhvr>
                                      <p:tavLst>
                                        <p:tav tm="0">
                                          <p:val>
                                            <p:strVal val="#ppt_x"/>
                                          </p:val>
                                        </p:tav>
                                        <p:tav tm="100000">
                                          <p:val>
                                            <p:strVal val="#ppt_x"/>
                                          </p:val>
                                        </p:tav>
                                      </p:tavLst>
                                    </p:anim>
                                    <p:anim calcmode="lin" valueType="num">
                                      <p:cBhvr additive="base">
                                        <p:cTn id="26" dur="500" fill="hold"/>
                                        <p:tgtEl>
                                          <p:spTgt spid="22426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24262"/>
                                        </p:tgtEl>
                                        <p:attrNameLst>
                                          <p:attrName>style.visibility</p:attrName>
                                        </p:attrNameLst>
                                      </p:cBhvr>
                                      <p:to>
                                        <p:strVal val="visible"/>
                                      </p:to>
                                    </p:set>
                                    <p:anim calcmode="lin" valueType="num">
                                      <p:cBhvr additive="base">
                                        <p:cTn id="31" dur="500" fill="hold"/>
                                        <p:tgtEl>
                                          <p:spTgt spid="224262"/>
                                        </p:tgtEl>
                                        <p:attrNameLst>
                                          <p:attrName>ppt_x</p:attrName>
                                        </p:attrNameLst>
                                      </p:cBhvr>
                                      <p:tavLst>
                                        <p:tav tm="0">
                                          <p:val>
                                            <p:strVal val="#ppt_x"/>
                                          </p:val>
                                        </p:tav>
                                        <p:tav tm="100000">
                                          <p:val>
                                            <p:strVal val="#ppt_x"/>
                                          </p:val>
                                        </p:tav>
                                      </p:tavLst>
                                    </p:anim>
                                    <p:anim calcmode="lin" valueType="num">
                                      <p:cBhvr additive="base">
                                        <p:cTn id="32" dur="500" fill="hold"/>
                                        <p:tgtEl>
                                          <p:spTgt spid="22426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24263"/>
                                        </p:tgtEl>
                                        <p:attrNameLst>
                                          <p:attrName>style.visibility</p:attrName>
                                        </p:attrNameLst>
                                      </p:cBhvr>
                                      <p:to>
                                        <p:strVal val="visible"/>
                                      </p:to>
                                    </p:set>
                                    <p:anim calcmode="lin" valueType="num">
                                      <p:cBhvr additive="base">
                                        <p:cTn id="37" dur="500" fill="hold"/>
                                        <p:tgtEl>
                                          <p:spTgt spid="224263"/>
                                        </p:tgtEl>
                                        <p:attrNameLst>
                                          <p:attrName>ppt_x</p:attrName>
                                        </p:attrNameLst>
                                      </p:cBhvr>
                                      <p:tavLst>
                                        <p:tav tm="0">
                                          <p:val>
                                            <p:strVal val="#ppt_x"/>
                                          </p:val>
                                        </p:tav>
                                        <p:tav tm="100000">
                                          <p:val>
                                            <p:strVal val="#ppt_x"/>
                                          </p:val>
                                        </p:tav>
                                      </p:tavLst>
                                    </p:anim>
                                    <p:anim calcmode="lin" valueType="num">
                                      <p:cBhvr additive="base">
                                        <p:cTn id="38" dur="500" fill="hold"/>
                                        <p:tgtEl>
                                          <p:spTgt spid="2242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8" grpId="0" autoUpdateAnimBg="0"/>
      <p:bldP spid="224260" grpId="0" autoUpdateAnimBg="0"/>
      <p:bldP spid="224262"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ext Box 2"/>
          <p:cNvSpPr txBox="1">
            <a:spLocks noChangeArrowheads="1"/>
          </p:cNvSpPr>
          <p:nvPr/>
        </p:nvSpPr>
        <p:spPr bwMode="auto">
          <a:xfrm>
            <a:off x="1919288" y="333376"/>
            <a:ext cx="7924800" cy="146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zh-CN" sz="2000" b="1">
                <a:solidFill>
                  <a:srgbClr val="3333FF"/>
                </a:solidFill>
                <a:ea typeface="楷体_GB2312" pitchFamily="49" charset="-122"/>
              </a:rPr>
              <a:t>       The right side of the above equation is </a:t>
            </a:r>
            <a:r>
              <a:rPr kumimoji="1" lang="en-US" altLang="zh-CN" sz="2000" b="1">
                <a:solidFill>
                  <a:srgbClr val="FF0000"/>
                </a:solidFill>
                <a:ea typeface="楷体_GB2312" pitchFamily="49" charset="-122"/>
              </a:rPr>
              <a:t>Fourier series</a:t>
            </a:r>
            <a:r>
              <a:rPr kumimoji="1" lang="en-US" altLang="zh-CN" sz="2000" b="1">
                <a:solidFill>
                  <a:srgbClr val="3333FF"/>
                </a:solidFill>
                <a:ea typeface="楷体_GB2312" pitchFamily="49" charset="-122"/>
              </a:rPr>
              <a:t>. By using the orthogonality between the terms of a Fourier series, the coefficients </a:t>
            </a:r>
            <a:r>
              <a:rPr kumimoji="1" lang="en-US" altLang="zh-CN" sz="2000" i="1">
                <a:solidFill>
                  <a:srgbClr val="000000"/>
                </a:solidFill>
                <a:ea typeface="楷体_GB2312" pitchFamily="49" charset="-122"/>
              </a:rPr>
              <a:t>C</a:t>
            </a:r>
            <a:r>
              <a:rPr kumimoji="1" lang="en-US" altLang="zh-CN" sz="2000" i="1" baseline="-25000">
                <a:solidFill>
                  <a:srgbClr val="000000"/>
                </a:solidFill>
                <a:ea typeface="楷体_GB2312" pitchFamily="49" charset="-122"/>
              </a:rPr>
              <a:t>n</a:t>
            </a:r>
            <a:r>
              <a:rPr kumimoji="1" lang="en-US" altLang="zh-CN" sz="2000" b="1">
                <a:solidFill>
                  <a:srgbClr val="3333FF"/>
                </a:solidFill>
                <a:ea typeface="楷体_GB2312" pitchFamily="49" charset="-122"/>
              </a:rPr>
              <a:t> can be found as</a:t>
            </a:r>
          </a:p>
        </p:txBody>
      </p:sp>
      <p:graphicFrame>
        <p:nvGraphicFramePr>
          <p:cNvPr id="225283" name="Object 3"/>
          <p:cNvGraphicFramePr>
            <a:graphicFrameLocks noChangeAspect="1"/>
          </p:cNvGraphicFramePr>
          <p:nvPr/>
        </p:nvGraphicFramePr>
        <p:xfrm>
          <a:off x="2927350" y="3213101"/>
          <a:ext cx="4319588" cy="900113"/>
        </p:xfrm>
        <a:graphic>
          <a:graphicData uri="http://schemas.openxmlformats.org/presentationml/2006/ole">
            <mc:AlternateContent xmlns:mc="http://schemas.openxmlformats.org/markup-compatibility/2006">
              <mc:Choice xmlns:v="urn:schemas-microsoft-com:vml" Requires="v">
                <p:oleObj spid="_x0000_s68637" name="Equation" r:id="rId3" imgW="2133360" imgH="444240" progId="Equation.3">
                  <p:embed/>
                </p:oleObj>
              </mc:Choice>
              <mc:Fallback>
                <p:oleObj name="Equation" r:id="rId3" imgW="213336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350" y="3213101"/>
                        <a:ext cx="4319588"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284" name="Text Box 4"/>
          <p:cNvSpPr txBox="1">
            <a:spLocks noChangeArrowheads="1"/>
          </p:cNvSpPr>
          <p:nvPr/>
        </p:nvSpPr>
        <p:spPr bwMode="auto">
          <a:xfrm>
            <a:off x="2351088" y="2708276"/>
            <a:ext cx="6665912"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zh-CN" sz="2000" b="1">
                <a:solidFill>
                  <a:srgbClr val="3333FF"/>
                </a:solidFill>
                <a:ea typeface="楷体_GB2312" pitchFamily="49" charset="-122"/>
              </a:rPr>
              <a:t>Finally, we find the </a:t>
            </a:r>
            <a:r>
              <a:rPr kumimoji="1" lang="en-US" altLang="zh-CN" sz="2000" b="1">
                <a:solidFill>
                  <a:srgbClr val="FF0000"/>
                </a:solidFill>
                <a:ea typeface="楷体_GB2312" pitchFamily="49" charset="-122"/>
              </a:rPr>
              <a:t>electric potential</a:t>
            </a:r>
            <a:r>
              <a:rPr kumimoji="1" lang="en-US" altLang="zh-CN" sz="2000" b="1">
                <a:solidFill>
                  <a:srgbClr val="3333FF"/>
                </a:solidFill>
                <a:ea typeface="楷体_GB2312" pitchFamily="49" charset="-122"/>
              </a:rPr>
              <a:t> in the slot as</a:t>
            </a:r>
          </a:p>
        </p:txBody>
      </p:sp>
      <p:graphicFrame>
        <p:nvGraphicFramePr>
          <p:cNvPr id="225285" name="Object 5"/>
          <p:cNvGraphicFramePr>
            <a:graphicFrameLocks noChangeAspect="1"/>
          </p:cNvGraphicFramePr>
          <p:nvPr/>
        </p:nvGraphicFramePr>
        <p:xfrm>
          <a:off x="7588250" y="3500439"/>
          <a:ext cx="1665288" cy="390525"/>
        </p:xfrm>
        <a:graphic>
          <a:graphicData uri="http://schemas.openxmlformats.org/presentationml/2006/ole">
            <mc:AlternateContent xmlns:mc="http://schemas.openxmlformats.org/markup-compatibility/2006">
              <mc:Choice xmlns:v="urn:schemas-microsoft-com:vml" Requires="v">
                <p:oleObj spid="_x0000_s68638" name="Equation" r:id="rId5" imgW="876240" imgH="203040" progId="Equation.3">
                  <p:embed/>
                </p:oleObj>
              </mc:Choice>
              <mc:Fallback>
                <p:oleObj name="Equation" r:id="rId5" imgW="87624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8250" y="3500439"/>
                        <a:ext cx="1665288"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25286" name="Group 6"/>
          <p:cNvGrpSpPr>
            <a:grpSpLocks/>
          </p:cNvGrpSpPr>
          <p:nvPr/>
        </p:nvGrpSpPr>
        <p:grpSpPr bwMode="auto">
          <a:xfrm>
            <a:off x="2514600" y="4267200"/>
            <a:ext cx="4191000" cy="2057400"/>
            <a:chOff x="624" y="2688"/>
            <a:chExt cx="2640" cy="1296"/>
          </a:xfrm>
        </p:grpSpPr>
        <p:sp>
          <p:nvSpPr>
            <p:cNvPr id="225287" name="Rectangle 7"/>
            <p:cNvSpPr>
              <a:spLocks noChangeArrowheads="1"/>
            </p:cNvSpPr>
            <p:nvPr/>
          </p:nvSpPr>
          <p:spPr bwMode="auto">
            <a:xfrm>
              <a:off x="624" y="2688"/>
              <a:ext cx="2592" cy="129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5288" name="Group 8"/>
            <p:cNvGrpSpPr>
              <a:grpSpLocks/>
            </p:cNvGrpSpPr>
            <p:nvPr/>
          </p:nvGrpSpPr>
          <p:grpSpPr bwMode="auto">
            <a:xfrm>
              <a:off x="672" y="2735"/>
              <a:ext cx="2592" cy="1233"/>
              <a:chOff x="816" y="3087"/>
              <a:chExt cx="2592" cy="1233"/>
            </a:xfrm>
          </p:grpSpPr>
          <p:sp>
            <p:nvSpPr>
              <p:cNvPr id="225289" name="Text Box 9"/>
              <p:cNvSpPr txBox="1">
                <a:spLocks noChangeArrowheads="1"/>
              </p:cNvSpPr>
              <p:nvPr/>
            </p:nvSpPr>
            <p:spPr bwMode="auto">
              <a:xfrm>
                <a:off x="1083" y="4002"/>
                <a:ext cx="28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a:latin typeface="Times New Roman" panose="02020603050405020304" pitchFamily="18" charset="0"/>
                  </a:rPr>
                  <a:t>0</a:t>
                </a:r>
              </a:p>
            </p:txBody>
          </p:sp>
          <p:sp>
            <p:nvSpPr>
              <p:cNvPr id="225290" name="Text Box 10"/>
              <p:cNvSpPr txBox="1">
                <a:spLocks noChangeArrowheads="1"/>
              </p:cNvSpPr>
              <p:nvPr/>
            </p:nvSpPr>
            <p:spPr bwMode="auto">
              <a:xfrm>
                <a:off x="2925" y="3648"/>
                <a:ext cx="28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i="1">
                    <a:latin typeface="Times New Roman" panose="02020603050405020304" pitchFamily="18" charset="0"/>
                  </a:rPr>
                  <a:t>d</a:t>
                </a:r>
              </a:p>
            </p:txBody>
          </p:sp>
          <p:sp>
            <p:nvSpPr>
              <p:cNvPr id="225291" name="Line 11"/>
              <p:cNvSpPr>
                <a:spLocks noChangeShapeType="1"/>
              </p:cNvSpPr>
              <p:nvPr/>
            </p:nvSpPr>
            <p:spPr bwMode="auto">
              <a:xfrm flipH="1">
                <a:off x="2853" y="3486"/>
                <a:ext cx="263" cy="0"/>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25292" name="Line 12"/>
              <p:cNvSpPr>
                <a:spLocks noChangeShapeType="1"/>
              </p:cNvSpPr>
              <p:nvPr/>
            </p:nvSpPr>
            <p:spPr bwMode="auto">
              <a:xfrm>
                <a:off x="3018" y="3840"/>
                <a:ext cx="0" cy="191"/>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5293" name="Line 13"/>
              <p:cNvSpPr>
                <a:spLocks noChangeShapeType="1"/>
              </p:cNvSpPr>
              <p:nvPr/>
            </p:nvSpPr>
            <p:spPr bwMode="auto">
              <a:xfrm flipV="1">
                <a:off x="3024" y="3483"/>
                <a:ext cx="0" cy="191"/>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225294" name="Group 14"/>
              <p:cNvGrpSpPr>
                <a:grpSpLocks/>
              </p:cNvGrpSpPr>
              <p:nvPr/>
            </p:nvGrpSpPr>
            <p:grpSpPr bwMode="auto">
              <a:xfrm>
                <a:off x="816" y="3087"/>
                <a:ext cx="2592" cy="1233"/>
                <a:chOff x="1488" y="1344"/>
                <a:chExt cx="2592" cy="1233"/>
              </a:xfrm>
            </p:grpSpPr>
            <p:sp>
              <p:nvSpPr>
                <p:cNvPr id="225295" name="Rectangle 15" descr="浅色上对角线"/>
                <p:cNvSpPr>
                  <a:spLocks noChangeArrowheads="1"/>
                </p:cNvSpPr>
                <p:nvPr/>
              </p:nvSpPr>
              <p:spPr bwMode="auto">
                <a:xfrm>
                  <a:off x="1899" y="1663"/>
                  <a:ext cx="1633" cy="701"/>
                </a:xfrm>
                <a:prstGeom prst="rect">
                  <a:avLst/>
                </a:prstGeom>
                <a:pattFill prst="ltUpDiag">
                  <a:fgClr>
                    <a:srgbClr val="000000"/>
                  </a:fgClr>
                  <a:bgClr>
                    <a:srgbClr val="FFFFFF"/>
                  </a:bgClr>
                </a:pattFill>
                <a:ln w="19050">
                  <a:solidFill>
                    <a:srgbClr val="000000"/>
                  </a:solidFill>
                  <a:miter lim="800000"/>
                  <a:headEnd/>
                  <a:tailEnd/>
                </a:ln>
              </p:spPr>
              <p:txBody>
                <a:bodyPr/>
                <a:lstStyle/>
                <a:p>
                  <a:endParaRPr lang="zh-CN" altLang="en-US"/>
                </a:p>
              </p:txBody>
            </p:sp>
            <p:sp>
              <p:nvSpPr>
                <p:cNvPr id="225296" name="Rectangle 16"/>
                <p:cNvSpPr>
                  <a:spLocks noChangeArrowheads="1"/>
                </p:cNvSpPr>
                <p:nvPr/>
              </p:nvSpPr>
              <p:spPr bwMode="auto">
                <a:xfrm>
                  <a:off x="1968" y="1737"/>
                  <a:ext cx="1564" cy="563"/>
                </a:xfrm>
                <a:prstGeom prst="rect">
                  <a:avLst/>
                </a:prstGeom>
                <a:solidFill>
                  <a:srgbClr val="FFFFFF"/>
                </a:solidFill>
                <a:ln w="19050">
                  <a:solidFill>
                    <a:srgbClr val="000000"/>
                  </a:solidFill>
                  <a:miter lim="800000"/>
                  <a:headEnd/>
                  <a:tailEnd/>
                </a:ln>
              </p:spPr>
              <p:txBody>
                <a:bodyPr/>
                <a:lstStyle/>
                <a:p>
                  <a:endParaRPr lang="zh-CN" altLang="en-US"/>
                </a:p>
              </p:txBody>
            </p:sp>
            <p:sp>
              <p:nvSpPr>
                <p:cNvPr id="225297" name="Line 17"/>
                <p:cNvSpPr>
                  <a:spLocks noChangeShapeType="1"/>
                </p:cNvSpPr>
                <p:nvPr/>
              </p:nvSpPr>
              <p:spPr bwMode="auto">
                <a:xfrm flipV="1">
                  <a:off x="1968" y="1408"/>
                  <a:ext cx="0" cy="1084"/>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5298" name="Line 18"/>
                <p:cNvSpPr>
                  <a:spLocks noChangeShapeType="1"/>
                </p:cNvSpPr>
                <p:nvPr/>
              </p:nvSpPr>
              <p:spPr bwMode="auto">
                <a:xfrm flipV="1">
                  <a:off x="1671" y="2300"/>
                  <a:ext cx="2181"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5299" name="Text Box 19"/>
                <p:cNvSpPr txBox="1">
                  <a:spLocks noChangeArrowheads="1"/>
                </p:cNvSpPr>
                <p:nvPr/>
              </p:nvSpPr>
              <p:spPr bwMode="auto">
                <a:xfrm>
                  <a:off x="3795" y="2194"/>
                  <a:ext cx="28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i="1">
                      <a:latin typeface="Times New Roman" panose="02020603050405020304" pitchFamily="18" charset="0"/>
                    </a:rPr>
                    <a:t>x</a:t>
                  </a:r>
                </a:p>
              </p:txBody>
            </p:sp>
            <p:sp>
              <p:nvSpPr>
                <p:cNvPr id="225300" name="Text Box 20"/>
                <p:cNvSpPr txBox="1">
                  <a:spLocks noChangeArrowheads="1"/>
                </p:cNvSpPr>
                <p:nvPr/>
              </p:nvSpPr>
              <p:spPr bwMode="auto">
                <a:xfrm>
                  <a:off x="1716" y="1344"/>
                  <a:ext cx="28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i="1">
                      <a:latin typeface="Times New Roman" panose="02020603050405020304" pitchFamily="18" charset="0"/>
                    </a:rPr>
                    <a:t>y</a:t>
                  </a:r>
                </a:p>
              </p:txBody>
            </p:sp>
            <p:sp>
              <p:nvSpPr>
                <p:cNvPr id="225301" name="Text Box 21"/>
                <p:cNvSpPr txBox="1">
                  <a:spLocks noChangeArrowheads="1"/>
                </p:cNvSpPr>
                <p:nvPr/>
              </p:nvSpPr>
              <p:spPr bwMode="auto">
                <a:xfrm>
                  <a:off x="2504" y="1450"/>
                  <a:ext cx="491"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i="1">
                      <a:latin typeface="Times New Roman" panose="02020603050405020304" pitchFamily="18" charset="0"/>
                      <a:sym typeface="Symbol" panose="05050102010706020507" pitchFamily="18" charset="2"/>
                    </a:rPr>
                    <a:t></a:t>
                  </a:r>
                  <a:r>
                    <a:rPr lang="en-US" altLang="zh-CN" sz="1600">
                      <a:latin typeface="Times New Roman" panose="02020603050405020304" pitchFamily="18" charset="0"/>
                    </a:rPr>
                    <a:t> = 0</a:t>
                  </a:r>
                </a:p>
              </p:txBody>
            </p:sp>
            <p:sp>
              <p:nvSpPr>
                <p:cNvPr id="225302" name="Text Box 22"/>
                <p:cNvSpPr txBox="1">
                  <a:spLocks noChangeArrowheads="1"/>
                </p:cNvSpPr>
                <p:nvPr/>
              </p:nvSpPr>
              <p:spPr bwMode="auto">
                <a:xfrm>
                  <a:off x="2516" y="2311"/>
                  <a:ext cx="491"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i="1">
                      <a:latin typeface="Times New Roman" panose="02020603050405020304" pitchFamily="18" charset="0"/>
                      <a:sym typeface="Symbol" panose="05050102010706020507" pitchFamily="18" charset="2"/>
                    </a:rPr>
                    <a:t></a:t>
                  </a:r>
                  <a:r>
                    <a:rPr lang="en-US" altLang="zh-CN" sz="1600">
                      <a:latin typeface="Times New Roman" panose="02020603050405020304" pitchFamily="18" charset="0"/>
                    </a:rPr>
                    <a:t> = 0</a:t>
                  </a:r>
                </a:p>
              </p:txBody>
            </p:sp>
            <p:sp>
              <p:nvSpPr>
                <p:cNvPr id="225303" name="Text Box 23"/>
                <p:cNvSpPr txBox="1">
                  <a:spLocks noChangeArrowheads="1"/>
                </p:cNvSpPr>
                <p:nvPr/>
              </p:nvSpPr>
              <p:spPr bwMode="auto">
                <a:xfrm>
                  <a:off x="1488" y="1865"/>
                  <a:ext cx="49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i="1">
                      <a:latin typeface="Times New Roman" panose="02020603050405020304" pitchFamily="18" charset="0"/>
                      <a:sym typeface="Symbol" panose="05050102010706020507" pitchFamily="18" charset="2"/>
                    </a:rPr>
                    <a:t></a:t>
                  </a:r>
                  <a:r>
                    <a:rPr lang="en-US" altLang="zh-CN" sz="1600">
                      <a:latin typeface="Times New Roman" panose="02020603050405020304" pitchFamily="18" charset="0"/>
                    </a:rPr>
                    <a:t> = </a:t>
                  </a:r>
                  <a:r>
                    <a:rPr lang="en-US" altLang="zh-CN" sz="1600" i="1">
                      <a:latin typeface="Times New Roman" panose="02020603050405020304" pitchFamily="18" charset="0"/>
                      <a:sym typeface="Symbol" panose="05050102010706020507" pitchFamily="18" charset="2"/>
                    </a:rPr>
                    <a:t></a:t>
                  </a:r>
                  <a:r>
                    <a:rPr lang="en-US" altLang="zh-CN" sz="1600" baseline="-25000">
                      <a:latin typeface="Times New Roman" panose="02020603050405020304" pitchFamily="18" charset="0"/>
                    </a:rPr>
                    <a:t>0</a:t>
                  </a:r>
                </a:p>
              </p:txBody>
            </p:sp>
          </p:grpSp>
        </p:grpSp>
      </p:grpSp>
      <p:grpSp>
        <p:nvGrpSpPr>
          <p:cNvPr id="225304" name="Group 24"/>
          <p:cNvGrpSpPr>
            <a:grpSpLocks/>
          </p:cNvGrpSpPr>
          <p:nvPr/>
        </p:nvGrpSpPr>
        <p:grpSpPr bwMode="auto">
          <a:xfrm>
            <a:off x="3371850" y="4953000"/>
            <a:ext cx="5848350" cy="927100"/>
            <a:chOff x="1164" y="3736"/>
            <a:chExt cx="3684" cy="584"/>
          </a:xfrm>
        </p:grpSpPr>
        <p:sp>
          <p:nvSpPr>
            <p:cNvPr id="225305" name="Freeform 25"/>
            <p:cNvSpPr>
              <a:spLocks/>
            </p:cNvSpPr>
            <p:nvPr/>
          </p:nvSpPr>
          <p:spPr bwMode="auto">
            <a:xfrm>
              <a:off x="1164" y="4123"/>
              <a:ext cx="582" cy="197"/>
            </a:xfrm>
            <a:custGeom>
              <a:avLst/>
              <a:gdLst>
                <a:gd name="T0" fmla="*/ 0 w 1020"/>
                <a:gd name="T1" fmla="*/ 10 h 370"/>
                <a:gd name="T2" fmla="*/ 260 w 1020"/>
                <a:gd name="T3" fmla="*/ 10 h 370"/>
                <a:gd name="T4" fmla="*/ 680 w 1020"/>
                <a:gd name="T5" fmla="*/ 70 h 370"/>
                <a:gd name="T6" fmla="*/ 960 w 1020"/>
                <a:gd name="T7" fmla="*/ 230 h 370"/>
                <a:gd name="T8" fmla="*/ 1020 w 1020"/>
                <a:gd name="T9" fmla="*/ 370 h 370"/>
              </a:gdLst>
              <a:ahLst/>
              <a:cxnLst>
                <a:cxn ang="0">
                  <a:pos x="T0" y="T1"/>
                </a:cxn>
                <a:cxn ang="0">
                  <a:pos x="T2" y="T3"/>
                </a:cxn>
                <a:cxn ang="0">
                  <a:pos x="T4" y="T5"/>
                </a:cxn>
                <a:cxn ang="0">
                  <a:pos x="T6" y="T7"/>
                </a:cxn>
                <a:cxn ang="0">
                  <a:pos x="T8" y="T9"/>
                </a:cxn>
              </a:cxnLst>
              <a:rect l="0" t="0" r="r" b="b"/>
              <a:pathLst>
                <a:path w="1020" h="370">
                  <a:moveTo>
                    <a:pt x="0" y="10"/>
                  </a:moveTo>
                  <a:cubicBezTo>
                    <a:pt x="73" y="5"/>
                    <a:pt x="147" y="0"/>
                    <a:pt x="260" y="10"/>
                  </a:cubicBezTo>
                  <a:cubicBezTo>
                    <a:pt x="373" y="20"/>
                    <a:pt x="563" y="33"/>
                    <a:pt x="680" y="70"/>
                  </a:cubicBezTo>
                  <a:cubicBezTo>
                    <a:pt x="797" y="107"/>
                    <a:pt x="903" y="180"/>
                    <a:pt x="960" y="230"/>
                  </a:cubicBezTo>
                  <a:cubicBezTo>
                    <a:pt x="1017" y="280"/>
                    <a:pt x="1018" y="325"/>
                    <a:pt x="1020" y="370"/>
                  </a:cubicBezTo>
                </a:path>
              </a:pathLst>
            </a:custGeom>
            <a:noFill/>
            <a:ln w="28575" cmpd="sng">
              <a:solidFill>
                <a:srgbClr val="FF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306" name="Freeform 26"/>
            <p:cNvSpPr>
              <a:spLocks/>
            </p:cNvSpPr>
            <p:nvPr/>
          </p:nvSpPr>
          <p:spPr bwMode="auto">
            <a:xfrm>
              <a:off x="1175" y="4203"/>
              <a:ext cx="217" cy="106"/>
            </a:xfrm>
            <a:custGeom>
              <a:avLst/>
              <a:gdLst>
                <a:gd name="T0" fmla="*/ 0 w 460"/>
                <a:gd name="T1" fmla="*/ 0 h 200"/>
                <a:gd name="T2" fmla="*/ 200 w 460"/>
                <a:gd name="T3" fmla="*/ 20 h 200"/>
                <a:gd name="T4" fmla="*/ 380 w 460"/>
                <a:gd name="T5" fmla="*/ 80 h 200"/>
                <a:gd name="T6" fmla="*/ 460 w 460"/>
                <a:gd name="T7" fmla="*/ 200 h 200"/>
              </a:gdLst>
              <a:ahLst/>
              <a:cxnLst>
                <a:cxn ang="0">
                  <a:pos x="T0" y="T1"/>
                </a:cxn>
                <a:cxn ang="0">
                  <a:pos x="T2" y="T3"/>
                </a:cxn>
                <a:cxn ang="0">
                  <a:pos x="T4" y="T5"/>
                </a:cxn>
                <a:cxn ang="0">
                  <a:pos x="T6" y="T7"/>
                </a:cxn>
              </a:cxnLst>
              <a:rect l="0" t="0" r="r" b="b"/>
              <a:pathLst>
                <a:path w="460" h="200">
                  <a:moveTo>
                    <a:pt x="0" y="0"/>
                  </a:moveTo>
                  <a:cubicBezTo>
                    <a:pt x="68" y="3"/>
                    <a:pt x="137" y="7"/>
                    <a:pt x="200" y="20"/>
                  </a:cubicBezTo>
                  <a:cubicBezTo>
                    <a:pt x="263" y="33"/>
                    <a:pt x="337" y="50"/>
                    <a:pt x="380" y="80"/>
                  </a:cubicBezTo>
                  <a:cubicBezTo>
                    <a:pt x="423" y="110"/>
                    <a:pt x="441" y="155"/>
                    <a:pt x="460" y="200"/>
                  </a:cubicBezTo>
                </a:path>
              </a:pathLst>
            </a:custGeom>
            <a:noFill/>
            <a:ln w="28575" cmpd="sng">
              <a:solidFill>
                <a:srgbClr val="FF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307" name="Freeform 27"/>
            <p:cNvSpPr>
              <a:spLocks/>
            </p:cNvSpPr>
            <p:nvPr/>
          </p:nvSpPr>
          <p:spPr bwMode="auto">
            <a:xfrm>
              <a:off x="1164" y="4086"/>
              <a:ext cx="1107" cy="223"/>
            </a:xfrm>
            <a:custGeom>
              <a:avLst/>
              <a:gdLst>
                <a:gd name="T0" fmla="*/ 0 w 1913"/>
                <a:gd name="T1" fmla="*/ 0 h 420"/>
                <a:gd name="T2" fmla="*/ 540 w 1913"/>
                <a:gd name="T3" fmla="*/ 20 h 420"/>
                <a:gd name="T4" fmla="*/ 1080 w 1913"/>
                <a:gd name="T5" fmla="*/ 80 h 420"/>
                <a:gd name="T6" fmla="*/ 1580 w 1913"/>
                <a:gd name="T7" fmla="*/ 140 h 420"/>
                <a:gd name="T8" fmla="*/ 1860 w 1913"/>
                <a:gd name="T9" fmla="*/ 300 h 420"/>
                <a:gd name="T10" fmla="*/ 1900 w 1913"/>
                <a:gd name="T11" fmla="*/ 420 h 420"/>
              </a:gdLst>
              <a:ahLst/>
              <a:cxnLst>
                <a:cxn ang="0">
                  <a:pos x="T0" y="T1"/>
                </a:cxn>
                <a:cxn ang="0">
                  <a:pos x="T2" y="T3"/>
                </a:cxn>
                <a:cxn ang="0">
                  <a:pos x="T4" y="T5"/>
                </a:cxn>
                <a:cxn ang="0">
                  <a:pos x="T6" y="T7"/>
                </a:cxn>
                <a:cxn ang="0">
                  <a:pos x="T8" y="T9"/>
                </a:cxn>
                <a:cxn ang="0">
                  <a:pos x="T10" y="T11"/>
                </a:cxn>
              </a:cxnLst>
              <a:rect l="0" t="0" r="r" b="b"/>
              <a:pathLst>
                <a:path w="1913" h="420">
                  <a:moveTo>
                    <a:pt x="0" y="0"/>
                  </a:moveTo>
                  <a:cubicBezTo>
                    <a:pt x="180" y="3"/>
                    <a:pt x="360" y="7"/>
                    <a:pt x="540" y="20"/>
                  </a:cubicBezTo>
                  <a:cubicBezTo>
                    <a:pt x="720" y="33"/>
                    <a:pt x="907" y="60"/>
                    <a:pt x="1080" y="80"/>
                  </a:cubicBezTo>
                  <a:cubicBezTo>
                    <a:pt x="1253" y="100"/>
                    <a:pt x="1450" y="103"/>
                    <a:pt x="1580" y="140"/>
                  </a:cubicBezTo>
                  <a:cubicBezTo>
                    <a:pt x="1710" y="177"/>
                    <a:pt x="1807" y="253"/>
                    <a:pt x="1860" y="300"/>
                  </a:cubicBezTo>
                  <a:cubicBezTo>
                    <a:pt x="1913" y="347"/>
                    <a:pt x="1906" y="383"/>
                    <a:pt x="1900" y="420"/>
                  </a:cubicBezTo>
                </a:path>
              </a:pathLst>
            </a:custGeom>
            <a:noFill/>
            <a:ln w="28575" cmpd="sng">
              <a:solidFill>
                <a:srgbClr val="FF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308" name="Freeform 28"/>
            <p:cNvSpPr>
              <a:spLocks/>
            </p:cNvSpPr>
            <p:nvPr/>
          </p:nvSpPr>
          <p:spPr bwMode="auto">
            <a:xfrm flipV="1">
              <a:off x="1164" y="3736"/>
              <a:ext cx="582" cy="204"/>
            </a:xfrm>
            <a:custGeom>
              <a:avLst/>
              <a:gdLst>
                <a:gd name="T0" fmla="*/ 0 w 1020"/>
                <a:gd name="T1" fmla="*/ 10 h 370"/>
                <a:gd name="T2" fmla="*/ 260 w 1020"/>
                <a:gd name="T3" fmla="*/ 10 h 370"/>
                <a:gd name="T4" fmla="*/ 680 w 1020"/>
                <a:gd name="T5" fmla="*/ 70 h 370"/>
                <a:gd name="T6" fmla="*/ 960 w 1020"/>
                <a:gd name="T7" fmla="*/ 230 h 370"/>
                <a:gd name="T8" fmla="*/ 1020 w 1020"/>
                <a:gd name="T9" fmla="*/ 370 h 370"/>
              </a:gdLst>
              <a:ahLst/>
              <a:cxnLst>
                <a:cxn ang="0">
                  <a:pos x="T0" y="T1"/>
                </a:cxn>
                <a:cxn ang="0">
                  <a:pos x="T2" y="T3"/>
                </a:cxn>
                <a:cxn ang="0">
                  <a:pos x="T4" y="T5"/>
                </a:cxn>
                <a:cxn ang="0">
                  <a:pos x="T6" y="T7"/>
                </a:cxn>
                <a:cxn ang="0">
                  <a:pos x="T8" y="T9"/>
                </a:cxn>
              </a:cxnLst>
              <a:rect l="0" t="0" r="r" b="b"/>
              <a:pathLst>
                <a:path w="1020" h="370">
                  <a:moveTo>
                    <a:pt x="0" y="10"/>
                  </a:moveTo>
                  <a:cubicBezTo>
                    <a:pt x="73" y="5"/>
                    <a:pt x="147" y="0"/>
                    <a:pt x="260" y="10"/>
                  </a:cubicBezTo>
                  <a:cubicBezTo>
                    <a:pt x="373" y="20"/>
                    <a:pt x="563" y="33"/>
                    <a:pt x="680" y="70"/>
                  </a:cubicBezTo>
                  <a:cubicBezTo>
                    <a:pt x="797" y="107"/>
                    <a:pt x="903" y="180"/>
                    <a:pt x="960" y="230"/>
                  </a:cubicBezTo>
                  <a:cubicBezTo>
                    <a:pt x="1017" y="280"/>
                    <a:pt x="1018" y="325"/>
                    <a:pt x="1020" y="370"/>
                  </a:cubicBezTo>
                </a:path>
              </a:pathLst>
            </a:custGeom>
            <a:noFill/>
            <a:ln w="28575" cmpd="sng">
              <a:solidFill>
                <a:srgbClr val="FF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309" name="Freeform 29"/>
            <p:cNvSpPr>
              <a:spLocks/>
            </p:cNvSpPr>
            <p:nvPr/>
          </p:nvSpPr>
          <p:spPr bwMode="auto">
            <a:xfrm flipV="1">
              <a:off x="1175" y="3747"/>
              <a:ext cx="217" cy="110"/>
            </a:xfrm>
            <a:custGeom>
              <a:avLst/>
              <a:gdLst>
                <a:gd name="T0" fmla="*/ 0 w 460"/>
                <a:gd name="T1" fmla="*/ 0 h 200"/>
                <a:gd name="T2" fmla="*/ 200 w 460"/>
                <a:gd name="T3" fmla="*/ 20 h 200"/>
                <a:gd name="T4" fmla="*/ 380 w 460"/>
                <a:gd name="T5" fmla="*/ 80 h 200"/>
                <a:gd name="T6" fmla="*/ 460 w 460"/>
                <a:gd name="T7" fmla="*/ 200 h 200"/>
              </a:gdLst>
              <a:ahLst/>
              <a:cxnLst>
                <a:cxn ang="0">
                  <a:pos x="T0" y="T1"/>
                </a:cxn>
                <a:cxn ang="0">
                  <a:pos x="T2" y="T3"/>
                </a:cxn>
                <a:cxn ang="0">
                  <a:pos x="T4" y="T5"/>
                </a:cxn>
                <a:cxn ang="0">
                  <a:pos x="T6" y="T7"/>
                </a:cxn>
              </a:cxnLst>
              <a:rect l="0" t="0" r="r" b="b"/>
              <a:pathLst>
                <a:path w="460" h="200">
                  <a:moveTo>
                    <a:pt x="0" y="0"/>
                  </a:moveTo>
                  <a:cubicBezTo>
                    <a:pt x="68" y="3"/>
                    <a:pt x="137" y="7"/>
                    <a:pt x="200" y="20"/>
                  </a:cubicBezTo>
                  <a:cubicBezTo>
                    <a:pt x="263" y="33"/>
                    <a:pt x="337" y="50"/>
                    <a:pt x="380" y="80"/>
                  </a:cubicBezTo>
                  <a:cubicBezTo>
                    <a:pt x="423" y="110"/>
                    <a:pt x="441" y="155"/>
                    <a:pt x="460" y="200"/>
                  </a:cubicBezTo>
                </a:path>
              </a:pathLst>
            </a:custGeom>
            <a:noFill/>
            <a:ln w="28575" cmpd="sng">
              <a:solidFill>
                <a:srgbClr val="FF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310" name="Freeform 30"/>
            <p:cNvSpPr>
              <a:spLocks/>
            </p:cNvSpPr>
            <p:nvPr/>
          </p:nvSpPr>
          <p:spPr bwMode="auto">
            <a:xfrm flipV="1">
              <a:off x="1164" y="3747"/>
              <a:ext cx="1107" cy="231"/>
            </a:xfrm>
            <a:custGeom>
              <a:avLst/>
              <a:gdLst>
                <a:gd name="T0" fmla="*/ 0 w 1913"/>
                <a:gd name="T1" fmla="*/ 0 h 420"/>
                <a:gd name="T2" fmla="*/ 540 w 1913"/>
                <a:gd name="T3" fmla="*/ 20 h 420"/>
                <a:gd name="T4" fmla="*/ 1080 w 1913"/>
                <a:gd name="T5" fmla="*/ 80 h 420"/>
                <a:gd name="T6" fmla="*/ 1580 w 1913"/>
                <a:gd name="T7" fmla="*/ 140 h 420"/>
                <a:gd name="T8" fmla="*/ 1860 w 1913"/>
                <a:gd name="T9" fmla="*/ 300 h 420"/>
                <a:gd name="T10" fmla="*/ 1900 w 1913"/>
                <a:gd name="T11" fmla="*/ 420 h 420"/>
              </a:gdLst>
              <a:ahLst/>
              <a:cxnLst>
                <a:cxn ang="0">
                  <a:pos x="T0" y="T1"/>
                </a:cxn>
                <a:cxn ang="0">
                  <a:pos x="T2" y="T3"/>
                </a:cxn>
                <a:cxn ang="0">
                  <a:pos x="T4" y="T5"/>
                </a:cxn>
                <a:cxn ang="0">
                  <a:pos x="T6" y="T7"/>
                </a:cxn>
                <a:cxn ang="0">
                  <a:pos x="T8" y="T9"/>
                </a:cxn>
                <a:cxn ang="0">
                  <a:pos x="T10" y="T11"/>
                </a:cxn>
              </a:cxnLst>
              <a:rect l="0" t="0" r="r" b="b"/>
              <a:pathLst>
                <a:path w="1913" h="420">
                  <a:moveTo>
                    <a:pt x="0" y="0"/>
                  </a:moveTo>
                  <a:cubicBezTo>
                    <a:pt x="180" y="3"/>
                    <a:pt x="360" y="7"/>
                    <a:pt x="540" y="20"/>
                  </a:cubicBezTo>
                  <a:cubicBezTo>
                    <a:pt x="720" y="33"/>
                    <a:pt x="907" y="60"/>
                    <a:pt x="1080" y="80"/>
                  </a:cubicBezTo>
                  <a:cubicBezTo>
                    <a:pt x="1253" y="100"/>
                    <a:pt x="1450" y="103"/>
                    <a:pt x="1580" y="140"/>
                  </a:cubicBezTo>
                  <a:cubicBezTo>
                    <a:pt x="1710" y="177"/>
                    <a:pt x="1807" y="253"/>
                    <a:pt x="1860" y="300"/>
                  </a:cubicBezTo>
                  <a:cubicBezTo>
                    <a:pt x="1913" y="347"/>
                    <a:pt x="1906" y="383"/>
                    <a:pt x="1900" y="420"/>
                  </a:cubicBezTo>
                </a:path>
              </a:pathLst>
            </a:custGeom>
            <a:noFill/>
            <a:ln w="28575" cmpd="sng">
              <a:solidFill>
                <a:srgbClr val="FF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311" name="Line 31"/>
            <p:cNvSpPr>
              <a:spLocks noChangeShapeType="1"/>
            </p:cNvSpPr>
            <p:nvPr/>
          </p:nvSpPr>
          <p:spPr bwMode="auto">
            <a:xfrm>
              <a:off x="3408" y="3876"/>
              <a:ext cx="251"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12" name="Text Box 32"/>
            <p:cNvSpPr txBox="1">
              <a:spLocks noChangeArrowheads="1"/>
            </p:cNvSpPr>
            <p:nvPr/>
          </p:nvSpPr>
          <p:spPr bwMode="auto">
            <a:xfrm>
              <a:off x="3696" y="3764"/>
              <a:ext cx="115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algn="just" eaLnBrk="0" hangingPunct="0"/>
              <a:r>
                <a:rPr lang="en-US" altLang="zh-CN" sz="1600" b="1">
                  <a:solidFill>
                    <a:srgbClr val="FF0000"/>
                  </a:solidFill>
                  <a:latin typeface="Times New Roman" panose="02020603050405020304" pitchFamily="18" charset="0"/>
                </a:rPr>
                <a:t>Electric field lines</a:t>
              </a:r>
            </a:p>
          </p:txBody>
        </p:sp>
      </p:grpSp>
      <p:grpSp>
        <p:nvGrpSpPr>
          <p:cNvPr id="225313" name="Group 33"/>
          <p:cNvGrpSpPr>
            <a:grpSpLocks/>
          </p:cNvGrpSpPr>
          <p:nvPr/>
        </p:nvGrpSpPr>
        <p:grpSpPr bwMode="auto">
          <a:xfrm>
            <a:off x="3429000" y="4957764"/>
            <a:ext cx="6184900" cy="892175"/>
            <a:chOff x="1200" y="3123"/>
            <a:chExt cx="3896" cy="562"/>
          </a:xfrm>
        </p:grpSpPr>
        <p:sp>
          <p:nvSpPr>
            <p:cNvPr id="225314" name="Freeform 34"/>
            <p:cNvSpPr>
              <a:spLocks/>
            </p:cNvSpPr>
            <p:nvPr/>
          </p:nvSpPr>
          <p:spPr bwMode="auto">
            <a:xfrm>
              <a:off x="1200" y="3419"/>
              <a:ext cx="238" cy="222"/>
            </a:xfrm>
            <a:custGeom>
              <a:avLst/>
              <a:gdLst>
                <a:gd name="T0" fmla="*/ 0 w 320"/>
                <a:gd name="T1" fmla="*/ 500 h 500"/>
                <a:gd name="T2" fmla="*/ 140 w 320"/>
                <a:gd name="T3" fmla="*/ 380 h 500"/>
                <a:gd name="T4" fmla="*/ 260 w 320"/>
                <a:gd name="T5" fmla="*/ 200 h 500"/>
                <a:gd name="T6" fmla="*/ 320 w 320"/>
                <a:gd name="T7" fmla="*/ 0 h 500"/>
              </a:gdLst>
              <a:ahLst/>
              <a:cxnLst>
                <a:cxn ang="0">
                  <a:pos x="T0" y="T1"/>
                </a:cxn>
                <a:cxn ang="0">
                  <a:pos x="T2" y="T3"/>
                </a:cxn>
                <a:cxn ang="0">
                  <a:pos x="T4" y="T5"/>
                </a:cxn>
                <a:cxn ang="0">
                  <a:pos x="T6" y="T7"/>
                </a:cxn>
              </a:cxnLst>
              <a:rect l="0" t="0" r="r" b="b"/>
              <a:pathLst>
                <a:path w="320" h="500">
                  <a:moveTo>
                    <a:pt x="0" y="500"/>
                  </a:moveTo>
                  <a:cubicBezTo>
                    <a:pt x="48" y="465"/>
                    <a:pt x="97" y="430"/>
                    <a:pt x="140" y="380"/>
                  </a:cubicBezTo>
                  <a:cubicBezTo>
                    <a:pt x="183" y="330"/>
                    <a:pt x="230" y="263"/>
                    <a:pt x="260" y="200"/>
                  </a:cubicBezTo>
                  <a:cubicBezTo>
                    <a:pt x="290" y="137"/>
                    <a:pt x="305" y="68"/>
                    <a:pt x="320" y="0"/>
                  </a:cubicBezTo>
                </a:path>
              </a:pathLst>
            </a:custGeom>
            <a:noFill/>
            <a:ln w="28575" cap="flat" cmpd="sng">
              <a:solidFill>
                <a:srgbClr val="3333FF"/>
              </a:solidFill>
              <a:prstDash val="dash"/>
              <a:round/>
              <a:headEn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315" name="Freeform 35"/>
            <p:cNvSpPr>
              <a:spLocks/>
            </p:cNvSpPr>
            <p:nvPr/>
          </p:nvSpPr>
          <p:spPr bwMode="auto">
            <a:xfrm>
              <a:off x="1757" y="3409"/>
              <a:ext cx="503" cy="266"/>
            </a:xfrm>
            <a:custGeom>
              <a:avLst/>
              <a:gdLst>
                <a:gd name="T0" fmla="*/ 0 w 880"/>
                <a:gd name="T1" fmla="*/ 500 h 500"/>
                <a:gd name="T2" fmla="*/ 620 w 880"/>
                <a:gd name="T3" fmla="*/ 420 h 500"/>
                <a:gd name="T4" fmla="*/ 760 w 880"/>
                <a:gd name="T5" fmla="*/ 300 h 500"/>
                <a:gd name="T6" fmla="*/ 820 w 880"/>
                <a:gd name="T7" fmla="*/ 220 h 500"/>
                <a:gd name="T8" fmla="*/ 880 w 880"/>
                <a:gd name="T9" fmla="*/ 0 h 500"/>
              </a:gdLst>
              <a:ahLst/>
              <a:cxnLst>
                <a:cxn ang="0">
                  <a:pos x="T0" y="T1"/>
                </a:cxn>
                <a:cxn ang="0">
                  <a:pos x="T2" y="T3"/>
                </a:cxn>
                <a:cxn ang="0">
                  <a:pos x="T4" y="T5"/>
                </a:cxn>
                <a:cxn ang="0">
                  <a:pos x="T6" y="T7"/>
                </a:cxn>
                <a:cxn ang="0">
                  <a:pos x="T8" y="T9"/>
                </a:cxn>
              </a:cxnLst>
              <a:rect l="0" t="0" r="r" b="b"/>
              <a:pathLst>
                <a:path w="880" h="500">
                  <a:moveTo>
                    <a:pt x="0" y="500"/>
                  </a:moveTo>
                  <a:cubicBezTo>
                    <a:pt x="246" y="476"/>
                    <a:pt x="493" y="453"/>
                    <a:pt x="620" y="420"/>
                  </a:cubicBezTo>
                  <a:cubicBezTo>
                    <a:pt x="747" y="387"/>
                    <a:pt x="727" y="333"/>
                    <a:pt x="760" y="300"/>
                  </a:cubicBezTo>
                  <a:cubicBezTo>
                    <a:pt x="793" y="267"/>
                    <a:pt x="800" y="270"/>
                    <a:pt x="820" y="220"/>
                  </a:cubicBezTo>
                  <a:cubicBezTo>
                    <a:pt x="840" y="170"/>
                    <a:pt x="860" y="85"/>
                    <a:pt x="880" y="0"/>
                  </a:cubicBezTo>
                </a:path>
              </a:pathLst>
            </a:custGeom>
            <a:noFill/>
            <a:ln w="28575" cap="flat" cmpd="sng">
              <a:solidFill>
                <a:srgbClr val="3333FF"/>
              </a:solidFill>
              <a:prstDash val="dash"/>
              <a:round/>
              <a:headEn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316" name="Freeform 36"/>
            <p:cNvSpPr>
              <a:spLocks/>
            </p:cNvSpPr>
            <p:nvPr/>
          </p:nvSpPr>
          <p:spPr bwMode="auto">
            <a:xfrm>
              <a:off x="1369" y="3398"/>
              <a:ext cx="331" cy="287"/>
            </a:xfrm>
            <a:custGeom>
              <a:avLst/>
              <a:gdLst>
                <a:gd name="T0" fmla="*/ 0 w 580"/>
                <a:gd name="T1" fmla="*/ 460 h 460"/>
                <a:gd name="T2" fmla="*/ 260 w 580"/>
                <a:gd name="T3" fmla="*/ 420 h 460"/>
                <a:gd name="T4" fmla="*/ 440 w 580"/>
                <a:gd name="T5" fmla="*/ 340 h 460"/>
                <a:gd name="T6" fmla="*/ 500 w 580"/>
                <a:gd name="T7" fmla="*/ 240 h 460"/>
                <a:gd name="T8" fmla="*/ 540 w 580"/>
                <a:gd name="T9" fmla="*/ 120 h 460"/>
                <a:gd name="T10" fmla="*/ 580 w 580"/>
                <a:gd name="T11" fmla="*/ 0 h 460"/>
              </a:gdLst>
              <a:ahLst/>
              <a:cxnLst>
                <a:cxn ang="0">
                  <a:pos x="T0" y="T1"/>
                </a:cxn>
                <a:cxn ang="0">
                  <a:pos x="T2" y="T3"/>
                </a:cxn>
                <a:cxn ang="0">
                  <a:pos x="T4" y="T5"/>
                </a:cxn>
                <a:cxn ang="0">
                  <a:pos x="T6" y="T7"/>
                </a:cxn>
                <a:cxn ang="0">
                  <a:pos x="T8" y="T9"/>
                </a:cxn>
                <a:cxn ang="0">
                  <a:pos x="T10" y="T11"/>
                </a:cxn>
              </a:cxnLst>
              <a:rect l="0" t="0" r="r" b="b"/>
              <a:pathLst>
                <a:path w="580" h="460">
                  <a:moveTo>
                    <a:pt x="0" y="460"/>
                  </a:moveTo>
                  <a:cubicBezTo>
                    <a:pt x="93" y="450"/>
                    <a:pt x="187" y="440"/>
                    <a:pt x="260" y="420"/>
                  </a:cubicBezTo>
                  <a:cubicBezTo>
                    <a:pt x="333" y="400"/>
                    <a:pt x="400" y="370"/>
                    <a:pt x="440" y="340"/>
                  </a:cubicBezTo>
                  <a:cubicBezTo>
                    <a:pt x="480" y="310"/>
                    <a:pt x="483" y="277"/>
                    <a:pt x="500" y="240"/>
                  </a:cubicBezTo>
                  <a:cubicBezTo>
                    <a:pt x="517" y="203"/>
                    <a:pt x="527" y="160"/>
                    <a:pt x="540" y="120"/>
                  </a:cubicBezTo>
                  <a:cubicBezTo>
                    <a:pt x="553" y="80"/>
                    <a:pt x="566" y="40"/>
                    <a:pt x="580" y="0"/>
                  </a:cubicBezTo>
                </a:path>
              </a:pathLst>
            </a:custGeom>
            <a:noFill/>
            <a:ln w="28575" cap="flat" cmpd="sng">
              <a:solidFill>
                <a:srgbClr val="3333FF"/>
              </a:solidFill>
              <a:prstDash val="dash"/>
              <a:round/>
              <a:headEn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317" name="Freeform 37"/>
            <p:cNvSpPr>
              <a:spLocks/>
            </p:cNvSpPr>
            <p:nvPr/>
          </p:nvSpPr>
          <p:spPr bwMode="auto">
            <a:xfrm>
              <a:off x="1609" y="3419"/>
              <a:ext cx="240" cy="245"/>
            </a:xfrm>
            <a:custGeom>
              <a:avLst/>
              <a:gdLst>
                <a:gd name="T0" fmla="*/ 0 w 420"/>
                <a:gd name="T1" fmla="*/ 460 h 460"/>
                <a:gd name="T2" fmla="*/ 220 w 420"/>
                <a:gd name="T3" fmla="*/ 400 h 460"/>
                <a:gd name="T4" fmla="*/ 380 w 420"/>
                <a:gd name="T5" fmla="*/ 220 h 460"/>
                <a:gd name="T6" fmla="*/ 420 w 420"/>
                <a:gd name="T7" fmla="*/ 0 h 460"/>
              </a:gdLst>
              <a:ahLst/>
              <a:cxnLst>
                <a:cxn ang="0">
                  <a:pos x="T0" y="T1"/>
                </a:cxn>
                <a:cxn ang="0">
                  <a:pos x="T2" y="T3"/>
                </a:cxn>
                <a:cxn ang="0">
                  <a:pos x="T4" y="T5"/>
                </a:cxn>
                <a:cxn ang="0">
                  <a:pos x="T6" y="T7"/>
                </a:cxn>
              </a:cxnLst>
              <a:rect l="0" t="0" r="r" b="b"/>
              <a:pathLst>
                <a:path w="420" h="460">
                  <a:moveTo>
                    <a:pt x="0" y="460"/>
                  </a:moveTo>
                  <a:cubicBezTo>
                    <a:pt x="78" y="450"/>
                    <a:pt x="157" y="440"/>
                    <a:pt x="220" y="400"/>
                  </a:cubicBezTo>
                  <a:cubicBezTo>
                    <a:pt x="283" y="360"/>
                    <a:pt x="347" y="287"/>
                    <a:pt x="380" y="220"/>
                  </a:cubicBezTo>
                  <a:cubicBezTo>
                    <a:pt x="413" y="153"/>
                    <a:pt x="416" y="76"/>
                    <a:pt x="420" y="0"/>
                  </a:cubicBezTo>
                </a:path>
              </a:pathLst>
            </a:custGeom>
            <a:noFill/>
            <a:ln w="28575" cap="flat" cmpd="sng">
              <a:solidFill>
                <a:srgbClr val="3333FF"/>
              </a:solidFill>
              <a:prstDash val="dash"/>
              <a:round/>
              <a:headEn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318" name="Freeform 38"/>
            <p:cNvSpPr>
              <a:spLocks/>
            </p:cNvSpPr>
            <p:nvPr/>
          </p:nvSpPr>
          <p:spPr bwMode="auto">
            <a:xfrm>
              <a:off x="1296" y="3419"/>
              <a:ext cx="256" cy="222"/>
            </a:xfrm>
            <a:custGeom>
              <a:avLst/>
              <a:gdLst>
                <a:gd name="T0" fmla="*/ 0 w 360"/>
                <a:gd name="T1" fmla="*/ 480 h 480"/>
                <a:gd name="T2" fmla="*/ 100 w 360"/>
                <a:gd name="T3" fmla="*/ 440 h 480"/>
                <a:gd name="T4" fmla="*/ 240 w 360"/>
                <a:gd name="T5" fmla="*/ 320 h 480"/>
                <a:gd name="T6" fmla="*/ 320 w 360"/>
                <a:gd name="T7" fmla="*/ 200 h 480"/>
                <a:gd name="T8" fmla="*/ 360 w 360"/>
                <a:gd name="T9" fmla="*/ 0 h 480"/>
              </a:gdLst>
              <a:ahLst/>
              <a:cxnLst>
                <a:cxn ang="0">
                  <a:pos x="T0" y="T1"/>
                </a:cxn>
                <a:cxn ang="0">
                  <a:pos x="T2" y="T3"/>
                </a:cxn>
                <a:cxn ang="0">
                  <a:pos x="T4" y="T5"/>
                </a:cxn>
                <a:cxn ang="0">
                  <a:pos x="T6" y="T7"/>
                </a:cxn>
                <a:cxn ang="0">
                  <a:pos x="T8" y="T9"/>
                </a:cxn>
              </a:cxnLst>
              <a:rect l="0" t="0" r="r" b="b"/>
              <a:pathLst>
                <a:path w="360" h="480">
                  <a:moveTo>
                    <a:pt x="0" y="480"/>
                  </a:moveTo>
                  <a:cubicBezTo>
                    <a:pt x="30" y="473"/>
                    <a:pt x="60" y="467"/>
                    <a:pt x="100" y="440"/>
                  </a:cubicBezTo>
                  <a:cubicBezTo>
                    <a:pt x="140" y="413"/>
                    <a:pt x="203" y="360"/>
                    <a:pt x="240" y="320"/>
                  </a:cubicBezTo>
                  <a:cubicBezTo>
                    <a:pt x="277" y="280"/>
                    <a:pt x="300" y="253"/>
                    <a:pt x="320" y="200"/>
                  </a:cubicBezTo>
                  <a:cubicBezTo>
                    <a:pt x="340" y="147"/>
                    <a:pt x="350" y="73"/>
                    <a:pt x="360" y="0"/>
                  </a:cubicBezTo>
                </a:path>
              </a:pathLst>
            </a:custGeom>
            <a:noFill/>
            <a:ln w="28575" cap="flat" cmpd="sng">
              <a:solidFill>
                <a:srgbClr val="3333FF"/>
              </a:solidFill>
              <a:prstDash val="dash"/>
              <a:round/>
              <a:headEn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319" name="Freeform 39"/>
            <p:cNvSpPr>
              <a:spLocks/>
            </p:cNvSpPr>
            <p:nvPr/>
          </p:nvSpPr>
          <p:spPr bwMode="auto">
            <a:xfrm flipV="1">
              <a:off x="1200" y="3161"/>
              <a:ext cx="238" cy="237"/>
            </a:xfrm>
            <a:custGeom>
              <a:avLst/>
              <a:gdLst>
                <a:gd name="T0" fmla="*/ 0 w 320"/>
                <a:gd name="T1" fmla="*/ 500 h 500"/>
                <a:gd name="T2" fmla="*/ 140 w 320"/>
                <a:gd name="T3" fmla="*/ 380 h 500"/>
                <a:gd name="T4" fmla="*/ 260 w 320"/>
                <a:gd name="T5" fmla="*/ 200 h 500"/>
                <a:gd name="T6" fmla="*/ 320 w 320"/>
                <a:gd name="T7" fmla="*/ 0 h 500"/>
              </a:gdLst>
              <a:ahLst/>
              <a:cxnLst>
                <a:cxn ang="0">
                  <a:pos x="T0" y="T1"/>
                </a:cxn>
                <a:cxn ang="0">
                  <a:pos x="T2" y="T3"/>
                </a:cxn>
                <a:cxn ang="0">
                  <a:pos x="T4" y="T5"/>
                </a:cxn>
                <a:cxn ang="0">
                  <a:pos x="T6" y="T7"/>
                </a:cxn>
              </a:cxnLst>
              <a:rect l="0" t="0" r="r" b="b"/>
              <a:pathLst>
                <a:path w="320" h="500">
                  <a:moveTo>
                    <a:pt x="0" y="500"/>
                  </a:moveTo>
                  <a:cubicBezTo>
                    <a:pt x="48" y="465"/>
                    <a:pt x="97" y="430"/>
                    <a:pt x="140" y="380"/>
                  </a:cubicBezTo>
                  <a:cubicBezTo>
                    <a:pt x="183" y="330"/>
                    <a:pt x="230" y="263"/>
                    <a:pt x="260" y="200"/>
                  </a:cubicBezTo>
                  <a:cubicBezTo>
                    <a:pt x="290" y="137"/>
                    <a:pt x="305" y="68"/>
                    <a:pt x="320" y="0"/>
                  </a:cubicBezTo>
                </a:path>
              </a:pathLst>
            </a:custGeom>
            <a:noFill/>
            <a:ln w="28575" cap="flat" cmpd="sng">
              <a:solidFill>
                <a:srgbClr val="3333FF"/>
              </a:solidFill>
              <a:prstDash val="dash"/>
              <a:round/>
              <a:headEn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320" name="Freeform 40"/>
            <p:cNvSpPr>
              <a:spLocks/>
            </p:cNvSpPr>
            <p:nvPr/>
          </p:nvSpPr>
          <p:spPr bwMode="auto">
            <a:xfrm flipV="1">
              <a:off x="1757" y="3134"/>
              <a:ext cx="503" cy="275"/>
            </a:xfrm>
            <a:custGeom>
              <a:avLst/>
              <a:gdLst>
                <a:gd name="T0" fmla="*/ 0 w 880"/>
                <a:gd name="T1" fmla="*/ 500 h 500"/>
                <a:gd name="T2" fmla="*/ 620 w 880"/>
                <a:gd name="T3" fmla="*/ 420 h 500"/>
                <a:gd name="T4" fmla="*/ 760 w 880"/>
                <a:gd name="T5" fmla="*/ 300 h 500"/>
                <a:gd name="T6" fmla="*/ 820 w 880"/>
                <a:gd name="T7" fmla="*/ 220 h 500"/>
                <a:gd name="T8" fmla="*/ 880 w 880"/>
                <a:gd name="T9" fmla="*/ 0 h 500"/>
              </a:gdLst>
              <a:ahLst/>
              <a:cxnLst>
                <a:cxn ang="0">
                  <a:pos x="T0" y="T1"/>
                </a:cxn>
                <a:cxn ang="0">
                  <a:pos x="T2" y="T3"/>
                </a:cxn>
                <a:cxn ang="0">
                  <a:pos x="T4" y="T5"/>
                </a:cxn>
                <a:cxn ang="0">
                  <a:pos x="T6" y="T7"/>
                </a:cxn>
                <a:cxn ang="0">
                  <a:pos x="T8" y="T9"/>
                </a:cxn>
              </a:cxnLst>
              <a:rect l="0" t="0" r="r" b="b"/>
              <a:pathLst>
                <a:path w="880" h="500">
                  <a:moveTo>
                    <a:pt x="0" y="500"/>
                  </a:moveTo>
                  <a:cubicBezTo>
                    <a:pt x="246" y="476"/>
                    <a:pt x="493" y="453"/>
                    <a:pt x="620" y="420"/>
                  </a:cubicBezTo>
                  <a:cubicBezTo>
                    <a:pt x="747" y="387"/>
                    <a:pt x="727" y="333"/>
                    <a:pt x="760" y="300"/>
                  </a:cubicBezTo>
                  <a:cubicBezTo>
                    <a:pt x="793" y="267"/>
                    <a:pt x="800" y="270"/>
                    <a:pt x="820" y="220"/>
                  </a:cubicBezTo>
                  <a:cubicBezTo>
                    <a:pt x="840" y="170"/>
                    <a:pt x="860" y="85"/>
                    <a:pt x="880" y="0"/>
                  </a:cubicBezTo>
                </a:path>
              </a:pathLst>
            </a:custGeom>
            <a:noFill/>
            <a:ln w="28575" cap="flat" cmpd="sng">
              <a:solidFill>
                <a:srgbClr val="3333FF"/>
              </a:solidFill>
              <a:prstDash val="dash"/>
              <a:round/>
              <a:headEn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321" name="Freeform 41"/>
            <p:cNvSpPr>
              <a:spLocks/>
            </p:cNvSpPr>
            <p:nvPr/>
          </p:nvSpPr>
          <p:spPr bwMode="auto">
            <a:xfrm flipV="1">
              <a:off x="1369" y="3123"/>
              <a:ext cx="331" cy="297"/>
            </a:xfrm>
            <a:custGeom>
              <a:avLst/>
              <a:gdLst>
                <a:gd name="T0" fmla="*/ 0 w 580"/>
                <a:gd name="T1" fmla="*/ 460 h 460"/>
                <a:gd name="T2" fmla="*/ 260 w 580"/>
                <a:gd name="T3" fmla="*/ 420 h 460"/>
                <a:gd name="T4" fmla="*/ 440 w 580"/>
                <a:gd name="T5" fmla="*/ 340 h 460"/>
                <a:gd name="T6" fmla="*/ 500 w 580"/>
                <a:gd name="T7" fmla="*/ 240 h 460"/>
                <a:gd name="T8" fmla="*/ 540 w 580"/>
                <a:gd name="T9" fmla="*/ 120 h 460"/>
                <a:gd name="T10" fmla="*/ 580 w 580"/>
                <a:gd name="T11" fmla="*/ 0 h 460"/>
              </a:gdLst>
              <a:ahLst/>
              <a:cxnLst>
                <a:cxn ang="0">
                  <a:pos x="T0" y="T1"/>
                </a:cxn>
                <a:cxn ang="0">
                  <a:pos x="T2" y="T3"/>
                </a:cxn>
                <a:cxn ang="0">
                  <a:pos x="T4" y="T5"/>
                </a:cxn>
                <a:cxn ang="0">
                  <a:pos x="T6" y="T7"/>
                </a:cxn>
                <a:cxn ang="0">
                  <a:pos x="T8" y="T9"/>
                </a:cxn>
                <a:cxn ang="0">
                  <a:pos x="T10" y="T11"/>
                </a:cxn>
              </a:cxnLst>
              <a:rect l="0" t="0" r="r" b="b"/>
              <a:pathLst>
                <a:path w="580" h="460">
                  <a:moveTo>
                    <a:pt x="0" y="460"/>
                  </a:moveTo>
                  <a:cubicBezTo>
                    <a:pt x="93" y="450"/>
                    <a:pt x="187" y="440"/>
                    <a:pt x="260" y="420"/>
                  </a:cubicBezTo>
                  <a:cubicBezTo>
                    <a:pt x="333" y="400"/>
                    <a:pt x="400" y="370"/>
                    <a:pt x="440" y="340"/>
                  </a:cubicBezTo>
                  <a:cubicBezTo>
                    <a:pt x="480" y="310"/>
                    <a:pt x="483" y="277"/>
                    <a:pt x="500" y="240"/>
                  </a:cubicBezTo>
                  <a:cubicBezTo>
                    <a:pt x="517" y="203"/>
                    <a:pt x="527" y="160"/>
                    <a:pt x="540" y="120"/>
                  </a:cubicBezTo>
                  <a:cubicBezTo>
                    <a:pt x="553" y="80"/>
                    <a:pt x="566" y="40"/>
                    <a:pt x="580" y="0"/>
                  </a:cubicBezTo>
                </a:path>
              </a:pathLst>
            </a:custGeom>
            <a:noFill/>
            <a:ln w="28575" cap="flat" cmpd="sng">
              <a:solidFill>
                <a:srgbClr val="3333FF"/>
              </a:solidFill>
              <a:prstDash val="dash"/>
              <a:round/>
              <a:headEn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322" name="Freeform 42"/>
            <p:cNvSpPr>
              <a:spLocks/>
            </p:cNvSpPr>
            <p:nvPr/>
          </p:nvSpPr>
          <p:spPr bwMode="auto">
            <a:xfrm flipV="1">
              <a:off x="1609" y="3145"/>
              <a:ext cx="240" cy="253"/>
            </a:xfrm>
            <a:custGeom>
              <a:avLst/>
              <a:gdLst>
                <a:gd name="T0" fmla="*/ 0 w 420"/>
                <a:gd name="T1" fmla="*/ 460 h 460"/>
                <a:gd name="T2" fmla="*/ 220 w 420"/>
                <a:gd name="T3" fmla="*/ 400 h 460"/>
                <a:gd name="T4" fmla="*/ 380 w 420"/>
                <a:gd name="T5" fmla="*/ 220 h 460"/>
                <a:gd name="T6" fmla="*/ 420 w 420"/>
                <a:gd name="T7" fmla="*/ 0 h 460"/>
              </a:gdLst>
              <a:ahLst/>
              <a:cxnLst>
                <a:cxn ang="0">
                  <a:pos x="T0" y="T1"/>
                </a:cxn>
                <a:cxn ang="0">
                  <a:pos x="T2" y="T3"/>
                </a:cxn>
                <a:cxn ang="0">
                  <a:pos x="T4" y="T5"/>
                </a:cxn>
                <a:cxn ang="0">
                  <a:pos x="T6" y="T7"/>
                </a:cxn>
              </a:cxnLst>
              <a:rect l="0" t="0" r="r" b="b"/>
              <a:pathLst>
                <a:path w="420" h="460">
                  <a:moveTo>
                    <a:pt x="0" y="460"/>
                  </a:moveTo>
                  <a:cubicBezTo>
                    <a:pt x="78" y="450"/>
                    <a:pt x="157" y="440"/>
                    <a:pt x="220" y="400"/>
                  </a:cubicBezTo>
                  <a:cubicBezTo>
                    <a:pt x="283" y="360"/>
                    <a:pt x="347" y="287"/>
                    <a:pt x="380" y="220"/>
                  </a:cubicBezTo>
                  <a:cubicBezTo>
                    <a:pt x="413" y="153"/>
                    <a:pt x="416" y="76"/>
                    <a:pt x="420" y="0"/>
                  </a:cubicBezTo>
                </a:path>
              </a:pathLst>
            </a:custGeom>
            <a:noFill/>
            <a:ln w="28575" cap="flat" cmpd="sng">
              <a:solidFill>
                <a:srgbClr val="3333FF"/>
              </a:solidFill>
              <a:prstDash val="dash"/>
              <a:round/>
              <a:headEn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323" name="Freeform 43"/>
            <p:cNvSpPr>
              <a:spLocks/>
            </p:cNvSpPr>
            <p:nvPr/>
          </p:nvSpPr>
          <p:spPr bwMode="auto">
            <a:xfrm flipV="1">
              <a:off x="1296" y="3161"/>
              <a:ext cx="256" cy="237"/>
            </a:xfrm>
            <a:custGeom>
              <a:avLst/>
              <a:gdLst>
                <a:gd name="T0" fmla="*/ 0 w 360"/>
                <a:gd name="T1" fmla="*/ 480 h 480"/>
                <a:gd name="T2" fmla="*/ 100 w 360"/>
                <a:gd name="T3" fmla="*/ 440 h 480"/>
                <a:gd name="T4" fmla="*/ 240 w 360"/>
                <a:gd name="T5" fmla="*/ 320 h 480"/>
                <a:gd name="T6" fmla="*/ 320 w 360"/>
                <a:gd name="T7" fmla="*/ 200 h 480"/>
                <a:gd name="T8" fmla="*/ 360 w 360"/>
                <a:gd name="T9" fmla="*/ 0 h 480"/>
              </a:gdLst>
              <a:ahLst/>
              <a:cxnLst>
                <a:cxn ang="0">
                  <a:pos x="T0" y="T1"/>
                </a:cxn>
                <a:cxn ang="0">
                  <a:pos x="T2" y="T3"/>
                </a:cxn>
                <a:cxn ang="0">
                  <a:pos x="T4" y="T5"/>
                </a:cxn>
                <a:cxn ang="0">
                  <a:pos x="T6" y="T7"/>
                </a:cxn>
                <a:cxn ang="0">
                  <a:pos x="T8" y="T9"/>
                </a:cxn>
              </a:cxnLst>
              <a:rect l="0" t="0" r="r" b="b"/>
              <a:pathLst>
                <a:path w="360" h="480">
                  <a:moveTo>
                    <a:pt x="0" y="480"/>
                  </a:moveTo>
                  <a:cubicBezTo>
                    <a:pt x="30" y="473"/>
                    <a:pt x="60" y="467"/>
                    <a:pt x="100" y="440"/>
                  </a:cubicBezTo>
                  <a:cubicBezTo>
                    <a:pt x="140" y="413"/>
                    <a:pt x="203" y="360"/>
                    <a:pt x="240" y="320"/>
                  </a:cubicBezTo>
                  <a:cubicBezTo>
                    <a:pt x="277" y="280"/>
                    <a:pt x="300" y="253"/>
                    <a:pt x="320" y="200"/>
                  </a:cubicBezTo>
                  <a:cubicBezTo>
                    <a:pt x="340" y="147"/>
                    <a:pt x="350" y="73"/>
                    <a:pt x="360" y="0"/>
                  </a:cubicBezTo>
                </a:path>
              </a:pathLst>
            </a:custGeom>
            <a:noFill/>
            <a:ln w="28575" cap="flat" cmpd="sng">
              <a:solidFill>
                <a:srgbClr val="3333FF"/>
              </a:solidFill>
              <a:prstDash val="dash"/>
              <a:round/>
              <a:headEn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324" name="Line 44"/>
            <p:cNvSpPr>
              <a:spLocks noChangeShapeType="1"/>
            </p:cNvSpPr>
            <p:nvPr/>
          </p:nvSpPr>
          <p:spPr bwMode="auto">
            <a:xfrm>
              <a:off x="3408" y="3545"/>
              <a:ext cx="285" cy="0"/>
            </a:xfrm>
            <a:prstGeom prst="line">
              <a:avLst/>
            </a:prstGeom>
            <a:noFill/>
            <a:ln w="28575">
              <a:solidFill>
                <a:srgbClr val="3333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25" name="Text Box 45"/>
            <p:cNvSpPr txBox="1">
              <a:spLocks noChangeArrowheads="1"/>
            </p:cNvSpPr>
            <p:nvPr/>
          </p:nvSpPr>
          <p:spPr bwMode="auto">
            <a:xfrm>
              <a:off x="3704" y="3401"/>
              <a:ext cx="139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algn="just" eaLnBrk="0" hangingPunct="0"/>
              <a:r>
                <a:rPr lang="en-US" altLang="zh-CN" sz="1600" b="1">
                  <a:solidFill>
                    <a:srgbClr val="3333FF"/>
                  </a:solidFill>
                  <a:latin typeface="Times New Roman" panose="02020603050405020304" pitchFamily="18" charset="0"/>
                </a:rPr>
                <a:t>Equipotential surfaces</a:t>
              </a:r>
            </a:p>
          </p:txBody>
        </p:sp>
      </p:grpSp>
      <p:graphicFrame>
        <p:nvGraphicFramePr>
          <p:cNvPr id="225326" name="Object 46"/>
          <p:cNvGraphicFramePr>
            <a:graphicFrameLocks noChangeAspect="1"/>
          </p:cNvGraphicFramePr>
          <p:nvPr/>
        </p:nvGraphicFramePr>
        <p:xfrm>
          <a:off x="4367213" y="1773238"/>
          <a:ext cx="2743200" cy="1092200"/>
        </p:xfrm>
        <a:graphic>
          <a:graphicData uri="http://schemas.openxmlformats.org/presentationml/2006/ole">
            <mc:AlternateContent xmlns:mc="http://schemas.openxmlformats.org/markup-compatibility/2006">
              <mc:Choice xmlns:v="urn:schemas-microsoft-com:vml" Requires="v">
                <p:oleObj spid="_x0000_s68639" name="Equation" r:id="rId7" imgW="1651000" imgH="660400" progId="Equation.3">
                  <p:embed/>
                </p:oleObj>
              </mc:Choice>
              <mc:Fallback>
                <p:oleObj name="Equation" r:id="rId7" imgW="1651000" imgH="660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7213" y="1773238"/>
                        <a:ext cx="2743200"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33050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25282"/>
                                        </p:tgtEl>
                                        <p:attrNameLst>
                                          <p:attrName>style.visibility</p:attrName>
                                        </p:attrNameLst>
                                      </p:cBhvr>
                                      <p:to>
                                        <p:strVal val="visible"/>
                                      </p:to>
                                    </p:set>
                                    <p:anim calcmode="lin" valueType="num">
                                      <p:cBhvr additive="base">
                                        <p:cTn id="7" dur="500" fill="hold"/>
                                        <p:tgtEl>
                                          <p:spTgt spid="225282"/>
                                        </p:tgtEl>
                                        <p:attrNameLst>
                                          <p:attrName>ppt_x</p:attrName>
                                        </p:attrNameLst>
                                      </p:cBhvr>
                                      <p:tavLst>
                                        <p:tav tm="0">
                                          <p:val>
                                            <p:strVal val="#ppt_x"/>
                                          </p:val>
                                        </p:tav>
                                        <p:tav tm="100000">
                                          <p:val>
                                            <p:strVal val="#ppt_x"/>
                                          </p:val>
                                        </p:tav>
                                      </p:tavLst>
                                    </p:anim>
                                    <p:anim calcmode="lin" valueType="num">
                                      <p:cBhvr additive="base">
                                        <p:cTn id="8" dur="500" fill="hold"/>
                                        <p:tgtEl>
                                          <p:spTgt spid="22528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25326"/>
                                        </p:tgtEl>
                                        <p:attrNameLst>
                                          <p:attrName>style.visibility</p:attrName>
                                        </p:attrNameLst>
                                      </p:cBhvr>
                                      <p:to>
                                        <p:strVal val="visible"/>
                                      </p:to>
                                    </p:set>
                                    <p:anim calcmode="lin" valueType="num">
                                      <p:cBhvr additive="base">
                                        <p:cTn id="13" dur="500" fill="hold"/>
                                        <p:tgtEl>
                                          <p:spTgt spid="225326"/>
                                        </p:tgtEl>
                                        <p:attrNameLst>
                                          <p:attrName>ppt_x</p:attrName>
                                        </p:attrNameLst>
                                      </p:cBhvr>
                                      <p:tavLst>
                                        <p:tav tm="0">
                                          <p:val>
                                            <p:strVal val="#ppt_x"/>
                                          </p:val>
                                        </p:tav>
                                        <p:tav tm="100000">
                                          <p:val>
                                            <p:strVal val="#ppt_x"/>
                                          </p:val>
                                        </p:tav>
                                      </p:tavLst>
                                    </p:anim>
                                    <p:anim calcmode="lin" valueType="num">
                                      <p:cBhvr additive="base">
                                        <p:cTn id="14" dur="500" fill="hold"/>
                                        <p:tgtEl>
                                          <p:spTgt spid="22532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5284"/>
                                        </p:tgtEl>
                                        <p:attrNameLst>
                                          <p:attrName>style.visibility</p:attrName>
                                        </p:attrNameLst>
                                      </p:cBhvr>
                                      <p:to>
                                        <p:strVal val="visible"/>
                                      </p:to>
                                    </p:set>
                                    <p:anim calcmode="lin" valueType="num">
                                      <p:cBhvr additive="base">
                                        <p:cTn id="19" dur="500" fill="hold"/>
                                        <p:tgtEl>
                                          <p:spTgt spid="225284"/>
                                        </p:tgtEl>
                                        <p:attrNameLst>
                                          <p:attrName>ppt_x</p:attrName>
                                        </p:attrNameLst>
                                      </p:cBhvr>
                                      <p:tavLst>
                                        <p:tav tm="0">
                                          <p:val>
                                            <p:strVal val="#ppt_x"/>
                                          </p:val>
                                        </p:tav>
                                        <p:tav tm="100000">
                                          <p:val>
                                            <p:strVal val="#ppt_x"/>
                                          </p:val>
                                        </p:tav>
                                      </p:tavLst>
                                    </p:anim>
                                    <p:anim calcmode="lin" valueType="num">
                                      <p:cBhvr additive="base">
                                        <p:cTn id="20" dur="500" fill="hold"/>
                                        <p:tgtEl>
                                          <p:spTgt spid="22528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25283"/>
                                        </p:tgtEl>
                                        <p:attrNameLst>
                                          <p:attrName>style.visibility</p:attrName>
                                        </p:attrNameLst>
                                      </p:cBhvr>
                                      <p:to>
                                        <p:strVal val="visible"/>
                                      </p:to>
                                    </p:set>
                                    <p:anim calcmode="lin" valueType="num">
                                      <p:cBhvr additive="base">
                                        <p:cTn id="25" dur="500" fill="hold"/>
                                        <p:tgtEl>
                                          <p:spTgt spid="225283"/>
                                        </p:tgtEl>
                                        <p:attrNameLst>
                                          <p:attrName>ppt_x</p:attrName>
                                        </p:attrNameLst>
                                      </p:cBhvr>
                                      <p:tavLst>
                                        <p:tav tm="0">
                                          <p:val>
                                            <p:strVal val="#ppt_x"/>
                                          </p:val>
                                        </p:tav>
                                        <p:tav tm="100000">
                                          <p:val>
                                            <p:strVal val="#ppt_x"/>
                                          </p:val>
                                        </p:tav>
                                      </p:tavLst>
                                    </p:anim>
                                    <p:anim calcmode="lin" valueType="num">
                                      <p:cBhvr additive="base">
                                        <p:cTn id="26" dur="500" fill="hold"/>
                                        <p:tgtEl>
                                          <p:spTgt spid="22528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25285"/>
                                        </p:tgtEl>
                                        <p:attrNameLst>
                                          <p:attrName>style.visibility</p:attrName>
                                        </p:attrNameLst>
                                      </p:cBhvr>
                                      <p:to>
                                        <p:strVal val="visible"/>
                                      </p:to>
                                    </p:set>
                                    <p:anim calcmode="lin" valueType="num">
                                      <p:cBhvr additive="base">
                                        <p:cTn id="31" dur="500" fill="hold"/>
                                        <p:tgtEl>
                                          <p:spTgt spid="225285"/>
                                        </p:tgtEl>
                                        <p:attrNameLst>
                                          <p:attrName>ppt_x</p:attrName>
                                        </p:attrNameLst>
                                      </p:cBhvr>
                                      <p:tavLst>
                                        <p:tav tm="0">
                                          <p:val>
                                            <p:strVal val="#ppt_x"/>
                                          </p:val>
                                        </p:tav>
                                        <p:tav tm="100000">
                                          <p:val>
                                            <p:strVal val="#ppt_x"/>
                                          </p:val>
                                        </p:tav>
                                      </p:tavLst>
                                    </p:anim>
                                    <p:anim calcmode="lin" valueType="num">
                                      <p:cBhvr additive="base">
                                        <p:cTn id="32" dur="500" fill="hold"/>
                                        <p:tgtEl>
                                          <p:spTgt spid="22528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22528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225304"/>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2253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2" grpId="0" autoUpdateAnimBg="0"/>
      <p:bldP spid="225284"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rrowheads="1"/>
          </p:cNvSpPr>
          <p:nvPr>
            <p:ph type="title"/>
          </p:nvPr>
        </p:nvSpPr>
        <p:spPr>
          <a:xfrm>
            <a:off x="1774825" y="125413"/>
            <a:ext cx="8540750" cy="1143000"/>
          </a:xfrm>
        </p:spPr>
        <p:txBody>
          <a:bodyPr/>
          <a:lstStyle/>
          <a:p>
            <a:r>
              <a:rPr lang="en-US" altLang="zh-CN" sz="4800" b="1">
                <a:solidFill>
                  <a:srgbClr val="800000"/>
                </a:solidFill>
              </a:rPr>
              <a:t>Summary</a:t>
            </a:r>
          </a:p>
        </p:txBody>
      </p:sp>
      <p:sp>
        <p:nvSpPr>
          <p:cNvPr id="226307" name="Rectangle 3"/>
          <p:cNvSpPr>
            <a:spLocks noGrp="1" noRot="1" noChangeArrowheads="1"/>
          </p:cNvSpPr>
          <p:nvPr>
            <p:ph type="body" idx="1"/>
          </p:nvPr>
        </p:nvSpPr>
        <p:spPr>
          <a:xfrm>
            <a:off x="1847850" y="1196976"/>
            <a:ext cx="8351838" cy="4968875"/>
          </a:xfrm>
        </p:spPr>
        <p:txBody>
          <a:bodyPr>
            <a:normAutofit fontScale="92500"/>
          </a:bodyPr>
          <a:lstStyle/>
          <a:p>
            <a:pPr>
              <a:lnSpc>
                <a:spcPct val="80000"/>
              </a:lnSpc>
            </a:pPr>
            <a:r>
              <a:rPr lang="en-US" altLang="zh-CN" sz="2800" b="1">
                <a:solidFill>
                  <a:srgbClr val="FF0000"/>
                </a:solidFill>
              </a:rPr>
              <a:t>Uniqueness:</a:t>
            </a:r>
            <a:r>
              <a:rPr lang="en-US" altLang="zh-CN" sz="2800" b="1">
                <a:solidFill>
                  <a:srgbClr val="000000"/>
                </a:solidFill>
              </a:rPr>
              <a:t> </a:t>
            </a:r>
            <a:r>
              <a:rPr lang="en-US" altLang="zh-CN" sz="2800" b="1">
                <a:solidFill>
                  <a:srgbClr val="0000CC"/>
                </a:solidFill>
                <a:ea typeface="Gulim" panose="020B0600000101010101" pitchFamily="34" charset="-127"/>
              </a:rPr>
              <a:t>a solution of an electrostatic problem satisfying its boundary conditions is the only possible solution, irrespective of the method by which the solution is obtained.</a:t>
            </a:r>
          </a:p>
          <a:p>
            <a:pPr>
              <a:lnSpc>
                <a:spcPct val="80000"/>
              </a:lnSpc>
            </a:pPr>
            <a:endParaRPr lang="en-US" altLang="zh-CN" sz="900" b="1">
              <a:solidFill>
                <a:srgbClr val="000000"/>
              </a:solidFill>
            </a:endParaRPr>
          </a:p>
          <a:p>
            <a:pPr>
              <a:lnSpc>
                <a:spcPct val="80000"/>
              </a:lnSpc>
            </a:pPr>
            <a:r>
              <a:rPr lang="en-US" altLang="zh-CN" sz="2800" b="1">
                <a:solidFill>
                  <a:srgbClr val="FF0000"/>
                </a:solidFill>
              </a:rPr>
              <a:t>Method of Images:</a:t>
            </a:r>
            <a:r>
              <a:rPr lang="en-US" altLang="zh-CN" sz="2800" b="1">
                <a:solidFill>
                  <a:srgbClr val="000000"/>
                </a:solidFill>
              </a:rPr>
              <a:t> </a:t>
            </a:r>
            <a:r>
              <a:rPr lang="en-US" altLang="zh-CN" sz="2800" b="1">
                <a:solidFill>
                  <a:srgbClr val="0000CC"/>
                </a:solidFill>
              </a:rPr>
              <a:t>w</a:t>
            </a:r>
            <a:r>
              <a:rPr lang="en-US" altLang="ko-KR" sz="2800" b="1">
                <a:solidFill>
                  <a:srgbClr val="0000CC"/>
                </a:solidFill>
              </a:rPr>
              <a:t>hen the conducting bodies have boundaries of a simple geometry, the method of images may be used.</a:t>
            </a:r>
            <a:endParaRPr lang="en-US" altLang="zh-CN" sz="2800" b="1">
              <a:solidFill>
                <a:srgbClr val="0000CC"/>
              </a:solidFill>
            </a:endParaRPr>
          </a:p>
          <a:p>
            <a:pPr>
              <a:lnSpc>
                <a:spcPct val="80000"/>
              </a:lnSpc>
            </a:pPr>
            <a:endParaRPr lang="en-US" altLang="zh-CN" sz="900" b="1">
              <a:solidFill>
                <a:srgbClr val="000000"/>
              </a:solidFill>
            </a:endParaRPr>
          </a:p>
          <a:p>
            <a:pPr>
              <a:lnSpc>
                <a:spcPct val="80000"/>
              </a:lnSpc>
            </a:pPr>
            <a:r>
              <a:rPr lang="en-US" altLang="zh-CN" sz="2800" b="1">
                <a:solidFill>
                  <a:srgbClr val="FF0000"/>
                </a:solidFill>
              </a:rPr>
              <a:t>Boundary-Value Problems:</a:t>
            </a:r>
            <a:r>
              <a:rPr lang="en-US" altLang="zh-CN" sz="2800" b="1">
                <a:solidFill>
                  <a:srgbClr val="000000"/>
                </a:solidFill>
              </a:rPr>
              <a:t> </a:t>
            </a:r>
            <a:r>
              <a:rPr lang="en-US" altLang="zh-CN" sz="2800" b="1">
                <a:solidFill>
                  <a:srgbClr val="0000CC"/>
                </a:solidFill>
              </a:rPr>
              <a:t>three types, correctly describe;</a:t>
            </a:r>
          </a:p>
          <a:p>
            <a:pPr>
              <a:lnSpc>
                <a:spcPct val="80000"/>
              </a:lnSpc>
            </a:pPr>
            <a:endParaRPr lang="en-US" altLang="zh-CN" sz="900" b="1">
              <a:solidFill>
                <a:srgbClr val="0000CC"/>
              </a:solidFill>
            </a:endParaRPr>
          </a:p>
          <a:p>
            <a:pPr>
              <a:lnSpc>
                <a:spcPct val="80000"/>
              </a:lnSpc>
            </a:pPr>
            <a:r>
              <a:rPr lang="en-US" altLang="zh-CN" sz="2800" b="1">
                <a:solidFill>
                  <a:srgbClr val="FF0000"/>
                </a:solidFill>
              </a:rPr>
              <a:t>Method of separation of variables:</a:t>
            </a:r>
            <a:r>
              <a:rPr lang="en-US" altLang="zh-CN" sz="2800" b="1">
                <a:solidFill>
                  <a:srgbClr val="000000"/>
                </a:solidFill>
              </a:rPr>
              <a:t> </a:t>
            </a:r>
            <a:r>
              <a:rPr lang="en-US" altLang="zh-CN" sz="2800" b="1">
                <a:solidFill>
                  <a:srgbClr val="0000CC"/>
                </a:solidFill>
              </a:rPr>
              <a:t>transform the high dimensional problem into one dimensional problem</a:t>
            </a:r>
          </a:p>
        </p:txBody>
      </p:sp>
      <p:pic>
        <p:nvPicPr>
          <p:cNvPr id="11"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480551" y="5589588"/>
            <a:ext cx="1122363" cy="1200150"/>
          </a:xfrm>
          <a:prstGeom prst="rect">
            <a:avLst/>
          </a:prstGeom>
          <a:noFill/>
          <a:ln w="9525">
            <a:noFill/>
            <a:miter lim="800000"/>
            <a:headEnd/>
            <a:tailEnd/>
          </a:ln>
          <a:effectLst>
            <a:outerShdw blurRad="50800" dist="38100" dir="2700000" algn="tl" rotWithShape="0">
              <a:srgbClr val="FFC000">
                <a:alpha val="40000"/>
              </a:srgbClr>
            </a:outerShdw>
          </a:effectLst>
        </p:spPr>
      </p:pic>
    </p:spTree>
    <p:extLst>
      <p:ext uri="{BB962C8B-B14F-4D97-AF65-F5344CB8AC3E}">
        <p14:creationId xmlns:p14="http://schemas.microsoft.com/office/powerpoint/2010/main" val="38591358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animEffect transition="in" filter="blinds(horizontal)">
                                      <p:cBhvr>
                                        <p:cTn id="7" dur="500"/>
                                        <p:tgtEl>
                                          <p:spTgt spid="2263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6307">
                                            <p:txEl>
                                              <p:pRg st="2" end="2"/>
                                            </p:txEl>
                                          </p:spTgt>
                                        </p:tgtEl>
                                        <p:attrNameLst>
                                          <p:attrName>style.visibility</p:attrName>
                                        </p:attrNameLst>
                                      </p:cBhvr>
                                      <p:to>
                                        <p:strVal val="visible"/>
                                      </p:to>
                                    </p:set>
                                    <p:animEffect transition="in" filter="blinds(horizontal)">
                                      <p:cBhvr>
                                        <p:cTn id="12" dur="500"/>
                                        <p:tgtEl>
                                          <p:spTgt spid="2263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6307">
                                            <p:txEl>
                                              <p:pRg st="4" end="4"/>
                                            </p:txEl>
                                          </p:spTgt>
                                        </p:tgtEl>
                                        <p:attrNameLst>
                                          <p:attrName>style.visibility</p:attrName>
                                        </p:attrNameLst>
                                      </p:cBhvr>
                                      <p:to>
                                        <p:strVal val="visible"/>
                                      </p:to>
                                    </p:set>
                                    <p:animEffect transition="in" filter="blinds(horizontal)">
                                      <p:cBhvr>
                                        <p:cTn id="17" dur="500"/>
                                        <p:tgtEl>
                                          <p:spTgt spid="22630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6307">
                                            <p:txEl>
                                              <p:pRg st="6" end="6"/>
                                            </p:txEl>
                                          </p:spTgt>
                                        </p:tgtEl>
                                        <p:attrNameLst>
                                          <p:attrName>style.visibility</p:attrName>
                                        </p:attrNameLst>
                                      </p:cBhvr>
                                      <p:to>
                                        <p:strVal val="visible"/>
                                      </p:to>
                                    </p:set>
                                    <p:animEffect transition="in" filter="blinds(horizontal)">
                                      <p:cBhvr>
                                        <p:cTn id="22" dur="500"/>
                                        <p:tgtEl>
                                          <p:spTgt spid="2263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rrowheads="1"/>
          </p:cNvSpPr>
          <p:nvPr>
            <p:ph type="title"/>
          </p:nvPr>
        </p:nvSpPr>
        <p:spPr>
          <a:xfrm>
            <a:off x="1774825" y="1125538"/>
            <a:ext cx="8540750" cy="1143000"/>
          </a:xfrm>
        </p:spPr>
        <p:txBody>
          <a:bodyPr/>
          <a:lstStyle/>
          <a:p>
            <a:r>
              <a:rPr lang="en-US" altLang="zh-CN" sz="6000" b="1">
                <a:effectLst>
                  <a:outerShdw blurRad="38100" dist="38100" dir="2700000" algn="tl">
                    <a:srgbClr val="C0C0C0"/>
                  </a:outerShdw>
                </a:effectLst>
              </a:rPr>
              <a:t>Homework</a:t>
            </a:r>
          </a:p>
        </p:txBody>
      </p:sp>
      <p:sp>
        <p:nvSpPr>
          <p:cNvPr id="205827" name="Rectangle 3"/>
          <p:cNvSpPr>
            <a:spLocks noGrp="1" noRot="1" noChangeArrowheads="1"/>
          </p:cNvSpPr>
          <p:nvPr>
            <p:ph type="body" idx="1"/>
          </p:nvPr>
        </p:nvSpPr>
        <p:spPr>
          <a:xfrm>
            <a:off x="2424114" y="2852738"/>
            <a:ext cx="7488237" cy="1873250"/>
          </a:xfrm>
        </p:spPr>
        <p:txBody>
          <a:bodyPr/>
          <a:lstStyle/>
          <a:p>
            <a:pPr algn="ctr">
              <a:buFont typeface="Wingdings" panose="05000000000000000000" pitchFamily="2" charset="2"/>
              <a:buNone/>
            </a:pPr>
            <a:r>
              <a:rPr lang="en-US" altLang="zh-CN" sz="4800" dirty="0"/>
              <a:t>4-1, 4-6, 4-7, 4-14, 4-15, 4-21</a:t>
            </a:r>
            <a:endParaRPr lang="en-US" altLang="zh-CN" sz="4800" b="1" dirty="0">
              <a:solidFill>
                <a:srgbClr val="000000"/>
              </a:solidFill>
            </a:endParaRPr>
          </a:p>
        </p:txBody>
      </p:sp>
    </p:spTree>
    <p:extLst>
      <p:ext uri="{BB962C8B-B14F-4D97-AF65-F5344CB8AC3E}">
        <p14:creationId xmlns:p14="http://schemas.microsoft.com/office/powerpoint/2010/main" val="1400503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Rectangle 5"/>
          <p:cNvSpPr>
            <a:spLocks noGrp="1" noRot="1" noChangeArrowheads="1"/>
          </p:cNvSpPr>
          <p:nvPr>
            <p:ph type="body" idx="1"/>
          </p:nvPr>
        </p:nvSpPr>
        <p:spPr>
          <a:xfrm>
            <a:off x="1919289" y="333375"/>
            <a:ext cx="8497887" cy="4751388"/>
          </a:xfrm>
          <a:noFill/>
          <a:ln/>
        </p:spPr>
        <p:txBody>
          <a:bodyPr/>
          <a:lstStyle/>
          <a:p>
            <a:pPr>
              <a:lnSpc>
                <a:spcPct val="80000"/>
              </a:lnSpc>
            </a:pPr>
            <a:r>
              <a:rPr lang="en-US" altLang="ko-KR" sz="2800" b="1" dirty="0">
                <a:solidFill>
                  <a:srgbClr val="000000"/>
                </a:solidFill>
              </a:rPr>
              <a:t>In many practical problems the exact charge distribution is </a:t>
            </a:r>
            <a:r>
              <a:rPr lang="en-US" altLang="ko-KR" sz="2800" b="1" dirty="0" smtClean="0">
                <a:solidFill>
                  <a:srgbClr val="000000"/>
                </a:solidFill>
              </a:rPr>
              <a:t>unknown (with conducting boundary).</a:t>
            </a:r>
            <a:endParaRPr lang="en-US" altLang="zh-CN" sz="2800" b="1" dirty="0">
              <a:solidFill>
                <a:srgbClr val="000000"/>
              </a:solidFill>
            </a:endParaRPr>
          </a:p>
          <a:p>
            <a:pPr>
              <a:lnSpc>
                <a:spcPct val="80000"/>
              </a:lnSpc>
            </a:pPr>
            <a:endParaRPr lang="en-US" altLang="zh-CN" sz="2800" b="1" dirty="0">
              <a:solidFill>
                <a:srgbClr val="000000"/>
              </a:solidFill>
            </a:endParaRPr>
          </a:p>
          <a:p>
            <a:pPr>
              <a:lnSpc>
                <a:spcPct val="80000"/>
              </a:lnSpc>
            </a:pPr>
            <a:r>
              <a:rPr lang="en-US" altLang="ko-KR" sz="2800" b="1" dirty="0">
                <a:solidFill>
                  <a:srgbClr val="0000CC"/>
                </a:solidFill>
              </a:rPr>
              <a:t>When the conducting bodies have boundaries of a simple geometry, the </a:t>
            </a:r>
            <a:r>
              <a:rPr lang="en-US" altLang="ko-KR" sz="2800" b="1" i="1" dirty="0">
                <a:solidFill>
                  <a:srgbClr val="FF0000"/>
                </a:solidFill>
              </a:rPr>
              <a:t>method of images</a:t>
            </a:r>
            <a:r>
              <a:rPr lang="en-US" altLang="ko-KR" sz="2800" b="1" dirty="0">
                <a:solidFill>
                  <a:srgbClr val="0000CC"/>
                </a:solidFill>
              </a:rPr>
              <a:t> may be used.</a:t>
            </a:r>
            <a:endParaRPr lang="en-US" altLang="zh-CN" sz="2800" b="1" dirty="0">
              <a:solidFill>
                <a:srgbClr val="0000CC"/>
              </a:solidFill>
            </a:endParaRPr>
          </a:p>
          <a:p>
            <a:pPr>
              <a:lnSpc>
                <a:spcPct val="80000"/>
              </a:lnSpc>
            </a:pPr>
            <a:endParaRPr lang="en-US" altLang="zh-CN" sz="2800" b="1" dirty="0">
              <a:solidFill>
                <a:srgbClr val="0000CC"/>
              </a:solidFill>
            </a:endParaRPr>
          </a:p>
          <a:p>
            <a:pPr>
              <a:lnSpc>
                <a:spcPct val="80000"/>
              </a:lnSpc>
            </a:pPr>
            <a:r>
              <a:rPr lang="en-US" altLang="ko-KR" sz="2800" b="1" dirty="0">
                <a:solidFill>
                  <a:srgbClr val="000000"/>
                </a:solidFill>
              </a:rPr>
              <a:t>Differential equations must be solved subject to the appropriate boundary conditions. These are </a:t>
            </a:r>
            <a:r>
              <a:rPr lang="en-US" altLang="ko-KR" sz="2800" b="1" i="1" dirty="0">
                <a:solidFill>
                  <a:srgbClr val="FF0000"/>
                </a:solidFill>
              </a:rPr>
              <a:t>boundary-value problems</a:t>
            </a:r>
            <a:r>
              <a:rPr lang="en-US" altLang="ko-KR" sz="2800" b="1" dirty="0">
                <a:solidFill>
                  <a:srgbClr val="000000"/>
                </a:solidFill>
              </a:rPr>
              <a:t>.</a:t>
            </a:r>
            <a:endParaRPr lang="en-US" altLang="zh-CN" sz="2800" b="1" dirty="0">
              <a:solidFill>
                <a:srgbClr val="000000"/>
              </a:solidFill>
            </a:endParaRPr>
          </a:p>
        </p:txBody>
      </p:sp>
    </p:spTree>
    <p:extLst>
      <p:ext uri="{BB962C8B-B14F-4D97-AF65-F5344CB8AC3E}">
        <p14:creationId xmlns:p14="http://schemas.microsoft.com/office/powerpoint/2010/main" val="2290052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21">
                                            <p:txEl>
                                              <p:pRg st="0" end="0"/>
                                            </p:txEl>
                                          </p:spTgt>
                                        </p:tgtEl>
                                        <p:attrNameLst>
                                          <p:attrName>style.visibility</p:attrName>
                                        </p:attrNameLst>
                                      </p:cBhvr>
                                      <p:to>
                                        <p:strVal val="visible"/>
                                      </p:to>
                                    </p:set>
                                    <p:animEffect transition="in" filter="blinds(horizontal)">
                                      <p:cBhvr>
                                        <p:cTn id="7" dur="500"/>
                                        <p:tgtEl>
                                          <p:spTgt spid="860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021">
                                            <p:txEl>
                                              <p:pRg st="2" end="2"/>
                                            </p:txEl>
                                          </p:spTgt>
                                        </p:tgtEl>
                                        <p:attrNameLst>
                                          <p:attrName>style.visibility</p:attrName>
                                        </p:attrNameLst>
                                      </p:cBhvr>
                                      <p:to>
                                        <p:strVal val="visible"/>
                                      </p:to>
                                    </p:set>
                                    <p:animEffect transition="in" filter="blinds(horizontal)">
                                      <p:cBhvr>
                                        <p:cTn id="12" dur="500"/>
                                        <p:tgtEl>
                                          <p:spTgt spid="860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6021">
                                            <p:txEl>
                                              <p:pRg st="4" end="4"/>
                                            </p:txEl>
                                          </p:spTgt>
                                        </p:tgtEl>
                                        <p:attrNameLst>
                                          <p:attrName>style.visibility</p:attrName>
                                        </p:attrNameLst>
                                      </p:cBhvr>
                                      <p:to>
                                        <p:strVal val="visible"/>
                                      </p:to>
                                    </p:set>
                                    <p:animEffect transition="in" filter="blinds(horizontal)">
                                      <p:cBhvr>
                                        <p:cTn id="17" dur="500"/>
                                        <p:tgtEl>
                                          <p:spTgt spid="860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0" name="Picture 2" descr="a9d9ee04af89c7c5e850cdc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0053" name="Rectangle 5"/>
          <p:cNvSpPr>
            <a:spLocks noGrp="1" noChangeArrowheads="1"/>
          </p:cNvSpPr>
          <p:nvPr>
            <p:ph type="title"/>
          </p:nvPr>
        </p:nvSpPr>
        <p:spPr>
          <a:noFill/>
          <a:ln/>
        </p:spPr>
        <p:txBody>
          <a:bodyPr/>
          <a:lstStyle/>
          <a:p>
            <a:r>
              <a:rPr lang="en-US" altLang="zh-CN" b="1">
                <a:solidFill>
                  <a:srgbClr val="800000"/>
                </a:solidFill>
              </a:rPr>
              <a:t>4.2 Poisson’s and Laplace’s Equation</a:t>
            </a:r>
          </a:p>
        </p:txBody>
      </p:sp>
      <p:graphicFrame>
        <p:nvGraphicFramePr>
          <p:cNvPr id="130054" name="Object 6"/>
          <p:cNvGraphicFramePr>
            <a:graphicFrameLocks noGrp="1" noChangeAspect="1"/>
          </p:cNvGraphicFramePr>
          <p:nvPr>
            <p:ph sz="half" idx="1"/>
          </p:nvPr>
        </p:nvGraphicFramePr>
        <p:xfrm>
          <a:off x="4727575" y="2636839"/>
          <a:ext cx="2089150" cy="1489075"/>
        </p:xfrm>
        <a:graphic>
          <a:graphicData uri="http://schemas.openxmlformats.org/presentationml/2006/ole">
            <mc:AlternateContent xmlns:mc="http://schemas.openxmlformats.org/markup-compatibility/2006">
              <mc:Choice xmlns:v="urn:schemas-microsoft-com:vml" Requires="v">
                <p:oleObj spid="_x0000_s29716" name="Equation" r:id="rId4" imgW="749160" imgH="533160" progId="Equation.DSMT4">
                  <p:embed/>
                </p:oleObj>
              </mc:Choice>
              <mc:Fallback>
                <p:oleObj name="Equation" r:id="rId4" imgW="749160" imgH="5331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7575" y="2636839"/>
                        <a:ext cx="2089150" cy="148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0056" name="Object 8"/>
          <p:cNvGraphicFramePr>
            <a:graphicFrameLocks noGrp="1" noChangeAspect="1"/>
          </p:cNvGraphicFramePr>
          <p:nvPr>
            <p:ph sz="half" idx="2"/>
          </p:nvPr>
        </p:nvGraphicFramePr>
        <p:xfrm>
          <a:off x="4872039" y="4803775"/>
          <a:ext cx="1800225" cy="712788"/>
        </p:xfrm>
        <a:graphic>
          <a:graphicData uri="http://schemas.openxmlformats.org/presentationml/2006/ole">
            <mc:AlternateContent xmlns:mc="http://schemas.openxmlformats.org/markup-compatibility/2006">
              <mc:Choice xmlns:v="urn:schemas-microsoft-com:vml" Requires="v">
                <p:oleObj spid="_x0000_s29717" name="Equation" r:id="rId6" imgW="609480" imgH="241200" progId="Equation.DSMT4">
                  <p:embed/>
                </p:oleObj>
              </mc:Choice>
              <mc:Fallback>
                <p:oleObj name="Equation" r:id="rId6" imgW="60948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2039" y="4803775"/>
                        <a:ext cx="1800225"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0058" name="Rectangle 10"/>
          <p:cNvSpPr>
            <a:spLocks noRot="1" noChangeArrowheads="1"/>
          </p:cNvSpPr>
          <p:nvPr/>
        </p:nvSpPr>
        <p:spPr bwMode="auto">
          <a:xfrm>
            <a:off x="2063751" y="1700214"/>
            <a:ext cx="8086725" cy="94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9pPr>
          </a:lstStyle>
          <a:p>
            <a:r>
              <a:rPr lang="en-US" altLang="ko-KR" b="1">
                <a:solidFill>
                  <a:srgbClr val="0000CC"/>
                </a:solidFill>
                <a:ea typeface="Gulim" panose="020B0600000101010101" pitchFamily="34" charset="-127"/>
              </a:rPr>
              <a:t>The two fundamental governing equations for electrostatics are</a:t>
            </a:r>
          </a:p>
        </p:txBody>
      </p:sp>
      <p:sp>
        <p:nvSpPr>
          <p:cNvPr id="130059" name="Rectangle 11"/>
          <p:cNvSpPr>
            <a:spLocks noRot="1" noChangeArrowheads="1"/>
          </p:cNvSpPr>
          <p:nvPr/>
        </p:nvSpPr>
        <p:spPr bwMode="auto">
          <a:xfrm>
            <a:off x="2127250" y="4076700"/>
            <a:ext cx="854075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r>
              <a:rPr lang="en-US" altLang="ko-KR" sz="2800" b="1">
                <a:solidFill>
                  <a:srgbClr val="0000CC"/>
                </a:solidFill>
                <a:ea typeface="Gulim" panose="020B0600000101010101" pitchFamily="34" charset="-127"/>
              </a:rPr>
              <a:t>The </a:t>
            </a:r>
            <a:r>
              <a:rPr lang="en-US" altLang="zh-CN" sz="2800" b="1">
                <a:solidFill>
                  <a:srgbClr val="0000CC"/>
                </a:solidFill>
                <a:ea typeface="Gulim" panose="020B0600000101010101" pitchFamily="34" charset="-127"/>
              </a:rPr>
              <a:t>electric</a:t>
            </a:r>
            <a:r>
              <a:rPr lang="en-US" altLang="ko-KR" sz="2800" b="1">
                <a:solidFill>
                  <a:srgbClr val="0000CC"/>
                </a:solidFill>
                <a:ea typeface="Gulim" panose="020B0600000101010101" pitchFamily="34" charset="-127"/>
              </a:rPr>
              <a:t> potential is defined such that</a:t>
            </a:r>
            <a:endParaRPr lang="en-US" altLang="zh-CN" sz="2800" b="1">
              <a:solidFill>
                <a:srgbClr val="0000CC"/>
              </a:solidFill>
            </a:endParaRPr>
          </a:p>
        </p:txBody>
      </p:sp>
    </p:spTree>
    <p:extLst>
      <p:ext uri="{BB962C8B-B14F-4D97-AF65-F5344CB8AC3E}">
        <p14:creationId xmlns:p14="http://schemas.microsoft.com/office/powerpoint/2010/main" val="22309373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0058"/>
                                        </p:tgtEl>
                                        <p:attrNameLst>
                                          <p:attrName>style.visibility</p:attrName>
                                        </p:attrNameLst>
                                      </p:cBhvr>
                                      <p:to>
                                        <p:strVal val="visible"/>
                                      </p:to>
                                    </p:set>
                                    <p:animEffect transition="in" filter="dissolve">
                                      <p:cBhvr>
                                        <p:cTn id="7" dur="500"/>
                                        <p:tgtEl>
                                          <p:spTgt spid="130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30054"/>
                                        </p:tgtEl>
                                        <p:attrNameLst>
                                          <p:attrName>style.visibility</p:attrName>
                                        </p:attrNameLst>
                                      </p:cBhvr>
                                      <p:to>
                                        <p:strVal val="visible"/>
                                      </p:to>
                                    </p:set>
                                    <p:animEffect transition="in" filter="slide(fromBottom)">
                                      <p:cBhvr>
                                        <p:cTn id="12" dur="500"/>
                                        <p:tgtEl>
                                          <p:spTgt spid="1300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0059"/>
                                        </p:tgtEl>
                                        <p:attrNameLst>
                                          <p:attrName>style.visibility</p:attrName>
                                        </p:attrNameLst>
                                      </p:cBhvr>
                                      <p:to>
                                        <p:strVal val="visible"/>
                                      </p:to>
                                    </p:set>
                                    <p:animEffect transition="in" filter="dissolve">
                                      <p:cBhvr>
                                        <p:cTn id="17" dur="500"/>
                                        <p:tgtEl>
                                          <p:spTgt spid="1300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30056"/>
                                        </p:tgtEl>
                                        <p:attrNameLst>
                                          <p:attrName>style.visibility</p:attrName>
                                        </p:attrNameLst>
                                      </p:cBhvr>
                                      <p:to>
                                        <p:strVal val="visible"/>
                                      </p:to>
                                    </p:set>
                                    <p:animEffect transition="in" filter="slide(fromBottom)">
                                      <p:cBhvr>
                                        <p:cTn id="22" dur="500"/>
                                        <p:tgtEl>
                                          <p:spTgt spid="130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8" grpId="0"/>
      <p:bldP spid="13005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1847850" y="1125539"/>
            <a:ext cx="3168650" cy="153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en-US" altLang="zh-CN" sz="2400" b="1">
                <a:solidFill>
                  <a:srgbClr val="000000"/>
                </a:solidFill>
                <a:latin typeface="Times New Roman" panose="02020603050405020304" pitchFamily="18" charset="0"/>
                <a:ea typeface="楷体_GB2312" pitchFamily="49" charset="-122"/>
              </a:rPr>
              <a:t>In </a:t>
            </a:r>
            <a:r>
              <a:rPr lang="en-US" altLang="ko-KR" sz="2400" b="1">
                <a:solidFill>
                  <a:srgbClr val="000000"/>
                </a:solidFill>
                <a:latin typeface="Times New Roman" panose="02020603050405020304" pitchFamily="18" charset="0"/>
              </a:rPr>
              <a:t>a simple medium</a:t>
            </a:r>
            <a:r>
              <a:rPr lang="en-US" altLang="zh-CN" sz="2400" b="1">
                <a:solidFill>
                  <a:srgbClr val="000000"/>
                </a:solidFill>
                <a:latin typeface="Times New Roman" panose="02020603050405020304" pitchFamily="18" charset="0"/>
              </a:rPr>
              <a:t>:</a:t>
            </a:r>
            <a:r>
              <a:rPr lang="en-US" altLang="ko-KR" sz="2400" b="1">
                <a:solidFill>
                  <a:srgbClr val="000000"/>
                </a:solidFill>
                <a:latin typeface="Times New Roman" panose="02020603050405020304" pitchFamily="18" charset="0"/>
              </a:rPr>
              <a:t> linear and isotropic, </a:t>
            </a:r>
            <a:r>
              <a:rPr lang="el-GR" altLang="ko-KR" sz="2400" b="1" i="1">
                <a:solidFill>
                  <a:srgbClr val="000000"/>
                </a:solidFill>
                <a:latin typeface="Times New Roman" panose="02020603050405020304" pitchFamily="18" charset="0"/>
              </a:rPr>
              <a:t>ε</a:t>
            </a:r>
            <a:r>
              <a:rPr lang="en-US" altLang="ko-KR" sz="2400" b="1">
                <a:solidFill>
                  <a:srgbClr val="000000"/>
                </a:solidFill>
                <a:latin typeface="Times New Roman" panose="02020603050405020304" pitchFamily="18" charset="0"/>
              </a:rPr>
              <a:t> is a constant. </a:t>
            </a:r>
            <a:endParaRPr lang="en-US" altLang="zh-CN" sz="2400" b="1">
              <a:solidFill>
                <a:srgbClr val="000000"/>
              </a:solidFill>
              <a:latin typeface="Times New Roman" panose="02020603050405020304" pitchFamily="18" charset="0"/>
            </a:endParaRPr>
          </a:p>
        </p:txBody>
      </p:sp>
      <p:grpSp>
        <p:nvGrpSpPr>
          <p:cNvPr id="126979" name="Group 3"/>
          <p:cNvGrpSpPr>
            <a:grpSpLocks/>
          </p:cNvGrpSpPr>
          <p:nvPr/>
        </p:nvGrpSpPr>
        <p:grpSpPr bwMode="auto">
          <a:xfrm>
            <a:off x="6888164" y="3789363"/>
            <a:ext cx="2879725" cy="576262"/>
            <a:chOff x="295" y="2069"/>
            <a:chExt cx="1814" cy="363"/>
          </a:xfrm>
        </p:grpSpPr>
        <p:sp>
          <p:nvSpPr>
            <p:cNvPr id="126980" name="Text Box 4"/>
            <p:cNvSpPr txBox="1">
              <a:spLocks noChangeArrowheads="1"/>
            </p:cNvSpPr>
            <p:nvPr/>
          </p:nvSpPr>
          <p:spPr bwMode="auto">
            <a:xfrm>
              <a:off x="295" y="2069"/>
              <a:ext cx="1814"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en-US" altLang="zh-CN" sz="2400" b="1">
                  <a:solidFill>
                    <a:srgbClr val="000000"/>
                  </a:solidFill>
                  <a:ea typeface="楷体_GB2312" pitchFamily="49" charset="-122"/>
                </a:rPr>
                <a:t>     When</a:t>
              </a:r>
              <a:r>
                <a:rPr kumimoji="1" lang="zh-CN" altLang="en-US" sz="2400" b="1">
                  <a:solidFill>
                    <a:srgbClr val="000000"/>
                  </a:solidFill>
                  <a:ea typeface="楷体_GB2312" pitchFamily="49" charset="-122"/>
                </a:rPr>
                <a:t>，</a:t>
              </a:r>
            </a:p>
          </p:txBody>
        </p:sp>
        <p:graphicFrame>
          <p:nvGraphicFramePr>
            <p:cNvPr id="126981" name="Object 5"/>
            <p:cNvGraphicFramePr>
              <a:graphicFrameLocks noChangeAspect="1"/>
            </p:cNvGraphicFramePr>
            <p:nvPr/>
          </p:nvGraphicFramePr>
          <p:xfrm>
            <a:off x="1474" y="2127"/>
            <a:ext cx="590" cy="305"/>
          </p:xfrm>
          <a:graphic>
            <a:graphicData uri="http://schemas.openxmlformats.org/presentationml/2006/ole">
              <mc:AlternateContent xmlns:mc="http://schemas.openxmlformats.org/markup-compatibility/2006">
                <mc:Choice xmlns:v="urn:schemas-microsoft-com:vml" Requires="v">
                  <p:oleObj spid="_x0000_s30830" name="Equation" r:id="rId3" imgW="380880" imgH="203040" progId="Equation.DSMT4">
                    <p:embed/>
                  </p:oleObj>
                </mc:Choice>
                <mc:Fallback>
                  <p:oleObj name="Equation" r:id="rId3" imgW="38088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4" y="2127"/>
                          <a:ext cx="590" cy="305"/>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26982" name="Object 6"/>
          <p:cNvGraphicFramePr>
            <a:graphicFrameLocks noChangeAspect="1"/>
          </p:cNvGraphicFramePr>
          <p:nvPr/>
        </p:nvGraphicFramePr>
        <p:xfrm>
          <a:off x="5375275" y="1268413"/>
          <a:ext cx="2146300" cy="1206500"/>
        </p:xfrm>
        <a:graphic>
          <a:graphicData uri="http://schemas.openxmlformats.org/presentationml/2006/ole">
            <mc:AlternateContent xmlns:mc="http://schemas.openxmlformats.org/markup-compatibility/2006">
              <mc:Choice xmlns:v="urn:schemas-microsoft-com:vml" Requires="v">
                <p:oleObj spid="_x0000_s30831" name="Equation" r:id="rId5" imgW="876240" imgH="507960" progId="Equation.DSMT4">
                  <p:embed/>
                </p:oleObj>
              </mc:Choice>
              <mc:Fallback>
                <p:oleObj name="Equation" r:id="rId5" imgW="876240" imgH="5079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5275" y="1268413"/>
                        <a:ext cx="2146300" cy="1206500"/>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6983" name="Group 7"/>
          <p:cNvGrpSpPr>
            <a:grpSpLocks/>
          </p:cNvGrpSpPr>
          <p:nvPr/>
        </p:nvGrpSpPr>
        <p:grpSpPr bwMode="auto">
          <a:xfrm>
            <a:off x="6816726" y="2997201"/>
            <a:ext cx="2735263" cy="569913"/>
            <a:chOff x="2971" y="1393"/>
            <a:chExt cx="1723" cy="359"/>
          </a:xfrm>
        </p:grpSpPr>
        <p:graphicFrame>
          <p:nvGraphicFramePr>
            <p:cNvPr id="126984" name="Object 8"/>
            <p:cNvGraphicFramePr>
              <a:graphicFrameLocks noChangeAspect="1"/>
            </p:cNvGraphicFramePr>
            <p:nvPr/>
          </p:nvGraphicFramePr>
          <p:xfrm>
            <a:off x="3379" y="1393"/>
            <a:ext cx="1315" cy="359"/>
          </p:xfrm>
          <a:graphic>
            <a:graphicData uri="http://schemas.openxmlformats.org/presentationml/2006/ole">
              <mc:AlternateContent xmlns:mc="http://schemas.openxmlformats.org/markup-compatibility/2006">
                <mc:Choice xmlns:v="urn:schemas-microsoft-com:vml" Requires="v">
                  <p:oleObj spid="_x0000_s30832" name="Equation" r:id="rId7" imgW="812520" imgH="228600" progId="Equation.DSMT4">
                    <p:embed/>
                  </p:oleObj>
                </mc:Choice>
                <mc:Fallback>
                  <p:oleObj name="Equation" r:id="rId7" imgW="81252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9" y="1393"/>
                          <a:ext cx="1315" cy="359"/>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985" name="AutoShape 9"/>
            <p:cNvSpPr>
              <a:spLocks noChangeArrowheads="1"/>
            </p:cNvSpPr>
            <p:nvPr/>
          </p:nvSpPr>
          <p:spPr bwMode="auto">
            <a:xfrm>
              <a:off x="2971" y="1480"/>
              <a:ext cx="363" cy="137"/>
            </a:xfrm>
            <a:prstGeom prst="rightArrow">
              <a:avLst>
                <a:gd name="adj1" fmla="val 50000"/>
                <a:gd name="adj2" fmla="val 66241"/>
              </a:avLst>
            </a:prstGeom>
            <a:solidFill>
              <a:srgbClr val="FFCC99"/>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6986" name="Group 10"/>
          <p:cNvGrpSpPr>
            <a:grpSpLocks/>
          </p:cNvGrpSpPr>
          <p:nvPr/>
        </p:nvGrpSpPr>
        <p:grpSpPr bwMode="auto">
          <a:xfrm>
            <a:off x="6816726" y="4437064"/>
            <a:ext cx="1895475" cy="554037"/>
            <a:chOff x="2109" y="2083"/>
            <a:chExt cx="1420" cy="349"/>
          </a:xfrm>
        </p:grpSpPr>
        <p:graphicFrame>
          <p:nvGraphicFramePr>
            <p:cNvPr id="126987" name="Object 11"/>
            <p:cNvGraphicFramePr>
              <a:graphicFrameLocks noChangeAspect="1"/>
            </p:cNvGraphicFramePr>
            <p:nvPr/>
          </p:nvGraphicFramePr>
          <p:xfrm>
            <a:off x="2608" y="2083"/>
            <a:ext cx="921" cy="349"/>
          </p:xfrm>
          <a:graphic>
            <a:graphicData uri="http://schemas.openxmlformats.org/presentationml/2006/ole">
              <mc:AlternateContent xmlns:mc="http://schemas.openxmlformats.org/markup-compatibility/2006">
                <mc:Choice xmlns:v="urn:schemas-microsoft-com:vml" Requires="v">
                  <p:oleObj spid="_x0000_s30833" name="Equation" r:id="rId9" imgW="533160" imgH="228600" progId="Equation.DSMT4">
                    <p:embed/>
                  </p:oleObj>
                </mc:Choice>
                <mc:Fallback>
                  <p:oleObj name="Equation" r:id="rId9" imgW="53316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8" y="2083"/>
                          <a:ext cx="921" cy="349"/>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988" name="AutoShape 12"/>
            <p:cNvSpPr>
              <a:spLocks noChangeArrowheads="1"/>
            </p:cNvSpPr>
            <p:nvPr/>
          </p:nvSpPr>
          <p:spPr bwMode="auto">
            <a:xfrm>
              <a:off x="2109" y="2206"/>
              <a:ext cx="454" cy="136"/>
            </a:xfrm>
            <a:prstGeom prst="rightArrow">
              <a:avLst>
                <a:gd name="adj1" fmla="val 50000"/>
                <a:gd name="adj2" fmla="val 83456"/>
              </a:avLst>
            </a:prstGeom>
            <a:solidFill>
              <a:srgbClr val="FFCC99"/>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6989" name="Group 13"/>
          <p:cNvGrpSpPr>
            <a:grpSpLocks/>
          </p:cNvGrpSpPr>
          <p:nvPr/>
        </p:nvGrpSpPr>
        <p:grpSpPr bwMode="auto">
          <a:xfrm>
            <a:off x="7464425" y="1916113"/>
            <a:ext cx="2590800" cy="1655762"/>
            <a:chOff x="3379" y="709"/>
            <a:chExt cx="1632" cy="1043"/>
          </a:xfrm>
        </p:grpSpPr>
        <p:grpSp>
          <p:nvGrpSpPr>
            <p:cNvPr id="126990" name="Group 14"/>
            <p:cNvGrpSpPr>
              <a:grpSpLocks/>
            </p:cNvGrpSpPr>
            <p:nvPr/>
          </p:nvGrpSpPr>
          <p:grpSpPr bwMode="auto">
            <a:xfrm>
              <a:off x="3651" y="709"/>
              <a:ext cx="1360" cy="680"/>
              <a:chOff x="3651" y="800"/>
              <a:chExt cx="1360" cy="680"/>
            </a:xfrm>
          </p:grpSpPr>
          <p:sp>
            <p:nvSpPr>
              <p:cNvPr id="126991" name="Text Box 15"/>
              <p:cNvSpPr txBox="1">
                <a:spLocks noChangeArrowheads="1"/>
              </p:cNvSpPr>
              <p:nvPr/>
            </p:nvSpPr>
            <p:spPr bwMode="auto">
              <a:xfrm>
                <a:off x="3651" y="800"/>
                <a:ext cx="1360" cy="194"/>
              </a:xfrm>
              <a:prstGeom prst="rect">
                <a:avLst/>
              </a:prstGeom>
              <a:solidFill>
                <a:srgbClr val="CCFFFF"/>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1400" b="1">
                    <a:solidFill>
                      <a:srgbClr val="990000"/>
                    </a:solidFill>
                    <a:latin typeface="Times New Roman" panose="02020603050405020304" pitchFamily="18" charset="0"/>
                  </a:rPr>
                  <a:t>Scalar poisson equation</a:t>
                </a:r>
              </a:p>
            </p:txBody>
          </p:sp>
          <p:sp>
            <p:nvSpPr>
              <p:cNvPr id="126992" name="Line 16"/>
              <p:cNvSpPr>
                <a:spLocks noChangeShapeType="1"/>
              </p:cNvSpPr>
              <p:nvPr/>
            </p:nvSpPr>
            <p:spPr bwMode="auto">
              <a:xfrm flipH="1">
                <a:off x="3969" y="1071"/>
                <a:ext cx="317" cy="409"/>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6993" name="Rectangle 17"/>
            <p:cNvSpPr>
              <a:spLocks noChangeArrowheads="1"/>
            </p:cNvSpPr>
            <p:nvPr/>
          </p:nvSpPr>
          <p:spPr bwMode="auto">
            <a:xfrm>
              <a:off x="3379" y="1389"/>
              <a:ext cx="1315" cy="363"/>
            </a:xfrm>
            <a:prstGeom prst="rect">
              <a:avLst/>
            </a:prstGeom>
            <a:noFill/>
            <a:ln w="19050" algn="ctr">
              <a:solidFill>
                <a:srgbClr val="FF6600"/>
              </a:solidFill>
              <a:prstDash val="dash"/>
              <a:miter lim="800000"/>
              <a:headEnd/>
              <a:tailEnd/>
            </a:ln>
            <a:effectLst/>
            <a:extLst>
              <a:ext uri="{909E8E84-426E-40DD-AFC4-6F175D3DCCD1}">
                <a14:hiddenFill xmlns:a14="http://schemas.microsoft.com/office/drawing/2010/main">
                  <a:solidFill>
                    <a:srgbClr val="90909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126994" name="Group 18"/>
          <p:cNvGrpSpPr>
            <a:grpSpLocks/>
          </p:cNvGrpSpPr>
          <p:nvPr/>
        </p:nvGrpSpPr>
        <p:grpSpPr bwMode="auto">
          <a:xfrm>
            <a:off x="7535864" y="4437063"/>
            <a:ext cx="3132137" cy="723900"/>
            <a:chOff x="2608" y="2478"/>
            <a:chExt cx="2767" cy="456"/>
          </a:xfrm>
        </p:grpSpPr>
        <p:grpSp>
          <p:nvGrpSpPr>
            <p:cNvPr id="126995" name="Group 19"/>
            <p:cNvGrpSpPr>
              <a:grpSpLocks/>
            </p:cNvGrpSpPr>
            <p:nvPr/>
          </p:nvGrpSpPr>
          <p:grpSpPr bwMode="auto">
            <a:xfrm>
              <a:off x="3606" y="2478"/>
              <a:ext cx="1769" cy="456"/>
              <a:chOff x="3515" y="2069"/>
              <a:chExt cx="1769" cy="456"/>
            </a:xfrm>
          </p:grpSpPr>
          <p:sp>
            <p:nvSpPr>
              <p:cNvPr id="126996" name="Text Box 20"/>
              <p:cNvSpPr txBox="1">
                <a:spLocks noChangeArrowheads="1"/>
              </p:cNvSpPr>
              <p:nvPr/>
            </p:nvSpPr>
            <p:spPr bwMode="auto">
              <a:xfrm>
                <a:off x="3970" y="2069"/>
                <a:ext cx="1314" cy="456"/>
              </a:xfrm>
              <a:prstGeom prst="rect">
                <a:avLst/>
              </a:prstGeom>
              <a:solidFill>
                <a:srgbClr val="CCFFFF"/>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b="1">
                    <a:solidFill>
                      <a:srgbClr val="990000"/>
                    </a:solidFill>
                    <a:latin typeface="Verdana" panose="020B0604030504040204" pitchFamily="34" charset="0"/>
                  </a:rPr>
                  <a:t>Laplace equation</a:t>
                </a:r>
              </a:p>
            </p:txBody>
          </p:sp>
          <p:sp>
            <p:nvSpPr>
              <p:cNvPr id="126997" name="Line 21"/>
              <p:cNvSpPr>
                <a:spLocks noChangeShapeType="1"/>
              </p:cNvSpPr>
              <p:nvPr/>
            </p:nvSpPr>
            <p:spPr bwMode="auto">
              <a:xfrm flipH="1">
                <a:off x="3515" y="2206"/>
                <a:ext cx="454" cy="4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6998" name="Rectangle 22"/>
            <p:cNvSpPr>
              <a:spLocks noChangeArrowheads="1"/>
            </p:cNvSpPr>
            <p:nvPr/>
          </p:nvSpPr>
          <p:spPr bwMode="auto">
            <a:xfrm>
              <a:off x="2608" y="2478"/>
              <a:ext cx="998" cy="363"/>
            </a:xfrm>
            <a:prstGeom prst="rect">
              <a:avLst/>
            </a:prstGeom>
            <a:noFill/>
            <a:ln w="19050" algn="ctr">
              <a:solidFill>
                <a:srgbClr val="FF6600"/>
              </a:solidFill>
              <a:prstDash val="dash"/>
              <a:miter lim="800000"/>
              <a:headEnd/>
              <a:tailEnd/>
            </a:ln>
            <a:effectLst/>
            <a:extLst>
              <a:ext uri="{909E8E84-426E-40DD-AFC4-6F175D3DCCD1}">
                <a14:hiddenFill xmlns:a14="http://schemas.microsoft.com/office/drawing/2010/main">
                  <a:solidFill>
                    <a:srgbClr val="90909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126999" name="Group 23"/>
          <p:cNvGrpSpPr>
            <a:grpSpLocks/>
          </p:cNvGrpSpPr>
          <p:nvPr/>
        </p:nvGrpSpPr>
        <p:grpSpPr bwMode="auto">
          <a:xfrm>
            <a:off x="1847851" y="2781301"/>
            <a:ext cx="4968875" cy="2449513"/>
            <a:chOff x="340" y="2523"/>
            <a:chExt cx="3130" cy="1543"/>
          </a:xfrm>
        </p:grpSpPr>
        <p:sp>
          <p:nvSpPr>
            <p:cNvPr id="127000" name="Rectangle 24"/>
            <p:cNvSpPr>
              <a:spLocks noChangeArrowheads="1"/>
            </p:cNvSpPr>
            <p:nvPr/>
          </p:nvSpPr>
          <p:spPr bwMode="auto">
            <a:xfrm>
              <a:off x="340" y="2523"/>
              <a:ext cx="3130" cy="81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01" name="Rectangle 25"/>
            <p:cNvSpPr>
              <a:spLocks noChangeArrowheads="1"/>
            </p:cNvSpPr>
            <p:nvPr/>
          </p:nvSpPr>
          <p:spPr bwMode="auto">
            <a:xfrm>
              <a:off x="340" y="3340"/>
              <a:ext cx="3130" cy="726"/>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02" name="Text Box 26"/>
            <p:cNvSpPr txBox="1">
              <a:spLocks noChangeArrowheads="1"/>
            </p:cNvSpPr>
            <p:nvPr/>
          </p:nvSpPr>
          <p:spPr bwMode="auto">
            <a:xfrm>
              <a:off x="385" y="3430"/>
              <a:ext cx="7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rgbClr val="000000"/>
                  </a:solidFill>
                  <a:latin typeface="楷体_GB2312" pitchFamily="49" charset="-122"/>
                  <a:ea typeface="楷体_GB2312" pitchFamily="49" charset="-122"/>
                </a:rPr>
                <a:t>Sub-2</a:t>
              </a:r>
            </a:p>
          </p:txBody>
        </p:sp>
        <p:sp>
          <p:nvSpPr>
            <p:cNvPr id="127003" name="Text Box 27"/>
            <p:cNvSpPr txBox="1">
              <a:spLocks noChangeArrowheads="1"/>
            </p:cNvSpPr>
            <p:nvPr/>
          </p:nvSpPr>
          <p:spPr bwMode="auto">
            <a:xfrm>
              <a:off x="385" y="2976"/>
              <a:ext cx="5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rgbClr val="000000"/>
                  </a:solidFill>
                  <a:latin typeface="楷体_GB2312" pitchFamily="49" charset="-122"/>
                  <a:ea typeface="楷体_GB2312" pitchFamily="49" charset="-122"/>
                </a:rPr>
                <a:t>Sub-1</a:t>
              </a:r>
            </a:p>
          </p:txBody>
        </p:sp>
        <p:graphicFrame>
          <p:nvGraphicFramePr>
            <p:cNvPr id="127004" name="Object 28"/>
            <p:cNvGraphicFramePr>
              <a:graphicFrameLocks noChangeAspect="1"/>
            </p:cNvGraphicFramePr>
            <p:nvPr/>
          </p:nvGraphicFramePr>
          <p:xfrm>
            <a:off x="930" y="3430"/>
            <a:ext cx="182" cy="266"/>
          </p:xfrm>
          <a:graphic>
            <a:graphicData uri="http://schemas.openxmlformats.org/presentationml/2006/ole">
              <mc:AlternateContent xmlns:mc="http://schemas.openxmlformats.org/markup-compatibility/2006">
                <mc:Choice xmlns:v="urn:schemas-microsoft-com:vml" Requires="v">
                  <p:oleObj spid="_x0000_s30834" name="公式" r:id="rId11" imgW="164880" imgH="215640" progId="Equation.3">
                    <p:embed/>
                  </p:oleObj>
                </mc:Choice>
                <mc:Fallback>
                  <p:oleObj name="公式" r:id="rId11" imgW="16488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0" y="3430"/>
                          <a:ext cx="182" cy="266"/>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005" name="Object 29"/>
            <p:cNvGraphicFramePr>
              <a:graphicFrameLocks noChangeAspect="1"/>
            </p:cNvGraphicFramePr>
            <p:nvPr/>
          </p:nvGraphicFramePr>
          <p:xfrm>
            <a:off x="930" y="2976"/>
            <a:ext cx="188" cy="263"/>
          </p:xfrm>
          <a:graphic>
            <a:graphicData uri="http://schemas.openxmlformats.org/presentationml/2006/ole">
              <mc:AlternateContent xmlns:mc="http://schemas.openxmlformats.org/markup-compatibility/2006">
                <mc:Choice xmlns:v="urn:schemas-microsoft-com:vml" Requires="v">
                  <p:oleObj spid="_x0000_s30835" name="公式" r:id="rId13" imgW="152280" imgH="215640" progId="Equation.3">
                    <p:embed/>
                  </p:oleObj>
                </mc:Choice>
                <mc:Fallback>
                  <p:oleObj name="公式" r:id="rId13" imgW="15228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0" y="2976"/>
                          <a:ext cx="188" cy="263"/>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006" name="Object 30"/>
            <p:cNvGraphicFramePr>
              <a:graphicFrameLocks noChangeAspect="1"/>
            </p:cNvGraphicFramePr>
            <p:nvPr/>
          </p:nvGraphicFramePr>
          <p:xfrm>
            <a:off x="431" y="3702"/>
            <a:ext cx="983" cy="314"/>
          </p:xfrm>
          <a:graphic>
            <a:graphicData uri="http://schemas.openxmlformats.org/presentationml/2006/ole">
              <mc:AlternateContent xmlns:mc="http://schemas.openxmlformats.org/markup-compatibility/2006">
                <mc:Choice xmlns:v="urn:schemas-microsoft-com:vml" Requires="v">
                  <p:oleObj spid="_x0000_s30836" name="Equation" r:id="rId15" imgW="698400" imgH="253800" progId="Equation.DSMT4">
                    <p:embed/>
                  </p:oleObj>
                </mc:Choice>
                <mc:Fallback>
                  <p:oleObj name="Equation" r:id="rId15" imgW="698400" imgH="2538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1" y="3702"/>
                          <a:ext cx="983" cy="314"/>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007" name="Object 31"/>
            <p:cNvGraphicFramePr>
              <a:graphicFrameLocks noChangeAspect="1"/>
            </p:cNvGraphicFramePr>
            <p:nvPr/>
          </p:nvGraphicFramePr>
          <p:xfrm>
            <a:off x="431" y="2614"/>
            <a:ext cx="1029" cy="280"/>
          </p:xfrm>
          <a:graphic>
            <a:graphicData uri="http://schemas.openxmlformats.org/presentationml/2006/ole">
              <mc:AlternateContent xmlns:mc="http://schemas.openxmlformats.org/markup-compatibility/2006">
                <mc:Choice xmlns:v="urn:schemas-microsoft-com:vml" Requires="v">
                  <p:oleObj spid="_x0000_s30837" name="Equation" r:id="rId17" imgW="672840" imgH="253800" progId="Equation.DSMT4">
                    <p:embed/>
                  </p:oleObj>
                </mc:Choice>
                <mc:Fallback>
                  <p:oleObj name="Equation" r:id="rId17" imgW="672840" imgH="2538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1" y="2614"/>
                          <a:ext cx="1029" cy="280"/>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008" name="Rectangle 32"/>
            <p:cNvSpPr>
              <a:spLocks noChangeArrowheads="1"/>
            </p:cNvSpPr>
            <p:nvPr/>
          </p:nvSpPr>
          <p:spPr bwMode="auto">
            <a:xfrm>
              <a:off x="340" y="2523"/>
              <a:ext cx="3130" cy="154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27009" name="Object 33"/>
          <p:cNvGraphicFramePr>
            <a:graphicFrameLocks noGrp="1" noChangeAspect="1"/>
          </p:cNvGraphicFramePr>
          <p:nvPr>
            <p:ph sz="half" idx="1"/>
          </p:nvPr>
        </p:nvGraphicFramePr>
        <p:xfrm>
          <a:off x="3648076" y="3357564"/>
          <a:ext cx="1223963" cy="517525"/>
        </p:xfrm>
        <a:graphic>
          <a:graphicData uri="http://schemas.openxmlformats.org/presentationml/2006/ole">
            <mc:AlternateContent xmlns:mc="http://schemas.openxmlformats.org/markup-compatibility/2006">
              <mc:Choice xmlns:v="urn:schemas-microsoft-com:vml" Requires="v">
                <p:oleObj spid="_x0000_s30838" name="Equation" r:id="rId19" imgW="571320" imgH="241200" progId="Equation.DSMT4">
                  <p:embed/>
                </p:oleObj>
              </mc:Choice>
              <mc:Fallback>
                <p:oleObj name="Equation" r:id="rId19" imgW="571320" imgH="241200" progId="Equation.DSMT4">
                  <p:embed/>
                  <p:pic>
                    <p:nvPicPr>
                      <p:cNvPr id="0" name=""/>
                      <p:cNvPicPr>
                        <a:picLocks noGrp="1"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48076" y="3357564"/>
                        <a:ext cx="122396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7011" name="Object 35"/>
          <p:cNvGraphicFramePr>
            <a:graphicFrameLocks noGrp="1" noChangeAspect="1"/>
          </p:cNvGraphicFramePr>
          <p:nvPr>
            <p:ph sz="quarter" idx="3"/>
          </p:nvPr>
        </p:nvGraphicFramePr>
        <p:xfrm>
          <a:off x="3719514" y="4292600"/>
          <a:ext cx="1152525" cy="476250"/>
        </p:xfrm>
        <a:graphic>
          <a:graphicData uri="http://schemas.openxmlformats.org/presentationml/2006/ole">
            <mc:AlternateContent xmlns:mc="http://schemas.openxmlformats.org/markup-compatibility/2006">
              <mc:Choice xmlns:v="urn:schemas-microsoft-com:vml" Requires="v">
                <p:oleObj spid="_x0000_s30839" name="Equation" r:id="rId21" imgW="583920" imgH="241200" progId="Equation.DSMT4">
                  <p:embed/>
                </p:oleObj>
              </mc:Choice>
              <mc:Fallback>
                <p:oleObj name="Equation" r:id="rId21" imgW="583920" imgH="241200" progId="Equation.DSMT4">
                  <p:embed/>
                  <p:pic>
                    <p:nvPicPr>
                      <p:cNvPr id="0" name=""/>
                      <p:cNvPicPr>
                        <a:picLocks noGrp="1"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19514" y="4292600"/>
                        <a:ext cx="11525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7012" name="Freeform 36"/>
          <p:cNvSpPr>
            <a:spLocks/>
          </p:cNvSpPr>
          <p:nvPr/>
        </p:nvSpPr>
        <p:spPr bwMode="auto">
          <a:xfrm>
            <a:off x="5016501" y="2924176"/>
            <a:ext cx="1584325" cy="936625"/>
          </a:xfrm>
          <a:custGeom>
            <a:avLst/>
            <a:gdLst>
              <a:gd name="T0" fmla="*/ 156 w 612"/>
              <a:gd name="T1" fmla="*/ 18 h 356"/>
              <a:gd name="T2" fmla="*/ 485 w 612"/>
              <a:gd name="T3" fmla="*/ 55 h 356"/>
              <a:gd name="T4" fmla="*/ 476 w 612"/>
              <a:gd name="T5" fmla="*/ 356 h 356"/>
              <a:gd name="T6" fmla="*/ 156 w 612"/>
              <a:gd name="T7" fmla="*/ 347 h 356"/>
              <a:gd name="T8" fmla="*/ 101 w 612"/>
              <a:gd name="T9" fmla="*/ 329 h 356"/>
              <a:gd name="T10" fmla="*/ 37 w 612"/>
              <a:gd name="T11" fmla="*/ 274 h 356"/>
              <a:gd name="T12" fmla="*/ 18 w 612"/>
              <a:gd name="T13" fmla="*/ 247 h 356"/>
              <a:gd name="T14" fmla="*/ 0 w 612"/>
              <a:gd name="T15" fmla="*/ 192 h 356"/>
              <a:gd name="T16" fmla="*/ 9 w 612"/>
              <a:gd name="T17" fmla="*/ 64 h 356"/>
              <a:gd name="T18" fmla="*/ 156 w 612"/>
              <a:gd name="T19" fmla="*/ 18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2" h="356">
                <a:moveTo>
                  <a:pt x="156" y="18"/>
                </a:moveTo>
                <a:cubicBezTo>
                  <a:pt x="384" y="33"/>
                  <a:pt x="352" y="19"/>
                  <a:pt x="485" y="55"/>
                </a:cubicBezTo>
                <a:cubicBezTo>
                  <a:pt x="541" y="138"/>
                  <a:pt x="612" y="322"/>
                  <a:pt x="476" y="356"/>
                </a:cubicBezTo>
                <a:cubicBezTo>
                  <a:pt x="369" y="353"/>
                  <a:pt x="262" y="355"/>
                  <a:pt x="156" y="347"/>
                </a:cubicBezTo>
                <a:cubicBezTo>
                  <a:pt x="137" y="346"/>
                  <a:pt x="101" y="329"/>
                  <a:pt x="101" y="329"/>
                </a:cubicBezTo>
                <a:cubicBezTo>
                  <a:pt x="79" y="309"/>
                  <a:pt x="62" y="291"/>
                  <a:pt x="37" y="274"/>
                </a:cubicBezTo>
                <a:cubicBezTo>
                  <a:pt x="31" y="265"/>
                  <a:pt x="23" y="257"/>
                  <a:pt x="18" y="247"/>
                </a:cubicBezTo>
                <a:cubicBezTo>
                  <a:pt x="10" y="229"/>
                  <a:pt x="0" y="192"/>
                  <a:pt x="0" y="192"/>
                </a:cubicBezTo>
                <a:cubicBezTo>
                  <a:pt x="3" y="149"/>
                  <a:pt x="1" y="106"/>
                  <a:pt x="9" y="64"/>
                </a:cubicBezTo>
                <a:cubicBezTo>
                  <a:pt x="21" y="0"/>
                  <a:pt x="118" y="13"/>
                  <a:pt x="156" y="18"/>
                </a:cubicBezTo>
                <a:close/>
              </a:path>
            </a:pathLst>
          </a:custGeom>
          <a:gradFill rotWithShape="0">
            <a:gsLst>
              <a:gs pos="0">
                <a:srgbClr val="909090">
                  <a:gamma/>
                  <a:shade val="42353"/>
                  <a:invGamma/>
                </a:srgbClr>
              </a:gs>
              <a:gs pos="100000">
                <a:srgbClr val="909090"/>
              </a:gs>
            </a:gsLst>
            <a:lin ang="18900000" scaled="1"/>
          </a:gradFill>
          <a:ln>
            <a:noFill/>
          </a:ln>
          <a:effectLst/>
          <a:extLst>
            <a:ext uri="{91240B29-F687-4F45-9708-019B960494DF}">
              <a14:hiddenLine xmlns:a14="http://schemas.microsoft.com/office/drawing/2010/main" w="19050" cap="flat"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7013" name="Text Box 37"/>
          <p:cNvSpPr txBox="1">
            <a:spLocks noChangeArrowheads="1"/>
          </p:cNvSpPr>
          <p:nvPr/>
        </p:nvSpPr>
        <p:spPr bwMode="auto">
          <a:xfrm>
            <a:off x="5232400" y="3284538"/>
            <a:ext cx="1296988"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en-US" altLang="zh-CN" sz="2400" b="1">
                <a:solidFill>
                  <a:schemeClr val="bg1"/>
                </a:solidFill>
                <a:latin typeface="Times New Roman" panose="02020603050405020304" pitchFamily="18" charset="0"/>
                <a:ea typeface="楷体_GB2312" pitchFamily="49" charset="-122"/>
              </a:rPr>
              <a:t>Charge</a:t>
            </a:r>
          </a:p>
        </p:txBody>
      </p:sp>
      <p:sp>
        <p:nvSpPr>
          <p:cNvPr id="127021" name="Rectangle 45"/>
          <p:cNvSpPr>
            <a:spLocks noRot="1" noChangeArrowheads="1"/>
          </p:cNvSpPr>
          <p:nvPr/>
        </p:nvSpPr>
        <p:spPr bwMode="auto">
          <a:xfrm>
            <a:off x="1703388" y="620713"/>
            <a:ext cx="655320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9pPr>
          </a:lstStyle>
          <a:p>
            <a:r>
              <a:rPr lang="en-US" altLang="zh-CN" b="1">
                <a:solidFill>
                  <a:srgbClr val="000000"/>
                </a:solidFill>
              </a:rPr>
              <a:t>The </a:t>
            </a:r>
            <a:r>
              <a:rPr lang="en-US" b="1">
                <a:solidFill>
                  <a:srgbClr val="000000"/>
                </a:solidFill>
              </a:rPr>
              <a:t>differential</a:t>
            </a:r>
            <a:r>
              <a:rPr lang="en-US" altLang="zh-CN">
                <a:solidFill>
                  <a:srgbClr val="000000"/>
                </a:solidFill>
              </a:rPr>
              <a:t> </a:t>
            </a:r>
            <a:r>
              <a:rPr lang="en-US" altLang="zh-CN" b="1">
                <a:solidFill>
                  <a:srgbClr val="000000"/>
                </a:solidFill>
              </a:rPr>
              <a:t>equation of </a:t>
            </a:r>
            <a:r>
              <a:rPr kumimoji="1" lang="en-US" altLang="zh-CN" b="1" i="1">
                <a:solidFill>
                  <a:srgbClr val="000000"/>
                </a:solidFill>
                <a:sym typeface="Symbol" panose="05050102010706020507" pitchFamily="18" charset="2"/>
              </a:rPr>
              <a:t></a:t>
            </a:r>
            <a:r>
              <a:rPr kumimoji="1" lang="en-US" altLang="zh-CN">
                <a:sym typeface="Symbol" panose="05050102010706020507" pitchFamily="18" charset="2"/>
              </a:rPr>
              <a:t> </a:t>
            </a:r>
            <a:endParaRPr kumimoji="1" lang="el-GR" altLang="zh-CN">
              <a:sym typeface="Symbol" panose="05050102010706020507" pitchFamily="18" charset="2"/>
            </a:endParaRPr>
          </a:p>
        </p:txBody>
      </p:sp>
      <p:graphicFrame>
        <p:nvGraphicFramePr>
          <p:cNvPr id="127022" name="Object 46"/>
          <p:cNvGraphicFramePr>
            <a:graphicFrameLocks noChangeAspect="1"/>
          </p:cNvGraphicFramePr>
          <p:nvPr/>
        </p:nvGraphicFramePr>
        <p:xfrm>
          <a:off x="5014913" y="3068639"/>
          <a:ext cx="1441450" cy="407987"/>
        </p:xfrm>
        <a:graphic>
          <a:graphicData uri="http://schemas.openxmlformats.org/presentationml/2006/ole">
            <mc:AlternateContent xmlns:mc="http://schemas.openxmlformats.org/markup-compatibility/2006">
              <mc:Choice xmlns:v="urn:schemas-microsoft-com:vml" Requires="v">
                <p:oleObj spid="_x0000_s30840" name="Equation" r:id="rId23" imgW="850680" imgH="241200" progId="Equation.DSMT4">
                  <p:embed/>
                </p:oleObj>
              </mc:Choice>
              <mc:Fallback>
                <p:oleObj name="Equation" r:id="rId23" imgW="850680" imgH="24120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014913" y="3068639"/>
                        <a:ext cx="1441450" cy="40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098" name="Picture 2"/>
          <p:cNvPicPr>
            <a:picLocks noChangeAspect="1" noChangeArrowheads="1"/>
          </p:cNvPicPr>
          <p:nvPr/>
        </p:nvPicPr>
        <p:blipFill>
          <a:blip r:embed="rId25" cstate="print">
            <a:clrChange>
              <a:clrFrom>
                <a:srgbClr val="FFFFFF"/>
              </a:clrFrom>
              <a:clrTo>
                <a:srgbClr val="FFFFFF">
                  <a:alpha val="0"/>
                </a:srgbClr>
              </a:clrTo>
            </a:clrChange>
          </a:blip>
          <a:srcRect/>
          <a:stretch>
            <a:fillRect/>
          </a:stretch>
        </p:blipFill>
        <p:spPr bwMode="auto">
          <a:xfrm>
            <a:off x="1617662" y="5592762"/>
            <a:ext cx="1122462" cy="1200150"/>
          </a:xfrm>
          <a:prstGeom prst="rect">
            <a:avLst/>
          </a:prstGeom>
          <a:noFill/>
          <a:ln w="9525">
            <a:noFill/>
            <a:miter lim="800000"/>
            <a:headEnd/>
            <a:tailEnd/>
          </a:ln>
          <a:effectLst>
            <a:outerShdw blurRad="50800" dist="38100" dir="2700000" algn="tl" rotWithShape="0">
              <a:prstClr val="black">
                <a:alpha val="40000"/>
              </a:prstClr>
            </a:outerShdw>
          </a:effectLst>
          <a:scene3d>
            <a:camera prst="orthographicFront">
              <a:rot lat="0" lon="10799978" rev="0"/>
            </a:camera>
            <a:lightRig rig="threePt" dir="t"/>
          </a:scene3d>
        </p:spPr>
      </p:pic>
      <p:pic>
        <p:nvPicPr>
          <p:cNvPr id="11" name="Picture 2"/>
          <p:cNvPicPr>
            <a:picLocks noChangeAspect="1" noChangeArrowheads="1"/>
          </p:cNvPicPr>
          <p:nvPr/>
        </p:nvPicPr>
        <p:blipFill>
          <a:blip r:embed="rId25">
            <a:clrChange>
              <a:clrFrom>
                <a:srgbClr val="FFFFFF"/>
              </a:clrFrom>
              <a:clrTo>
                <a:srgbClr val="FFFFFF">
                  <a:alpha val="0"/>
                </a:srgbClr>
              </a:clrTo>
            </a:clrChange>
          </a:blip>
          <a:srcRect/>
          <a:stretch>
            <a:fillRect/>
          </a:stretch>
        </p:blipFill>
        <p:spPr bwMode="auto">
          <a:xfrm>
            <a:off x="9545638" y="5661025"/>
            <a:ext cx="1122362" cy="1200150"/>
          </a:xfrm>
          <a:prstGeom prst="rect">
            <a:avLst/>
          </a:prstGeom>
          <a:noFill/>
          <a:ln w="9525">
            <a:noFill/>
            <a:miter lim="800000"/>
            <a:headEnd/>
            <a:tailEnd/>
          </a:ln>
          <a:effectLst>
            <a:outerShdw blurRad="50800" dist="38100" dir="2700000" algn="tl" rotWithShape="0">
              <a:srgbClr val="FFC000">
                <a:alpha val="40000"/>
              </a:srgbClr>
            </a:outerShdw>
          </a:effectLst>
        </p:spPr>
      </p:pic>
      <p:graphicFrame>
        <p:nvGraphicFramePr>
          <p:cNvPr id="127027" name="Object 51"/>
          <p:cNvGraphicFramePr>
            <a:graphicFrameLocks noGrp="1"/>
          </p:cNvGraphicFramePr>
          <p:nvPr>
            <p:ph sz="quarter" idx="2"/>
          </p:nvPr>
        </p:nvGraphicFramePr>
        <p:xfrm>
          <a:off x="5087938" y="5300663"/>
          <a:ext cx="3816350" cy="1147762"/>
        </p:xfrm>
        <a:graphic>
          <a:graphicData uri="http://schemas.openxmlformats.org/presentationml/2006/ole">
            <mc:AlternateContent xmlns:mc="http://schemas.openxmlformats.org/markup-compatibility/2006">
              <mc:Choice xmlns:v="urn:schemas-microsoft-com:vml" Requires="v">
                <p:oleObj spid="_x0000_s30841" name="Equation" r:id="rId26" imgW="1866600" imgH="444240" progId="Equation.DSMT4">
                  <p:embed/>
                </p:oleObj>
              </mc:Choice>
              <mc:Fallback>
                <p:oleObj name="Equation" r:id="rId26" imgW="1866600" imgH="444240" progId="Equation.DSMT4">
                  <p:embed/>
                  <p:pic>
                    <p:nvPicPr>
                      <p:cNvPr id="0" name=""/>
                      <p:cNvPicPr>
                        <a:picLocks noChangeArrowheads="1"/>
                      </p:cNvPicPr>
                      <p:nvPr/>
                    </p:nvPicPr>
                    <p:blipFill>
                      <a:blip r:embed="rId27">
                        <a:grayscl/>
                        <a:biLevel thresh="50000"/>
                        <a:extLst>
                          <a:ext uri="{28A0092B-C50C-407E-A947-70E740481C1C}">
                            <a14:useLocalDpi xmlns:a14="http://schemas.microsoft.com/office/drawing/2010/main" val="0"/>
                          </a:ext>
                        </a:extLst>
                      </a:blip>
                      <a:srcRect/>
                      <a:stretch>
                        <a:fillRect/>
                      </a:stretch>
                    </p:blipFill>
                    <p:spPr bwMode="auto">
                      <a:xfrm>
                        <a:off x="5087938" y="5300663"/>
                        <a:ext cx="3816350" cy="1147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030" name="Rectangle 54"/>
          <p:cNvSpPr>
            <a:spLocks noChangeArrowheads="1"/>
          </p:cNvSpPr>
          <p:nvPr/>
        </p:nvSpPr>
        <p:spPr bwMode="auto">
          <a:xfrm>
            <a:off x="3071814" y="5512228"/>
            <a:ext cx="22812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b="1">
                <a:solidFill>
                  <a:srgbClr val="0000CC"/>
                </a:solidFill>
                <a:latin typeface="Times New Roman" panose="02020603050405020304" pitchFamily="18" charset="0"/>
                <a:ea typeface="楷体_GB2312" pitchFamily="49" charset="-122"/>
              </a:rPr>
              <a:t>Cartesian </a:t>
            </a:r>
          </a:p>
          <a:p>
            <a:r>
              <a:rPr lang="en-US" altLang="zh-CN" sz="2400" b="1">
                <a:solidFill>
                  <a:srgbClr val="0000CC"/>
                </a:solidFill>
                <a:latin typeface="Times New Roman" panose="02020603050405020304" pitchFamily="18" charset="0"/>
                <a:ea typeface="楷体_GB2312" pitchFamily="49" charset="-122"/>
              </a:rPr>
              <a:t>Coordinates:</a:t>
            </a:r>
          </a:p>
        </p:txBody>
      </p:sp>
    </p:spTree>
    <p:extLst>
      <p:ext uri="{BB962C8B-B14F-4D97-AF65-F5344CB8AC3E}">
        <p14:creationId xmlns:p14="http://schemas.microsoft.com/office/powerpoint/2010/main" val="33886714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7021"/>
                                        </p:tgtEl>
                                        <p:attrNameLst>
                                          <p:attrName>style.visibility</p:attrName>
                                        </p:attrNameLst>
                                      </p:cBhvr>
                                      <p:to>
                                        <p:strVal val="visible"/>
                                      </p:to>
                                    </p:set>
                                    <p:animEffect transition="in" filter="dissolve">
                                      <p:cBhvr>
                                        <p:cTn id="7" dur="500"/>
                                        <p:tgtEl>
                                          <p:spTgt spid="1270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6999"/>
                                        </p:tgtEl>
                                        <p:attrNameLst>
                                          <p:attrName>style.visibility</p:attrName>
                                        </p:attrNameLst>
                                      </p:cBhvr>
                                      <p:to>
                                        <p:strVal val="visible"/>
                                      </p:to>
                                    </p:set>
                                    <p:animEffect transition="in" filter="blinds(horizontal)">
                                      <p:cBhvr>
                                        <p:cTn id="12" dur="500"/>
                                        <p:tgtEl>
                                          <p:spTgt spid="126999"/>
                                        </p:tgtEl>
                                      </p:cBhvr>
                                    </p:animEffect>
                                  </p:childTnLst>
                                </p:cTn>
                              </p:par>
                              <p:par>
                                <p:cTn id="13" presetID="3" presetClass="entr" presetSubtype="10" fill="hold" nodeType="withEffect">
                                  <p:stCondLst>
                                    <p:cond delay="0"/>
                                  </p:stCondLst>
                                  <p:childTnLst>
                                    <p:set>
                                      <p:cBhvr>
                                        <p:cTn id="14" dur="1" fill="hold">
                                          <p:stCondLst>
                                            <p:cond delay="0"/>
                                          </p:stCondLst>
                                        </p:cTn>
                                        <p:tgtEl>
                                          <p:spTgt spid="127009"/>
                                        </p:tgtEl>
                                        <p:attrNameLst>
                                          <p:attrName>style.visibility</p:attrName>
                                        </p:attrNameLst>
                                      </p:cBhvr>
                                      <p:to>
                                        <p:strVal val="visible"/>
                                      </p:to>
                                    </p:set>
                                    <p:animEffect transition="in" filter="blinds(horizontal)">
                                      <p:cBhvr>
                                        <p:cTn id="15" dur="500"/>
                                        <p:tgtEl>
                                          <p:spTgt spid="127009"/>
                                        </p:tgtEl>
                                      </p:cBhvr>
                                    </p:animEffect>
                                  </p:childTnLst>
                                </p:cTn>
                              </p:par>
                              <p:par>
                                <p:cTn id="16" presetID="3" presetClass="entr" presetSubtype="10" fill="hold" nodeType="withEffect">
                                  <p:stCondLst>
                                    <p:cond delay="0"/>
                                  </p:stCondLst>
                                  <p:childTnLst>
                                    <p:set>
                                      <p:cBhvr>
                                        <p:cTn id="17" dur="1" fill="hold">
                                          <p:stCondLst>
                                            <p:cond delay="0"/>
                                          </p:stCondLst>
                                        </p:cTn>
                                        <p:tgtEl>
                                          <p:spTgt spid="127011"/>
                                        </p:tgtEl>
                                        <p:attrNameLst>
                                          <p:attrName>style.visibility</p:attrName>
                                        </p:attrNameLst>
                                      </p:cBhvr>
                                      <p:to>
                                        <p:strVal val="visible"/>
                                      </p:to>
                                    </p:set>
                                    <p:animEffect transition="in" filter="blinds(horizontal)">
                                      <p:cBhvr>
                                        <p:cTn id="18" dur="500"/>
                                        <p:tgtEl>
                                          <p:spTgt spid="12701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7012"/>
                                        </p:tgtEl>
                                        <p:attrNameLst>
                                          <p:attrName>style.visibility</p:attrName>
                                        </p:attrNameLst>
                                      </p:cBhvr>
                                      <p:to>
                                        <p:strVal val="visible"/>
                                      </p:to>
                                    </p:set>
                                    <p:animEffect transition="in" filter="blinds(horizontal)">
                                      <p:cBhvr>
                                        <p:cTn id="21" dur="500"/>
                                        <p:tgtEl>
                                          <p:spTgt spid="127012"/>
                                        </p:tgtEl>
                                      </p:cBhvr>
                                    </p:animEffect>
                                  </p:childTnLst>
                                </p:cTn>
                              </p:par>
                              <p:par>
                                <p:cTn id="22" presetID="3" presetClass="entr" presetSubtype="10" fill="hold" nodeType="withEffect">
                                  <p:stCondLst>
                                    <p:cond delay="0"/>
                                  </p:stCondLst>
                                  <p:childTnLst>
                                    <p:set>
                                      <p:cBhvr>
                                        <p:cTn id="23" dur="1" fill="hold">
                                          <p:stCondLst>
                                            <p:cond delay="0"/>
                                          </p:stCondLst>
                                        </p:cTn>
                                        <p:tgtEl>
                                          <p:spTgt spid="127022"/>
                                        </p:tgtEl>
                                        <p:attrNameLst>
                                          <p:attrName>style.visibility</p:attrName>
                                        </p:attrNameLst>
                                      </p:cBhvr>
                                      <p:to>
                                        <p:strVal val="visible"/>
                                      </p:to>
                                    </p:set>
                                    <p:animEffect transition="in" filter="blinds(horizontal)">
                                      <p:cBhvr>
                                        <p:cTn id="24" dur="500"/>
                                        <p:tgtEl>
                                          <p:spTgt spid="12702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127013"/>
                                        </p:tgtEl>
                                        <p:attrNameLst>
                                          <p:attrName>style.visibility</p:attrName>
                                        </p:attrNameLst>
                                      </p:cBhvr>
                                      <p:to>
                                        <p:strVal val="visible"/>
                                      </p:to>
                                    </p:set>
                                    <p:animEffect transition="in" filter="wipe(left)">
                                      <p:cBhvr>
                                        <p:cTn id="29" dur="500"/>
                                        <p:tgtEl>
                                          <p:spTgt spid="12701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6978"/>
                                        </p:tgtEl>
                                        <p:attrNameLst>
                                          <p:attrName>style.visibility</p:attrName>
                                        </p:attrNameLst>
                                      </p:cBhvr>
                                      <p:to>
                                        <p:strVal val="visible"/>
                                      </p:to>
                                    </p:set>
                                    <p:animEffect transition="in" filter="wipe(left)">
                                      <p:cBhvr>
                                        <p:cTn id="34" dur="500"/>
                                        <p:tgtEl>
                                          <p:spTgt spid="126978"/>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126982"/>
                                        </p:tgtEl>
                                        <p:attrNameLst>
                                          <p:attrName>style.visibility</p:attrName>
                                        </p:attrNameLst>
                                      </p:cBhvr>
                                      <p:to>
                                        <p:strVal val="visible"/>
                                      </p:to>
                                    </p:set>
                                    <p:animEffect transition="in" filter="wipe(left)">
                                      <p:cBhvr>
                                        <p:cTn id="38" dur="2000"/>
                                        <p:tgtEl>
                                          <p:spTgt spid="12698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126989"/>
                                        </p:tgtEl>
                                        <p:attrNameLst>
                                          <p:attrName>style.visibility</p:attrName>
                                        </p:attrNameLst>
                                      </p:cBhvr>
                                      <p:to>
                                        <p:strVal val="visible"/>
                                      </p:to>
                                    </p:set>
                                    <p:animEffect transition="in" filter="blinds(horizontal)">
                                      <p:cBhvr>
                                        <p:cTn id="43" dur="500"/>
                                        <p:tgtEl>
                                          <p:spTgt spid="126989"/>
                                        </p:tgtEl>
                                      </p:cBhvr>
                                    </p:animEffect>
                                  </p:childTnLst>
                                </p:cTn>
                              </p:par>
                              <p:par>
                                <p:cTn id="44" presetID="3" presetClass="entr" presetSubtype="10" fill="hold" nodeType="withEffect">
                                  <p:stCondLst>
                                    <p:cond delay="0"/>
                                  </p:stCondLst>
                                  <p:childTnLst>
                                    <p:set>
                                      <p:cBhvr>
                                        <p:cTn id="45" dur="1" fill="hold">
                                          <p:stCondLst>
                                            <p:cond delay="0"/>
                                          </p:stCondLst>
                                        </p:cTn>
                                        <p:tgtEl>
                                          <p:spTgt spid="126983"/>
                                        </p:tgtEl>
                                        <p:attrNameLst>
                                          <p:attrName>style.visibility</p:attrName>
                                        </p:attrNameLst>
                                      </p:cBhvr>
                                      <p:to>
                                        <p:strVal val="visible"/>
                                      </p:to>
                                    </p:set>
                                    <p:animEffect transition="in" filter="blinds(horizontal)">
                                      <p:cBhvr>
                                        <p:cTn id="46" dur="500"/>
                                        <p:tgtEl>
                                          <p:spTgt spid="12698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126979"/>
                                        </p:tgtEl>
                                        <p:attrNameLst>
                                          <p:attrName>style.visibility</p:attrName>
                                        </p:attrNameLst>
                                      </p:cBhvr>
                                      <p:to>
                                        <p:strVal val="visible"/>
                                      </p:to>
                                    </p:set>
                                    <p:animEffect transition="in" filter="blinds(horizontal)">
                                      <p:cBhvr>
                                        <p:cTn id="51" dur="500"/>
                                        <p:tgtEl>
                                          <p:spTgt spid="126979"/>
                                        </p:tgtEl>
                                      </p:cBhvr>
                                    </p:animEffect>
                                  </p:childTnLst>
                                </p:cTn>
                              </p:par>
                              <p:par>
                                <p:cTn id="52" presetID="3" presetClass="entr" presetSubtype="10" fill="hold" nodeType="withEffect">
                                  <p:stCondLst>
                                    <p:cond delay="0"/>
                                  </p:stCondLst>
                                  <p:childTnLst>
                                    <p:set>
                                      <p:cBhvr>
                                        <p:cTn id="53" dur="1" fill="hold">
                                          <p:stCondLst>
                                            <p:cond delay="0"/>
                                          </p:stCondLst>
                                        </p:cTn>
                                        <p:tgtEl>
                                          <p:spTgt spid="126986"/>
                                        </p:tgtEl>
                                        <p:attrNameLst>
                                          <p:attrName>style.visibility</p:attrName>
                                        </p:attrNameLst>
                                      </p:cBhvr>
                                      <p:to>
                                        <p:strVal val="visible"/>
                                      </p:to>
                                    </p:set>
                                    <p:animEffect transition="in" filter="blinds(horizontal)">
                                      <p:cBhvr>
                                        <p:cTn id="54" dur="500"/>
                                        <p:tgtEl>
                                          <p:spTgt spid="126986"/>
                                        </p:tgtEl>
                                      </p:cBhvr>
                                    </p:animEffect>
                                  </p:childTnLst>
                                </p:cTn>
                              </p:par>
                              <p:par>
                                <p:cTn id="55" presetID="3" presetClass="entr" presetSubtype="10" fill="hold" nodeType="withEffect">
                                  <p:stCondLst>
                                    <p:cond delay="0"/>
                                  </p:stCondLst>
                                  <p:childTnLst>
                                    <p:set>
                                      <p:cBhvr>
                                        <p:cTn id="56" dur="1" fill="hold">
                                          <p:stCondLst>
                                            <p:cond delay="0"/>
                                          </p:stCondLst>
                                        </p:cTn>
                                        <p:tgtEl>
                                          <p:spTgt spid="126994"/>
                                        </p:tgtEl>
                                        <p:attrNameLst>
                                          <p:attrName>style.visibility</p:attrName>
                                        </p:attrNameLst>
                                      </p:cBhvr>
                                      <p:to>
                                        <p:strVal val="visible"/>
                                      </p:to>
                                    </p:set>
                                    <p:animEffect transition="in" filter="blinds(horizontal)">
                                      <p:cBhvr>
                                        <p:cTn id="57" dur="500"/>
                                        <p:tgtEl>
                                          <p:spTgt spid="12699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27030"/>
                                        </p:tgtEl>
                                        <p:attrNameLst>
                                          <p:attrName>style.visibility</p:attrName>
                                        </p:attrNameLst>
                                      </p:cBhvr>
                                      <p:to>
                                        <p:strVal val="visible"/>
                                      </p:to>
                                    </p:set>
                                    <p:animEffect transition="in" filter="wipe(up)">
                                      <p:cBhvr>
                                        <p:cTn id="62" dur="2000"/>
                                        <p:tgtEl>
                                          <p:spTgt spid="127030"/>
                                        </p:tgtEl>
                                      </p:cBhvr>
                                    </p:animEffect>
                                  </p:childTnLst>
                                </p:cTn>
                              </p:par>
                            </p:childTnLst>
                          </p:cTn>
                        </p:par>
                        <p:par>
                          <p:cTn id="63" fill="hold" nodeType="afterGroup">
                            <p:stCondLst>
                              <p:cond delay="2000"/>
                            </p:stCondLst>
                            <p:childTnLst>
                              <p:par>
                                <p:cTn id="64" presetID="22" presetClass="entr" presetSubtype="1" fill="hold" nodeType="afterEffect">
                                  <p:stCondLst>
                                    <p:cond delay="0"/>
                                  </p:stCondLst>
                                  <p:childTnLst>
                                    <p:set>
                                      <p:cBhvr>
                                        <p:cTn id="65" dur="1" fill="hold">
                                          <p:stCondLst>
                                            <p:cond delay="0"/>
                                          </p:stCondLst>
                                        </p:cTn>
                                        <p:tgtEl>
                                          <p:spTgt spid="127027"/>
                                        </p:tgtEl>
                                        <p:attrNameLst>
                                          <p:attrName>style.visibility</p:attrName>
                                        </p:attrNameLst>
                                      </p:cBhvr>
                                      <p:to>
                                        <p:strVal val="visible"/>
                                      </p:to>
                                    </p:set>
                                    <p:animEffect transition="in" filter="wipe(up)">
                                      <p:cBhvr>
                                        <p:cTn id="66" dur="2000"/>
                                        <p:tgtEl>
                                          <p:spTgt spid="127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p:bldP spid="127012" grpId="0" animBg="1"/>
      <p:bldP spid="127021" grpId="0"/>
      <p:bldP spid="127030" grpId="0"/>
    </p:bld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190</TotalTime>
  <Words>3288</Words>
  <Application>Microsoft Office PowerPoint</Application>
  <PresentationFormat>宽屏</PresentationFormat>
  <Paragraphs>435</Paragraphs>
  <Slides>67</Slides>
  <Notes>1</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7</vt:i4>
      </vt:variant>
      <vt:variant>
        <vt:lpstr>幻灯片标题</vt:lpstr>
      </vt:variant>
      <vt:variant>
        <vt:i4>67</vt:i4>
      </vt:variant>
    </vt:vector>
  </HeadingPairs>
  <TitlesOfParts>
    <vt:vector size="92" baseType="lpstr">
      <vt:lpstr>Gulim</vt:lpstr>
      <vt:lpstr>HY중고딕</vt:lpstr>
      <vt:lpstr>仿宋_GB2312</vt:lpstr>
      <vt:lpstr>黑体</vt:lpstr>
      <vt:lpstr>楷体_GB2312</vt:lpstr>
      <vt:lpstr>隶书</vt:lpstr>
      <vt:lpstr>宋体</vt:lpstr>
      <vt:lpstr>幼圆</vt:lpstr>
      <vt:lpstr>Arial</vt:lpstr>
      <vt:lpstr>Calibri</vt:lpstr>
      <vt:lpstr>Century Gothic</vt:lpstr>
      <vt:lpstr>Symbol</vt:lpstr>
      <vt:lpstr>Times New Roman</vt:lpstr>
      <vt:lpstr>Verdana</vt:lpstr>
      <vt:lpstr>Webdings</vt:lpstr>
      <vt:lpstr>Wingdings</vt:lpstr>
      <vt:lpstr>Wingdings 3</vt:lpstr>
      <vt:lpstr>丝状</vt:lpstr>
      <vt:lpstr>Equation</vt:lpstr>
      <vt:lpstr>公式</vt:lpstr>
      <vt:lpstr>剪辑</vt:lpstr>
      <vt:lpstr>Equation.DSMT4</vt:lpstr>
      <vt:lpstr>CorelDRAW! Graphic</vt:lpstr>
      <vt:lpstr>Microsoft 公式 3.0</vt:lpstr>
      <vt:lpstr>Microsoft ClipArt Gallery</vt:lpstr>
      <vt:lpstr>PowerPoint 演示文稿</vt:lpstr>
      <vt:lpstr>Classification and analysis for solving electromagnetic problems</vt:lpstr>
      <vt:lpstr>Classification analysis to solve the problem of static electromagnetic field</vt:lpstr>
      <vt:lpstr>PowerPoint 演示文稿</vt:lpstr>
      <vt:lpstr>PowerPoint 演示文稿</vt:lpstr>
      <vt:lpstr>PowerPoint 演示文稿</vt:lpstr>
      <vt:lpstr>PowerPoint 演示文稿</vt:lpstr>
      <vt:lpstr>4.2 Poisson’s and Laplace’s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Using image method to solve the problems</vt:lpstr>
      <vt:lpstr>Analysis method summary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Summary</vt:lpstr>
      <vt:lpstr>Homework</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lwq</dc:creator>
  <cp:lastModifiedBy>lwq</cp:lastModifiedBy>
  <cp:revision>12</cp:revision>
  <dcterms:created xsi:type="dcterms:W3CDTF">2019-03-21T03:59:03Z</dcterms:created>
  <dcterms:modified xsi:type="dcterms:W3CDTF">2019-03-27T09:30:51Z</dcterms:modified>
</cp:coreProperties>
</file>