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e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emf"/><Relationship Id="rId16" Type="http://schemas.openxmlformats.org/officeDocument/2006/relationships/image" Target="../media/image76.e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18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7.wmf"/><Relationship Id="rId5" Type="http://schemas.openxmlformats.org/officeDocument/2006/relationships/image" Target="../media/image113.wmf"/><Relationship Id="rId10" Type="http://schemas.openxmlformats.org/officeDocument/2006/relationships/image" Target="../media/image81.wmf"/><Relationship Id="rId4" Type="http://schemas.openxmlformats.org/officeDocument/2006/relationships/image" Target="../media/image112.wmf"/><Relationship Id="rId9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33.emf"/><Relationship Id="rId7" Type="http://schemas.openxmlformats.org/officeDocument/2006/relationships/image" Target="../media/image112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4" Type="http://schemas.openxmlformats.org/officeDocument/2006/relationships/image" Target="../media/image13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image" Target="../media/image157.emf"/><Relationship Id="rId18" Type="http://schemas.openxmlformats.org/officeDocument/2006/relationships/image" Target="../media/image162.emf"/><Relationship Id="rId26" Type="http://schemas.openxmlformats.org/officeDocument/2006/relationships/image" Target="../media/image170.emf"/><Relationship Id="rId3" Type="http://schemas.openxmlformats.org/officeDocument/2006/relationships/image" Target="../media/image147.emf"/><Relationship Id="rId21" Type="http://schemas.openxmlformats.org/officeDocument/2006/relationships/image" Target="../media/image165.emf"/><Relationship Id="rId7" Type="http://schemas.openxmlformats.org/officeDocument/2006/relationships/image" Target="../media/image151.emf"/><Relationship Id="rId12" Type="http://schemas.openxmlformats.org/officeDocument/2006/relationships/image" Target="../media/image156.emf"/><Relationship Id="rId17" Type="http://schemas.openxmlformats.org/officeDocument/2006/relationships/image" Target="../media/image161.emf"/><Relationship Id="rId25" Type="http://schemas.openxmlformats.org/officeDocument/2006/relationships/image" Target="../media/image169.emf"/><Relationship Id="rId2" Type="http://schemas.openxmlformats.org/officeDocument/2006/relationships/image" Target="../media/image146.emf"/><Relationship Id="rId16" Type="http://schemas.openxmlformats.org/officeDocument/2006/relationships/image" Target="../media/image160.emf"/><Relationship Id="rId20" Type="http://schemas.openxmlformats.org/officeDocument/2006/relationships/image" Target="../media/image164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55.emf"/><Relationship Id="rId24" Type="http://schemas.openxmlformats.org/officeDocument/2006/relationships/image" Target="../media/image168.emf"/><Relationship Id="rId5" Type="http://schemas.openxmlformats.org/officeDocument/2006/relationships/image" Target="../media/image149.emf"/><Relationship Id="rId15" Type="http://schemas.openxmlformats.org/officeDocument/2006/relationships/image" Target="../media/image159.emf"/><Relationship Id="rId23" Type="http://schemas.openxmlformats.org/officeDocument/2006/relationships/image" Target="../media/image167.emf"/><Relationship Id="rId10" Type="http://schemas.openxmlformats.org/officeDocument/2006/relationships/image" Target="../media/image154.emf"/><Relationship Id="rId19" Type="http://schemas.openxmlformats.org/officeDocument/2006/relationships/image" Target="../media/image163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Relationship Id="rId14" Type="http://schemas.openxmlformats.org/officeDocument/2006/relationships/image" Target="../media/image158.emf"/><Relationship Id="rId22" Type="http://schemas.openxmlformats.org/officeDocument/2006/relationships/image" Target="../media/image166.emf"/><Relationship Id="rId27" Type="http://schemas.openxmlformats.org/officeDocument/2006/relationships/image" Target="../media/image17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11" Type="http://schemas.openxmlformats.org/officeDocument/2006/relationships/image" Target="../media/image182.emf"/><Relationship Id="rId5" Type="http://schemas.openxmlformats.org/officeDocument/2006/relationships/image" Target="../media/image176.emf"/><Relationship Id="rId10" Type="http://schemas.openxmlformats.org/officeDocument/2006/relationships/image" Target="../media/image181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5.wmf"/><Relationship Id="rId4" Type="http://schemas.openxmlformats.org/officeDocument/2006/relationships/image" Target="../media/image20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5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BB4-796C-4659-8125-458416CADB0C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4933-2FEF-4A86-991B-3E8C6A4BB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83329-30D5-4E76-B3B4-AECD84473DF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751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1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35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2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8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1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5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36C982CD-EAE6-4206-8D8E-4904D9295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10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94D1E0EF-9FF9-42A1-AFBD-D2124A95E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93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0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7E5B-533A-44AC-BF8E-891370FBA03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401CA0-05D5-46BF-8685-4EC5C8108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image" Target="../media/image27.gi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65.bin"/><Relationship Id="rId7" Type="http://schemas.openxmlformats.org/officeDocument/2006/relationships/image" Target="../media/image78.png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emf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77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8.wmf"/><Relationship Id="rId31" Type="http://schemas.openxmlformats.org/officeDocument/2006/relationships/image" Target="../media/image74.wmf"/><Relationship Id="rId4" Type="http://schemas.openxmlformats.org/officeDocument/2006/relationships/image" Target="../media/image61.emf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7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78.png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90.emf"/><Relationship Id="rId3" Type="http://schemas.openxmlformats.org/officeDocument/2006/relationships/oleObject" Target="../embeddings/oleObject74.bin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9.emf"/><Relationship Id="rId5" Type="http://schemas.openxmlformats.org/officeDocument/2006/relationships/image" Target="../media/image78.png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86.emf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0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4.wmf"/><Relationship Id="rId22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4.jpeg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emf"/><Relationship Id="rId11" Type="http://schemas.openxmlformats.org/officeDocument/2006/relationships/image" Target="../media/image140.jpeg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1.emf"/><Relationship Id="rId9" Type="http://schemas.openxmlformats.org/officeDocument/2006/relationships/image" Target="../media/image144.jpe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2.emf"/><Relationship Id="rId26" Type="http://schemas.openxmlformats.org/officeDocument/2006/relationships/image" Target="../media/image156.emf"/><Relationship Id="rId39" Type="http://schemas.openxmlformats.org/officeDocument/2006/relationships/oleObject" Target="../embeddings/oleObject154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60.emf"/><Relationship Id="rId42" Type="http://schemas.openxmlformats.org/officeDocument/2006/relationships/image" Target="../media/image164.emf"/><Relationship Id="rId47" Type="http://schemas.openxmlformats.org/officeDocument/2006/relationships/oleObject" Target="../embeddings/oleObject158.bin"/><Relationship Id="rId50" Type="http://schemas.openxmlformats.org/officeDocument/2006/relationships/image" Target="../media/image168.emf"/><Relationship Id="rId55" Type="http://schemas.openxmlformats.org/officeDocument/2006/relationships/oleObject" Target="../embeddings/oleObject162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62.emf"/><Relationship Id="rId46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29" Type="http://schemas.openxmlformats.org/officeDocument/2006/relationships/oleObject" Target="../embeddings/oleObject149.bin"/><Relationship Id="rId41" Type="http://schemas.openxmlformats.org/officeDocument/2006/relationships/oleObject" Target="../embeddings/oleObject155.bin"/><Relationship Id="rId54" Type="http://schemas.openxmlformats.org/officeDocument/2006/relationships/image" Target="../media/image170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55.emf"/><Relationship Id="rId32" Type="http://schemas.openxmlformats.org/officeDocument/2006/relationships/image" Target="../media/image159.emf"/><Relationship Id="rId37" Type="http://schemas.openxmlformats.org/officeDocument/2006/relationships/oleObject" Target="../embeddings/oleObject153.bin"/><Relationship Id="rId40" Type="http://schemas.openxmlformats.org/officeDocument/2006/relationships/image" Target="../media/image163.emf"/><Relationship Id="rId45" Type="http://schemas.openxmlformats.org/officeDocument/2006/relationships/oleObject" Target="../embeddings/oleObject157.bin"/><Relationship Id="rId53" Type="http://schemas.openxmlformats.org/officeDocument/2006/relationships/oleObject" Target="../embeddings/oleObject161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7.emf"/><Relationship Id="rId36" Type="http://schemas.openxmlformats.org/officeDocument/2006/relationships/image" Target="../media/image161.emf"/><Relationship Id="rId49" Type="http://schemas.openxmlformats.org/officeDocument/2006/relationships/oleObject" Target="../embeddings/oleObject159.bin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4" Type="http://schemas.openxmlformats.org/officeDocument/2006/relationships/image" Target="../media/image165.emf"/><Relationship Id="rId52" Type="http://schemas.openxmlformats.org/officeDocument/2006/relationships/image" Target="../media/image169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50.emf"/><Relationship Id="rId22" Type="http://schemas.openxmlformats.org/officeDocument/2006/relationships/image" Target="../media/image154.e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8.emf"/><Relationship Id="rId35" Type="http://schemas.openxmlformats.org/officeDocument/2006/relationships/oleObject" Target="../embeddings/oleObject152.bin"/><Relationship Id="rId43" Type="http://schemas.openxmlformats.org/officeDocument/2006/relationships/oleObject" Target="../embeddings/oleObject156.bin"/><Relationship Id="rId48" Type="http://schemas.openxmlformats.org/officeDocument/2006/relationships/image" Target="../media/image167.emf"/><Relationship Id="rId56" Type="http://schemas.openxmlformats.org/officeDocument/2006/relationships/image" Target="../media/image171.emf"/><Relationship Id="rId8" Type="http://schemas.openxmlformats.org/officeDocument/2006/relationships/image" Target="../media/image147.emf"/><Relationship Id="rId51" Type="http://schemas.openxmlformats.org/officeDocument/2006/relationships/oleObject" Target="../embeddings/oleObject160.bin"/><Relationship Id="rId3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9.e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82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27.gif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image" Target="../media/image4.wmf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9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8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19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0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209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12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18.emf"/><Relationship Id="rId3" Type="http://schemas.openxmlformats.org/officeDocument/2006/relationships/oleObject" Target="../embeddings/oleObject207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20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13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5.emf"/><Relationship Id="rId11" Type="http://schemas.openxmlformats.org/officeDocument/2006/relationships/image" Target="../media/image217.emf"/><Relationship Id="rId5" Type="http://schemas.openxmlformats.org/officeDocument/2006/relationships/oleObject" Target="../embeddings/oleObject208.bin"/><Relationship Id="rId15" Type="http://schemas.openxmlformats.org/officeDocument/2006/relationships/image" Target="../media/image219.emf"/><Relationship Id="rId10" Type="http://schemas.openxmlformats.org/officeDocument/2006/relationships/oleObject" Target="../embeddings/oleObject210.bin"/><Relationship Id="rId4" Type="http://schemas.openxmlformats.org/officeDocument/2006/relationships/image" Target="../media/image214.emf"/><Relationship Id="rId9" Type="http://schemas.openxmlformats.org/officeDocument/2006/relationships/image" Target="../media/image216.emf"/><Relationship Id="rId14" Type="http://schemas.openxmlformats.org/officeDocument/2006/relationships/oleObject" Target="../embeddings/oleObject21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927350" y="4437063"/>
            <a:ext cx="6400800" cy="914400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rgbClr val="000000"/>
                </a:solidFill>
              </a:rPr>
              <a:t>Wuqiong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Luo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Rot="1" noChangeArrowheads="1"/>
          </p:cNvSpPr>
          <p:nvPr/>
        </p:nvSpPr>
        <p:spPr bwMode="auto">
          <a:xfrm>
            <a:off x="1524000" y="1268414"/>
            <a:ext cx="91440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Chapter 5</a:t>
            </a:r>
            <a:br>
              <a:rPr lang="en-US" altLang="zh-CN" sz="6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</a:br>
            <a:r>
              <a:rPr lang="en-US" altLang="zh-CN" sz="6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Steady Electric Currents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2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671422" y="654007"/>
            <a:ext cx="9205768" cy="223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    The magnitude of the current density of the convection current is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not proportional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to the electric field intensity, and the direction may be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different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from that of electric field intensity. </a:t>
            </a: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53288"/>
              </p:ext>
            </p:extLst>
          </p:nvPr>
        </p:nvGraphicFramePr>
        <p:xfrm>
          <a:off x="5353988" y="4447309"/>
          <a:ext cx="1390254" cy="55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988" y="4447309"/>
                        <a:ext cx="1390254" cy="5502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1879240" y="3008285"/>
            <a:ext cx="9134330" cy="112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If the charge density is </a:t>
            </a:r>
            <a:r>
              <a:rPr kumimoji="1" lang="en-US" altLang="zh-CN" sz="24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, and the moving velocity is </a:t>
            </a:r>
            <a:r>
              <a:rPr kumimoji="1" lang="en-US" altLang="zh-CN" sz="2400" b="1" i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and then</a:t>
            </a:r>
            <a:endParaRPr kumimoji="1" 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330" y="695900"/>
            <a:ext cx="14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Convection current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9" y="1268413"/>
            <a:ext cx="8353425" cy="1223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ea typeface="Gulim" panose="020B0600000101010101" pitchFamily="34" charset="-127"/>
              </a:rPr>
              <a:t>The principle of </a:t>
            </a:r>
            <a:r>
              <a:rPr lang="en-US" altLang="zh-CN" sz="2400" b="1">
                <a:solidFill>
                  <a:srgbClr val="FF0000"/>
                </a:solidFill>
                <a:ea typeface="Gulim" panose="020B0600000101010101" pitchFamily="34" charset="-127"/>
              </a:rPr>
              <a:t>conservation of charge</a:t>
            </a:r>
            <a:r>
              <a:rPr lang="en-US" altLang="zh-CN" sz="2400" b="1">
                <a:solidFill>
                  <a:srgbClr val="000000"/>
                </a:solidFill>
                <a:ea typeface="Gulim" panose="020B0600000101010101" pitchFamily="34" charset="-127"/>
              </a:rPr>
              <a:t> is one of the </a:t>
            </a:r>
            <a:r>
              <a:rPr lang="en-US" altLang="zh-CN" sz="2400" b="1">
                <a:solidFill>
                  <a:srgbClr val="FF0000"/>
                </a:solidFill>
                <a:ea typeface="Gulim" panose="020B0600000101010101" pitchFamily="34" charset="-127"/>
              </a:rPr>
              <a:t>fundamental postulates</a:t>
            </a:r>
            <a:r>
              <a:rPr lang="en-US" altLang="zh-CN" sz="2400" b="1">
                <a:solidFill>
                  <a:srgbClr val="000000"/>
                </a:solidFill>
                <a:ea typeface="Gulim" panose="020B0600000101010101" pitchFamily="34" charset="-127"/>
              </a:rPr>
              <a:t> of physics. Electric charges may not be created or destroyed; 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pic>
        <p:nvPicPr>
          <p:cNvPr id="270339" name="Picture 3" descr="PE0168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90" y="5275490"/>
            <a:ext cx="1763712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847850" y="333376"/>
            <a:ext cx="8540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800000"/>
                </a:solidFill>
              </a:rPr>
              <a:t>5.4 Equation of Continuity and KCL</a:t>
            </a:r>
          </a:p>
        </p:txBody>
      </p:sp>
      <p:sp>
        <p:nvSpPr>
          <p:cNvPr id="270341" name="Rectangle 5"/>
          <p:cNvSpPr>
            <a:spLocks noRot="1" noChangeArrowheads="1"/>
          </p:cNvSpPr>
          <p:nvPr/>
        </p:nvSpPr>
        <p:spPr bwMode="auto">
          <a:xfrm>
            <a:off x="1919289" y="2636839"/>
            <a:ext cx="8497887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CC"/>
                </a:solidFill>
                <a:ea typeface="Gulim" panose="020B0600000101010101" pitchFamily="34" charset="-127"/>
              </a:rPr>
              <a:t>Consider an arbitrary volume V bounded by surface S. A net charge Q exists within this region. If a net current I flows across the surface out of this region, the charge in the volume must </a:t>
            </a:r>
            <a:r>
              <a:rPr lang="en-US" altLang="zh-CN" sz="2400" b="1">
                <a:solidFill>
                  <a:srgbClr val="FF0000"/>
                </a:solidFill>
                <a:ea typeface="Gulim" panose="020B0600000101010101" pitchFamily="34" charset="-127"/>
              </a:rPr>
              <a:t>decrease at a rate that equals</a:t>
            </a:r>
            <a:r>
              <a:rPr lang="en-US" altLang="zh-CN" sz="2400" b="1">
                <a:solidFill>
                  <a:srgbClr val="0000CC"/>
                </a:solidFill>
                <a:ea typeface="Gulim" panose="020B0600000101010101" pitchFamily="34" charset="-127"/>
              </a:rPr>
              <a:t> the current; 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270342" name="Rectangle 6"/>
          <p:cNvSpPr>
            <a:spLocks noRot="1" noChangeArrowheads="1"/>
          </p:cNvSpPr>
          <p:nvPr/>
        </p:nvSpPr>
        <p:spPr bwMode="auto">
          <a:xfrm>
            <a:off x="1992314" y="4581526"/>
            <a:ext cx="8135937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Gulim" panose="020B0600000101010101" pitchFamily="34" charset="-127"/>
              </a:rPr>
              <a:t>The current leaving the region is the total outward flux of the current density vector through the surface S; 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621130"/>
              </p:ext>
            </p:extLst>
          </p:nvPr>
        </p:nvGraphicFramePr>
        <p:xfrm>
          <a:off x="5457032" y="5724526"/>
          <a:ext cx="1422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2" name="Equation" r:id="rId4" imgW="787320" imgH="291960" progId="Equation.DSMT4">
                  <p:embed/>
                </p:oleObj>
              </mc:Choice>
              <mc:Fallback>
                <p:oleObj name="Equation" r:id="rId4" imgW="787320" imgH="291960" progId="Equation.DSMT4">
                  <p:embed/>
                  <p:pic>
                    <p:nvPicPr>
                      <p:cNvPr id="267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032" y="5724526"/>
                        <a:ext cx="1422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6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0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build="p"/>
      <p:bldP spid="270341" grpId="0"/>
      <p:bldP spid="270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1992313" y="549276"/>
            <a:ext cx="8280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   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steady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electric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field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caused by the sustained charges on the plates is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also a conservative field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, and the line integral of it around a closed circuit should be zero, i.e.        </a:t>
            </a:r>
          </a:p>
        </p:txBody>
      </p:sp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4872038" y="2276476"/>
          <a:ext cx="187166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0" r:id="rId3" imgW="748975" imgH="291973" progId="Equation.3">
                  <p:embed/>
                </p:oleObj>
              </mc:Choice>
              <mc:Fallback>
                <p:oleObj r:id="rId3" imgW="74897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276476"/>
                        <a:ext cx="1871662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03389" y="4652964"/>
            <a:ext cx="98790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For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homogeneous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media, the above equation becomes</a:t>
            </a:r>
          </a:p>
        </p:txBody>
      </p:sp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4943475" y="5445126"/>
          <a:ext cx="16573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r:id="rId5" imgW="723586" imgH="291973" progId="Equation.3">
                  <p:embed/>
                </p:oleObj>
              </mc:Choice>
              <mc:Fallback>
                <p:oleObj r:id="rId5" imgW="72358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445126"/>
                        <a:ext cx="165735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46" name="Group 6"/>
          <p:cNvGrpSpPr>
            <a:grpSpLocks/>
          </p:cNvGrpSpPr>
          <p:nvPr/>
        </p:nvGrpSpPr>
        <p:grpSpPr bwMode="auto">
          <a:xfrm>
            <a:off x="1703388" y="3068638"/>
            <a:ext cx="8964612" cy="646112"/>
            <a:chOff x="576" y="336"/>
            <a:chExt cx="4272" cy="407"/>
          </a:xfrm>
        </p:grpSpPr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576" y="336"/>
              <a:ext cx="427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Consider that in the conducting medium,             ,  we have</a:t>
              </a:r>
            </a:p>
          </p:txBody>
        </p:sp>
        <p:graphicFrame>
          <p:nvGraphicFramePr>
            <p:cNvPr id="26624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324262"/>
                </p:ext>
              </p:extLst>
            </p:nvPr>
          </p:nvGraphicFramePr>
          <p:xfrm>
            <a:off x="3476" y="470"/>
            <a:ext cx="63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2" r:id="rId7" imgW="494870" imgH="177646" progId="Equation.3">
                    <p:embed/>
                  </p:oleObj>
                </mc:Choice>
                <mc:Fallback>
                  <p:oleObj r:id="rId7" imgW="4948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470"/>
                          <a:ext cx="635" cy="23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4943476" y="3860800"/>
          <a:ext cx="1584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3" r:id="rId9" imgW="787058" imgH="393529" progId="Equation.3">
                  <p:embed/>
                </p:oleObj>
              </mc:Choice>
              <mc:Fallback>
                <p:oleObj r:id="rId9" imgW="7870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3860800"/>
                        <a:ext cx="15843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53" name="Picture 13" descr="4cd01210873f2578dcde76272a171aa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25" y="5379245"/>
            <a:ext cx="12477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  <p:bldP spid="2662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640014" y="476251"/>
            <a:ext cx="5229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ea typeface="楷体_GB2312" pitchFamily="49" charset="-122"/>
              </a:rPr>
              <a:t>Using Stokes’ theorem, we have</a:t>
            </a: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4224339" y="1052514"/>
          <a:ext cx="15843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r:id="rId3" imgW="787400" imgH="431800" progId="Equation.3">
                  <p:embed/>
                </p:oleObj>
              </mc:Choice>
              <mc:Fallback>
                <p:oleObj r:id="rId3" imgW="78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052514"/>
                        <a:ext cx="158432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6527800" y="1268413"/>
          <a:ext cx="15128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r:id="rId5" imgW="609336" imgH="177723" progId="Equation.3">
                  <p:embed/>
                </p:oleObj>
              </mc:Choice>
              <mc:Fallback>
                <p:oleObj r:id="rId5" imgW="6093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268413"/>
                        <a:ext cx="15128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351088" y="1916114"/>
            <a:ext cx="7777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ea typeface="楷体_GB2312" pitchFamily="49" charset="-122"/>
              </a:rPr>
              <a:t>      In 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homogeneous </a:t>
            </a:r>
            <a:r>
              <a:rPr kumimoji="1" lang="en-US" altLang="zh-CN" sz="2400" b="1">
                <a:solidFill>
                  <a:srgbClr val="3333FF"/>
                </a:solidFill>
                <a:ea typeface="楷体_GB2312" pitchFamily="49" charset="-122"/>
              </a:rPr>
              <a:t>conducting media the steady electric current field is 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irrotational</a:t>
            </a:r>
            <a:r>
              <a:rPr kumimoji="1" lang="en-US" altLang="zh-CN" sz="2400" b="1">
                <a:solidFill>
                  <a:srgbClr val="3333FF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267278" name="Picture 14" descr="感恩 中的图像 0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4977747"/>
            <a:ext cx="14811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utoUpdateAnimBg="0"/>
      <p:bldP spid="2672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944977" y="394943"/>
            <a:ext cx="94573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Assume the density of the sustained charges in the volume </a:t>
            </a:r>
            <a:r>
              <a:rPr kumimoji="1"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bound by the closed surface </a:t>
            </a:r>
            <a:r>
              <a:rPr kumimoji="1"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is </a:t>
            </a:r>
            <a:r>
              <a:rPr kumimoji="1" lang="en-US" altLang="zh-CN" sz="24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then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299560"/>
              </p:ext>
            </p:extLst>
          </p:nvPr>
        </p:nvGraphicFramePr>
        <p:xfrm>
          <a:off x="5232400" y="1765308"/>
          <a:ext cx="1948244" cy="86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r:id="rId3" imgW="749300" imgH="330200" progId="Equation.3">
                  <p:embed/>
                </p:oleObj>
              </mc:Choice>
              <mc:Fallback>
                <p:oleObj r:id="rId3" imgW="749300" imgH="330200" progId="Equation.3">
                  <p:embed/>
                  <p:pic>
                    <p:nvPicPr>
                      <p:cNvPr id="267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765308"/>
                        <a:ext cx="1948244" cy="866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95551" y="2631989"/>
            <a:ext cx="5995165" cy="1082488"/>
            <a:chOff x="432" y="1478"/>
            <a:chExt cx="3459" cy="552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017570"/>
                </p:ext>
              </p:extLst>
            </p:nvPr>
          </p:nvGraphicFramePr>
          <p:xfrm>
            <a:off x="1561" y="1592"/>
            <a:ext cx="233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0" name="Equation" r:id="rId5" imgW="2082600" imgH="393480" progId="Equation.DSMT4">
                    <p:embed/>
                  </p:oleObj>
                </mc:Choice>
                <mc:Fallback>
                  <p:oleObj name="Equation" r:id="rId5" imgW="2082600" imgH="393480" progId="Equation.DSMT4">
                    <p:embed/>
                    <p:pic>
                      <p:nvPicPr>
                        <p:cNvPr id="26727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1592"/>
                          <a:ext cx="2330" cy="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432" y="1478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3333FF"/>
                  </a:solidFill>
                  <a:ea typeface="楷体_GB2312" pitchFamily="49" charset="-122"/>
                </a:rPr>
                <a:t>then</a:t>
              </a: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95552" y="3781133"/>
            <a:ext cx="7704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By using the divergence theorem, we obtain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6204"/>
              </p:ext>
            </p:extLst>
          </p:nvPr>
        </p:nvGraphicFramePr>
        <p:xfrm>
          <a:off x="5411789" y="4724193"/>
          <a:ext cx="18716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r:id="rId7" imgW="787058" imgH="393529" progId="Equation.3">
                  <p:embed/>
                </p:oleObj>
              </mc:Choice>
              <mc:Fallback>
                <p:oleObj r:id="rId7" imgW="787058" imgH="393529" progId="Equation.3">
                  <p:embed/>
                  <p:pic>
                    <p:nvPicPr>
                      <p:cNvPr id="269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9" y="4724193"/>
                        <a:ext cx="187166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95551" y="5731501"/>
            <a:ext cx="79507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which is called the charge conservation principle in differential form.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90" name="Group 2"/>
          <p:cNvGrpSpPr>
            <a:grpSpLocks/>
          </p:cNvGrpSpPr>
          <p:nvPr/>
        </p:nvGrpSpPr>
        <p:grpSpPr bwMode="auto">
          <a:xfrm>
            <a:off x="1919289" y="620713"/>
            <a:ext cx="9746238" cy="1357313"/>
            <a:chOff x="480" y="240"/>
            <a:chExt cx="4704" cy="855"/>
          </a:xfrm>
        </p:grpSpPr>
        <p:sp>
          <p:nvSpPr>
            <p:cNvPr id="268291" name="Text Box 3"/>
            <p:cNvSpPr txBox="1">
              <a:spLocks noChangeArrowheads="1"/>
            </p:cNvSpPr>
            <p:nvPr/>
          </p:nvSpPr>
          <p:spPr bwMode="auto">
            <a:xfrm>
              <a:off x="480" y="240"/>
              <a:ext cx="47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        Because the distribution of the charges in the steady electric current field is 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楷体_GB2312" pitchFamily="49" charset="-122"/>
                </a:rPr>
                <a:t>independent of time</a:t>
              </a:r>
              <a:r>
                <a:rPr kumimoji="1"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, i.e. </a:t>
              </a:r>
              <a:r>
                <a:rPr kumimoji="1" lang="en-US" altLang="zh-CN" sz="2400" b="1" dirty="0" smtClean="0">
                  <a:solidFill>
                    <a:srgbClr val="3333FF"/>
                  </a:solidFill>
                  <a:ea typeface="楷体_GB2312" pitchFamily="49" charset="-122"/>
                </a:rPr>
                <a:t>               </a:t>
              </a:r>
              <a:r>
                <a:rPr kumimoji="1"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, we find</a:t>
              </a:r>
            </a:p>
          </p:txBody>
        </p:sp>
        <p:graphicFrame>
          <p:nvGraphicFramePr>
            <p:cNvPr id="2682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724460"/>
                </p:ext>
              </p:extLst>
            </p:nvPr>
          </p:nvGraphicFramePr>
          <p:xfrm>
            <a:off x="3886" y="571"/>
            <a:ext cx="652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3" r:id="rId3" imgW="482391" imgH="393529" progId="Equation.3">
                    <p:embed/>
                  </p:oleObj>
                </mc:Choice>
                <mc:Fallback>
                  <p:oleObj r:id="rId3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" y="571"/>
                          <a:ext cx="652" cy="52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52360"/>
              </p:ext>
            </p:extLst>
          </p:nvPr>
        </p:nvGraphicFramePr>
        <p:xfrm>
          <a:off x="4461022" y="2058128"/>
          <a:ext cx="1800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" r:id="rId5" imgW="761669" imgH="291973" progId="Equation.3">
                  <p:embed/>
                </p:oleObj>
              </mc:Choice>
              <mc:Fallback>
                <p:oleObj r:id="rId5" imgW="76166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022" y="2058128"/>
                        <a:ext cx="18002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919287" y="2698751"/>
            <a:ext cx="9870931" cy="9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which states that in the steady electric current field the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flux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of the current density through any closed surface will be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zero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. </a:t>
            </a:r>
          </a:p>
        </p:txBody>
      </p:sp>
      <p:pic>
        <p:nvPicPr>
          <p:cNvPr id="268299" name="Picture 11" descr="00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4724400"/>
            <a:ext cx="1562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856790"/>
              </p:ext>
            </p:extLst>
          </p:nvPr>
        </p:nvGraphicFramePr>
        <p:xfrm>
          <a:off x="5087938" y="4389731"/>
          <a:ext cx="1441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" r:id="rId8" imgW="558558" imgH="177723" progId="Equation.3">
                  <p:embed/>
                </p:oleObj>
              </mc:Choice>
              <mc:Fallback>
                <p:oleObj r:id="rId8" imgW="558558" imgH="177723" progId="Equation.3">
                  <p:embed/>
                  <p:pic>
                    <p:nvPicPr>
                      <p:cNvPr id="269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389731"/>
                        <a:ext cx="14414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63751" y="5113943"/>
            <a:ext cx="8566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ea typeface="楷体_GB2312" pitchFamily="49" charset="-122"/>
              </a:rPr>
              <a:t>which states that the steady electric current field is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solenoidal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19287" y="3964401"/>
            <a:ext cx="401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With differential form,</a:t>
            </a:r>
            <a:endParaRPr kumimoji="1" lang="zh-CN" altLang="en-US" sz="24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692900" y="2101253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</a:rPr>
              <a:t>Or  KCL:</a:t>
            </a:r>
          </a:p>
        </p:txBody>
      </p:sp>
      <p:graphicFrame>
        <p:nvGraphicFramePr>
          <p:cNvPr id="1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3237"/>
              </p:ext>
            </p:extLst>
          </p:nvPr>
        </p:nvGraphicFramePr>
        <p:xfrm>
          <a:off x="8348664" y="2064241"/>
          <a:ext cx="13541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" name="Equation" r:id="rId10" imgW="583920" imgH="355320" progId="Equation.DSMT4">
                  <p:embed/>
                </p:oleObj>
              </mc:Choice>
              <mc:Fallback>
                <p:oleObj name="Equation" r:id="rId10" imgW="583920" imgH="355320" progId="Equation.DSMT4">
                  <p:embed/>
                  <p:pic>
                    <p:nvPicPr>
                      <p:cNvPr id="1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664" y="2064241"/>
                        <a:ext cx="13541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1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utoUpdateAnimBg="0"/>
      <p:bldP spid="11" grpId="0" autoUpdateAnimBg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1703388" y="3757615"/>
            <a:ext cx="8280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    In this way, the electric current lines must be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closed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, with no beginning or end. This result is called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principle of current continuity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.</a:t>
            </a:r>
            <a:endParaRPr kumimoji="1" lang="en-US" sz="24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49895" y="5491617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13251" y="1005598"/>
            <a:ext cx="85963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If we use a set of curves to describe the current field and let the tangential direction at a point on the curves be the direction of the current density at the point, these curves can then be called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electric current lines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.</a:t>
            </a:r>
            <a:endParaRPr kumimoji="1" lang="en-US" sz="24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6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1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19288" y="1484313"/>
            <a:ext cx="9663112" cy="1295400"/>
            <a:chOff x="1919288" y="1484313"/>
            <a:chExt cx="9663112" cy="1295400"/>
          </a:xfrm>
        </p:grpSpPr>
        <p:sp>
          <p:nvSpPr>
            <p:cNvPr id="18" name="Rectangle 3"/>
            <p:cNvSpPr txBox="1">
              <a:spLocks noRot="1" noChangeArrowheads="1"/>
            </p:cNvSpPr>
            <p:nvPr/>
          </p:nvSpPr>
          <p:spPr>
            <a:xfrm>
              <a:off x="1919288" y="1484313"/>
              <a:ext cx="9663112" cy="1295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</a:pPr>
              <a:r>
                <a:rPr lang="en-US" altLang="zh-CN" sz="2400" b="1" dirty="0" smtClean="0">
                  <a:solidFill>
                    <a:srgbClr val="000000"/>
                  </a:solidFill>
                </a:rPr>
                <a:t> The work </a:t>
              </a:r>
              <a:r>
                <a:rPr lang="en-US" altLang="zh-CN" sz="2400" b="1" i="1" dirty="0" smtClean="0">
                  <a:solidFill>
                    <a:srgbClr val="000000"/>
                  </a:solidFill>
                </a:rPr>
                <a:t>∆w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 done by an electric field E in moving a charge </a:t>
              </a:r>
              <a:r>
                <a:rPr lang="en-US" altLang="zh-CN" sz="2400" b="1" i="1" dirty="0" smtClean="0">
                  <a:solidFill>
                    <a:srgbClr val="000000"/>
                  </a:solidFill>
                </a:rPr>
                <a:t>q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 a distance  is </a:t>
              </a:r>
              <a:r>
                <a:rPr lang="en-US" altLang="zh-CN" sz="2400" b="1" i="1" dirty="0" err="1" smtClean="0">
                  <a:solidFill>
                    <a:srgbClr val="000000"/>
                  </a:solidFill>
                </a:rPr>
                <a:t>q</a:t>
              </a:r>
              <a:r>
                <a:rPr lang="en-US" altLang="zh-CN" sz="2400" b="1" dirty="0" err="1" smtClean="0">
                  <a:solidFill>
                    <a:srgbClr val="000000"/>
                  </a:solidFill>
                </a:rPr>
                <a:t>E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∙(       ), which corresponds to a power</a:t>
              </a:r>
              <a:endParaRPr lang="en-US" altLang="zh-TW" sz="2400" b="1" dirty="0">
                <a:solidFill>
                  <a:srgbClr val="000000"/>
                </a:solidFill>
                <a:ea typeface="PMingLiU" panose="02020500000000000000" pitchFamily="18" charset="-120"/>
              </a:endParaRPr>
            </a:p>
          </p:txBody>
        </p:sp>
        <p:graphicFrame>
          <p:nvGraphicFramePr>
            <p:cNvPr id="2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2951056"/>
                </p:ext>
              </p:extLst>
            </p:nvPr>
          </p:nvGraphicFramePr>
          <p:xfrm>
            <a:off x="4715669" y="1754911"/>
            <a:ext cx="4572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1" name="Equation" r:id="rId3" imgW="215713" imgH="203024" progId="Equation.DSMT4">
                    <p:embed/>
                  </p:oleObj>
                </mc:Choice>
                <mc:Fallback>
                  <p:oleObj name="Equation" r:id="rId3" imgW="215713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669" y="1754911"/>
                          <a:ext cx="457200" cy="417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782888" y="333375"/>
            <a:ext cx="6697662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800000"/>
                </a:solidFill>
              </a:rPr>
              <a:t>5.5 Power Dissipation and Joule’s Law</a:t>
            </a: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2241925"/>
            <a:ext cx="3241097" cy="9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/>
          <p:cNvSpPr>
            <a:spLocks noRot="1" noChangeArrowheads="1"/>
          </p:cNvSpPr>
          <p:nvPr/>
        </p:nvSpPr>
        <p:spPr bwMode="auto">
          <a:xfrm>
            <a:off x="1992313" y="3284538"/>
            <a:ext cx="959008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where u is the </a:t>
            </a:r>
            <a:r>
              <a:rPr lang="en-US" altLang="ko-KR" sz="2400" b="1" dirty="0">
                <a:solidFill>
                  <a:srgbClr val="0000CC"/>
                </a:solidFill>
                <a:ea typeface="Gulim" panose="020B0600000101010101" pitchFamily="34" charset="-127"/>
              </a:rPr>
              <a:t>d</a:t>
            </a:r>
            <a:r>
              <a:rPr lang="en-US" altLang="zh-CN" sz="2400" b="1" dirty="0">
                <a:solidFill>
                  <a:srgbClr val="0000CC"/>
                </a:solidFill>
              </a:rPr>
              <a:t>rift velocity. The total power delivered to all the charge carriers in a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volume element </a:t>
            </a:r>
            <a:r>
              <a:rPr lang="en-US" altLang="zh-CN" sz="2400" b="1" i="1" dirty="0">
                <a:solidFill>
                  <a:srgbClr val="0000CC"/>
                </a:solidFill>
              </a:rPr>
              <a:t>d</a:t>
            </a:r>
            <a:r>
              <a:rPr lang="en-US" altLang="zh-CN" sz="2400" b="1" i="1" dirty="0">
                <a:solidFill>
                  <a:srgbClr val="0000CC"/>
                </a:solidFill>
                <a:sym typeface="Symbol" panose="05050102010706020507" pitchFamily="18" charset="2"/>
              </a:rPr>
              <a:t></a:t>
            </a:r>
            <a:r>
              <a:rPr lang="en-US" altLang="zh-CN" sz="2400" b="1" dirty="0">
                <a:solidFill>
                  <a:srgbClr val="0000CC"/>
                </a:solidFill>
              </a:rPr>
              <a:t> is</a:t>
            </a:r>
            <a:endParaRPr lang="en-US" altLang="zh-TW" sz="2400" b="1" dirty="0">
              <a:solidFill>
                <a:srgbClr val="0000CC"/>
              </a:solidFill>
              <a:ea typeface="PMingLiU" panose="02020500000000000000" pitchFamily="18" charset="-12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94" y="4410619"/>
            <a:ext cx="4626159" cy="99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53" y="4151314"/>
            <a:ext cx="3704992" cy="174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7" descr="BD06518_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308" y="5187949"/>
            <a:ext cx="2160587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847849" y="5516564"/>
            <a:ext cx="52595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000000"/>
                </a:solidFill>
              </a:rPr>
              <a:t> Thus the point function </a:t>
            </a:r>
            <a:r>
              <a:rPr lang="en-US" altLang="zh-CN" sz="2400" b="1" dirty="0">
                <a:solidFill>
                  <a:srgbClr val="FF0000"/>
                </a:solidFill>
              </a:rPr>
              <a:t>E∙J</a:t>
            </a:r>
            <a:r>
              <a:rPr lang="en-US" altLang="zh-CN" sz="2400" b="1" dirty="0">
                <a:solidFill>
                  <a:srgbClr val="000000"/>
                </a:solidFill>
              </a:rPr>
              <a:t> is a </a:t>
            </a:r>
            <a:r>
              <a:rPr lang="en-US" altLang="zh-CN" sz="2400" b="1" i="1" dirty="0">
                <a:solidFill>
                  <a:srgbClr val="000000"/>
                </a:solidFill>
              </a:rPr>
              <a:t>power density</a:t>
            </a:r>
            <a:r>
              <a:rPr lang="en-US" altLang="zh-CN" sz="2400" b="1" dirty="0">
                <a:solidFill>
                  <a:srgbClr val="000000"/>
                </a:solidFill>
              </a:rPr>
              <a:t> under steady-current conditions.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Rot="1" noChangeArrowheads="1"/>
          </p:cNvSpPr>
          <p:nvPr/>
        </p:nvSpPr>
        <p:spPr>
          <a:xfrm>
            <a:off x="1992313" y="2060576"/>
            <a:ext cx="628650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1" dirty="0" smtClean="0">
                <a:solidFill>
                  <a:srgbClr val="000000"/>
                </a:solidFill>
              </a:rPr>
              <a:t> This is know as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Joule’s law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. </a:t>
            </a:r>
            <a:endParaRPr lang="en-US" altLang="zh-TW" sz="2400" b="1" dirty="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66291"/>
              </p:ext>
            </p:extLst>
          </p:nvPr>
        </p:nvGraphicFramePr>
        <p:xfrm>
          <a:off x="4727576" y="3284539"/>
          <a:ext cx="180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3" r:id="rId3" imgW="634449" imgH="177646" progId="Equation.DSMT4">
                  <p:embed/>
                </p:oleObj>
              </mc:Choice>
              <mc:Fallback>
                <p:oleObj r:id="rId3" imgW="63444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3284539"/>
                        <a:ext cx="180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788536" y="537061"/>
            <a:ext cx="102727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000000"/>
                </a:solidFill>
              </a:rPr>
              <a:t> For a given volume 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V,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the total electric power converted into heat is</a:t>
            </a:r>
            <a:endParaRPr lang="en-US" altLang="ko-KR" sz="2400" b="1" dirty="0">
              <a:solidFill>
                <a:srgbClr val="000000"/>
              </a:solidFill>
            </a:endParaRPr>
          </a:p>
        </p:txBody>
      </p:sp>
      <p:sp>
        <p:nvSpPr>
          <p:cNvPr id="16" name="Rectangle 10"/>
          <p:cNvSpPr>
            <a:spLocks noRot="1" noChangeArrowheads="1"/>
          </p:cNvSpPr>
          <p:nvPr/>
        </p:nvSpPr>
        <p:spPr bwMode="auto">
          <a:xfrm>
            <a:off x="1919288" y="2764690"/>
            <a:ext cx="7416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</a:rPr>
              <a:t> In a conductor of a constant cross section,</a:t>
            </a:r>
            <a:r>
              <a:rPr lang="en-US" altLang="ko-KR" sz="2400" b="1" dirty="0">
                <a:solidFill>
                  <a:srgbClr val="000000"/>
                </a:solidFill>
                <a:ea typeface="Gulim" panose="020B0600000101010101" pitchFamily="34" charset="-127"/>
              </a:rPr>
              <a:t> </a:t>
            </a:r>
            <a:endParaRPr lang="en-US" altLang="zh-TW" sz="2400" b="1" dirty="0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17" name="Rectangle 14"/>
          <p:cNvSpPr>
            <a:spLocks noRot="1" noChangeArrowheads="1"/>
          </p:cNvSpPr>
          <p:nvPr/>
        </p:nvSpPr>
        <p:spPr bwMode="auto">
          <a:xfrm>
            <a:off x="2135188" y="3933825"/>
            <a:ext cx="73533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 with       measured in the direction J.</a:t>
            </a:r>
            <a:endParaRPr lang="en-US" altLang="zh-TW" sz="2400" b="1">
              <a:solidFill>
                <a:srgbClr val="000000"/>
              </a:solidFill>
            </a:endParaRPr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81352"/>
              </p:ext>
            </p:extLst>
          </p:nvPr>
        </p:nvGraphicFramePr>
        <p:xfrm>
          <a:off x="3216275" y="4005263"/>
          <a:ext cx="4333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4" r:id="rId5" imgW="202936" imgH="177569" progId="Equation.DSMT4">
                  <p:embed/>
                </p:oleObj>
              </mc:Choice>
              <mc:Fallback>
                <p:oleObj r:id="rId5" imgW="202936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005263"/>
                        <a:ext cx="4333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68200"/>
              </p:ext>
            </p:extLst>
          </p:nvPr>
        </p:nvGraphicFramePr>
        <p:xfrm>
          <a:off x="4008438" y="4508500"/>
          <a:ext cx="39608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5" name="Equation" r:id="rId7" imgW="1371600" imgH="292100" progId="Equation.DSMT4">
                  <p:embed/>
                </p:oleObj>
              </mc:Choice>
              <mc:Fallback>
                <p:oleObj name="Equation" r:id="rId7" imgW="1371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508500"/>
                        <a:ext cx="396081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92314" y="5229226"/>
            <a:ext cx="91328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000000"/>
                </a:solidFill>
              </a:rPr>
              <a:t> where </a:t>
            </a:r>
            <a:r>
              <a:rPr lang="en-US" altLang="zh-CN" sz="2400" b="1" i="1" dirty="0">
                <a:solidFill>
                  <a:srgbClr val="000000"/>
                </a:solidFill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</a:rPr>
              <a:t> is the current in the conductor. Since </a:t>
            </a:r>
            <a:r>
              <a:rPr lang="en-US" altLang="zh-CN" sz="2400" b="1" i="1" dirty="0">
                <a:solidFill>
                  <a:srgbClr val="000000"/>
                </a:solidFill>
              </a:rPr>
              <a:t>V = RI</a:t>
            </a:r>
            <a:r>
              <a:rPr lang="en-US" altLang="zh-CN" sz="2400" b="1" dirty="0">
                <a:solidFill>
                  <a:srgbClr val="000000"/>
                </a:solidFill>
              </a:rPr>
              <a:t>, we have</a:t>
            </a:r>
            <a:endParaRPr lang="en-US" altLang="zh-TW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41415"/>
              </p:ext>
            </p:extLst>
          </p:nvPr>
        </p:nvGraphicFramePr>
        <p:xfrm>
          <a:off x="4515644" y="5950254"/>
          <a:ext cx="2592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6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644" y="5950254"/>
                        <a:ext cx="25923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28565"/>
              </p:ext>
            </p:extLst>
          </p:nvPr>
        </p:nvGraphicFramePr>
        <p:xfrm>
          <a:off x="5381624" y="1286099"/>
          <a:ext cx="3330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7" name="Equation" r:id="rId11" imgW="1409400" imgH="291960" progId="Equation.DSMT4">
                  <p:embed/>
                </p:oleObj>
              </mc:Choice>
              <mc:Fallback>
                <p:oleObj name="Equation" r:id="rId11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4" y="1286099"/>
                        <a:ext cx="33305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8884" y="5585258"/>
            <a:ext cx="11223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179161" y="805543"/>
            <a:ext cx="152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Chap 5.5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16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Text Box 2"/>
          <p:cNvSpPr txBox="1">
            <a:spLocks noChangeArrowheads="1"/>
          </p:cNvSpPr>
          <p:nvPr/>
        </p:nvSpPr>
        <p:spPr bwMode="auto">
          <a:xfrm>
            <a:off x="1631951" y="3573464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ea typeface="黑体" panose="02010609060101010101" pitchFamily="49" charset="-122"/>
              </a:rPr>
              <a:t>2. Boundary conditions (general problems)</a:t>
            </a:r>
            <a:endParaRPr kumimoji="1" lang="en-US" altLang="zh-CN" sz="20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3862388" y="2565400"/>
          <a:ext cx="1441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8" name="Equation" r:id="rId3" imgW="638140" imgH="180855" progId="Equation.DSMT4">
                  <p:embed/>
                </p:oleObj>
              </mc:Choice>
              <mc:Fallback>
                <p:oleObj name="Equation" r:id="rId3" imgW="638140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565400"/>
                        <a:ext cx="14414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05" name="Text Box 5"/>
          <p:cNvSpPr txBox="1">
            <a:spLocks noChangeArrowheads="1"/>
          </p:cNvSpPr>
          <p:nvPr/>
        </p:nvSpPr>
        <p:spPr bwMode="auto">
          <a:xfrm>
            <a:off x="1720851" y="1819275"/>
            <a:ext cx="235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</a:rPr>
              <a:t>Differential form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73414" name="Object 7"/>
          <p:cNvGraphicFramePr>
            <a:graphicFrameLocks noChangeAspect="1"/>
          </p:cNvGraphicFramePr>
          <p:nvPr/>
        </p:nvGraphicFramePr>
        <p:xfrm>
          <a:off x="5519738" y="3141663"/>
          <a:ext cx="1149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9" name="Equation" r:id="rId5" imgW="552569" imgH="180855" progId="Equation.DSMT4">
                  <p:embed/>
                </p:oleObj>
              </mc:Choice>
              <mc:Fallback>
                <p:oleObj name="Equation" r:id="rId5" imgW="552569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141663"/>
                        <a:ext cx="1149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08" name="Text Box 8"/>
          <p:cNvSpPr txBox="1">
            <a:spLocks noChangeArrowheads="1"/>
          </p:cNvSpPr>
          <p:nvPr/>
        </p:nvSpPr>
        <p:spPr bwMode="auto">
          <a:xfrm>
            <a:off x="1774825" y="306863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Constitutive relations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1631951" y="1171576"/>
            <a:ext cx="568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ea typeface="黑体" panose="02010609060101010101" pitchFamily="49" charset="-122"/>
              </a:rPr>
              <a:t>1. Basic equations (general problems)</a:t>
            </a:r>
          </a:p>
        </p:txBody>
      </p:sp>
      <p:graphicFrame>
        <p:nvGraphicFramePr>
          <p:cNvPr id="273417" name="Object 10"/>
          <p:cNvGraphicFramePr>
            <a:graphicFrameLocks noChangeAspect="1"/>
          </p:cNvGraphicFramePr>
          <p:nvPr/>
        </p:nvGraphicFramePr>
        <p:xfrm>
          <a:off x="3571875" y="3933826"/>
          <a:ext cx="20193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0" name="Equation" r:id="rId7" imgW="1095420" imgH="476163" progId="Equation.DSMT4">
                  <p:embed/>
                </p:oleObj>
              </mc:Choice>
              <mc:Fallback>
                <p:oleObj name="Equation" r:id="rId7" imgW="1095420" imgH="4761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933826"/>
                        <a:ext cx="20193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2"/>
          <p:cNvGraphicFramePr>
            <a:graphicFrameLocks noChangeAspect="1"/>
          </p:cNvGraphicFramePr>
          <p:nvPr/>
        </p:nvGraphicFramePr>
        <p:xfrm>
          <a:off x="7545388" y="1476375"/>
          <a:ext cx="18637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Equation" r:id="rId9" imgW="790657" imgH="580897" progId="Equation.DSMT4">
                  <p:embed/>
                </p:oleObj>
              </mc:Choice>
              <mc:Fallback>
                <p:oleObj name="Equation" r:id="rId9" imgW="790657" imgH="5808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476375"/>
                        <a:ext cx="18637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9" name="Text Box 13"/>
          <p:cNvSpPr txBox="1">
            <a:spLocks noChangeArrowheads="1"/>
          </p:cNvSpPr>
          <p:nvPr/>
        </p:nvSpPr>
        <p:spPr bwMode="auto">
          <a:xfrm>
            <a:off x="5738813" y="1773238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Integral forms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73420" name="Object 15"/>
          <p:cNvGraphicFramePr>
            <a:graphicFrameLocks noChangeAspect="1"/>
          </p:cNvGraphicFramePr>
          <p:nvPr/>
        </p:nvGraphicFramePr>
        <p:xfrm>
          <a:off x="7248525" y="3933826"/>
          <a:ext cx="1733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2" name="Equation" r:id="rId11" imgW="819271" imgH="428655" progId="Equation.DSMT4">
                  <p:embed/>
                </p:oleObj>
              </mc:Choice>
              <mc:Fallback>
                <p:oleObj name="Equation" r:id="rId11" imgW="819271" imgH="4286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933826"/>
                        <a:ext cx="17335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16" name="Text Box 16"/>
          <p:cNvSpPr txBox="1">
            <a:spLocks noChangeArrowheads="1"/>
          </p:cNvSpPr>
          <p:nvPr/>
        </p:nvSpPr>
        <p:spPr bwMode="auto">
          <a:xfrm>
            <a:off x="6383339" y="4292601"/>
            <a:ext cx="827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OR</a:t>
            </a:r>
          </a:p>
        </p:txBody>
      </p:sp>
      <p:sp>
        <p:nvSpPr>
          <p:cNvPr id="273422" name="Text Box 18"/>
          <p:cNvSpPr txBox="1">
            <a:spLocks noChangeArrowheads="1"/>
          </p:cNvSpPr>
          <p:nvPr/>
        </p:nvSpPr>
        <p:spPr bwMode="auto">
          <a:xfrm>
            <a:off x="1631950" y="5229226"/>
            <a:ext cx="871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ea typeface="黑体" panose="02010609060101010101" pitchFamily="49" charset="-122"/>
              </a:rPr>
              <a:t>3. </a:t>
            </a:r>
            <a:r>
              <a:rPr kumimoji="1" lang="en-US" altLang="zh-CN" b="1">
                <a:solidFill>
                  <a:srgbClr val="0000CC"/>
                </a:solidFill>
              </a:rPr>
              <a:t>Two types of problems</a:t>
            </a:r>
            <a:r>
              <a:rPr kumimoji="1" lang="en-US" altLang="zh-CN"/>
              <a:t> </a:t>
            </a:r>
            <a:r>
              <a:rPr kumimoji="1" lang="en-US" altLang="zh-CN" sz="2000" b="1">
                <a:solidFill>
                  <a:srgbClr val="0000CC"/>
                </a:solidFill>
                <a:ea typeface="黑体" panose="02010609060101010101" pitchFamily="49" charset="-122"/>
              </a:rPr>
              <a:t>according to the medium </a:t>
            </a:r>
            <a:r>
              <a:rPr kumimoji="1" lang="en-US" altLang="zh-CN" sz="2000" b="1">
                <a:solidFill>
                  <a:srgbClr val="0000CC"/>
                </a:solidFill>
                <a:ea typeface="楷体_GB2312" pitchFamily="49" charset="-122"/>
              </a:rPr>
              <a:t>(special problems)</a:t>
            </a:r>
          </a:p>
        </p:txBody>
      </p:sp>
      <p:grpSp>
        <p:nvGrpSpPr>
          <p:cNvPr id="998419" name="Group 19"/>
          <p:cNvGrpSpPr>
            <a:grpSpLocks/>
          </p:cNvGrpSpPr>
          <p:nvPr/>
        </p:nvGrpSpPr>
        <p:grpSpPr bwMode="auto">
          <a:xfrm>
            <a:off x="2520950" y="5661026"/>
            <a:ext cx="2927350" cy="701675"/>
            <a:chOff x="340" y="1207"/>
            <a:chExt cx="1844" cy="442"/>
          </a:xfrm>
        </p:grpSpPr>
        <p:graphicFrame>
          <p:nvGraphicFramePr>
            <p:cNvPr id="273424" name="Object 20"/>
            <p:cNvGraphicFramePr>
              <a:graphicFrameLocks noChangeAspect="1"/>
            </p:cNvGraphicFramePr>
            <p:nvPr/>
          </p:nvGraphicFramePr>
          <p:xfrm>
            <a:off x="1580" y="1247"/>
            <a:ext cx="60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3" name="Equation" r:id="rId13" imgW="323929" imgH="123900" progId="Equation.DSMT4">
                    <p:embed/>
                  </p:oleObj>
                </mc:Choice>
                <mc:Fallback>
                  <p:oleObj name="Equation" r:id="rId13" imgW="323929" imgH="1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247"/>
                          <a:ext cx="60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25" name="Text Box 21"/>
            <p:cNvSpPr txBox="1">
              <a:spLocks noChangeArrowheads="1"/>
            </p:cNvSpPr>
            <p:nvPr/>
          </p:nvSpPr>
          <p:spPr bwMode="auto">
            <a:xfrm>
              <a:off x="340" y="1207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kumimoji="1" lang="en-US" altLang="zh-CN" sz="1600" b="1" dirty="0">
                  <a:solidFill>
                    <a:srgbClr val="000000"/>
                  </a:solidFill>
                  <a:ea typeface="楷体_GB2312" pitchFamily="49" charset="-122"/>
                </a:rPr>
                <a:t>Conductive medium 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楷体_GB2312" pitchFamily="49" charset="-122"/>
                </a:rPr>
                <a:t>：</a:t>
              </a:r>
            </a:p>
          </p:txBody>
        </p:sp>
      </p:grpSp>
      <p:grpSp>
        <p:nvGrpSpPr>
          <p:cNvPr id="998422" name="Group 22"/>
          <p:cNvGrpSpPr>
            <a:grpSpLocks/>
          </p:cNvGrpSpPr>
          <p:nvPr/>
        </p:nvGrpSpPr>
        <p:grpSpPr bwMode="auto">
          <a:xfrm>
            <a:off x="6481763" y="5661025"/>
            <a:ext cx="3265488" cy="457200"/>
            <a:chOff x="340" y="1207"/>
            <a:chExt cx="2057" cy="288"/>
          </a:xfrm>
        </p:grpSpPr>
        <p:graphicFrame>
          <p:nvGraphicFramePr>
            <p:cNvPr id="2734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5088328"/>
                </p:ext>
              </p:extLst>
            </p:nvPr>
          </p:nvGraphicFramePr>
          <p:xfrm>
            <a:off x="1793" y="1255"/>
            <a:ext cx="60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4" name="Equation" r:id="rId15" imgW="323929" imgH="123900" progId="Equation.DSMT4">
                    <p:embed/>
                  </p:oleObj>
                </mc:Choice>
                <mc:Fallback>
                  <p:oleObj name="Equation" r:id="rId15" imgW="323929" imgH="1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255"/>
                          <a:ext cx="60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28" name="Text Box 24"/>
            <p:cNvSpPr txBox="1">
              <a:spLocks noChangeArrowheads="1"/>
            </p:cNvSpPr>
            <p:nvPr/>
          </p:nvSpPr>
          <p:spPr bwMode="auto">
            <a:xfrm>
              <a:off x="340" y="1207"/>
              <a:ext cx="1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r>
                <a:rPr kumimoji="1" lang="en-US" altLang="zh-CN" sz="1600" b="1" dirty="0">
                  <a:solidFill>
                    <a:srgbClr val="000000"/>
                  </a:solidFill>
                  <a:ea typeface="楷体_GB2312" pitchFamily="49" charset="-122"/>
                </a:rPr>
                <a:t>Existing medium 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楷体_GB2312" pitchFamily="49" charset="-122"/>
                </a:rPr>
                <a:t>：</a:t>
              </a:r>
            </a:p>
          </p:txBody>
        </p:sp>
      </p:grpSp>
      <p:graphicFrame>
        <p:nvGraphicFramePr>
          <p:cNvPr id="273430" name="Object 2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08414" y="1700214"/>
          <a:ext cx="1495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5" name="公式" r:id="rId17" imgW="628692" imgH="447550" progId="Equation.3">
                  <p:embed/>
                </p:oleObj>
              </mc:Choice>
              <mc:Fallback>
                <p:oleObj name="公式" r:id="rId17" imgW="628692" imgH="4475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1700214"/>
                        <a:ext cx="14954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1" name="Object 3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91438" y="2565401"/>
          <a:ext cx="1644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6" name="Equation" r:id="rId19" imgW="857332" imgH="238081" progId="Equation.DSMT4">
                  <p:embed/>
                </p:oleObj>
              </mc:Choice>
              <mc:Fallback>
                <p:oleObj name="Equation" r:id="rId19" imgW="857332" imgH="23808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2565401"/>
                        <a:ext cx="16446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2" name="Object 3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24339" y="3141664"/>
          <a:ext cx="8969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7" name="Equation" r:id="rId21" imgW="447562" imgH="161960" progId="Equation.DSMT4">
                  <p:embed/>
                </p:oleObj>
              </mc:Choice>
              <mc:Fallback>
                <p:oleObj name="Equation" r:id="rId21" imgW="447562" imgH="1619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3141664"/>
                        <a:ext cx="8969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3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19513" y="4868864"/>
          <a:ext cx="17192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8" name="Equation" r:id="rId23" imgW="1057358" imgH="200021" progId="Equation.DSMT4">
                  <p:embed/>
                </p:oleObj>
              </mc:Choice>
              <mc:Fallback>
                <p:oleObj name="Equation" r:id="rId23" imgW="1057358" imgH="20002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868864"/>
                        <a:ext cx="17192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4" name="Object 43"/>
          <p:cNvGraphicFramePr>
            <a:graphicFrameLocks noChangeAspect="1"/>
          </p:cNvGraphicFramePr>
          <p:nvPr/>
        </p:nvGraphicFramePr>
        <p:xfrm>
          <a:off x="7464426" y="4797425"/>
          <a:ext cx="15843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9" name="Equation" r:id="rId25" imgW="857332" imgH="171408" progId="Equation.DSMT4">
                  <p:embed/>
                </p:oleObj>
              </mc:Choice>
              <mc:Fallback>
                <p:oleObj name="Equation" r:id="rId25" imgW="857332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4797425"/>
                        <a:ext cx="15843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2711451" y="188914"/>
            <a:ext cx="6697663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800000"/>
                </a:solidFill>
              </a:rPr>
              <a:t>5.6 Boundary Condition for Current Density</a:t>
            </a:r>
          </a:p>
        </p:txBody>
      </p:sp>
    </p:spTree>
    <p:extLst>
      <p:ext uri="{BB962C8B-B14F-4D97-AF65-F5344CB8AC3E}">
        <p14:creationId xmlns:p14="http://schemas.microsoft.com/office/powerpoint/2010/main" val="636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998405" grpId="0"/>
      <p:bldP spid="998408" grpId="0"/>
      <p:bldP spid="998409" grpId="0"/>
      <p:bldP spid="273419" grpId="0"/>
      <p:bldP spid="998416" grpId="0"/>
      <p:bldP spid="2734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AutoShape 7"/>
          <p:cNvSpPr>
            <a:spLocks noChangeArrowheads="1"/>
          </p:cNvSpPr>
          <p:nvPr/>
        </p:nvSpPr>
        <p:spPr bwMode="auto">
          <a:xfrm>
            <a:off x="1774825" y="1341438"/>
            <a:ext cx="8497888" cy="4608512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/>
              <a:t>     </a:t>
            </a:r>
            <a:r>
              <a:rPr lang="en-US" altLang="zh-CN" sz="2800" b="1">
                <a:solidFill>
                  <a:srgbClr val="000000"/>
                </a:solidFill>
              </a:rPr>
              <a:t>when will it produce a steady current field </a:t>
            </a: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？</a:t>
            </a:r>
          </a:p>
          <a:p>
            <a:pPr algn="ctr">
              <a:spcBef>
                <a:spcPct val="20000"/>
              </a:spcBef>
            </a:pPr>
            <a:endParaRPr lang="zh-CN" altLang="en-US" sz="3600">
              <a:solidFill>
                <a:srgbClr val="000000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400" b="1">
                <a:solidFill>
                  <a:srgbClr val="0000CC"/>
                </a:solidFill>
                <a:ea typeface="楷体_GB2312" pitchFamily="49" charset="-122"/>
              </a:rPr>
              <a:t>     </a:t>
            </a:r>
            <a:r>
              <a:rPr lang="en-US" altLang="zh-CN" sz="2400" b="1">
                <a:solidFill>
                  <a:srgbClr val="0000CC"/>
                </a:solidFill>
                <a:ea typeface="楷体_GB2312" pitchFamily="49" charset="-122"/>
              </a:rPr>
              <a:t>there is an electric field in the conductive medium </a:t>
            </a:r>
            <a:r>
              <a:rPr lang="zh-CN" altLang="en-US" sz="3600" b="1">
                <a:solidFill>
                  <a:srgbClr val="0000CC"/>
                </a:solidFill>
                <a:ea typeface="楷体_GB2312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163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47560"/>
              </p:ext>
            </p:extLst>
          </p:nvPr>
        </p:nvGraphicFramePr>
        <p:xfrm>
          <a:off x="2874676" y="3553063"/>
          <a:ext cx="42195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0" name="Equation" r:id="rId3" imgW="1971648" imgH="371429" progId="Equation.DSMT4">
                  <p:embed/>
                </p:oleObj>
              </mc:Choice>
              <mc:Fallback>
                <p:oleObj name="Equation" r:id="rId3" imgW="1971648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676" y="3553063"/>
                        <a:ext cx="42195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45086"/>
              </p:ext>
            </p:extLst>
          </p:nvPr>
        </p:nvGraphicFramePr>
        <p:xfrm>
          <a:off x="3128684" y="5691474"/>
          <a:ext cx="1462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1" name="Equation" r:id="rId5" imgW="590631" imgH="428655" progId="Equation.DSMT4">
                  <p:embed/>
                </p:oleObj>
              </mc:Choice>
              <mc:Fallback>
                <p:oleObj name="Equation" r:id="rId5" imgW="590631" imgH="4286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84" y="5691474"/>
                        <a:ext cx="14620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9450" name="Rectangle 26"/>
          <p:cNvSpPr>
            <a:spLocks noChangeArrowheads="1"/>
          </p:cNvSpPr>
          <p:nvPr/>
        </p:nvSpPr>
        <p:spPr bwMode="auto">
          <a:xfrm>
            <a:off x="1523999" y="333375"/>
            <a:ext cx="5347855" cy="5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Blip>
                <a:blip r:embed="rId7"/>
              </a:buBlip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two conductors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74438" name="Rectangle 27"/>
          <p:cNvSpPr>
            <a:spLocks noChangeArrowheads="1"/>
          </p:cNvSpPr>
          <p:nvPr/>
        </p:nvSpPr>
        <p:spPr bwMode="auto">
          <a:xfrm>
            <a:off x="1630363" y="4308341"/>
            <a:ext cx="4970462" cy="5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Blip>
                <a:blip r:embed="rId7"/>
              </a:buBlip>
            </a:pP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Medium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and conductor</a:t>
            </a:r>
          </a:p>
        </p:txBody>
      </p:sp>
      <p:sp>
        <p:nvSpPr>
          <p:cNvPr id="999452" name="Rectangle 28"/>
          <p:cNvSpPr>
            <a:spLocks noChangeArrowheads="1"/>
          </p:cNvSpPr>
          <p:nvPr/>
        </p:nvSpPr>
        <p:spPr bwMode="auto">
          <a:xfrm>
            <a:off x="1643062" y="2631834"/>
            <a:ext cx="6764052" cy="85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Direction relation of the field vector at the two sides of the interface</a:t>
            </a:r>
            <a:endParaRPr kumimoji="1" lang="en-US" altLang="zh-CN" sz="3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7444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248092"/>
              </p:ext>
            </p:extLst>
          </p:nvPr>
        </p:nvGraphicFramePr>
        <p:xfrm>
          <a:off x="2979454" y="1706564"/>
          <a:ext cx="21732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2" name="Equation" r:id="rId8" imgW="819271" imgH="428655" progId="Equation.DSMT4">
                  <p:embed/>
                </p:oleObj>
              </mc:Choice>
              <mc:Fallback>
                <p:oleObj name="Equation" r:id="rId8" imgW="819271" imgH="4286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454" y="1706564"/>
                        <a:ext cx="21732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9454" name="Rectangle 30"/>
          <p:cNvSpPr>
            <a:spLocks noChangeArrowheads="1"/>
          </p:cNvSpPr>
          <p:nvPr/>
        </p:nvSpPr>
        <p:spPr bwMode="auto">
          <a:xfrm>
            <a:off x="1583896" y="829381"/>
            <a:ext cx="6170180" cy="85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Boundary conditions on both sides of the boundary</a:t>
            </a:r>
          </a:p>
        </p:txBody>
      </p:sp>
      <p:sp>
        <p:nvSpPr>
          <p:cNvPr id="999456" name="Rectangle 32"/>
          <p:cNvSpPr>
            <a:spLocks noChangeArrowheads="1"/>
          </p:cNvSpPr>
          <p:nvPr/>
        </p:nvSpPr>
        <p:spPr bwMode="auto">
          <a:xfrm>
            <a:off x="1616007" y="4775499"/>
            <a:ext cx="681015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D3D3D"/>
                    </a:gs>
                    <a:gs pos="100000">
                      <a:srgbClr val="90909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The particularity of the field </a:t>
            </a:r>
            <a:r>
              <a:rPr kumimoji="1"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vector 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on both sides of the interface</a:t>
            </a:r>
          </a:p>
        </p:txBody>
      </p:sp>
      <p:sp>
        <p:nvSpPr>
          <p:cNvPr id="274443" name="Rectangle 33"/>
          <p:cNvSpPr>
            <a:spLocks noChangeArrowheads="1"/>
          </p:cNvSpPr>
          <p:nvPr/>
        </p:nvSpPr>
        <p:spPr bwMode="auto">
          <a:xfrm>
            <a:off x="8426164" y="3789364"/>
            <a:ext cx="3240088" cy="12969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74444" name="Rectangle 34"/>
          <p:cNvSpPr>
            <a:spLocks noChangeArrowheads="1"/>
          </p:cNvSpPr>
          <p:nvPr/>
        </p:nvSpPr>
        <p:spPr bwMode="auto">
          <a:xfrm>
            <a:off x="8426164" y="5086351"/>
            <a:ext cx="3240088" cy="11525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74445" name="Text Box 35"/>
          <p:cNvSpPr txBox="1">
            <a:spLocks noChangeArrowheads="1"/>
          </p:cNvSpPr>
          <p:nvPr/>
        </p:nvSpPr>
        <p:spPr bwMode="auto">
          <a:xfrm>
            <a:off x="8569040" y="5157789"/>
            <a:ext cx="152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conductor</a:t>
            </a:r>
          </a:p>
        </p:txBody>
      </p:sp>
      <p:sp>
        <p:nvSpPr>
          <p:cNvPr id="274446" name="Text Box 36"/>
          <p:cNvSpPr txBox="1">
            <a:spLocks noChangeArrowheads="1"/>
          </p:cNvSpPr>
          <p:nvPr/>
        </p:nvSpPr>
        <p:spPr bwMode="auto">
          <a:xfrm>
            <a:off x="8569040" y="4149726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medium</a:t>
            </a:r>
          </a:p>
        </p:txBody>
      </p:sp>
      <p:graphicFrame>
        <p:nvGraphicFramePr>
          <p:cNvPr id="2744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09985"/>
              </p:ext>
            </p:extLst>
          </p:nvPr>
        </p:nvGraphicFramePr>
        <p:xfrm>
          <a:off x="8686515" y="5516564"/>
          <a:ext cx="1000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3" name="Equation" r:id="rId10" imgW="571252" imgH="228501" progId="Equation.DSMT4">
                  <p:embed/>
                </p:oleObj>
              </mc:Choice>
              <mc:Fallback>
                <p:oleObj name="Equation" r:id="rId10" imgW="57125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515" y="5516564"/>
                        <a:ext cx="1000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14720"/>
              </p:ext>
            </p:extLst>
          </p:nvPr>
        </p:nvGraphicFramePr>
        <p:xfrm>
          <a:off x="8605552" y="4581526"/>
          <a:ext cx="1219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4" name="Equation" r:id="rId12" imgW="622030" imgH="228501" progId="Equation.DSMT4">
                  <p:embed/>
                </p:oleObj>
              </mc:Choice>
              <mc:Fallback>
                <p:oleObj name="Equation" r:id="rId12" imgW="62203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5552" y="4581526"/>
                        <a:ext cx="1219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9" name="Line 39"/>
          <p:cNvSpPr>
            <a:spLocks noChangeShapeType="1"/>
          </p:cNvSpPr>
          <p:nvPr/>
        </p:nvSpPr>
        <p:spPr bwMode="auto">
          <a:xfrm flipH="1">
            <a:off x="10297827" y="4152900"/>
            <a:ext cx="0" cy="1797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50" name="Line 40"/>
          <p:cNvSpPr>
            <a:spLocks noChangeShapeType="1"/>
          </p:cNvSpPr>
          <p:nvPr/>
        </p:nvSpPr>
        <p:spPr bwMode="auto">
          <a:xfrm flipV="1">
            <a:off x="10297827" y="4221164"/>
            <a:ext cx="863600" cy="8778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445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57868"/>
              </p:ext>
            </p:extLst>
          </p:nvPr>
        </p:nvGraphicFramePr>
        <p:xfrm>
          <a:off x="11089989" y="3933825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5" name="Equation" r:id="rId14" imgW="177569" imgH="253670" progId="Equation.DSMT4">
                  <p:embed/>
                </p:oleObj>
              </mc:Choice>
              <mc:Fallback>
                <p:oleObj name="Equation" r:id="rId14" imgW="177569" imgH="253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9989" y="3933825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5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61386"/>
              </p:ext>
            </p:extLst>
          </p:nvPr>
        </p:nvGraphicFramePr>
        <p:xfrm>
          <a:off x="9929527" y="3941763"/>
          <a:ext cx="430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6" name="公式" r:id="rId16" imgW="164885" imgH="215619" progId="Equation.3">
                  <p:embed/>
                </p:oleObj>
              </mc:Choice>
              <mc:Fallback>
                <p:oleObj name="公式" r:id="rId16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527" y="3941763"/>
                        <a:ext cx="430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3" name="Rectangle 44"/>
          <p:cNvSpPr>
            <a:spLocks noChangeArrowheads="1"/>
          </p:cNvSpPr>
          <p:nvPr/>
        </p:nvSpPr>
        <p:spPr bwMode="auto">
          <a:xfrm>
            <a:off x="8426164" y="3789363"/>
            <a:ext cx="3240088" cy="2449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74454" name="Group 70"/>
          <p:cNvGrpSpPr>
            <a:grpSpLocks/>
          </p:cNvGrpSpPr>
          <p:nvPr/>
        </p:nvGrpSpPr>
        <p:grpSpPr bwMode="auto">
          <a:xfrm>
            <a:off x="8426165" y="692151"/>
            <a:ext cx="3241675" cy="2449513"/>
            <a:chOff x="3560" y="436"/>
            <a:chExt cx="2042" cy="1543"/>
          </a:xfrm>
        </p:grpSpPr>
        <p:sp>
          <p:nvSpPr>
            <p:cNvPr id="274455" name="Rectangle 46"/>
            <p:cNvSpPr>
              <a:spLocks noChangeArrowheads="1"/>
            </p:cNvSpPr>
            <p:nvPr/>
          </p:nvSpPr>
          <p:spPr bwMode="auto">
            <a:xfrm>
              <a:off x="3560" y="436"/>
              <a:ext cx="2041" cy="81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74456" name="Rectangle 47"/>
            <p:cNvSpPr>
              <a:spLocks noChangeArrowheads="1"/>
            </p:cNvSpPr>
            <p:nvPr/>
          </p:nvSpPr>
          <p:spPr bwMode="auto">
            <a:xfrm>
              <a:off x="3561" y="1253"/>
              <a:ext cx="2041" cy="7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74457" name="Text Box 48"/>
            <p:cNvSpPr txBox="1">
              <a:spLocks noChangeArrowheads="1"/>
            </p:cNvSpPr>
            <p:nvPr/>
          </p:nvSpPr>
          <p:spPr bwMode="auto">
            <a:xfrm>
              <a:off x="3560" y="1253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Conductive medium 2</a:t>
              </a:r>
            </a:p>
          </p:txBody>
        </p:sp>
        <p:sp>
          <p:nvSpPr>
            <p:cNvPr id="274458" name="Text Box 49"/>
            <p:cNvSpPr txBox="1">
              <a:spLocks noChangeArrowheads="1"/>
            </p:cNvSpPr>
            <p:nvPr/>
          </p:nvSpPr>
          <p:spPr bwMode="auto">
            <a:xfrm>
              <a:off x="3560" y="663"/>
              <a:ext cx="10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Conductive medium 1</a:t>
              </a:r>
            </a:p>
          </p:txBody>
        </p:sp>
        <p:graphicFrame>
          <p:nvGraphicFramePr>
            <p:cNvPr id="274459" name="Object 50"/>
            <p:cNvGraphicFramePr>
              <a:graphicFrameLocks noChangeAspect="1"/>
            </p:cNvGraphicFramePr>
            <p:nvPr/>
          </p:nvGraphicFramePr>
          <p:xfrm>
            <a:off x="3651" y="1434"/>
            <a:ext cx="4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7" name="Equation" r:id="rId18" imgW="406224" imgH="228501" progId="Equation.DSMT4">
                    <p:embed/>
                  </p:oleObj>
                </mc:Choice>
                <mc:Fallback>
                  <p:oleObj name="Equation" r:id="rId18" imgW="40622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44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60" name="Object 51"/>
            <p:cNvGraphicFramePr>
              <a:graphicFrameLocks noChangeAspect="1"/>
            </p:cNvGraphicFramePr>
            <p:nvPr/>
          </p:nvGraphicFramePr>
          <p:xfrm>
            <a:off x="3651" y="935"/>
            <a:ext cx="47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8" name="Equation" r:id="rId20" imgW="381000" imgH="228600" progId="Equation.DSMT4">
                    <p:embed/>
                  </p:oleObj>
                </mc:Choice>
                <mc:Fallback>
                  <p:oleObj name="Equation" r:id="rId20" imgW="38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935"/>
                          <a:ext cx="47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61" name="Line 52"/>
            <p:cNvSpPr>
              <a:spLocks noChangeShapeType="1"/>
            </p:cNvSpPr>
            <p:nvPr/>
          </p:nvSpPr>
          <p:spPr bwMode="auto">
            <a:xfrm flipV="1">
              <a:off x="4468" y="1253"/>
              <a:ext cx="288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2" name="Line 53"/>
            <p:cNvSpPr>
              <a:spLocks noChangeShapeType="1"/>
            </p:cNvSpPr>
            <p:nvPr/>
          </p:nvSpPr>
          <p:spPr bwMode="auto">
            <a:xfrm flipH="1">
              <a:off x="4739" y="665"/>
              <a:ext cx="0" cy="1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3" name="Line 54"/>
            <p:cNvSpPr>
              <a:spLocks noChangeShapeType="1"/>
            </p:cNvSpPr>
            <p:nvPr/>
          </p:nvSpPr>
          <p:spPr bwMode="auto">
            <a:xfrm flipV="1">
              <a:off x="4740" y="981"/>
              <a:ext cx="363" cy="2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4" name="Freeform 55"/>
            <p:cNvSpPr>
              <a:spLocks/>
            </p:cNvSpPr>
            <p:nvPr/>
          </p:nvSpPr>
          <p:spPr bwMode="auto">
            <a:xfrm>
              <a:off x="4649" y="1389"/>
              <a:ext cx="119" cy="57"/>
            </a:xfrm>
            <a:custGeom>
              <a:avLst/>
              <a:gdLst>
                <a:gd name="T0" fmla="*/ 0 w 192"/>
                <a:gd name="T1" fmla="*/ 0 h 112"/>
                <a:gd name="T2" fmla="*/ 6 w 192"/>
                <a:gd name="T3" fmla="*/ 2 h 112"/>
                <a:gd name="T4" fmla="*/ 11 w 192"/>
                <a:gd name="T5" fmla="*/ 2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12">
                  <a:moveTo>
                    <a:pt x="0" y="0"/>
                  </a:moveTo>
                  <a:cubicBezTo>
                    <a:pt x="32" y="40"/>
                    <a:pt x="64" y="80"/>
                    <a:pt x="96" y="96"/>
                  </a:cubicBezTo>
                  <a:cubicBezTo>
                    <a:pt x="128" y="112"/>
                    <a:pt x="160" y="104"/>
                    <a:pt x="192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65" name="Freeform 56"/>
            <p:cNvSpPr>
              <a:spLocks/>
            </p:cNvSpPr>
            <p:nvPr/>
          </p:nvSpPr>
          <p:spPr bwMode="auto">
            <a:xfrm rot="11412101" flipV="1">
              <a:off x="4760" y="1026"/>
              <a:ext cx="207" cy="45"/>
            </a:xfrm>
            <a:custGeom>
              <a:avLst/>
              <a:gdLst>
                <a:gd name="T0" fmla="*/ 0 w 192"/>
                <a:gd name="T1" fmla="*/ 14 h 56"/>
                <a:gd name="T2" fmla="*/ 151 w 192"/>
                <a:gd name="T3" fmla="*/ 2 h 56"/>
                <a:gd name="T4" fmla="*/ 301 w 192"/>
                <a:gd name="T5" fmla="*/ 2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8"/>
                    <a:pt x="192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4466" name="Object 57"/>
            <p:cNvGraphicFramePr>
              <a:graphicFrameLocks noChangeAspect="1"/>
            </p:cNvGraphicFramePr>
            <p:nvPr/>
          </p:nvGraphicFramePr>
          <p:xfrm>
            <a:off x="4558" y="1434"/>
            <a:ext cx="22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09" name="Equation" r:id="rId22" imgW="164885" imgH="215619" progId="Equation.3">
                    <p:embed/>
                  </p:oleObj>
                </mc:Choice>
                <mc:Fallback>
                  <p:oleObj name="Equation" r:id="rId22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434"/>
                          <a:ext cx="22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67" name="Object 58"/>
            <p:cNvGraphicFramePr>
              <a:graphicFrameLocks noChangeAspect="1"/>
            </p:cNvGraphicFramePr>
            <p:nvPr/>
          </p:nvGraphicFramePr>
          <p:xfrm>
            <a:off x="4785" y="799"/>
            <a:ext cx="24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0" name="Equation" r:id="rId24" imgW="152268" imgH="215713" progId="Equation.3">
                    <p:embed/>
                  </p:oleObj>
                </mc:Choice>
                <mc:Fallback>
                  <p:oleObj name="Equation" r:id="rId24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799"/>
                          <a:ext cx="24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68" name="Object 59"/>
            <p:cNvGraphicFramePr>
              <a:graphicFrameLocks noChangeAspect="1"/>
            </p:cNvGraphicFramePr>
            <p:nvPr/>
          </p:nvGraphicFramePr>
          <p:xfrm>
            <a:off x="4286" y="1661"/>
            <a:ext cx="26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1" name="公式" r:id="rId26" imgW="190417" imgH="241195" progId="Equation.3">
                    <p:embed/>
                  </p:oleObj>
                </mc:Choice>
                <mc:Fallback>
                  <p:oleObj name="公式" r:id="rId26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661"/>
                          <a:ext cx="26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69" name="Object 60"/>
            <p:cNvGraphicFramePr>
              <a:graphicFrameLocks noChangeAspect="1"/>
            </p:cNvGraphicFramePr>
            <p:nvPr/>
          </p:nvGraphicFramePr>
          <p:xfrm>
            <a:off x="5057" y="709"/>
            <a:ext cx="2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2" name="公式" r:id="rId28" imgW="177646" imgH="241091" progId="Equation.3">
                    <p:embed/>
                  </p:oleObj>
                </mc:Choice>
                <mc:Fallback>
                  <p:oleObj name="公式" r:id="rId28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709"/>
                          <a:ext cx="2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70" name="Object 61"/>
            <p:cNvGraphicFramePr>
              <a:graphicFrameLocks noChangeAspect="1"/>
            </p:cNvGraphicFramePr>
            <p:nvPr/>
          </p:nvGraphicFramePr>
          <p:xfrm>
            <a:off x="4507" y="533"/>
            <a:ext cx="27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13" name="公式" r:id="rId30" imgW="164885" imgH="215619" progId="Equation.3">
                    <p:embed/>
                  </p:oleObj>
                </mc:Choice>
                <mc:Fallback>
                  <p:oleObj name="公式" r:id="rId30" imgW="164885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" y="533"/>
                          <a:ext cx="27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71" name="Rectangle 62"/>
            <p:cNvSpPr>
              <a:spLocks noChangeArrowheads="1"/>
            </p:cNvSpPr>
            <p:nvPr/>
          </p:nvSpPr>
          <p:spPr bwMode="auto">
            <a:xfrm>
              <a:off x="3560" y="436"/>
              <a:ext cx="2041" cy="154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74472" name="Line 63"/>
          <p:cNvSpPr>
            <a:spLocks noChangeShapeType="1"/>
          </p:cNvSpPr>
          <p:nvPr/>
        </p:nvSpPr>
        <p:spPr bwMode="auto">
          <a:xfrm flipV="1">
            <a:off x="10297828" y="5113338"/>
            <a:ext cx="9366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4473" name="Object 6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58879746"/>
              </p:ext>
            </p:extLst>
          </p:nvPr>
        </p:nvGraphicFramePr>
        <p:xfrm>
          <a:off x="11018553" y="5300664"/>
          <a:ext cx="40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4" name="Equation" r:id="rId32" imgW="203024" imgH="253780" progId="Equation.DSMT4">
                  <p:embed/>
                </p:oleObj>
              </mc:Choice>
              <mc:Fallback>
                <p:oleObj name="Equation" r:id="rId32" imgW="203024" imgH="2537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553" y="5300664"/>
                        <a:ext cx="403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9490" name="AutoShape 66"/>
          <p:cNvSpPr>
            <a:spLocks noChangeArrowheads="1"/>
          </p:cNvSpPr>
          <p:nvPr/>
        </p:nvSpPr>
        <p:spPr bwMode="auto">
          <a:xfrm>
            <a:off x="7202204" y="333376"/>
            <a:ext cx="1511298" cy="1223963"/>
          </a:xfrm>
          <a:prstGeom prst="cloudCallout">
            <a:avLst>
              <a:gd name="adj1" fmla="val 30898"/>
              <a:gd name="adj2" fmla="val 79444"/>
            </a:avLst>
          </a:prstGeom>
          <a:solidFill>
            <a:srgbClr val="CCFFFF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      Surface charge 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274475" name="Object 6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01708472"/>
              </p:ext>
            </p:extLst>
          </p:nvPr>
        </p:nvGraphicFramePr>
        <p:xfrm>
          <a:off x="5446866" y="2203989"/>
          <a:ext cx="18716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5" name="Equation" r:id="rId34" imgW="980965" imgH="171408" progId="Equation.DSMT4">
                  <p:embed/>
                </p:oleObj>
              </mc:Choice>
              <mc:Fallback>
                <p:oleObj name="Equation" r:id="rId34" imgW="980965" imgH="171408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866" y="2203989"/>
                        <a:ext cx="18716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9495" name="AutoShape 71"/>
          <p:cNvSpPr>
            <a:spLocks noChangeArrowheads="1"/>
          </p:cNvSpPr>
          <p:nvPr/>
        </p:nvSpPr>
        <p:spPr bwMode="auto">
          <a:xfrm>
            <a:off x="5885743" y="5414741"/>
            <a:ext cx="2590800" cy="1223962"/>
          </a:xfrm>
          <a:prstGeom prst="cloudCallout">
            <a:avLst>
              <a:gd name="adj1" fmla="val 60782"/>
              <a:gd name="adj2" fmla="val -34046"/>
            </a:avLst>
          </a:prstGeom>
          <a:solidFill>
            <a:srgbClr val="CCFFFF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Is conductor  equivalent electric potential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274477" name="Text Box 72"/>
          <p:cNvSpPr txBox="1">
            <a:spLocks noChangeArrowheads="1"/>
          </p:cNvSpPr>
          <p:nvPr/>
        </p:nvSpPr>
        <p:spPr bwMode="auto">
          <a:xfrm>
            <a:off x="9591390" y="5561014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finite</a:t>
            </a:r>
          </a:p>
        </p:txBody>
      </p:sp>
      <p:sp>
        <p:nvSpPr>
          <p:cNvPr id="999497" name="AutoShape 73"/>
          <p:cNvSpPr>
            <a:spLocks noChangeArrowheads="1"/>
          </p:cNvSpPr>
          <p:nvPr/>
        </p:nvSpPr>
        <p:spPr bwMode="auto">
          <a:xfrm>
            <a:off x="8137239" y="3357563"/>
            <a:ext cx="3455988" cy="360362"/>
          </a:xfrm>
          <a:prstGeom prst="cloudCallout">
            <a:avLst>
              <a:gd name="adj1" fmla="val 29833"/>
              <a:gd name="adj2" fmla="val -280838"/>
            </a:avLst>
          </a:prstGeom>
          <a:solidFill>
            <a:srgbClr val="CCFFFF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74479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97929"/>
              </p:ext>
            </p:extLst>
          </p:nvPr>
        </p:nvGraphicFramePr>
        <p:xfrm>
          <a:off x="9065928" y="3284539"/>
          <a:ext cx="1150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6" name="Equation" r:id="rId36" imgW="660400" imgH="228600" progId="Equation.DSMT4">
                  <p:embed/>
                </p:oleObj>
              </mc:Choice>
              <mc:Fallback>
                <p:oleObj name="Equation" r:id="rId36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928" y="3284539"/>
                        <a:ext cx="1150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9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9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50" grpId="0"/>
      <p:bldP spid="274438" grpId="0"/>
      <p:bldP spid="999452" grpId="0"/>
      <p:bldP spid="999454" grpId="0"/>
      <p:bldP spid="999456" grpId="0"/>
      <p:bldP spid="999490" grpId="0" animBg="1"/>
      <p:bldP spid="999495" grpId="0" animBg="1"/>
      <p:bldP spid="9994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459" name="Group 5"/>
          <p:cNvGrpSpPr>
            <a:grpSpLocks/>
          </p:cNvGrpSpPr>
          <p:nvPr/>
        </p:nvGrpSpPr>
        <p:grpSpPr bwMode="auto">
          <a:xfrm>
            <a:off x="3287713" y="2133600"/>
            <a:ext cx="5681662" cy="2592388"/>
            <a:chOff x="1292" y="2341"/>
            <a:chExt cx="3579" cy="1633"/>
          </a:xfrm>
        </p:grpSpPr>
        <p:sp>
          <p:nvSpPr>
            <p:cNvPr id="275460" name="Rectangle 6"/>
            <p:cNvSpPr>
              <a:spLocks noChangeArrowheads="1"/>
            </p:cNvSpPr>
            <p:nvPr/>
          </p:nvSpPr>
          <p:spPr bwMode="auto">
            <a:xfrm>
              <a:off x="1564" y="2341"/>
              <a:ext cx="3284" cy="142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75461" name="Rectangle 7"/>
            <p:cNvSpPr>
              <a:spLocks noChangeArrowheads="1"/>
            </p:cNvSpPr>
            <p:nvPr/>
          </p:nvSpPr>
          <p:spPr bwMode="auto">
            <a:xfrm>
              <a:off x="1564" y="2431"/>
              <a:ext cx="3284" cy="124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75462" name="Group 8"/>
            <p:cNvGrpSpPr>
              <a:grpSpLocks/>
            </p:cNvGrpSpPr>
            <p:nvPr/>
          </p:nvGrpSpPr>
          <p:grpSpPr bwMode="auto">
            <a:xfrm>
              <a:off x="1852" y="3782"/>
              <a:ext cx="288" cy="192"/>
              <a:chOff x="1852" y="3748"/>
              <a:chExt cx="288" cy="192"/>
            </a:xfrm>
          </p:grpSpPr>
          <p:sp>
            <p:nvSpPr>
              <p:cNvPr id="275463" name="Line 9"/>
              <p:cNvSpPr>
                <a:spLocks noChangeShapeType="1"/>
              </p:cNvSpPr>
              <p:nvPr/>
            </p:nvSpPr>
            <p:spPr bwMode="auto">
              <a:xfrm>
                <a:off x="1996" y="3748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4" name="Line 10"/>
              <p:cNvSpPr>
                <a:spLocks noChangeShapeType="1"/>
              </p:cNvSpPr>
              <p:nvPr/>
            </p:nvSpPr>
            <p:spPr bwMode="auto">
              <a:xfrm>
                <a:off x="1900" y="39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465" name="Line 11"/>
              <p:cNvSpPr>
                <a:spLocks noChangeShapeType="1"/>
              </p:cNvSpPr>
              <p:nvPr/>
            </p:nvSpPr>
            <p:spPr bwMode="auto">
              <a:xfrm>
                <a:off x="1852" y="3892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5466" name="Group 12"/>
            <p:cNvGrpSpPr>
              <a:grpSpLocks/>
            </p:cNvGrpSpPr>
            <p:nvPr/>
          </p:nvGrpSpPr>
          <p:grpSpPr bwMode="auto">
            <a:xfrm>
              <a:off x="1609" y="2407"/>
              <a:ext cx="3170" cy="470"/>
              <a:chOff x="1655" y="2317"/>
              <a:chExt cx="3170" cy="470"/>
            </a:xfrm>
          </p:grpSpPr>
          <p:grpSp>
            <p:nvGrpSpPr>
              <p:cNvPr id="275467" name="Group 13"/>
              <p:cNvGrpSpPr>
                <a:grpSpLocks/>
              </p:cNvGrpSpPr>
              <p:nvPr/>
            </p:nvGrpSpPr>
            <p:grpSpPr bwMode="auto">
              <a:xfrm>
                <a:off x="3288" y="2325"/>
                <a:ext cx="180" cy="462"/>
                <a:chOff x="3288" y="2325"/>
                <a:chExt cx="180" cy="462"/>
              </a:xfrm>
            </p:grpSpPr>
            <p:sp>
              <p:nvSpPr>
                <p:cNvPr id="275468" name="Freeform 1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69" name="Freeform 1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70" name="Group 16"/>
              <p:cNvGrpSpPr>
                <a:grpSpLocks/>
              </p:cNvGrpSpPr>
              <p:nvPr/>
            </p:nvGrpSpPr>
            <p:grpSpPr bwMode="auto">
              <a:xfrm>
                <a:off x="3016" y="2325"/>
                <a:ext cx="180" cy="462"/>
                <a:chOff x="3288" y="2325"/>
                <a:chExt cx="180" cy="462"/>
              </a:xfrm>
            </p:grpSpPr>
            <p:sp>
              <p:nvSpPr>
                <p:cNvPr id="275471" name="Freeform 1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72" name="Freeform 1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73" name="Group 19"/>
              <p:cNvGrpSpPr>
                <a:grpSpLocks/>
              </p:cNvGrpSpPr>
              <p:nvPr/>
            </p:nvGrpSpPr>
            <p:grpSpPr bwMode="auto">
              <a:xfrm>
                <a:off x="2744" y="2317"/>
                <a:ext cx="180" cy="462"/>
                <a:chOff x="3288" y="2325"/>
                <a:chExt cx="180" cy="462"/>
              </a:xfrm>
            </p:grpSpPr>
            <p:sp>
              <p:nvSpPr>
                <p:cNvPr id="275474" name="Freeform 2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75" name="Freeform 2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76" name="Group 22"/>
              <p:cNvGrpSpPr>
                <a:grpSpLocks/>
              </p:cNvGrpSpPr>
              <p:nvPr/>
            </p:nvGrpSpPr>
            <p:grpSpPr bwMode="auto">
              <a:xfrm>
                <a:off x="2472" y="2317"/>
                <a:ext cx="180" cy="462"/>
                <a:chOff x="3288" y="2325"/>
                <a:chExt cx="180" cy="462"/>
              </a:xfrm>
            </p:grpSpPr>
            <p:sp>
              <p:nvSpPr>
                <p:cNvPr id="275477" name="Freeform 2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78" name="Freeform 2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79" name="Group 25"/>
              <p:cNvGrpSpPr>
                <a:grpSpLocks/>
              </p:cNvGrpSpPr>
              <p:nvPr/>
            </p:nvGrpSpPr>
            <p:grpSpPr bwMode="auto">
              <a:xfrm>
                <a:off x="2201" y="2325"/>
                <a:ext cx="180" cy="462"/>
                <a:chOff x="3288" y="2325"/>
                <a:chExt cx="180" cy="462"/>
              </a:xfrm>
            </p:grpSpPr>
            <p:sp>
              <p:nvSpPr>
                <p:cNvPr id="275480" name="Freeform 2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81" name="Freeform 2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82" name="Group 28"/>
              <p:cNvGrpSpPr>
                <a:grpSpLocks/>
              </p:cNvGrpSpPr>
              <p:nvPr/>
            </p:nvGrpSpPr>
            <p:grpSpPr bwMode="auto">
              <a:xfrm>
                <a:off x="1929" y="2317"/>
                <a:ext cx="180" cy="462"/>
                <a:chOff x="3288" y="2325"/>
                <a:chExt cx="180" cy="462"/>
              </a:xfrm>
            </p:grpSpPr>
            <p:sp>
              <p:nvSpPr>
                <p:cNvPr id="275483" name="Freeform 2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84" name="Freeform 3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85" name="Group 31"/>
              <p:cNvGrpSpPr>
                <a:grpSpLocks/>
              </p:cNvGrpSpPr>
              <p:nvPr/>
            </p:nvGrpSpPr>
            <p:grpSpPr bwMode="auto">
              <a:xfrm>
                <a:off x="1655" y="2325"/>
                <a:ext cx="180" cy="462"/>
                <a:chOff x="3288" y="2325"/>
                <a:chExt cx="180" cy="462"/>
              </a:xfrm>
            </p:grpSpPr>
            <p:sp>
              <p:nvSpPr>
                <p:cNvPr id="275486" name="Freeform 3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87" name="Freeform 3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88" name="Group 34"/>
              <p:cNvGrpSpPr>
                <a:grpSpLocks/>
              </p:cNvGrpSpPr>
              <p:nvPr/>
            </p:nvGrpSpPr>
            <p:grpSpPr bwMode="auto">
              <a:xfrm>
                <a:off x="4645" y="2317"/>
                <a:ext cx="180" cy="462"/>
                <a:chOff x="3288" y="2325"/>
                <a:chExt cx="180" cy="462"/>
              </a:xfrm>
            </p:grpSpPr>
            <p:sp>
              <p:nvSpPr>
                <p:cNvPr id="275489" name="Freeform 3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90" name="Freeform 3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91" name="Group 37"/>
              <p:cNvGrpSpPr>
                <a:grpSpLocks/>
              </p:cNvGrpSpPr>
              <p:nvPr/>
            </p:nvGrpSpPr>
            <p:grpSpPr bwMode="auto">
              <a:xfrm>
                <a:off x="4373" y="2317"/>
                <a:ext cx="180" cy="462"/>
                <a:chOff x="3288" y="2325"/>
                <a:chExt cx="180" cy="462"/>
              </a:xfrm>
            </p:grpSpPr>
            <p:sp>
              <p:nvSpPr>
                <p:cNvPr id="275492" name="Freeform 3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93" name="Freeform 3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94" name="Group 40"/>
              <p:cNvGrpSpPr>
                <a:grpSpLocks/>
              </p:cNvGrpSpPr>
              <p:nvPr/>
            </p:nvGrpSpPr>
            <p:grpSpPr bwMode="auto">
              <a:xfrm>
                <a:off x="4102" y="2325"/>
                <a:ext cx="180" cy="462"/>
                <a:chOff x="3288" y="2325"/>
                <a:chExt cx="180" cy="462"/>
              </a:xfrm>
            </p:grpSpPr>
            <p:sp>
              <p:nvSpPr>
                <p:cNvPr id="275495" name="Freeform 4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96" name="Freeform 4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497" name="Group 43"/>
              <p:cNvGrpSpPr>
                <a:grpSpLocks/>
              </p:cNvGrpSpPr>
              <p:nvPr/>
            </p:nvGrpSpPr>
            <p:grpSpPr bwMode="auto">
              <a:xfrm>
                <a:off x="3830" y="2317"/>
                <a:ext cx="180" cy="462"/>
                <a:chOff x="3288" y="2325"/>
                <a:chExt cx="180" cy="462"/>
              </a:xfrm>
            </p:grpSpPr>
            <p:sp>
              <p:nvSpPr>
                <p:cNvPr id="275498" name="Freeform 4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499" name="Freeform 4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00" name="Group 46"/>
              <p:cNvGrpSpPr>
                <a:grpSpLocks/>
              </p:cNvGrpSpPr>
              <p:nvPr/>
            </p:nvGrpSpPr>
            <p:grpSpPr bwMode="auto">
              <a:xfrm>
                <a:off x="3556" y="2325"/>
                <a:ext cx="180" cy="462"/>
                <a:chOff x="3288" y="2325"/>
                <a:chExt cx="180" cy="462"/>
              </a:xfrm>
            </p:grpSpPr>
            <p:sp>
              <p:nvSpPr>
                <p:cNvPr id="275501" name="Freeform 4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02" name="Freeform 4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5503" name="Group 49"/>
            <p:cNvGrpSpPr>
              <a:grpSpLocks/>
            </p:cNvGrpSpPr>
            <p:nvPr/>
          </p:nvGrpSpPr>
          <p:grpSpPr bwMode="auto">
            <a:xfrm flipV="1">
              <a:off x="1604" y="3237"/>
              <a:ext cx="3170" cy="470"/>
              <a:chOff x="1610" y="663"/>
              <a:chExt cx="3170" cy="470"/>
            </a:xfrm>
          </p:grpSpPr>
          <p:grpSp>
            <p:nvGrpSpPr>
              <p:cNvPr id="275504" name="Group 50"/>
              <p:cNvGrpSpPr>
                <a:grpSpLocks/>
              </p:cNvGrpSpPr>
              <p:nvPr/>
            </p:nvGrpSpPr>
            <p:grpSpPr bwMode="auto">
              <a:xfrm>
                <a:off x="3243" y="671"/>
                <a:ext cx="180" cy="462"/>
                <a:chOff x="3288" y="2325"/>
                <a:chExt cx="180" cy="462"/>
              </a:xfrm>
            </p:grpSpPr>
            <p:sp>
              <p:nvSpPr>
                <p:cNvPr id="275505" name="Freeform 5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06" name="Freeform 5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07" name="Group 53"/>
              <p:cNvGrpSpPr>
                <a:grpSpLocks/>
              </p:cNvGrpSpPr>
              <p:nvPr/>
            </p:nvGrpSpPr>
            <p:grpSpPr bwMode="auto">
              <a:xfrm>
                <a:off x="2971" y="671"/>
                <a:ext cx="180" cy="462"/>
                <a:chOff x="3288" y="2325"/>
                <a:chExt cx="180" cy="462"/>
              </a:xfrm>
            </p:grpSpPr>
            <p:sp>
              <p:nvSpPr>
                <p:cNvPr id="275508" name="Freeform 5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09" name="Freeform 5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10" name="Group 56"/>
              <p:cNvGrpSpPr>
                <a:grpSpLocks/>
              </p:cNvGrpSpPr>
              <p:nvPr/>
            </p:nvGrpSpPr>
            <p:grpSpPr bwMode="auto">
              <a:xfrm>
                <a:off x="2699" y="663"/>
                <a:ext cx="180" cy="462"/>
                <a:chOff x="3288" y="2325"/>
                <a:chExt cx="180" cy="462"/>
              </a:xfrm>
            </p:grpSpPr>
            <p:sp>
              <p:nvSpPr>
                <p:cNvPr id="275511" name="Freeform 57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12" name="Freeform 58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13" name="Group 59"/>
              <p:cNvGrpSpPr>
                <a:grpSpLocks/>
              </p:cNvGrpSpPr>
              <p:nvPr/>
            </p:nvGrpSpPr>
            <p:grpSpPr bwMode="auto">
              <a:xfrm>
                <a:off x="2427" y="663"/>
                <a:ext cx="180" cy="462"/>
                <a:chOff x="3288" y="2325"/>
                <a:chExt cx="180" cy="462"/>
              </a:xfrm>
            </p:grpSpPr>
            <p:sp>
              <p:nvSpPr>
                <p:cNvPr id="275514" name="Freeform 60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15" name="Freeform 61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16" name="Group 62"/>
              <p:cNvGrpSpPr>
                <a:grpSpLocks/>
              </p:cNvGrpSpPr>
              <p:nvPr/>
            </p:nvGrpSpPr>
            <p:grpSpPr bwMode="auto">
              <a:xfrm>
                <a:off x="2156" y="671"/>
                <a:ext cx="180" cy="462"/>
                <a:chOff x="3288" y="2325"/>
                <a:chExt cx="180" cy="462"/>
              </a:xfrm>
            </p:grpSpPr>
            <p:sp>
              <p:nvSpPr>
                <p:cNvPr id="275517" name="Freeform 63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18" name="Freeform 64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19" name="Group 65"/>
              <p:cNvGrpSpPr>
                <a:grpSpLocks/>
              </p:cNvGrpSpPr>
              <p:nvPr/>
            </p:nvGrpSpPr>
            <p:grpSpPr bwMode="auto">
              <a:xfrm>
                <a:off x="1884" y="663"/>
                <a:ext cx="180" cy="462"/>
                <a:chOff x="3288" y="2325"/>
                <a:chExt cx="180" cy="462"/>
              </a:xfrm>
            </p:grpSpPr>
            <p:sp>
              <p:nvSpPr>
                <p:cNvPr id="275520" name="Freeform 66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21" name="Freeform 67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22" name="Group 68"/>
              <p:cNvGrpSpPr>
                <a:grpSpLocks/>
              </p:cNvGrpSpPr>
              <p:nvPr/>
            </p:nvGrpSpPr>
            <p:grpSpPr bwMode="auto">
              <a:xfrm>
                <a:off x="1610" y="671"/>
                <a:ext cx="180" cy="462"/>
                <a:chOff x="3288" y="2325"/>
                <a:chExt cx="180" cy="462"/>
              </a:xfrm>
            </p:grpSpPr>
            <p:sp>
              <p:nvSpPr>
                <p:cNvPr id="275523" name="Freeform 69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24" name="Freeform 70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25" name="Group 71"/>
              <p:cNvGrpSpPr>
                <a:grpSpLocks/>
              </p:cNvGrpSpPr>
              <p:nvPr/>
            </p:nvGrpSpPr>
            <p:grpSpPr bwMode="auto">
              <a:xfrm>
                <a:off x="4600" y="663"/>
                <a:ext cx="180" cy="462"/>
                <a:chOff x="3288" y="2325"/>
                <a:chExt cx="180" cy="462"/>
              </a:xfrm>
            </p:grpSpPr>
            <p:sp>
              <p:nvSpPr>
                <p:cNvPr id="275526" name="Freeform 72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27" name="Freeform 73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28" name="Group 74"/>
              <p:cNvGrpSpPr>
                <a:grpSpLocks/>
              </p:cNvGrpSpPr>
              <p:nvPr/>
            </p:nvGrpSpPr>
            <p:grpSpPr bwMode="auto">
              <a:xfrm>
                <a:off x="4328" y="663"/>
                <a:ext cx="180" cy="462"/>
                <a:chOff x="3288" y="2325"/>
                <a:chExt cx="180" cy="462"/>
              </a:xfrm>
            </p:grpSpPr>
            <p:sp>
              <p:nvSpPr>
                <p:cNvPr id="275529" name="Freeform 75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30" name="Freeform 76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31" name="Group 77"/>
              <p:cNvGrpSpPr>
                <a:grpSpLocks/>
              </p:cNvGrpSpPr>
              <p:nvPr/>
            </p:nvGrpSpPr>
            <p:grpSpPr bwMode="auto">
              <a:xfrm>
                <a:off x="4057" y="671"/>
                <a:ext cx="180" cy="462"/>
                <a:chOff x="3288" y="2325"/>
                <a:chExt cx="180" cy="462"/>
              </a:xfrm>
            </p:grpSpPr>
            <p:sp>
              <p:nvSpPr>
                <p:cNvPr id="275532" name="Freeform 78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33" name="Freeform 79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34" name="Group 80"/>
              <p:cNvGrpSpPr>
                <a:grpSpLocks/>
              </p:cNvGrpSpPr>
              <p:nvPr/>
            </p:nvGrpSpPr>
            <p:grpSpPr bwMode="auto">
              <a:xfrm>
                <a:off x="3785" y="663"/>
                <a:ext cx="180" cy="462"/>
                <a:chOff x="3288" y="2325"/>
                <a:chExt cx="180" cy="462"/>
              </a:xfrm>
            </p:grpSpPr>
            <p:sp>
              <p:nvSpPr>
                <p:cNvPr id="275535" name="Freeform 81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36" name="Freeform 82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37" name="Group 83"/>
              <p:cNvGrpSpPr>
                <a:grpSpLocks/>
              </p:cNvGrpSpPr>
              <p:nvPr/>
            </p:nvGrpSpPr>
            <p:grpSpPr bwMode="auto">
              <a:xfrm>
                <a:off x="3511" y="671"/>
                <a:ext cx="180" cy="462"/>
                <a:chOff x="3288" y="2325"/>
                <a:chExt cx="180" cy="462"/>
              </a:xfrm>
            </p:grpSpPr>
            <p:sp>
              <p:nvSpPr>
                <p:cNvPr id="275538" name="Freeform 84"/>
                <p:cNvSpPr>
                  <a:spLocks/>
                </p:cNvSpPr>
                <p:nvPr/>
              </p:nvSpPr>
              <p:spPr bwMode="auto">
                <a:xfrm>
                  <a:off x="3288" y="2325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39" name="Freeform 85"/>
                <p:cNvSpPr>
                  <a:spLocks/>
                </p:cNvSpPr>
                <p:nvPr/>
              </p:nvSpPr>
              <p:spPr bwMode="auto">
                <a:xfrm>
                  <a:off x="3424" y="2333"/>
                  <a:ext cx="44" cy="454"/>
                </a:xfrm>
                <a:custGeom>
                  <a:avLst/>
                  <a:gdLst>
                    <a:gd name="T0" fmla="*/ 0 w 46"/>
                    <a:gd name="T1" fmla="*/ 454 h 454"/>
                    <a:gd name="T2" fmla="*/ 34 w 46"/>
                    <a:gd name="T3" fmla="*/ 227 h 454"/>
                    <a:gd name="T4" fmla="*/ 0 w 46"/>
                    <a:gd name="T5" fmla="*/ 0 h 4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6" h="454">
                      <a:moveTo>
                        <a:pt x="0" y="454"/>
                      </a:moveTo>
                      <a:cubicBezTo>
                        <a:pt x="8" y="416"/>
                        <a:pt x="46" y="303"/>
                        <a:pt x="46" y="227"/>
                      </a:cubicBezTo>
                      <a:cubicBezTo>
                        <a:pt x="46" y="151"/>
                        <a:pt x="10" y="4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5540" name="Arc 86"/>
            <p:cNvSpPr>
              <a:spLocks/>
            </p:cNvSpPr>
            <p:nvPr/>
          </p:nvSpPr>
          <p:spPr bwMode="auto">
            <a:xfrm flipH="1">
              <a:off x="1292" y="2342"/>
              <a:ext cx="272" cy="1428"/>
            </a:xfrm>
            <a:custGeom>
              <a:avLst/>
              <a:gdLst>
                <a:gd name="T0" fmla="*/ 0 w 21600"/>
                <a:gd name="T1" fmla="*/ 0 h 43181"/>
                <a:gd name="T2" fmla="*/ 0 w 21600"/>
                <a:gd name="T3" fmla="*/ 0 h 43181"/>
                <a:gd name="T4" fmla="*/ 0 w 21600"/>
                <a:gd name="T5" fmla="*/ 0 h 43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8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</a:path>
                <a:path w="21600" h="4318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73"/>
                    <a:pt x="12478" y="42690"/>
                    <a:pt x="914" y="4318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D3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41" name="Arc 87"/>
            <p:cNvSpPr>
              <a:spLocks/>
            </p:cNvSpPr>
            <p:nvPr/>
          </p:nvSpPr>
          <p:spPr bwMode="auto">
            <a:xfrm flipH="1">
              <a:off x="1337" y="2431"/>
              <a:ext cx="226" cy="1247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98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</a:path>
                <a:path w="21600" h="43198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5"/>
                    <a:pt x="12090" y="43052"/>
                    <a:pt x="266" y="4319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42" name="Arc 88"/>
            <p:cNvSpPr>
              <a:spLocks/>
            </p:cNvSpPr>
            <p:nvPr/>
          </p:nvSpPr>
          <p:spPr bwMode="auto">
            <a:xfrm flipH="1">
              <a:off x="1474" y="2863"/>
              <a:ext cx="90" cy="385"/>
            </a:xfrm>
            <a:custGeom>
              <a:avLst/>
              <a:gdLst>
                <a:gd name="T0" fmla="*/ 0 w 21600"/>
                <a:gd name="T1" fmla="*/ 0 h 43134"/>
                <a:gd name="T2" fmla="*/ 0 w 21600"/>
                <a:gd name="T3" fmla="*/ 0 h 43134"/>
                <a:gd name="T4" fmla="*/ 0 w 21600"/>
                <a:gd name="T5" fmla="*/ 0 h 43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34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</a:path>
                <a:path w="21600" h="43134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73"/>
                    <a:pt x="12929" y="42251"/>
                    <a:pt x="1690" y="4313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4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5543" name="Group 89"/>
            <p:cNvGrpSpPr>
              <a:grpSpLocks/>
            </p:cNvGrpSpPr>
            <p:nvPr/>
          </p:nvGrpSpPr>
          <p:grpSpPr bwMode="auto">
            <a:xfrm>
              <a:off x="1564" y="2869"/>
              <a:ext cx="3284" cy="385"/>
              <a:chOff x="1610" y="2779"/>
              <a:chExt cx="3284" cy="385"/>
            </a:xfrm>
          </p:grpSpPr>
          <p:sp>
            <p:nvSpPr>
              <p:cNvPr id="275544" name="Rectangle 90"/>
              <p:cNvSpPr>
                <a:spLocks noChangeArrowheads="1"/>
              </p:cNvSpPr>
              <p:nvPr/>
            </p:nvSpPr>
            <p:spPr bwMode="auto">
              <a:xfrm>
                <a:off x="1610" y="2780"/>
                <a:ext cx="3284" cy="384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75545" name="Line 91"/>
              <p:cNvSpPr>
                <a:spLocks noChangeShapeType="1"/>
              </p:cNvSpPr>
              <p:nvPr/>
            </p:nvSpPr>
            <p:spPr bwMode="auto">
              <a:xfrm>
                <a:off x="4532" y="2780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5546" name="Object 92"/>
              <p:cNvGraphicFramePr>
                <a:graphicFrameLocks noChangeAspect="1"/>
              </p:cNvGraphicFramePr>
              <p:nvPr/>
            </p:nvGraphicFramePr>
            <p:xfrm>
              <a:off x="4532" y="2797"/>
              <a:ext cx="171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78" name="公式" r:id="rId3" imgW="126835" imgH="139518" progId="Equation.3">
                      <p:embed/>
                    </p:oleObj>
                  </mc:Choice>
                  <mc:Fallback>
                    <p:oleObj name="公式" r:id="rId3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2" y="2797"/>
                            <a:ext cx="171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33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5547" name="Group 93"/>
              <p:cNvGrpSpPr>
                <a:grpSpLocks/>
              </p:cNvGrpSpPr>
              <p:nvPr/>
            </p:nvGrpSpPr>
            <p:grpSpPr bwMode="auto">
              <a:xfrm>
                <a:off x="1610" y="2779"/>
                <a:ext cx="3266" cy="120"/>
                <a:chOff x="1610" y="2779"/>
                <a:chExt cx="3266" cy="120"/>
              </a:xfrm>
            </p:grpSpPr>
            <p:sp>
              <p:nvSpPr>
                <p:cNvPr id="27554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4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5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51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5552" name="Group 98"/>
              <p:cNvGrpSpPr>
                <a:grpSpLocks/>
              </p:cNvGrpSpPr>
              <p:nvPr/>
            </p:nvGrpSpPr>
            <p:grpSpPr bwMode="auto">
              <a:xfrm flipV="1">
                <a:off x="1610" y="3038"/>
                <a:ext cx="3266" cy="120"/>
                <a:chOff x="1610" y="2779"/>
                <a:chExt cx="3266" cy="120"/>
              </a:xfrm>
            </p:grpSpPr>
            <p:sp>
              <p:nvSpPr>
                <p:cNvPr id="27555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610" y="2853"/>
                  <a:ext cx="3266" cy="46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54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10" y="2795"/>
                  <a:ext cx="3039" cy="79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5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615" y="2779"/>
                  <a:ext cx="1905" cy="68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55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1610" y="2782"/>
                  <a:ext cx="771" cy="34"/>
                </a:xfrm>
                <a:prstGeom prst="line">
                  <a:avLst/>
                </a:prstGeom>
                <a:noFill/>
                <a:ln w="22225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5557" name="Line 103"/>
              <p:cNvSpPr>
                <a:spLocks noChangeShapeType="1"/>
              </p:cNvSpPr>
              <p:nvPr/>
            </p:nvSpPr>
            <p:spPr bwMode="auto">
              <a:xfrm flipV="1">
                <a:off x="1610" y="2897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558" name="Line 104"/>
              <p:cNvSpPr>
                <a:spLocks noChangeShapeType="1"/>
              </p:cNvSpPr>
              <p:nvPr/>
            </p:nvSpPr>
            <p:spPr bwMode="auto">
              <a:xfrm>
                <a:off x="1610" y="3001"/>
                <a:ext cx="3266" cy="34"/>
              </a:xfrm>
              <a:prstGeom prst="line">
                <a:avLst/>
              </a:prstGeom>
              <a:noFill/>
              <a:ln w="222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75559" name="Object 105"/>
            <p:cNvGraphicFramePr>
              <a:graphicFrameLocks noChangeAspect="1"/>
            </p:cNvGraphicFramePr>
            <p:nvPr/>
          </p:nvGraphicFramePr>
          <p:xfrm>
            <a:off x="4104" y="2527"/>
            <a:ext cx="17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9"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527"/>
                          <a:ext cx="17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5560" name="Object 106"/>
            <p:cNvGraphicFramePr>
              <a:graphicFrameLocks noChangeAspect="1"/>
            </p:cNvGraphicFramePr>
            <p:nvPr/>
          </p:nvGraphicFramePr>
          <p:xfrm>
            <a:off x="3469" y="2527"/>
            <a:ext cx="44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0" name="Equation" r:id="rId7" imgW="431613" imgH="228501" progId="Equation.DSMT4">
                    <p:embed/>
                  </p:oleObj>
                </mc:Choice>
                <mc:Fallback>
                  <p:oleObj name="Equation" r:id="rId7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2527"/>
                          <a:ext cx="44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561" name="Line 107"/>
            <p:cNvSpPr>
              <a:spLocks noChangeShapeType="1"/>
            </p:cNvSpPr>
            <p:nvPr/>
          </p:nvSpPr>
          <p:spPr bwMode="auto">
            <a:xfrm flipH="1">
              <a:off x="4013" y="243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2" name="Line 108"/>
            <p:cNvSpPr>
              <a:spLocks noChangeShapeType="1"/>
            </p:cNvSpPr>
            <p:nvPr/>
          </p:nvSpPr>
          <p:spPr bwMode="auto">
            <a:xfrm>
              <a:off x="1418" y="3066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3" name="Line 109"/>
            <p:cNvSpPr>
              <a:spLocks noChangeShapeType="1"/>
            </p:cNvSpPr>
            <p:nvPr/>
          </p:nvSpPr>
          <p:spPr bwMode="auto">
            <a:xfrm>
              <a:off x="1437" y="3067"/>
              <a:ext cx="3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5564" name="Object 10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336088" y="4581526"/>
          <a:ext cx="133191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1" name="Microsoft ClipArt Gallery" r:id="rId9" imgW="3465360" imgH="5630760" progId="MS_ClipArt_Gallery">
                  <p:embed/>
                </p:oleObj>
              </mc:Choice>
              <mc:Fallback>
                <p:oleObj name="Microsoft ClipArt Gallery" r:id="rId9" imgW="3465360" imgH="563076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088" y="4581526"/>
                        <a:ext cx="1331912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8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AutoShape 2"/>
          <p:cNvSpPr>
            <a:spLocks noChangeArrowheads="1"/>
          </p:cNvSpPr>
          <p:nvPr/>
        </p:nvSpPr>
        <p:spPr bwMode="auto">
          <a:xfrm>
            <a:off x="1774825" y="908051"/>
            <a:ext cx="8497888" cy="5616575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ea typeface="楷体_GB2312" pitchFamily="49" charset="-122"/>
              </a:rPr>
              <a:t>When will the steady current field be generated</a:t>
            </a:r>
            <a:r>
              <a:rPr lang="zh-CN" altLang="en-US" sz="2400" b="1">
                <a:solidFill>
                  <a:srgbClr val="0000CC"/>
                </a:solidFill>
                <a:ea typeface="楷体_GB2312" pitchFamily="49" charset="-122"/>
              </a:rPr>
              <a:t>？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There is an electric field in a conducing medium</a:t>
            </a: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！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The key is to find  the electric field intensity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Based on the known charge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Based on current (Ohm's law)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800000"/>
                </a:solidFill>
              </a:rPr>
              <a:t>√</a:t>
            </a:r>
            <a:endParaRPr lang="en-US" altLang="zh-CN" sz="2400" b="1">
              <a:solidFill>
                <a:srgbClr val="800000"/>
              </a:solidFill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Based on electric potential</a:t>
            </a: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800000"/>
                </a:solidFill>
                <a:ea typeface="黑体" panose="02010609060101010101" pitchFamily="49" charset="-122"/>
              </a:rPr>
              <a:t>√</a:t>
            </a:r>
          </a:p>
        </p:txBody>
      </p:sp>
      <p:graphicFrame>
        <p:nvGraphicFramePr>
          <p:cNvPr id="1008644" name="Object 4"/>
          <p:cNvGraphicFramePr>
            <a:graphicFrameLocks noChangeAspect="1"/>
          </p:cNvGraphicFramePr>
          <p:nvPr/>
        </p:nvGraphicFramePr>
        <p:xfrm>
          <a:off x="7464426" y="4724400"/>
          <a:ext cx="1223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Equation" r:id="rId3" imgW="476176" imgH="171408" progId="Equation.DSMT4">
                  <p:embed/>
                </p:oleObj>
              </mc:Choice>
              <mc:Fallback>
                <p:oleObj name="Equation" r:id="rId3" imgW="476176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6" y="4724400"/>
                        <a:ext cx="1223963" cy="5207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9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8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8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Text Box 2"/>
          <p:cNvSpPr txBox="1">
            <a:spLocks noChangeArrowheads="1"/>
          </p:cNvSpPr>
          <p:nvPr/>
        </p:nvSpPr>
        <p:spPr bwMode="auto">
          <a:xfrm>
            <a:off x="1847849" y="1700214"/>
            <a:ext cx="94713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electric field intensity is expressed by the Ohm's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Law (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constitutive relation of the conducing medium).</a:t>
            </a:r>
          </a:p>
        </p:txBody>
      </p:sp>
      <p:sp>
        <p:nvSpPr>
          <p:cNvPr id="332804" name="Text Box 109"/>
          <p:cNvSpPr txBox="1">
            <a:spLocks noChangeArrowheads="1"/>
          </p:cNvSpPr>
          <p:nvPr/>
        </p:nvSpPr>
        <p:spPr bwMode="auto">
          <a:xfrm>
            <a:off x="1847849" y="549275"/>
            <a:ext cx="9706841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 The method based on current to solve the problems of steady electric field</a:t>
            </a:r>
            <a:endParaRPr kumimoji="1" lang="en-US" altLang="zh-CN" sz="2400" b="1" dirty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780399" name="Text Box 111"/>
          <p:cNvSpPr txBox="1">
            <a:spLocks noChangeArrowheads="1"/>
          </p:cNvSpPr>
          <p:nvPr/>
        </p:nvSpPr>
        <p:spPr bwMode="auto">
          <a:xfrm>
            <a:off x="1919289" y="3860801"/>
            <a:ext cx="9635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unknown quantity is expressed by a known quantity (usually the excitation voltage)</a:t>
            </a:r>
          </a:p>
        </p:txBody>
      </p:sp>
      <p:graphicFrame>
        <p:nvGraphicFramePr>
          <p:cNvPr id="780413" name="Object 1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00600" y="2636838"/>
          <a:ext cx="1295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4" imgW="428666" imgH="361981" progId="Equation.DSMT4">
                  <p:embed/>
                </p:oleObj>
              </mc:Choice>
              <mc:Fallback>
                <p:oleObj name="Equation" r:id="rId4" imgW="428666" imgH="361981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36838"/>
                        <a:ext cx="1295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417" name="Object 1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84700" y="4868864"/>
          <a:ext cx="1943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Equation" r:id="rId6" imgW="676202" imgH="409489" progId="Equation.DSMT4">
                  <p:embed/>
                </p:oleObj>
              </mc:Choice>
              <mc:Fallback>
                <p:oleObj name="Equation" r:id="rId6" imgW="676202" imgH="40948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868864"/>
                        <a:ext cx="19431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2808" name="Picture 8" descr="感恩 中的图像 0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113" y="4365625"/>
            <a:ext cx="17668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2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0" grpId="0"/>
      <p:bldP spid="7803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Text Box 2"/>
          <p:cNvSpPr txBox="1">
            <a:spLocks noChangeArrowheads="1"/>
          </p:cNvSpPr>
          <p:nvPr/>
        </p:nvSpPr>
        <p:spPr bwMode="auto">
          <a:xfrm>
            <a:off x="2063750" y="1557339"/>
            <a:ext cx="9172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The potential function satisfies the requirement of Laplace’s equations</a:t>
            </a:r>
          </a:p>
        </p:txBody>
      </p:sp>
      <p:graphicFrame>
        <p:nvGraphicFramePr>
          <p:cNvPr id="1014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74923"/>
              </p:ext>
            </p:extLst>
          </p:nvPr>
        </p:nvGraphicFramePr>
        <p:xfrm>
          <a:off x="2495551" y="3830639"/>
          <a:ext cx="28797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6" name="Equation" r:id="rId3" imgW="1047641" imgH="600062" progId="Equation.DSMT4">
                  <p:embed/>
                </p:oleObj>
              </mc:Choice>
              <mc:Fallback>
                <p:oleObj name="Equation" r:id="rId3" imgW="1047641" imgH="6000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830639"/>
                        <a:ext cx="28797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9" name="Text Box 4"/>
          <p:cNvSpPr txBox="1">
            <a:spLocks noChangeArrowheads="1"/>
          </p:cNvSpPr>
          <p:nvPr/>
        </p:nvSpPr>
        <p:spPr bwMode="auto">
          <a:xfrm>
            <a:off x="1847849" y="476250"/>
            <a:ext cx="974840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en-US" altLang="zh-CN" sz="2400" b="1" dirty="0">
                <a:solidFill>
                  <a:srgbClr val="0000CC"/>
                </a:solidFill>
                <a:ea typeface="楷体_GB2312" pitchFamily="49" charset="-122"/>
              </a:rPr>
              <a:t>  The 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anose="02010609060101010101" pitchFamily="49" charset="-122"/>
              </a:rPr>
              <a:t>method based on electric potential to solve the steady electric field problems</a:t>
            </a:r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2063750" y="3351214"/>
            <a:ext cx="748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Boundary conditions of electric potential</a:t>
            </a:r>
          </a:p>
        </p:txBody>
      </p:sp>
      <p:graphicFrame>
        <p:nvGraphicFramePr>
          <p:cNvPr id="101479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48639840"/>
              </p:ext>
            </p:extLst>
          </p:nvPr>
        </p:nvGraphicFramePr>
        <p:xfrm>
          <a:off x="3774931" y="2581922"/>
          <a:ext cx="1439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7" name="Equation" r:id="rId6" imgW="476176" imgH="171408" progId="Equation.DSMT4">
                  <p:embed/>
                </p:oleObj>
              </mc:Choice>
              <mc:Fallback>
                <p:oleObj name="Equation" r:id="rId6" imgW="476176" imgH="171408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931" y="2581922"/>
                        <a:ext cx="1439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1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2929928"/>
              </p:ext>
            </p:extLst>
          </p:nvPr>
        </p:nvGraphicFramePr>
        <p:xfrm>
          <a:off x="2566989" y="5511802"/>
          <a:ext cx="3457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8" name="Equation" r:id="rId8" imgW="1400183" imgH="333368" progId="Equation.DSMT4">
                  <p:embed/>
                </p:oleObj>
              </mc:Choice>
              <mc:Fallback>
                <p:oleObj name="Equation" r:id="rId8" imgW="1400183" imgH="333368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5511802"/>
                        <a:ext cx="3457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36734"/>
              </p:ext>
            </p:extLst>
          </p:nvPr>
        </p:nvGraphicFramePr>
        <p:xfrm>
          <a:off x="6816725" y="4181477"/>
          <a:ext cx="2520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9" name="Equation" r:id="rId10" imgW="819271" imgH="428655" progId="Equation.DSMT4">
                  <p:embed/>
                </p:oleObj>
              </mc:Choice>
              <mc:Fallback>
                <p:oleObj name="Equation" r:id="rId10" imgW="819271" imgH="4286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181477"/>
                        <a:ext cx="252095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49970"/>
              </p:ext>
            </p:extLst>
          </p:nvPr>
        </p:nvGraphicFramePr>
        <p:xfrm>
          <a:off x="6959600" y="5654678"/>
          <a:ext cx="27368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0" name="Equation" r:id="rId12" imgW="980965" imgH="171408" progId="Equation.DSMT4">
                  <p:embed/>
                </p:oleObj>
              </mc:Choice>
              <mc:Fallback>
                <p:oleObj name="Equation" r:id="rId12" imgW="980965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654678"/>
                        <a:ext cx="27368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794" name="AutoShape 10"/>
          <p:cNvSpPr>
            <a:spLocks noChangeArrowheads="1"/>
          </p:cNvSpPr>
          <p:nvPr/>
        </p:nvSpPr>
        <p:spPr bwMode="auto">
          <a:xfrm>
            <a:off x="5591176" y="4502153"/>
            <a:ext cx="1008063" cy="504825"/>
          </a:xfrm>
          <a:prstGeom prst="leftArrow">
            <a:avLst>
              <a:gd name="adj1" fmla="val 50000"/>
              <a:gd name="adj2" fmla="val 49921"/>
            </a:avLst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01479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58789273"/>
              </p:ext>
            </p:extLst>
          </p:nvPr>
        </p:nvGraphicFramePr>
        <p:xfrm>
          <a:off x="6151419" y="2516835"/>
          <a:ext cx="18716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1" name="Equation" r:id="rId14" imgW="657306" imgH="180855" progId="Equation.DSMT4">
                  <p:embed/>
                </p:oleObj>
              </mc:Choice>
              <mc:Fallback>
                <p:oleObj name="Equation" r:id="rId14" imgW="657306" imgH="180855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419" y="2516835"/>
                        <a:ext cx="18716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89673" y="5584826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6" grpId="0"/>
      <p:bldP spid="1014789" grpId="0"/>
      <p:bldP spid="10147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1919289" y="260351"/>
            <a:ext cx="85693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Ex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. 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A parallel plate capacitor consists of two imperfect dielectrics in series. Their permittivity are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and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, the conductivities are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and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, and the thickness are 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and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="1" baseline="-2500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, respectively. If the impressed voltage is </a:t>
            </a:r>
            <a:r>
              <a:rPr kumimoji="1" lang="en-US" altLang="zh-CN" sz="2000" b="1" i="1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, find the electric field intensities, the electric energies per unit volume, and the power dissipations per unit volume in two dielectrics.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5087939" y="2420939"/>
            <a:ext cx="5545137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      Solution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:  Since </a:t>
            </a: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no current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 exists outside the capacitor, the electric current lines in the capacitor can be considered to be </a:t>
            </a: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perpendicular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 to the boundaries. Then we have</a:t>
            </a:r>
          </a:p>
        </p:txBody>
      </p:sp>
      <p:grpSp>
        <p:nvGrpSpPr>
          <p:cNvPr id="328708" name="Group 4"/>
          <p:cNvGrpSpPr>
            <a:grpSpLocks/>
          </p:cNvGrpSpPr>
          <p:nvPr/>
        </p:nvGrpSpPr>
        <p:grpSpPr bwMode="auto">
          <a:xfrm>
            <a:off x="5729288" y="4508500"/>
            <a:ext cx="4038600" cy="495300"/>
            <a:chOff x="2448" y="2784"/>
            <a:chExt cx="2317" cy="221"/>
          </a:xfrm>
        </p:grpSpPr>
        <p:graphicFrame>
          <p:nvGraphicFramePr>
            <p:cNvPr id="328709" name="Object 5"/>
            <p:cNvGraphicFramePr>
              <a:graphicFrameLocks noChangeAspect="1"/>
            </p:cNvGraphicFramePr>
            <p:nvPr/>
          </p:nvGraphicFramePr>
          <p:xfrm>
            <a:off x="2448" y="2784"/>
            <a:ext cx="76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6" r:id="rId3" imgW="774364" imgH="215806" progId="Equation.3">
                    <p:embed/>
                  </p:oleObj>
                </mc:Choice>
                <mc:Fallback>
                  <p:oleObj r:id="rId3" imgW="774364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84"/>
                          <a:ext cx="76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710" name="Object 6"/>
            <p:cNvGraphicFramePr>
              <a:graphicFrameLocks noChangeAspect="1"/>
            </p:cNvGraphicFramePr>
            <p:nvPr/>
          </p:nvGraphicFramePr>
          <p:xfrm>
            <a:off x="3744" y="2784"/>
            <a:ext cx="102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7" name="Equation" r:id="rId5" imgW="1015920" imgH="215640" progId="Equation.3">
                    <p:embed/>
                  </p:oleObj>
                </mc:Choice>
                <mc:Fallback>
                  <p:oleObj name="Equation" r:id="rId5" imgW="10159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84"/>
                          <a:ext cx="1021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2279650" y="5013326"/>
            <a:ext cx="281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In view of this we find</a:t>
            </a: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328712" name="Group 8"/>
          <p:cNvGrpSpPr>
            <a:grpSpLocks/>
          </p:cNvGrpSpPr>
          <p:nvPr/>
        </p:nvGrpSpPr>
        <p:grpSpPr bwMode="auto">
          <a:xfrm>
            <a:off x="1703388" y="5589588"/>
            <a:ext cx="4248150" cy="792162"/>
            <a:chOff x="1423" y="3558"/>
            <a:chExt cx="2960" cy="438"/>
          </a:xfrm>
        </p:grpSpPr>
        <p:graphicFrame>
          <p:nvGraphicFramePr>
            <p:cNvPr id="328713" name="Object 9"/>
            <p:cNvGraphicFramePr>
              <a:graphicFrameLocks noChangeAspect="1"/>
            </p:cNvGraphicFramePr>
            <p:nvPr/>
          </p:nvGraphicFramePr>
          <p:xfrm>
            <a:off x="1423" y="3558"/>
            <a:ext cx="121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8" name="Equation" r:id="rId7" imgW="1206360" imgH="431640" progId="Equation.3">
                    <p:embed/>
                  </p:oleObj>
                </mc:Choice>
                <mc:Fallback>
                  <p:oleObj name="Equation" r:id="rId7" imgW="1206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558"/>
                          <a:ext cx="1214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714" name="Object 10"/>
            <p:cNvGraphicFramePr>
              <a:graphicFrameLocks noChangeAspect="1"/>
            </p:cNvGraphicFramePr>
            <p:nvPr/>
          </p:nvGraphicFramePr>
          <p:xfrm>
            <a:off x="3152" y="3558"/>
            <a:ext cx="123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9" name="Equation" r:id="rId9" imgW="1218960" imgH="431640" progId="Equation.3">
                    <p:embed/>
                  </p:oleObj>
                </mc:Choice>
                <mc:Fallback>
                  <p:oleObj name="Equation" r:id="rId9" imgW="1218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58"/>
                          <a:ext cx="1231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715" name="Group 11"/>
          <p:cNvGrpSpPr>
            <a:grpSpLocks/>
          </p:cNvGrpSpPr>
          <p:nvPr/>
        </p:nvGrpSpPr>
        <p:grpSpPr bwMode="auto">
          <a:xfrm>
            <a:off x="2057400" y="2971800"/>
            <a:ext cx="3048000" cy="1828800"/>
            <a:chOff x="336" y="1872"/>
            <a:chExt cx="1920" cy="1152"/>
          </a:xfrm>
        </p:grpSpPr>
        <p:grpSp>
          <p:nvGrpSpPr>
            <p:cNvPr id="328716" name="Group 12"/>
            <p:cNvGrpSpPr>
              <a:grpSpLocks/>
            </p:cNvGrpSpPr>
            <p:nvPr/>
          </p:nvGrpSpPr>
          <p:grpSpPr bwMode="auto">
            <a:xfrm>
              <a:off x="343" y="2142"/>
              <a:ext cx="1471" cy="642"/>
              <a:chOff x="343" y="2142"/>
              <a:chExt cx="1471" cy="642"/>
            </a:xfrm>
          </p:grpSpPr>
          <p:sp>
            <p:nvSpPr>
              <p:cNvPr id="328717" name="Rectangle 13"/>
              <p:cNvSpPr>
                <a:spLocks noChangeArrowheads="1"/>
              </p:cNvSpPr>
              <p:nvPr/>
            </p:nvSpPr>
            <p:spPr bwMode="auto">
              <a:xfrm>
                <a:off x="343" y="2308"/>
                <a:ext cx="11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28718" name="Group 14"/>
              <p:cNvGrpSpPr>
                <a:grpSpLocks/>
              </p:cNvGrpSpPr>
              <p:nvPr/>
            </p:nvGrpSpPr>
            <p:grpSpPr bwMode="auto">
              <a:xfrm>
                <a:off x="1036" y="2142"/>
                <a:ext cx="778" cy="642"/>
                <a:chOff x="1036" y="2142"/>
                <a:chExt cx="778" cy="642"/>
              </a:xfrm>
            </p:grpSpPr>
            <p:sp>
              <p:nvSpPr>
                <p:cNvPr id="3287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048" y="2448"/>
                  <a:ext cx="766" cy="336"/>
                </a:xfrm>
                <a:prstGeom prst="rect">
                  <a:avLst/>
                </a:prstGeom>
                <a:solidFill>
                  <a:srgbClr val="66F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720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6" y="2142"/>
                  <a:ext cx="778" cy="306"/>
                </a:xfrm>
                <a:prstGeom prst="rect">
                  <a:avLst/>
                </a:prstGeom>
                <a:solidFill>
                  <a:srgbClr val="FFFF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8721" name="Group 17"/>
            <p:cNvGrpSpPr>
              <a:grpSpLocks/>
            </p:cNvGrpSpPr>
            <p:nvPr/>
          </p:nvGrpSpPr>
          <p:grpSpPr bwMode="auto">
            <a:xfrm>
              <a:off x="336" y="1872"/>
              <a:ext cx="1920" cy="1152"/>
              <a:chOff x="336" y="1872"/>
              <a:chExt cx="1920" cy="1152"/>
            </a:xfrm>
          </p:grpSpPr>
          <p:sp>
            <p:nvSpPr>
              <p:cNvPr id="328722" name="Rectangle 18"/>
              <p:cNvSpPr>
                <a:spLocks noChangeArrowheads="1"/>
              </p:cNvSpPr>
              <p:nvPr/>
            </p:nvSpPr>
            <p:spPr bwMode="auto">
              <a:xfrm>
                <a:off x="1037" y="2100"/>
                <a:ext cx="779" cy="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3" name="Rectangle 19"/>
              <p:cNvSpPr>
                <a:spLocks noChangeArrowheads="1"/>
              </p:cNvSpPr>
              <p:nvPr/>
            </p:nvSpPr>
            <p:spPr bwMode="auto">
              <a:xfrm>
                <a:off x="1037" y="2782"/>
                <a:ext cx="779" cy="4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4" name="Line 20"/>
              <p:cNvSpPr>
                <a:spLocks noChangeShapeType="1"/>
              </p:cNvSpPr>
              <p:nvPr/>
            </p:nvSpPr>
            <p:spPr bwMode="auto">
              <a:xfrm>
                <a:off x="635" y="1872"/>
                <a:ext cx="7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5" name="Line 21"/>
              <p:cNvSpPr>
                <a:spLocks noChangeShapeType="1"/>
              </p:cNvSpPr>
              <p:nvPr/>
            </p:nvSpPr>
            <p:spPr bwMode="auto">
              <a:xfrm>
                <a:off x="635" y="3024"/>
                <a:ext cx="7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6" name="Line 22"/>
              <p:cNvSpPr>
                <a:spLocks noChangeShapeType="1"/>
              </p:cNvSpPr>
              <p:nvPr/>
            </p:nvSpPr>
            <p:spPr bwMode="auto">
              <a:xfrm flipH="1">
                <a:off x="1407" y="1872"/>
                <a:ext cx="7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7" name="Line 23"/>
              <p:cNvSpPr>
                <a:spLocks noChangeShapeType="1"/>
              </p:cNvSpPr>
              <p:nvPr/>
            </p:nvSpPr>
            <p:spPr bwMode="auto">
              <a:xfrm flipH="1">
                <a:off x="1407" y="2825"/>
                <a:ext cx="7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8" name="Line 24"/>
              <p:cNvSpPr>
                <a:spLocks noChangeShapeType="1"/>
              </p:cNvSpPr>
              <p:nvPr/>
            </p:nvSpPr>
            <p:spPr bwMode="auto">
              <a:xfrm>
                <a:off x="635" y="1872"/>
                <a:ext cx="0" cy="5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9" name="Line 25"/>
              <p:cNvSpPr>
                <a:spLocks noChangeShapeType="1"/>
              </p:cNvSpPr>
              <p:nvPr/>
            </p:nvSpPr>
            <p:spPr bwMode="auto">
              <a:xfrm flipV="1">
                <a:off x="635" y="2441"/>
                <a:ext cx="0" cy="5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0" name="Line 26"/>
              <p:cNvSpPr>
                <a:spLocks noChangeShapeType="1"/>
              </p:cNvSpPr>
              <p:nvPr/>
            </p:nvSpPr>
            <p:spPr bwMode="auto">
              <a:xfrm>
                <a:off x="544" y="2384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1" name="Line 27"/>
              <p:cNvSpPr>
                <a:spLocks noChangeShapeType="1"/>
              </p:cNvSpPr>
              <p:nvPr/>
            </p:nvSpPr>
            <p:spPr bwMode="auto">
              <a:xfrm>
                <a:off x="583" y="2441"/>
                <a:ext cx="1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2" name="Text Box 28"/>
              <p:cNvSpPr txBox="1">
                <a:spLocks noChangeArrowheads="1"/>
              </p:cNvSpPr>
              <p:nvPr/>
            </p:nvSpPr>
            <p:spPr bwMode="auto">
              <a:xfrm>
                <a:off x="1173" y="2169"/>
                <a:ext cx="5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733" name="Text Box 29"/>
              <p:cNvSpPr txBox="1">
                <a:spLocks noChangeArrowheads="1"/>
              </p:cNvSpPr>
              <p:nvPr/>
            </p:nvSpPr>
            <p:spPr bwMode="auto">
              <a:xfrm>
                <a:off x="1173" y="2457"/>
                <a:ext cx="5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8734" name="Text Box 30"/>
              <p:cNvSpPr txBox="1">
                <a:spLocks noChangeArrowheads="1"/>
              </p:cNvSpPr>
              <p:nvPr/>
            </p:nvSpPr>
            <p:spPr bwMode="auto">
              <a:xfrm>
                <a:off x="1841" y="2169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735" name="Text Box 31"/>
              <p:cNvSpPr txBox="1">
                <a:spLocks noChangeArrowheads="1"/>
              </p:cNvSpPr>
              <p:nvPr/>
            </p:nvSpPr>
            <p:spPr bwMode="auto">
              <a:xfrm>
                <a:off x="1845" y="2456"/>
                <a:ext cx="363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8736" name="Text Box 32"/>
              <p:cNvSpPr txBox="1">
                <a:spLocks noChangeArrowheads="1"/>
              </p:cNvSpPr>
              <p:nvPr/>
            </p:nvSpPr>
            <p:spPr bwMode="auto">
              <a:xfrm>
                <a:off x="336" y="2304"/>
                <a:ext cx="2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U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28737" name="Object 33"/>
          <p:cNvGraphicFramePr>
            <a:graphicFrameLocks noChangeAspect="1"/>
          </p:cNvGraphicFramePr>
          <p:nvPr/>
        </p:nvGraphicFramePr>
        <p:xfrm>
          <a:off x="6383339" y="5516563"/>
          <a:ext cx="41052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0" name="Equation" r:id="rId11" imgW="1930320" imgH="431640" progId="Equation.DSMT4">
                  <p:embed/>
                </p:oleObj>
              </mc:Choice>
              <mc:Fallback>
                <p:oleObj name="Equation" r:id="rId11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516563"/>
                        <a:ext cx="41052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utoUpdateAnimBg="0"/>
      <p:bldP spid="328707" grpId="0" autoUpdateAnimBg="0"/>
      <p:bldP spid="3287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30" name="Group 2"/>
          <p:cNvGrpSpPr>
            <a:grpSpLocks/>
          </p:cNvGrpSpPr>
          <p:nvPr/>
        </p:nvGrpSpPr>
        <p:grpSpPr bwMode="auto">
          <a:xfrm>
            <a:off x="2063750" y="333376"/>
            <a:ext cx="7696200" cy="1260475"/>
            <a:chOff x="528" y="192"/>
            <a:chExt cx="4848" cy="794"/>
          </a:xfrm>
        </p:grpSpPr>
        <p:sp>
          <p:nvSpPr>
            <p:cNvPr id="329731" name="Text Box 3"/>
            <p:cNvSpPr txBox="1">
              <a:spLocks noChangeArrowheads="1"/>
            </p:cNvSpPr>
            <p:nvPr/>
          </p:nvSpPr>
          <p:spPr bwMode="auto">
            <a:xfrm>
              <a:off x="528" y="192"/>
              <a:ext cx="484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The 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electric</a:t>
              </a: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energies</a:t>
              </a: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 per unit volume in two dielectrics, respectively, are</a:t>
              </a:r>
              <a:r>
                <a:rPr kumimoji="1" lang="en-US" altLang="zh-CN" sz="2000" b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29732" name="Object 4"/>
            <p:cNvGraphicFramePr>
              <a:graphicFrameLocks noChangeAspect="1"/>
            </p:cNvGraphicFramePr>
            <p:nvPr/>
          </p:nvGraphicFramePr>
          <p:xfrm>
            <a:off x="1763" y="576"/>
            <a:ext cx="194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0" name="Equation" r:id="rId3" imgW="1854000" imgH="393480" progId="Equation.3">
                    <p:embed/>
                  </p:oleObj>
                </mc:Choice>
                <mc:Fallback>
                  <p:oleObj name="Equation" r:id="rId3" imgW="1854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576"/>
                          <a:ext cx="1946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33" name="Group 5"/>
          <p:cNvGrpSpPr>
            <a:grpSpLocks/>
          </p:cNvGrpSpPr>
          <p:nvPr/>
        </p:nvGrpSpPr>
        <p:grpSpPr bwMode="auto">
          <a:xfrm>
            <a:off x="2063750" y="1557339"/>
            <a:ext cx="7848600" cy="1000125"/>
            <a:chOff x="480" y="960"/>
            <a:chExt cx="4944" cy="630"/>
          </a:xfrm>
        </p:grpSpPr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480" y="960"/>
              <a:ext cx="49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The</a:t>
              </a: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power dissipations</a:t>
              </a: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per unit volume in two dielectrics, respectively, are </a:t>
              </a:r>
            </a:p>
          </p:txBody>
        </p:sp>
        <p:graphicFrame>
          <p:nvGraphicFramePr>
            <p:cNvPr id="329735" name="Object 7"/>
            <p:cNvGraphicFramePr>
              <a:graphicFrameLocks noChangeAspect="1"/>
            </p:cNvGraphicFramePr>
            <p:nvPr/>
          </p:nvGraphicFramePr>
          <p:xfrm>
            <a:off x="1848" y="1344"/>
            <a:ext cx="17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1" name="Equation" r:id="rId5" imgW="1676160" imgH="241200" progId="Equation.3">
                    <p:embed/>
                  </p:oleObj>
                </mc:Choice>
                <mc:Fallback>
                  <p:oleObj name="Equation" r:id="rId5" imgW="1676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1344"/>
                          <a:ext cx="17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2135189" y="2420939"/>
            <a:ext cx="4708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Two special cases are worth noting:</a:t>
            </a:r>
          </a:p>
        </p:txBody>
      </p:sp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3568700" y="3657601"/>
            <a:ext cx="6248400" cy="766763"/>
            <a:chOff x="1288" y="2304"/>
            <a:chExt cx="3936" cy="483"/>
          </a:xfrm>
        </p:grpSpPr>
        <p:sp>
          <p:nvSpPr>
            <p:cNvPr id="329738" name="Text Box 10"/>
            <p:cNvSpPr txBox="1">
              <a:spLocks noChangeArrowheads="1"/>
            </p:cNvSpPr>
            <p:nvPr/>
          </p:nvSpPr>
          <p:spPr bwMode="auto">
            <a:xfrm>
              <a:off x="1288" y="2304"/>
              <a:ext cx="39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            ,  then            ,             ,            ,              .</a:t>
              </a:r>
              <a:endPara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9739" name="Object 11"/>
            <p:cNvGraphicFramePr>
              <a:graphicFrameLocks noChangeAspect="1"/>
            </p:cNvGraphicFramePr>
            <p:nvPr/>
          </p:nvGraphicFramePr>
          <p:xfrm>
            <a:off x="1496" y="2391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2" r:id="rId7" imgW="444114" imgH="215713" progId="Equation.3">
                    <p:embed/>
                  </p:oleObj>
                </mc:Choice>
                <mc:Fallback>
                  <p:oleObj r:id="rId7" imgW="44411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391"/>
                          <a:ext cx="43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0" name="Object 12"/>
            <p:cNvGraphicFramePr>
              <a:graphicFrameLocks noChangeAspect="1"/>
            </p:cNvGraphicFramePr>
            <p:nvPr/>
          </p:nvGraphicFramePr>
          <p:xfrm>
            <a:off x="2393" y="2432"/>
            <a:ext cx="43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3" r:id="rId9" imgW="431613" imgH="215806" progId="Equation.3">
                    <p:embed/>
                  </p:oleObj>
                </mc:Choice>
                <mc:Fallback>
                  <p:oleObj r:id="rId9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2432"/>
                          <a:ext cx="432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1" name="Object 13"/>
            <p:cNvGraphicFramePr>
              <a:graphicFrameLocks noChangeAspect="1"/>
            </p:cNvGraphicFramePr>
            <p:nvPr/>
          </p:nvGraphicFramePr>
          <p:xfrm>
            <a:off x="2880" y="2432"/>
            <a:ext cx="48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4" name="Equation" r:id="rId11" imgW="469800" imgH="228600" progId="Equation.3">
                    <p:embed/>
                  </p:oleObj>
                </mc:Choice>
                <mc:Fallback>
                  <p:oleObj name="Equation" r:id="rId11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32"/>
                          <a:ext cx="48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2" name="Object 14"/>
            <p:cNvGraphicFramePr>
              <a:graphicFrameLocks noChangeAspect="1"/>
            </p:cNvGraphicFramePr>
            <p:nvPr/>
          </p:nvGraphicFramePr>
          <p:xfrm>
            <a:off x="3449" y="2432"/>
            <a:ext cx="4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5" r:id="rId13" imgW="444307" imgH="228501" progId="Equation.3">
                    <p:embed/>
                  </p:oleObj>
                </mc:Choice>
                <mc:Fallback>
                  <p:oleObj r:id="rId13" imgW="44430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432"/>
                          <a:ext cx="46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3" name="Object 15"/>
            <p:cNvGraphicFramePr>
              <a:graphicFrameLocks noChangeAspect="1"/>
            </p:cNvGraphicFramePr>
            <p:nvPr/>
          </p:nvGraphicFramePr>
          <p:xfrm>
            <a:off x="3954" y="2348"/>
            <a:ext cx="550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6" name="Equation" r:id="rId15" imgW="533160" imgH="431640" progId="Equation.3">
                    <p:embed/>
                  </p:oleObj>
                </mc:Choice>
                <mc:Fallback>
                  <p:oleObj name="Equation" r:id="rId15" imgW="533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2348"/>
                          <a:ext cx="550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44" name="Group 16"/>
          <p:cNvGrpSpPr>
            <a:grpSpLocks/>
          </p:cNvGrpSpPr>
          <p:nvPr/>
        </p:nvGrpSpPr>
        <p:grpSpPr bwMode="auto">
          <a:xfrm>
            <a:off x="3575051" y="3068639"/>
            <a:ext cx="5724525" cy="739775"/>
            <a:chOff x="1290" y="1920"/>
            <a:chExt cx="3606" cy="466"/>
          </a:xfrm>
        </p:grpSpPr>
        <p:sp>
          <p:nvSpPr>
            <p:cNvPr id="329745" name="Text Box 17"/>
            <p:cNvSpPr txBox="1">
              <a:spLocks noChangeArrowheads="1"/>
            </p:cNvSpPr>
            <p:nvPr/>
          </p:nvSpPr>
          <p:spPr bwMode="auto">
            <a:xfrm>
              <a:off x="1290" y="1920"/>
              <a:ext cx="360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If             , then               ,            ,             ,            .</a:t>
              </a:r>
            </a:p>
          </p:txBody>
        </p:sp>
        <p:graphicFrame>
          <p:nvGraphicFramePr>
            <p:cNvPr id="329746" name="Object 18"/>
            <p:cNvGraphicFramePr>
              <a:graphicFrameLocks noChangeAspect="1"/>
            </p:cNvGraphicFramePr>
            <p:nvPr/>
          </p:nvGraphicFramePr>
          <p:xfrm>
            <a:off x="1502" y="2013"/>
            <a:ext cx="4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7" r:id="rId17" imgW="431613" imgH="215806" progId="Equation.3">
                    <p:embed/>
                  </p:oleObj>
                </mc:Choice>
                <mc:Fallback>
                  <p:oleObj r:id="rId17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2013"/>
                          <a:ext cx="44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7" name="Object 19"/>
            <p:cNvGraphicFramePr>
              <a:graphicFrameLocks noChangeAspect="1"/>
            </p:cNvGraphicFramePr>
            <p:nvPr/>
          </p:nvGraphicFramePr>
          <p:xfrm>
            <a:off x="2395" y="1945"/>
            <a:ext cx="51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8" name="Equation" r:id="rId19" imgW="495000" imgH="431640" progId="Equation.3">
                    <p:embed/>
                  </p:oleObj>
                </mc:Choice>
                <mc:Fallback>
                  <p:oleObj name="Equation" r:id="rId19" imgW="495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1945"/>
                          <a:ext cx="510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8" name="Object 20"/>
            <p:cNvGraphicFramePr>
              <a:graphicFrameLocks noChangeAspect="1"/>
            </p:cNvGraphicFramePr>
            <p:nvPr/>
          </p:nvGraphicFramePr>
          <p:xfrm>
            <a:off x="2976" y="2030"/>
            <a:ext cx="4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9" r:id="rId21" imgW="444114" imgH="215713" progId="Equation.3">
                    <p:embed/>
                  </p:oleObj>
                </mc:Choice>
                <mc:Fallback>
                  <p:oleObj r:id="rId21" imgW="44411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30"/>
                          <a:ext cx="45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49" name="Object 21"/>
            <p:cNvGraphicFramePr>
              <a:graphicFrameLocks noChangeAspect="1"/>
            </p:cNvGraphicFramePr>
            <p:nvPr/>
          </p:nvGraphicFramePr>
          <p:xfrm>
            <a:off x="3528" y="2050"/>
            <a:ext cx="49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20" name="Equation" r:id="rId23" imgW="482400" imgH="228600" progId="Equation.3">
                    <p:embed/>
                  </p:oleObj>
                </mc:Choice>
                <mc:Fallback>
                  <p:oleObj name="Equation" r:id="rId2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2050"/>
                          <a:ext cx="49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0" name="Object 22"/>
            <p:cNvGraphicFramePr>
              <a:graphicFrameLocks noChangeAspect="1"/>
            </p:cNvGraphicFramePr>
            <p:nvPr/>
          </p:nvGraphicFramePr>
          <p:xfrm>
            <a:off x="4104" y="2038"/>
            <a:ext cx="48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21" r:id="rId25" imgW="469900" imgH="228600" progId="Equation.3">
                    <p:embed/>
                  </p:oleObj>
                </mc:Choice>
                <mc:Fallback>
                  <p:oleObj r:id="rId25" imgW="469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038"/>
                          <a:ext cx="48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51" name="Group 23"/>
          <p:cNvGrpSpPr>
            <a:grpSpLocks/>
          </p:cNvGrpSpPr>
          <p:nvPr/>
        </p:nvGrpSpPr>
        <p:grpSpPr bwMode="auto">
          <a:xfrm>
            <a:off x="2566988" y="4648200"/>
            <a:ext cx="3376612" cy="1828800"/>
            <a:chOff x="1008" y="2928"/>
            <a:chExt cx="1776" cy="1152"/>
          </a:xfrm>
        </p:grpSpPr>
        <p:sp>
          <p:nvSpPr>
            <p:cNvPr id="329752" name="Rectangle 24"/>
            <p:cNvSpPr>
              <a:spLocks noChangeArrowheads="1"/>
            </p:cNvSpPr>
            <p:nvPr/>
          </p:nvSpPr>
          <p:spPr bwMode="auto">
            <a:xfrm>
              <a:off x="1008" y="3388"/>
              <a:ext cx="168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9753" name="Text Box 25"/>
            <p:cNvSpPr txBox="1">
              <a:spLocks noChangeArrowheads="1"/>
            </p:cNvSpPr>
            <p:nvPr/>
          </p:nvSpPr>
          <p:spPr bwMode="auto">
            <a:xfrm>
              <a:off x="2468" y="322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9754" name="Text Box 26"/>
            <p:cNvSpPr txBox="1">
              <a:spLocks noChangeArrowheads="1"/>
            </p:cNvSpPr>
            <p:nvPr/>
          </p:nvSpPr>
          <p:spPr bwMode="auto">
            <a:xfrm>
              <a:off x="2472" y="3554"/>
              <a:ext cx="3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755" name="Rectangle 27"/>
            <p:cNvSpPr>
              <a:spLocks noChangeArrowheads="1"/>
            </p:cNvSpPr>
            <p:nvPr/>
          </p:nvSpPr>
          <p:spPr bwMode="auto">
            <a:xfrm>
              <a:off x="1719" y="3468"/>
              <a:ext cx="768" cy="372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6" name="Rectangle 28"/>
            <p:cNvSpPr>
              <a:spLocks noChangeArrowheads="1"/>
            </p:cNvSpPr>
            <p:nvPr/>
          </p:nvSpPr>
          <p:spPr bwMode="auto">
            <a:xfrm>
              <a:off x="1710" y="3198"/>
              <a:ext cx="768" cy="30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7" name="Rectangle 29"/>
            <p:cNvSpPr>
              <a:spLocks noChangeArrowheads="1"/>
            </p:cNvSpPr>
            <p:nvPr/>
          </p:nvSpPr>
          <p:spPr bwMode="auto">
            <a:xfrm>
              <a:off x="1711" y="3156"/>
              <a:ext cx="779" cy="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8" name="Rectangle 30"/>
            <p:cNvSpPr>
              <a:spLocks noChangeArrowheads="1"/>
            </p:cNvSpPr>
            <p:nvPr/>
          </p:nvSpPr>
          <p:spPr bwMode="auto">
            <a:xfrm>
              <a:off x="1711" y="3838"/>
              <a:ext cx="779" cy="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9" name="Line 31"/>
            <p:cNvSpPr>
              <a:spLocks noChangeShapeType="1"/>
            </p:cNvSpPr>
            <p:nvPr/>
          </p:nvSpPr>
          <p:spPr bwMode="auto">
            <a:xfrm>
              <a:off x="1309" y="2928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0" name="Line 32"/>
            <p:cNvSpPr>
              <a:spLocks noChangeShapeType="1"/>
            </p:cNvSpPr>
            <p:nvPr/>
          </p:nvSpPr>
          <p:spPr bwMode="auto">
            <a:xfrm>
              <a:off x="1309" y="4080"/>
              <a:ext cx="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1" name="Line 33"/>
            <p:cNvSpPr>
              <a:spLocks noChangeShapeType="1"/>
            </p:cNvSpPr>
            <p:nvPr/>
          </p:nvSpPr>
          <p:spPr bwMode="auto">
            <a:xfrm flipH="1">
              <a:off x="2081" y="2928"/>
              <a:ext cx="7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2" name="Line 34"/>
            <p:cNvSpPr>
              <a:spLocks noChangeShapeType="1"/>
            </p:cNvSpPr>
            <p:nvPr/>
          </p:nvSpPr>
          <p:spPr bwMode="auto">
            <a:xfrm flipH="1">
              <a:off x="2081" y="3881"/>
              <a:ext cx="7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3" name="Line 35"/>
            <p:cNvSpPr>
              <a:spLocks noChangeShapeType="1"/>
            </p:cNvSpPr>
            <p:nvPr/>
          </p:nvSpPr>
          <p:spPr bwMode="auto">
            <a:xfrm>
              <a:off x="1309" y="2928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4" name="Line 36"/>
            <p:cNvSpPr>
              <a:spLocks noChangeShapeType="1"/>
            </p:cNvSpPr>
            <p:nvPr/>
          </p:nvSpPr>
          <p:spPr bwMode="auto">
            <a:xfrm flipV="1">
              <a:off x="1309" y="3497"/>
              <a:ext cx="0" cy="5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5" name="Line 37"/>
            <p:cNvSpPr>
              <a:spLocks noChangeShapeType="1"/>
            </p:cNvSpPr>
            <p:nvPr/>
          </p:nvSpPr>
          <p:spPr bwMode="auto">
            <a:xfrm>
              <a:off x="1218" y="344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6" name="Line 38"/>
            <p:cNvSpPr>
              <a:spLocks noChangeShapeType="1"/>
            </p:cNvSpPr>
            <p:nvPr/>
          </p:nvSpPr>
          <p:spPr bwMode="auto">
            <a:xfrm>
              <a:off x="1257" y="3497"/>
              <a:ext cx="1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7" name="Text Box 39"/>
            <p:cNvSpPr txBox="1">
              <a:spLocks noChangeArrowheads="1"/>
            </p:cNvSpPr>
            <p:nvPr/>
          </p:nvSpPr>
          <p:spPr bwMode="auto">
            <a:xfrm>
              <a:off x="1847" y="3225"/>
              <a:ext cx="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1600" i="1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600">
                  <a:latin typeface="Times New Roman" panose="02020603050405020304" pitchFamily="18" charset="0"/>
                </a:rPr>
                <a:t>= 0</a:t>
              </a:r>
              <a:endParaRPr lang="en-US" altLang="zh-CN" sz="16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9768" name="Text Box 40"/>
            <p:cNvSpPr txBox="1">
              <a:spLocks noChangeArrowheads="1"/>
            </p:cNvSpPr>
            <p:nvPr/>
          </p:nvSpPr>
          <p:spPr bwMode="auto">
            <a:xfrm>
              <a:off x="1847" y="3561"/>
              <a:ext cx="5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i="1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  <a:sym typeface="Symbol" panose="05050102010706020507" pitchFamily="18" charset="2"/>
                </a:rPr>
                <a:t>= 0</a:t>
              </a:r>
            </a:p>
            <a:p>
              <a:pPr algn="just" eaLnBrk="0" hangingPunct="0"/>
              <a:endParaRPr lang="en-US" altLang="zh-CN" sz="16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9769" name="Text Box 41"/>
            <p:cNvSpPr txBox="1">
              <a:spLocks noChangeArrowheads="1"/>
            </p:cNvSpPr>
            <p:nvPr/>
          </p:nvSpPr>
          <p:spPr bwMode="auto">
            <a:xfrm>
              <a:off x="1010" y="3360"/>
              <a:ext cx="2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i="1">
                  <a:latin typeface="Times New Roman" panose="02020603050405020304" pitchFamily="18" charset="0"/>
                </a:rPr>
                <a:t>U</a:t>
              </a:r>
              <a:endParaRPr lang="en-US" altLang="zh-CN" sz="16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770" name="Group 42"/>
          <p:cNvGrpSpPr>
            <a:grpSpLocks/>
          </p:cNvGrpSpPr>
          <p:nvPr/>
        </p:nvGrpSpPr>
        <p:grpSpPr bwMode="auto">
          <a:xfrm>
            <a:off x="6489701" y="4648200"/>
            <a:ext cx="3135313" cy="1828800"/>
            <a:chOff x="3128" y="2928"/>
            <a:chExt cx="1611" cy="1152"/>
          </a:xfrm>
        </p:grpSpPr>
        <p:sp>
          <p:nvSpPr>
            <p:cNvPr id="329771" name="Rectangle 43"/>
            <p:cNvSpPr>
              <a:spLocks noChangeArrowheads="1"/>
            </p:cNvSpPr>
            <p:nvPr/>
          </p:nvSpPr>
          <p:spPr bwMode="auto">
            <a:xfrm>
              <a:off x="3155" y="3400"/>
              <a:ext cx="158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9772" name="Group 44"/>
            <p:cNvGrpSpPr>
              <a:grpSpLocks/>
            </p:cNvGrpSpPr>
            <p:nvPr/>
          </p:nvGrpSpPr>
          <p:grpSpPr bwMode="auto">
            <a:xfrm>
              <a:off x="3128" y="2928"/>
              <a:ext cx="1480" cy="1152"/>
              <a:chOff x="2928" y="2928"/>
              <a:chExt cx="1480" cy="1152"/>
            </a:xfrm>
          </p:grpSpPr>
          <p:sp>
            <p:nvSpPr>
              <p:cNvPr id="329773" name="Rectangle 45"/>
              <p:cNvSpPr>
                <a:spLocks noChangeArrowheads="1"/>
              </p:cNvSpPr>
              <p:nvPr/>
            </p:nvSpPr>
            <p:spPr bwMode="auto">
              <a:xfrm>
                <a:off x="3630" y="3468"/>
                <a:ext cx="766" cy="372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4" name="Rectangle 46"/>
              <p:cNvSpPr>
                <a:spLocks noChangeArrowheads="1"/>
              </p:cNvSpPr>
              <p:nvPr/>
            </p:nvSpPr>
            <p:spPr bwMode="auto">
              <a:xfrm>
                <a:off x="3627" y="3198"/>
                <a:ext cx="778" cy="3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5" name="Rectangle 47"/>
              <p:cNvSpPr>
                <a:spLocks noChangeArrowheads="1"/>
              </p:cNvSpPr>
              <p:nvPr/>
            </p:nvSpPr>
            <p:spPr bwMode="auto">
              <a:xfrm>
                <a:off x="3629" y="3156"/>
                <a:ext cx="779" cy="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6" name="Rectangle 48"/>
              <p:cNvSpPr>
                <a:spLocks noChangeArrowheads="1"/>
              </p:cNvSpPr>
              <p:nvPr/>
            </p:nvSpPr>
            <p:spPr bwMode="auto">
              <a:xfrm>
                <a:off x="3629" y="3838"/>
                <a:ext cx="779" cy="4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7" name="Line 49"/>
              <p:cNvSpPr>
                <a:spLocks noChangeShapeType="1"/>
              </p:cNvSpPr>
              <p:nvPr/>
            </p:nvSpPr>
            <p:spPr bwMode="auto">
              <a:xfrm>
                <a:off x="3227" y="2928"/>
                <a:ext cx="7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8" name="Line 50"/>
              <p:cNvSpPr>
                <a:spLocks noChangeShapeType="1"/>
              </p:cNvSpPr>
              <p:nvPr/>
            </p:nvSpPr>
            <p:spPr bwMode="auto">
              <a:xfrm>
                <a:off x="3227" y="4080"/>
                <a:ext cx="7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79" name="Line 51"/>
              <p:cNvSpPr>
                <a:spLocks noChangeShapeType="1"/>
              </p:cNvSpPr>
              <p:nvPr/>
            </p:nvSpPr>
            <p:spPr bwMode="auto">
              <a:xfrm flipH="1">
                <a:off x="3999" y="2928"/>
                <a:ext cx="7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0" name="Line 52"/>
              <p:cNvSpPr>
                <a:spLocks noChangeShapeType="1"/>
              </p:cNvSpPr>
              <p:nvPr/>
            </p:nvSpPr>
            <p:spPr bwMode="auto">
              <a:xfrm flipH="1">
                <a:off x="3999" y="3881"/>
                <a:ext cx="7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1" name="Line 53"/>
              <p:cNvSpPr>
                <a:spLocks noChangeShapeType="1"/>
              </p:cNvSpPr>
              <p:nvPr/>
            </p:nvSpPr>
            <p:spPr bwMode="auto">
              <a:xfrm>
                <a:off x="3227" y="2928"/>
                <a:ext cx="0" cy="5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2" name="Line 54"/>
              <p:cNvSpPr>
                <a:spLocks noChangeShapeType="1"/>
              </p:cNvSpPr>
              <p:nvPr/>
            </p:nvSpPr>
            <p:spPr bwMode="auto">
              <a:xfrm flipV="1">
                <a:off x="3227" y="3497"/>
                <a:ext cx="0" cy="5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3" name="Line 55"/>
              <p:cNvSpPr>
                <a:spLocks noChangeShapeType="1"/>
              </p:cNvSpPr>
              <p:nvPr/>
            </p:nvSpPr>
            <p:spPr bwMode="auto">
              <a:xfrm>
                <a:off x="3136" y="3440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4" name="Line 56"/>
              <p:cNvSpPr>
                <a:spLocks noChangeShapeType="1"/>
              </p:cNvSpPr>
              <p:nvPr/>
            </p:nvSpPr>
            <p:spPr bwMode="auto">
              <a:xfrm>
                <a:off x="3175" y="3497"/>
                <a:ext cx="1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785" name="Text Box 57"/>
              <p:cNvSpPr txBox="1">
                <a:spLocks noChangeArrowheads="1"/>
              </p:cNvSpPr>
              <p:nvPr/>
            </p:nvSpPr>
            <p:spPr bwMode="auto">
              <a:xfrm>
                <a:off x="3765" y="3225"/>
                <a:ext cx="5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= 0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9786" name="Text Box 58"/>
              <p:cNvSpPr txBox="1">
                <a:spLocks noChangeArrowheads="1"/>
              </p:cNvSpPr>
              <p:nvPr/>
            </p:nvSpPr>
            <p:spPr bwMode="auto">
              <a:xfrm>
                <a:off x="3765" y="3561"/>
                <a:ext cx="5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= 0</a:t>
                </a:r>
              </a:p>
              <a:p>
                <a:pPr algn="just" eaLnBrk="0" hangingPunct="0"/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9787" name="Text Box 59"/>
              <p:cNvSpPr txBox="1">
                <a:spLocks noChangeArrowheads="1"/>
              </p:cNvSpPr>
              <p:nvPr/>
            </p:nvSpPr>
            <p:spPr bwMode="auto">
              <a:xfrm>
                <a:off x="2928" y="3360"/>
                <a:ext cx="2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U</a:t>
                </a:r>
                <a:endParaRPr lang="en-US" altLang="zh-CN" sz="1600" baseline="-25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2" name="Group 3"/>
          <p:cNvGrpSpPr>
            <a:grpSpLocks/>
          </p:cNvGrpSpPr>
          <p:nvPr/>
        </p:nvGrpSpPr>
        <p:grpSpPr bwMode="auto">
          <a:xfrm>
            <a:off x="1847850" y="3284538"/>
            <a:ext cx="2286000" cy="2286000"/>
            <a:chOff x="1824" y="960"/>
            <a:chExt cx="1440" cy="1440"/>
          </a:xfrm>
        </p:grpSpPr>
        <p:sp>
          <p:nvSpPr>
            <p:cNvPr id="339973" name="Oval 4"/>
            <p:cNvSpPr>
              <a:spLocks noChangeArrowheads="1"/>
            </p:cNvSpPr>
            <p:nvPr/>
          </p:nvSpPr>
          <p:spPr bwMode="auto">
            <a:xfrm>
              <a:off x="1824" y="960"/>
              <a:ext cx="1440" cy="144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9974" name="Oval 5"/>
            <p:cNvSpPr>
              <a:spLocks noChangeArrowheads="1"/>
            </p:cNvSpPr>
            <p:nvPr/>
          </p:nvSpPr>
          <p:spPr bwMode="auto">
            <a:xfrm>
              <a:off x="1968" y="1104"/>
              <a:ext cx="1152" cy="115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9975" name="AutoShape 6"/>
            <p:cNvSpPr>
              <a:spLocks noChangeArrowheads="1"/>
            </p:cNvSpPr>
            <p:nvPr/>
          </p:nvSpPr>
          <p:spPr bwMode="auto">
            <a:xfrm>
              <a:off x="2160" y="1296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76" name="Oval 7"/>
            <p:cNvSpPr>
              <a:spLocks noChangeArrowheads="1"/>
            </p:cNvSpPr>
            <p:nvPr/>
          </p:nvSpPr>
          <p:spPr bwMode="auto">
            <a:xfrm>
              <a:off x="2352" y="1488"/>
              <a:ext cx="383" cy="3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39977" name="Line 8"/>
          <p:cNvSpPr>
            <a:spLocks noChangeShapeType="1"/>
          </p:cNvSpPr>
          <p:nvPr/>
        </p:nvSpPr>
        <p:spPr bwMode="auto">
          <a:xfrm>
            <a:off x="2727325" y="5875338"/>
            <a:ext cx="5334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978" name="Line 9"/>
          <p:cNvSpPr>
            <a:spLocks noChangeShapeType="1"/>
          </p:cNvSpPr>
          <p:nvPr/>
        </p:nvSpPr>
        <p:spPr bwMode="auto">
          <a:xfrm>
            <a:off x="2873375" y="5951538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979" name="Line 10"/>
          <p:cNvSpPr>
            <a:spLocks noChangeShapeType="1"/>
          </p:cNvSpPr>
          <p:nvPr/>
        </p:nvSpPr>
        <p:spPr bwMode="auto">
          <a:xfrm flipH="1">
            <a:off x="2990850" y="5570538"/>
            <a:ext cx="0" cy="3048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9980" name="Object 11"/>
          <p:cNvGraphicFramePr>
            <a:graphicFrameLocks noChangeAspect="1"/>
          </p:cNvGraphicFramePr>
          <p:nvPr/>
        </p:nvGraphicFramePr>
        <p:xfrm>
          <a:off x="2419351" y="4652964"/>
          <a:ext cx="328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2" name="公式" r:id="rId3" imgW="139579" imgH="215713" progId="Equation.3">
                  <p:embed/>
                </p:oleObj>
              </mc:Choice>
              <mc:Fallback>
                <p:oleObj name="公式" r:id="rId3" imgW="13957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4652964"/>
                        <a:ext cx="328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1" name="Object 12"/>
          <p:cNvGraphicFramePr>
            <a:graphicFrameLocks noChangeAspect="1"/>
          </p:cNvGraphicFramePr>
          <p:nvPr/>
        </p:nvGraphicFramePr>
        <p:xfrm>
          <a:off x="2617789" y="3440114"/>
          <a:ext cx="3460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3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9" y="3440114"/>
                        <a:ext cx="3460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2" name="Object 13"/>
          <p:cNvGraphicFramePr>
            <a:graphicFrameLocks noChangeAspect="1"/>
          </p:cNvGraphicFramePr>
          <p:nvPr/>
        </p:nvGraphicFramePr>
        <p:xfrm>
          <a:off x="2628901" y="3716339"/>
          <a:ext cx="347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4" name="Equation" r:id="rId7" imgW="190335" imgH="215713" progId="Equation.3">
                  <p:embed/>
                </p:oleObj>
              </mc:Choice>
              <mc:Fallback>
                <p:oleObj name="Equation" r:id="rId7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3716339"/>
                        <a:ext cx="347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3" name="Object 14"/>
          <p:cNvGraphicFramePr>
            <a:graphicFrameLocks noChangeAspect="1"/>
          </p:cNvGraphicFramePr>
          <p:nvPr/>
        </p:nvGraphicFramePr>
        <p:xfrm>
          <a:off x="2968625" y="3716339"/>
          <a:ext cx="35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5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716339"/>
                        <a:ext cx="355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4" name="Object 15"/>
          <p:cNvGraphicFramePr>
            <a:graphicFrameLocks noChangeAspect="1"/>
          </p:cNvGraphicFramePr>
          <p:nvPr/>
        </p:nvGraphicFramePr>
        <p:xfrm>
          <a:off x="2962275" y="3387726"/>
          <a:ext cx="361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6" name="Equation" r:id="rId11" imgW="164885" imgH="215619" progId="Equation.3">
                  <p:embed/>
                </p:oleObj>
              </mc:Choice>
              <mc:Fallback>
                <p:oleObj name="Equation" r:id="rId11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387726"/>
                        <a:ext cx="361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5" name="Object 16"/>
          <p:cNvGraphicFramePr>
            <a:graphicFrameLocks noChangeAspect="1"/>
          </p:cNvGraphicFramePr>
          <p:nvPr/>
        </p:nvGraphicFramePr>
        <p:xfrm>
          <a:off x="2730500" y="48355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7" name="Equation" r:id="rId13" imgW="126780" imgH="164814" progId="Equation.3">
                  <p:embed/>
                </p:oleObj>
              </mc:Choice>
              <mc:Fallback>
                <p:oleObj name="Equation" r:id="rId13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8355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986" name="Group 17"/>
          <p:cNvGrpSpPr>
            <a:grpSpLocks/>
          </p:cNvGrpSpPr>
          <p:nvPr/>
        </p:nvGrpSpPr>
        <p:grpSpPr bwMode="auto">
          <a:xfrm>
            <a:off x="4210050" y="3284538"/>
            <a:ext cx="5213350" cy="2286000"/>
            <a:chOff x="1546" y="2069"/>
            <a:chExt cx="3504" cy="1440"/>
          </a:xfrm>
        </p:grpSpPr>
        <p:sp>
          <p:nvSpPr>
            <p:cNvPr id="339987" name="Rectangle 18"/>
            <p:cNvSpPr>
              <a:spLocks noChangeArrowheads="1"/>
            </p:cNvSpPr>
            <p:nvPr/>
          </p:nvSpPr>
          <p:spPr bwMode="auto">
            <a:xfrm>
              <a:off x="1546" y="2069"/>
              <a:ext cx="3504" cy="14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9988" name="Rectangle 19"/>
            <p:cNvSpPr>
              <a:spLocks noChangeArrowheads="1"/>
            </p:cNvSpPr>
            <p:nvPr/>
          </p:nvSpPr>
          <p:spPr bwMode="auto">
            <a:xfrm>
              <a:off x="1546" y="2165"/>
              <a:ext cx="3504" cy="124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9989" name="Rectangle 20"/>
            <p:cNvSpPr>
              <a:spLocks noChangeArrowheads="1"/>
            </p:cNvSpPr>
            <p:nvPr/>
          </p:nvSpPr>
          <p:spPr bwMode="auto">
            <a:xfrm>
              <a:off x="1546" y="2357"/>
              <a:ext cx="350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39990" name="Rectangle 21"/>
            <p:cNvSpPr>
              <a:spLocks noChangeArrowheads="1"/>
            </p:cNvSpPr>
            <p:nvPr/>
          </p:nvSpPr>
          <p:spPr bwMode="auto">
            <a:xfrm>
              <a:off x="1546" y="2597"/>
              <a:ext cx="3504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39994" name="Line 25"/>
          <p:cNvSpPr>
            <a:spLocks noChangeShapeType="1"/>
          </p:cNvSpPr>
          <p:nvPr/>
        </p:nvSpPr>
        <p:spPr bwMode="auto">
          <a:xfrm>
            <a:off x="4895850" y="5570538"/>
            <a:ext cx="0" cy="228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995" name="Line 26"/>
          <p:cNvSpPr>
            <a:spLocks noChangeShapeType="1"/>
          </p:cNvSpPr>
          <p:nvPr/>
        </p:nvSpPr>
        <p:spPr bwMode="auto">
          <a:xfrm>
            <a:off x="4743450" y="5875338"/>
            <a:ext cx="3048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996" name="Line 27"/>
          <p:cNvSpPr>
            <a:spLocks noChangeShapeType="1"/>
          </p:cNvSpPr>
          <p:nvPr/>
        </p:nvSpPr>
        <p:spPr bwMode="auto">
          <a:xfrm>
            <a:off x="4667250" y="5799138"/>
            <a:ext cx="4572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9997" name="Group 28"/>
          <p:cNvGrpSpPr>
            <a:grpSpLocks/>
          </p:cNvGrpSpPr>
          <p:nvPr/>
        </p:nvGrpSpPr>
        <p:grpSpPr bwMode="auto">
          <a:xfrm>
            <a:off x="2065338" y="4381500"/>
            <a:ext cx="1839912" cy="76200"/>
            <a:chOff x="137" y="2760"/>
            <a:chExt cx="1159" cy="48"/>
          </a:xfrm>
        </p:grpSpPr>
        <p:sp>
          <p:nvSpPr>
            <p:cNvPr id="339998" name="Line 29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9" name="Line 30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0" name="Oval 31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40001" name="Line 32"/>
          <p:cNvSpPr>
            <a:spLocks noChangeShapeType="1"/>
          </p:cNvSpPr>
          <p:nvPr/>
        </p:nvSpPr>
        <p:spPr bwMode="auto">
          <a:xfrm flipV="1">
            <a:off x="3524250" y="3733800"/>
            <a:ext cx="3810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02" name="Line 33"/>
          <p:cNvSpPr>
            <a:spLocks noChangeShapeType="1"/>
          </p:cNvSpPr>
          <p:nvPr/>
        </p:nvSpPr>
        <p:spPr bwMode="auto">
          <a:xfrm flipV="1">
            <a:off x="2990850" y="3505200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03" name="Line 34"/>
          <p:cNvSpPr>
            <a:spLocks noChangeShapeType="1"/>
          </p:cNvSpPr>
          <p:nvPr/>
        </p:nvSpPr>
        <p:spPr bwMode="auto">
          <a:xfrm>
            <a:off x="4167189" y="4437063"/>
            <a:ext cx="54514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05" name="Line 36"/>
          <p:cNvSpPr>
            <a:spLocks noChangeShapeType="1"/>
          </p:cNvSpPr>
          <p:nvPr/>
        </p:nvSpPr>
        <p:spPr bwMode="auto">
          <a:xfrm>
            <a:off x="2997200" y="4725988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0006" name="Group 37"/>
          <p:cNvGrpSpPr>
            <a:grpSpLocks/>
          </p:cNvGrpSpPr>
          <p:nvPr/>
        </p:nvGrpSpPr>
        <p:grpSpPr bwMode="auto">
          <a:xfrm rot="1800000">
            <a:off x="2073276" y="4381500"/>
            <a:ext cx="1839913" cy="76200"/>
            <a:chOff x="137" y="2760"/>
            <a:chExt cx="1159" cy="48"/>
          </a:xfrm>
        </p:grpSpPr>
        <p:sp>
          <p:nvSpPr>
            <p:cNvPr id="340007" name="Line 38"/>
            <p:cNvSpPr>
              <a:spLocks noChangeShapeType="1"/>
            </p:cNvSpPr>
            <p:nvPr/>
          </p:nvSpPr>
          <p:spPr bwMode="auto">
            <a:xfrm flipH="1">
              <a:off x="137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8" name="Line 39"/>
            <p:cNvSpPr>
              <a:spLocks noChangeShapeType="1"/>
            </p:cNvSpPr>
            <p:nvPr/>
          </p:nvSpPr>
          <p:spPr bwMode="auto">
            <a:xfrm>
              <a:off x="912" y="2784"/>
              <a:ext cx="38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9" name="Oval 40"/>
            <p:cNvSpPr>
              <a:spLocks noChangeArrowheads="1"/>
            </p:cNvSpPr>
            <p:nvPr/>
          </p:nvSpPr>
          <p:spPr bwMode="auto">
            <a:xfrm>
              <a:off x="696" y="2760"/>
              <a:ext cx="48" cy="48"/>
            </a:xfrm>
            <a:prstGeom prst="ellips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340010" name="Line 41"/>
          <p:cNvSpPr>
            <a:spLocks noChangeShapeType="1"/>
          </p:cNvSpPr>
          <p:nvPr/>
        </p:nvSpPr>
        <p:spPr bwMode="auto">
          <a:xfrm rot="3600000" flipH="1">
            <a:off x="2365375" y="38862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1" name="Line 42"/>
          <p:cNvSpPr>
            <a:spLocks noChangeShapeType="1"/>
          </p:cNvSpPr>
          <p:nvPr/>
        </p:nvSpPr>
        <p:spPr bwMode="auto">
          <a:xfrm rot="3600000">
            <a:off x="2981325" y="4953000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2" name="Line 43"/>
          <p:cNvSpPr>
            <a:spLocks noChangeShapeType="1"/>
          </p:cNvSpPr>
          <p:nvPr/>
        </p:nvSpPr>
        <p:spPr bwMode="auto">
          <a:xfrm rot="-3600000">
            <a:off x="2998788" y="38877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3" name="Line 44"/>
          <p:cNvSpPr>
            <a:spLocks noChangeShapeType="1"/>
          </p:cNvSpPr>
          <p:nvPr/>
        </p:nvSpPr>
        <p:spPr bwMode="auto">
          <a:xfrm rot="18000000" flipH="1">
            <a:off x="2384425" y="4954588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4" name="Line 45"/>
          <p:cNvSpPr>
            <a:spLocks noChangeShapeType="1"/>
          </p:cNvSpPr>
          <p:nvPr/>
        </p:nvSpPr>
        <p:spPr bwMode="auto">
          <a:xfrm rot="-1800000">
            <a:off x="3219450" y="412432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015" name="Line 46"/>
          <p:cNvSpPr>
            <a:spLocks noChangeShapeType="1"/>
          </p:cNvSpPr>
          <p:nvPr/>
        </p:nvSpPr>
        <p:spPr bwMode="auto">
          <a:xfrm rot="19800000" flipH="1">
            <a:off x="2152650" y="4740275"/>
            <a:ext cx="609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0016" name="Group 47"/>
          <p:cNvGrpSpPr>
            <a:grpSpLocks/>
          </p:cNvGrpSpPr>
          <p:nvPr/>
        </p:nvGrpSpPr>
        <p:grpSpPr bwMode="auto">
          <a:xfrm>
            <a:off x="4383088" y="3343275"/>
            <a:ext cx="4737100" cy="2076450"/>
            <a:chOff x="1713" y="2106"/>
            <a:chExt cx="2984" cy="1308"/>
          </a:xfrm>
        </p:grpSpPr>
        <p:sp>
          <p:nvSpPr>
            <p:cNvPr id="340017" name="Line 48"/>
            <p:cNvSpPr>
              <a:spLocks noChangeShapeType="1"/>
            </p:cNvSpPr>
            <p:nvPr/>
          </p:nvSpPr>
          <p:spPr bwMode="auto">
            <a:xfrm>
              <a:off x="4526" y="25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8" name="Line 49"/>
            <p:cNvSpPr>
              <a:spLocks noChangeShapeType="1"/>
            </p:cNvSpPr>
            <p:nvPr/>
          </p:nvSpPr>
          <p:spPr bwMode="auto">
            <a:xfrm>
              <a:off x="4344" y="2357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9" name="Line 50"/>
            <p:cNvSpPr>
              <a:spLocks noChangeShapeType="1"/>
            </p:cNvSpPr>
            <p:nvPr/>
          </p:nvSpPr>
          <p:spPr bwMode="auto">
            <a:xfrm flipH="1">
              <a:off x="4072" y="216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0020" name="Object 51"/>
            <p:cNvGraphicFramePr>
              <a:graphicFrameLocks noChangeAspect="1"/>
            </p:cNvGraphicFramePr>
            <p:nvPr/>
          </p:nvGraphicFramePr>
          <p:xfrm>
            <a:off x="4526" y="2614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8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2614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21" name="Object 52"/>
            <p:cNvGraphicFramePr>
              <a:graphicFrameLocks noChangeAspect="1"/>
            </p:cNvGraphicFramePr>
            <p:nvPr/>
          </p:nvGraphicFramePr>
          <p:xfrm>
            <a:off x="4390" y="2341"/>
            <a:ext cx="17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9" name="Equation" r:id="rId17" imgW="126725" imgH="177415" progId="Equation.3">
                    <p:embed/>
                  </p:oleObj>
                </mc:Choice>
                <mc:Fallback>
                  <p:oleObj name="Equation" r:id="rId1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2341"/>
                          <a:ext cx="17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22" name="Object 53"/>
            <p:cNvGraphicFramePr>
              <a:graphicFrameLocks noChangeAspect="1"/>
            </p:cNvGraphicFramePr>
            <p:nvPr/>
          </p:nvGraphicFramePr>
          <p:xfrm>
            <a:off x="4117" y="2205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0" name="Equation" r:id="rId19" imgW="114201" imgH="139579" progId="Equation.3">
                    <p:embed/>
                  </p:oleObj>
                </mc:Choice>
                <mc:Fallback>
                  <p:oleObj name="Equation" r:id="rId19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2205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23" name="Object 54"/>
            <p:cNvGraphicFramePr>
              <a:graphicFrameLocks noChangeAspect="1"/>
            </p:cNvGraphicFramePr>
            <p:nvPr/>
          </p:nvGraphicFramePr>
          <p:xfrm>
            <a:off x="3370" y="2347"/>
            <a:ext cx="44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1" name="Equation" r:id="rId21" imgW="431613" imgH="228501" progId="Equation.DSMT4">
                    <p:embed/>
                  </p:oleObj>
                </mc:Choice>
                <mc:Fallback>
                  <p:oleObj name="Equation" r:id="rId21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347"/>
                          <a:ext cx="44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24" name="Object 55"/>
            <p:cNvGraphicFramePr>
              <a:graphicFrameLocks noChangeAspect="1"/>
            </p:cNvGraphicFramePr>
            <p:nvPr/>
          </p:nvGraphicFramePr>
          <p:xfrm>
            <a:off x="3369" y="2106"/>
            <a:ext cx="38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2" name="Equation" r:id="rId23" imgW="457200" imgH="228600" progId="Equation.DSMT4">
                    <p:embed/>
                  </p:oleObj>
                </mc:Choice>
                <mc:Fallback>
                  <p:oleObj name="Equation" r:id="rId23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" y="2106"/>
                          <a:ext cx="38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25" name="Object 56"/>
            <p:cNvGraphicFramePr>
              <a:graphicFrameLocks noChangeAspect="1"/>
            </p:cNvGraphicFramePr>
            <p:nvPr/>
          </p:nvGraphicFramePr>
          <p:xfrm>
            <a:off x="1713" y="2542"/>
            <a:ext cx="26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3" name="Equation" r:id="rId25" imgW="203112" imgH="228501" progId="Equation.3">
                    <p:embed/>
                  </p:oleObj>
                </mc:Choice>
                <mc:Fallback>
                  <p:oleObj name="Equation" r:id="rId25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2542"/>
                          <a:ext cx="26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026" name="Line 57"/>
            <p:cNvSpPr>
              <a:spLocks noChangeShapeType="1"/>
            </p:cNvSpPr>
            <p:nvPr/>
          </p:nvSpPr>
          <p:spPr bwMode="auto">
            <a:xfrm flipV="1">
              <a:off x="207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7" name="Line 58"/>
            <p:cNvSpPr>
              <a:spLocks noChangeShapeType="1"/>
            </p:cNvSpPr>
            <p:nvPr/>
          </p:nvSpPr>
          <p:spPr bwMode="auto">
            <a:xfrm flipV="1">
              <a:off x="217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8" name="Line 59"/>
            <p:cNvSpPr>
              <a:spLocks noChangeShapeType="1"/>
            </p:cNvSpPr>
            <p:nvPr/>
          </p:nvSpPr>
          <p:spPr bwMode="auto">
            <a:xfrm flipV="1">
              <a:off x="226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9" name="Line 60"/>
            <p:cNvSpPr>
              <a:spLocks noChangeShapeType="1"/>
            </p:cNvSpPr>
            <p:nvPr/>
          </p:nvSpPr>
          <p:spPr bwMode="auto">
            <a:xfrm flipV="1">
              <a:off x="236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0" name="Line 61"/>
            <p:cNvSpPr>
              <a:spLocks noChangeShapeType="1"/>
            </p:cNvSpPr>
            <p:nvPr/>
          </p:nvSpPr>
          <p:spPr bwMode="auto">
            <a:xfrm flipV="1">
              <a:off x="245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1" name="Line 62"/>
            <p:cNvSpPr>
              <a:spLocks noChangeShapeType="1"/>
            </p:cNvSpPr>
            <p:nvPr/>
          </p:nvSpPr>
          <p:spPr bwMode="auto">
            <a:xfrm flipV="1">
              <a:off x="255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2" name="Line 63"/>
            <p:cNvSpPr>
              <a:spLocks noChangeShapeType="1"/>
            </p:cNvSpPr>
            <p:nvPr/>
          </p:nvSpPr>
          <p:spPr bwMode="auto">
            <a:xfrm flipV="1">
              <a:off x="265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3" name="Line 64"/>
            <p:cNvSpPr>
              <a:spLocks noChangeShapeType="1"/>
            </p:cNvSpPr>
            <p:nvPr/>
          </p:nvSpPr>
          <p:spPr bwMode="auto">
            <a:xfrm flipV="1">
              <a:off x="2746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4" name="Line 65"/>
            <p:cNvSpPr>
              <a:spLocks noChangeShapeType="1"/>
            </p:cNvSpPr>
            <p:nvPr/>
          </p:nvSpPr>
          <p:spPr bwMode="auto">
            <a:xfrm flipV="1">
              <a:off x="2842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5" name="Line 66"/>
            <p:cNvSpPr>
              <a:spLocks noChangeShapeType="1"/>
            </p:cNvSpPr>
            <p:nvPr/>
          </p:nvSpPr>
          <p:spPr bwMode="auto">
            <a:xfrm flipV="1">
              <a:off x="2938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6" name="Line 67"/>
            <p:cNvSpPr>
              <a:spLocks noChangeShapeType="1"/>
            </p:cNvSpPr>
            <p:nvPr/>
          </p:nvSpPr>
          <p:spPr bwMode="auto">
            <a:xfrm flipV="1">
              <a:off x="3034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7" name="Line 68"/>
            <p:cNvSpPr>
              <a:spLocks noChangeShapeType="1"/>
            </p:cNvSpPr>
            <p:nvPr/>
          </p:nvSpPr>
          <p:spPr bwMode="auto">
            <a:xfrm flipV="1">
              <a:off x="3130" y="2160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8" name="Line 69"/>
            <p:cNvSpPr>
              <a:spLocks noChangeShapeType="1"/>
            </p:cNvSpPr>
            <p:nvPr/>
          </p:nvSpPr>
          <p:spPr bwMode="auto">
            <a:xfrm>
              <a:off x="207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9" name="Line 70"/>
            <p:cNvSpPr>
              <a:spLocks noChangeShapeType="1"/>
            </p:cNvSpPr>
            <p:nvPr/>
          </p:nvSpPr>
          <p:spPr bwMode="auto">
            <a:xfrm>
              <a:off x="217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0" name="Line 71"/>
            <p:cNvSpPr>
              <a:spLocks noChangeShapeType="1"/>
            </p:cNvSpPr>
            <p:nvPr/>
          </p:nvSpPr>
          <p:spPr bwMode="auto">
            <a:xfrm>
              <a:off x="226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1" name="Line 72"/>
            <p:cNvSpPr>
              <a:spLocks noChangeShapeType="1"/>
            </p:cNvSpPr>
            <p:nvPr/>
          </p:nvSpPr>
          <p:spPr bwMode="auto">
            <a:xfrm>
              <a:off x="236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2" name="Line 73"/>
            <p:cNvSpPr>
              <a:spLocks noChangeShapeType="1"/>
            </p:cNvSpPr>
            <p:nvPr/>
          </p:nvSpPr>
          <p:spPr bwMode="auto">
            <a:xfrm>
              <a:off x="246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3" name="Line 74"/>
            <p:cNvSpPr>
              <a:spLocks noChangeShapeType="1"/>
            </p:cNvSpPr>
            <p:nvPr/>
          </p:nvSpPr>
          <p:spPr bwMode="auto">
            <a:xfrm>
              <a:off x="255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4" name="Line 75"/>
            <p:cNvSpPr>
              <a:spLocks noChangeShapeType="1"/>
            </p:cNvSpPr>
            <p:nvPr/>
          </p:nvSpPr>
          <p:spPr bwMode="auto">
            <a:xfrm>
              <a:off x="265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5" name="Line 76"/>
            <p:cNvSpPr>
              <a:spLocks noChangeShapeType="1"/>
            </p:cNvSpPr>
            <p:nvPr/>
          </p:nvSpPr>
          <p:spPr bwMode="auto">
            <a:xfrm>
              <a:off x="2748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6" name="Line 77"/>
            <p:cNvSpPr>
              <a:spLocks noChangeShapeType="1"/>
            </p:cNvSpPr>
            <p:nvPr/>
          </p:nvSpPr>
          <p:spPr bwMode="auto">
            <a:xfrm>
              <a:off x="2844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7" name="Line 78"/>
            <p:cNvSpPr>
              <a:spLocks noChangeShapeType="1"/>
            </p:cNvSpPr>
            <p:nvPr/>
          </p:nvSpPr>
          <p:spPr bwMode="auto">
            <a:xfrm>
              <a:off x="2940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8" name="Line 79"/>
            <p:cNvSpPr>
              <a:spLocks noChangeShapeType="1"/>
            </p:cNvSpPr>
            <p:nvPr/>
          </p:nvSpPr>
          <p:spPr bwMode="auto">
            <a:xfrm>
              <a:off x="3036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9" name="Line 80"/>
            <p:cNvSpPr>
              <a:spLocks noChangeShapeType="1"/>
            </p:cNvSpPr>
            <p:nvPr/>
          </p:nvSpPr>
          <p:spPr bwMode="auto">
            <a:xfrm>
              <a:off x="3132" y="2982"/>
              <a:ext cx="0" cy="432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0050" name="Text Box 82"/>
          <p:cNvSpPr txBox="1">
            <a:spLocks noChangeArrowheads="1"/>
          </p:cNvSpPr>
          <p:nvPr/>
        </p:nvSpPr>
        <p:spPr bwMode="auto">
          <a:xfrm>
            <a:off x="1774826" y="692150"/>
            <a:ext cx="8893175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Ex.</a:t>
            </a:r>
            <a:r>
              <a:rPr kumimoji="1"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The voltage of inner conductor is </a:t>
            </a:r>
            <a:r>
              <a:rPr kumimoji="1" lang="en-US" altLang="zh-CN" sz="2000" b="1" i="1" dirty="0">
                <a:solidFill>
                  <a:srgbClr val="000000"/>
                </a:solidFill>
              </a:rPr>
              <a:t>U</a:t>
            </a:r>
            <a:r>
              <a:rPr kumimoji="1" lang="en-US" altLang="zh-CN" sz="2000" b="1" baseline="-25000" dirty="0">
                <a:solidFill>
                  <a:srgbClr val="000000"/>
                </a:solidFill>
              </a:rPr>
              <a:t>0</a:t>
            </a:r>
            <a:r>
              <a:rPr kumimoji="1" lang="en-US" altLang="zh-CN" sz="2000" b="1" dirty="0">
                <a:solidFill>
                  <a:srgbClr val="000000"/>
                </a:solidFill>
              </a:rPr>
              <a:t>, outer conductor is grounded. 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</a:rPr>
              <a:t>Find: 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</a:rPr>
              <a:t>  (1) The current density and electric field in each region of coaxial line;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</a:rPr>
              <a:t>  (2) The surface density of the free charge on the interface.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5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5"/>
          <p:cNvSpPr>
            <a:spLocks noChangeArrowheads="1"/>
          </p:cNvSpPr>
          <p:nvPr/>
        </p:nvSpPr>
        <p:spPr bwMode="auto">
          <a:xfrm>
            <a:off x="1524001" y="2128002"/>
            <a:ext cx="885666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 radial current in the coaxial cable is I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from                            the current density is</a:t>
            </a:r>
          </a:p>
        </p:txBody>
      </p:sp>
      <p:graphicFrame>
        <p:nvGraphicFramePr>
          <p:cNvPr id="340996" name="Object 6"/>
          <p:cNvGraphicFramePr>
            <a:graphicFrameLocks noChangeAspect="1"/>
          </p:cNvGraphicFramePr>
          <p:nvPr/>
        </p:nvGraphicFramePr>
        <p:xfrm>
          <a:off x="3503614" y="2668589"/>
          <a:ext cx="17478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8" name="Equation" r:id="rId3" imgW="742877" imgH="257247" progId="Equation.DSMT4">
                  <p:embed/>
                </p:oleObj>
              </mc:Choice>
              <mc:Fallback>
                <p:oleObj name="Equation" r:id="rId3" imgW="742877" imgH="2572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668589"/>
                        <a:ext cx="17478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39" name="Object 7"/>
          <p:cNvGraphicFramePr>
            <a:graphicFrameLocks noChangeAspect="1"/>
          </p:cNvGraphicFramePr>
          <p:nvPr/>
        </p:nvGraphicFramePr>
        <p:xfrm>
          <a:off x="3863976" y="3357564"/>
          <a:ext cx="34829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9" name="Equation" r:id="rId5" imgW="1533534" imgH="361981" progId="Equation.DSMT4">
                  <p:embed/>
                </p:oleObj>
              </mc:Choice>
              <mc:Fallback>
                <p:oleObj name="Equation" r:id="rId5" imgW="1533534" imgH="3619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357564"/>
                        <a:ext cx="34829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6440" name="Object 8"/>
          <p:cNvGraphicFramePr>
            <a:graphicFrameLocks noChangeAspect="1"/>
          </p:cNvGraphicFramePr>
          <p:nvPr/>
        </p:nvGraphicFramePr>
        <p:xfrm>
          <a:off x="3071814" y="4508501"/>
          <a:ext cx="48529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0" name="Equation" r:id="rId7" imgW="2086103" imgH="400042" progId="Equation.DSMT4">
                  <p:embed/>
                </p:oleObj>
              </mc:Choice>
              <mc:Fallback>
                <p:oleObj name="Equation" r:id="rId7" imgW="2086103" imgH="4000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508501"/>
                        <a:ext cx="48529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1847850" y="4149725"/>
            <a:ext cx="412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Electric field in medium 1</a:t>
            </a:r>
          </a:p>
        </p:txBody>
      </p:sp>
      <p:graphicFrame>
        <p:nvGraphicFramePr>
          <p:cNvPr id="341000" name="Object 10"/>
          <p:cNvGraphicFramePr>
            <a:graphicFrameLocks noChangeAspect="1"/>
          </p:cNvGraphicFramePr>
          <p:nvPr/>
        </p:nvGraphicFramePr>
        <p:xfrm>
          <a:off x="3071814" y="5445126"/>
          <a:ext cx="48529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1" name="Equation" r:id="rId9" imgW="2076385" imgH="400042" progId="Equation.DSMT4">
                  <p:embed/>
                </p:oleObj>
              </mc:Choice>
              <mc:Fallback>
                <p:oleObj name="Equation" r:id="rId9" imgW="2076385" imgH="4000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445126"/>
                        <a:ext cx="48529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1" name="Rectangle 2"/>
          <p:cNvSpPr>
            <a:spLocks noChangeArrowheads="1"/>
          </p:cNvSpPr>
          <p:nvPr/>
        </p:nvSpPr>
        <p:spPr bwMode="auto">
          <a:xfrm>
            <a:off x="1666876" y="488557"/>
            <a:ext cx="889317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Solution: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The current is flowing from the inner conductor to the outer conductor, o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nly the normal component exists at the interface,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so the current density is axial symmetrical distributed.</a:t>
            </a:r>
          </a:p>
        </p:txBody>
      </p:sp>
      <p:graphicFrame>
        <p:nvGraphicFramePr>
          <p:cNvPr id="341002" name="Object 3"/>
          <p:cNvGraphicFramePr>
            <a:graphicFrameLocks noChangeAspect="1"/>
          </p:cNvGraphicFramePr>
          <p:nvPr/>
        </p:nvGraphicFramePr>
        <p:xfrm>
          <a:off x="3216276" y="1484313"/>
          <a:ext cx="3159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12" name="Equation" r:id="rId11" imgW="85841" imgH="161960" progId="Equation.DSMT4">
                  <p:embed/>
                </p:oleObj>
              </mc:Choice>
              <mc:Fallback>
                <p:oleObj name="Equation" r:id="rId11" imgW="85841" imgH="1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484313"/>
                        <a:ext cx="3159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48" name="AutoShape 16"/>
          <p:cNvSpPr>
            <a:spLocks noChangeArrowheads="1"/>
          </p:cNvSpPr>
          <p:nvPr/>
        </p:nvSpPr>
        <p:spPr bwMode="auto">
          <a:xfrm>
            <a:off x="6024563" y="3141663"/>
            <a:ext cx="2735262" cy="360362"/>
          </a:xfrm>
          <a:prstGeom prst="wedgeRoundRectCallout">
            <a:avLst>
              <a:gd name="adj1" fmla="val -79134"/>
              <a:gd name="adj2" fmla="val 42069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 b="1">
                <a:solidFill>
                  <a:srgbClr val="000000"/>
                </a:solidFill>
              </a:rPr>
              <a:t>Current per unit length</a:t>
            </a:r>
          </a:p>
        </p:txBody>
      </p:sp>
      <p:pic>
        <p:nvPicPr>
          <p:cNvPr id="341004" name="图片 3" descr="www.tuweimei.comComp_5006142_U3a8iEeKeAoP1TBtNcJKHy5EPXYtalHu.jpg"/>
          <p:cNvPicPr>
            <a:picLocks noGrp="1" noChangeAspect="1"/>
          </p:cNvPicPr>
          <p:nvPr isPhoto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715" y="5012532"/>
            <a:ext cx="1979612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/>
      <p:bldP spid="7864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458" name="Object 2"/>
          <p:cNvGraphicFramePr>
            <a:graphicFrameLocks noChangeAspect="1"/>
          </p:cNvGraphicFramePr>
          <p:nvPr/>
        </p:nvGraphicFramePr>
        <p:xfrm>
          <a:off x="2927351" y="3284538"/>
          <a:ext cx="60499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6" name="Equation" r:id="rId3" imgW="2790919" imgH="371429" progId="Equation.DSMT4">
                  <p:embed/>
                </p:oleObj>
              </mc:Choice>
              <mc:Fallback>
                <p:oleObj name="Equation" r:id="rId3" imgW="2790919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284538"/>
                        <a:ext cx="60499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59" name="Object 3"/>
          <p:cNvGraphicFramePr>
            <a:graphicFrameLocks noChangeAspect="1"/>
          </p:cNvGraphicFramePr>
          <p:nvPr/>
        </p:nvGraphicFramePr>
        <p:xfrm>
          <a:off x="2855914" y="4221164"/>
          <a:ext cx="60483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" name="Equation" r:id="rId5" imgW="2838428" imgH="371429" progId="Equation.DSMT4">
                  <p:embed/>
                </p:oleObj>
              </mc:Choice>
              <mc:Fallback>
                <p:oleObj name="Equation" r:id="rId5" imgW="2838428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21164"/>
                        <a:ext cx="60483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4"/>
          <p:cNvGraphicFramePr>
            <a:graphicFrameLocks noChangeAspect="1"/>
          </p:cNvGraphicFramePr>
          <p:nvPr/>
        </p:nvGraphicFramePr>
        <p:xfrm>
          <a:off x="2857500" y="5157789"/>
          <a:ext cx="59753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8" name="Equation" r:id="rId7" imgW="2790919" imgH="371429" progId="Equation.DSMT4">
                  <p:embed/>
                </p:oleObj>
              </mc:Choice>
              <mc:Fallback>
                <p:oleObj name="Equation" r:id="rId7" imgW="2790919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157789"/>
                        <a:ext cx="59753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62" name="Object 6"/>
          <p:cNvGraphicFramePr>
            <a:graphicFrameLocks noChangeAspect="1"/>
          </p:cNvGraphicFramePr>
          <p:nvPr/>
        </p:nvGraphicFramePr>
        <p:xfrm>
          <a:off x="3405189" y="1700213"/>
          <a:ext cx="39147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9" name="Equation" r:id="rId9" imgW="1657437" imgH="371429" progId="Equation.DSMT4">
                  <p:embed/>
                </p:oleObj>
              </mc:Choice>
              <mc:Fallback>
                <p:oleObj name="Equation" r:id="rId9" imgW="1657437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9" y="1700213"/>
                        <a:ext cx="39147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463" name="Object 7"/>
          <p:cNvGraphicFramePr>
            <a:graphicFrameLocks noChangeAspect="1"/>
          </p:cNvGraphicFramePr>
          <p:nvPr/>
        </p:nvGraphicFramePr>
        <p:xfrm>
          <a:off x="3167063" y="733425"/>
          <a:ext cx="6889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0" name="Equation" r:id="rId11" imgW="3229033" imgH="371429" progId="Equation.DSMT4">
                  <p:embed/>
                </p:oleObj>
              </mc:Choice>
              <mc:Fallback>
                <p:oleObj name="Equation" r:id="rId11" imgW="3229033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733425"/>
                        <a:ext cx="68897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2028825" y="884238"/>
            <a:ext cx="104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Since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2060575" y="1916113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</a:p>
        </p:txBody>
      </p:sp>
      <p:sp>
        <p:nvSpPr>
          <p:cNvPr id="788519" name="Rectangle 39"/>
          <p:cNvSpPr>
            <a:spLocks noChangeArrowheads="1"/>
          </p:cNvSpPr>
          <p:nvPr/>
        </p:nvSpPr>
        <p:spPr bwMode="auto">
          <a:xfrm>
            <a:off x="1919288" y="2781300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The current density and electric field inside two mediums:</a:t>
            </a:r>
          </a:p>
        </p:txBody>
      </p:sp>
      <p:graphicFrame>
        <p:nvGraphicFramePr>
          <p:cNvPr id="34202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64651" y="5229226"/>
          <a:ext cx="13700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1" name="CorelDRAW! Graphic" r:id="rId13" imgW="2303280" imgH="2689200" progId="CDraw">
                  <p:embed/>
                </p:oleObj>
              </mc:Choice>
              <mc:Fallback>
                <p:oleObj name="CorelDRAW! Graphic" r:id="rId13" imgW="2303280" imgH="2689200" progId="CDraw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1" y="5229226"/>
                        <a:ext cx="137001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4" grpId="0"/>
      <p:bldP spid="787465" grpId="0"/>
      <p:bldP spid="7885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2640014" y="3746500"/>
            <a:ext cx="69119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648075" y="549275"/>
            <a:ext cx="472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Contents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5189" y="1412876"/>
            <a:ext cx="7921625" cy="4092575"/>
          </a:xfrm>
          <a:prstGeom prst="rect">
            <a:avLst/>
          </a:prstGeom>
          <a:solidFill>
            <a:srgbClr val="FFFFFF"/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5.1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Introduction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5.2   Current Density and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Ohm’s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Law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5.3   Electromotive Force and KVL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5.4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Equation of Continuity and KCL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5.5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Power Dissipation and Joule’s Law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5.6   Boundary Conditions for Current Density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5.7   Resistance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8880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3" name="Object 3"/>
          <p:cNvGraphicFramePr>
            <a:graphicFrameLocks noChangeAspect="1"/>
          </p:cNvGraphicFramePr>
          <p:nvPr/>
        </p:nvGraphicFramePr>
        <p:xfrm>
          <a:off x="2495550" y="1054100"/>
          <a:ext cx="61023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2" name="Equation" r:id="rId3" imgW="2733691" imgH="371429" progId="Equation.DSMT4">
                  <p:embed/>
                </p:oleObj>
              </mc:Choice>
              <mc:Fallback>
                <p:oleObj name="Equation" r:id="rId3" imgW="2733691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054100"/>
                        <a:ext cx="61023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4" name="Object 4"/>
          <p:cNvGraphicFramePr>
            <a:graphicFrameLocks noChangeAspect="1"/>
          </p:cNvGraphicFramePr>
          <p:nvPr/>
        </p:nvGraphicFramePr>
        <p:xfrm>
          <a:off x="2495551" y="2636839"/>
          <a:ext cx="6556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3" name="Equation" r:id="rId5" imgW="2952883" imgH="371429" progId="Equation.DSMT4">
                  <p:embed/>
                </p:oleObj>
              </mc:Choice>
              <mc:Fallback>
                <p:oleObj name="Equation" r:id="rId5" imgW="2952883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636839"/>
                        <a:ext cx="6556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2566988" y="4573588"/>
          <a:ext cx="439261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" name="Equation" r:id="rId7" imgW="1895525" imgH="676184" progId="Equation.DSMT4">
                  <p:embed/>
                </p:oleObj>
              </mc:Choice>
              <mc:Fallback>
                <p:oleObj name="Equation" r:id="rId7" imgW="1895525" imgH="6761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573588"/>
                        <a:ext cx="4392612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9" name="Rectangle 39"/>
          <p:cNvSpPr>
            <a:spLocks noChangeArrowheads="1"/>
          </p:cNvSpPr>
          <p:nvPr/>
        </p:nvSpPr>
        <p:spPr bwMode="auto">
          <a:xfrm>
            <a:off x="1774826" y="2205038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The surface charge density on the outer surface of medium 2</a:t>
            </a:r>
          </a:p>
        </p:txBody>
      </p:sp>
      <p:sp>
        <p:nvSpPr>
          <p:cNvPr id="788520" name="Rectangle 40"/>
          <p:cNvSpPr>
            <a:spLocks noChangeArrowheads="1"/>
          </p:cNvSpPr>
          <p:nvPr/>
        </p:nvSpPr>
        <p:spPr bwMode="auto">
          <a:xfrm>
            <a:off x="1524001" y="3644901"/>
            <a:ext cx="5616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The surface charge density between two conducting mediums</a:t>
            </a:r>
          </a:p>
        </p:txBody>
      </p:sp>
      <p:grpSp>
        <p:nvGrpSpPr>
          <p:cNvPr id="788554" name="Group 74"/>
          <p:cNvGrpSpPr>
            <a:grpSpLocks/>
          </p:cNvGrpSpPr>
          <p:nvPr/>
        </p:nvGrpSpPr>
        <p:grpSpPr bwMode="auto">
          <a:xfrm>
            <a:off x="7751763" y="3573464"/>
            <a:ext cx="2843212" cy="2879725"/>
            <a:chOff x="3923" y="2251"/>
            <a:chExt cx="1791" cy="1814"/>
          </a:xfrm>
        </p:grpSpPr>
        <p:sp>
          <p:nvSpPr>
            <p:cNvPr id="343052" name="Rectangle 41"/>
            <p:cNvSpPr>
              <a:spLocks noChangeArrowheads="1"/>
            </p:cNvSpPr>
            <p:nvPr/>
          </p:nvSpPr>
          <p:spPr bwMode="auto">
            <a:xfrm>
              <a:off x="3923" y="2251"/>
              <a:ext cx="1791" cy="1814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343053" name="Group 42"/>
            <p:cNvGrpSpPr>
              <a:grpSpLocks/>
            </p:cNvGrpSpPr>
            <p:nvPr/>
          </p:nvGrpSpPr>
          <p:grpSpPr bwMode="auto">
            <a:xfrm>
              <a:off x="4105" y="2341"/>
              <a:ext cx="1440" cy="1680"/>
              <a:chOff x="340" y="2205"/>
              <a:chExt cx="1440" cy="1680"/>
            </a:xfrm>
          </p:grpSpPr>
          <p:grpSp>
            <p:nvGrpSpPr>
              <p:cNvPr id="343054" name="Group 43"/>
              <p:cNvGrpSpPr>
                <a:grpSpLocks/>
              </p:cNvGrpSpPr>
              <p:nvPr/>
            </p:nvGrpSpPr>
            <p:grpSpPr bwMode="auto">
              <a:xfrm>
                <a:off x="340" y="2205"/>
                <a:ext cx="1440" cy="1440"/>
                <a:chOff x="1824" y="960"/>
                <a:chExt cx="1440" cy="1440"/>
              </a:xfrm>
            </p:grpSpPr>
            <p:sp>
              <p:nvSpPr>
                <p:cNvPr id="343055" name="Oval 44"/>
                <p:cNvSpPr>
                  <a:spLocks noChangeArrowheads="1"/>
                </p:cNvSpPr>
                <p:nvPr/>
              </p:nvSpPr>
              <p:spPr bwMode="auto">
                <a:xfrm>
                  <a:off x="1824" y="960"/>
                  <a:ext cx="1440" cy="1440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43056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1104"/>
                  <a:ext cx="1152" cy="1152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43057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0" y="1296"/>
                  <a:ext cx="768" cy="7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0 w 21600"/>
                    <a:gd name="T25" fmla="*/ 3150 h 21600"/>
                    <a:gd name="T26" fmla="*/ 18450 w 21600"/>
                    <a:gd name="T27" fmla="*/ 1845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3058" name="Oval 47"/>
                <p:cNvSpPr>
                  <a:spLocks noChangeArrowheads="1"/>
                </p:cNvSpPr>
                <p:nvPr/>
              </p:nvSpPr>
              <p:spPr bwMode="auto">
                <a:xfrm>
                  <a:off x="2352" y="1488"/>
                  <a:ext cx="383" cy="3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343059" name="Line 48"/>
              <p:cNvSpPr>
                <a:spLocks noChangeShapeType="1"/>
              </p:cNvSpPr>
              <p:nvPr/>
            </p:nvSpPr>
            <p:spPr bwMode="auto">
              <a:xfrm>
                <a:off x="894" y="3837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60" name="Line 49"/>
              <p:cNvSpPr>
                <a:spLocks noChangeShapeType="1"/>
              </p:cNvSpPr>
              <p:nvPr/>
            </p:nvSpPr>
            <p:spPr bwMode="auto">
              <a:xfrm>
                <a:off x="986" y="3885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61" name="Line 50"/>
              <p:cNvSpPr>
                <a:spLocks noChangeShapeType="1"/>
              </p:cNvSpPr>
              <p:nvPr/>
            </p:nvSpPr>
            <p:spPr bwMode="auto">
              <a:xfrm flipH="1">
                <a:off x="1060" y="3645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3062" name="Object 51"/>
              <p:cNvGraphicFramePr>
                <a:graphicFrameLocks noChangeAspect="1"/>
              </p:cNvGraphicFramePr>
              <p:nvPr/>
            </p:nvGraphicFramePr>
            <p:xfrm>
              <a:off x="700" y="3067"/>
              <a:ext cx="20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5" name="公式" r:id="rId9" imgW="139579" imgH="215713" progId="Equation.3">
                      <p:embed/>
                    </p:oleObj>
                  </mc:Choice>
                  <mc:Fallback>
                    <p:oleObj name="公式" r:id="rId9" imgW="139579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0" y="3067"/>
                            <a:ext cx="20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3" name="Object 52"/>
              <p:cNvGraphicFramePr>
                <a:graphicFrameLocks noChangeAspect="1"/>
              </p:cNvGraphicFramePr>
              <p:nvPr/>
            </p:nvGraphicFramePr>
            <p:xfrm>
              <a:off x="817" y="2295"/>
              <a:ext cx="23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6" name="Equation" r:id="rId11" imgW="190500" imgH="228600" progId="Equation.DSMT4">
                      <p:embed/>
                    </p:oleObj>
                  </mc:Choice>
                  <mc:Fallback>
                    <p:oleObj name="Equation" r:id="rId11" imgW="1905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7" y="2295"/>
                            <a:ext cx="234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4" name="Object 53"/>
              <p:cNvGraphicFramePr>
                <a:graphicFrameLocks noChangeAspect="1"/>
              </p:cNvGraphicFramePr>
              <p:nvPr/>
            </p:nvGraphicFramePr>
            <p:xfrm>
              <a:off x="839" y="2469"/>
              <a:ext cx="20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7" name="Equation" r:id="rId13" imgW="177646" imgH="228402" progId="Equation.DSMT4">
                      <p:embed/>
                    </p:oleObj>
                  </mc:Choice>
                  <mc:Fallback>
                    <p:oleObj name="Equation" r:id="rId13" imgW="177646" imgH="2284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2469"/>
                            <a:ext cx="204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5" name="Object 54"/>
              <p:cNvGraphicFramePr>
                <a:graphicFrameLocks noChangeAspect="1"/>
              </p:cNvGraphicFramePr>
              <p:nvPr/>
            </p:nvGraphicFramePr>
            <p:xfrm>
              <a:off x="1046" y="2477"/>
              <a:ext cx="22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8" name="Equation" r:id="rId15" imgW="152268" imgH="215713" progId="Equation.3">
                      <p:embed/>
                    </p:oleObj>
                  </mc:Choice>
                  <mc:Fallback>
                    <p:oleObj name="Equation" r:id="rId15" imgW="152268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6" y="2477"/>
                            <a:ext cx="22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6" name="Object 55"/>
              <p:cNvGraphicFramePr>
                <a:graphicFrameLocks noChangeAspect="1"/>
              </p:cNvGraphicFramePr>
              <p:nvPr/>
            </p:nvGraphicFramePr>
            <p:xfrm>
              <a:off x="1042" y="2270"/>
              <a:ext cx="22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99" name="Equation" r:id="rId17" imgW="164885" imgH="215619" progId="Equation.3">
                      <p:embed/>
                    </p:oleObj>
                  </mc:Choice>
                  <mc:Fallback>
                    <p:oleObj name="Equation" r:id="rId17" imgW="164885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2" y="2270"/>
                            <a:ext cx="228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7" name="Object 56"/>
              <p:cNvGraphicFramePr>
                <a:graphicFrameLocks noChangeAspect="1"/>
              </p:cNvGraphicFramePr>
              <p:nvPr/>
            </p:nvGraphicFramePr>
            <p:xfrm>
              <a:off x="896" y="3182"/>
              <a:ext cx="19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00" name="Equation" r:id="rId19" imgW="126780" imgH="164814" progId="Equation.3">
                      <p:embed/>
                    </p:oleObj>
                  </mc:Choice>
                  <mc:Fallback>
                    <p:oleObj name="Equation" r:id="rId19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6" y="3182"/>
                            <a:ext cx="19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3068" name="Group 57"/>
              <p:cNvGrpSpPr>
                <a:grpSpLocks/>
              </p:cNvGrpSpPr>
              <p:nvPr/>
            </p:nvGrpSpPr>
            <p:grpSpPr bwMode="auto">
              <a:xfrm>
                <a:off x="477" y="2896"/>
                <a:ext cx="1159" cy="48"/>
                <a:chOff x="137" y="2760"/>
                <a:chExt cx="1159" cy="48"/>
              </a:xfrm>
            </p:grpSpPr>
            <p:sp>
              <p:nvSpPr>
                <p:cNvPr id="34306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70" name="Line 59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71" name="Oval 60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343072" name="Line 61"/>
              <p:cNvSpPr>
                <a:spLocks noChangeShapeType="1"/>
              </p:cNvSpPr>
              <p:nvPr/>
            </p:nvSpPr>
            <p:spPr bwMode="auto">
              <a:xfrm flipV="1">
                <a:off x="1396" y="2488"/>
                <a:ext cx="240" cy="19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73" name="Line 62"/>
              <p:cNvSpPr>
                <a:spLocks noChangeShapeType="1"/>
              </p:cNvSpPr>
              <p:nvPr/>
            </p:nvSpPr>
            <p:spPr bwMode="auto">
              <a:xfrm flipV="1">
                <a:off x="1060" y="234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74" name="Line 63"/>
              <p:cNvSpPr>
                <a:spLocks noChangeShapeType="1"/>
              </p:cNvSpPr>
              <p:nvPr/>
            </p:nvSpPr>
            <p:spPr bwMode="auto">
              <a:xfrm>
                <a:off x="1064" y="3113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3075" name="Group 64"/>
              <p:cNvGrpSpPr>
                <a:grpSpLocks/>
              </p:cNvGrpSpPr>
              <p:nvPr/>
            </p:nvGrpSpPr>
            <p:grpSpPr bwMode="auto">
              <a:xfrm rot="1800000">
                <a:off x="482" y="2896"/>
                <a:ext cx="1159" cy="48"/>
                <a:chOff x="137" y="2760"/>
                <a:chExt cx="1159" cy="48"/>
              </a:xfrm>
            </p:grpSpPr>
            <p:sp>
              <p:nvSpPr>
                <p:cNvPr id="34307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7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77" name="Line 66"/>
                <p:cNvSpPr>
                  <a:spLocks noChangeShapeType="1"/>
                </p:cNvSpPr>
                <p:nvPr/>
              </p:nvSpPr>
              <p:spPr bwMode="auto">
                <a:xfrm>
                  <a:off x="912" y="278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78" name="Oval 67"/>
                <p:cNvSpPr>
                  <a:spLocks noChangeArrowheads="1"/>
                </p:cNvSpPr>
                <p:nvPr/>
              </p:nvSpPr>
              <p:spPr bwMode="auto">
                <a:xfrm>
                  <a:off x="696" y="276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FFFF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zh-CN" sz="3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endParaRPr>
                </a:p>
              </p:txBody>
            </p:sp>
          </p:grpSp>
          <p:sp>
            <p:nvSpPr>
              <p:cNvPr id="343079" name="Line 68"/>
              <p:cNvSpPr>
                <a:spLocks noChangeShapeType="1"/>
              </p:cNvSpPr>
              <p:nvPr/>
            </p:nvSpPr>
            <p:spPr bwMode="auto">
              <a:xfrm rot="3600000" flipH="1">
                <a:off x="666" y="258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80" name="Line 69"/>
              <p:cNvSpPr>
                <a:spLocks noChangeShapeType="1"/>
              </p:cNvSpPr>
              <p:nvPr/>
            </p:nvSpPr>
            <p:spPr bwMode="auto">
              <a:xfrm rot="3600000">
                <a:off x="1054" y="32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81" name="Line 70"/>
              <p:cNvSpPr>
                <a:spLocks noChangeShapeType="1"/>
              </p:cNvSpPr>
              <p:nvPr/>
            </p:nvSpPr>
            <p:spPr bwMode="auto">
              <a:xfrm rot="-3600000">
                <a:off x="1065" y="2585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82" name="Line 71"/>
              <p:cNvSpPr>
                <a:spLocks noChangeShapeType="1"/>
              </p:cNvSpPr>
              <p:nvPr/>
            </p:nvSpPr>
            <p:spPr bwMode="auto">
              <a:xfrm rot="18000000" flipH="1">
                <a:off x="678" y="3257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83" name="Line 72"/>
              <p:cNvSpPr>
                <a:spLocks noChangeShapeType="1"/>
              </p:cNvSpPr>
              <p:nvPr/>
            </p:nvSpPr>
            <p:spPr bwMode="auto">
              <a:xfrm rot="-1800000">
                <a:off x="1204" y="273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84" name="Line 73"/>
              <p:cNvSpPr>
                <a:spLocks noChangeShapeType="1"/>
              </p:cNvSpPr>
              <p:nvPr/>
            </p:nvSpPr>
            <p:spPr bwMode="auto">
              <a:xfrm rot="19800000" flipH="1">
                <a:off x="532" y="312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1847851" y="5953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The surface charge density on the inner surface of medium 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6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7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/>
      <p:bldP spid="788520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919288" y="908050"/>
            <a:ext cx="7078662" cy="660400"/>
          </a:xfrm>
        </p:spPr>
        <p:txBody>
          <a:bodyPr/>
          <a:lstStyle/>
          <a:p>
            <a:r>
              <a:rPr kumimoji="1" lang="en-US" altLang="zh-CN" sz="2800" b="1" dirty="0">
                <a:solidFill>
                  <a:srgbClr val="0000CC"/>
                </a:solidFill>
              </a:rPr>
              <a:t>Resistance and conductance</a:t>
            </a:r>
          </a:p>
        </p:txBody>
      </p:sp>
      <p:graphicFrame>
        <p:nvGraphicFramePr>
          <p:cNvPr id="78951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3614" y="1557339"/>
          <a:ext cx="17287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6" name="Equation" r:id="rId3" imgW="676202" imgH="333368" progId="Equation.DSMT4">
                  <p:embed/>
                </p:oleObj>
              </mc:Choice>
              <mc:Fallback>
                <p:oleObj name="Equation" r:id="rId3" imgW="676202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557339"/>
                        <a:ext cx="17287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711451" y="188913"/>
            <a:ext cx="669766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800000"/>
                </a:solidFill>
              </a:rPr>
              <a:t>5.7 Resistance Calculations</a:t>
            </a:r>
          </a:p>
        </p:txBody>
      </p:sp>
      <p:graphicFrame>
        <p:nvGraphicFramePr>
          <p:cNvPr id="78950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88163" y="1628776"/>
          <a:ext cx="1079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7" name="Equation" r:id="rId5" imgW="400052" imgH="333368" progId="Equation.DSMT4">
                  <p:embed/>
                </p:oleObj>
              </mc:Choice>
              <mc:Fallback>
                <p:oleObj name="Equation" r:id="rId5" imgW="400052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628776"/>
                        <a:ext cx="10795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2" name="Rectangle 12"/>
          <p:cNvSpPr>
            <a:spLocks noRot="1" noChangeArrowheads="1"/>
          </p:cNvSpPr>
          <p:nvPr/>
        </p:nvSpPr>
        <p:spPr bwMode="auto">
          <a:xfrm>
            <a:off x="1919288" y="2565400"/>
            <a:ext cx="828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CC"/>
                </a:solidFill>
              </a:rPr>
              <a:t>Method one of calculating conductance</a:t>
            </a:r>
          </a:p>
        </p:txBody>
      </p:sp>
      <p:sp>
        <p:nvSpPr>
          <p:cNvPr id="790530" name="Rectangle 2"/>
          <p:cNvSpPr>
            <a:spLocks noChangeArrowheads="1"/>
          </p:cNvSpPr>
          <p:nvPr/>
        </p:nvSpPr>
        <p:spPr bwMode="auto">
          <a:xfrm>
            <a:off x="2135187" y="3213100"/>
            <a:ext cx="896230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Assuming the current between the two electrodes is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For               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calculate the potential difference between two conductors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According to the definition of the conductance to calculate the conductance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90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39223"/>
              </p:ext>
            </p:extLst>
          </p:nvPr>
        </p:nvGraphicFramePr>
        <p:xfrm>
          <a:off x="3265922" y="3677053"/>
          <a:ext cx="1832551" cy="78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8" name="Equation" r:id="rId7" imgW="771491" imgH="295307" progId="Equation.DSMT4">
                  <p:embed/>
                </p:oleObj>
              </mc:Choice>
              <mc:Fallback>
                <p:oleObj name="Equation" r:id="rId7" imgW="771491" imgH="295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22" y="3677053"/>
                        <a:ext cx="1832551" cy="78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9093"/>
              </p:ext>
            </p:extLst>
          </p:nvPr>
        </p:nvGraphicFramePr>
        <p:xfrm>
          <a:off x="4618038" y="5202238"/>
          <a:ext cx="14414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9" name="Equation" r:id="rId9" imgW="542851" imgH="123900" progId="Equation.DSMT4">
                  <p:embed/>
                </p:oleObj>
              </mc:Choice>
              <mc:Fallback>
                <p:oleObj name="Equation" r:id="rId9" imgW="542851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202238"/>
                        <a:ext cx="14414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2096" name="图片 4" descr="www.tuweimei.comComp_5006184_DV53eH7FbcVwSX1GqTe0D1E7DlzuX8Xb.jpg"/>
          <p:cNvPicPr>
            <a:picLocks noGrp="1" noChangeAspect="1"/>
          </p:cNvPicPr>
          <p:nvPr isPhoto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8" y="5202238"/>
            <a:ext cx="16557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2" grpId="0"/>
      <p:bldP spid="7905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Rot="1" noChangeArrowheads="1"/>
          </p:cNvSpPr>
          <p:nvPr/>
        </p:nvSpPr>
        <p:spPr bwMode="auto">
          <a:xfrm>
            <a:off x="1774825" y="608013"/>
            <a:ext cx="828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CC"/>
                </a:solidFill>
              </a:rPr>
              <a:t>Method two of calculating conductance</a:t>
            </a:r>
          </a:p>
        </p:txBody>
      </p:sp>
      <p:sp>
        <p:nvSpPr>
          <p:cNvPr id="790534" name="Rectangle 6"/>
          <p:cNvSpPr>
            <a:spLocks noChangeArrowheads="1"/>
          </p:cNvSpPr>
          <p:nvPr/>
        </p:nvSpPr>
        <p:spPr bwMode="auto">
          <a:xfrm>
            <a:off x="1774826" y="1250950"/>
            <a:ext cx="853281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Assuming the potential difference between the two electrodes is U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For		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find the current between two conductors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According to the definition of the conductance to calculate the conductance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90537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82888" y="2343151"/>
          <a:ext cx="16557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Equation" r:id="rId3" imgW="733429" imgH="257247" progId="Equation.DSMT4">
                  <p:embed/>
                </p:oleObj>
              </mc:Choice>
              <mc:Fallback>
                <p:oleObj name="Equation" r:id="rId3" imgW="733429" imgH="2572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43151"/>
                        <a:ext cx="16557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56138" y="3284538"/>
          <a:ext cx="16557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Equation" r:id="rId5" imgW="542851" imgH="123900" progId="Equation.DSMT4">
                  <p:embed/>
                </p:oleObj>
              </mc:Choice>
              <mc:Fallback>
                <p:oleObj name="Equation" r:id="rId5" imgW="542851" imgH="1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284538"/>
                        <a:ext cx="16557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Rectangle 11"/>
          <p:cNvSpPr>
            <a:spLocks noRot="1" noChangeArrowheads="1"/>
          </p:cNvSpPr>
          <p:nvPr/>
        </p:nvSpPr>
        <p:spPr bwMode="auto">
          <a:xfrm>
            <a:off x="1776413" y="4064000"/>
            <a:ext cx="828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CC"/>
                </a:solidFill>
              </a:rPr>
              <a:t>Method three of calculating conductance</a:t>
            </a:r>
          </a:p>
        </p:txBody>
      </p:sp>
      <p:sp>
        <p:nvSpPr>
          <p:cNvPr id="790542" name="Rectangle 14"/>
          <p:cNvSpPr>
            <a:spLocks noChangeArrowheads="1"/>
          </p:cNvSpPr>
          <p:nvPr/>
        </p:nvSpPr>
        <p:spPr bwMode="auto">
          <a:xfrm>
            <a:off x="2640014" y="4724400"/>
            <a:ext cx="287972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Electrostatic simulation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90543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35638" y="4797425"/>
          <a:ext cx="12239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Equation" r:id="rId7" imgW="409500" imgH="333368" progId="Equation.DSMT4">
                  <p:embed/>
                </p:oleObj>
              </mc:Choice>
              <mc:Fallback>
                <p:oleObj name="Equation" r:id="rId7" imgW="409500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797425"/>
                        <a:ext cx="12239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3120" name="图片 1" descr="www.tuweimei.comComp_6137750_cvpdXNlK3lmNC6tPlhpqjMpCUCL6kLSC.jpg"/>
          <p:cNvPicPr>
            <a:picLocks noGrp="1"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6" y="4733926"/>
            <a:ext cx="2124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1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4" grpId="0"/>
      <p:bldP spid="7905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Text Box 2"/>
          <p:cNvSpPr txBox="1">
            <a:spLocks noChangeArrowheads="1"/>
          </p:cNvSpPr>
          <p:nvPr/>
        </p:nvSpPr>
        <p:spPr bwMode="auto">
          <a:xfrm>
            <a:off x="2063750" y="230189"/>
            <a:ext cx="81359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Comparison between steady electric field and electrostatic field with electrostatic simulation method</a:t>
            </a:r>
            <a:endParaRPr kumimoji="1"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309252" name="Line 3"/>
          <p:cNvSpPr>
            <a:spLocks noChangeShapeType="1"/>
          </p:cNvSpPr>
          <p:nvPr/>
        </p:nvSpPr>
        <p:spPr bwMode="auto">
          <a:xfrm flipV="1">
            <a:off x="1847851" y="1052513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3" name="Line 4"/>
          <p:cNvSpPr>
            <a:spLocks noChangeShapeType="1"/>
          </p:cNvSpPr>
          <p:nvPr/>
        </p:nvSpPr>
        <p:spPr bwMode="auto">
          <a:xfrm>
            <a:off x="1847851" y="1557338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4" name="Text Box 5"/>
          <p:cNvSpPr txBox="1">
            <a:spLocks noChangeArrowheads="1"/>
          </p:cNvSpPr>
          <p:nvPr/>
        </p:nvSpPr>
        <p:spPr bwMode="auto">
          <a:xfrm>
            <a:off x="1847850" y="1851025"/>
            <a:ext cx="1728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Basic equations</a:t>
            </a:r>
          </a:p>
        </p:txBody>
      </p:sp>
      <p:graphicFrame>
        <p:nvGraphicFramePr>
          <p:cNvPr id="309255" name="Object 6"/>
          <p:cNvGraphicFramePr>
            <a:graphicFrameLocks noChangeAspect="1"/>
          </p:cNvGraphicFramePr>
          <p:nvPr/>
        </p:nvGraphicFramePr>
        <p:xfrm>
          <a:off x="4440238" y="2759076"/>
          <a:ext cx="1008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9" name="Equation" r:id="rId3" imgW="428666" imgH="161960" progId="Equation.DSMT4">
                  <p:embed/>
                </p:oleObj>
              </mc:Choice>
              <mc:Fallback>
                <p:oleObj name="Equation" r:id="rId3" imgW="428666" imgH="1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759076"/>
                        <a:ext cx="10080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7"/>
          <p:cNvGraphicFramePr>
            <a:graphicFrameLocks noChangeAspect="1"/>
          </p:cNvGraphicFramePr>
          <p:nvPr/>
        </p:nvGraphicFramePr>
        <p:xfrm>
          <a:off x="3792538" y="3246439"/>
          <a:ext cx="1223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0" name="Equation" r:id="rId5" imgW="580913" imgH="180855" progId="Equation.DSMT4">
                  <p:embed/>
                </p:oleObj>
              </mc:Choice>
              <mc:Fallback>
                <p:oleObj name="Equation" r:id="rId5" imgW="580913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246439"/>
                        <a:ext cx="12239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8"/>
          <p:cNvGraphicFramePr>
            <a:graphicFrameLocks noChangeAspect="1"/>
          </p:cNvGraphicFramePr>
          <p:nvPr/>
        </p:nvGraphicFramePr>
        <p:xfrm>
          <a:off x="7969250" y="2781301"/>
          <a:ext cx="1079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1" name="Equation" r:id="rId7" imgW="428666" imgH="161960" progId="Equation.DSMT4">
                  <p:embed/>
                </p:oleObj>
              </mc:Choice>
              <mc:Fallback>
                <p:oleObj name="Equation" r:id="rId7" imgW="428666" imgH="1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781301"/>
                        <a:ext cx="1079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9"/>
          <p:cNvGraphicFramePr>
            <a:graphicFrameLocks/>
          </p:cNvGraphicFramePr>
          <p:nvPr/>
        </p:nvGraphicFramePr>
        <p:xfrm>
          <a:off x="8688388" y="3295651"/>
          <a:ext cx="1295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2" name="Equation" r:id="rId9" imgW="476176" imgH="171408" progId="Equation.DSMT4">
                  <p:embed/>
                </p:oleObj>
              </mc:Choice>
              <mc:Fallback>
                <p:oleObj name="Equation" r:id="rId9" imgW="476176" imgH="17140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3295651"/>
                        <a:ext cx="1295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9" name="Object 10"/>
          <p:cNvGraphicFramePr>
            <a:graphicFrameLocks noChangeAspect="1"/>
          </p:cNvGraphicFramePr>
          <p:nvPr/>
        </p:nvGraphicFramePr>
        <p:xfrm>
          <a:off x="5448300" y="3295650"/>
          <a:ext cx="1079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3" name="Equation" r:id="rId11" imgW="476176" imgH="171408" progId="Equation.DSMT4">
                  <p:embed/>
                </p:oleObj>
              </mc:Choice>
              <mc:Fallback>
                <p:oleObj name="Equation" r:id="rId11" imgW="476176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295650"/>
                        <a:ext cx="10795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0" name="Object 11"/>
          <p:cNvGraphicFramePr>
            <a:graphicFrameLocks noChangeAspect="1"/>
          </p:cNvGraphicFramePr>
          <p:nvPr/>
        </p:nvGraphicFramePr>
        <p:xfrm>
          <a:off x="3719513" y="3881439"/>
          <a:ext cx="2952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4" name="Equation" r:id="rId13" imgW="1238219" imgH="171408" progId="Equation.DSMT4">
                  <p:embed/>
                </p:oleObj>
              </mc:Choice>
              <mc:Fallback>
                <p:oleObj name="Equation" r:id="rId13" imgW="1238219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881439"/>
                        <a:ext cx="29527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1" name="Object 12"/>
          <p:cNvGraphicFramePr>
            <a:graphicFrameLocks noChangeAspect="1"/>
          </p:cNvGraphicFramePr>
          <p:nvPr/>
        </p:nvGraphicFramePr>
        <p:xfrm>
          <a:off x="7161213" y="3810001"/>
          <a:ext cx="3054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5" name="Equation" r:id="rId15" imgW="1200157" imgH="171408" progId="Equation.DSMT4">
                  <p:embed/>
                </p:oleObj>
              </mc:Choice>
              <mc:Fallback>
                <p:oleObj name="Equation" r:id="rId15" imgW="1200157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810001"/>
                        <a:ext cx="3054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262" name="Group 13"/>
          <p:cNvGrpSpPr>
            <a:grpSpLocks/>
          </p:cNvGrpSpPr>
          <p:nvPr/>
        </p:nvGrpSpPr>
        <p:grpSpPr bwMode="auto">
          <a:xfrm>
            <a:off x="3575050" y="1100138"/>
            <a:ext cx="3816350" cy="431800"/>
            <a:chOff x="558" y="572"/>
            <a:chExt cx="1996" cy="272"/>
          </a:xfrm>
        </p:grpSpPr>
        <p:sp>
          <p:nvSpPr>
            <p:cNvPr id="309263" name="Text Box 14"/>
            <p:cNvSpPr txBox="1">
              <a:spLocks noChangeArrowheads="1"/>
            </p:cNvSpPr>
            <p:nvPr/>
          </p:nvSpPr>
          <p:spPr bwMode="auto">
            <a:xfrm>
              <a:off x="558" y="572"/>
              <a:ext cx="19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00"/>
                  </a:solidFill>
                  <a:ea typeface="楷体_GB2312" pitchFamily="49" charset="-122"/>
                </a:rPr>
                <a:t>electrostatic field          </a:t>
              </a:r>
              <a:r>
                <a:rPr kumimoji="1" lang="zh-CN" altLang="en-US" sz="1600" b="1">
                  <a:solidFill>
                    <a:srgbClr val="000000"/>
                  </a:solidFill>
                  <a:ea typeface="楷体_GB2312" pitchFamily="49" charset="-122"/>
                </a:rPr>
                <a:t>（ </a:t>
              </a:r>
              <a:r>
                <a:rPr kumimoji="1" lang="en-US" altLang="zh-CN" sz="1600" b="1">
                  <a:solidFill>
                    <a:srgbClr val="000000"/>
                  </a:solidFill>
                  <a:ea typeface="楷体_GB2312" pitchFamily="49" charset="-122"/>
                </a:rPr>
                <a:t>area </a:t>
              </a:r>
              <a:r>
                <a:rPr kumimoji="1" lang="zh-CN" altLang="en-US" sz="1600" b="1">
                  <a:solidFill>
                    <a:srgbClr val="000000"/>
                  </a:solidFill>
                  <a:ea typeface="楷体_GB2312" pitchFamily="49" charset="-122"/>
                </a:rPr>
                <a:t>） </a:t>
              </a:r>
            </a:p>
          </p:txBody>
        </p:sp>
        <p:graphicFrame>
          <p:nvGraphicFramePr>
            <p:cNvPr id="309264" name="Object 15"/>
            <p:cNvGraphicFramePr>
              <a:graphicFrameLocks/>
            </p:cNvGraphicFramePr>
            <p:nvPr/>
          </p:nvGraphicFramePr>
          <p:xfrm>
            <a:off x="1407" y="593"/>
            <a:ext cx="44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56" name="Equation" r:id="rId17" imgW="323929" imgH="142795" progId="Equation.DSMT4">
                    <p:embed/>
                  </p:oleObj>
                </mc:Choice>
                <mc:Fallback>
                  <p:oleObj name="Equation" r:id="rId17" imgW="323929" imgH="142795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593"/>
                          <a:ext cx="44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265" name="Object 16"/>
          <p:cNvGraphicFramePr>
            <a:graphicFrameLocks noChangeAspect="1"/>
          </p:cNvGraphicFramePr>
          <p:nvPr/>
        </p:nvGraphicFramePr>
        <p:xfrm>
          <a:off x="7077075" y="1660525"/>
          <a:ext cx="3149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7" name="Equation" r:id="rId19" imgW="1571596" imgH="238081" progId="Equation.DSMT4">
                  <p:embed/>
                </p:oleObj>
              </mc:Choice>
              <mc:Fallback>
                <p:oleObj name="Equation" r:id="rId19" imgW="1571596" imgH="238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1660525"/>
                        <a:ext cx="3149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6" name="Object 17"/>
          <p:cNvGraphicFramePr>
            <a:graphicFrameLocks noChangeAspect="1"/>
          </p:cNvGraphicFramePr>
          <p:nvPr/>
        </p:nvGraphicFramePr>
        <p:xfrm>
          <a:off x="7391400" y="2276476"/>
          <a:ext cx="2520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8" name="Equation" r:id="rId21" imgW="1238219" imgH="180855" progId="Equation.DSMT4">
                  <p:embed/>
                </p:oleObj>
              </mc:Choice>
              <mc:Fallback>
                <p:oleObj name="Equation" r:id="rId21" imgW="1238219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76476"/>
                        <a:ext cx="25209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7" name="Line 18"/>
          <p:cNvSpPr>
            <a:spLocks noChangeShapeType="1"/>
          </p:cNvSpPr>
          <p:nvPr/>
        </p:nvSpPr>
        <p:spPr bwMode="auto">
          <a:xfrm>
            <a:off x="3503613" y="2276475"/>
            <a:ext cx="6913562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8" name="Line 19"/>
          <p:cNvSpPr>
            <a:spLocks noChangeShapeType="1"/>
          </p:cNvSpPr>
          <p:nvPr/>
        </p:nvSpPr>
        <p:spPr bwMode="auto">
          <a:xfrm>
            <a:off x="1847851" y="3800475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69" name="Line 20"/>
          <p:cNvSpPr>
            <a:spLocks noChangeShapeType="1"/>
          </p:cNvSpPr>
          <p:nvPr/>
        </p:nvSpPr>
        <p:spPr bwMode="auto">
          <a:xfrm flipH="1">
            <a:off x="6888163" y="1052513"/>
            <a:ext cx="0" cy="411480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0" name="Line 21"/>
          <p:cNvSpPr>
            <a:spLocks noChangeShapeType="1"/>
          </p:cNvSpPr>
          <p:nvPr/>
        </p:nvSpPr>
        <p:spPr bwMode="auto">
          <a:xfrm>
            <a:off x="1847851" y="3224213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1" name="Line 22"/>
          <p:cNvSpPr>
            <a:spLocks noChangeShapeType="1"/>
          </p:cNvSpPr>
          <p:nvPr/>
        </p:nvSpPr>
        <p:spPr bwMode="auto">
          <a:xfrm>
            <a:off x="1847851" y="2765425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272" name="Object 23"/>
          <p:cNvGraphicFramePr>
            <a:graphicFrameLocks noChangeAspect="1"/>
          </p:cNvGraphicFramePr>
          <p:nvPr/>
        </p:nvGraphicFramePr>
        <p:xfrm>
          <a:off x="7177088" y="3246439"/>
          <a:ext cx="1223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9" name="Equation" r:id="rId23" imgW="580913" imgH="180855" progId="Equation.DSMT4">
                  <p:embed/>
                </p:oleObj>
              </mc:Choice>
              <mc:Fallback>
                <p:oleObj name="Equation" r:id="rId23" imgW="580913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3246439"/>
                        <a:ext cx="12239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3" name="Object 24"/>
          <p:cNvGraphicFramePr>
            <a:graphicFrameLocks noChangeAspect="1"/>
          </p:cNvGraphicFramePr>
          <p:nvPr/>
        </p:nvGraphicFramePr>
        <p:xfrm>
          <a:off x="3998913" y="2276475"/>
          <a:ext cx="246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0" name="Equation" r:id="rId25" imgW="1171543" imgH="180855" progId="Equation.DSMT4">
                  <p:embed/>
                </p:oleObj>
              </mc:Choice>
              <mc:Fallback>
                <p:oleObj name="Equation" r:id="rId25" imgW="1171543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276475"/>
                        <a:ext cx="246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4" name="Line 25"/>
          <p:cNvSpPr>
            <a:spLocks noChangeShapeType="1"/>
          </p:cNvSpPr>
          <p:nvPr/>
        </p:nvSpPr>
        <p:spPr bwMode="auto">
          <a:xfrm>
            <a:off x="3503613" y="4376738"/>
            <a:ext cx="6913562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9275" name="Object 26"/>
          <p:cNvGraphicFramePr>
            <a:graphicFrameLocks noChangeAspect="1"/>
          </p:cNvGraphicFramePr>
          <p:nvPr/>
        </p:nvGraphicFramePr>
        <p:xfrm>
          <a:off x="3719513" y="4386263"/>
          <a:ext cx="2952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1" name="Equation" r:id="rId27" imgW="1542982" imgH="333368" progId="Equation.DSMT4">
                  <p:embed/>
                </p:oleObj>
              </mc:Choice>
              <mc:Fallback>
                <p:oleObj name="Equation" r:id="rId27" imgW="1542982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386263"/>
                        <a:ext cx="2952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6" name="Object 27"/>
          <p:cNvGraphicFramePr>
            <a:graphicFrameLocks noChangeAspect="1"/>
          </p:cNvGraphicFramePr>
          <p:nvPr/>
        </p:nvGraphicFramePr>
        <p:xfrm>
          <a:off x="7051676" y="4375150"/>
          <a:ext cx="3292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2" name="Equation" r:id="rId29" imgW="1590762" imgH="333368" progId="Equation.DSMT4">
                  <p:embed/>
                </p:oleObj>
              </mc:Choice>
              <mc:Fallback>
                <p:oleObj name="Equation" r:id="rId29" imgW="1590762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6" y="4375150"/>
                        <a:ext cx="32924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7" name="Line 28"/>
          <p:cNvSpPr>
            <a:spLocks noChangeShapeType="1"/>
          </p:cNvSpPr>
          <p:nvPr/>
        </p:nvSpPr>
        <p:spPr bwMode="auto">
          <a:xfrm>
            <a:off x="1847851" y="5178425"/>
            <a:ext cx="8569325" cy="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8" name="Line 29"/>
          <p:cNvSpPr>
            <a:spLocks noChangeShapeType="1"/>
          </p:cNvSpPr>
          <p:nvPr/>
        </p:nvSpPr>
        <p:spPr bwMode="auto">
          <a:xfrm flipH="1">
            <a:off x="10417175" y="1063625"/>
            <a:ext cx="0" cy="411480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79" name="Line 30"/>
          <p:cNvSpPr>
            <a:spLocks noChangeShapeType="1"/>
          </p:cNvSpPr>
          <p:nvPr/>
        </p:nvSpPr>
        <p:spPr bwMode="auto">
          <a:xfrm flipH="1">
            <a:off x="3503613" y="1063625"/>
            <a:ext cx="0" cy="411480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80" name="Line 31"/>
          <p:cNvSpPr>
            <a:spLocks noChangeShapeType="1"/>
          </p:cNvSpPr>
          <p:nvPr/>
        </p:nvSpPr>
        <p:spPr bwMode="auto">
          <a:xfrm flipH="1">
            <a:off x="1847850" y="1063625"/>
            <a:ext cx="0" cy="4114800"/>
          </a:xfrm>
          <a:prstGeom prst="line">
            <a:avLst/>
          </a:prstGeom>
          <a:noFill/>
          <a:ln w="3175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81" name="Text Box 32"/>
          <p:cNvSpPr txBox="1">
            <a:spLocks noChangeArrowheads="1"/>
          </p:cNvSpPr>
          <p:nvPr/>
        </p:nvSpPr>
        <p:spPr bwMode="auto">
          <a:xfrm>
            <a:off x="1846264" y="2730501"/>
            <a:ext cx="1728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Constitutive relations</a:t>
            </a:r>
          </a:p>
        </p:txBody>
      </p:sp>
      <p:sp>
        <p:nvSpPr>
          <p:cNvPr id="309282" name="Text Box 33"/>
          <p:cNvSpPr txBox="1">
            <a:spLocks noChangeArrowheads="1"/>
          </p:cNvSpPr>
          <p:nvPr/>
        </p:nvSpPr>
        <p:spPr bwMode="auto">
          <a:xfrm>
            <a:off x="1847850" y="3306764"/>
            <a:ext cx="1728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Potential functions</a:t>
            </a:r>
          </a:p>
        </p:txBody>
      </p:sp>
      <p:sp>
        <p:nvSpPr>
          <p:cNvPr id="309283" name="Text Box 34"/>
          <p:cNvSpPr txBox="1">
            <a:spLocks noChangeArrowheads="1"/>
          </p:cNvSpPr>
          <p:nvPr/>
        </p:nvSpPr>
        <p:spPr bwMode="auto">
          <a:xfrm>
            <a:off x="1774825" y="4170364"/>
            <a:ext cx="1728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boundary conditions</a:t>
            </a:r>
          </a:p>
        </p:txBody>
      </p:sp>
      <p:sp>
        <p:nvSpPr>
          <p:cNvPr id="309284" name="Text Box 35"/>
          <p:cNvSpPr txBox="1">
            <a:spLocks noChangeArrowheads="1"/>
          </p:cNvSpPr>
          <p:nvPr/>
        </p:nvSpPr>
        <p:spPr bwMode="auto">
          <a:xfrm>
            <a:off x="7154864" y="981076"/>
            <a:ext cx="3044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Steady electric field (outside the power supply)</a:t>
            </a:r>
          </a:p>
        </p:txBody>
      </p:sp>
      <p:grpSp>
        <p:nvGrpSpPr>
          <p:cNvPr id="1017892" name="Group 36"/>
          <p:cNvGrpSpPr>
            <a:grpSpLocks/>
          </p:cNvGrpSpPr>
          <p:nvPr/>
        </p:nvGrpSpPr>
        <p:grpSpPr bwMode="auto">
          <a:xfrm>
            <a:off x="1739901" y="5281614"/>
            <a:ext cx="8677275" cy="1133475"/>
            <a:chOff x="136" y="3357"/>
            <a:chExt cx="5466" cy="714"/>
          </a:xfrm>
        </p:grpSpPr>
        <p:sp>
          <p:nvSpPr>
            <p:cNvPr id="309286" name="Text Box 37"/>
            <p:cNvSpPr txBox="1">
              <a:spLocks noChangeArrowheads="1"/>
            </p:cNvSpPr>
            <p:nvPr/>
          </p:nvSpPr>
          <p:spPr bwMode="auto">
            <a:xfrm>
              <a:off x="136" y="3566"/>
              <a:ext cx="13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ea typeface="楷体_GB2312" pitchFamily="49" charset="-122"/>
                </a:rPr>
                <a:t>Corresponding physical quantity</a:t>
              </a:r>
            </a:p>
          </p:txBody>
        </p:sp>
        <p:sp>
          <p:nvSpPr>
            <p:cNvPr id="309287" name="Text Box 38"/>
            <p:cNvSpPr txBox="1">
              <a:spLocks noChangeArrowheads="1"/>
            </p:cNvSpPr>
            <p:nvPr/>
          </p:nvSpPr>
          <p:spPr bwMode="auto">
            <a:xfrm>
              <a:off x="1535" y="3357"/>
              <a:ext cx="8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electrostatic field</a:t>
              </a:r>
            </a:p>
          </p:txBody>
        </p:sp>
        <p:graphicFrame>
          <p:nvGraphicFramePr>
            <p:cNvPr id="309288" name="Object 39"/>
            <p:cNvGraphicFramePr>
              <a:graphicFrameLocks noChangeAspect="1"/>
            </p:cNvGraphicFramePr>
            <p:nvPr/>
          </p:nvGraphicFramePr>
          <p:xfrm>
            <a:off x="3742" y="3402"/>
            <a:ext cx="2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3" name="Equation" r:id="rId31" imgW="85841" imgH="104734" progId="Equation.DSMT4">
                    <p:embed/>
                  </p:oleObj>
                </mc:Choice>
                <mc:Fallback>
                  <p:oleObj name="Equation" r:id="rId31" imgW="85841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402"/>
                          <a:ext cx="2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89" name="Object 40"/>
            <p:cNvGraphicFramePr>
              <a:graphicFrameLocks noChangeAspect="1"/>
            </p:cNvGraphicFramePr>
            <p:nvPr/>
          </p:nvGraphicFramePr>
          <p:xfrm>
            <a:off x="4785" y="340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4" name="Equation" r:id="rId33" imgW="66675" imgH="85839" progId="Equation.DSMT4">
                    <p:embed/>
                  </p:oleObj>
                </mc:Choice>
                <mc:Fallback>
                  <p:oleObj name="Equation" r:id="rId33" imgW="66675" imgH="858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0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0" name="Object 41"/>
            <p:cNvGraphicFramePr>
              <a:graphicFrameLocks noChangeAspect="1"/>
            </p:cNvGraphicFramePr>
            <p:nvPr/>
          </p:nvGraphicFramePr>
          <p:xfrm>
            <a:off x="4785" y="3720"/>
            <a:ext cx="27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5" name="Equation" r:id="rId35" imgW="95289" imgH="85839" progId="Equation.DSMT4">
                    <p:embed/>
                  </p:oleObj>
                </mc:Choice>
                <mc:Fallback>
                  <p:oleObj name="Equation" r:id="rId35" imgW="95289" imgH="858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720"/>
                          <a:ext cx="27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1" name="Object 42"/>
            <p:cNvGraphicFramePr>
              <a:graphicFrameLocks noChangeAspect="1"/>
            </p:cNvGraphicFramePr>
            <p:nvPr/>
          </p:nvGraphicFramePr>
          <p:xfrm>
            <a:off x="2608" y="3385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6" name="Equation" r:id="rId37" imgW="95289" imgH="142795" progId="Equation.DSMT4">
                    <p:embed/>
                  </p:oleObj>
                </mc:Choice>
                <mc:Fallback>
                  <p:oleObj name="Equation" r:id="rId37" imgW="95289" imgH="1427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385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2" name="Object 43"/>
            <p:cNvGraphicFramePr>
              <a:graphicFrameLocks noChangeAspect="1"/>
            </p:cNvGraphicFramePr>
            <p:nvPr/>
          </p:nvGraphicFramePr>
          <p:xfrm>
            <a:off x="2608" y="3675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7" name="Equation" r:id="rId39" imgW="95289" imgH="142795" progId="Equation.DSMT4">
                    <p:embed/>
                  </p:oleObj>
                </mc:Choice>
                <mc:Fallback>
                  <p:oleObj name="Equation" r:id="rId39" imgW="95289" imgH="1427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675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3" name="Object 44"/>
            <p:cNvGraphicFramePr>
              <a:graphicFrameLocks noChangeAspect="1"/>
            </p:cNvGraphicFramePr>
            <p:nvPr/>
          </p:nvGraphicFramePr>
          <p:xfrm>
            <a:off x="3153" y="3385"/>
            <a:ext cx="23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8" name="Equation" r:id="rId41" imgW="104737" imgH="142795" progId="Equation.DSMT4">
                    <p:embed/>
                  </p:oleObj>
                </mc:Choice>
                <mc:Fallback>
                  <p:oleObj name="Equation" r:id="rId41" imgW="104737" imgH="1427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385"/>
                          <a:ext cx="23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4" name="Object 45"/>
            <p:cNvGraphicFramePr>
              <a:graphicFrameLocks noChangeAspect="1"/>
            </p:cNvGraphicFramePr>
            <p:nvPr/>
          </p:nvGraphicFramePr>
          <p:xfrm>
            <a:off x="3198" y="3658"/>
            <a:ext cx="26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69" name="Equation" r:id="rId43" imgW="85841" imgH="161960" progId="Equation.DSMT4">
                    <p:embed/>
                  </p:oleObj>
                </mc:Choice>
                <mc:Fallback>
                  <p:oleObj name="Equation" r:id="rId43" imgW="85841" imgH="16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58"/>
                          <a:ext cx="26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5" name="Object 46"/>
            <p:cNvGraphicFramePr>
              <a:graphicFrameLocks noChangeAspect="1"/>
            </p:cNvGraphicFramePr>
            <p:nvPr/>
          </p:nvGraphicFramePr>
          <p:xfrm>
            <a:off x="4241" y="3385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0" name="Equation" r:id="rId45" imgW="66675" imgH="104734" progId="Equation.DSMT4">
                    <p:embed/>
                  </p:oleObj>
                </mc:Choice>
                <mc:Fallback>
                  <p:oleObj name="Equation" r:id="rId45" imgW="66675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85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96" name="Object 47"/>
            <p:cNvGraphicFramePr>
              <a:graphicFrameLocks noChangeAspect="1"/>
            </p:cNvGraphicFramePr>
            <p:nvPr/>
          </p:nvGraphicFramePr>
          <p:xfrm>
            <a:off x="4257" y="3692"/>
            <a:ext cx="24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1" name="Equation" r:id="rId47" imgW="66675" imgH="104734" progId="Equation.DSMT4">
                    <p:embed/>
                  </p:oleObj>
                </mc:Choice>
                <mc:Fallback>
                  <p:oleObj name="Equation" r:id="rId47" imgW="66675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3692"/>
                          <a:ext cx="24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97" name="Text Box 48"/>
            <p:cNvSpPr txBox="1">
              <a:spLocks noChangeArrowheads="1"/>
            </p:cNvSpPr>
            <p:nvPr/>
          </p:nvSpPr>
          <p:spPr bwMode="auto">
            <a:xfrm>
              <a:off x="1520" y="3674"/>
              <a:ext cx="10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steady electric 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field</a:t>
              </a:r>
            </a:p>
          </p:txBody>
        </p:sp>
        <p:sp>
          <p:nvSpPr>
            <p:cNvPr id="309298" name="Line 49"/>
            <p:cNvSpPr>
              <a:spLocks noChangeShapeType="1"/>
            </p:cNvSpPr>
            <p:nvPr/>
          </p:nvSpPr>
          <p:spPr bwMode="auto">
            <a:xfrm>
              <a:off x="5148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299" name="Object 50"/>
            <p:cNvGraphicFramePr>
              <a:graphicFrameLocks noChangeAspect="1"/>
            </p:cNvGraphicFramePr>
            <p:nvPr/>
          </p:nvGraphicFramePr>
          <p:xfrm>
            <a:off x="3742" y="3691"/>
            <a:ext cx="2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2" name="Equation" r:id="rId49" imgW="85841" imgH="104734" progId="Equation.DSMT4">
                    <p:embed/>
                  </p:oleObj>
                </mc:Choice>
                <mc:Fallback>
                  <p:oleObj name="Equation" r:id="rId49" imgW="85841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91"/>
                          <a:ext cx="2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00" name="Line 51"/>
            <p:cNvSpPr>
              <a:spLocks noChangeShapeType="1"/>
            </p:cNvSpPr>
            <p:nvPr/>
          </p:nvSpPr>
          <p:spPr bwMode="auto">
            <a:xfrm>
              <a:off x="4649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1" name="Line 52"/>
            <p:cNvSpPr>
              <a:spLocks noChangeShapeType="1"/>
            </p:cNvSpPr>
            <p:nvPr/>
          </p:nvSpPr>
          <p:spPr bwMode="auto">
            <a:xfrm>
              <a:off x="4105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2" name="Line 53"/>
            <p:cNvSpPr>
              <a:spLocks noChangeShapeType="1"/>
            </p:cNvSpPr>
            <p:nvPr/>
          </p:nvSpPr>
          <p:spPr bwMode="auto">
            <a:xfrm>
              <a:off x="3561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3" name="Line 54"/>
            <p:cNvSpPr>
              <a:spLocks noChangeShapeType="1"/>
            </p:cNvSpPr>
            <p:nvPr/>
          </p:nvSpPr>
          <p:spPr bwMode="auto">
            <a:xfrm>
              <a:off x="3016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4" name="Line 55"/>
            <p:cNvSpPr>
              <a:spLocks noChangeShapeType="1"/>
            </p:cNvSpPr>
            <p:nvPr/>
          </p:nvSpPr>
          <p:spPr bwMode="auto">
            <a:xfrm>
              <a:off x="2472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5" name="Line 56"/>
            <p:cNvSpPr>
              <a:spLocks noChangeShapeType="1"/>
            </p:cNvSpPr>
            <p:nvPr/>
          </p:nvSpPr>
          <p:spPr bwMode="auto">
            <a:xfrm>
              <a:off x="1474" y="3357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06" name="Line 57"/>
            <p:cNvSpPr>
              <a:spLocks noChangeShapeType="1"/>
            </p:cNvSpPr>
            <p:nvPr/>
          </p:nvSpPr>
          <p:spPr bwMode="auto">
            <a:xfrm>
              <a:off x="5602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307" name="Object 58"/>
            <p:cNvGraphicFramePr>
              <a:graphicFrameLocks noChangeAspect="1"/>
            </p:cNvGraphicFramePr>
            <p:nvPr/>
          </p:nvGraphicFramePr>
          <p:xfrm>
            <a:off x="5239" y="3714"/>
            <a:ext cx="27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3" name="Equation" r:id="rId51" imgW="104737" imgH="123900" progId="Equation.DSMT4">
                    <p:embed/>
                  </p:oleObj>
                </mc:Choice>
                <mc:Fallback>
                  <p:oleObj name="Equation" r:id="rId51" imgW="104737" imgH="1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714"/>
                          <a:ext cx="27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308" name="Object 59"/>
            <p:cNvGraphicFramePr>
              <a:graphicFrameLocks noChangeAspect="1"/>
            </p:cNvGraphicFramePr>
            <p:nvPr/>
          </p:nvGraphicFramePr>
          <p:xfrm>
            <a:off x="5284" y="3416"/>
            <a:ext cx="22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74" name="Equation" r:id="rId53" imgW="95289" imgH="123900" progId="Equation.DSMT4">
                    <p:embed/>
                  </p:oleObj>
                </mc:Choice>
                <mc:Fallback>
                  <p:oleObj name="Equation" r:id="rId53" imgW="95289" imgH="1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416"/>
                          <a:ext cx="22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09" name="Line 60"/>
            <p:cNvSpPr>
              <a:spLocks noChangeShapeType="1"/>
            </p:cNvSpPr>
            <p:nvPr/>
          </p:nvSpPr>
          <p:spPr bwMode="auto">
            <a:xfrm>
              <a:off x="1474" y="3674"/>
              <a:ext cx="412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10" name="Line 61"/>
            <p:cNvSpPr>
              <a:spLocks noChangeShapeType="1"/>
            </p:cNvSpPr>
            <p:nvPr/>
          </p:nvSpPr>
          <p:spPr bwMode="auto">
            <a:xfrm>
              <a:off x="204" y="3369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11" name="Line 62"/>
            <p:cNvSpPr>
              <a:spLocks noChangeShapeType="1"/>
            </p:cNvSpPr>
            <p:nvPr/>
          </p:nvSpPr>
          <p:spPr bwMode="auto">
            <a:xfrm>
              <a:off x="204" y="4004"/>
              <a:ext cx="5398" cy="0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12" name="Line 63"/>
            <p:cNvSpPr>
              <a:spLocks noChangeShapeType="1"/>
            </p:cNvSpPr>
            <p:nvPr/>
          </p:nvSpPr>
          <p:spPr bwMode="auto">
            <a:xfrm>
              <a:off x="204" y="3369"/>
              <a:ext cx="0" cy="635"/>
            </a:xfrm>
            <a:prstGeom prst="line">
              <a:avLst/>
            </a:prstGeom>
            <a:noFill/>
            <a:ln w="317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9313" name="Object 64"/>
          <p:cNvGraphicFramePr>
            <a:graphicFrameLocks noChangeAspect="1"/>
          </p:cNvGraphicFramePr>
          <p:nvPr/>
        </p:nvGraphicFramePr>
        <p:xfrm>
          <a:off x="3624263" y="1700213"/>
          <a:ext cx="31988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5" name="Equation" r:id="rId55" imgW="1590762" imgH="238081" progId="Equation.DSMT4">
                  <p:embed/>
                </p:oleObj>
              </mc:Choice>
              <mc:Fallback>
                <p:oleObj name="Equation" r:id="rId55" imgW="1590762" imgH="238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1700213"/>
                        <a:ext cx="31988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2208213" y="1773238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Solution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pSp>
        <p:nvGrpSpPr>
          <p:cNvPr id="791588" name="Group 36"/>
          <p:cNvGrpSpPr>
            <a:grpSpLocks/>
          </p:cNvGrpSpPr>
          <p:nvPr/>
        </p:nvGrpSpPr>
        <p:grpSpPr bwMode="auto">
          <a:xfrm>
            <a:off x="5230813" y="4581525"/>
            <a:ext cx="3744912" cy="933450"/>
            <a:chOff x="2435" y="2886"/>
            <a:chExt cx="2622" cy="588"/>
          </a:xfrm>
        </p:grpSpPr>
        <p:sp>
          <p:nvSpPr>
            <p:cNvPr id="310278" name="Text Box 7"/>
            <p:cNvSpPr txBox="1">
              <a:spLocks noChangeArrowheads="1"/>
            </p:cNvSpPr>
            <p:nvPr/>
          </p:nvSpPr>
          <p:spPr bwMode="auto">
            <a:xfrm>
              <a:off x="2435" y="300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0279" name="Object 8"/>
            <p:cNvGraphicFramePr>
              <a:graphicFrameLocks noChangeAspect="1"/>
            </p:cNvGraphicFramePr>
            <p:nvPr/>
          </p:nvGraphicFramePr>
          <p:xfrm>
            <a:off x="3190" y="2886"/>
            <a:ext cx="186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6" name="Equation" r:id="rId3" imgW="1038193" imgH="361981" progId="Equation.DSMT4">
                    <p:embed/>
                  </p:oleObj>
                </mc:Choice>
                <mc:Fallback>
                  <p:oleObj name="Equation" r:id="rId3" imgW="1038193" imgH="36198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2886"/>
                          <a:ext cx="1867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1589" name="Group 37"/>
          <p:cNvGrpSpPr>
            <a:grpSpLocks/>
          </p:cNvGrpSpPr>
          <p:nvPr/>
        </p:nvGrpSpPr>
        <p:grpSpPr bwMode="auto">
          <a:xfrm>
            <a:off x="5588001" y="5667376"/>
            <a:ext cx="4252913" cy="785813"/>
            <a:chOff x="2472" y="3570"/>
            <a:chExt cx="2679" cy="495"/>
          </a:xfrm>
        </p:grpSpPr>
        <p:sp>
          <p:nvSpPr>
            <p:cNvPr id="310281" name="Text Box 9"/>
            <p:cNvSpPr txBox="1">
              <a:spLocks noChangeArrowheads="1"/>
            </p:cNvSpPr>
            <p:nvPr/>
          </p:nvSpPr>
          <p:spPr bwMode="auto">
            <a:xfrm>
              <a:off x="2472" y="370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Resistance</a:t>
              </a:r>
            </a:p>
          </p:txBody>
        </p:sp>
        <p:graphicFrame>
          <p:nvGraphicFramePr>
            <p:cNvPr id="310282" name="Object 10"/>
            <p:cNvGraphicFramePr>
              <a:graphicFrameLocks noChangeAspect="1"/>
            </p:cNvGraphicFramePr>
            <p:nvPr/>
          </p:nvGraphicFramePr>
          <p:xfrm>
            <a:off x="3515" y="3570"/>
            <a:ext cx="163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7" name="Equation" r:id="rId5" imgW="1124034" imgH="333368" progId="Equation.DSMT4">
                    <p:embed/>
                  </p:oleObj>
                </mc:Choice>
                <mc:Fallback>
                  <p:oleObj name="Equation" r:id="rId5" imgW="1124034" imgH="3333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570"/>
                          <a:ext cx="163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1563" name="Object 11"/>
          <p:cNvGraphicFramePr>
            <a:graphicFrameLocks noChangeAspect="1"/>
          </p:cNvGraphicFramePr>
          <p:nvPr/>
        </p:nvGraphicFramePr>
        <p:xfrm>
          <a:off x="5422901" y="3644901"/>
          <a:ext cx="4849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8" name="Equation" r:id="rId7" imgW="2352805" imgH="371429" progId="Equation.DSMT4">
                  <p:embed/>
                </p:oleObj>
              </mc:Choice>
              <mc:Fallback>
                <p:oleObj name="Equation" r:id="rId7" imgW="2352805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1" y="3644901"/>
                        <a:ext cx="48498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4" name="Line 12"/>
          <p:cNvSpPr>
            <a:spLocks noChangeShapeType="1"/>
          </p:cNvSpPr>
          <p:nvPr/>
        </p:nvSpPr>
        <p:spPr bwMode="auto">
          <a:xfrm>
            <a:off x="2279650" y="4221163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0285" name="Group 32"/>
          <p:cNvGrpSpPr>
            <a:grpSpLocks/>
          </p:cNvGrpSpPr>
          <p:nvPr/>
        </p:nvGrpSpPr>
        <p:grpSpPr bwMode="auto">
          <a:xfrm>
            <a:off x="1774826" y="2852738"/>
            <a:ext cx="3241675" cy="2952750"/>
            <a:chOff x="158" y="1525"/>
            <a:chExt cx="2042" cy="1860"/>
          </a:xfrm>
        </p:grpSpPr>
        <p:sp>
          <p:nvSpPr>
            <p:cNvPr id="310286" name="Rectangle 13"/>
            <p:cNvSpPr>
              <a:spLocks noChangeArrowheads="1"/>
            </p:cNvSpPr>
            <p:nvPr/>
          </p:nvSpPr>
          <p:spPr bwMode="auto">
            <a:xfrm>
              <a:off x="158" y="1525"/>
              <a:ext cx="2042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10287" name="AutoShape 14"/>
            <p:cNvSpPr>
              <a:spLocks noChangeArrowheads="1"/>
            </p:cNvSpPr>
            <p:nvPr/>
          </p:nvSpPr>
          <p:spPr bwMode="auto">
            <a:xfrm>
              <a:off x="385" y="2070"/>
              <a:ext cx="953" cy="9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3 w 21600"/>
                <a:gd name="T25" fmla="*/ 3171 h 21600"/>
                <a:gd name="T26" fmla="*/ 18427 w 21600"/>
                <a:gd name="T27" fmla="*/ 18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17" y="10800"/>
                  </a:moveTo>
                  <a:cubicBezTo>
                    <a:pt x="817" y="16313"/>
                    <a:pt x="5287" y="20783"/>
                    <a:pt x="10800" y="20783"/>
                  </a:cubicBezTo>
                  <a:cubicBezTo>
                    <a:pt x="16313" y="20783"/>
                    <a:pt x="20783" y="16313"/>
                    <a:pt x="20783" y="10800"/>
                  </a:cubicBezTo>
                  <a:cubicBezTo>
                    <a:pt x="20783" y="5287"/>
                    <a:pt x="16313" y="817"/>
                    <a:pt x="10800" y="817"/>
                  </a:cubicBezTo>
                  <a:cubicBezTo>
                    <a:pt x="5287" y="817"/>
                    <a:pt x="817" y="5287"/>
                    <a:pt x="817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600000" lon="1799995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10288" name="Oval 15"/>
            <p:cNvSpPr>
              <a:spLocks noChangeAspect="1" noChangeArrowheads="1"/>
            </p:cNvSpPr>
            <p:nvPr/>
          </p:nvSpPr>
          <p:spPr bwMode="auto">
            <a:xfrm>
              <a:off x="340" y="2093"/>
              <a:ext cx="929" cy="929"/>
            </a:xfrm>
            <a:prstGeom prst="ellipse">
              <a:avLst/>
            </a:prstGeom>
            <a:solidFill>
              <a:srgbClr val="FFBA7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10289" name="Line 16"/>
            <p:cNvSpPr>
              <a:spLocks noChangeShapeType="1"/>
            </p:cNvSpPr>
            <p:nvPr/>
          </p:nvSpPr>
          <p:spPr bwMode="auto">
            <a:xfrm>
              <a:off x="1090" y="1810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0" name="Line 17"/>
            <p:cNvSpPr>
              <a:spLocks noChangeShapeType="1"/>
            </p:cNvSpPr>
            <p:nvPr/>
          </p:nvSpPr>
          <p:spPr bwMode="auto">
            <a:xfrm>
              <a:off x="386" y="209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1" name="Line 18"/>
            <p:cNvSpPr>
              <a:spLocks noChangeShapeType="1"/>
            </p:cNvSpPr>
            <p:nvPr/>
          </p:nvSpPr>
          <p:spPr bwMode="auto">
            <a:xfrm flipH="1">
              <a:off x="656" y="1797"/>
              <a:ext cx="728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0292" name="Object 19"/>
            <p:cNvGraphicFramePr>
              <a:graphicFrameLocks noChangeAspect="1"/>
            </p:cNvGraphicFramePr>
            <p:nvPr/>
          </p:nvGraphicFramePr>
          <p:xfrm>
            <a:off x="866" y="1752"/>
            <a:ext cx="10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9" name="Equation" r:id="rId9" imgW="28614" imgH="123900" progId="Equation.3">
                    <p:embed/>
                  </p:oleObj>
                </mc:Choice>
                <mc:Fallback>
                  <p:oleObj name="Equation" r:id="rId9" imgW="28614" imgH="1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752"/>
                          <a:ext cx="10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93" name="Oval 20"/>
            <p:cNvSpPr>
              <a:spLocks noChangeAspect="1" noChangeArrowheads="1"/>
            </p:cNvSpPr>
            <p:nvPr/>
          </p:nvSpPr>
          <p:spPr bwMode="auto">
            <a:xfrm>
              <a:off x="399" y="2153"/>
              <a:ext cx="816" cy="81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10294" name="Oval 21"/>
            <p:cNvSpPr>
              <a:spLocks noChangeAspect="1" noChangeArrowheads="1"/>
            </p:cNvSpPr>
            <p:nvPr/>
          </p:nvSpPr>
          <p:spPr bwMode="auto">
            <a:xfrm>
              <a:off x="581" y="2342"/>
              <a:ext cx="453" cy="453"/>
            </a:xfrm>
            <a:prstGeom prst="ellipse">
              <a:avLst/>
            </a:prstGeom>
            <a:solidFill>
              <a:srgbClr val="FFAB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310295" name="Object 22"/>
            <p:cNvGraphicFramePr>
              <a:graphicFrameLocks noChangeAspect="1"/>
            </p:cNvGraphicFramePr>
            <p:nvPr/>
          </p:nvGraphicFramePr>
          <p:xfrm>
            <a:off x="690" y="2166"/>
            <a:ext cx="19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0" name="Equation" r:id="rId11" imgW="95289" imgH="85839" progId="Equation.3">
                    <p:embed/>
                  </p:oleObj>
                </mc:Choice>
                <mc:Fallback>
                  <p:oleObj name="Equation" r:id="rId11" imgW="95289" imgH="858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166"/>
                          <a:ext cx="19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96" name="Object 23"/>
            <p:cNvGraphicFramePr>
              <a:graphicFrameLocks noChangeAspect="1"/>
            </p:cNvGraphicFramePr>
            <p:nvPr/>
          </p:nvGraphicFramePr>
          <p:xfrm>
            <a:off x="884" y="2212"/>
            <a:ext cx="18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1" name="Equation" r:id="rId13" imgW="66675" imgH="85839" progId="Equation.3">
                    <p:embed/>
                  </p:oleObj>
                </mc:Choice>
                <mc:Fallback>
                  <p:oleObj name="Equation" r:id="rId13" imgW="66675" imgH="858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12"/>
                          <a:ext cx="18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97" name="Line 24"/>
            <p:cNvSpPr>
              <a:spLocks noChangeShapeType="1"/>
            </p:cNvSpPr>
            <p:nvPr/>
          </p:nvSpPr>
          <p:spPr bwMode="auto">
            <a:xfrm flipH="1" flipV="1">
              <a:off x="484" y="2296"/>
              <a:ext cx="305" cy="285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98" name="Line 25"/>
            <p:cNvSpPr>
              <a:spLocks noChangeAspect="1" noChangeShapeType="1"/>
            </p:cNvSpPr>
            <p:nvPr/>
          </p:nvSpPr>
          <p:spPr bwMode="auto">
            <a:xfrm flipV="1">
              <a:off x="790" y="2405"/>
              <a:ext cx="199" cy="168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0299" name="Object 26"/>
            <p:cNvGraphicFramePr>
              <a:graphicFrameLocks noChangeAspect="1"/>
            </p:cNvGraphicFramePr>
            <p:nvPr/>
          </p:nvGraphicFramePr>
          <p:xfrm>
            <a:off x="458" y="2365"/>
            <a:ext cx="18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2" name="公式" r:id="rId15" imgW="66675" imgH="123900" progId="Equation.3">
                    <p:embed/>
                  </p:oleObj>
                </mc:Choice>
                <mc:Fallback>
                  <p:oleObj name="公式" r:id="rId15" imgW="66675" imgH="1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2365"/>
                          <a:ext cx="18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300" name="Object 27"/>
            <p:cNvGraphicFramePr>
              <a:graphicFrameLocks noChangeAspect="1"/>
            </p:cNvGraphicFramePr>
            <p:nvPr/>
          </p:nvGraphicFramePr>
          <p:xfrm>
            <a:off x="876" y="2480"/>
            <a:ext cx="18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3" name="公式" r:id="rId17" imgW="66675" imgH="85839" progId="Equation.3">
                    <p:embed/>
                  </p:oleObj>
                </mc:Choice>
                <mc:Fallback>
                  <p:oleObj name="公式" r:id="rId17" imgW="66675" imgH="858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480"/>
                          <a:ext cx="181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1586" name="Group 34"/>
          <p:cNvGrpSpPr>
            <a:grpSpLocks/>
          </p:cNvGrpSpPr>
          <p:nvPr/>
        </p:nvGrpSpPr>
        <p:grpSpPr bwMode="auto">
          <a:xfrm>
            <a:off x="4943475" y="2592388"/>
            <a:ext cx="2852738" cy="836612"/>
            <a:chOff x="2400" y="1633"/>
            <a:chExt cx="1551" cy="527"/>
          </a:xfrm>
        </p:grpSpPr>
        <p:sp>
          <p:nvSpPr>
            <p:cNvPr id="310302" name="Text Box 4"/>
            <p:cNvSpPr txBox="1">
              <a:spLocks noChangeArrowheads="1"/>
            </p:cNvSpPr>
            <p:nvPr/>
          </p:nvSpPr>
          <p:spPr bwMode="auto">
            <a:xfrm>
              <a:off x="2400" y="173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endPara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0303" name="Object 5"/>
            <p:cNvGraphicFramePr>
              <a:graphicFrameLocks noChangeAspect="1"/>
            </p:cNvGraphicFramePr>
            <p:nvPr/>
          </p:nvGraphicFramePr>
          <p:xfrm>
            <a:off x="2699" y="1769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4" name="Equation" r:id="rId19" imgW="66675" imgH="104734" progId="Equation.DSMT4">
                    <p:embed/>
                  </p:oleObj>
                </mc:Choice>
                <mc:Fallback>
                  <p:oleObj name="Equation" r:id="rId19" imgW="66675" imgH="1047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769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304" name="Object 29"/>
            <p:cNvGraphicFramePr>
              <a:graphicFrameLocks noChangeAspect="1"/>
            </p:cNvGraphicFramePr>
            <p:nvPr/>
          </p:nvGraphicFramePr>
          <p:xfrm>
            <a:off x="3152" y="1633"/>
            <a:ext cx="79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5" name="Equation" r:id="rId21" imgW="552569" imgH="361981" progId="Equation.DSMT4">
                    <p:embed/>
                  </p:oleObj>
                </mc:Choice>
                <mc:Fallback>
                  <p:oleObj name="Equation" r:id="rId21" imgW="552569" imgH="36198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33"/>
                          <a:ext cx="799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05" name="AutoShape 30"/>
            <p:cNvSpPr>
              <a:spLocks noChangeArrowheads="1"/>
            </p:cNvSpPr>
            <p:nvPr/>
          </p:nvSpPr>
          <p:spPr bwMode="auto">
            <a:xfrm>
              <a:off x="2880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791587" name="Group 35"/>
          <p:cNvGrpSpPr>
            <a:grpSpLocks/>
          </p:cNvGrpSpPr>
          <p:nvPr/>
        </p:nvGrpSpPr>
        <p:grpSpPr bwMode="auto">
          <a:xfrm>
            <a:off x="7824788" y="2592388"/>
            <a:ext cx="2603500" cy="836612"/>
            <a:chOff x="3969" y="1633"/>
            <a:chExt cx="1640" cy="527"/>
          </a:xfrm>
        </p:grpSpPr>
        <p:graphicFrame>
          <p:nvGraphicFramePr>
            <p:cNvPr id="310307" name="Object 28"/>
            <p:cNvGraphicFramePr>
              <a:graphicFrameLocks noChangeAspect="1"/>
            </p:cNvGraphicFramePr>
            <p:nvPr/>
          </p:nvGraphicFramePr>
          <p:xfrm>
            <a:off x="4278" y="1633"/>
            <a:ext cx="1331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6" name="Equation" r:id="rId23" imgW="962069" imgH="361981" progId="Equation.DSMT4">
                    <p:embed/>
                  </p:oleObj>
                </mc:Choice>
                <mc:Fallback>
                  <p:oleObj name="Equation" r:id="rId23" imgW="962069" imgH="36198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" y="1633"/>
                          <a:ext cx="1331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08" name="AutoShape 31"/>
            <p:cNvSpPr>
              <a:spLocks noChangeArrowheads="1"/>
            </p:cNvSpPr>
            <p:nvPr/>
          </p:nvSpPr>
          <p:spPr bwMode="auto">
            <a:xfrm>
              <a:off x="3969" y="1814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222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791585" name="Text Box 33"/>
          <p:cNvSpPr txBox="1">
            <a:spLocks noChangeArrowheads="1"/>
          </p:cNvSpPr>
          <p:nvPr/>
        </p:nvSpPr>
        <p:spPr bwMode="auto">
          <a:xfrm>
            <a:off x="3863975" y="1773239"/>
            <a:ext cx="6300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Assume the current flowing from the inner conductor to the outer conductor is I.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1919289" y="260351"/>
            <a:ext cx="83534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Ex.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The inner and outer radius is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, length is </a:t>
            </a:r>
            <a:r>
              <a:rPr kumimoji="1" lang="en-US" altLang="zh-CN" sz="2400" b="1" i="1">
                <a:solidFill>
                  <a:srgbClr val="000000"/>
                </a:solidFill>
              </a:rPr>
              <a:t>l</a:t>
            </a:r>
            <a:r>
              <a:rPr kumimoji="1" lang="en-US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, the medium between has permittivity of </a:t>
            </a:r>
            <a:r>
              <a:rPr kumimoji="1" lang="el-GR" altLang="zh-CN" sz="2400" b="1" i="1">
                <a:solidFill>
                  <a:srgbClr val="000000"/>
                </a:solidFill>
              </a:rPr>
              <a:t>ε</a:t>
            </a:r>
            <a:r>
              <a:rPr kumimoji="1" lang="en-US" altLang="zh-CN" sz="2400" b="1">
                <a:solidFill>
                  <a:srgbClr val="000000"/>
                </a:solidFill>
              </a:rPr>
              <a:t> and conductivity of </a:t>
            </a:r>
            <a:r>
              <a:rPr kumimoji="1" lang="el-GR" altLang="zh-CN" sz="2400" b="1" i="1">
                <a:solidFill>
                  <a:srgbClr val="000000"/>
                </a:solidFill>
              </a:rPr>
              <a:t>σ</a:t>
            </a:r>
            <a:r>
              <a:rPr kumimoji="1" lang="en-US" altLang="zh-CN" sz="2400" b="1" i="1">
                <a:solidFill>
                  <a:srgbClr val="000000"/>
                </a:solidFill>
              </a:rPr>
              <a:t>.  </a:t>
            </a:r>
            <a:r>
              <a:rPr kumimoji="1" lang="en-US" altLang="zh-CN" sz="2400" b="1">
                <a:solidFill>
                  <a:srgbClr val="000000"/>
                </a:solidFill>
              </a:rPr>
              <a:t>Find the resistance of coaxial line 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9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7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/>
      <p:bldP spid="791585" grpId="0"/>
      <p:bldP spid="31031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1524000" y="188914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Ex</a:t>
            </a:r>
            <a:r>
              <a:rPr kumimoji="1" lang="en-US" altLang="zh-CN" sz="2400" b="1">
                <a:solidFill>
                  <a:srgbClr val="3333FF"/>
                </a:solidFill>
                <a:ea typeface="楷体_GB2312" pitchFamily="49" charset="-122"/>
              </a:rPr>
              <a:t>.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quarter of a flat circular conducting washer is shown in the figure. Calculate the resistance between two end faces.</a:t>
            </a:r>
          </a:p>
        </p:txBody>
      </p:sp>
      <p:grpSp>
        <p:nvGrpSpPr>
          <p:cNvPr id="337923" name="Group 3"/>
          <p:cNvGrpSpPr>
            <a:grpSpLocks/>
          </p:cNvGrpSpPr>
          <p:nvPr/>
        </p:nvGrpSpPr>
        <p:grpSpPr bwMode="auto">
          <a:xfrm>
            <a:off x="2116138" y="1489075"/>
            <a:ext cx="2971800" cy="2438400"/>
            <a:chOff x="624" y="816"/>
            <a:chExt cx="1872" cy="1536"/>
          </a:xfrm>
        </p:grpSpPr>
        <p:sp>
          <p:nvSpPr>
            <p:cNvPr id="337924" name="Rectangle 4"/>
            <p:cNvSpPr>
              <a:spLocks noChangeArrowheads="1"/>
            </p:cNvSpPr>
            <p:nvPr/>
          </p:nvSpPr>
          <p:spPr bwMode="auto">
            <a:xfrm>
              <a:off x="624" y="1444"/>
              <a:ext cx="116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672" y="816"/>
              <a:ext cx="1824" cy="1536"/>
              <a:chOff x="672" y="1248"/>
              <a:chExt cx="1824" cy="1536"/>
            </a:xfrm>
          </p:grpSpPr>
          <p:sp>
            <p:nvSpPr>
              <p:cNvPr id="337926" name="Arc 6"/>
              <p:cNvSpPr>
                <a:spLocks/>
              </p:cNvSpPr>
              <p:nvPr/>
            </p:nvSpPr>
            <p:spPr bwMode="auto">
              <a:xfrm>
                <a:off x="1055" y="1548"/>
                <a:ext cx="882" cy="86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00"/>
              </a:solidFill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27" name="Arc 7"/>
              <p:cNvSpPr>
                <a:spLocks/>
              </p:cNvSpPr>
              <p:nvPr/>
            </p:nvSpPr>
            <p:spPr bwMode="auto">
              <a:xfrm>
                <a:off x="1055" y="1761"/>
                <a:ext cx="665" cy="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28" name="Line 8"/>
              <p:cNvSpPr>
                <a:spLocks noChangeShapeType="1"/>
              </p:cNvSpPr>
              <p:nvPr/>
            </p:nvSpPr>
            <p:spPr bwMode="auto">
              <a:xfrm flipV="1">
                <a:off x="1055" y="2023"/>
                <a:ext cx="652" cy="3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29" name="Line 9"/>
              <p:cNvSpPr>
                <a:spLocks noChangeShapeType="1"/>
              </p:cNvSpPr>
              <p:nvPr/>
            </p:nvSpPr>
            <p:spPr bwMode="auto">
              <a:xfrm>
                <a:off x="1068" y="1548"/>
                <a:ext cx="0" cy="2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0" name="Line 10"/>
              <p:cNvSpPr>
                <a:spLocks noChangeShapeType="1"/>
              </p:cNvSpPr>
              <p:nvPr/>
            </p:nvSpPr>
            <p:spPr bwMode="auto">
              <a:xfrm>
                <a:off x="1720" y="2411"/>
                <a:ext cx="21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1" name="Freeform 11"/>
              <p:cNvSpPr>
                <a:spLocks/>
              </p:cNvSpPr>
              <p:nvPr/>
            </p:nvSpPr>
            <p:spPr bwMode="auto">
              <a:xfrm>
                <a:off x="1260" y="2286"/>
                <a:ext cx="43" cy="125"/>
              </a:xfrm>
              <a:custGeom>
                <a:avLst/>
                <a:gdLst>
                  <a:gd name="T0" fmla="*/ 40 w 67"/>
                  <a:gd name="T1" fmla="*/ 200 h 200"/>
                  <a:gd name="T2" fmla="*/ 60 w 67"/>
                  <a:gd name="T3" fmla="*/ 80 h 200"/>
                  <a:gd name="T4" fmla="*/ 0 w 67"/>
                  <a:gd name="T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200">
                    <a:moveTo>
                      <a:pt x="40" y="200"/>
                    </a:moveTo>
                    <a:cubicBezTo>
                      <a:pt x="53" y="156"/>
                      <a:pt x="67" y="113"/>
                      <a:pt x="60" y="80"/>
                    </a:cubicBezTo>
                    <a:cubicBezTo>
                      <a:pt x="53" y="47"/>
                      <a:pt x="26" y="2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2" name="Line 12"/>
              <p:cNvSpPr>
                <a:spLocks noChangeShapeType="1"/>
              </p:cNvSpPr>
              <p:nvPr/>
            </p:nvSpPr>
            <p:spPr bwMode="auto">
              <a:xfrm>
                <a:off x="1064" y="2411"/>
                <a:ext cx="0" cy="2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3" name="Line 13"/>
              <p:cNvSpPr>
                <a:spLocks noChangeShapeType="1"/>
              </p:cNvSpPr>
              <p:nvPr/>
            </p:nvSpPr>
            <p:spPr bwMode="auto">
              <a:xfrm>
                <a:off x="1720" y="2411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4" name="Line 14"/>
              <p:cNvSpPr>
                <a:spLocks noChangeShapeType="1"/>
              </p:cNvSpPr>
              <p:nvPr/>
            </p:nvSpPr>
            <p:spPr bwMode="auto">
              <a:xfrm>
                <a:off x="1937" y="2398"/>
                <a:ext cx="0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5" name="Line 15"/>
              <p:cNvSpPr>
                <a:spLocks noChangeShapeType="1"/>
              </p:cNvSpPr>
              <p:nvPr/>
            </p:nvSpPr>
            <p:spPr bwMode="auto">
              <a:xfrm>
                <a:off x="1464" y="2486"/>
                <a:ext cx="2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6" name="Line 16"/>
              <p:cNvSpPr>
                <a:spLocks noChangeShapeType="1"/>
              </p:cNvSpPr>
              <p:nvPr/>
            </p:nvSpPr>
            <p:spPr bwMode="auto">
              <a:xfrm flipH="1">
                <a:off x="1073" y="2486"/>
                <a:ext cx="2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7" name="Line 17"/>
              <p:cNvSpPr>
                <a:spLocks noChangeShapeType="1"/>
              </p:cNvSpPr>
              <p:nvPr/>
            </p:nvSpPr>
            <p:spPr bwMode="auto">
              <a:xfrm>
                <a:off x="1656" y="2598"/>
                <a:ext cx="2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8" name="Line 18"/>
              <p:cNvSpPr>
                <a:spLocks noChangeShapeType="1"/>
              </p:cNvSpPr>
              <p:nvPr/>
            </p:nvSpPr>
            <p:spPr bwMode="auto">
              <a:xfrm flipH="1">
                <a:off x="1073" y="2598"/>
                <a:ext cx="3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39" name="Rectangle 19" descr="浅色上对角线"/>
              <p:cNvSpPr>
                <a:spLocks noChangeArrowheads="1"/>
              </p:cNvSpPr>
              <p:nvPr/>
            </p:nvSpPr>
            <p:spPr bwMode="auto">
              <a:xfrm>
                <a:off x="787" y="1548"/>
                <a:ext cx="141" cy="213"/>
              </a:xfrm>
              <a:prstGeom prst="rect">
                <a:avLst/>
              </a:prstGeom>
              <a:pattFill prst="ltUpDiag">
                <a:fgClr>
                  <a:srgbClr val="FFCC00"/>
                </a:fgClr>
                <a:bgClr>
                  <a:srgbClr val="FFFFFF"/>
                </a:bgClr>
              </a:patt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40" name="Line 20"/>
              <p:cNvSpPr>
                <a:spLocks noChangeShapeType="1"/>
              </p:cNvSpPr>
              <p:nvPr/>
            </p:nvSpPr>
            <p:spPr bwMode="auto">
              <a:xfrm flipH="1">
                <a:off x="928" y="1761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41" name="Line 21"/>
              <p:cNvSpPr>
                <a:spLocks noChangeShapeType="1"/>
              </p:cNvSpPr>
              <p:nvPr/>
            </p:nvSpPr>
            <p:spPr bwMode="auto">
              <a:xfrm flipH="1">
                <a:off x="787" y="1761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42" name="Line 22"/>
              <p:cNvSpPr>
                <a:spLocks noChangeShapeType="1"/>
              </p:cNvSpPr>
              <p:nvPr/>
            </p:nvSpPr>
            <p:spPr bwMode="auto">
              <a:xfrm>
                <a:off x="672" y="1836"/>
                <a:ext cx="1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43" name="Line 23"/>
              <p:cNvSpPr>
                <a:spLocks noChangeShapeType="1"/>
              </p:cNvSpPr>
              <p:nvPr/>
            </p:nvSpPr>
            <p:spPr bwMode="auto">
              <a:xfrm flipH="1">
                <a:off x="928" y="1842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44" name="Text Box 24"/>
              <p:cNvSpPr txBox="1">
                <a:spLocks noChangeArrowheads="1"/>
              </p:cNvSpPr>
              <p:nvPr/>
            </p:nvSpPr>
            <p:spPr bwMode="auto">
              <a:xfrm>
                <a:off x="912" y="1565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337945" name="Text Box 25"/>
              <p:cNvSpPr txBox="1">
                <a:spLocks noChangeArrowheads="1"/>
              </p:cNvSpPr>
              <p:nvPr/>
            </p:nvSpPr>
            <p:spPr bwMode="auto">
              <a:xfrm>
                <a:off x="906" y="1248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37946" name="Text Box 26"/>
              <p:cNvSpPr txBox="1">
                <a:spLocks noChangeArrowheads="1"/>
              </p:cNvSpPr>
              <p:nvPr/>
            </p:nvSpPr>
            <p:spPr bwMode="auto">
              <a:xfrm>
                <a:off x="2202" y="2292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37947" name="Text Box 27"/>
              <p:cNvSpPr txBox="1">
                <a:spLocks noChangeArrowheads="1"/>
              </p:cNvSpPr>
              <p:nvPr/>
            </p:nvSpPr>
            <p:spPr bwMode="auto">
              <a:xfrm>
                <a:off x="787" y="1724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337948" name="Text Box 28"/>
              <p:cNvSpPr txBox="1">
                <a:spLocks noChangeArrowheads="1"/>
              </p:cNvSpPr>
              <p:nvPr/>
            </p:nvSpPr>
            <p:spPr bwMode="auto">
              <a:xfrm>
                <a:off x="1290" y="2379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37949" name="Text Box 29"/>
              <p:cNvSpPr txBox="1">
                <a:spLocks noChangeArrowheads="1"/>
              </p:cNvSpPr>
              <p:nvPr/>
            </p:nvSpPr>
            <p:spPr bwMode="auto">
              <a:xfrm>
                <a:off x="1435" y="2484"/>
                <a:ext cx="293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7950" name="Text Box 30"/>
              <p:cNvSpPr txBox="1">
                <a:spLocks noChangeArrowheads="1"/>
              </p:cNvSpPr>
              <p:nvPr/>
            </p:nvSpPr>
            <p:spPr bwMode="auto">
              <a:xfrm>
                <a:off x="1290" y="2196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</a:t>
                </a:r>
                <a:endParaRPr lang="en-US" altLang="zh-CN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7951" name="Text Box 31"/>
              <p:cNvSpPr txBox="1">
                <a:spLocks noChangeArrowheads="1"/>
              </p:cNvSpPr>
              <p:nvPr/>
            </p:nvSpPr>
            <p:spPr bwMode="auto">
              <a:xfrm>
                <a:off x="1273" y="1986"/>
                <a:ext cx="293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337952" name="Text Box 32"/>
              <p:cNvSpPr txBox="1">
                <a:spLocks noChangeArrowheads="1"/>
              </p:cNvSpPr>
              <p:nvPr/>
            </p:nvSpPr>
            <p:spPr bwMode="auto">
              <a:xfrm>
                <a:off x="1737" y="2361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7953" name="Oval 33"/>
              <p:cNvSpPr>
                <a:spLocks noChangeArrowheads="1"/>
              </p:cNvSpPr>
              <p:nvPr/>
            </p:nvSpPr>
            <p:spPr bwMode="auto">
              <a:xfrm>
                <a:off x="1694" y="2011"/>
                <a:ext cx="26" cy="2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54" name="Text Box 34"/>
              <p:cNvSpPr txBox="1">
                <a:spLocks noChangeArrowheads="1"/>
              </p:cNvSpPr>
              <p:nvPr/>
            </p:nvSpPr>
            <p:spPr bwMode="auto">
              <a:xfrm>
                <a:off x="1473" y="1812"/>
                <a:ext cx="44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16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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37955" name="Text Box 35"/>
              <p:cNvSpPr txBox="1">
                <a:spLocks noChangeArrowheads="1"/>
              </p:cNvSpPr>
              <p:nvPr/>
            </p:nvSpPr>
            <p:spPr bwMode="auto">
              <a:xfrm>
                <a:off x="876" y="2291"/>
                <a:ext cx="29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7956" name="Line 36"/>
              <p:cNvSpPr>
                <a:spLocks noChangeShapeType="1"/>
              </p:cNvSpPr>
              <p:nvPr/>
            </p:nvSpPr>
            <p:spPr bwMode="auto">
              <a:xfrm>
                <a:off x="1055" y="2411"/>
                <a:ext cx="11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957" name="Line 37"/>
              <p:cNvSpPr>
                <a:spLocks noChangeShapeType="1"/>
              </p:cNvSpPr>
              <p:nvPr/>
            </p:nvSpPr>
            <p:spPr bwMode="auto">
              <a:xfrm flipV="1">
                <a:off x="1059" y="1348"/>
                <a:ext cx="0" cy="10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58" name="Text Box 38"/>
          <p:cNvSpPr txBox="1">
            <a:spLocks noChangeArrowheads="1"/>
          </p:cNvSpPr>
          <p:nvPr/>
        </p:nvSpPr>
        <p:spPr bwMode="auto">
          <a:xfrm>
            <a:off x="5303839" y="1341439"/>
            <a:ext cx="50069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00"/>
                </a:solidFill>
                <a:ea typeface="楷体_GB2312" pitchFamily="49" charset="-122"/>
              </a:rPr>
              <a:t>      Solution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: The cylindrical coordinate system should be selected. Assume the electric potential difference between two end faces is </a:t>
            </a:r>
            <a:r>
              <a:rPr kumimoji="1" lang="en-US" altLang="zh-CN" sz="2000" i="1">
                <a:ea typeface="楷体_GB2312" pitchFamily="49" charset="-122"/>
              </a:rPr>
              <a:t>U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, and let</a:t>
            </a:r>
          </a:p>
        </p:txBody>
      </p:sp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2438400" y="4038601"/>
            <a:ext cx="7467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       Since the electric potential </a:t>
            </a:r>
            <a:r>
              <a:rPr kumimoji="1" lang="en-US" altLang="zh-CN" sz="2000" i="1"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000" i="1"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is related to the angle </a:t>
            </a:r>
            <a:r>
              <a:rPr kumimoji="1" lang="en-US" altLang="zh-CN" sz="2000" i="1">
                <a:ea typeface="楷体_GB2312" pitchFamily="49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 b="1">
                <a:solidFill>
                  <a:srgbClr val="3333FF"/>
                </a:solidFill>
                <a:ea typeface="楷体_GB2312" pitchFamily="49" charset="-122"/>
              </a:rPr>
              <a:t>, it should satisfy the following equation</a:t>
            </a:r>
          </a:p>
        </p:txBody>
      </p:sp>
      <p:graphicFrame>
        <p:nvGraphicFramePr>
          <p:cNvPr id="337960" name="Object 40"/>
          <p:cNvGraphicFramePr>
            <a:graphicFrameLocks noChangeAspect="1"/>
          </p:cNvGraphicFramePr>
          <p:nvPr/>
        </p:nvGraphicFramePr>
        <p:xfrm>
          <a:off x="5735639" y="4941889"/>
          <a:ext cx="10810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4" r:id="rId3" imgW="558800" imgH="457200" progId="Equation.3">
                  <p:embed/>
                </p:oleObj>
              </mc:Choice>
              <mc:Fallback>
                <p:oleObj r:id="rId3" imgW="55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4941889"/>
                        <a:ext cx="108108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61" name="Group 41"/>
          <p:cNvGrpSpPr>
            <a:grpSpLocks/>
          </p:cNvGrpSpPr>
          <p:nvPr/>
        </p:nvGrpSpPr>
        <p:grpSpPr bwMode="auto">
          <a:xfrm>
            <a:off x="2425700" y="5715001"/>
            <a:ext cx="4965700" cy="549275"/>
            <a:chOff x="568" y="3600"/>
            <a:chExt cx="2744" cy="346"/>
          </a:xfrm>
        </p:grpSpPr>
        <p:sp>
          <p:nvSpPr>
            <p:cNvPr id="337962" name="Text Box 42"/>
            <p:cNvSpPr txBox="1">
              <a:spLocks noChangeArrowheads="1"/>
            </p:cNvSpPr>
            <p:nvPr/>
          </p:nvSpPr>
          <p:spPr bwMode="auto">
            <a:xfrm>
              <a:off x="568" y="3600"/>
              <a:ext cx="17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The general solution is</a:t>
              </a:r>
            </a:p>
          </p:txBody>
        </p:sp>
        <p:graphicFrame>
          <p:nvGraphicFramePr>
            <p:cNvPr id="337963" name="Object 43"/>
            <p:cNvGraphicFramePr>
              <a:graphicFrameLocks noChangeAspect="1"/>
            </p:cNvGraphicFramePr>
            <p:nvPr/>
          </p:nvGraphicFramePr>
          <p:xfrm>
            <a:off x="2400" y="3696"/>
            <a:ext cx="91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5" r:id="rId5" imgW="825142" imgH="215806" progId="Equation.3">
                    <p:embed/>
                  </p:oleObj>
                </mc:Choice>
                <mc:Fallback>
                  <p:oleObj r:id="rId5" imgW="82514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96"/>
                          <a:ext cx="91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64" name="Group 44"/>
          <p:cNvGrpSpPr>
            <a:grpSpLocks/>
          </p:cNvGrpSpPr>
          <p:nvPr/>
        </p:nvGrpSpPr>
        <p:grpSpPr bwMode="auto">
          <a:xfrm>
            <a:off x="5519738" y="2971801"/>
            <a:ext cx="4773612" cy="473075"/>
            <a:chOff x="2640" y="1872"/>
            <a:chExt cx="2736" cy="298"/>
          </a:xfrm>
        </p:grpSpPr>
        <p:sp>
          <p:nvSpPr>
            <p:cNvPr id="337965" name="Text Box 45"/>
            <p:cNvSpPr txBox="1">
              <a:spLocks noChangeArrowheads="1"/>
            </p:cNvSpPr>
            <p:nvPr/>
          </p:nvSpPr>
          <p:spPr bwMode="auto">
            <a:xfrm>
              <a:off x="2640" y="1872"/>
              <a:ext cx="273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sz="2000" b="1">
                  <a:solidFill>
                    <a:srgbClr val="000000"/>
                  </a:solidFill>
                  <a:ea typeface="楷体_GB2312" pitchFamily="49" charset="-122"/>
                </a:rPr>
                <a:t>The electric potential            at</a:t>
              </a:r>
              <a:r>
                <a:rPr kumimoji="1" lang="en-US" sz="2000" b="1">
                  <a:solidFill>
                    <a:srgbClr val="3333FF"/>
                  </a:solidFill>
                  <a:ea typeface="楷体_GB2312" pitchFamily="49" charset="-122"/>
                </a:rPr>
                <a:t>  </a:t>
              </a:r>
            </a:p>
          </p:txBody>
        </p:sp>
        <p:graphicFrame>
          <p:nvGraphicFramePr>
            <p:cNvPr id="337966" name="Object 46"/>
            <p:cNvGraphicFramePr>
              <a:graphicFrameLocks noChangeAspect="1"/>
            </p:cNvGraphicFramePr>
            <p:nvPr/>
          </p:nvGraphicFramePr>
          <p:xfrm>
            <a:off x="4176" y="1929"/>
            <a:ext cx="4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6" name="Equation" r:id="rId7" imgW="431613" imgH="215806" progId="Equation.3">
                    <p:embed/>
                  </p:oleObj>
                </mc:Choice>
                <mc:Fallback>
                  <p:oleObj name="Equation" r:id="rId7" imgW="4316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29"/>
                          <a:ext cx="421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7" name="Object 47"/>
            <p:cNvGraphicFramePr>
              <a:graphicFrameLocks noChangeAspect="1"/>
            </p:cNvGraphicFramePr>
            <p:nvPr/>
          </p:nvGraphicFramePr>
          <p:xfrm>
            <a:off x="4800" y="1960"/>
            <a:ext cx="36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7" name="Equation" r:id="rId9" imgW="368140" imgH="203112" progId="Equation.3">
                    <p:embed/>
                  </p:oleObj>
                </mc:Choice>
                <mc:Fallback>
                  <p:oleObj name="Equation" r:id="rId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60"/>
                          <a:ext cx="365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68" name="Group 48"/>
          <p:cNvGrpSpPr>
            <a:grpSpLocks/>
          </p:cNvGrpSpPr>
          <p:nvPr/>
        </p:nvGrpSpPr>
        <p:grpSpPr bwMode="auto">
          <a:xfrm>
            <a:off x="5519738" y="3479800"/>
            <a:ext cx="4413250" cy="609600"/>
            <a:chOff x="2640" y="2192"/>
            <a:chExt cx="2536" cy="384"/>
          </a:xfrm>
        </p:grpSpPr>
        <p:sp>
          <p:nvSpPr>
            <p:cNvPr id="337969" name="Text Box 49"/>
            <p:cNvSpPr txBox="1">
              <a:spLocks noChangeArrowheads="1"/>
            </p:cNvSpPr>
            <p:nvPr/>
          </p:nvSpPr>
          <p:spPr bwMode="auto">
            <a:xfrm>
              <a:off x="2640" y="2208"/>
              <a:ext cx="225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sz="2000" b="1">
                  <a:solidFill>
                    <a:srgbClr val="000000"/>
                  </a:solidFill>
                  <a:ea typeface="楷体_GB2312" pitchFamily="49" charset="-122"/>
                </a:rPr>
                <a:t>The electric potential            at</a:t>
              </a:r>
            </a:p>
          </p:txBody>
        </p:sp>
        <p:graphicFrame>
          <p:nvGraphicFramePr>
            <p:cNvPr id="337970" name="Object 50"/>
            <p:cNvGraphicFramePr>
              <a:graphicFrameLocks noChangeAspect="1"/>
            </p:cNvGraphicFramePr>
            <p:nvPr/>
          </p:nvGraphicFramePr>
          <p:xfrm>
            <a:off x="4176" y="2256"/>
            <a:ext cx="45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8" name="Equation" r:id="rId11" imgW="469696" imgH="215806" progId="Equation.3">
                    <p:embed/>
                  </p:oleObj>
                </mc:Choice>
                <mc:Fallback>
                  <p:oleObj name="Equation" r:id="rId11" imgW="46969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56"/>
                          <a:ext cx="459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1" name="Object 51"/>
            <p:cNvGraphicFramePr>
              <a:graphicFrameLocks noChangeAspect="1"/>
            </p:cNvGraphicFramePr>
            <p:nvPr/>
          </p:nvGraphicFramePr>
          <p:xfrm>
            <a:off x="4792" y="219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09" name="Equation" r:id="rId13" imgW="393529" imgH="393529" progId="Equation.3">
                    <p:embed/>
                  </p:oleObj>
                </mc:Choice>
                <mc:Fallback>
                  <p:oleObj name="Equation" r:id="rId13" imgW="39352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2192"/>
                          <a:ext cx="38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7972" name="Picture 52" descr="4cd01210873f2578dcde76272a171aa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6" y="5373688"/>
            <a:ext cx="12477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58" grpId="0" autoUpdateAnimBg="0"/>
      <p:bldP spid="33795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2079626" y="381001"/>
            <a:ext cx="6321425" cy="1254125"/>
            <a:chOff x="576" y="240"/>
            <a:chExt cx="3696" cy="790"/>
          </a:xfrm>
        </p:grpSpPr>
        <p:sp>
          <p:nvSpPr>
            <p:cNvPr id="338947" name="Text Box 3"/>
            <p:cNvSpPr txBox="1">
              <a:spLocks noChangeArrowheads="1"/>
            </p:cNvSpPr>
            <p:nvPr/>
          </p:nvSpPr>
          <p:spPr bwMode="auto">
            <a:xfrm>
              <a:off x="576" y="240"/>
              <a:ext cx="36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 Based on the given boundary conditions, we find</a:t>
              </a:r>
            </a:p>
          </p:txBody>
        </p:sp>
        <p:graphicFrame>
          <p:nvGraphicFramePr>
            <p:cNvPr id="338948" name="Object 4"/>
            <p:cNvGraphicFramePr>
              <a:graphicFrameLocks noChangeAspect="1"/>
            </p:cNvGraphicFramePr>
            <p:nvPr/>
          </p:nvGraphicFramePr>
          <p:xfrm>
            <a:off x="2496" y="624"/>
            <a:ext cx="637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8" name="Equation" r:id="rId3" imgW="609480" imgH="393480" progId="Equation.3">
                    <p:embed/>
                  </p:oleObj>
                </mc:Choice>
                <mc:Fallback>
                  <p:oleObj name="Equation" r:id="rId3" imgW="609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624"/>
                          <a:ext cx="637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949" name="Group 5"/>
          <p:cNvGrpSpPr>
            <a:grpSpLocks/>
          </p:cNvGrpSpPr>
          <p:nvPr/>
        </p:nvGrpSpPr>
        <p:grpSpPr bwMode="auto">
          <a:xfrm>
            <a:off x="2135189" y="1628776"/>
            <a:ext cx="6384925" cy="1228725"/>
            <a:chOff x="672" y="1008"/>
            <a:chExt cx="3696" cy="774"/>
          </a:xfrm>
        </p:grpSpPr>
        <p:graphicFrame>
          <p:nvGraphicFramePr>
            <p:cNvPr id="338950" name="Object 6"/>
            <p:cNvGraphicFramePr>
              <a:graphicFrameLocks noChangeAspect="1"/>
            </p:cNvGraphicFramePr>
            <p:nvPr/>
          </p:nvGraphicFramePr>
          <p:xfrm>
            <a:off x="1514" y="1344"/>
            <a:ext cx="258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9" name="Equation" r:id="rId5" imgW="2476440" imgH="419040" progId="Equation.3">
                    <p:embed/>
                  </p:oleObj>
                </mc:Choice>
                <mc:Fallback>
                  <p:oleObj name="Equation" r:id="rId5" imgW="2476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1344"/>
                          <a:ext cx="2587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672" y="1008"/>
              <a:ext cx="36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The current density </a:t>
              </a:r>
              <a:r>
                <a:rPr kumimoji="1" lang="en-US" altLang="zh-CN" sz="2000" b="1" i="1">
                  <a:solidFill>
                    <a:srgbClr val="000000"/>
                  </a:solidFill>
                  <a:ea typeface="楷体_GB2312" pitchFamily="49" charset="-122"/>
                </a:rPr>
                <a:t>J </a:t>
              </a: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in the conducting medium is</a:t>
              </a:r>
              <a:r>
                <a:rPr kumimoji="1" lang="en-US" altLang="zh-CN" sz="2000" b="1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38952" name="Group 8"/>
          <p:cNvGrpSpPr>
            <a:grpSpLocks/>
          </p:cNvGrpSpPr>
          <p:nvPr/>
        </p:nvGrpSpPr>
        <p:grpSpPr bwMode="auto">
          <a:xfrm>
            <a:off x="2063751" y="2924176"/>
            <a:ext cx="8424863" cy="1008063"/>
            <a:chOff x="672" y="1836"/>
            <a:chExt cx="4800" cy="635"/>
          </a:xfrm>
        </p:grpSpPr>
        <p:sp>
          <p:nvSpPr>
            <p:cNvPr id="338953" name="Text Box 9"/>
            <p:cNvSpPr txBox="1">
              <a:spLocks noChangeArrowheads="1"/>
            </p:cNvSpPr>
            <p:nvPr/>
          </p:nvSpPr>
          <p:spPr bwMode="auto">
            <a:xfrm>
              <a:off x="672" y="1836"/>
              <a:ext cx="48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Then the current </a:t>
              </a:r>
              <a:r>
                <a:rPr kumimoji="1" lang="en-US" altLang="zh-CN" sz="2000" i="1">
                  <a:ea typeface="楷体_GB2312" pitchFamily="49" charset="-122"/>
                </a:rPr>
                <a:t>I</a:t>
              </a:r>
              <a:r>
                <a:rPr kumimoji="1" lang="en-US" altLang="zh-CN" sz="2000"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3333FF"/>
                  </a:solidFill>
                  <a:ea typeface="楷体_GB2312" pitchFamily="49" charset="-122"/>
                </a:rPr>
                <a:t>flowing into the conducting medium across the end face at            is</a:t>
              </a:r>
            </a:p>
          </p:txBody>
        </p:sp>
        <p:graphicFrame>
          <p:nvGraphicFramePr>
            <p:cNvPr id="338954" name="Object 10"/>
            <p:cNvGraphicFramePr>
              <a:graphicFrameLocks noChangeAspect="1"/>
            </p:cNvGraphicFramePr>
            <p:nvPr/>
          </p:nvGraphicFramePr>
          <p:xfrm>
            <a:off x="1488" y="2040"/>
            <a:ext cx="42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0" name="Equation" r:id="rId7" imgW="393480" imgH="393480" progId="Equation.3">
                    <p:embed/>
                  </p:oleObj>
                </mc:Choice>
                <mc:Fallback>
                  <p:oleObj name="Equation" r:id="rId7" imgW="393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40"/>
                          <a:ext cx="428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955" name="Object 11"/>
          <p:cNvGraphicFramePr>
            <a:graphicFrameLocks noChangeAspect="1"/>
          </p:cNvGraphicFramePr>
          <p:nvPr/>
        </p:nvGraphicFramePr>
        <p:xfrm>
          <a:off x="2279650" y="4005263"/>
          <a:ext cx="42481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Equation" r:id="rId9" imgW="2298600" imgH="431640" progId="Equation.3">
                  <p:embed/>
                </p:oleObj>
              </mc:Choice>
              <mc:Fallback>
                <p:oleObj name="Equation" r:id="rId9" imgW="229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005263"/>
                        <a:ext cx="42481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6" name="Object 12"/>
          <p:cNvGraphicFramePr>
            <a:graphicFrameLocks noChangeAspect="1"/>
          </p:cNvGraphicFramePr>
          <p:nvPr/>
        </p:nvGraphicFramePr>
        <p:xfrm>
          <a:off x="6527800" y="4005264"/>
          <a:ext cx="32400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2" name="Equation" r:id="rId11" imgW="1726920" imgH="431640" progId="Equation.3">
                  <p:embed/>
                </p:oleObj>
              </mc:Choice>
              <mc:Fallback>
                <p:oleObj name="Equation" r:id="rId11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005264"/>
                        <a:ext cx="324008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2208213" y="4941889"/>
            <a:ext cx="7173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Consequently, the resistance </a:t>
            </a:r>
            <a:r>
              <a:rPr kumimoji="1"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kumimoji="1" lang="en-US" altLang="zh-CN" sz="2000" b="1">
                <a:solidFill>
                  <a:srgbClr val="000000"/>
                </a:solidFill>
                <a:ea typeface="楷体_GB2312" pitchFamily="49" charset="-122"/>
              </a:rPr>
              <a:t> between two end faces is</a:t>
            </a:r>
          </a:p>
        </p:txBody>
      </p:sp>
      <p:graphicFrame>
        <p:nvGraphicFramePr>
          <p:cNvPr id="338958" name="Object 14"/>
          <p:cNvGraphicFramePr>
            <a:graphicFrameLocks noChangeAspect="1"/>
          </p:cNvGraphicFramePr>
          <p:nvPr/>
        </p:nvGraphicFramePr>
        <p:xfrm>
          <a:off x="4727575" y="5516564"/>
          <a:ext cx="23764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3" name="Equation" r:id="rId13" imgW="1269720" imgH="622080" progId="Equation.3">
                  <p:embed/>
                </p:oleObj>
              </mc:Choice>
              <mc:Fallback>
                <p:oleObj name="Equation" r:id="rId13" imgW="12697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516564"/>
                        <a:ext cx="2376488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959" name="Picture 15" descr="BD05546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88" y="5273676"/>
            <a:ext cx="1763712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8" name="Object 2"/>
          <p:cNvGraphicFramePr>
            <a:graphicFrameLocks noChangeAspect="1"/>
          </p:cNvGraphicFramePr>
          <p:nvPr/>
        </p:nvGraphicFramePr>
        <p:xfrm>
          <a:off x="4295776" y="3652839"/>
          <a:ext cx="22320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19" name="Equation" r:id="rId3" imgW="1095420" imgH="390594" progId="Equation.DSMT4">
                  <p:embed/>
                </p:oleObj>
              </mc:Choice>
              <mc:Fallback>
                <p:oleObj name="Equation" r:id="rId3" imgW="1095420" imgH="39059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652839"/>
                        <a:ext cx="22320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79" name="Object 3"/>
          <p:cNvGraphicFramePr>
            <a:graphicFrameLocks noChangeAspect="1"/>
          </p:cNvGraphicFramePr>
          <p:nvPr/>
        </p:nvGraphicFramePr>
        <p:xfrm>
          <a:off x="3854451" y="5256213"/>
          <a:ext cx="31781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0" name="Equation" r:id="rId5" imgW="1495472" imgH="219186" progId="Equation.DSMT4">
                  <p:embed/>
                </p:oleObj>
              </mc:Choice>
              <mc:Fallback>
                <p:oleObj name="Equation" r:id="rId5" imgW="1495472" imgH="2191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1" y="5256213"/>
                        <a:ext cx="31781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1919289" y="4478339"/>
            <a:ext cx="21605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general solution:</a:t>
            </a:r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/>
        </p:nvGraphicFramePr>
        <p:xfrm>
          <a:off x="3863976" y="4581525"/>
          <a:ext cx="1687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1" name="Equation" r:id="rId7" imgW="733429" imgH="161960" progId="Equation.DSMT4">
                  <p:embed/>
                </p:oleObj>
              </mc:Choice>
              <mc:Fallback>
                <p:oleObj name="Equation" r:id="rId7" imgW="733429" imgH="1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581525"/>
                        <a:ext cx="1687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84" name="Rectangle 8"/>
          <p:cNvSpPr>
            <a:spLocks noChangeArrowheads="1"/>
          </p:cNvSpPr>
          <p:nvPr/>
        </p:nvSpPr>
        <p:spPr bwMode="auto">
          <a:xfrm>
            <a:off x="1920875" y="5348288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use B.C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1919289" y="59959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then</a:t>
            </a:r>
          </a:p>
        </p:txBody>
      </p:sp>
      <p:graphicFrame>
        <p:nvGraphicFramePr>
          <p:cNvPr id="792586" name="Object 10"/>
          <p:cNvGraphicFramePr>
            <a:graphicFrameLocks noChangeAspect="1"/>
          </p:cNvGraphicFramePr>
          <p:nvPr/>
        </p:nvGraphicFramePr>
        <p:xfrm>
          <a:off x="3863975" y="6021389"/>
          <a:ext cx="2857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9" imgW="1381017" imgH="171408" progId="Equation.DSMT4">
                  <p:embed/>
                </p:oleObj>
              </mc:Choice>
              <mc:Fallback>
                <p:oleObj name="Equation" r:id="rId9" imgW="1381017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6021389"/>
                        <a:ext cx="2857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08" name="Group 72"/>
          <p:cNvGrpSpPr>
            <a:grpSpLocks/>
          </p:cNvGrpSpPr>
          <p:nvPr/>
        </p:nvGrpSpPr>
        <p:grpSpPr bwMode="auto">
          <a:xfrm>
            <a:off x="7391401" y="3859213"/>
            <a:ext cx="2879725" cy="2665412"/>
            <a:chOff x="3788" y="2250"/>
            <a:chExt cx="1814" cy="1679"/>
          </a:xfrm>
        </p:grpSpPr>
        <p:sp>
          <p:nvSpPr>
            <p:cNvPr id="311309" name="Rectangle 11"/>
            <p:cNvSpPr>
              <a:spLocks noChangeArrowheads="1"/>
            </p:cNvSpPr>
            <p:nvPr/>
          </p:nvSpPr>
          <p:spPr bwMode="auto">
            <a:xfrm>
              <a:off x="3788" y="2250"/>
              <a:ext cx="1814" cy="16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311310" name="Text Box 12"/>
            <p:cNvSpPr txBox="1">
              <a:spLocks noChangeArrowheads="1"/>
            </p:cNvSpPr>
            <p:nvPr/>
          </p:nvSpPr>
          <p:spPr bwMode="auto">
            <a:xfrm>
              <a:off x="3879" y="3634"/>
              <a:ext cx="16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000000"/>
                  </a:solidFill>
                </a:rPr>
                <a:t>Annular conducting medium</a:t>
              </a:r>
            </a:p>
          </p:txBody>
        </p:sp>
        <p:grpSp>
          <p:nvGrpSpPr>
            <p:cNvPr id="311311" name="Group 13"/>
            <p:cNvGrpSpPr>
              <a:grpSpLocks/>
            </p:cNvGrpSpPr>
            <p:nvPr/>
          </p:nvGrpSpPr>
          <p:grpSpPr bwMode="auto">
            <a:xfrm>
              <a:off x="3878" y="2341"/>
              <a:ext cx="1587" cy="1286"/>
              <a:chOff x="3878" y="2341"/>
              <a:chExt cx="1587" cy="1286"/>
            </a:xfrm>
          </p:grpSpPr>
          <p:sp>
            <p:nvSpPr>
              <p:cNvPr id="311312" name="Text Box 14"/>
              <p:cNvSpPr txBox="1">
                <a:spLocks noChangeArrowheads="1"/>
              </p:cNvSpPr>
              <p:nvPr/>
            </p:nvSpPr>
            <p:spPr bwMode="auto">
              <a:xfrm>
                <a:off x="4378" y="3339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11313" name="Arc 15"/>
              <p:cNvSpPr>
                <a:spLocks/>
              </p:cNvSpPr>
              <p:nvPr/>
            </p:nvSpPr>
            <p:spPr bwMode="auto">
              <a:xfrm rot="-420000">
                <a:off x="4255" y="2883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4" name="Line 16"/>
              <p:cNvSpPr>
                <a:spLocks noChangeShapeType="1"/>
              </p:cNvSpPr>
              <p:nvPr/>
            </p:nvSpPr>
            <p:spPr bwMode="auto">
              <a:xfrm>
                <a:off x="4189" y="2341"/>
                <a:ext cx="214" cy="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5" name="Line 17"/>
              <p:cNvSpPr>
                <a:spLocks noChangeShapeType="1"/>
              </p:cNvSpPr>
              <p:nvPr/>
            </p:nvSpPr>
            <p:spPr bwMode="auto">
              <a:xfrm flipH="1">
                <a:off x="4001" y="2387"/>
                <a:ext cx="331" cy="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6" name="Line 18"/>
              <p:cNvSpPr>
                <a:spLocks noChangeShapeType="1"/>
              </p:cNvSpPr>
              <p:nvPr/>
            </p:nvSpPr>
            <p:spPr bwMode="auto">
              <a:xfrm>
                <a:off x="3878" y="3205"/>
                <a:ext cx="212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7" name="Line 19"/>
              <p:cNvSpPr>
                <a:spLocks noChangeShapeType="1"/>
              </p:cNvSpPr>
              <p:nvPr/>
            </p:nvSpPr>
            <p:spPr bwMode="auto">
              <a:xfrm rot="2719958" flipH="1" flipV="1">
                <a:off x="4103" y="2875"/>
                <a:ext cx="185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8" name="Arc 20"/>
              <p:cNvSpPr>
                <a:spLocks/>
              </p:cNvSpPr>
              <p:nvPr/>
            </p:nvSpPr>
            <p:spPr bwMode="auto">
              <a:xfrm rot="-600000">
                <a:off x="4256" y="3005"/>
                <a:ext cx="314" cy="30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19" name="Arc 21"/>
              <p:cNvSpPr>
                <a:spLocks/>
              </p:cNvSpPr>
              <p:nvPr/>
            </p:nvSpPr>
            <p:spPr bwMode="auto">
              <a:xfrm rot="-600000">
                <a:off x="4255" y="2960"/>
                <a:ext cx="316" cy="311"/>
              </a:xfrm>
              <a:custGeom>
                <a:avLst/>
                <a:gdLst>
                  <a:gd name="T0" fmla="*/ 0 w 21737"/>
                  <a:gd name="T1" fmla="*/ 0 h 22173"/>
                  <a:gd name="T2" fmla="*/ 0 w 21737"/>
                  <a:gd name="T3" fmla="*/ 0 h 22173"/>
                  <a:gd name="T4" fmla="*/ 0 w 21737"/>
                  <a:gd name="T5" fmla="*/ 0 h 221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37" h="22173" fill="none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</a:path>
                  <a:path w="21737" h="22173" stroke="0" extrusionOk="0">
                    <a:moveTo>
                      <a:pt x="0" y="0"/>
                    </a:moveTo>
                    <a:cubicBezTo>
                      <a:pt x="45" y="0"/>
                      <a:pt x="91" y="-1"/>
                      <a:pt x="137" y="0"/>
                    </a:cubicBezTo>
                    <a:cubicBezTo>
                      <a:pt x="12066" y="0"/>
                      <a:pt x="21737" y="9670"/>
                      <a:pt x="21737" y="21600"/>
                    </a:cubicBezTo>
                    <a:cubicBezTo>
                      <a:pt x="21737" y="21791"/>
                      <a:pt x="21734" y="21982"/>
                      <a:pt x="21729" y="22173"/>
                    </a:cubicBezTo>
                    <a:lnTo>
                      <a:pt x="13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0" name="Arc 22"/>
              <p:cNvSpPr>
                <a:spLocks/>
              </p:cNvSpPr>
              <p:nvPr/>
            </p:nvSpPr>
            <p:spPr bwMode="auto">
              <a:xfrm rot="-600000">
                <a:off x="4256" y="3032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1" name="Arc 23"/>
              <p:cNvSpPr>
                <a:spLocks/>
              </p:cNvSpPr>
              <p:nvPr/>
            </p:nvSpPr>
            <p:spPr bwMode="auto">
              <a:xfrm rot="-600000">
                <a:off x="4279" y="2949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2" name="Arc 24"/>
              <p:cNvSpPr>
                <a:spLocks/>
              </p:cNvSpPr>
              <p:nvPr/>
            </p:nvSpPr>
            <p:spPr bwMode="auto">
              <a:xfrm rot="-600000">
                <a:off x="4262" y="2932"/>
                <a:ext cx="315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3" name="Arc 25"/>
              <p:cNvSpPr>
                <a:spLocks/>
              </p:cNvSpPr>
              <p:nvPr/>
            </p:nvSpPr>
            <p:spPr bwMode="auto">
              <a:xfrm rot="-600000">
                <a:off x="4270" y="2914"/>
                <a:ext cx="315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4" name="Line 26"/>
              <p:cNvSpPr>
                <a:spLocks noChangeShapeType="1"/>
              </p:cNvSpPr>
              <p:nvPr/>
            </p:nvSpPr>
            <p:spPr bwMode="auto">
              <a:xfrm>
                <a:off x="5184" y="3000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5" name="Line 27"/>
              <p:cNvSpPr>
                <a:spLocks noChangeShapeType="1"/>
              </p:cNvSpPr>
              <p:nvPr/>
            </p:nvSpPr>
            <p:spPr bwMode="auto">
              <a:xfrm>
                <a:off x="5182" y="31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6" name="Text Box 28"/>
              <p:cNvSpPr txBox="1">
                <a:spLocks noChangeArrowheads="1"/>
              </p:cNvSpPr>
              <p:nvPr/>
            </p:nvSpPr>
            <p:spPr bwMode="auto">
              <a:xfrm>
                <a:off x="5279" y="2926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311327" name="Line 29"/>
              <p:cNvSpPr>
                <a:spLocks noChangeShapeType="1"/>
              </p:cNvSpPr>
              <p:nvPr/>
            </p:nvSpPr>
            <p:spPr bwMode="auto">
              <a:xfrm rot="2940000" flipV="1">
                <a:off x="4774" y="2856"/>
                <a:ext cx="216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8" name="Arc 30"/>
              <p:cNvSpPr>
                <a:spLocks/>
              </p:cNvSpPr>
              <p:nvPr/>
            </p:nvSpPr>
            <p:spPr bwMode="auto">
              <a:xfrm rot="-300000">
                <a:off x="4439" y="2601"/>
                <a:ext cx="528" cy="468"/>
              </a:xfrm>
              <a:custGeom>
                <a:avLst/>
                <a:gdLst>
                  <a:gd name="T0" fmla="*/ 0 w 23864"/>
                  <a:gd name="T1" fmla="*/ 0 h 23613"/>
                  <a:gd name="T2" fmla="*/ 0 w 23864"/>
                  <a:gd name="T3" fmla="*/ 0 h 23613"/>
                  <a:gd name="T4" fmla="*/ 0 w 23864"/>
                  <a:gd name="T5" fmla="*/ 0 h 236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864" h="23613" fill="none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</a:path>
                  <a:path w="23864" h="23613" stroke="0" extrusionOk="0">
                    <a:moveTo>
                      <a:pt x="-1" y="118"/>
                    </a:moveTo>
                    <a:cubicBezTo>
                      <a:pt x="752" y="39"/>
                      <a:pt x="1507" y="-1"/>
                      <a:pt x="2264" y="0"/>
                    </a:cubicBezTo>
                    <a:cubicBezTo>
                      <a:pt x="14193" y="0"/>
                      <a:pt x="23864" y="9670"/>
                      <a:pt x="23864" y="21600"/>
                    </a:cubicBezTo>
                    <a:cubicBezTo>
                      <a:pt x="23864" y="22272"/>
                      <a:pt x="23832" y="22943"/>
                      <a:pt x="23769" y="23612"/>
                    </a:cubicBezTo>
                    <a:lnTo>
                      <a:pt x="2264" y="21600"/>
                    </a:lnTo>
                    <a:lnTo>
                      <a:pt x="-1" y="118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29" name="Arc 31"/>
              <p:cNvSpPr>
                <a:spLocks/>
              </p:cNvSpPr>
              <p:nvPr/>
            </p:nvSpPr>
            <p:spPr bwMode="auto">
              <a:xfrm rot="-300000">
                <a:off x="4358" y="2710"/>
                <a:ext cx="445" cy="3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0" name="Line 32"/>
              <p:cNvSpPr>
                <a:spLocks noChangeShapeType="1"/>
              </p:cNvSpPr>
              <p:nvPr/>
            </p:nvSpPr>
            <p:spPr bwMode="auto">
              <a:xfrm rot="2719958" flipH="1" flipV="1">
                <a:off x="4295" y="2436"/>
                <a:ext cx="181" cy="491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1" name="Arc 33"/>
              <p:cNvSpPr>
                <a:spLocks/>
              </p:cNvSpPr>
              <p:nvPr/>
            </p:nvSpPr>
            <p:spPr bwMode="auto">
              <a:xfrm rot="-300000">
                <a:off x="4359" y="2816"/>
                <a:ext cx="365" cy="35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2" name="Arc 34"/>
              <p:cNvSpPr>
                <a:spLocks/>
              </p:cNvSpPr>
              <p:nvPr/>
            </p:nvSpPr>
            <p:spPr bwMode="auto">
              <a:xfrm rot="-300000">
                <a:off x="4290" y="2864"/>
                <a:ext cx="346" cy="2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3" name="Line 35"/>
              <p:cNvSpPr>
                <a:spLocks noChangeShapeType="1"/>
              </p:cNvSpPr>
              <p:nvPr/>
            </p:nvSpPr>
            <p:spPr bwMode="auto">
              <a:xfrm rot="2940000" flipV="1">
                <a:off x="4773" y="2751"/>
                <a:ext cx="217" cy="533"/>
              </a:xfrm>
              <a:prstGeom prst="line">
                <a:avLst/>
              </a:prstGeom>
              <a:noFill/>
              <a:ln w="127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4" name="Line 36"/>
              <p:cNvSpPr>
                <a:spLocks noChangeShapeType="1"/>
              </p:cNvSpPr>
              <p:nvPr/>
            </p:nvSpPr>
            <p:spPr bwMode="auto">
              <a:xfrm rot="2940000" flipV="1">
                <a:off x="4772" y="2820"/>
                <a:ext cx="216" cy="533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5" name="Line 37"/>
              <p:cNvSpPr>
                <a:spLocks noChangeShapeType="1"/>
              </p:cNvSpPr>
              <p:nvPr/>
            </p:nvSpPr>
            <p:spPr bwMode="auto">
              <a:xfrm rot="2940000" flipV="1">
                <a:off x="4754" y="2916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6" name="Line 38"/>
              <p:cNvSpPr>
                <a:spLocks noChangeShapeType="1"/>
              </p:cNvSpPr>
              <p:nvPr/>
            </p:nvSpPr>
            <p:spPr bwMode="auto">
              <a:xfrm rot="2940000" flipV="1">
                <a:off x="4759" y="2880"/>
                <a:ext cx="217" cy="534"/>
              </a:xfrm>
              <a:prstGeom prst="line">
                <a:avLst/>
              </a:prstGeom>
              <a:noFill/>
              <a:ln w="444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7" name="Line 39"/>
              <p:cNvSpPr>
                <a:spLocks noChangeShapeType="1"/>
              </p:cNvSpPr>
              <p:nvPr/>
            </p:nvSpPr>
            <p:spPr bwMode="auto">
              <a:xfrm rot="2940000" flipV="1">
                <a:off x="4744" y="2946"/>
                <a:ext cx="217" cy="534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8" name="Line 40"/>
              <p:cNvSpPr>
                <a:spLocks noChangeShapeType="1"/>
              </p:cNvSpPr>
              <p:nvPr/>
            </p:nvSpPr>
            <p:spPr bwMode="auto">
              <a:xfrm rot="2940000" flipV="1">
                <a:off x="4772" y="2815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39" name="Line 41"/>
              <p:cNvSpPr>
                <a:spLocks noChangeShapeType="1"/>
              </p:cNvSpPr>
              <p:nvPr/>
            </p:nvSpPr>
            <p:spPr bwMode="auto">
              <a:xfrm rot="2940000" flipV="1">
                <a:off x="4754" y="2971"/>
                <a:ext cx="216" cy="533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0" name="Arc 42"/>
              <p:cNvSpPr>
                <a:spLocks/>
              </p:cNvSpPr>
              <p:nvPr/>
            </p:nvSpPr>
            <p:spPr bwMode="auto">
              <a:xfrm rot="-600000">
                <a:off x="4264" y="2906"/>
                <a:ext cx="314" cy="30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1" name="Line 43"/>
              <p:cNvSpPr>
                <a:spLocks noChangeShapeType="1"/>
              </p:cNvSpPr>
              <p:nvPr/>
            </p:nvSpPr>
            <p:spPr bwMode="auto">
              <a:xfrm rot="360000">
                <a:off x="5140" y="2990"/>
                <a:ext cx="0" cy="178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2" name="Line 44"/>
              <p:cNvSpPr>
                <a:spLocks noChangeShapeType="1"/>
              </p:cNvSpPr>
              <p:nvPr/>
            </p:nvSpPr>
            <p:spPr bwMode="auto">
              <a:xfrm>
                <a:off x="5254" y="2990"/>
                <a:ext cx="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3" name="Arc 45"/>
              <p:cNvSpPr>
                <a:spLocks/>
              </p:cNvSpPr>
              <p:nvPr/>
            </p:nvSpPr>
            <p:spPr bwMode="auto">
              <a:xfrm>
                <a:off x="4165" y="3191"/>
                <a:ext cx="73" cy="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4" name="Line 46"/>
              <p:cNvSpPr>
                <a:spLocks noChangeShapeType="1"/>
              </p:cNvSpPr>
              <p:nvPr/>
            </p:nvSpPr>
            <p:spPr bwMode="auto">
              <a:xfrm flipV="1">
                <a:off x="4187" y="3362"/>
                <a:ext cx="46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5" name="Line 47"/>
              <p:cNvSpPr>
                <a:spLocks noChangeShapeType="1"/>
              </p:cNvSpPr>
              <p:nvPr/>
            </p:nvSpPr>
            <p:spPr bwMode="auto">
              <a:xfrm>
                <a:off x="4112" y="3309"/>
                <a:ext cx="64" cy="2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46" name="Text Box 48"/>
              <p:cNvSpPr txBox="1">
                <a:spLocks noChangeArrowheads="1"/>
              </p:cNvSpPr>
              <p:nvPr/>
            </p:nvSpPr>
            <p:spPr bwMode="auto">
              <a:xfrm>
                <a:off x="4551" y="2711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311347" name="AutoShape 49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537" y="3110"/>
                <a:ext cx="428" cy="183"/>
              </a:xfrm>
              <a:prstGeom prst="parallelogram">
                <a:avLst>
                  <a:gd name="adj" fmla="val 58470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311348" name="AutoShape 50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745" y="3066"/>
                <a:ext cx="351" cy="160"/>
              </a:xfrm>
              <a:prstGeom prst="parallelogram">
                <a:avLst>
                  <a:gd name="adj" fmla="val 54844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311349" name="AutoShape 51" descr="浅色上对角线"/>
              <p:cNvSpPr>
                <a:spLocks noChangeArrowheads="1"/>
              </p:cNvSpPr>
              <p:nvPr/>
            </p:nvSpPr>
            <p:spPr bwMode="auto">
              <a:xfrm rot="-1223880">
                <a:off x="4846" y="3031"/>
                <a:ext cx="351" cy="185"/>
              </a:xfrm>
              <a:prstGeom prst="parallelogram">
                <a:avLst>
                  <a:gd name="adj" fmla="val 47432"/>
                </a:avLst>
              </a:prstGeom>
              <a:pattFill prst="ltUpDiag">
                <a:fgClr>
                  <a:srgbClr val="000000"/>
                </a:fgClr>
                <a:bgClr>
                  <a:srgbClr val="EAEAEA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311350" name="Line 52"/>
              <p:cNvSpPr>
                <a:spLocks noChangeShapeType="1"/>
              </p:cNvSpPr>
              <p:nvPr/>
            </p:nvSpPr>
            <p:spPr bwMode="auto">
              <a:xfrm>
                <a:off x="4621" y="3185"/>
                <a:ext cx="64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1" name="Arc 53"/>
              <p:cNvSpPr>
                <a:spLocks/>
              </p:cNvSpPr>
              <p:nvPr/>
            </p:nvSpPr>
            <p:spPr bwMode="auto">
              <a:xfrm rot="-600000">
                <a:off x="4261" y="2919"/>
                <a:ext cx="300" cy="304"/>
              </a:xfrm>
              <a:custGeom>
                <a:avLst/>
                <a:gdLst>
                  <a:gd name="T0" fmla="*/ 0 w 21565"/>
                  <a:gd name="T1" fmla="*/ 0 h 21600"/>
                  <a:gd name="T2" fmla="*/ 0 w 21565"/>
                  <a:gd name="T3" fmla="*/ 0 h 21600"/>
                  <a:gd name="T4" fmla="*/ 0 w 2156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65" h="21600" fill="none" extrusionOk="0">
                    <a:moveTo>
                      <a:pt x="0" y="0"/>
                    </a:moveTo>
                    <a:cubicBezTo>
                      <a:pt x="11450" y="0"/>
                      <a:pt x="20911" y="8935"/>
                      <a:pt x="21564" y="20368"/>
                    </a:cubicBezTo>
                  </a:path>
                  <a:path w="21565" h="21600" stroke="0" extrusionOk="0">
                    <a:moveTo>
                      <a:pt x="0" y="0"/>
                    </a:moveTo>
                    <a:cubicBezTo>
                      <a:pt x="11450" y="0"/>
                      <a:pt x="20911" y="8935"/>
                      <a:pt x="21564" y="2036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2" name="Arc 54"/>
              <p:cNvSpPr>
                <a:spLocks/>
              </p:cNvSpPr>
              <p:nvPr/>
            </p:nvSpPr>
            <p:spPr bwMode="auto">
              <a:xfrm rot="-600000">
                <a:off x="4257" y="3079"/>
                <a:ext cx="307" cy="303"/>
              </a:xfrm>
              <a:custGeom>
                <a:avLst/>
                <a:gdLst>
                  <a:gd name="T0" fmla="*/ 0 w 21050"/>
                  <a:gd name="T1" fmla="*/ 0 h 21600"/>
                  <a:gd name="T2" fmla="*/ 0 w 21050"/>
                  <a:gd name="T3" fmla="*/ 0 h 21600"/>
                  <a:gd name="T4" fmla="*/ 0 w 210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050" h="21600" fill="none" extrusionOk="0">
                    <a:moveTo>
                      <a:pt x="0" y="0"/>
                    </a:moveTo>
                    <a:cubicBezTo>
                      <a:pt x="10063" y="0"/>
                      <a:pt x="18794" y="6950"/>
                      <a:pt x="21050" y="16757"/>
                    </a:cubicBezTo>
                  </a:path>
                  <a:path w="21050" h="21600" stroke="0" extrusionOk="0">
                    <a:moveTo>
                      <a:pt x="0" y="0"/>
                    </a:moveTo>
                    <a:cubicBezTo>
                      <a:pt x="10063" y="0"/>
                      <a:pt x="18794" y="6950"/>
                      <a:pt x="21050" y="16757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3" name="Arc 55"/>
              <p:cNvSpPr>
                <a:spLocks/>
              </p:cNvSpPr>
              <p:nvPr/>
            </p:nvSpPr>
            <p:spPr bwMode="auto">
              <a:xfrm rot="-420000">
                <a:off x="4254" y="3097"/>
                <a:ext cx="313" cy="304"/>
              </a:xfrm>
              <a:custGeom>
                <a:avLst/>
                <a:gdLst>
                  <a:gd name="T0" fmla="*/ 0 w 21477"/>
                  <a:gd name="T1" fmla="*/ 0 h 21600"/>
                  <a:gd name="T2" fmla="*/ 0 w 21477"/>
                  <a:gd name="T3" fmla="*/ 0 h 21600"/>
                  <a:gd name="T4" fmla="*/ 0 w 2147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77" h="21600" fill="none" extrusionOk="0">
                    <a:moveTo>
                      <a:pt x="0" y="0"/>
                    </a:moveTo>
                    <a:cubicBezTo>
                      <a:pt x="11039" y="0"/>
                      <a:pt x="20302" y="8324"/>
                      <a:pt x="21477" y="19300"/>
                    </a:cubicBezTo>
                  </a:path>
                  <a:path w="21477" h="21600" stroke="0" extrusionOk="0">
                    <a:moveTo>
                      <a:pt x="0" y="0"/>
                    </a:moveTo>
                    <a:cubicBezTo>
                      <a:pt x="11039" y="0"/>
                      <a:pt x="20302" y="8324"/>
                      <a:pt x="21477" y="193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4" name="Arc 56"/>
              <p:cNvSpPr>
                <a:spLocks/>
              </p:cNvSpPr>
              <p:nvPr/>
            </p:nvSpPr>
            <p:spPr bwMode="auto">
              <a:xfrm rot="-420000">
                <a:off x="4269" y="2907"/>
                <a:ext cx="311" cy="303"/>
              </a:xfrm>
              <a:custGeom>
                <a:avLst/>
                <a:gdLst>
                  <a:gd name="T0" fmla="*/ 0 w 21370"/>
                  <a:gd name="T1" fmla="*/ 0 h 21600"/>
                  <a:gd name="T2" fmla="*/ 0 w 21370"/>
                  <a:gd name="T3" fmla="*/ 0 h 21600"/>
                  <a:gd name="T4" fmla="*/ 0 w 2137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70" h="21600" fill="none" extrusionOk="0">
                    <a:moveTo>
                      <a:pt x="0" y="0"/>
                    </a:moveTo>
                    <a:cubicBezTo>
                      <a:pt x="10714" y="0"/>
                      <a:pt x="19810" y="7855"/>
                      <a:pt x="21369" y="18456"/>
                    </a:cubicBezTo>
                  </a:path>
                  <a:path w="21370" h="21600" stroke="0" extrusionOk="0">
                    <a:moveTo>
                      <a:pt x="0" y="0"/>
                    </a:moveTo>
                    <a:cubicBezTo>
                      <a:pt x="10714" y="0"/>
                      <a:pt x="19810" y="7855"/>
                      <a:pt x="21369" y="18456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5" name="Arc 57"/>
              <p:cNvSpPr>
                <a:spLocks/>
              </p:cNvSpPr>
              <p:nvPr/>
            </p:nvSpPr>
            <p:spPr bwMode="auto">
              <a:xfrm rot="-300000">
                <a:off x="4468" y="2526"/>
                <a:ext cx="534" cy="467"/>
              </a:xfrm>
              <a:custGeom>
                <a:avLst/>
                <a:gdLst>
                  <a:gd name="T0" fmla="*/ 0 w 24158"/>
                  <a:gd name="T1" fmla="*/ 0 h 23613"/>
                  <a:gd name="T2" fmla="*/ 0 w 24158"/>
                  <a:gd name="T3" fmla="*/ 0 h 23613"/>
                  <a:gd name="T4" fmla="*/ 0 w 24158"/>
                  <a:gd name="T5" fmla="*/ 0 h 236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158" h="23613" fill="none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</a:path>
                  <a:path w="24158" h="23613" stroke="0" extrusionOk="0">
                    <a:moveTo>
                      <a:pt x="0" y="152"/>
                    </a:moveTo>
                    <a:cubicBezTo>
                      <a:pt x="848" y="50"/>
                      <a:pt x="1703" y="-1"/>
                      <a:pt x="2558" y="0"/>
                    </a:cubicBezTo>
                    <a:cubicBezTo>
                      <a:pt x="14487" y="0"/>
                      <a:pt x="24158" y="9670"/>
                      <a:pt x="24158" y="21600"/>
                    </a:cubicBezTo>
                    <a:cubicBezTo>
                      <a:pt x="24158" y="22272"/>
                      <a:pt x="24126" y="22943"/>
                      <a:pt x="24063" y="23612"/>
                    </a:cubicBezTo>
                    <a:lnTo>
                      <a:pt x="2558" y="21600"/>
                    </a:lnTo>
                    <a:lnTo>
                      <a:pt x="0" y="152"/>
                    </a:lnTo>
                    <a:close/>
                  </a:path>
                </a:pathLst>
              </a:custGeom>
              <a:noFill/>
              <a:ln w="3810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6" name="Arc 58"/>
              <p:cNvSpPr>
                <a:spLocks/>
              </p:cNvSpPr>
              <p:nvPr/>
            </p:nvSpPr>
            <p:spPr bwMode="auto">
              <a:xfrm rot="-188591">
                <a:off x="4578" y="2663"/>
                <a:ext cx="289" cy="272"/>
              </a:xfrm>
              <a:custGeom>
                <a:avLst/>
                <a:gdLst>
                  <a:gd name="T0" fmla="*/ 0 w 21563"/>
                  <a:gd name="T1" fmla="*/ 0 h 21592"/>
                  <a:gd name="T2" fmla="*/ 0 w 21563"/>
                  <a:gd name="T3" fmla="*/ 0 h 21592"/>
                  <a:gd name="T4" fmla="*/ 0 w 21563"/>
                  <a:gd name="T5" fmla="*/ 0 h 215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63" h="21592" fill="none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</a:path>
                  <a:path w="21563" h="21592" stroke="0" extrusionOk="0">
                    <a:moveTo>
                      <a:pt x="593" y="0"/>
                    </a:moveTo>
                    <a:cubicBezTo>
                      <a:pt x="11802" y="308"/>
                      <a:pt x="20910" y="9141"/>
                      <a:pt x="21563" y="20334"/>
                    </a:cubicBezTo>
                    <a:lnTo>
                      <a:pt x="0" y="21592"/>
                    </a:lnTo>
                    <a:lnTo>
                      <a:pt x="593" y="0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7" name="Arc 59"/>
              <p:cNvSpPr>
                <a:spLocks/>
              </p:cNvSpPr>
              <p:nvPr/>
            </p:nvSpPr>
            <p:spPr bwMode="auto">
              <a:xfrm rot="-480000">
                <a:off x="4476" y="2387"/>
                <a:ext cx="638" cy="619"/>
              </a:xfrm>
              <a:custGeom>
                <a:avLst/>
                <a:gdLst>
                  <a:gd name="T0" fmla="*/ 0 w 22706"/>
                  <a:gd name="T1" fmla="*/ 0 h 21600"/>
                  <a:gd name="T2" fmla="*/ 0 w 22706"/>
                  <a:gd name="T3" fmla="*/ 0 h 21600"/>
                  <a:gd name="T4" fmla="*/ 0 w 2270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06" h="21600" fill="none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</a:path>
                  <a:path w="22706" h="21600" stroke="0" extrusionOk="0">
                    <a:moveTo>
                      <a:pt x="0" y="28"/>
                    </a:moveTo>
                    <a:cubicBezTo>
                      <a:pt x="368" y="9"/>
                      <a:pt x="737" y="-1"/>
                      <a:pt x="1106" y="0"/>
                    </a:cubicBezTo>
                    <a:cubicBezTo>
                      <a:pt x="13035" y="0"/>
                      <a:pt x="22706" y="9670"/>
                      <a:pt x="22706" y="21600"/>
                    </a:cubicBezTo>
                    <a:lnTo>
                      <a:pt x="1106" y="21600"/>
                    </a:lnTo>
                    <a:lnTo>
                      <a:pt x="0" y="2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8" name="Line 60"/>
              <p:cNvSpPr>
                <a:spLocks noChangeShapeType="1"/>
              </p:cNvSpPr>
              <p:nvPr/>
            </p:nvSpPr>
            <p:spPr bwMode="auto">
              <a:xfrm rot="360000">
                <a:off x="5149" y="2972"/>
                <a:ext cx="1" cy="2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59" name="Line 61"/>
              <p:cNvSpPr>
                <a:spLocks noChangeShapeType="1"/>
              </p:cNvSpPr>
              <p:nvPr/>
            </p:nvSpPr>
            <p:spPr bwMode="auto">
              <a:xfrm rot="2940000" flipV="1">
                <a:off x="4752" y="3002"/>
                <a:ext cx="216" cy="53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0" name="Line 62"/>
              <p:cNvSpPr>
                <a:spLocks noChangeShapeType="1"/>
              </p:cNvSpPr>
              <p:nvPr/>
            </p:nvSpPr>
            <p:spPr bwMode="auto">
              <a:xfrm rot="2940000" flipV="1">
                <a:off x="4771" y="2795"/>
                <a:ext cx="216" cy="5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1" name="Line 63"/>
              <p:cNvSpPr>
                <a:spLocks noChangeShapeType="1"/>
              </p:cNvSpPr>
              <p:nvPr/>
            </p:nvSpPr>
            <p:spPr bwMode="auto">
              <a:xfrm rot="420000">
                <a:off x="4576" y="3125"/>
                <a:ext cx="28" cy="2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2" name="Line 64"/>
              <p:cNvSpPr>
                <a:spLocks noChangeShapeType="1"/>
              </p:cNvSpPr>
              <p:nvPr/>
            </p:nvSpPr>
            <p:spPr bwMode="auto">
              <a:xfrm rot="420000">
                <a:off x="4240" y="2929"/>
                <a:ext cx="0" cy="1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3" name="Line 65"/>
              <p:cNvSpPr>
                <a:spLocks noChangeShapeType="1"/>
              </p:cNvSpPr>
              <p:nvPr/>
            </p:nvSpPr>
            <p:spPr bwMode="auto">
              <a:xfrm rot="2719958" flipH="1" flipV="1">
                <a:off x="4233" y="2421"/>
                <a:ext cx="220" cy="5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4" name="Line 66"/>
              <p:cNvSpPr>
                <a:spLocks noChangeShapeType="1"/>
              </p:cNvSpPr>
              <p:nvPr/>
            </p:nvSpPr>
            <p:spPr bwMode="auto">
              <a:xfrm rot="2940000" flipV="1">
                <a:off x="4262" y="2991"/>
                <a:ext cx="18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65" name="Text Box 67"/>
              <p:cNvSpPr txBox="1">
                <a:spLocks noChangeArrowheads="1"/>
              </p:cNvSpPr>
              <p:nvPr/>
            </p:nvSpPr>
            <p:spPr bwMode="auto">
              <a:xfrm>
                <a:off x="5193" y="293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</a:p>
            </p:txBody>
          </p:sp>
          <p:sp>
            <p:nvSpPr>
              <p:cNvPr id="311366" name="Text Box 68"/>
              <p:cNvSpPr txBox="1">
                <a:spLocks noChangeArrowheads="1"/>
              </p:cNvSpPr>
              <p:nvPr/>
            </p:nvSpPr>
            <p:spPr bwMode="auto">
              <a:xfrm>
                <a:off x="3923" y="2617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11367" name="Text Box 69"/>
              <p:cNvSpPr txBox="1">
                <a:spLocks noChangeArrowheads="1"/>
              </p:cNvSpPr>
              <p:nvPr/>
            </p:nvSpPr>
            <p:spPr bwMode="auto">
              <a:xfrm>
                <a:off x="4135" y="294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graphicFrame>
            <p:nvGraphicFramePr>
              <p:cNvPr id="311368" name="Object 70"/>
              <p:cNvGraphicFramePr>
                <a:graphicFrameLocks noChangeAspect="1"/>
              </p:cNvGraphicFramePr>
              <p:nvPr/>
            </p:nvGraphicFramePr>
            <p:xfrm>
              <a:off x="4484" y="2433"/>
              <a:ext cx="18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23" name="Equation" r:id="rId11" imgW="85841" imgH="161960" progId="Equation.DSMT4">
                      <p:embed/>
                    </p:oleObj>
                  </mc:Choice>
                  <mc:Fallback>
                    <p:oleObj name="Equation" r:id="rId11" imgW="85841" imgH="161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2433"/>
                            <a:ext cx="183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1369" name="Text Box 71"/>
              <p:cNvSpPr txBox="1">
                <a:spLocks noChangeArrowheads="1"/>
              </p:cNvSpPr>
              <p:nvPr/>
            </p:nvSpPr>
            <p:spPr bwMode="auto">
              <a:xfrm>
                <a:off x="4408" y="2710"/>
                <a:ext cx="3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kumimoji="1" lang="el-GR" altLang="zh-CN" sz="2400" b="1" i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σ</a:t>
                </a:r>
                <a:endParaRPr kumimoji="1" lang="el-GR" altLang="zh-CN" sz="2400" b="1" baseline="-250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311370" name="Text Box 74"/>
          <p:cNvSpPr txBox="1">
            <a:spLocks noChangeArrowheads="1"/>
          </p:cNvSpPr>
          <p:nvPr/>
        </p:nvSpPr>
        <p:spPr bwMode="auto">
          <a:xfrm>
            <a:off x="1524000" y="115889"/>
            <a:ext cx="9144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Ex.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Annular conducting medium with thickness of </a:t>
            </a:r>
            <a:r>
              <a:rPr lang="en-US" altLang="zh-CN" sz="2400" b="1" i="1">
                <a:solidFill>
                  <a:srgbClr val="000000"/>
                </a:solidFill>
              </a:rPr>
              <a:t>h</a:t>
            </a:r>
            <a:r>
              <a:rPr lang="en-US" altLang="zh-CN" sz="2400" b="1">
                <a:solidFill>
                  <a:srgbClr val="000000"/>
                </a:solidFill>
              </a:rPr>
              <a:t> and two radius of 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1 and 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2, has angle of </a:t>
            </a:r>
            <a:r>
              <a:rPr lang="en-US" altLang="zh-CN" sz="2400" b="1" i="1">
                <a:solidFill>
                  <a:srgbClr val="000000"/>
                </a:solidFill>
                <a:sym typeface="Symbol" panose="05050102010706020507" pitchFamily="18" charset="2"/>
              </a:rPr>
              <a:t> </a:t>
            </a:r>
            <a:r>
              <a:rPr lang="en-US" altLang="zh-CN" sz="2400" b="1" baseline="-25000">
                <a:solidFill>
                  <a:srgbClr val="000000"/>
                </a:solidFill>
              </a:rPr>
              <a:t>0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. </a:t>
            </a:r>
            <a:r>
              <a:rPr lang="en-US" altLang="en-US" sz="2400" b="1">
                <a:solidFill>
                  <a:srgbClr val="000000"/>
                </a:solidFill>
              </a:rPr>
              <a:t>The conductivity of the conductive medium</a:t>
            </a:r>
            <a:r>
              <a:rPr lang="en-US" altLang="zh-CN" sz="2400" b="1">
                <a:solidFill>
                  <a:srgbClr val="000000"/>
                </a:solidFill>
              </a:rPr>
              <a:t> is </a:t>
            </a:r>
            <a:r>
              <a:rPr lang="en-US" altLang="zh-CN" sz="2400" b="1" i="1">
                <a:solidFill>
                  <a:srgbClr val="000000"/>
                </a:solidFill>
              </a:rPr>
              <a:t>σ</a:t>
            </a:r>
            <a:r>
              <a:rPr lang="en-US" altLang="zh-CN" sz="2400" b="1">
                <a:solidFill>
                  <a:srgbClr val="000000"/>
                </a:solidFill>
              </a:rPr>
              <a:t>.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find the </a:t>
            </a:r>
            <a:r>
              <a:rPr lang="en-US" altLang="en-US" sz="2400" b="1">
                <a:solidFill>
                  <a:srgbClr val="000000"/>
                </a:solidFill>
              </a:rPr>
              <a:t>resistance between the two electrodes along the </a:t>
            </a:r>
            <a:r>
              <a:rPr lang="en-US" altLang="zh-CN" sz="2400" b="1" i="1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2400" b="1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400" b="1">
                <a:solidFill>
                  <a:srgbClr val="000000"/>
                </a:solidFill>
              </a:rPr>
              <a:t>direction</a:t>
            </a:r>
            <a:r>
              <a:rPr lang="en-US" altLang="zh-CN" sz="2400" b="1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311371" name="Text Box 75"/>
          <p:cNvSpPr txBox="1">
            <a:spLocks noChangeArrowheads="1"/>
          </p:cNvSpPr>
          <p:nvPr/>
        </p:nvSpPr>
        <p:spPr bwMode="auto">
          <a:xfrm>
            <a:off x="1703388" y="2060576"/>
            <a:ext cx="8964612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</a:rPr>
              <a:t>Solution: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The voltage between two electrodes along </a:t>
            </a:r>
            <a:r>
              <a:rPr lang="en-US" altLang="zh-CN" sz="22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direction is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U0, then current is flowing along </a:t>
            </a:r>
            <a:r>
              <a:rPr lang="en-US" altLang="zh-CN" sz="22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direction,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and current density is changed with </a:t>
            </a:r>
            <a:r>
              <a:rPr lang="en-US" altLang="zh-CN" sz="22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.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It is easy to determine that the potential </a:t>
            </a:r>
            <a:r>
              <a:rPr lang="en-US" altLang="zh-CN" sz="22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 is just a function variables </a:t>
            </a:r>
            <a:r>
              <a:rPr lang="en-US" altLang="zh-CN" sz="22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200" b="1">
                <a:solidFill>
                  <a:srgbClr val="0000CC"/>
                </a:solidFill>
                <a:latin typeface="Times New Roman" panose="02020603050405020304" pitchFamily="18" charset="0"/>
              </a:rPr>
              <a:t>thus the potential function satisfies the one-dimensional Laplace equation 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4" grpId="0"/>
      <p:bldP spid="792585" grpId="0"/>
      <p:bldP spid="311370" grpId="0" autoUpdateAnimBg="0"/>
      <p:bldP spid="31137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2063751" y="2205039"/>
            <a:ext cx="2016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Current density</a:t>
            </a:r>
          </a:p>
        </p:txBody>
      </p:sp>
      <p:graphicFrame>
        <p:nvGraphicFramePr>
          <p:cNvPr id="793603" name="Object 3"/>
          <p:cNvGraphicFramePr>
            <a:graphicFrameLocks noChangeAspect="1"/>
          </p:cNvGraphicFramePr>
          <p:nvPr/>
        </p:nvGraphicFramePr>
        <p:xfrm>
          <a:off x="4295776" y="2276476"/>
          <a:ext cx="21764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" name="Equation" r:id="rId3" imgW="1124034" imgH="371429" progId="Equation.DSMT4">
                  <p:embed/>
                </p:oleObj>
              </mc:Choice>
              <mc:Fallback>
                <p:oleObj name="Equation" r:id="rId3" imgW="1124034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276476"/>
                        <a:ext cx="21764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1990725" y="3429001"/>
            <a:ext cx="1873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The current between two plates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3890964" y="3500439"/>
          <a:ext cx="62372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4" name="Equation" r:id="rId5" imgW="2695630" imgH="371429" progId="Equation.DSMT4">
                  <p:embed/>
                </p:oleObj>
              </mc:Choice>
              <mc:Fallback>
                <p:oleObj name="Equation" r:id="rId5" imgW="2695630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4" y="3500439"/>
                        <a:ext cx="62372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2063750" y="4941889"/>
            <a:ext cx="3240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So the resistance between two plates along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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direction is: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3607" name="Object 7"/>
          <p:cNvGraphicFramePr>
            <a:graphicFrameLocks noChangeAspect="1"/>
          </p:cNvGraphicFramePr>
          <p:nvPr/>
        </p:nvGraphicFramePr>
        <p:xfrm>
          <a:off x="5016500" y="4941888"/>
          <a:ext cx="42481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5" name="Equation" r:id="rId7" imgW="1704947" imgH="371429" progId="Equation.DSMT4">
                  <p:embed/>
                </p:oleObj>
              </mc:Choice>
              <mc:Fallback>
                <p:oleObj name="Equation" r:id="rId7" imgW="1704947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941888"/>
                        <a:ext cx="42481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8" name="Object 8"/>
          <p:cNvGraphicFramePr>
            <a:graphicFrameLocks noChangeAspect="1"/>
          </p:cNvGraphicFramePr>
          <p:nvPr/>
        </p:nvGraphicFramePr>
        <p:xfrm>
          <a:off x="4295776" y="476250"/>
          <a:ext cx="1711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6" name="Equation" r:id="rId9" imgW="866780" imgH="371429" progId="Equation.DSMT4">
                  <p:embed/>
                </p:oleObj>
              </mc:Choice>
              <mc:Fallback>
                <p:oleObj name="Equation" r:id="rId9" imgW="866780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476250"/>
                        <a:ext cx="1711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09" name="Text Box 9"/>
          <p:cNvSpPr txBox="1">
            <a:spLocks noChangeArrowheads="1"/>
          </p:cNvSpPr>
          <p:nvPr/>
        </p:nvSpPr>
        <p:spPr bwMode="auto">
          <a:xfrm>
            <a:off x="2135189" y="692150"/>
            <a:ext cx="135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So</a:t>
            </a:r>
          </a:p>
        </p:txBody>
      </p:sp>
      <p:graphicFrame>
        <p:nvGraphicFramePr>
          <p:cNvPr id="793610" name="Object 10"/>
          <p:cNvGraphicFramePr>
            <a:graphicFrameLocks noChangeAspect="1"/>
          </p:cNvGraphicFramePr>
          <p:nvPr/>
        </p:nvGraphicFramePr>
        <p:xfrm>
          <a:off x="4151313" y="1341438"/>
          <a:ext cx="34464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7" name="Equation" r:id="rId11" imgW="1809684" imgH="371429" progId="Equation.DSMT4">
                  <p:embed/>
                </p:oleObj>
              </mc:Choice>
              <mc:Fallback>
                <p:oleObj name="Equation" r:id="rId11" imgW="1809684" imgH="3714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341438"/>
                        <a:ext cx="34464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45638" y="55895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108670" y="734292"/>
            <a:ext cx="15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Example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9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9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2" grpId="0"/>
      <p:bldP spid="793604" grpId="0"/>
      <p:bldP spid="793606" grpId="0"/>
      <p:bldP spid="79360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Text Box 3"/>
          <p:cNvSpPr txBox="1">
            <a:spLocks noChangeArrowheads="1"/>
          </p:cNvSpPr>
          <p:nvPr/>
        </p:nvSpPr>
        <p:spPr bwMode="auto">
          <a:xfrm>
            <a:off x="1703389" y="1916113"/>
            <a:ext cx="878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一、</a:t>
            </a:r>
            <a:r>
              <a:rPr kumimoji="1" lang="en-US" altLang="zh-CN" sz="2400" b="1" dirty="0">
                <a:solidFill>
                  <a:srgbClr val="0000CC"/>
                </a:solidFill>
                <a:ea typeface="幼圆" panose="02010509060101010101" pitchFamily="49" charset="-122"/>
              </a:rPr>
              <a:t>Field is generated by static charge (electrostatic field)</a:t>
            </a:r>
          </a:p>
        </p:txBody>
      </p:sp>
      <p:sp>
        <p:nvSpPr>
          <p:cNvPr id="317445" name="Text Box 4"/>
          <p:cNvSpPr txBox="1">
            <a:spLocks noChangeArrowheads="1"/>
          </p:cNvSpPr>
          <p:nvPr/>
        </p:nvSpPr>
        <p:spPr bwMode="auto">
          <a:xfrm>
            <a:off x="1440873" y="2636838"/>
            <a:ext cx="1040476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The electric field is zero inside the conductor(                )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The tangential electric field is zero on the surface of a conductor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幼圆" panose="02010509060101010101" pitchFamily="49" charset="-122"/>
              </a:rPr>
              <a:t>		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幼圆" panose="02010509060101010101" pitchFamily="49" charset="-122"/>
              </a:rPr>
              <a:t>equal </a:t>
            </a:r>
            <a:r>
              <a:rPr kumimoji="1" lang="en-US" altLang="zh-CN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potential body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The charge is zero inside the conductor 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Charge can only be located on the surface of the conductor, and it is concentrated in the sharp part of the surface. 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Application: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electrostatic</a:t>
            </a: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 induction, electrostatic shielding, lightning rod </a:t>
            </a:r>
            <a:r>
              <a:rPr kumimoji="1" lang="zh-CN" altLang="en-US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幼圆" panose="02010509060101010101" pitchFamily="49" charset="-122"/>
              </a:rPr>
              <a:t>… …</a:t>
            </a:r>
            <a:endParaRPr kumimoji="1" lang="en-US" altLang="zh-CN" sz="2400" dirty="0"/>
          </a:p>
        </p:txBody>
      </p:sp>
      <p:sp>
        <p:nvSpPr>
          <p:cNvPr id="317446" name="Text Box 5"/>
          <p:cNvSpPr txBox="1">
            <a:spLocks noChangeArrowheads="1"/>
          </p:cNvSpPr>
          <p:nvPr/>
        </p:nvSpPr>
        <p:spPr bwMode="auto">
          <a:xfrm>
            <a:off x="2784476" y="806451"/>
            <a:ext cx="611981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Typical phenomena and conclusions of static electric field</a:t>
            </a:r>
          </a:p>
        </p:txBody>
      </p:sp>
      <p:graphicFrame>
        <p:nvGraphicFramePr>
          <p:cNvPr id="317447" name="Object 6"/>
          <p:cNvGraphicFramePr>
            <a:graphicFrameLocks noChangeAspect="1"/>
          </p:cNvGraphicFramePr>
          <p:nvPr/>
        </p:nvGraphicFramePr>
        <p:xfrm>
          <a:off x="1703388" y="822325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8" name="剪辑" r:id="rId3" imgW="2013509" imgH="1930298" progId="MS_ClipArt_Gallery.2">
                  <p:embed/>
                </p:oleObj>
              </mc:Choice>
              <mc:Fallback>
                <p:oleObj name="剪辑" r:id="rId3" imgW="2013509" imgH="19302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822325"/>
                        <a:ext cx="762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8" name="AutoShape 8"/>
          <p:cNvSpPr>
            <a:spLocks noChangeArrowheads="1"/>
          </p:cNvSpPr>
          <p:nvPr/>
        </p:nvSpPr>
        <p:spPr bwMode="auto">
          <a:xfrm>
            <a:off x="2084388" y="3692814"/>
            <a:ext cx="792162" cy="217488"/>
          </a:xfrm>
          <a:prstGeom prst="rightArrow">
            <a:avLst>
              <a:gd name="adj1" fmla="val 50000"/>
              <a:gd name="adj2" fmla="val 91058"/>
            </a:avLst>
          </a:prstGeom>
          <a:noFill/>
          <a:ln w="15875">
            <a:solidFill>
              <a:schemeClr val="hlink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zh-CN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1744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889351"/>
              </p:ext>
            </p:extLst>
          </p:nvPr>
        </p:nvGraphicFramePr>
        <p:xfrm>
          <a:off x="8517083" y="2636838"/>
          <a:ext cx="987135" cy="4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9" name="Equation" r:id="rId5" imgW="380670" imgH="177646" progId="Equation.DSMT4">
                  <p:embed/>
                </p:oleObj>
              </mc:Choice>
              <mc:Fallback>
                <p:oleObj name="Equation" r:id="rId5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7083" y="2636838"/>
                        <a:ext cx="987135" cy="46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1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774825" y="260351"/>
            <a:ext cx="8540750" cy="936625"/>
          </a:xfrm>
          <a:noFill/>
          <a:ln/>
        </p:spPr>
        <p:txBody>
          <a:bodyPr/>
          <a:lstStyle/>
          <a:p>
            <a:r>
              <a:rPr lang="en-US" altLang="zh-CN" b="1">
                <a:solidFill>
                  <a:srgbClr val="800000"/>
                </a:solidFill>
              </a:rPr>
              <a:t>5.1 Introduction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992313" y="126841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</a:rPr>
              <a:t> There are several types of electric currents caused by the motion of free charges</a:t>
            </a:r>
          </a:p>
        </p:txBody>
      </p:sp>
      <p:sp>
        <p:nvSpPr>
          <p:cNvPr id="236550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1" y="2420939"/>
            <a:ext cx="8137525" cy="3455987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 b="1" dirty="0">
                <a:solidFill>
                  <a:srgbClr val="0000CC"/>
                </a:solidFill>
              </a:rPr>
              <a:t>Electrolytic currents</a:t>
            </a:r>
            <a:r>
              <a:rPr lang="en-US" altLang="zh-CN" sz="2800" b="1" dirty="0">
                <a:solidFill>
                  <a:srgbClr val="0000CC"/>
                </a:solidFill>
              </a:rPr>
              <a:t> (</a:t>
            </a:r>
            <a:r>
              <a:rPr lang="zh-CN" altLang="en-US" sz="2800" b="1" dirty="0">
                <a:solidFill>
                  <a:srgbClr val="0000CC"/>
                </a:solidFill>
              </a:rPr>
              <a:t>电解电流</a:t>
            </a:r>
            <a:r>
              <a:rPr lang="en-US" altLang="zh-CN" sz="2800" b="1" dirty="0">
                <a:solidFill>
                  <a:srgbClr val="0000CC"/>
                </a:solidFill>
              </a:rPr>
              <a:t>):</a:t>
            </a:r>
            <a:r>
              <a:rPr lang="en-US" altLang="ko-KR" sz="2800" b="1" dirty="0">
                <a:solidFill>
                  <a:srgbClr val="000000"/>
                </a:solidFill>
              </a:rPr>
              <a:t> migration of positive and negative ions.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0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sz="2800" b="1" dirty="0">
                <a:solidFill>
                  <a:srgbClr val="0000CC"/>
                </a:solidFill>
              </a:rPr>
              <a:t>Convection </a:t>
            </a:r>
            <a:r>
              <a:rPr lang="en-US" altLang="ko-KR" sz="2800" b="1" dirty="0" smtClean="0">
                <a:solidFill>
                  <a:srgbClr val="0000CC"/>
                </a:solidFill>
              </a:rPr>
              <a:t>currents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</a:rPr>
              <a:t>运流电流</a:t>
            </a:r>
            <a:r>
              <a:rPr lang="en-US" altLang="zh-CN" sz="2800" b="1" dirty="0">
                <a:solidFill>
                  <a:srgbClr val="0000CC"/>
                </a:solidFill>
              </a:rPr>
              <a:t>):</a:t>
            </a:r>
            <a:r>
              <a:rPr lang="en-US" altLang="ko-KR" sz="2800" b="1" dirty="0">
                <a:solidFill>
                  <a:srgbClr val="000000"/>
                </a:solidFill>
              </a:rPr>
              <a:t> results from motion of </a:t>
            </a:r>
            <a:r>
              <a:rPr lang="en-US" altLang="ko-KR" sz="2800" b="1" dirty="0" smtClean="0">
                <a:solidFill>
                  <a:srgbClr val="000000"/>
                </a:solidFill>
              </a:rPr>
              <a:t>positively or negatively charged particles in </a:t>
            </a:r>
            <a:r>
              <a:rPr lang="en-US" altLang="ko-KR" sz="2800" b="1" dirty="0">
                <a:solidFill>
                  <a:srgbClr val="000000"/>
                </a:solidFill>
              </a:rPr>
              <a:t>a vacuum</a:t>
            </a:r>
            <a:r>
              <a:rPr lang="en-US" altLang="zh-CN" sz="2800" b="1" dirty="0">
                <a:solidFill>
                  <a:srgbClr val="000000"/>
                </a:solidFill>
              </a:rPr>
              <a:t> or rarefied gas</a:t>
            </a:r>
            <a:r>
              <a:rPr lang="en-US" altLang="ko-KR" sz="2800" b="1" dirty="0">
                <a:solidFill>
                  <a:srgbClr val="000000"/>
                </a:solidFill>
              </a:rPr>
              <a:t>. 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0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sz="2800" b="1" dirty="0">
                <a:solidFill>
                  <a:srgbClr val="0000CC"/>
                </a:solidFill>
              </a:rPr>
              <a:t>Conduction</a:t>
            </a:r>
            <a:r>
              <a:rPr lang="en-US" altLang="zh-CN" sz="2800" b="1" dirty="0">
                <a:solidFill>
                  <a:srgbClr val="0000CC"/>
                </a:solidFill>
              </a:rPr>
              <a:t> </a:t>
            </a:r>
            <a:r>
              <a:rPr lang="en-US" altLang="ko-KR" sz="2800" b="1" dirty="0">
                <a:solidFill>
                  <a:srgbClr val="0000CC"/>
                </a:solidFill>
              </a:rPr>
              <a:t>currents</a:t>
            </a:r>
            <a:r>
              <a:rPr lang="en-US" altLang="zh-CN" sz="2800" b="1" dirty="0">
                <a:solidFill>
                  <a:srgbClr val="0000CC"/>
                </a:solidFill>
              </a:rPr>
              <a:t> (</a:t>
            </a:r>
            <a:r>
              <a:rPr lang="zh-CN" altLang="en-US" sz="2800" b="1" dirty="0">
                <a:solidFill>
                  <a:srgbClr val="0000CC"/>
                </a:solidFill>
              </a:rPr>
              <a:t>传导电流</a:t>
            </a:r>
            <a:r>
              <a:rPr lang="en-US" altLang="zh-CN" sz="2800" b="1" dirty="0">
                <a:solidFill>
                  <a:srgbClr val="0000CC"/>
                </a:solidFill>
              </a:rPr>
              <a:t>)</a:t>
            </a:r>
            <a:r>
              <a:rPr lang="ko-KR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ko-KR" sz="2800" b="1" dirty="0">
                <a:solidFill>
                  <a:srgbClr val="0000CC"/>
                </a:solidFill>
              </a:rPr>
              <a:t>in conductors and semiconductor:</a:t>
            </a:r>
            <a:r>
              <a:rPr lang="en-US" altLang="ko-KR" sz="2800" b="1" dirty="0">
                <a:solidFill>
                  <a:srgbClr val="000000"/>
                </a:solidFill>
              </a:rPr>
              <a:t> drift motion of conduction electrons and/or holes.</a:t>
            </a:r>
            <a:r>
              <a:rPr lang="en-US" altLang="ko-KR" sz="2800" b="1" dirty="0"/>
              <a:t> </a:t>
            </a:r>
            <a:endParaRPr lang="en-US" altLang="zh-CN" sz="28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45638" y="55895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8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Text Box 3"/>
          <p:cNvSpPr txBox="1">
            <a:spLocks noChangeArrowheads="1"/>
          </p:cNvSpPr>
          <p:nvPr/>
        </p:nvSpPr>
        <p:spPr bwMode="auto">
          <a:xfrm>
            <a:off x="2208214" y="1268413"/>
            <a:ext cx="759618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10000"/>
              </a:spcBef>
            </a:pPr>
            <a:r>
              <a:rPr kumimoji="1" lang="en-US" altLang="zh-CN" sz="2400" b="1">
                <a:solidFill>
                  <a:srgbClr val="0000CC"/>
                </a:solidFill>
                <a:ea typeface="幼圆" panose="02010509060101010101" pitchFamily="49" charset="-122"/>
              </a:rPr>
              <a:t>     </a:t>
            </a:r>
            <a:r>
              <a:rPr kumimoji="1" lang="zh-CN" altLang="en-US" sz="2400" b="1">
                <a:solidFill>
                  <a:srgbClr val="0000CC"/>
                </a:solidFill>
                <a:ea typeface="幼圆" panose="02010509060101010101" pitchFamily="49" charset="-122"/>
              </a:rPr>
              <a:t>二、</a:t>
            </a:r>
            <a:r>
              <a:rPr kumimoji="1" lang="en-US" altLang="zh-CN" sz="2400" b="1">
                <a:solidFill>
                  <a:srgbClr val="0000CC"/>
                </a:solidFill>
                <a:ea typeface="幼圆" panose="02010509060101010101" pitchFamily="49" charset="-122"/>
              </a:rPr>
              <a:t>The DC electric field of the moving charge </a:t>
            </a:r>
          </a:p>
          <a:p>
            <a:pPr eaLnBrk="0" hangingPunct="0">
              <a:spcBef>
                <a:spcPct val="10000"/>
              </a:spcBef>
            </a:pPr>
            <a:r>
              <a:rPr kumimoji="1" lang="en-US" altLang="zh-CN" sz="2400" b="1">
                <a:solidFill>
                  <a:srgbClr val="0000CC"/>
                </a:solidFill>
                <a:ea typeface="幼圆" panose="02010509060101010101" pitchFamily="49" charset="-122"/>
              </a:rPr>
              <a:t>            (steady electric field)</a:t>
            </a:r>
          </a:p>
        </p:txBody>
      </p:sp>
      <p:sp>
        <p:nvSpPr>
          <p:cNvPr id="318469" name="Text Box 4"/>
          <p:cNvSpPr txBox="1">
            <a:spLocks noChangeArrowheads="1"/>
          </p:cNvSpPr>
          <p:nvPr/>
        </p:nvSpPr>
        <p:spPr bwMode="auto">
          <a:xfrm>
            <a:off x="1205345" y="2276476"/>
            <a:ext cx="10778837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There may be electric field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inside 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the conductor(                )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The tangential electric field is not zero on the surface of the conductor.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		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Non </a:t>
            </a:r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equal potential body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There may be moving charge inside the conductor, but the net charge is zero. 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Net charge can only be located on the surface of the conductor 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The electric field  and current inside the perfect conductor  (            ),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is zero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.</a:t>
            </a:r>
          </a:p>
          <a:p>
            <a:pPr eaLnBrk="0" hangingPunct="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solidFill>
                  <a:srgbClr val="000000"/>
                </a:solidFill>
                <a:ea typeface="黑体" panose="02010609060101010101" pitchFamily="49" charset="-122"/>
              </a:rPr>
              <a:t> Electric field on the boundary of ideal conductor is Perpendicular to the surface                         </a:t>
            </a:r>
            <a:r>
              <a:rPr kumimoji="1"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equal potential body</a:t>
            </a:r>
          </a:p>
        </p:txBody>
      </p:sp>
      <p:sp>
        <p:nvSpPr>
          <p:cNvPr id="318470" name="Text Box 5"/>
          <p:cNvSpPr txBox="1">
            <a:spLocks noChangeArrowheads="1"/>
          </p:cNvSpPr>
          <p:nvPr/>
        </p:nvSpPr>
        <p:spPr bwMode="auto">
          <a:xfrm>
            <a:off x="2711451" y="692150"/>
            <a:ext cx="43211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ea typeface="黑体" panose="02010609060101010101" pitchFamily="49" charset="-122"/>
              </a:rPr>
              <a:t>Typical electrostatic field</a:t>
            </a:r>
          </a:p>
        </p:txBody>
      </p:sp>
      <p:graphicFrame>
        <p:nvGraphicFramePr>
          <p:cNvPr id="318471" name="Object 6"/>
          <p:cNvGraphicFramePr>
            <a:graphicFrameLocks noChangeAspect="1"/>
          </p:cNvGraphicFramePr>
          <p:nvPr/>
        </p:nvGraphicFramePr>
        <p:xfrm>
          <a:off x="1703388" y="620713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8" name="剪辑" r:id="rId3" imgW="2013509" imgH="1930298" progId="MS_ClipArt_Gallery.2">
                  <p:embed/>
                </p:oleObj>
              </mc:Choice>
              <mc:Fallback>
                <p:oleObj name="剪辑" r:id="rId3" imgW="2013509" imgH="19302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620713"/>
                        <a:ext cx="762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2" name="AutoShape 8"/>
          <p:cNvSpPr>
            <a:spLocks noChangeArrowheads="1"/>
          </p:cNvSpPr>
          <p:nvPr/>
        </p:nvSpPr>
        <p:spPr bwMode="auto">
          <a:xfrm>
            <a:off x="1984954" y="3349482"/>
            <a:ext cx="792162" cy="217487"/>
          </a:xfrm>
          <a:prstGeom prst="rightArrow">
            <a:avLst>
              <a:gd name="adj1" fmla="val 50000"/>
              <a:gd name="adj2" fmla="val 91059"/>
            </a:avLst>
          </a:prstGeom>
          <a:noFill/>
          <a:ln w="15875">
            <a:solidFill>
              <a:schemeClr val="hlink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zh-CN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1847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59464"/>
              </p:ext>
            </p:extLst>
          </p:nvPr>
        </p:nvGraphicFramePr>
        <p:xfrm>
          <a:off x="5420591" y="2074863"/>
          <a:ext cx="86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9" name="Equation" r:id="rId5" imgW="431613" imgH="418918" progId="Equation.DSMT4">
                  <p:embed/>
                </p:oleObj>
              </mc:Choice>
              <mc:Fallback>
                <p:oleObj name="Equation" r:id="rId5" imgW="431613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91" y="2074863"/>
                        <a:ext cx="86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4" name="AutoShape 11"/>
          <p:cNvSpPr>
            <a:spLocks noChangeArrowheads="1"/>
          </p:cNvSpPr>
          <p:nvPr/>
        </p:nvSpPr>
        <p:spPr bwMode="auto">
          <a:xfrm>
            <a:off x="3750975" y="6640512"/>
            <a:ext cx="792162" cy="217488"/>
          </a:xfrm>
          <a:prstGeom prst="rightArrow">
            <a:avLst>
              <a:gd name="adj1" fmla="val 50000"/>
              <a:gd name="adj2" fmla="val 91058"/>
            </a:avLst>
          </a:prstGeom>
          <a:noFill/>
          <a:ln w="15875">
            <a:solidFill>
              <a:schemeClr val="hlink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zh-CN">
              <a:solidFill>
                <a:srgbClr val="0000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1847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723265"/>
              </p:ext>
            </p:extLst>
          </p:nvPr>
        </p:nvGraphicFramePr>
        <p:xfrm>
          <a:off x="9588933" y="2276476"/>
          <a:ext cx="1364086" cy="50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0" name="Equation" r:id="rId7" imgW="545626" imgH="203024" progId="Equation.DSMT4">
                  <p:embed/>
                </p:oleObj>
              </mc:Choice>
              <mc:Fallback>
                <p:oleObj name="Equation" r:id="rId7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933" y="2276476"/>
                        <a:ext cx="1364086" cy="507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977247"/>
              </p:ext>
            </p:extLst>
          </p:nvPr>
        </p:nvGraphicFramePr>
        <p:xfrm>
          <a:off x="10229412" y="5320146"/>
          <a:ext cx="974145" cy="32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1" name="Equation" r:id="rId9" imgW="419100" imgH="139700" progId="Equation.DSMT4">
                  <p:embed/>
                </p:oleObj>
              </mc:Choice>
              <mc:Fallback>
                <p:oleObj name="Equation" r:id="rId9" imgW="4191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9412" y="5320146"/>
                        <a:ext cx="974145" cy="324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5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3"/>
          <p:cNvSpPr txBox="1">
            <a:spLocks noChangeArrowheads="1"/>
          </p:cNvSpPr>
          <p:nvPr/>
        </p:nvSpPr>
        <p:spPr bwMode="auto">
          <a:xfrm>
            <a:off x="2855913" y="620714"/>
            <a:ext cx="65516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Further understanding of the electrostatic field and steady electric field</a:t>
            </a:r>
          </a:p>
        </p:txBody>
      </p:sp>
      <p:graphicFrame>
        <p:nvGraphicFramePr>
          <p:cNvPr id="319493" name="Object 4"/>
          <p:cNvGraphicFramePr>
            <a:graphicFrameLocks noChangeAspect="1"/>
          </p:cNvGraphicFramePr>
          <p:nvPr/>
        </p:nvGraphicFramePr>
        <p:xfrm>
          <a:off x="1703388" y="692150"/>
          <a:ext cx="762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5" name="剪辑" r:id="rId3" imgW="2013509" imgH="1930298" progId="MS_ClipArt_Gallery.2">
                  <p:embed/>
                </p:oleObj>
              </mc:Choice>
              <mc:Fallback>
                <p:oleObj name="剪辑" r:id="rId3" imgW="2013509" imgH="193029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692150"/>
                        <a:ext cx="762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4" name="Text Box 5"/>
          <p:cNvSpPr txBox="1">
            <a:spLocks noChangeArrowheads="1"/>
          </p:cNvSpPr>
          <p:nvPr/>
        </p:nvSpPr>
        <p:spPr bwMode="auto">
          <a:xfrm>
            <a:off x="2782889" y="1484313"/>
            <a:ext cx="21605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黑体" panose="02010609060101010101" pitchFamily="49" charset="-122"/>
              </a:rPr>
              <a:t>QUESTIONS</a:t>
            </a:r>
            <a:r>
              <a:rPr lang="en-US" altLang="zh-CN" sz="3600" b="1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  <a:r>
              <a:rPr lang="zh-CN" altLang="en-GB" sz="2400" b="1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  <a:endParaRPr lang="zh-CN" altLang="en-US" sz="36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19495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521701" y="2798763"/>
          <a:ext cx="16827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6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1701" y="2798763"/>
                        <a:ext cx="168275" cy="23336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6" name="Line 7"/>
          <p:cNvSpPr>
            <a:spLocks noChangeShapeType="1"/>
          </p:cNvSpPr>
          <p:nvPr/>
        </p:nvSpPr>
        <p:spPr bwMode="auto">
          <a:xfrm>
            <a:off x="7867650" y="4870450"/>
            <a:ext cx="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7" name="Line 8"/>
          <p:cNvSpPr>
            <a:spLocks noChangeShapeType="1"/>
          </p:cNvSpPr>
          <p:nvPr/>
        </p:nvSpPr>
        <p:spPr bwMode="auto">
          <a:xfrm flipV="1">
            <a:off x="8040688" y="4970463"/>
            <a:ext cx="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8" name="Line 9"/>
          <p:cNvSpPr>
            <a:spLocks noChangeShapeType="1"/>
          </p:cNvSpPr>
          <p:nvPr/>
        </p:nvSpPr>
        <p:spPr bwMode="auto">
          <a:xfrm>
            <a:off x="8183563" y="4870450"/>
            <a:ext cx="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9" name="Line 10"/>
          <p:cNvSpPr>
            <a:spLocks noChangeShapeType="1"/>
          </p:cNvSpPr>
          <p:nvPr/>
        </p:nvSpPr>
        <p:spPr bwMode="auto">
          <a:xfrm flipV="1">
            <a:off x="8328025" y="4970463"/>
            <a:ext cx="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0" name="Line 11"/>
          <p:cNvSpPr>
            <a:spLocks noChangeShapeType="1"/>
          </p:cNvSpPr>
          <p:nvPr/>
        </p:nvSpPr>
        <p:spPr bwMode="auto">
          <a:xfrm>
            <a:off x="8328026" y="5084764"/>
            <a:ext cx="950913" cy="1587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1" name="Line 12"/>
          <p:cNvSpPr>
            <a:spLocks noChangeShapeType="1"/>
          </p:cNvSpPr>
          <p:nvPr/>
        </p:nvSpPr>
        <p:spPr bwMode="auto">
          <a:xfrm flipV="1">
            <a:off x="9264650" y="3646488"/>
            <a:ext cx="0" cy="1439862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2" name="Line 13"/>
          <p:cNvSpPr>
            <a:spLocks noChangeShapeType="1"/>
          </p:cNvSpPr>
          <p:nvPr/>
        </p:nvSpPr>
        <p:spPr bwMode="auto">
          <a:xfrm>
            <a:off x="8704264" y="3646488"/>
            <a:ext cx="560387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3" name="Line 14"/>
          <p:cNvSpPr>
            <a:spLocks noChangeShapeType="1"/>
          </p:cNvSpPr>
          <p:nvPr/>
        </p:nvSpPr>
        <p:spPr bwMode="auto">
          <a:xfrm flipV="1">
            <a:off x="7489825" y="2925763"/>
            <a:ext cx="0" cy="1439862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4" name="Line 15"/>
          <p:cNvSpPr>
            <a:spLocks noChangeShapeType="1"/>
          </p:cNvSpPr>
          <p:nvPr/>
        </p:nvSpPr>
        <p:spPr bwMode="auto">
          <a:xfrm flipV="1">
            <a:off x="8662988" y="2925763"/>
            <a:ext cx="0" cy="1439862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05" name="Rectangle 16"/>
          <p:cNvSpPr>
            <a:spLocks noChangeArrowheads="1"/>
          </p:cNvSpPr>
          <p:nvPr/>
        </p:nvSpPr>
        <p:spPr bwMode="auto">
          <a:xfrm>
            <a:off x="7535863" y="2925763"/>
            <a:ext cx="1079500" cy="1439862"/>
          </a:xfrm>
          <a:prstGeom prst="rect">
            <a:avLst/>
          </a:prstGeom>
          <a:solidFill>
            <a:srgbClr val="008000"/>
          </a:solidFill>
          <a:ln w="15875">
            <a:solidFill>
              <a:srgbClr val="CC660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19506" name="Text Box 17"/>
          <p:cNvSpPr txBox="1">
            <a:spLocks noChangeArrowheads="1"/>
          </p:cNvSpPr>
          <p:nvPr/>
        </p:nvSpPr>
        <p:spPr bwMode="auto">
          <a:xfrm>
            <a:off x="7486650" y="3105150"/>
            <a:ext cx="1176338" cy="336550"/>
          </a:xfrm>
          <a:prstGeom prst="rect">
            <a:avLst/>
          </a:prstGeom>
          <a:solidFill>
            <a:srgbClr val="CC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1"/>
                </a:solidFill>
                <a:ea typeface="幼圆" panose="02010509060101010101" pitchFamily="49" charset="-122"/>
              </a:rPr>
              <a:t>conductor</a:t>
            </a:r>
          </a:p>
        </p:txBody>
      </p:sp>
      <p:graphicFrame>
        <p:nvGraphicFramePr>
          <p:cNvPr id="319507" name="Object 18"/>
          <p:cNvGraphicFramePr>
            <a:graphicFrameLocks noChangeAspect="1"/>
          </p:cNvGraphicFramePr>
          <p:nvPr/>
        </p:nvGraphicFramePr>
        <p:xfrm>
          <a:off x="7651750" y="3675063"/>
          <a:ext cx="884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7" name="Equation" r:id="rId7" imgW="380670" imgH="177646" progId="Equation.DSMT4">
                  <p:embed/>
                </p:oleObj>
              </mc:Choice>
              <mc:Fallback>
                <p:oleObj name="Equation" r:id="rId7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675063"/>
                        <a:ext cx="884238" cy="412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8" name="Text Box 19"/>
          <p:cNvSpPr txBox="1">
            <a:spLocks noChangeArrowheads="1"/>
          </p:cNvSpPr>
          <p:nvPr/>
        </p:nvSpPr>
        <p:spPr bwMode="auto">
          <a:xfrm>
            <a:off x="7910513" y="5302250"/>
            <a:ext cx="404812" cy="457200"/>
          </a:xfrm>
          <a:prstGeom prst="rect">
            <a:avLst/>
          </a:prstGeom>
          <a:solidFill>
            <a:srgbClr val="CC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</a:t>
            </a:r>
          </a:p>
        </p:txBody>
      </p:sp>
      <p:sp>
        <p:nvSpPr>
          <p:cNvPr id="319509" name="Text Box 20"/>
          <p:cNvSpPr txBox="1">
            <a:spLocks noChangeArrowheads="1"/>
          </p:cNvSpPr>
          <p:nvPr/>
        </p:nvSpPr>
        <p:spPr bwMode="auto">
          <a:xfrm>
            <a:off x="1919288" y="5876926"/>
            <a:ext cx="856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ea typeface="幼圆" panose="02010509060101010101" pitchFamily="49" charset="-122"/>
              </a:rPr>
              <a:t>Find</a:t>
            </a:r>
            <a:r>
              <a:rPr kumimoji="1" lang="zh-CN" altLang="en-US" sz="2000" b="1">
                <a:solidFill>
                  <a:srgbClr val="000099"/>
                </a:solidFill>
                <a:ea typeface="幼圆" panose="02010509060101010101" pitchFamily="49" charset="-122"/>
              </a:rPr>
              <a:t>：</a:t>
            </a:r>
            <a:r>
              <a:rPr kumimoji="1" lang="en-US" altLang="zh-CN" sz="2000" b="1">
                <a:solidFill>
                  <a:srgbClr val="000099"/>
                </a:solidFill>
                <a:ea typeface="幼圆" panose="02010509060101010101" pitchFamily="49" charset="-122"/>
              </a:rPr>
              <a:t>1</a:t>
            </a:r>
            <a:r>
              <a:rPr kumimoji="1" lang="zh-CN" altLang="en-US" sz="2000" b="1">
                <a:solidFill>
                  <a:srgbClr val="000099"/>
                </a:solidFill>
                <a:ea typeface="幼圆" panose="02010509060101010101" pitchFamily="49" charset="-122"/>
              </a:rPr>
              <a:t>）                        </a:t>
            </a:r>
            <a:r>
              <a:rPr kumimoji="1" lang="en-US" altLang="zh-CN" sz="2000" b="1">
                <a:solidFill>
                  <a:srgbClr val="000099"/>
                </a:solidFill>
                <a:ea typeface="幼圆" panose="02010509060101010101" pitchFamily="49" charset="-122"/>
              </a:rPr>
              <a:t>2</a:t>
            </a:r>
            <a:r>
              <a:rPr kumimoji="1" lang="zh-CN" altLang="en-US" sz="2000" b="1">
                <a:solidFill>
                  <a:srgbClr val="000099"/>
                </a:solidFill>
                <a:ea typeface="幼圆" panose="02010509060101010101" pitchFamily="49" charset="-122"/>
              </a:rPr>
              <a:t>）</a:t>
            </a:r>
            <a:r>
              <a:rPr kumimoji="1" lang="en-US" altLang="zh-CN" sz="2000" b="1">
                <a:solidFill>
                  <a:srgbClr val="000099"/>
                </a:solidFill>
                <a:ea typeface="幼圆" panose="02010509060101010101" pitchFamily="49" charset="-122"/>
              </a:rPr>
              <a:t>Energy storage or power consumption?</a:t>
            </a:r>
          </a:p>
        </p:txBody>
      </p:sp>
      <p:graphicFrame>
        <p:nvGraphicFramePr>
          <p:cNvPr id="319510" name="Object 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87713" y="5797551"/>
          <a:ext cx="1281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8" name="Equation" r:id="rId9" imgW="520700" imgH="228600" progId="Equation.DSMT4">
                  <p:embed/>
                </p:oleObj>
              </mc:Choice>
              <mc:Fallback>
                <p:oleObj name="Equation" r:id="rId9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797551"/>
                        <a:ext cx="1281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1" name="Line 22"/>
          <p:cNvSpPr>
            <a:spLocks noChangeShapeType="1"/>
          </p:cNvSpPr>
          <p:nvPr/>
        </p:nvSpPr>
        <p:spPr bwMode="auto">
          <a:xfrm>
            <a:off x="2855913" y="5084763"/>
            <a:ext cx="1008062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2" name="Line 23"/>
          <p:cNvSpPr>
            <a:spLocks noChangeShapeType="1"/>
          </p:cNvSpPr>
          <p:nvPr/>
        </p:nvSpPr>
        <p:spPr bwMode="auto">
          <a:xfrm flipV="1">
            <a:off x="2855913" y="3573463"/>
            <a:ext cx="0" cy="15113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3" name="Line 24"/>
          <p:cNvSpPr>
            <a:spLocks noChangeShapeType="1"/>
          </p:cNvSpPr>
          <p:nvPr/>
        </p:nvSpPr>
        <p:spPr bwMode="auto">
          <a:xfrm>
            <a:off x="2855913" y="3573463"/>
            <a:ext cx="2159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4" name="Line 25"/>
          <p:cNvSpPr>
            <a:spLocks noChangeShapeType="1"/>
          </p:cNvSpPr>
          <p:nvPr/>
        </p:nvSpPr>
        <p:spPr bwMode="auto">
          <a:xfrm>
            <a:off x="5087938" y="3573463"/>
            <a:ext cx="2159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5" name="Line 26"/>
          <p:cNvSpPr>
            <a:spLocks noChangeShapeType="1"/>
          </p:cNvSpPr>
          <p:nvPr/>
        </p:nvSpPr>
        <p:spPr bwMode="auto">
          <a:xfrm flipV="1">
            <a:off x="3114675" y="2852738"/>
            <a:ext cx="0" cy="1439862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6" name="Line 27"/>
          <p:cNvSpPr>
            <a:spLocks noChangeShapeType="1"/>
          </p:cNvSpPr>
          <p:nvPr/>
        </p:nvSpPr>
        <p:spPr bwMode="auto">
          <a:xfrm flipV="1">
            <a:off x="5059363" y="2852738"/>
            <a:ext cx="0" cy="1439862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17" name="Rectangle 28"/>
          <p:cNvSpPr>
            <a:spLocks noChangeArrowheads="1"/>
          </p:cNvSpPr>
          <p:nvPr/>
        </p:nvSpPr>
        <p:spPr bwMode="auto">
          <a:xfrm>
            <a:off x="3575050" y="2852738"/>
            <a:ext cx="1079500" cy="1439862"/>
          </a:xfrm>
          <a:prstGeom prst="rect">
            <a:avLst/>
          </a:prstGeom>
          <a:solidFill>
            <a:srgbClr val="008000"/>
          </a:solidFill>
          <a:ln w="15875">
            <a:solidFill>
              <a:srgbClr val="CC660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3200" b="1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19518" name="Text Box 29"/>
          <p:cNvSpPr txBox="1">
            <a:spLocks noChangeArrowheads="1"/>
          </p:cNvSpPr>
          <p:nvPr/>
        </p:nvSpPr>
        <p:spPr bwMode="auto">
          <a:xfrm>
            <a:off x="3503614" y="2997200"/>
            <a:ext cx="1176337" cy="336550"/>
          </a:xfrm>
          <a:prstGeom prst="rect">
            <a:avLst/>
          </a:prstGeom>
          <a:solidFill>
            <a:srgbClr val="CC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1"/>
                </a:solidFill>
                <a:ea typeface="幼圆" panose="02010509060101010101" pitchFamily="49" charset="-122"/>
              </a:rPr>
              <a:t>conductor</a:t>
            </a:r>
          </a:p>
        </p:txBody>
      </p:sp>
      <p:graphicFrame>
        <p:nvGraphicFramePr>
          <p:cNvPr id="319519" name="Object 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41725" y="3705225"/>
          <a:ext cx="869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9" name="Equation" r:id="rId11" imgW="380670" imgH="177646" progId="Equation.DSMT4">
                  <p:embed/>
                </p:oleObj>
              </mc:Choice>
              <mc:Fallback>
                <p:oleObj name="Equation" r:id="rId11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705225"/>
                        <a:ext cx="869950" cy="3619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66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20" name="Line 31"/>
          <p:cNvSpPr>
            <a:spLocks noChangeShapeType="1"/>
          </p:cNvSpPr>
          <p:nvPr/>
        </p:nvSpPr>
        <p:spPr bwMode="auto">
          <a:xfrm>
            <a:off x="3114675" y="2420939"/>
            <a:ext cx="0" cy="287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1" name="Line 32"/>
          <p:cNvSpPr>
            <a:spLocks noChangeShapeType="1"/>
          </p:cNvSpPr>
          <p:nvPr/>
        </p:nvSpPr>
        <p:spPr bwMode="auto">
          <a:xfrm>
            <a:off x="5030788" y="2392364"/>
            <a:ext cx="0" cy="287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2" name="Text Box 33"/>
          <p:cNvSpPr txBox="1">
            <a:spLocks noChangeArrowheads="1"/>
          </p:cNvSpPr>
          <p:nvPr/>
        </p:nvSpPr>
        <p:spPr bwMode="auto">
          <a:xfrm>
            <a:off x="3814763" y="22288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</a:p>
        </p:txBody>
      </p:sp>
      <p:sp>
        <p:nvSpPr>
          <p:cNvPr id="319523" name="Line 34"/>
          <p:cNvSpPr>
            <a:spLocks noChangeShapeType="1"/>
          </p:cNvSpPr>
          <p:nvPr/>
        </p:nvSpPr>
        <p:spPr bwMode="auto">
          <a:xfrm flipH="1">
            <a:off x="3128964" y="2492375"/>
            <a:ext cx="720725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4" name="Line 35"/>
          <p:cNvSpPr>
            <a:spLocks noChangeShapeType="1"/>
          </p:cNvSpPr>
          <p:nvPr/>
        </p:nvSpPr>
        <p:spPr bwMode="auto">
          <a:xfrm>
            <a:off x="4224338" y="2492375"/>
            <a:ext cx="792162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5" name="Line 36"/>
          <p:cNvSpPr>
            <a:spLocks noChangeShapeType="1"/>
          </p:cNvSpPr>
          <p:nvPr/>
        </p:nvSpPr>
        <p:spPr bwMode="auto">
          <a:xfrm>
            <a:off x="3575050" y="2636838"/>
            <a:ext cx="0" cy="2159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6" name="Line 37"/>
          <p:cNvSpPr>
            <a:spLocks noChangeShapeType="1"/>
          </p:cNvSpPr>
          <p:nvPr/>
        </p:nvSpPr>
        <p:spPr bwMode="auto">
          <a:xfrm>
            <a:off x="4656138" y="2636838"/>
            <a:ext cx="0" cy="2159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7" name="Text Box 38"/>
          <p:cNvSpPr txBox="1">
            <a:spLocks noChangeArrowheads="1"/>
          </p:cNvSpPr>
          <p:nvPr/>
        </p:nvSpPr>
        <p:spPr bwMode="auto">
          <a:xfrm>
            <a:off x="3935414" y="249237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</a:p>
        </p:txBody>
      </p:sp>
      <p:sp>
        <p:nvSpPr>
          <p:cNvPr id="319528" name="Line 39"/>
          <p:cNvSpPr>
            <a:spLocks noChangeShapeType="1"/>
          </p:cNvSpPr>
          <p:nvPr/>
        </p:nvSpPr>
        <p:spPr bwMode="auto">
          <a:xfrm flipH="1">
            <a:off x="3575050" y="2708275"/>
            <a:ext cx="433388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9" name="Line 40"/>
          <p:cNvSpPr>
            <a:spLocks noChangeShapeType="1"/>
          </p:cNvSpPr>
          <p:nvPr/>
        </p:nvSpPr>
        <p:spPr bwMode="auto">
          <a:xfrm>
            <a:off x="4151314" y="2708275"/>
            <a:ext cx="504825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0" name="Text Box 41"/>
          <p:cNvSpPr txBox="1">
            <a:spLocks noChangeArrowheads="1"/>
          </p:cNvSpPr>
          <p:nvPr/>
        </p:nvSpPr>
        <p:spPr bwMode="auto">
          <a:xfrm>
            <a:off x="3071813" y="2924176"/>
            <a:ext cx="362600" cy="584775"/>
          </a:xfrm>
          <a:prstGeom prst="rect">
            <a:avLst/>
          </a:prstGeom>
          <a:solidFill>
            <a:srgbClr val="CC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l-GR" altLang="zh-CN" sz="320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ε</a:t>
            </a:r>
          </a:p>
        </p:txBody>
      </p:sp>
      <p:sp>
        <p:nvSpPr>
          <p:cNvPr id="319531" name="Line 42"/>
          <p:cNvSpPr>
            <a:spLocks noChangeShapeType="1"/>
          </p:cNvSpPr>
          <p:nvPr/>
        </p:nvSpPr>
        <p:spPr bwMode="auto">
          <a:xfrm>
            <a:off x="7535863" y="2709863"/>
            <a:ext cx="0" cy="2159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2" name="Line 43"/>
          <p:cNvSpPr>
            <a:spLocks noChangeShapeType="1"/>
          </p:cNvSpPr>
          <p:nvPr/>
        </p:nvSpPr>
        <p:spPr bwMode="auto">
          <a:xfrm>
            <a:off x="8616950" y="2709863"/>
            <a:ext cx="0" cy="2159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3" name="Text Box 44"/>
          <p:cNvSpPr txBox="1">
            <a:spLocks noChangeArrowheads="1"/>
          </p:cNvSpPr>
          <p:nvPr/>
        </p:nvSpPr>
        <p:spPr bwMode="auto">
          <a:xfrm>
            <a:off x="7896225" y="25654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</a:t>
            </a:r>
          </a:p>
        </p:txBody>
      </p:sp>
      <p:sp>
        <p:nvSpPr>
          <p:cNvPr id="319534" name="Line 45"/>
          <p:cNvSpPr>
            <a:spLocks noChangeShapeType="1"/>
          </p:cNvSpPr>
          <p:nvPr/>
        </p:nvSpPr>
        <p:spPr bwMode="auto">
          <a:xfrm flipH="1">
            <a:off x="7535864" y="2781300"/>
            <a:ext cx="433387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5" name="Line 46"/>
          <p:cNvSpPr>
            <a:spLocks noChangeShapeType="1"/>
          </p:cNvSpPr>
          <p:nvPr/>
        </p:nvSpPr>
        <p:spPr bwMode="auto">
          <a:xfrm>
            <a:off x="8112126" y="2781300"/>
            <a:ext cx="504825" cy="0"/>
          </a:xfrm>
          <a:prstGeom prst="line">
            <a:avLst/>
          </a:prstGeom>
          <a:noFill/>
          <a:ln w="15875">
            <a:solidFill>
              <a:srgbClr val="0000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6" name="Line 47"/>
          <p:cNvSpPr>
            <a:spLocks noChangeShapeType="1"/>
          </p:cNvSpPr>
          <p:nvPr/>
        </p:nvSpPr>
        <p:spPr bwMode="auto">
          <a:xfrm>
            <a:off x="3863975" y="4868863"/>
            <a:ext cx="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7" name="Line 48"/>
          <p:cNvSpPr>
            <a:spLocks noChangeShapeType="1"/>
          </p:cNvSpPr>
          <p:nvPr/>
        </p:nvSpPr>
        <p:spPr bwMode="auto">
          <a:xfrm flipV="1">
            <a:off x="4008438" y="4968875"/>
            <a:ext cx="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8" name="Line 49"/>
          <p:cNvSpPr>
            <a:spLocks noChangeShapeType="1"/>
          </p:cNvSpPr>
          <p:nvPr/>
        </p:nvSpPr>
        <p:spPr bwMode="auto">
          <a:xfrm>
            <a:off x="4151313" y="4868863"/>
            <a:ext cx="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39" name="Line 50"/>
          <p:cNvSpPr>
            <a:spLocks noChangeShapeType="1"/>
          </p:cNvSpPr>
          <p:nvPr/>
        </p:nvSpPr>
        <p:spPr bwMode="auto">
          <a:xfrm flipV="1">
            <a:off x="4295775" y="4968875"/>
            <a:ext cx="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40" name="Text Box 51"/>
          <p:cNvSpPr txBox="1">
            <a:spLocks noChangeArrowheads="1"/>
          </p:cNvSpPr>
          <p:nvPr/>
        </p:nvSpPr>
        <p:spPr bwMode="auto">
          <a:xfrm>
            <a:off x="3878263" y="5300663"/>
            <a:ext cx="404812" cy="457200"/>
          </a:xfrm>
          <a:prstGeom prst="rect">
            <a:avLst/>
          </a:prstGeom>
          <a:solidFill>
            <a:srgbClr val="CC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rgbClr val="FFFF66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</a:t>
            </a:r>
          </a:p>
        </p:txBody>
      </p:sp>
      <p:sp>
        <p:nvSpPr>
          <p:cNvPr id="319541" name="Line 52"/>
          <p:cNvSpPr>
            <a:spLocks noChangeShapeType="1"/>
          </p:cNvSpPr>
          <p:nvPr/>
        </p:nvSpPr>
        <p:spPr bwMode="auto">
          <a:xfrm>
            <a:off x="4295776" y="5084763"/>
            <a:ext cx="1008063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42" name="Line 53"/>
          <p:cNvSpPr>
            <a:spLocks noChangeShapeType="1"/>
          </p:cNvSpPr>
          <p:nvPr/>
        </p:nvSpPr>
        <p:spPr bwMode="auto">
          <a:xfrm flipV="1">
            <a:off x="5303838" y="3573463"/>
            <a:ext cx="0" cy="15113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43" name="Line 54"/>
          <p:cNvSpPr>
            <a:spLocks noChangeShapeType="1"/>
          </p:cNvSpPr>
          <p:nvPr/>
        </p:nvSpPr>
        <p:spPr bwMode="auto">
          <a:xfrm>
            <a:off x="6888163" y="5084764"/>
            <a:ext cx="950912" cy="1587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44" name="Line 55"/>
          <p:cNvSpPr>
            <a:spLocks noChangeShapeType="1"/>
          </p:cNvSpPr>
          <p:nvPr/>
        </p:nvSpPr>
        <p:spPr bwMode="auto">
          <a:xfrm flipV="1">
            <a:off x="6888163" y="3644901"/>
            <a:ext cx="0" cy="1439863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45" name="Line 56"/>
          <p:cNvSpPr>
            <a:spLocks noChangeShapeType="1"/>
          </p:cNvSpPr>
          <p:nvPr/>
        </p:nvSpPr>
        <p:spPr bwMode="auto">
          <a:xfrm>
            <a:off x="6888164" y="3644900"/>
            <a:ext cx="560387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404814"/>
            <a:ext cx="8540750" cy="587375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solidFill>
                  <a:srgbClr val="800000"/>
                </a:solidFill>
              </a:rPr>
              <a:t>Summary</a:t>
            </a:r>
          </a:p>
        </p:txBody>
      </p:sp>
      <p:graphicFrame>
        <p:nvGraphicFramePr>
          <p:cNvPr id="336902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95550" y="1557338"/>
          <a:ext cx="151288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5" name="公式" r:id="rId3" imgW="628692" imgH="447550" progId="Equation.3">
                  <p:embed/>
                </p:oleObj>
              </mc:Choice>
              <mc:Fallback>
                <p:oleObj name="公式" r:id="rId3" imgW="628692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557338"/>
                        <a:ext cx="151288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67214" y="1916113"/>
          <a:ext cx="1584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6" name="Equation" r:id="rId5" imgW="638140" imgH="180855" progId="Equation.DSMT4">
                  <p:embed/>
                </p:oleObj>
              </mc:Choice>
              <mc:Fallback>
                <p:oleObj name="Equation" r:id="rId5" imgW="638140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1916113"/>
                        <a:ext cx="15843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0551" y="5589588"/>
            <a:ext cx="11223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1776413" y="1125538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1. Basic equations (general problems)</a:t>
            </a:r>
          </a:p>
        </p:txBody>
      </p:sp>
      <p:sp>
        <p:nvSpPr>
          <p:cNvPr id="998408" name="Text Box 8"/>
          <p:cNvSpPr txBox="1">
            <a:spLocks noChangeArrowheads="1"/>
          </p:cNvSpPr>
          <p:nvPr/>
        </p:nvSpPr>
        <p:spPr bwMode="auto">
          <a:xfrm>
            <a:off x="6311900" y="1484313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  <a:ea typeface="楷体_GB2312" pitchFamily="49" charset="-122"/>
              </a:rPr>
              <a:t>Constitutive relations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36907" name="Object 36"/>
          <p:cNvGraphicFramePr>
            <a:graphicFrameLocks noChangeAspect="1"/>
          </p:cNvGraphicFramePr>
          <p:nvPr/>
        </p:nvGraphicFramePr>
        <p:xfrm>
          <a:off x="6383339" y="2060576"/>
          <a:ext cx="1081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7" name="Equation" r:id="rId8" imgW="447562" imgH="161960" progId="Equation.DSMT4">
                  <p:embed/>
                </p:oleObj>
              </mc:Choice>
              <mc:Fallback>
                <p:oleObj name="Equation" r:id="rId8" imgW="447562" imgH="1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060576"/>
                        <a:ext cx="1081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8" name="Object 7"/>
          <p:cNvGraphicFramePr>
            <a:graphicFrameLocks noChangeAspect="1"/>
          </p:cNvGraphicFramePr>
          <p:nvPr/>
        </p:nvGraphicFramePr>
        <p:xfrm>
          <a:off x="7608889" y="2060575"/>
          <a:ext cx="1366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8" name="Equation" r:id="rId10" imgW="552569" imgH="180855" progId="Equation.DSMT4">
                  <p:embed/>
                </p:oleObj>
              </mc:Choice>
              <mc:Fallback>
                <p:oleObj name="Equation" r:id="rId10" imgW="552569" imgH="1808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2060575"/>
                        <a:ext cx="13668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9" name="Text Box 2"/>
          <p:cNvSpPr txBox="1">
            <a:spLocks noChangeArrowheads="1"/>
          </p:cNvSpPr>
          <p:nvPr/>
        </p:nvSpPr>
        <p:spPr bwMode="auto">
          <a:xfrm>
            <a:off x="1919289" y="2684463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ea typeface="黑体" panose="02010609060101010101" pitchFamily="49" charset="-122"/>
              </a:rPr>
              <a:t>2. Boundary conditions (general problems)</a:t>
            </a:r>
            <a:endParaRPr kumimoji="1" lang="en-US" altLang="zh-CN" sz="2400" b="1">
              <a:solidFill>
                <a:srgbClr val="0000CC"/>
              </a:solidFill>
              <a:ea typeface="楷体_GB2312" pitchFamily="49" charset="-122"/>
            </a:endParaRPr>
          </a:p>
        </p:txBody>
      </p:sp>
      <p:graphicFrame>
        <p:nvGraphicFramePr>
          <p:cNvPr id="336910" name="Object 15"/>
          <p:cNvGraphicFramePr>
            <a:graphicFrameLocks noChangeAspect="1"/>
          </p:cNvGraphicFramePr>
          <p:nvPr/>
        </p:nvGraphicFramePr>
        <p:xfrm>
          <a:off x="2566989" y="3275014"/>
          <a:ext cx="21605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9" name="Equation" r:id="rId12" imgW="819271" imgH="428655" progId="Equation.DSMT4">
                  <p:embed/>
                </p:oleObj>
              </mc:Choice>
              <mc:Fallback>
                <p:oleObj name="Equation" r:id="rId12" imgW="819271" imgH="4286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275014"/>
                        <a:ext cx="216058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1" name="Object 43"/>
          <p:cNvGraphicFramePr>
            <a:graphicFrameLocks noChangeAspect="1"/>
          </p:cNvGraphicFramePr>
          <p:nvPr/>
        </p:nvGraphicFramePr>
        <p:xfrm>
          <a:off x="5519739" y="3573463"/>
          <a:ext cx="158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0" name="Equation" r:id="rId14" imgW="857332" imgH="171408" progId="Equation.DSMT4">
                  <p:embed/>
                </p:oleObj>
              </mc:Choice>
              <mc:Fallback>
                <p:oleObj name="Equation" r:id="rId14" imgW="857332" imgH="1714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9" y="3573463"/>
                        <a:ext cx="1584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3" name="Rectangle 17"/>
          <p:cNvSpPr>
            <a:spLocks noRot="1" noChangeArrowheads="1"/>
          </p:cNvSpPr>
          <p:nvPr/>
        </p:nvSpPr>
        <p:spPr bwMode="auto">
          <a:xfrm>
            <a:off x="1897063" y="4292600"/>
            <a:ext cx="7078662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</a:rPr>
              <a:t>3. Resistance and conductance</a:t>
            </a:r>
          </a:p>
        </p:txBody>
      </p:sp>
      <p:sp>
        <p:nvSpPr>
          <p:cNvPr id="336915" name="Rectangle 19"/>
          <p:cNvSpPr>
            <a:spLocks noChangeArrowheads="1"/>
          </p:cNvSpPr>
          <p:nvPr/>
        </p:nvSpPr>
        <p:spPr bwMode="auto">
          <a:xfrm>
            <a:off x="2782889" y="5084764"/>
            <a:ext cx="2663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</a:rPr>
              <a:t>electrostatic simulation method</a:t>
            </a:r>
          </a:p>
        </p:txBody>
      </p:sp>
      <p:graphicFrame>
        <p:nvGraphicFramePr>
          <p:cNvPr id="336916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5807076" y="4941888"/>
          <a:ext cx="11525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1" name="Equation" r:id="rId16" imgW="409500" imgH="333368" progId="Equation.DSMT4">
                  <p:embed/>
                </p:oleObj>
              </mc:Choice>
              <mc:Fallback>
                <p:oleObj name="Equation" r:id="rId16" imgW="409500" imgH="3333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6" y="4941888"/>
                        <a:ext cx="11525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5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9" grpId="0"/>
      <p:bldP spid="998408" grpId="0"/>
      <p:bldP spid="336909" grpId="0"/>
      <p:bldP spid="336913" grpId="0"/>
      <p:bldP spid="3369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125538"/>
            <a:ext cx="8540750" cy="1143000"/>
          </a:xfrm>
        </p:spPr>
        <p:txBody>
          <a:bodyPr/>
          <a:lstStyle/>
          <a:p>
            <a:r>
              <a:rPr lang="en-US" altLang="zh-CN" sz="6000" b="1">
                <a:effectLst>
                  <a:outerShdw blurRad="38100" dist="38100" dir="2700000" algn="tl">
                    <a:srgbClr val="C0C0C0"/>
                  </a:outerShdw>
                </a:effectLst>
              </a:rPr>
              <a:t>Homework</a:t>
            </a:r>
          </a:p>
        </p:txBody>
      </p:sp>
      <p:sp>
        <p:nvSpPr>
          <p:cNvPr id="320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4114" y="2852738"/>
            <a:ext cx="7488237" cy="1873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4800" dirty="0"/>
              <a:t> 5-1, 5-6, 5-10, 5-15, 5-16, 5-22</a:t>
            </a:r>
            <a:endParaRPr lang="en-US" altLang="zh-CN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4978" name="Text Box 2"/>
              <p:cNvSpPr txBox="1">
                <a:spLocks noChangeArrowheads="1"/>
              </p:cNvSpPr>
              <p:nvPr/>
            </p:nvSpPr>
            <p:spPr bwMode="auto">
              <a:xfrm>
                <a:off x="1121983" y="1052514"/>
                <a:ext cx="1014533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kumimoji="1" lang="en-US" altLang="zh-CN" sz="2400" b="1" dirty="0" smtClean="0">
                    <a:solidFill>
                      <a:srgbClr val="3333FF"/>
                    </a:solidFill>
                    <a:ea typeface="楷体_GB2312" pitchFamily="49" charset="-122"/>
                  </a:rPr>
                  <a:t>      The amount of charge flowing across a given area per unit time is called the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a typeface="楷体_GB2312" pitchFamily="49" charset="-122"/>
                  </a:rPr>
                  <a:t>electric current intensity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 or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a typeface="楷体_GB2312" pitchFamily="49" charset="-122"/>
                  </a:rPr>
                  <a:t>electric current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, and it is denoted by </a:t>
                </a:r>
                <a:r>
                  <a:rPr kumimoji="1" lang="en-US" altLang="zh-CN" sz="2400" i="1" dirty="0">
                    <a:ea typeface="楷体_GB2312" pitchFamily="49" charset="-122"/>
                  </a:rPr>
                  <a:t>I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.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a typeface="楷体_GB2312" pitchFamily="49" charset="-122"/>
                  </a:rPr>
                  <a:t>The unit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 of electric current is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ea typeface="楷体_GB2312" pitchFamily="49" charset="-122"/>
                  </a:rPr>
                  <a:t>ampere </a:t>
                </a:r>
                <a:r>
                  <a:rPr kumimoji="1" lang="en-US" altLang="zh-CN" sz="2000" b="1" dirty="0">
                    <a:solidFill>
                      <a:srgbClr val="3333FF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000" b="1" dirty="0">
                    <a:ea typeface="楷体_GB2312" pitchFamily="49" charset="-122"/>
                  </a:rPr>
                  <a:t>A</a:t>
                </a:r>
                <a:r>
                  <a:rPr kumimoji="1" lang="en-US" altLang="zh-CN" sz="2000" b="1" dirty="0" smtClean="0">
                    <a:solidFill>
                      <a:srgbClr val="3333FF"/>
                    </a:solidFill>
                    <a:ea typeface="楷体_GB2312" pitchFamily="49" charset="-122"/>
                  </a:rPr>
                  <a:t>),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and its density is </a:t>
                </a:r>
                <a14:m>
                  <m:oMath xmlns:m="http://schemas.openxmlformats.org/officeDocument/2006/math">
                    <m:r>
                      <a:rPr kumimoji="1" lang="en-US" altLang="zh-CN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𝑱</m:t>
                    </m:r>
                    <m:r>
                      <a:rPr kumimoji="1" lang="en-US" altLang="zh-CN" sz="2400" b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 </m:t>
                    </m:r>
                  </m:oMath>
                </a14:m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 in Amperes per square meter. It </a:t>
                </a:r>
                <a:r>
                  <a:rPr kumimoji="1" lang="en-US" altLang="zh-CN" sz="2400" b="1" dirty="0" smtClean="0">
                    <a:solidFill>
                      <a:srgbClr val="3333FF"/>
                    </a:solidFill>
                    <a:ea typeface="楷体_GB2312" pitchFamily="49" charset="-122"/>
                  </a:rPr>
                  <a:t>is </a:t>
                </a:r>
                <a:r>
                  <a:rPr kumimoji="1" lang="en-US" altLang="zh-CN" sz="2400" b="1" dirty="0">
                    <a:solidFill>
                      <a:srgbClr val="3333FF"/>
                    </a:solidFill>
                    <a:ea typeface="楷体_GB2312" pitchFamily="49" charset="-122"/>
                  </a:rPr>
                  <a:t>defined as,</a:t>
                </a:r>
              </a:p>
            </p:txBody>
          </p:sp>
        </mc:Choice>
        <mc:Fallback xmlns="">
          <p:sp>
            <p:nvSpPr>
              <p:cNvPr id="25497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983" y="1052514"/>
                <a:ext cx="10145333" cy="1938992"/>
              </a:xfrm>
              <a:prstGeom prst="rect">
                <a:avLst/>
              </a:prstGeom>
              <a:blipFill>
                <a:blip r:embed="rId2"/>
                <a:stretch>
                  <a:fillRect l="-901" t="-314" r="-962" b="-3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1749426" y="260351"/>
            <a:ext cx="8540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800000"/>
                </a:solidFill>
              </a:rPr>
              <a:t>5.2 Current Density and Ohm’s Law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03936" y="5627688"/>
            <a:ext cx="11223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40153" y="3220117"/>
                <a:ext cx="3081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𝑁𝑞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800" dirty="0" smtClean="0"/>
                  <a:t>s</a:t>
                </a:r>
                <a:r>
                  <a:rPr lang="el-GR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800" dirty="0" smtClean="0"/>
                  <a:t>t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53" y="3220117"/>
                <a:ext cx="3081998" cy="430887"/>
              </a:xfrm>
              <a:prstGeom prst="rect">
                <a:avLst/>
              </a:prstGeom>
              <a:blipFill>
                <a:blip r:embed="rId4"/>
                <a:stretch>
                  <a:fillRect t="-25352" r="-5941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38341" y="4035635"/>
                <a:ext cx="1406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𝑁𝑞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41" y="4035635"/>
                <a:ext cx="14066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1917" y="4796691"/>
                <a:ext cx="1036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Where N is the number of charge per unit volume,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sz="2400" dirty="0" smtClean="0"/>
                  <a:t> is the velocity of charges,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400" dirty="0" smtClean="0"/>
                  <a:t>s is where the charges passing through.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17" y="4796691"/>
                <a:ext cx="10363200" cy="830997"/>
              </a:xfrm>
              <a:prstGeom prst="rect">
                <a:avLst/>
              </a:prstGeom>
              <a:blipFill>
                <a:blip r:embed="rId6"/>
                <a:stretch>
                  <a:fillRect l="-882" t="-5882" r="-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43478" y="656432"/>
            <a:ext cx="147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density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472046" y="2009236"/>
            <a:ext cx="8577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The electric current across the area </a:t>
            </a:r>
            <a:r>
              <a:rPr kumimoji="1" lang="en-US" altLang="zh-CN" sz="2400" i="1" dirty="0">
                <a:ea typeface="楷体_GB2312" pitchFamily="49" charset="-122"/>
              </a:rPr>
              <a:t>S</a:t>
            </a:r>
            <a:r>
              <a:rPr kumimoji="1" lang="en-US" altLang="zh-CN" sz="2400" dirty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is</a:t>
            </a:r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64541"/>
              </p:ext>
            </p:extLst>
          </p:nvPr>
        </p:nvGraphicFramePr>
        <p:xfrm>
          <a:off x="5349731" y="2637419"/>
          <a:ext cx="1576686" cy="59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公式" r:id="rId3" imgW="774360" imgH="291960" progId="Equation.3">
                  <p:embed/>
                </p:oleObj>
              </mc:Choice>
              <mc:Fallback>
                <p:oleObj name="公式" r:id="rId3" imgW="774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731" y="2637419"/>
                        <a:ext cx="1576686" cy="599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632094" y="3431102"/>
            <a:ext cx="101957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Which states that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electric current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across an area is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flux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of the current density through the area.</a:t>
            </a:r>
          </a:p>
        </p:txBody>
      </p:sp>
      <p:pic>
        <p:nvPicPr>
          <p:cNvPr id="256012" name="Picture 12" descr="BD0554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499" y="5364514"/>
            <a:ext cx="1763712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32094" y="4725588"/>
            <a:ext cx="9799352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The relationship between electric current</a:t>
            </a:r>
            <a:r>
              <a:rPr kumimoji="1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i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and electric 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charge </a:t>
            </a:r>
            <a:r>
              <a:rPr kumimoji="1" lang="en-US" altLang="zh-CN" sz="2400" i="1" dirty="0" smtClean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is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kumimoji="1" lang="en-US" altLang="zh-CN" sz="20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36274"/>
              </p:ext>
            </p:extLst>
          </p:nvPr>
        </p:nvGraphicFramePr>
        <p:xfrm>
          <a:off x="5287963" y="5699125"/>
          <a:ext cx="11747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公式" r:id="rId6" imgW="571320" imgH="393480" progId="Equation.3">
                  <p:embed/>
                </p:oleObj>
              </mc:Choice>
              <mc:Fallback>
                <p:oleObj name="公式" r:id="rId6" imgW="571320" imgH="393480" progId="Equation.3">
                  <p:embed/>
                  <p:pic>
                    <p:nvPicPr>
                      <p:cNvPr id="254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5699125"/>
                        <a:ext cx="1174750" cy="801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422591" y="465392"/>
            <a:ext cx="100088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1" lang="en-US" altLang="zh-CN" sz="2400" b="1" dirty="0" smtClean="0">
                <a:solidFill>
                  <a:srgbClr val="3333FF"/>
                </a:solidFill>
                <a:ea typeface="楷体_GB2312" pitchFamily="49" charset="-122"/>
              </a:rPr>
              <a:t>	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direction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of the current density is the same as the flowing direction of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positive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charges, and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magnitude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is the amount of charge through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unit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cross-sectional area per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unit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time.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endParaRPr kumimoji="1" lang="en-US" altLang="zh-CN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478" y="656432"/>
            <a:ext cx="147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current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utoUpdateAnimBg="0"/>
      <p:bldP spid="256004" grpId="0" autoUpdateAnimBg="0"/>
      <p:bldP spid="12" grpId="0" autoUpdateAnimBg="0"/>
      <p:bldP spid="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180504" y="838225"/>
            <a:ext cx="9220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    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In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FF0000"/>
                </a:solidFill>
                <a:ea typeface="楷体_GB2312" pitchFamily="49" charset="-122"/>
              </a:rPr>
              <a:t>most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conducting media, the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FF0000"/>
                </a:solidFill>
                <a:ea typeface="楷体_GB2312" pitchFamily="49" charset="-122"/>
              </a:rPr>
              <a:t>conduction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current density </a:t>
            </a:r>
            <a:r>
              <a:rPr kumimoji="1" lang="en-US" altLang="zh-CN" sz="2400" b="1" i="1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 at a point is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FF0000"/>
                </a:solidFill>
                <a:ea typeface="楷体_GB2312" pitchFamily="49" charset="-122"/>
              </a:rPr>
              <a:t>proportional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to the electric field intensity </a:t>
            </a:r>
            <a:r>
              <a:rPr kumimoji="1" lang="en-US" altLang="zh-CN" sz="2400" b="1" i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 at that point so that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7648"/>
              </p:ext>
            </p:extLst>
          </p:nvPr>
        </p:nvGraphicFramePr>
        <p:xfrm>
          <a:off x="5846267" y="2315553"/>
          <a:ext cx="1291544" cy="48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0" name="公式" r:id="rId3" imgW="482400" imgH="177480" progId="Equation.3">
                  <p:embed/>
                </p:oleObj>
              </mc:Choice>
              <mc:Fallback>
                <p:oleObj name="公式" r:id="rId3" imgW="482400" imgH="177480" progId="Equation.3">
                  <p:embed/>
                  <p:pic>
                    <p:nvPicPr>
                      <p:cNvPr id="25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267" y="2315553"/>
                        <a:ext cx="1291544" cy="4849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80504" y="3009828"/>
            <a:ext cx="95919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where 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 is called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conductivity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, and its unit is </a:t>
            </a:r>
            <a:r>
              <a:rPr kumimoji="1" lang="en-US" altLang="zh-CN" sz="2400" dirty="0">
                <a:solidFill>
                  <a:schemeClr val="tx2"/>
                </a:solidFill>
                <a:ea typeface="楷体_GB2312" pitchFamily="49" charset="-122"/>
              </a:rPr>
              <a:t>S/m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.   A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large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means that the conducting ability of the medium is 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strong</a:t>
            </a:r>
            <a:r>
              <a:rPr kumimoji="1" lang="en-US" altLang="zh-CN" sz="2400" b="1" dirty="0" smtClean="0">
                <a:solidFill>
                  <a:srgbClr val="3333FF"/>
                </a:solidFill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932147" y="5375815"/>
            <a:ext cx="86230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The above equation is called the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differential form</a:t>
            </a:r>
            <a:r>
              <a:rPr kumimoji="1"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 of the following 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Ohm’s law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26622"/>
              </p:ext>
            </p:extLst>
          </p:nvPr>
        </p:nvGraphicFramePr>
        <p:xfrm>
          <a:off x="6023161" y="6298419"/>
          <a:ext cx="1083968" cy="3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1" name="公式" r:id="rId5" imgW="457200" imgH="164880" progId="Equation.3">
                  <p:embed/>
                </p:oleObj>
              </mc:Choice>
              <mc:Fallback>
                <p:oleObj name="公式" r:id="rId5" imgW="457200" imgH="164880" progId="Equation.3">
                  <p:embed/>
                  <p:pic>
                    <p:nvPicPr>
                      <p:cNvPr id="256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61" y="6298419"/>
                        <a:ext cx="1083968" cy="3995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838225"/>
            <a:ext cx="181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Ohm’s Law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10013" y="4234809"/>
            <a:ext cx="8867342" cy="112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   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The above equations are valid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FF0000"/>
                </a:solidFill>
                <a:ea typeface="楷体_GB2312" pitchFamily="49" charset="-122"/>
              </a:rPr>
              <a:t>only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for a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FF0000"/>
                </a:solidFill>
                <a:ea typeface="楷体_GB2312" pitchFamily="49" charset="-122"/>
              </a:rPr>
              <a:t>linear isotropic</a:t>
            </a:r>
            <a:r>
              <a:rPr kumimoji="1" lang="en-US" altLang="en-US" sz="24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medium.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2135188" y="1700214"/>
            <a:ext cx="7696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kumimoji="1" lang="en-US" sz="2000" b="1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7033" name="Rectangle 9"/>
          <p:cNvSpPr>
            <a:spLocks noRot="1" noChangeArrowheads="1"/>
          </p:cNvSpPr>
          <p:nvPr/>
        </p:nvSpPr>
        <p:spPr bwMode="auto">
          <a:xfrm>
            <a:off x="1926318" y="585065"/>
            <a:ext cx="10515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3333FF"/>
                </a:solidFill>
              </a:rPr>
              <a:t>A conductor with infinite  is called a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perfect electric conductor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, or  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p</a:t>
            </a:r>
            <a:r>
              <a:rPr kumimoji="1" lang="en-US" altLang="zh-CN" sz="2400" b="1" dirty="0" err="1">
                <a:solidFill>
                  <a:srgbClr val="3333FF"/>
                </a:solidFill>
              </a:rPr>
              <a:t>.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e</a:t>
            </a:r>
            <a:r>
              <a:rPr kumimoji="1" lang="en-US" altLang="zh-CN" sz="2400" b="1" dirty="0" err="1">
                <a:solidFill>
                  <a:srgbClr val="3333FF"/>
                </a:solidFill>
              </a:rPr>
              <a:t>.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c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.. </a:t>
            </a:r>
            <a:endParaRPr kumimoji="1" lang="en-US" altLang="zh-CN" sz="2400" b="1" dirty="0" smtClean="0">
              <a:solidFill>
                <a:srgbClr val="3333FF"/>
              </a:solidFill>
            </a:endParaRPr>
          </a:p>
          <a:p>
            <a:endParaRPr kumimoji="1" lang="en-US" altLang="zh-CN" sz="2400" b="1" dirty="0">
              <a:solidFill>
                <a:srgbClr val="3333FF"/>
              </a:solidFill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</a:rPr>
              <a:t>In a perfect electric conductor, electric current can be produced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without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the influence of an electric field.</a:t>
            </a:r>
            <a:r>
              <a:rPr kumimoji="1" lang="en-US" altLang="zh-CN" sz="2400" dirty="0">
                <a:solidFill>
                  <a:srgbClr val="000000"/>
                </a:solidFill>
              </a:rPr>
              <a:t> 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endParaRPr kumimoji="1" lang="en-US" altLang="zh-CN" sz="2400" dirty="0">
              <a:solidFill>
                <a:srgbClr val="000000"/>
              </a:solidFill>
            </a:endParaRPr>
          </a:p>
          <a:p>
            <a:r>
              <a:rPr kumimoji="1" lang="en-US" altLang="zh-CN" sz="2400" b="1" dirty="0">
                <a:solidFill>
                  <a:srgbClr val="3333FF"/>
                </a:solidFill>
              </a:rPr>
              <a:t>There is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no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steady electric field in a perfect electric conductor. Otherwise, an infinite current will be generated, and it results in an infinite energy</a:t>
            </a:r>
            <a:r>
              <a:rPr kumimoji="1" lang="en-US" altLang="zh-CN" sz="2400" b="1" dirty="0" smtClean="0">
                <a:solidFill>
                  <a:srgbClr val="3333FF"/>
                </a:solidFill>
              </a:rPr>
              <a:t>.</a:t>
            </a:r>
          </a:p>
          <a:p>
            <a:endParaRPr kumimoji="1" lang="en-US" altLang="zh-CN" sz="2400" b="1" dirty="0">
              <a:solidFill>
                <a:srgbClr val="3333FF"/>
              </a:solidFill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</a:rPr>
              <a:t>A medium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without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any conductivity is called a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perfect dielectric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or an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insulator</a:t>
            </a:r>
            <a:r>
              <a:rPr kumimoji="1" lang="en-US" altLang="zh-CN" sz="2400" b="1" dirty="0" smtClean="0">
                <a:solidFill>
                  <a:srgbClr val="3333FF"/>
                </a:solidFill>
              </a:rPr>
              <a:t>.</a:t>
            </a:r>
          </a:p>
          <a:p>
            <a:endParaRPr kumimoji="1" lang="en-US" altLang="zh-CN" sz="2400" b="1" dirty="0">
              <a:solidFill>
                <a:srgbClr val="3333FF"/>
              </a:solidFill>
            </a:endParaRPr>
          </a:p>
          <a:p>
            <a:r>
              <a:rPr kumimoji="1" lang="en-US" sz="2400" b="1" dirty="0">
                <a:solidFill>
                  <a:srgbClr val="FF0000"/>
                </a:solidFill>
              </a:rPr>
              <a:t>In nature</a:t>
            </a:r>
            <a:r>
              <a:rPr kumimoji="1" lang="en-US" sz="2400" b="1" dirty="0">
                <a:solidFill>
                  <a:srgbClr val="3333FF"/>
                </a:solidFill>
              </a:rPr>
              <a:t> there exists </a:t>
            </a:r>
            <a:r>
              <a:rPr kumimoji="1" lang="en-US" sz="2400" b="1" dirty="0">
                <a:solidFill>
                  <a:srgbClr val="FF0000"/>
                </a:solidFill>
              </a:rPr>
              <a:t>no</a:t>
            </a:r>
            <a:r>
              <a:rPr kumimoji="1" lang="en-US" sz="2400" b="1" dirty="0">
                <a:solidFill>
                  <a:srgbClr val="3333FF"/>
                </a:solidFill>
              </a:rPr>
              <a:t> any </a:t>
            </a:r>
            <a:r>
              <a:rPr kumimoji="1" lang="en-US" sz="2400" b="1" dirty="0" err="1">
                <a:solidFill>
                  <a:srgbClr val="3333FF"/>
                </a:solidFill>
              </a:rPr>
              <a:t>p.e.c</a:t>
            </a:r>
            <a:r>
              <a:rPr kumimoji="1" lang="en-US" sz="2400" b="1" dirty="0">
                <a:solidFill>
                  <a:srgbClr val="3333FF"/>
                </a:solidFill>
              </a:rPr>
              <a:t>. or perfect dielectric.</a:t>
            </a:r>
            <a:endParaRPr kumimoji="1" lang="en-US" altLang="zh-CN" sz="2400" b="1" dirty="0">
              <a:solidFill>
                <a:srgbClr val="3333FF"/>
              </a:solidFill>
            </a:endParaRPr>
          </a:p>
        </p:txBody>
      </p:sp>
      <p:pic>
        <p:nvPicPr>
          <p:cNvPr id="257034" name="Picture 10" descr="BD0652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68" y="5337897"/>
            <a:ext cx="208915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37441" y="765175"/>
            <a:ext cx="147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P.E.C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2495551" y="3316565"/>
            <a:ext cx="734536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2927351" y="471915"/>
            <a:ext cx="6481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CC"/>
                </a:solidFill>
              </a:rPr>
              <a:t>The conductivities of several media</a:t>
            </a:r>
          </a:p>
          <a:p>
            <a:pPr algn="ctr"/>
            <a:r>
              <a:rPr kumimoji="1" lang="en-US" altLang="zh-CN" sz="2400" b="1">
                <a:solidFill>
                  <a:srgbClr val="0000CC"/>
                </a:solidFill>
              </a:rPr>
              <a:t>unit in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S/m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840039" y="1326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840039" y="1326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2840039" y="1326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8113" name="Group 65"/>
          <p:cNvGraphicFramePr>
            <a:graphicFrameLocks noGrp="1"/>
          </p:cNvGraphicFramePr>
          <p:nvPr/>
        </p:nvGraphicFramePr>
        <p:xfrm>
          <a:off x="2495550" y="1341439"/>
          <a:ext cx="7380288" cy="4325938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Media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Conductivities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Media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Conductivities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Silver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Sea water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Copper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Pure water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Dry soil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Aluminum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Transformer oil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Iron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Rubber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58097" name="Group 49"/>
          <p:cNvGrpSpPr>
            <a:grpSpLocks/>
          </p:cNvGrpSpPr>
          <p:nvPr/>
        </p:nvGrpSpPr>
        <p:grpSpPr bwMode="auto">
          <a:xfrm>
            <a:off x="4572000" y="2081214"/>
            <a:ext cx="4256088" cy="3481387"/>
            <a:chOff x="1824" y="1535"/>
            <a:chExt cx="2681" cy="2193"/>
          </a:xfrm>
        </p:grpSpPr>
        <p:graphicFrame>
          <p:nvGraphicFramePr>
            <p:cNvPr id="258098" name="Object 50"/>
            <p:cNvGraphicFramePr>
              <a:graphicFrameLocks noChangeAspect="1"/>
            </p:cNvGraphicFramePr>
            <p:nvPr/>
          </p:nvGraphicFramePr>
          <p:xfrm>
            <a:off x="1832" y="1535"/>
            <a:ext cx="62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0" name="Equation" r:id="rId3" imgW="596641" imgH="203112" progId="Equation.3">
                    <p:embed/>
                  </p:oleObj>
                </mc:Choice>
                <mc:Fallback>
                  <p:oleObj name="Equation" r:id="rId3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1535"/>
                          <a:ext cx="62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9" name="Object 51"/>
            <p:cNvGraphicFramePr>
              <a:graphicFrameLocks noChangeAspect="1"/>
            </p:cNvGraphicFramePr>
            <p:nvPr/>
          </p:nvGraphicFramePr>
          <p:xfrm>
            <a:off x="1824" y="1887"/>
            <a:ext cx="62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1" name="Equation" r:id="rId5" imgW="596641" imgH="203112" progId="Equation.3">
                    <p:embed/>
                  </p:oleObj>
                </mc:Choice>
                <mc:Fallback>
                  <p:oleObj name="Equation" r:id="rId5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887"/>
                          <a:ext cx="62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0" name="Object 52"/>
            <p:cNvGraphicFramePr>
              <a:graphicFrameLocks noChangeAspect="1"/>
            </p:cNvGraphicFramePr>
            <p:nvPr/>
          </p:nvGraphicFramePr>
          <p:xfrm>
            <a:off x="4176" y="1935"/>
            <a:ext cx="28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2" name="Equation" r:id="rId7" imgW="279279" imgH="203112" progId="Equation.3">
                    <p:embed/>
                  </p:oleObj>
                </mc:Choice>
                <mc:Fallback>
                  <p:oleObj name="Equation" r:id="rId7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35"/>
                          <a:ext cx="288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1" name="Object 53"/>
            <p:cNvGraphicFramePr>
              <a:graphicFrameLocks noChangeAspect="1"/>
            </p:cNvGraphicFramePr>
            <p:nvPr/>
          </p:nvGraphicFramePr>
          <p:xfrm>
            <a:off x="1824" y="2287"/>
            <a:ext cx="62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3" name="Equation" r:id="rId9" imgW="596641" imgH="203112" progId="Equation.3">
                    <p:embed/>
                  </p:oleObj>
                </mc:Choice>
                <mc:Fallback>
                  <p:oleObj name="Equation" r:id="rId9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87"/>
                          <a:ext cx="62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2" name="Object 54"/>
            <p:cNvGraphicFramePr>
              <a:graphicFrameLocks noChangeAspect="1"/>
            </p:cNvGraphicFramePr>
            <p:nvPr/>
          </p:nvGraphicFramePr>
          <p:xfrm>
            <a:off x="4176" y="2319"/>
            <a:ext cx="2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4" name="Equation" r:id="rId11" imgW="279279" imgH="203112" progId="Equation.3">
                    <p:embed/>
                  </p:oleObj>
                </mc:Choice>
                <mc:Fallback>
                  <p:oleObj name="Equation" r:id="rId11" imgW="27927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319"/>
                          <a:ext cx="28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3" name="Object 55"/>
            <p:cNvGraphicFramePr>
              <a:graphicFrameLocks noChangeAspect="1"/>
            </p:cNvGraphicFramePr>
            <p:nvPr/>
          </p:nvGraphicFramePr>
          <p:xfrm>
            <a:off x="1824" y="2703"/>
            <a:ext cx="62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5" name="Equation" r:id="rId13" imgW="596641" imgH="203112" progId="Equation.3">
                    <p:embed/>
                  </p:oleObj>
                </mc:Choice>
                <mc:Fallback>
                  <p:oleObj name="Equation" r:id="rId13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03"/>
                          <a:ext cx="62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4" name="Object 56"/>
            <p:cNvGraphicFramePr>
              <a:graphicFrameLocks noChangeAspect="1"/>
            </p:cNvGraphicFramePr>
            <p:nvPr/>
          </p:nvGraphicFramePr>
          <p:xfrm>
            <a:off x="4176" y="2727"/>
            <a:ext cx="32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6" name="Equation" r:id="rId15" imgW="317225" imgH="203024" progId="Equation.3">
                    <p:embed/>
                  </p:oleObj>
                </mc:Choice>
                <mc:Fallback>
                  <p:oleObj name="Equation" r:id="rId15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27"/>
                          <a:ext cx="32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5" name="Object 57"/>
            <p:cNvGraphicFramePr>
              <a:graphicFrameLocks noChangeAspect="1"/>
            </p:cNvGraphicFramePr>
            <p:nvPr/>
          </p:nvGraphicFramePr>
          <p:xfrm>
            <a:off x="1840" y="3095"/>
            <a:ext cx="60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7" name="Equation" r:id="rId17" imgW="583947" imgH="203112" progId="Equation.3">
                    <p:embed/>
                  </p:oleObj>
                </mc:Choice>
                <mc:Fallback>
                  <p:oleObj name="Equation" r:id="rId17" imgW="58394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095"/>
                          <a:ext cx="60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6" name="Object 58"/>
            <p:cNvGraphicFramePr>
              <a:graphicFrameLocks noChangeAspect="1"/>
            </p:cNvGraphicFramePr>
            <p:nvPr/>
          </p:nvGraphicFramePr>
          <p:xfrm>
            <a:off x="4168" y="3151"/>
            <a:ext cx="32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8" name="Equation" r:id="rId19" imgW="317225" imgH="203024" progId="Equation.3">
                    <p:embed/>
                  </p:oleObj>
                </mc:Choice>
                <mc:Fallback>
                  <p:oleObj name="Equation" r:id="rId19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151"/>
                          <a:ext cx="32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7" name="Object 59"/>
            <p:cNvGraphicFramePr>
              <a:graphicFrameLocks noChangeAspect="1"/>
            </p:cNvGraphicFramePr>
            <p:nvPr/>
          </p:nvGraphicFramePr>
          <p:xfrm>
            <a:off x="2040" y="3495"/>
            <a:ext cx="23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9" name="Equation" r:id="rId21" imgW="228501" imgH="203112" progId="Equation.3">
                    <p:embed/>
                  </p:oleObj>
                </mc:Choice>
                <mc:Fallback>
                  <p:oleObj name="Equation" r:id="rId21" imgW="22850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95"/>
                          <a:ext cx="23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8" name="Object 60"/>
            <p:cNvGraphicFramePr>
              <a:graphicFrameLocks noChangeAspect="1"/>
            </p:cNvGraphicFramePr>
            <p:nvPr/>
          </p:nvGraphicFramePr>
          <p:xfrm>
            <a:off x="4168" y="3519"/>
            <a:ext cx="32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0" name="Equation" r:id="rId23" imgW="317225" imgH="203024" progId="Equation.3">
                    <p:embed/>
                  </p:oleObj>
                </mc:Choice>
                <mc:Fallback>
                  <p:oleObj name="Equation" r:id="rId23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519"/>
                          <a:ext cx="32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9" name="Object 61"/>
            <p:cNvGraphicFramePr>
              <a:graphicFrameLocks noChangeAspect="1"/>
            </p:cNvGraphicFramePr>
            <p:nvPr/>
          </p:nvGraphicFramePr>
          <p:xfrm>
            <a:off x="4208" y="1560"/>
            <a:ext cx="13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1" name="Equation" r:id="rId25" imgW="126720" imgH="164880" progId="Equation.3">
                    <p:embed/>
                  </p:oleObj>
                </mc:Choice>
                <mc:Fallback>
                  <p:oleObj name="Equation" r:id="rId2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560"/>
                          <a:ext cx="131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文本框 20"/>
          <p:cNvSpPr txBox="1"/>
          <p:nvPr/>
        </p:nvSpPr>
        <p:spPr>
          <a:xfrm>
            <a:off x="-110836" y="790428"/>
            <a:ext cx="181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conductivity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  <p:bldP spid="258051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2202</Words>
  <Application>Microsoft Office PowerPoint</Application>
  <PresentationFormat>宽屏</PresentationFormat>
  <Paragraphs>284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9" baseType="lpstr">
      <vt:lpstr>Arial Unicode MS</vt:lpstr>
      <vt:lpstr>Gulim</vt:lpstr>
      <vt:lpstr>HY중고딕</vt:lpstr>
      <vt:lpstr>微軟正黑體</vt:lpstr>
      <vt:lpstr>PMingLiU</vt:lpstr>
      <vt:lpstr>黑体</vt:lpstr>
      <vt:lpstr>楷体_GB2312</vt:lpstr>
      <vt:lpstr>隶书</vt:lpstr>
      <vt:lpstr>宋体</vt:lpstr>
      <vt:lpstr>幼圆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丝状</vt:lpstr>
      <vt:lpstr>公式</vt:lpstr>
      <vt:lpstr>Microsoft 公式 3.0</vt:lpstr>
      <vt:lpstr>Equation</vt:lpstr>
      <vt:lpstr>Equation.DSMT4</vt:lpstr>
      <vt:lpstr>Microsoft ClipArt Gallery</vt:lpstr>
      <vt:lpstr>CorelDRAW! Graphic</vt:lpstr>
      <vt:lpstr>剪辑</vt:lpstr>
      <vt:lpstr>PowerPoint 演示文稿</vt:lpstr>
      <vt:lpstr>PowerPoint 演示文稿</vt:lpstr>
      <vt:lpstr>PowerPoint 演示文稿</vt:lpstr>
      <vt:lpstr>5.1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Homework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lwq</dc:creator>
  <cp:lastModifiedBy>lwq</cp:lastModifiedBy>
  <cp:revision>41</cp:revision>
  <dcterms:created xsi:type="dcterms:W3CDTF">2019-03-21T03:59:03Z</dcterms:created>
  <dcterms:modified xsi:type="dcterms:W3CDTF">2019-04-18T05:08:06Z</dcterms:modified>
</cp:coreProperties>
</file>