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3FBB4-796C-4659-8125-458416CADB0C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84933-2FEF-4A86-991B-3E8C6A4BB5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33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1B86B75-A6A6-4205-BC34-F369D6DAE959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56043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7E5B-533A-44AC-BF8E-891370FBA039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C401CA0-05D5-46BF-8685-4EC5C8108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91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7E5B-533A-44AC-BF8E-891370FBA039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401CA0-05D5-46BF-8685-4EC5C8108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08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7E5B-533A-44AC-BF8E-891370FBA039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401CA0-05D5-46BF-8685-4EC5C810882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5352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7E5B-533A-44AC-BF8E-891370FBA039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401CA0-05D5-46BF-8685-4EC5C8108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28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7E5B-533A-44AC-BF8E-891370FBA039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401CA0-05D5-46BF-8685-4EC5C810882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5125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7E5B-533A-44AC-BF8E-891370FBA039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401CA0-05D5-46BF-8685-4EC5C8108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987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7E5B-533A-44AC-BF8E-891370FBA039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1CA0-05D5-46BF-8685-4EC5C8108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410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7E5B-533A-44AC-BF8E-891370FBA039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1CA0-05D5-46BF-8685-4EC5C8108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959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1" y="1905000"/>
            <a:ext cx="5592233" cy="2020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1" y="4078289"/>
            <a:ext cx="5592233" cy="20208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1B1ED-1AC3-4190-AD31-BA2A3A15C0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4688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2167" y="609601"/>
            <a:ext cx="11387667" cy="5489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9578E-91AE-45D2-BADB-3CB9F347EA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54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7E5B-533A-44AC-BF8E-891370FBA039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1CA0-05D5-46BF-8685-4EC5C8108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76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7E5B-533A-44AC-BF8E-891370FBA039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401CA0-05D5-46BF-8685-4EC5C8108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19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7E5B-533A-44AC-BF8E-891370FBA039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C401CA0-05D5-46BF-8685-4EC5C8108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60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7E5B-533A-44AC-BF8E-891370FBA039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C401CA0-05D5-46BF-8685-4EC5C8108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80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7E5B-533A-44AC-BF8E-891370FBA039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1CA0-05D5-46BF-8685-4EC5C8108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40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7E5B-533A-44AC-BF8E-891370FBA039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1CA0-05D5-46BF-8685-4EC5C8108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92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7E5B-533A-44AC-BF8E-891370FBA039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1CA0-05D5-46BF-8685-4EC5C8108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97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7E5B-533A-44AC-BF8E-891370FBA039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401CA0-05D5-46BF-8685-4EC5C8108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70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F7E5B-533A-44AC-BF8E-891370FBA039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C401CA0-05D5-46BF-8685-4EC5C8108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64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24.emf"/><Relationship Id="rId7" Type="http://schemas.openxmlformats.org/officeDocument/2006/relationships/image" Target="../media/image26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33.emf"/><Relationship Id="rId3" Type="http://schemas.openxmlformats.org/officeDocument/2006/relationships/image" Target="../media/image28.emf"/><Relationship Id="rId7" Type="http://schemas.openxmlformats.org/officeDocument/2006/relationships/image" Target="../media/image30.e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35.emf"/><Relationship Id="rId2" Type="http://schemas.openxmlformats.org/officeDocument/2006/relationships/oleObject" Target="../embeddings/oleObject17.bin"/><Relationship Id="rId16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32.emf"/><Relationship Id="rId5" Type="http://schemas.openxmlformats.org/officeDocument/2006/relationships/image" Target="../media/image29.emf"/><Relationship Id="rId15" Type="http://schemas.openxmlformats.org/officeDocument/2006/relationships/image" Target="../media/image34.e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31.emf"/><Relationship Id="rId14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41.emf"/><Relationship Id="rId2" Type="http://schemas.openxmlformats.org/officeDocument/2006/relationships/image" Target="../media/image36.jpeg"/><Relationship Id="rId16" Type="http://schemas.openxmlformats.org/officeDocument/2006/relationships/image" Target="../media/image4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40.e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4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49.wmf"/><Relationship Id="rId18" Type="http://schemas.openxmlformats.org/officeDocument/2006/relationships/oleObject" Target="../embeddings/oleObject40.bin"/><Relationship Id="rId3" Type="http://schemas.openxmlformats.org/officeDocument/2006/relationships/image" Target="../media/image44.wmf"/><Relationship Id="rId21" Type="http://schemas.openxmlformats.org/officeDocument/2006/relationships/image" Target="../media/image53.emf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51.wmf"/><Relationship Id="rId25" Type="http://schemas.openxmlformats.org/officeDocument/2006/relationships/image" Target="../media/image55.emf"/><Relationship Id="rId2" Type="http://schemas.openxmlformats.org/officeDocument/2006/relationships/oleObject" Target="../embeddings/oleObject32.bin"/><Relationship Id="rId16" Type="http://schemas.openxmlformats.org/officeDocument/2006/relationships/oleObject" Target="../embeddings/oleObject39.bin"/><Relationship Id="rId20" Type="http://schemas.openxmlformats.org/officeDocument/2006/relationships/oleObject" Target="../embeddings/oleObject4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48.wmf"/><Relationship Id="rId24" Type="http://schemas.openxmlformats.org/officeDocument/2006/relationships/oleObject" Target="../embeddings/oleObject43.bin"/><Relationship Id="rId5" Type="http://schemas.openxmlformats.org/officeDocument/2006/relationships/image" Target="../media/image45.emf"/><Relationship Id="rId15" Type="http://schemas.openxmlformats.org/officeDocument/2006/relationships/image" Target="../media/image50.emf"/><Relationship Id="rId23" Type="http://schemas.openxmlformats.org/officeDocument/2006/relationships/image" Target="../media/image54.emf"/><Relationship Id="rId10" Type="http://schemas.openxmlformats.org/officeDocument/2006/relationships/oleObject" Target="../embeddings/oleObject36.bin"/><Relationship Id="rId19" Type="http://schemas.openxmlformats.org/officeDocument/2006/relationships/image" Target="../media/image52.e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38.bin"/><Relationship Id="rId22" Type="http://schemas.openxmlformats.org/officeDocument/2006/relationships/oleObject" Target="../embeddings/oleObject4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61.emf"/><Relationship Id="rId18" Type="http://schemas.openxmlformats.org/officeDocument/2006/relationships/oleObject" Target="../embeddings/oleObject52.bin"/><Relationship Id="rId26" Type="http://schemas.openxmlformats.org/officeDocument/2006/relationships/oleObject" Target="../embeddings/oleObject56.bin"/><Relationship Id="rId3" Type="http://schemas.openxmlformats.org/officeDocument/2006/relationships/image" Target="../media/image56.emf"/><Relationship Id="rId21" Type="http://schemas.openxmlformats.org/officeDocument/2006/relationships/image" Target="../media/image65.emf"/><Relationship Id="rId7" Type="http://schemas.openxmlformats.org/officeDocument/2006/relationships/image" Target="../media/image58.emf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63.emf"/><Relationship Id="rId25" Type="http://schemas.openxmlformats.org/officeDocument/2006/relationships/image" Target="../media/image67.emf"/><Relationship Id="rId2" Type="http://schemas.openxmlformats.org/officeDocument/2006/relationships/oleObject" Target="../embeddings/oleObject44.bin"/><Relationship Id="rId16" Type="http://schemas.openxmlformats.org/officeDocument/2006/relationships/oleObject" Target="../embeddings/oleObject51.bin"/><Relationship Id="rId20" Type="http://schemas.openxmlformats.org/officeDocument/2006/relationships/oleObject" Target="../embeddings/oleObject5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60.emf"/><Relationship Id="rId24" Type="http://schemas.openxmlformats.org/officeDocument/2006/relationships/oleObject" Target="../embeddings/oleObject55.bin"/><Relationship Id="rId5" Type="http://schemas.openxmlformats.org/officeDocument/2006/relationships/image" Target="../media/image57.emf"/><Relationship Id="rId15" Type="http://schemas.openxmlformats.org/officeDocument/2006/relationships/image" Target="../media/image62.emf"/><Relationship Id="rId23" Type="http://schemas.openxmlformats.org/officeDocument/2006/relationships/image" Target="../media/image66.emf"/><Relationship Id="rId10" Type="http://schemas.openxmlformats.org/officeDocument/2006/relationships/oleObject" Target="../embeddings/oleObject48.bin"/><Relationship Id="rId19" Type="http://schemas.openxmlformats.org/officeDocument/2006/relationships/image" Target="../media/image64.e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59.emf"/><Relationship Id="rId14" Type="http://schemas.openxmlformats.org/officeDocument/2006/relationships/oleObject" Target="../embeddings/oleObject50.bin"/><Relationship Id="rId22" Type="http://schemas.openxmlformats.org/officeDocument/2006/relationships/oleObject" Target="../embeddings/oleObject54.bin"/><Relationship Id="rId27" Type="http://schemas.openxmlformats.org/officeDocument/2006/relationships/image" Target="../media/image68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74.emf"/><Relationship Id="rId3" Type="http://schemas.openxmlformats.org/officeDocument/2006/relationships/image" Target="../media/image69.wmf"/><Relationship Id="rId7" Type="http://schemas.openxmlformats.org/officeDocument/2006/relationships/image" Target="../media/image71.emf"/><Relationship Id="rId12" Type="http://schemas.openxmlformats.org/officeDocument/2006/relationships/oleObject" Target="../embeddings/oleObject62.bin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73.emf"/><Relationship Id="rId5" Type="http://schemas.openxmlformats.org/officeDocument/2006/relationships/image" Target="../media/image70.e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72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80.emf"/><Relationship Id="rId18" Type="http://schemas.openxmlformats.org/officeDocument/2006/relationships/oleObject" Target="../embeddings/oleObject71.bin"/><Relationship Id="rId26" Type="http://schemas.openxmlformats.org/officeDocument/2006/relationships/oleObject" Target="../embeddings/oleObject75.bin"/><Relationship Id="rId3" Type="http://schemas.openxmlformats.org/officeDocument/2006/relationships/image" Target="../media/image75.emf"/><Relationship Id="rId21" Type="http://schemas.openxmlformats.org/officeDocument/2006/relationships/image" Target="../media/image84.emf"/><Relationship Id="rId7" Type="http://schemas.openxmlformats.org/officeDocument/2006/relationships/image" Target="../media/image77.emf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82.emf"/><Relationship Id="rId25" Type="http://schemas.openxmlformats.org/officeDocument/2006/relationships/image" Target="../media/image86.emf"/><Relationship Id="rId2" Type="http://schemas.openxmlformats.org/officeDocument/2006/relationships/oleObject" Target="../embeddings/oleObject63.bin"/><Relationship Id="rId16" Type="http://schemas.openxmlformats.org/officeDocument/2006/relationships/oleObject" Target="../embeddings/oleObject70.bin"/><Relationship Id="rId20" Type="http://schemas.openxmlformats.org/officeDocument/2006/relationships/oleObject" Target="../embeddings/oleObject72.bin"/><Relationship Id="rId29" Type="http://schemas.openxmlformats.org/officeDocument/2006/relationships/image" Target="../media/image88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79.emf"/><Relationship Id="rId24" Type="http://schemas.openxmlformats.org/officeDocument/2006/relationships/oleObject" Target="../embeddings/oleObject74.bin"/><Relationship Id="rId5" Type="http://schemas.openxmlformats.org/officeDocument/2006/relationships/image" Target="../media/image76.emf"/><Relationship Id="rId15" Type="http://schemas.openxmlformats.org/officeDocument/2006/relationships/image" Target="../media/image81.emf"/><Relationship Id="rId23" Type="http://schemas.openxmlformats.org/officeDocument/2006/relationships/image" Target="../media/image85.emf"/><Relationship Id="rId28" Type="http://schemas.openxmlformats.org/officeDocument/2006/relationships/oleObject" Target="../embeddings/oleObject76.bin"/><Relationship Id="rId10" Type="http://schemas.openxmlformats.org/officeDocument/2006/relationships/oleObject" Target="../embeddings/oleObject67.bin"/><Relationship Id="rId19" Type="http://schemas.openxmlformats.org/officeDocument/2006/relationships/image" Target="../media/image83.emf"/><Relationship Id="rId4" Type="http://schemas.openxmlformats.org/officeDocument/2006/relationships/oleObject" Target="../embeddings/oleObject64.bin"/><Relationship Id="rId9" Type="http://schemas.openxmlformats.org/officeDocument/2006/relationships/image" Target="../media/image78.emf"/><Relationship Id="rId14" Type="http://schemas.openxmlformats.org/officeDocument/2006/relationships/oleObject" Target="../embeddings/oleObject69.bin"/><Relationship Id="rId22" Type="http://schemas.openxmlformats.org/officeDocument/2006/relationships/oleObject" Target="../embeddings/oleObject73.bin"/><Relationship Id="rId27" Type="http://schemas.openxmlformats.org/officeDocument/2006/relationships/image" Target="../media/image87.emf"/><Relationship Id="rId30" Type="http://schemas.openxmlformats.org/officeDocument/2006/relationships/image" Target="../media/image89.gi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5.emf"/><Relationship Id="rId18" Type="http://schemas.openxmlformats.org/officeDocument/2006/relationships/oleObject" Target="../embeddings/oleObject85.bin"/><Relationship Id="rId26" Type="http://schemas.openxmlformats.org/officeDocument/2006/relationships/oleObject" Target="../embeddings/oleObject89.bin"/><Relationship Id="rId3" Type="http://schemas.openxmlformats.org/officeDocument/2006/relationships/image" Target="../media/image90.emf"/><Relationship Id="rId21" Type="http://schemas.openxmlformats.org/officeDocument/2006/relationships/image" Target="../media/image99.emf"/><Relationship Id="rId7" Type="http://schemas.openxmlformats.org/officeDocument/2006/relationships/image" Target="../media/image92.emf"/><Relationship Id="rId12" Type="http://schemas.openxmlformats.org/officeDocument/2006/relationships/oleObject" Target="../embeddings/oleObject82.bin"/><Relationship Id="rId17" Type="http://schemas.openxmlformats.org/officeDocument/2006/relationships/image" Target="../media/image97.emf"/><Relationship Id="rId25" Type="http://schemas.openxmlformats.org/officeDocument/2006/relationships/image" Target="../media/image101.emf"/><Relationship Id="rId33" Type="http://schemas.openxmlformats.org/officeDocument/2006/relationships/image" Target="../media/image105.emf"/><Relationship Id="rId2" Type="http://schemas.openxmlformats.org/officeDocument/2006/relationships/oleObject" Target="../embeddings/oleObject77.bin"/><Relationship Id="rId16" Type="http://schemas.openxmlformats.org/officeDocument/2006/relationships/oleObject" Target="../embeddings/oleObject84.bin"/><Relationship Id="rId20" Type="http://schemas.openxmlformats.org/officeDocument/2006/relationships/oleObject" Target="../embeddings/oleObject86.bin"/><Relationship Id="rId29" Type="http://schemas.openxmlformats.org/officeDocument/2006/relationships/image" Target="../media/image103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94.emf"/><Relationship Id="rId24" Type="http://schemas.openxmlformats.org/officeDocument/2006/relationships/oleObject" Target="../embeddings/oleObject88.bin"/><Relationship Id="rId32" Type="http://schemas.openxmlformats.org/officeDocument/2006/relationships/oleObject" Target="../embeddings/oleObject92.bin"/><Relationship Id="rId5" Type="http://schemas.openxmlformats.org/officeDocument/2006/relationships/image" Target="../media/image91.emf"/><Relationship Id="rId15" Type="http://schemas.openxmlformats.org/officeDocument/2006/relationships/image" Target="../media/image96.emf"/><Relationship Id="rId23" Type="http://schemas.openxmlformats.org/officeDocument/2006/relationships/image" Target="../media/image100.emf"/><Relationship Id="rId28" Type="http://schemas.openxmlformats.org/officeDocument/2006/relationships/oleObject" Target="../embeddings/oleObject90.bin"/><Relationship Id="rId10" Type="http://schemas.openxmlformats.org/officeDocument/2006/relationships/oleObject" Target="../embeddings/oleObject81.bin"/><Relationship Id="rId19" Type="http://schemas.openxmlformats.org/officeDocument/2006/relationships/image" Target="../media/image98.emf"/><Relationship Id="rId31" Type="http://schemas.openxmlformats.org/officeDocument/2006/relationships/image" Target="../media/image104.emf"/><Relationship Id="rId4" Type="http://schemas.openxmlformats.org/officeDocument/2006/relationships/oleObject" Target="../embeddings/oleObject78.bin"/><Relationship Id="rId9" Type="http://schemas.openxmlformats.org/officeDocument/2006/relationships/image" Target="../media/image93.emf"/><Relationship Id="rId14" Type="http://schemas.openxmlformats.org/officeDocument/2006/relationships/oleObject" Target="../embeddings/oleObject83.bin"/><Relationship Id="rId22" Type="http://schemas.openxmlformats.org/officeDocument/2006/relationships/oleObject" Target="../embeddings/oleObject87.bin"/><Relationship Id="rId27" Type="http://schemas.openxmlformats.org/officeDocument/2006/relationships/image" Target="../media/image102.emf"/><Relationship Id="rId30" Type="http://schemas.openxmlformats.org/officeDocument/2006/relationships/oleObject" Target="../embeddings/oleObject91.bin"/><Relationship Id="rId8" Type="http://schemas.openxmlformats.org/officeDocument/2006/relationships/oleObject" Target="../embeddings/oleObject80.bin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.emf"/><Relationship Id="rId18" Type="http://schemas.openxmlformats.org/officeDocument/2006/relationships/oleObject" Target="../embeddings/oleObject101.bin"/><Relationship Id="rId26" Type="http://schemas.openxmlformats.org/officeDocument/2006/relationships/oleObject" Target="../embeddings/oleObject105.bin"/><Relationship Id="rId21" Type="http://schemas.openxmlformats.org/officeDocument/2006/relationships/image" Target="../media/image115.emf"/><Relationship Id="rId34" Type="http://schemas.openxmlformats.org/officeDocument/2006/relationships/oleObject" Target="../embeddings/oleObject109.bin"/><Relationship Id="rId7" Type="http://schemas.openxmlformats.org/officeDocument/2006/relationships/image" Target="../media/image108.emf"/><Relationship Id="rId12" Type="http://schemas.openxmlformats.org/officeDocument/2006/relationships/oleObject" Target="../embeddings/oleObject98.bin"/><Relationship Id="rId17" Type="http://schemas.openxmlformats.org/officeDocument/2006/relationships/image" Target="../media/image113.emf"/><Relationship Id="rId25" Type="http://schemas.openxmlformats.org/officeDocument/2006/relationships/image" Target="../media/image117.emf"/><Relationship Id="rId33" Type="http://schemas.openxmlformats.org/officeDocument/2006/relationships/image" Target="../media/image121.emf"/><Relationship Id="rId2" Type="http://schemas.openxmlformats.org/officeDocument/2006/relationships/oleObject" Target="../embeddings/oleObject93.bin"/><Relationship Id="rId16" Type="http://schemas.openxmlformats.org/officeDocument/2006/relationships/oleObject" Target="../embeddings/oleObject100.bin"/><Relationship Id="rId20" Type="http://schemas.openxmlformats.org/officeDocument/2006/relationships/oleObject" Target="../embeddings/oleObject102.bin"/><Relationship Id="rId29" Type="http://schemas.openxmlformats.org/officeDocument/2006/relationships/image" Target="../media/image119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110.emf"/><Relationship Id="rId24" Type="http://schemas.openxmlformats.org/officeDocument/2006/relationships/oleObject" Target="../embeddings/oleObject104.bin"/><Relationship Id="rId32" Type="http://schemas.openxmlformats.org/officeDocument/2006/relationships/oleObject" Target="../embeddings/oleObject108.bin"/><Relationship Id="rId37" Type="http://schemas.openxmlformats.org/officeDocument/2006/relationships/image" Target="../media/image123.emf"/><Relationship Id="rId5" Type="http://schemas.openxmlformats.org/officeDocument/2006/relationships/image" Target="../media/image107.emf"/><Relationship Id="rId15" Type="http://schemas.openxmlformats.org/officeDocument/2006/relationships/image" Target="../media/image112.emf"/><Relationship Id="rId23" Type="http://schemas.openxmlformats.org/officeDocument/2006/relationships/image" Target="../media/image116.emf"/><Relationship Id="rId28" Type="http://schemas.openxmlformats.org/officeDocument/2006/relationships/oleObject" Target="../embeddings/oleObject106.bin"/><Relationship Id="rId36" Type="http://schemas.openxmlformats.org/officeDocument/2006/relationships/oleObject" Target="../embeddings/oleObject110.bin"/><Relationship Id="rId10" Type="http://schemas.openxmlformats.org/officeDocument/2006/relationships/oleObject" Target="../embeddings/oleObject97.bin"/><Relationship Id="rId19" Type="http://schemas.openxmlformats.org/officeDocument/2006/relationships/image" Target="../media/image114.emf"/><Relationship Id="rId31" Type="http://schemas.openxmlformats.org/officeDocument/2006/relationships/image" Target="../media/image120.wmf"/><Relationship Id="rId4" Type="http://schemas.openxmlformats.org/officeDocument/2006/relationships/oleObject" Target="../embeddings/oleObject94.bin"/><Relationship Id="rId9" Type="http://schemas.openxmlformats.org/officeDocument/2006/relationships/image" Target="../media/image109.emf"/><Relationship Id="rId14" Type="http://schemas.openxmlformats.org/officeDocument/2006/relationships/oleObject" Target="../embeddings/oleObject99.bin"/><Relationship Id="rId22" Type="http://schemas.openxmlformats.org/officeDocument/2006/relationships/oleObject" Target="../embeddings/oleObject103.bin"/><Relationship Id="rId27" Type="http://schemas.openxmlformats.org/officeDocument/2006/relationships/image" Target="../media/image118.emf"/><Relationship Id="rId30" Type="http://schemas.openxmlformats.org/officeDocument/2006/relationships/oleObject" Target="../embeddings/oleObject107.bin"/><Relationship Id="rId35" Type="http://schemas.openxmlformats.org/officeDocument/2006/relationships/image" Target="../media/image122.wmf"/><Relationship Id="rId8" Type="http://schemas.openxmlformats.org/officeDocument/2006/relationships/oleObject" Target="../embeddings/oleObject96.bin"/><Relationship Id="rId3" Type="http://schemas.openxmlformats.org/officeDocument/2006/relationships/image" Target="../media/image106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3" Type="http://schemas.openxmlformats.org/officeDocument/2006/relationships/image" Target="../media/image124.emf"/><Relationship Id="rId7" Type="http://schemas.openxmlformats.org/officeDocument/2006/relationships/image" Target="../media/image126.emf"/><Relationship Id="rId2" Type="http://schemas.openxmlformats.org/officeDocument/2006/relationships/oleObject" Target="../embeddings/oleObject11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3.bin"/><Relationship Id="rId11" Type="http://schemas.openxmlformats.org/officeDocument/2006/relationships/image" Target="../media/image128.emf"/><Relationship Id="rId5" Type="http://schemas.openxmlformats.org/officeDocument/2006/relationships/image" Target="../media/image125.emf"/><Relationship Id="rId10" Type="http://schemas.openxmlformats.org/officeDocument/2006/relationships/oleObject" Target="../embeddings/oleObject115.bin"/><Relationship Id="rId4" Type="http://schemas.openxmlformats.org/officeDocument/2006/relationships/oleObject" Target="../embeddings/oleObject112.bin"/><Relationship Id="rId9" Type="http://schemas.openxmlformats.org/officeDocument/2006/relationships/image" Target="../media/image12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3" Type="http://schemas.openxmlformats.org/officeDocument/2006/relationships/image" Target="../media/image129.emf"/><Relationship Id="rId7" Type="http://schemas.openxmlformats.org/officeDocument/2006/relationships/image" Target="../media/image131.emf"/><Relationship Id="rId2" Type="http://schemas.openxmlformats.org/officeDocument/2006/relationships/oleObject" Target="../embeddings/oleObject11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8.bin"/><Relationship Id="rId5" Type="http://schemas.openxmlformats.org/officeDocument/2006/relationships/image" Target="../media/image130.emf"/><Relationship Id="rId4" Type="http://schemas.openxmlformats.org/officeDocument/2006/relationships/oleObject" Target="../embeddings/oleObject117.bin"/><Relationship Id="rId9" Type="http://schemas.openxmlformats.org/officeDocument/2006/relationships/image" Target="../media/image13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emf"/><Relationship Id="rId7" Type="http://schemas.openxmlformats.org/officeDocument/2006/relationships/image" Target="../media/image135.emf"/><Relationship Id="rId2" Type="http://schemas.openxmlformats.org/officeDocument/2006/relationships/oleObject" Target="../embeddings/oleObject12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2.bin"/><Relationship Id="rId5" Type="http://schemas.openxmlformats.org/officeDocument/2006/relationships/image" Target="../media/image134.emf"/><Relationship Id="rId4" Type="http://schemas.openxmlformats.org/officeDocument/2006/relationships/oleObject" Target="../embeddings/oleObject12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emf"/><Relationship Id="rId13" Type="http://schemas.openxmlformats.org/officeDocument/2006/relationships/oleObject" Target="../embeddings/oleObject128.bin"/><Relationship Id="rId3" Type="http://schemas.openxmlformats.org/officeDocument/2006/relationships/image" Target="../media/image136.emf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41.emf"/><Relationship Id="rId2" Type="http://schemas.openxmlformats.org/officeDocument/2006/relationships/oleObject" Target="../embeddings/oleObject123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e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140.emf"/><Relationship Id="rId4" Type="http://schemas.openxmlformats.org/officeDocument/2006/relationships/image" Target="../media/image137.png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42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13" Type="http://schemas.openxmlformats.org/officeDocument/2006/relationships/image" Target="../media/image148.emf"/><Relationship Id="rId3" Type="http://schemas.openxmlformats.org/officeDocument/2006/relationships/image" Target="../media/image143.emf"/><Relationship Id="rId7" Type="http://schemas.openxmlformats.org/officeDocument/2006/relationships/image" Target="../media/image145.emf"/><Relationship Id="rId12" Type="http://schemas.openxmlformats.org/officeDocument/2006/relationships/oleObject" Target="../embeddings/oleObject134.bin"/><Relationship Id="rId2" Type="http://schemas.openxmlformats.org/officeDocument/2006/relationships/oleObject" Target="../embeddings/oleObject12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1.bin"/><Relationship Id="rId11" Type="http://schemas.openxmlformats.org/officeDocument/2006/relationships/image" Target="../media/image147.emf"/><Relationship Id="rId5" Type="http://schemas.openxmlformats.org/officeDocument/2006/relationships/image" Target="../media/image144.emf"/><Relationship Id="rId10" Type="http://schemas.openxmlformats.org/officeDocument/2006/relationships/oleObject" Target="../embeddings/oleObject133.bin"/><Relationship Id="rId4" Type="http://schemas.openxmlformats.org/officeDocument/2006/relationships/oleObject" Target="../embeddings/oleObject130.bin"/><Relationship Id="rId9" Type="http://schemas.openxmlformats.org/officeDocument/2006/relationships/image" Target="../media/image146.emf"/><Relationship Id="rId14" Type="http://schemas.openxmlformats.org/officeDocument/2006/relationships/image" Target="../media/image14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13" Type="http://schemas.openxmlformats.org/officeDocument/2006/relationships/image" Target="../media/image155.emf"/><Relationship Id="rId18" Type="http://schemas.openxmlformats.org/officeDocument/2006/relationships/image" Target="../media/image158.emf"/><Relationship Id="rId3" Type="http://schemas.openxmlformats.org/officeDocument/2006/relationships/image" Target="../media/image150.emf"/><Relationship Id="rId21" Type="http://schemas.openxmlformats.org/officeDocument/2006/relationships/oleObject" Target="../embeddings/oleObject144.bin"/><Relationship Id="rId7" Type="http://schemas.openxmlformats.org/officeDocument/2006/relationships/image" Target="../media/image152.emf"/><Relationship Id="rId12" Type="http://schemas.openxmlformats.org/officeDocument/2006/relationships/oleObject" Target="../embeddings/oleObject140.bin"/><Relationship Id="rId17" Type="http://schemas.openxmlformats.org/officeDocument/2006/relationships/oleObject" Target="../embeddings/oleObject142.bin"/><Relationship Id="rId2" Type="http://schemas.openxmlformats.org/officeDocument/2006/relationships/oleObject" Target="../embeddings/oleObject135.bin"/><Relationship Id="rId16" Type="http://schemas.openxmlformats.org/officeDocument/2006/relationships/image" Target="../media/image157.emf"/><Relationship Id="rId20" Type="http://schemas.openxmlformats.org/officeDocument/2006/relationships/image" Target="../media/image159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7.bin"/><Relationship Id="rId11" Type="http://schemas.openxmlformats.org/officeDocument/2006/relationships/image" Target="../media/image154.emf"/><Relationship Id="rId5" Type="http://schemas.openxmlformats.org/officeDocument/2006/relationships/image" Target="../media/image151.emf"/><Relationship Id="rId15" Type="http://schemas.openxmlformats.org/officeDocument/2006/relationships/oleObject" Target="../embeddings/oleObject141.bin"/><Relationship Id="rId10" Type="http://schemas.openxmlformats.org/officeDocument/2006/relationships/oleObject" Target="../embeddings/oleObject139.bin"/><Relationship Id="rId19" Type="http://schemas.openxmlformats.org/officeDocument/2006/relationships/oleObject" Target="../embeddings/oleObject143.bin"/><Relationship Id="rId4" Type="http://schemas.openxmlformats.org/officeDocument/2006/relationships/oleObject" Target="../embeddings/oleObject136.bin"/><Relationship Id="rId9" Type="http://schemas.openxmlformats.org/officeDocument/2006/relationships/image" Target="../media/image153.emf"/><Relationship Id="rId14" Type="http://schemas.openxmlformats.org/officeDocument/2006/relationships/image" Target="../media/image156.png"/><Relationship Id="rId22" Type="http://schemas.openxmlformats.org/officeDocument/2006/relationships/image" Target="../media/image160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61.emf"/><Relationship Id="rId7" Type="http://schemas.openxmlformats.org/officeDocument/2006/relationships/image" Target="../media/image163.emf"/><Relationship Id="rId2" Type="http://schemas.openxmlformats.org/officeDocument/2006/relationships/oleObject" Target="../embeddings/oleObject14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7.bin"/><Relationship Id="rId5" Type="http://schemas.openxmlformats.org/officeDocument/2006/relationships/image" Target="../media/image162.emf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16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emf"/><Relationship Id="rId2" Type="http://schemas.openxmlformats.org/officeDocument/2006/relationships/oleObject" Target="../embeddings/oleObject148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8.png"/><Relationship Id="rId5" Type="http://schemas.openxmlformats.org/officeDocument/2006/relationships/image" Target="../media/image167.emf"/><Relationship Id="rId4" Type="http://schemas.openxmlformats.org/officeDocument/2006/relationships/oleObject" Target="../embeddings/oleObject14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emf"/><Relationship Id="rId13" Type="http://schemas.openxmlformats.org/officeDocument/2006/relationships/oleObject" Target="../embeddings/oleObject155.bin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73.emf"/><Relationship Id="rId2" Type="http://schemas.openxmlformats.org/officeDocument/2006/relationships/image" Target="../media/image164.png"/><Relationship Id="rId16" Type="http://schemas.openxmlformats.org/officeDocument/2006/relationships/image" Target="../media/image17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e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56.bin"/><Relationship Id="rId10" Type="http://schemas.openxmlformats.org/officeDocument/2006/relationships/image" Target="../media/image172.emf"/><Relationship Id="rId4" Type="http://schemas.openxmlformats.org/officeDocument/2006/relationships/image" Target="../media/image169.e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74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0.bin"/><Relationship Id="rId13" Type="http://schemas.openxmlformats.org/officeDocument/2006/relationships/image" Target="../media/image181.emf"/><Relationship Id="rId3" Type="http://schemas.openxmlformats.org/officeDocument/2006/relationships/image" Target="../media/image176.emf"/><Relationship Id="rId7" Type="http://schemas.openxmlformats.org/officeDocument/2006/relationships/image" Target="../media/image178.emf"/><Relationship Id="rId12" Type="http://schemas.openxmlformats.org/officeDocument/2006/relationships/oleObject" Target="../embeddings/oleObject162.bin"/><Relationship Id="rId17" Type="http://schemas.openxmlformats.org/officeDocument/2006/relationships/image" Target="../media/image183.emf"/><Relationship Id="rId2" Type="http://schemas.openxmlformats.org/officeDocument/2006/relationships/oleObject" Target="../embeddings/oleObject157.bin"/><Relationship Id="rId16" Type="http://schemas.openxmlformats.org/officeDocument/2006/relationships/oleObject" Target="../embeddings/oleObject16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9.bin"/><Relationship Id="rId11" Type="http://schemas.openxmlformats.org/officeDocument/2006/relationships/image" Target="../media/image180.emf"/><Relationship Id="rId5" Type="http://schemas.openxmlformats.org/officeDocument/2006/relationships/image" Target="../media/image177.emf"/><Relationship Id="rId15" Type="http://schemas.openxmlformats.org/officeDocument/2006/relationships/image" Target="../media/image182.emf"/><Relationship Id="rId10" Type="http://schemas.openxmlformats.org/officeDocument/2006/relationships/oleObject" Target="../embeddings/oleObject161.bin"/><Relationship Id="rId4" Type="http://schemas.openxmlformats.org/officeDocument/2006/relationships/oleObject" Target="../embeddings/oleObject158.bin"/><Relationship Id="rId9" Type="http://schemas.openxmlformats.org/officeDocument/2006/relationships/image" Target="../media/image179.emf"/><Relationship Id="rId14" Type="http://schemas.openxmlformats.org/officeDocument/2006/relationships/oleObject" Target="../embeddings/oleObject16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8.bin"/><Relationship Id="rId13" Type="http://schemas.openxmlformats.org/officeDocument/2006/relationships/image" Target="../media/image189.emf"/><Relationship Id="rId3" Type="http://schemas.openxmlformats.org/officeDocument/2006/relationships/image" Target="../media/image184.emf"/><Relationship Id="rId7" Type="http://schemas.openxmlformats.org/officeDocument/2006/relationships/image" Target="../media/image186.emf"/><Relationship Id="rId12" Type="http://schemas.openxmlformats.org/officeDocument/2006/relationships/oleObject" Target="../embeddings/oleObject170.bin"/><Relationship Id="rId17" Type="http://schemas.openxmlformats.org/officeDocument/2006/relationships/image" Target="../media/image191.emf"/><Relationship Id="rId2" Type="http://schemas.openxmlformats.org/officeDocument/2006/relationships/oleObject" Target="../embeddings/oleObject165.bin"/><Relationship Id="rId16" Type="http://schemas.openxmlformats.org/officeDocument/2006/relationships/oleObject" Target="../embeddings/oleObject17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7.bin"/><Relationship Id="rId11" Type="http://schemas.openxmlformats.org/officeDocument/2006/relationships/image" Target="../media/image188.emf"/><Relationship Id="rId5" Type="http://schemas.openxmlformats.org/officeDocument/2006/relationships/image" Target="../media/image185.emf"/><Relationship Id="rId15" Type="http://schemas.openxmlformats.org/officeDocument/2006/relationships/image" Target="../media/image190.emf"/><Relationship Id="rId10" Type="http://schemas.openxmlformats.org/officeDocument/2006/relationships/oleObject" Target="../embeddings/oleObject169.bin"/><Relationship Id="rId4" Type="http://schemas.openxmlformats.org/officeDocument/2006/relationships/oleObject" Target="../embeddings/oleObject166.bin"/><Relationship Id="rId9" Type="http://schemas.openxmlformats.org/officeDocument/2006/relationships/image" Target="../media/image187.emf"/><Relationship Id="rId14" Type="http://schemas.openxmlformats.org/officeDocument/2006/relationships/oleObject" Target="../embeddings/oleObject17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1.wmf"/><Relationship Id="rId7" Type="http://schemas.openxmlformats.org/officeDocument/2006/relationships/oleObject" Target="../embeddings/oleObject3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emf"/><Relationship Id="rId7" Type="http://schemas.openxmlformats.org/officeDocument/2006/relationships/image" Target="../media/image195.png"/><Relationship Id="rId2" Type="http://schemas.openxmlformats.org/officeDocument/2006/relationships/oleObject" Target="../embeddings/oleObject173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4.png"/><Relationship Id="rId5" Type="http://schemas.openxmlformats.org/officeDocument/2006/relationships/image" Target="../media/image193.emf"/><Relationship Id="rId4" Type="http://schemas.openxmlformats.org/officeDocument/2006/relationships/oleObject" Target="../embeddings/oleObject17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8.bin"/><Relationship Id="rId13" Type="http://schemas.openxmlformats.org/officeDocument/2006/relationships/image" Target="../media/image201.emf"/><Relationship Id="rId18" Type="http://schemas.openxmlformats.org/officeDocument/2006/relationships/oleObject" Target="../embeddings/oleObject183.bin"/><Relationship Id="rId26" Type="http://schemas.openxmlformats.org/officeDocument/2006/relationships/image" Target="../media/image208.png"/><Relationship Id="rId3" Type="http://schemas.openxmlformats.org/officeDocument/2006/relationships/image" Target="../media/image196.emf"/><Relationship Id="rId21" Type="http://schemas.openxmlformats.org/officeDocument/2006/relationships/image" Target="../media/image205.emf"/><Relationship Id="rId7" Type="http://schemas.openxmlformats.org/officeDocument/2006/relationships/image" Target="../media/image198.emf"/><Relationship Id="rId12" Type="http://schemas.openxmlformats.org/officeDocument/2006/relationships/oleObject" Target="../embeddings/oleObject180.bin"/><Relationship Id="rId17" Type="http://schemas.openxmlformats.org/officeDocument/2006/relationships/image" Target="../media/image203.emf"/><Relationship Id="rId25" Type="http://schemas.openxmlformats.org/officeDocument/2006/relationships/image" Target="../media/image207.emf"/><Relationship Id="rId2" Type="http://schemas.openxmlformats.org/officeDocument/2006/relationships/oleObject" Target="../embeddings/oleObject175.bin"/><Relationship Id="rId16" Type="http://schemas.openxmlformats.org/officeDocument/2006/relationships/oleObject" Target="../embeddings/oleObject182.bin"/><Relationship Id="rId20" Type="http://schemas.openxmlformats.org/officeDocument/2006/relationships/oleObject" Target="../embeddings/oleObject18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7.bin"/><Relationship Id="rId11" Type="http://schemas.openxmlformats.org/officeDocument/2006/relationships/image" Target="../media/image200.emf"/><Relationship Id="rId24" Type="http://schemas.openxmlformats.org/officeDocument/2006/relationships/oleObject" Target="../embeddings/oleObject186.bin"/><Relationship Id="rId5" Type="http://schemas.openxmlformats.org/officeDocument/2006/relationships/image" Target="../media/image197.emf"/><Relationship Id="rId15" Type="http://schemas.openxmlformats.org/officeDocument/2006/relationships/image" Target="../media/image202.emf"/><Relationship Id="rId23" Type="http://schemas.openxmlformats.org/officeDocument/2006/relationships/image" Target="../media/image206.emf"/><Relationship Id="rId10" Type="http://schemas.openxmlformats.org/officeDocument/2006/relationships/oleObject" Target="../embeddings/oleObject179.bin"/><Relationship Id="rId19" Type="http://schemas.openxmlformats.org/officeDocument/2006/relationships/image" Target="../media/image204.emf"/><Relationship Id="rId4" Type="http://schemas.openxmlformats.org/officeDocument/2006/relationships/oleObject" Target="../embeddings/oleObject176.bin"/><Relationship Id="rId9" Type="http://schemas.openxmlformats.org/officeDocument/2006/relationships/image" Target="../media/image199.emf"/><Relationship Id="rId14" Type="http://schemas.openxmlformats.org/officeDocument/2006/relationships/oleObject" Target="../embeddings/oleObject181.bin"/><Relationship Id="rId22" Type="http://schemas.openxmlformats.org/officeDocument/2006/relationships/oleObject" Target="../embeddings/oleObject18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wmf"/><Relationship Id="rId2" Type="http://schemas.openxmlformats.org/officeDocument/2006/relationships/oleObject" Target="../embeddings/oleObject187.bin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1.bin"/><Relationship Id="rId13" Type="http://schemas.openxmlformats.org/officeDocument/2006/relationships/image" Target="../media/image215.emf"/><Relationship Id="rId18" Type="http://schemas.openxmlformats.org/officeDocument/2006/relationships/image" Target="../media/image2.png"/><Relationship Id="rId3" Type="http://schemas.openxmlformats.org/officeDocument/2006/relationships/image" Target="../media/image210.emf"/><Relationship Id="rId7" Type="http://schemas.openxmlformats.org/officeDocument/2006/relationships/image" Target="../media/image212.emf"/><Relationship Id="rId12" Type="http://schemas.openxmlformats.org/officeDocument/2006/relationships/oleObject" Target="../embeddings/oleObject193.bin"/><Relationship Id="rId17" Type="http://schemas.openxmlformats.org/officeDocument/2006/relationships/image" Target="../media/image217.emf"/><Relationship Id="rId2" Type="http://schemas.openxmlformats.org/officeDocument/2006/relationships/oleObject" Target="../embeddings/oleObject188.bin"/><Relationship Id="rId16" Type="http://schemas.openxmlformats.org/officeDocument/2006/relationships/oleObject" Target="../embeddings/oleObject19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0.bin"/><Relationship Id="rId11" Type="http://schemas.openxmlformats.org/officeDocument/2006/relationships/image" Target="../media/image214.emf"/><Relationship Id="rId5" Type="http://schemas.openxmlformats.org/officeDocument/2006/relationships/image" Target="../media/image211.emf"/><Relationship Id="rId15" Type="http://schemas.openxmlformats.org/officeDocument/2006/relationships/image" Target="../media/image216.emf"/><Relationship Id="rId10" Type="http://schemas.openxmlformats.org/officeDocument/2006/relationships/oleObject" Target="../embeddings/oleObject192.bin"/><Relationship Id="rId4" Type="http://schemas.openxmlformats.org/officeDocument/2006/relationships/oleObject" Target="../embeddings/oleObject189.bin"/><Relationship Id="rId9" Type="http://schemas.openxmlformats.org/officeDocument/2006/relationships/image" Target="../media/image213.emf"/><Relationship Id="rId14" Type="http://schemas.openxmlformats.org/officeDocument/2006/relationships/oleObject" Target="../embeddings/oleObject194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9.bin"/><Relationship Id="rId13" Type="http://schemas.openxmlformats.org/officeDocument/2006/relationships/image" Target="../media/image223.emf"/><Relationship Id="rId3" Type="http://schemas.openxmlformats.org/officeDocument/2006/relationships/image" Target="../media/image218.emf"/><Relationship Id="rId7" Type="http://schemas.openxmlformats.org/officeDocument/2006/relationships/image" Target="../media/image220.emf"/><Relationship Id="rId12" Type="http://schemas.openxmlformats.org/officeDocument/2006/relationships/oleObject" Target="../embeddings/oleObject201.bin"/><Relationship Id="rId2" Type="http://schemas.openxmlformats.org/officeDocument/2006/relationships/oleObject" Target="../embeddings/oleObject19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8.bin"/><Relationship Id="rId11" Type="http://schemas.openxmlformats.org/officeDocument/2006/relationships/image" Target="../media/image222.emf"/><Relationship Id="rId5" Type="http://schemas.openxmlformats.org/officeDocument/2006/relationships/image" Target="../media/image219.emf"/><Relationship Id="rId15" Type="http://schemas.openxmlformats.org/officeDocument/2006/relationships/image" Target="../media/image224.emf"/><Relationship Id="rId10" Type="http://schemas.openxmlformats.org/officeDocument/2006/relationships/oleObject" Target="../embeddings/oleObject200.bin"/><Relationship Id="rId4" Type="http://schemas.openxmlformats.org/officeDocument/2006/relationships/oleObject" Target="../embeddings/oleObject197.bin"/><Relationship Id="rId9" Type="http://schemas.openxmlformats.org/officeDocument/2006/relationships/image" Target="../media/image221.emf"/><Relationship Id="rId14" Type="http://schemas.openxmlformats.org/officeDocument/2006/relationships/oleObject" Target="../embeddings/oleObject20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6.bin"/><Relationship Id="rId13" Type="http://schemas.openxmlformats.org/officeDocument/2006/relationships/oleObject" Target="../embeddings/oleObject208.bin"/><Relationship Id="rId3" Type="http://schemas.openxmlformats.org/officeDocument/2006/relationships/image" Target="../media/image225.emf"/><Relationship Id="rId7" Type="http://schemas.openxmlformats.org/officeDocument/2006/relationships/image" Target="../media/image227.emf"/><Relationship Id="rId12" Type="http://schemas.openxmlformats.org/officeDocument/2006/relationships/image" Target="../media/image230.emf"/><Relationship Id="rId17" Type="http://schemas.openxmlformats.org/officeDocument/2006/relationships/image" Target="../media/image2.png"/><Relationship Id="rId2" Type="http://schemas.openxmlformats.org/officeDocument/2006/relationships/oleObject" Target="../embeddings/oleObject203.bin"/><Relationship Id="rId16" Type="http://schemas.openxmlformats.org/officeDocument/2006/relationships/image" Target="../media/image232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5.bin"/><Relationship Id="rId11" Type="http://schemas.openxmlformats.org/officeDocument/2006/relationships/oleObject" Target="../embeddings/oleObject207.bin"/><Relationship Id="rId5" Type="http://schemas.openxmlformats.org/officeDocument/2006/relationships/image" Target="../media/image226.emf"/><Relationship Id="rId15" Type="http://schemas.openxmlformats.org/officeDocument/2006/relationships/oleObject" Target="../embeddings/oleObject209.bin"/><Relationship Id="rId10" Type="http://schemas.openxmlformats.org/officeDocument/2006/relationships/image" Target="../media/image229.png"/><Relationship Id="rId4" Type="http://schemas.openxmlformats.org/officeDocument/2006/relationships/oleObject" Target="../embeddings/oleObject204.bin"/><Relationship Id="rId9" Type="http://schemas.openxmlformats.org/officeDocument/2006/relationships/image" Target="../media/image228.emf"/><Relationship Id="rId14" Type="http://schemas.openxmlformats.org/officeDocument/2006/relationships/image" Target="../media/image231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3.bin"/><Relationship Id="rId13" Type="http://schemas.openxmlformats.org/officeDocument/2006/relationships/image" Target="../media/image238.emf"/><Relationship Id="rId3" Type="http://schemas.openxmlformats.org/officeDocument/2006/relationships/image" Target="../media/image233.emf"/><Relationship Id="rId7" Type="http://schemas.openxmlformats.org/officeDocument/2006/relationships/image" Target="../media/image235.emf"/><Relationship Id="rId12" Type="http://schemas.openxmlformats.org/officeDocument/2006/relationships/oleObject" Target="../embeddings/oleObject215.bin"/><Relationship Id="rId2" Type="http://schemas.openxmlformats.org/officeDocument/2006/relationships/oleObject" Target="../embeddings/oleObject2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2.bin"/><Relationship Id="rId11" Type="http://schemas.openxmlformats.org/officeDocument/2006/relationships/image" Target="../media/image237.emf"/><Relationship Id="rId5" Type="http://schemas.openxmlformats.org/officeDocument/2006/relationships/image" Target="../media/image234.emf"/><Relationship Id="rId10" Type="http://schemas.openxmlformats.org/officeDocument/2006/relationships/oleObject" Target="../embeddings/oleObject214.bin"/><Relationship Id="rId4" Type="http://schemas.openxmlformats.org/officeDocument/2006/relationships/oleObject" Target="../embeddings/oleObject211.bin"/><Relationship Id="rId9" Type="http://schemas.openxmlformats.org/officeDocument/2006/relationships/image" Target="../media/image236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9.bin"/><Relationship Id="rId13" Type="http://schemas.openxmlformats.org/officeDocument/2006/relationships/image" Target="../media/image244.emf"/><Relationship Id="rId18" Type="http://schemas.openxmlformats.org/officeDocument/2006/relationships/oleObject" Target="../embeddings/oleObject224.bin"/><Relationship Id="rId3" Type="http://schemas.openxmlformats.org/officeDocument/2006/relationships/image" Target="../media/image239.wmf"/><Relationship Id="rId7" Type="http://schemas.openxmlformats.org/officeDocument/2006/relationships/image" Target="../media/image241.emf"/><Relationship Id="rId12" Type="http://schemas.openxmlformats.org/officeDocument/2006/relationships/oleObject" Target="../embeddings/oleObject221.bin"/><Relationship Id="rId17" Type="http://schemas.openxmlformats.org/officeDocument/2006/relationships/image" Target="../media/image246.emf"/><Relationship Id="rId2" Type="http://schemas.openxmlformats.org/officeDocument/2006/relationships/oleObject" Target="../embeddings/oleObject216.bin"/><Relationship Id="rId16" Type="http://schemas.openxmlformats.org/officeDocument/2006/relationships/oleObject" Target="../embeddings/oleObject22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8.bin"/><Relationship Id="rId11" Type="http://schemas.openxmlformats.org/officeDocument/2006/relationships/image" Target="../media/image243.wmf"/><Relationship Id="rId5" Type="http://schemas.openxmlformats.org/officeDocument/2006/relationships/image" Target="../media/image240.emf"/><Relationship Id="rId15" Type="http://schemas.openxmlformats.org/officeDocument/2006/relationships/image" Target="../media/image245.emf"/><Relationship Id="rId10" Type="http://schemas.openxmlformats.org/officeDocument/2006/relationships/oleObject" Target="../embeddings/oleObject220.bin"/><Relationship Id="rId19" Type="http://schemas.openxmlformats.org/officeDocument/2006/relationships/image" Target="../media/image247.emf"/><Relationship Id="rId4" Type="http://schemas.openxmlformats.org/officeDocument/2006/relationships/oleObject" Target="../embeddings/oleObject217.bin"/><Relationship Id="rId9" Type="http://schemas.openxmlformats.org/officeDocument/2006/relationships/image" Target="../media/image242.emf"/><Relationship Id="rId14" Type="http://schemas.openxmlformats.org/officeDocument/2006/relationships/oleObject" Target="../embeddings/oleObject222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8.bin"/><Relationship Id="rId13" Type="http://schemas.openxmlformats.org/officeDocument/2006/relationships/image" Target="../media/image253.wmf"/><Relationship Id="rId18" Type="http://schemas.openxmlformats.org/officeDocument/2006/relationships/oleObject" Target="../embeddings/oleObject233.bin"/><Relationship Id="rId26" Type="http://schemas.openxmlformats.org/officeDocument/2006/relationships/oleObject" Target="../embeddings/oleObject237.bin"/><Relationship Id="rId3" Type="http://schemas.openxmlformats.org/officeDocument/2006/relationships/image" Target="../media/image248.emf"/><Relationship Id="rId21" Type="http://schemas.openxmlformats.org/officeDocument/2006/relationships/image" Target="../media/image256.emf"/><Relationship Id="rId7" Type="http://schemas.openxmlformats.org/officeDocument/2006/relationships/image" Target="../media/image250.emf"/><Relationship Id="rId12" Type="http://schemas.openxmlformats.org/officeDocument/2006/relationships/oleObject" Target="../embeddings/oleObject230.bin"/><Relationship Id="rId17" Type="http://schemas.openxmlformats.org/officeDocument/2006/relationships/image" Target="../media/image243.wmf"/><Relationship Id="rId25" Type="http://schemas.openxmlformats.org/officeDocument/2006/relationships/image" Target="../media/image258.emf"/><Relationship Id="rId2" Type="http://schemas.openxmlformats.org/officeDocument/2006/relationships/oleObject" Target="../embeddings/oleObject225.bin"/><Relationship Id="rId16" Type="http://schemas.openxmlformats.org/officeDocument/2006/relationships/oleObject" Target="../embeddings/oleObject232.bin"/><Relationship Id="rId20" Type="http://schemas.openxmlformats.org/officeDocument/2006/relationships/oleObject" Target="../embeddings/oleObject234.bin"/><Relationship Id="rId29" Type="http://schemas.openxmlformats.org/officeDocument/2006/relationships/image" Target="../media/image260.e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7.bin"/><Relationship Id="rId11" Type="http://schemas.openxmlformats.org/officeDocument/2006/relationships/image" Target="../media/image252.wmf"/><Relationship Id="rId24" Type="http://schemas.openxmlformats.org/officeDocument/2006/relationships/oleObject" Target="../embeddings/oleObject236.bin"/><Relationship Id="rId5" Type="http://schemas.openxmlformats.org/officeDocument/2006/relationships/image" Target="../media/image249.wmf"/><Relationship Id="rId15" Type="http://schemas.openxmlformats.org/officeDocument/2006/relationships/image" Target="../media/image254.wmf"/><Relationship Id="rId23" Type="http://schemas.openxmlformats.org/officeDocument/2006/relationships/image" Target="../media/image257.emf"/><Relationship Id="rId28" Type="http://schemas.openxmlformats.org/officeDocument/2006/relationships/oleObject" Target="../embeddings/oleObject238.bin"/><Relationship Id="rId10" Type="http://schemas.openxmlformats.org/officeDocument/2006/relationships/oleObject" Target="../embeddings/oleObject229.bin"/><Relationship Id="rId19" Type="http://schemas.openxmlformats.org/officeDocument/2006/relationships/image" Target="../media/image255.emf"/><Relationship Id="rId4" Type="http://schemas.openxmlformats.org/officeDocument/2006/relationships/oleObject" Target="../embeddings/oleObject226.bin"/><Relationship Id="rId9" Type="http://schemas.openxmlformats.org/officeDocument/2006/relationships/image" Target="../media/image251.emf"/><Relationship Id="rId14" Type="http://schemas.openxmlformats.org/officeDocument/2006/relationships/oleObject" Target="../embeddings/oleObject231.bin"/><Relationship Id="rId22" Type="http://schemas.openxmlformats.org/officeDocument/2006/relationships/oleObject" Target="../embeddings/oleObject235.bin"/><Relationship Id="rId27" Type="http://schemas.openxmlformats.org/officeDocument/2006/relationships/image" Target="../media/image25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wmf"/><Relationship Id="rId2" Type="http://schemas.openxmlformats.org/officeDocument/2006/relationships/oleObject" Target="../embeddings/oleObject239.bin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.wmf"/><Relationship Id="rId5" Type="http://schemas.openxmlformats.org/officeDocument/2006/relationships/image" Target="../media/image262.wmf"/><Relationship Id="rId4" Type="http://schemas.openxmlformats.org/officeDocument/2006/relationships/oleObject" Target="../embeddings/oleObject24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1.wmf"/><Relationship Id="rId3" Type="http://schemas.openxmlformats.org/officeDocument/2006/relationships/image" Target="../media/image5.emf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0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7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4.bin"/><Relationship Id="rId13" Type="http://schemas.openxmlformats.org/officeDocument/2006/relationships/image" Target="../media/image268.wmf"/><Relationship Id="rId18" Type="http://schemas.openxmlformats.org/officeDocument/2006/relationships/oleObject" Target="../embeddings/oleObject249.bin"/><Relationship Id="rId3" Type="http://schemas.openxmlformats.org/officeDocument/2006/relationships/image" Target="../media/image263.wmf"/><Relationship Id="rId21" Type="http://schemas.openxmlformats.org/officeDocument/2006/relationships/image" Target="../media/image272.emf"/><Relationship Id="rId7" Type="http://schemas.openxmlformats.org/officeDocument/2006/relationships/image" Target="../media/image265.wmf"/><Relationship Id="rId12" Type="http://schemas.openxmlformats.org/officeDocument/2006/relationships/oleObject" Target="../embeddings/oleObject246.bin"/><Relationship Id="rId17" Type="http://schemas.openxmlformats.org/officeDocument/2006/relationships/image" Target="../media/image270.wmf"/><Relationship Id="rId2" Type="http://schemas.openxmlformats.org/officeDocument/2006/relationships/oleObject" Target="../embeddings/oleObject241.bin"/><Relationship Id="rId16" Type="http://schemas.openxmlformats.org/officeDocument/2006/relationships/oleObject" Target="../embeddings/oleObject248.bin"/><Relationship Id="rId20" Type="http://schemas.openxmlformats.org/officeDocument/2006/relationships/oleObject" Target="../embeddings/oleObject25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3.bin"/><Relationship Id="rId11" Type="http://schemas.openxmlformats.org/officeDocument/2006/relationships/image" Target="../media/image267.wmf"/><Relationship Id="rId5" Type="http://schemas.openxmlformats.org/officeDocument/2006/relationships/image" Target="../media/image264.wmf"/><Relationship Id="rId15" Type="http://schemas.openxmlformats.org/officeDocument/2006/relationships/image" Target="../media/image269.wmf"/><Relationship Id="rId23" Type="http://schemas.openxmlformats.org/officeDocument/2006/relationships/image" Target="../media/image273.emf"/><Relationship Id="rId10" Type="http://schemas.openxmlformats.org/officeDocument/2006/relationships/oleObject" Target="../embeddings/oleObject245.bin"/><Relationship Id="rId19" Type="http://schemas.openxmlformats.org/officeDocument/2006/relationships/image" Target="../media/image271.emf"/><Relationship Id="rId4" Type="http://schemas.openxmlformats.org/officeDocument/2006/relationships/oleObject" Target="../embeddings/oleObject242.bin"/><Relationship Id="rId9" Type="http://schemas.openxmlformats.org/officeDocument/2006/relationships/image" Target="../media/image266.wmf"/><Relationship Id="rId14" Type="http://schemas.openxmlformats.org/officeDocument/2006/relationships/oleObject" Target="../embeddings/oleObject247.bin"/><Relationship Id="rId22" Type="http://schemas.openxmlformats.org/officeDocument/2006/relationships/oleObject" Target="../embeddings/oleObject251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5.bin"/><Relationship Id="rId13" Type="http://schemas.openxmlformats.org/officeDocument/2006/relationships/image" Target="../media/image279.emf"/><Relationship Id="rId18" Type="http://schemas.openxmlformats.org/officeDocument/2006/relationships/oleObject" Target="../embeddings/oleObject260.bin"/><Relationship Id="rId3" Type="http://schemas.openxmlformats.org/officeDocument/2006/relationships/image" Target="../media/image274.emf"/><Relationship Id="rId21" Type="http://schemas.openxmlformats.org/officeDocument/2006/relationships/image" Target="../media/image283.emf"/><Relationship Id="rId7" Type="http://schemas.openxmlformats.org/officeDocument/2006/relationships/image" Target="../media/image276.emf"/><Relationship Id="rId12" Type="http://schemas.openxmlformats.org/officeDocument/2006/relationships/oleObject" Target="../embeddings/oleObject257.bin"/><Relationship Id="rId17" Type="http://schemas.openxmlformats.org/officeDocument/2006/relationships/image" Target="../media/image281.emf"/><Relationship Id="rId2" Type="http://schemas.openxmlformats.org/officeDocument/2006/relationships/oleObject" Target="../embeddings/oleObject252.bin"/><Relationship Id="rId16" Type="http://schemas.openxmlformats.org/officeDocument/2006/relationships/oleObject" Target="../embeddings/oleObject259.bin"/><Relationship Id="rId20" Type="http://schemas.openxmlformats.org/officeDocument/2006/relationships/oleObject" Target="../embeddings/oleObject26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4.bin"/><Relationship Id="rId11" Type="http://schemas.openxmlformats.org/officeDocument/2006/relationships/image" Target="../media/image278.emf"/><Relationship Id="rId5" Type="http://schemas.openxmlformats.org/officeDocument/2006/relationships/image" Target="../media/image275.emf"/><Relationship Id="rId15" Type="http://schemas.openxmlformats.org/officeDocument/2006/relationships/image" Target="../media/image280.emf"/><Relationship Id="rId23" Type="http://schemas.openxmlformats.org/officeDocument/2006/relationships/image" Target="../media/image284.emf"/><Relationship Id="rId10" Type="http://schemas.openxmlformats.org/officeDocument/2006/relationships/oleObject" Target="../embeddings/oleObject256.bin"/><Relationship Id="rId19" Type="http://schemas.openxmlformats.org/officeDocument/2006/relationships/image" Target="../media/image282.emf"/><Relationship Id="rId4" Type="http://schemas.openxmlformats.org/officeDocument/2006/relationships/oleObject" Target="../embeddings/oleObject253.bin"/><Relationship Id="rId9" Type="http://schemas.openxmlformats.org/officeDocument/2006/relationships/image" Target="../media/image277.emf"/><Relationship Id="rId14" Type="http://schemas.openxmlformats.org/officeDocument/2006/relationships/oleObject" Target="../embeddings/oleObject258.bin"/><Relationship Id="rId22" Type="http://schemas.openxmlformats.org/officeDocument/2006/relationships/oleObject" Target="../embeddings/oleObject262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emf"/><Relationship Id="rId7" Type="http://schemas.openxmlformats.org/officeDocument/2006/relationships/image" Target="../media/image287.emf"/><Relationship Id="rId2" Type="http://schemas.openxmlformats.org/officeDocument/2006/relationships/oleObject" Target="../embeddings/oleObject26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5.bin"/><Relationship Id="rId5" Type="http://schemas.openxmlformats.org/officeDocument/2006/relationships/image" Target="../media/image286.emf"/><Relationship Id="rId4" Type="http://schemas.openxmlformats.org/officeDocument/2006/relationships/oleObject" Target="../embeddings/oleObject264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8.emf"/><Relationship Id="rId2" Type="http://schemas.openxmlformats.org/officeDocument/2006/relationships/oleObject" Target="../embeddings/oleObject266.bin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wmf"/><Relationship Id="rId7" Type="http://schemas.openxmlformats.org/officeDocument/2006/relationships/image" Target="../media/image291.wmf"/><Relationship Id="rId2" Type="http://schemas.openxmlformats.org/officeDocument/2006/relationships/oleObject" Target="../embeddings/oleObject26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9.bin"/><Relationship Id="rId5" Type="http://schemas.openxmlformats.org/officeDocument/2006/relationships/image" Target="../media/image290.wmf"/><Relationship Id="rId4" Type="http://schemas.openxmlformats.org/officeDocument/2006/relationships/oleObject" Target="../embeddings/oleObject268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92.emf"/><Relationship Id="rId7" Type="http://schemas.openxmlformats.org/officeDocument/2006/relationships/image" Target="../media/image294.wmf"/><Relationship Id="rId2" Type="http://schemas.openxmlformats.org/officeDocument/2006/relationships/oleObject" Target="../embeddings/oleObject27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2.bin"/><Relationship Id="rId5" Type="http://schemas.openxmlformats.org/officeDocument/2006/relationships/image" Target="../media/image293.wmf"/><Relationship Id="rId4" Type="http://schemas.openxmlformats.org/officeDocument/2006/relationships/oleObject" Target="../embeddings/oleObject271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6.bin"/><Relationship Id="rId3" Type="http://schemas.openxmlformats.org/officeDocument/2006/relationships/image" Target="../media/image295.emf"/><Relationship Id="rId7" Type="http://schemas.openxmlformats.org/officeDocument/2006/relationships/image" Target="../media/image297.wmf"/><Relationship Id="rId2" Type="http://schemas.openxmlformats.org/officeDocument/2006/relationships/oleObject" Target="../embeddings/oleObject27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5.bin"/><Relationship Id="rId11" Type="http://schemas.openxmlformats.org/officeDocument/2006/relationships/image" Target="../media/image299.emf"/><Relationship Id="rId5" Type="http://schemas.openxmlformats.org/officeDocument/2006/relationships/image" Target="../media/image296.wmf"/><Relationship Id="rId10" Type="http://schemas.openxmlformats.org/officeDocument/2006/relationships/oleObject" Target="../embeddings/oleObject277.bin"/><Relationship Id="rId4" Type="http://schemas.openxmlformats.org/officeDocument/2006/relationships/oleObject" Target="../embeddings/oleObject274.bin"/><Relationship Id="rId9" Type="http://schemas.openxmlformats.org/officeDocument/2006/relationships/image" Target="../media/image298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1.bin"/><Relationship Id="rId13" Type="http://schemas.openxmlformats.org/officeDocument/2006/relationships/image" Target="../media/image305.wmf"/><Relationship Id="rId18" Type="http://schemas.openxmlformats.org/officeDocument/2006/relationships/oleObject" Target="../embeddings/oleObject286.bin"/><Relationship Id="rId3" Type="http://schemas.openxmlformats.org/officeDocument/2006/relationships/image" Target="../media/image300.wmf"/><Relationship Id="rId21" Type="http://schemas.openxmlformats.org/officeDocument/2006/relationships/image" Target="../media/image309.wmf"/><Relationship Id="rId7" Type="http://schemas.openxmlformats.org/officeDocument/2006/relationships/image" Target="../media/image302.emf"/><Relationship Id="rId12" Type="http://schemas.openxmlformats.org/officeDocument/2006/relationships/oleObject" Target="../embeddings/oleObject283.bin"/><Relationship Id="rId17" Type="http://schemas.openxmlformats.org/officeDocument/2006/relationships/image" Target="../media/image307.wmf"/><Relationship Id="rId2" Type="http://schemas.openxmlformats.org/officeDocument/2006/relationships/oleObject" Target="../embeddings/oleObject278.bin"/><Relationship Id="rId16" Type="http://schemas.openxmlformats.org/officeDocument/2006/relationships/oleObject" Target="../embeddings/oleObject285.bin"/><Relationship Id="rId20" Type="http://schemas.openxmlformats.org/officeDocument/2006/relationships/oleObject" Target="../embeddings/oleObject28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0.bin"/><Relationship Id="rId11" Type="http://schemas.openxmlformats.org/officeDocument/2006/relationships/image" Target="../media/image304.emf"/><Relationship Id="rId5" Type="http://schemas.openxmlformats.org/officeDocument/2006/relationships/image" Target="../media/image301.emf"/><Relationship Id="rId15" Type="http://schemas.openxmlformats.org/officeDocument/2006/relationships/image" Target="../media/image306.wmf"/><Relationship Id="rId10" Type="http://schemas.openxmlformats.org/officeDocument/2006/relationships/oleObject" Target="../embeddings/oleObject282.bin"/><Relationship Id="rId19" Type="http://schemas.openxmlformats.org/officeDocument/2006/relationships/image" Target="../media/image308.wmf"/><Relationship Id="rId4" Type="http://schemas.openxmlformats.org/officeDocument/2006/relationships/oleObject" Target="../embeddings/oleObject279.bin"/><Relationship Id="rId9" Type="http://schemas.openxmlformats.org/officeDocument/2006/relationships/image" Target="../media/image303.emf"/><Relationship Id="rId14" Type="http://schemas.openxmlformats.org/officeDocument/2006/relationships/oleObject" Target="../embeddings/oleObject284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1.bin"/><Relationship Id="rId13" Type="http://schemas.openxmlformats.org/officeDocument/2006/relationships/image" Target="../media/image315.emf"/><Relationship Id="rId18" Type="http://schemas.openxmlformats.org/officeDocument/2006/relationships/oleObject" Target="../embeddings/oleObject296.bin"/><Relationship Id="rId3" Type="http://schemas.openxmlformats.org/officeDocument/2006/relationships/image" Target="../media/image310.wmf"/><Relationship Id="rId21" Type="http://schemas.openxmlformats.org/officeDocument/2006/relationships/image" Target="../media/image319.emf"/><Relationship Id="rId7" Type="http://schemas.openxmlformats.org/officeDocument/2006/relationships/image" Target="../media/image312.emf"/><Relationship Id="rId12" Type="http://schemas.openxmlformats.org/officeDocument/2006/relationships/oleObject" Target="../embeddings/oleObject293.bin"/><Relationship Id="rId17" Type="http://schemas.openxmlformats.org/officeDocument/2006/relationships/image" Target="../media/image317.emf"/><Relationship Id="rId25" Type="http://schemas.openxmlformats.org/officeDocument/2006/relationships/image" Target="../media/image321.wmf"/><Relationship Id="rId2" Type="http://schemas.openxmlformats.org/officeDocument/2006/relationships/oleObject" Target="../embeddings/oleObject288.bin"/><Relationship Id="rId16" Type="http://schemas.openxmlformats.org/officeDocument/2006/relationships/oleObject" Target="../embeddings/oleObject295.bin"/><Relationship Id="rId20" Type="http://schemas.openxmlformats.org/officeDocument/2006/relationships/oleObject" Target="../embeddings/oleObject29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0.bin"/><Relationship Id="rId11" Type="http://schemas.openxmlformats.org/officeDocument/2006/relationships/image" Target="../media/image314.emf"/><Relationship Id="rId24" Type="http://schemas.openxmlformats.org/officeDocument/2006/relationships/oleObject" Target="../embeddings/oleObject299.bin"/><Relationship Id="rId5" Type="http://schemas.openxmlformats.org/officeDocument/2006/relationships/image" Target="../media/image311.wmf"/><Relationship Id="rId15" Type="http://schemas.openxmlformats.org/officeDocument/2006/relationships/image" Target="../media/image316.emf"/><Relationship Id="rId23" Type="http://schemas.openxmlformats.org/officeDocument/2006/relationships/image" Target="../media/image320.emf"/><Relationship Id="rId10" Type="http://schemas.openxmlformats.org/officeDocument/2006/relationships/oleObject" Target="../embeddings/oleObject292.bin"/><Relationship Id="rId19" Type="http://schemas.openxmlformats.org/officeDocument/2006/relationships/image" Target="../media/image318.emf"/><Relationship Id="rId4" Type="http://schemas.openxmlformats.org/officeDocument/2006/relationships/oleObject" Target="../embeddings/oleObject289.bin"/><Relationship Id="rId9" Type="http://schemas.openxmlformats.org/officeDocument/2006/relationships/image" Target="../media/image313.wmf"/><Relationship Id="rId14" Type="http://schemas.openxmlformats.org/officeDocument/2006/relationships/oleObject" Target="../embeddings/oleObject294.bin"/><Relationship Id="rId22" Type="http://schemas.openxmlformats.org/officeDocument/2006/relationships/oleObject" Target="../embeddings/oleObject298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3.bin"/><Relationship Id="rId13" Type="http://schemas.openxmlformats.org/officeDocument/2006/relationships/image" Target="../media/image327.wmf"/><Relationship Id="rId3" Type="http://schemas.openxmlformats.org/officeDocument/2006/relationships/image" Target="../media/image322.wmf"/><Relationship Id="rId7" Type="http://schemas.openxmlformats.org/officeDocument/2006/relationships/image" Target="../media/image324.wmf"/><Relationship Id="rId12" Type="http://schemas.openxmlformats.org/officeDocument/2006/relationships/oleObject" Target="../embeddings/oleObject305.bin"/><Relationship Id="rId2" Type="http://schemas.openxmlformats.org/officeDocument/2006/relationships/oleObject" Target="../embeddings/oleObject300.bin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2.bin"/><Relationship Id="rId11" Type="http://schemas.openxmlformats.org/officeDocument/2006/relationships/image" Target="../media/image326.wmf"/><Relationship Id="rId5" Type="http://schemas.openxmlformats.org/officeDocument/2006/relationships/image" Target="../media/image323.wmf"/><Relationship Id="rId15" Type="http://schemas.openxmlformats.org/officeDocument/2006/relationships/image" Target="../media/image328.wmf"/><Relationship Id="rId10" Type="http://schemas.openxmlformats.org/officeDocument/2006/relationships/oleObject" Target="../embeddings/oleObject304.bin"/><Relationship Id="rId4" Type="http://schemas.openxmlformats.org/officeDocument/2006/relationships/oleObject" Target="../embeddings/oleObject301.bin"/><Relationship Id="rId9" Type="http://schemas.openxmlformats.org/officeDocument/2006/relationships/image" Target="../media/image325.wmf"/><Relationship Id="rId14" Type="http://schemas.openxmlformats.org/officeDocument/2006/relationships/oleObject" Target="../embeddings/oleObject30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0.bin"/><Relationship Id="rId13" Type="http://schemas.openxmlformats.org/officeDocument/2006/relationships/image" Target="../media/image334.emf"/><Relationship Id="rId18" Type="http://schemas.openxmlformats.org/officeDocument/2006/relationships/oleObject" Target="../embeddings/oleObject315.bin"/><Relationship Id="rId3" Type="http://schemas.openxmlformats.org/officeDocument/2006/relationships/image" Target="../media/image329.wmf"/><Relationship Id="rId21" Type="http://schemas.openxmlformats.org/officeDocument/2006/relationships/image" Target="../media/image338.wmf"/><Relationship Id="rId7" Type="http://schemas.openxmlformats.org/officeDocument/2006/relationships/image" Target="../media/image331.wmf"/><Relationship Id="rId12" Type="http://schemas.openxmlformats.org/officeDocument/2006/relationships/oleObject" Target="../embeddings/oleObject312.bin"/><Relationship Id="rId17" Type="http://schemas.openxmlformats.org/officeDocument/2006/relationships/image" Target="../media/image336.emf"/><Relationship Id="rId2" Type="http://schemas.openxmlformats.org/officeDocument/2006/relationships/oleObject" Target="../embeddings/oleObject307.bin"/><Relationship Id="rId16" Type="http://schemas.openxmlformats.org/officeDocument/2006/relationships/oleObject" Target="../embeddings/oleObject314.bin"/><Relationship Id="rId20" Type="http://schemas.openxmlformats.org/officeDocument/2006/relationships/oleObject" Target="../embeddings/oleObject31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9.bin"/><Relationship Id="rId11" Type="http://schemas.openxmlformats.org/officeDocument/2006/relationships/image" Target="../media/image333.emf"/><Relationship Id="rId5" Type="http://schemas.openxmlformats.org/officeDocument/2006/relationships/image" Target="../media/image330.wmf"/><Relationship Id="rId15" Type="http://schemas.openxmlformats.org/officeDocument/2006/relationships/image" Target="../media/image335.emf"/><Relationship Id="rId10" Type="http://schemas.openxmlformats.org/officeDocument/2006/relationships/oleObject" Target="../embeddings/oleObject311.bin"/><Relationship Id="rId19" Type="http://schemas.openxmlformats.org/officeDocument/2006/relationships/image" Target="../media/image337.emf"/><Relationship Id="rId4" Type="http://schemas.openxmlformats.org/officeDocument/2006/relationships/oleObject" Target="../embeddings/oleObject308.bin"/><Relationship Id="rId9" Type="http://schemas.openxmlformats.org/officeDocument/2006/relationships/image" Target="../media/image332.emf"/><Relationship Id="rId14" Type="http://schemas.openxmlformats.org/officeDocument/2006/relationships/oleObject" Target="../embeddings/oleObject313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9.wmf"/><Relationship Id="rId2" Type="http://schemas.openxmlformats.org/officeDocument/2006/relationships/oleObject" Target="../embeddings/oleObject317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wmf"/><Relationship Id="rId5" Type="http://schemas.openxmlformats.org/officeDocument/2006/relationships/image" Target="../media/image340.wmf"/><Relationship Id="rId4" Type="http://schemas.openxmlformats.org/officeDocument/2006/relationships/oleObject" Target="../embeddings/oleObject318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2.bin"/><Relationship Id="rId3" Type="http://schemas.openxmlformats.org/officeDocument/2006/relationships/image" Target="../media/image341.wmf"/><Relationship Id="rId7" Type="http://schemas.openxmlformats.org/officeDocument/2006/relationships/image" Target="../media/image343.wmf"/><Relationship Id="rId2" Type="http://schemas.openxmlformats.org/officeDocument/2006/relationships/oleObject" Target="../embeddings/oleObject31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21.bin"/><Relationship Id="rId5" Type="http://schemas.openxmlformats.org/officeDocument/2006/relationships/image" Target="../media/image342.wmf"/><Relationship Id="rId4" Type="http://schemas.openxmlformats.org/officeDocument/2006/relationships/oleObject" Target="../embeddings/oleObject320.bin"/><Relationship Id="rId9" Type="http://schemas.openxmlformats.org/officeDocument/2006/relationships/image" Target="../media/image344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5.png"/><Relationship Id="rId7" Type="http://schemas.openxmlformats.org/officeDocument/2006/relationships/image" Target="../media/image347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24.bin"/><Relationship Id="rId5" Type="http://schemas.openxmlformats.org/officeDocument/2006/relationships/image" Target="../media/image346.wmf"/><Relationship Id="rId4" Type="http://schemas.openxmlformats.org/officeDocument/2006/relationships/oleObject" Target="../embeddings/oleObject323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wmf"/><Relationship Id="rId3" Type="http://schemas.openxmlformats.org/officeDocument/2006/relationships/oleObject" Target="../embeddings/oleObject325.bin"/><Relationship Id="rId7" Type="http://schemas.openxmlformats.org/officeDocument/2006/relationships/oleObject" Target="../embeddings/oleObject327.bin"/><Relationship Id="rId2" Type="http://schemas.openxmlformats.org/officeDocument/2006/relationships/image" Target="../media/image3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9.wmf"/><Relationship Id="rId11" Type="http://schemas.openxmlformats.org/officeDocument/2006/relationships/image" Target="../media/image352.jpeg"/><Relationship Id="rId5" Type="http://schemas.openxmlformats.org/officeDocument/2006/relationships/oleObject" Target="../embeddings/oleObject326.bin"/><Relationship Id="rId10" Type="http://schemas.openxmlformats.org/officeDocument/2006/relationships/image" Target="../media/image351.wmf"/><Relationship Id="rId4" Type="http://schemas.openxmlformats.org/officeDocument/2006/relationships/image" Target="../media/image348.wmf"/><Relationship Id="rId9" Type="http://schemas.openxmlformats.org/officeDocument/2006/relationships/oleObject" Target="../embeddings/oleObject328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53.wmf"/><Relationship Id="rId7" Type="http://schemas.openxmlformats.org/officeDocument/2006/relationships/image" Target="../media/image355.emf"/><Relationship Id="rId2" Type="http://schemas.openxmlformats.org/officeDocument/2006/relationships/oleObject" Target="../embeddings/oleObject32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1.bin"/><Relationship Id="rId5" Type="http://schemas.openxmlformats.org/officeDocument/2006/relationships/image" Target="../media/image354.wmf"/><Relationship Id="rId4" Type="http://schemas.openxmlformats.org/officeDocument/2006/relationships/oleObject" Target="../embeddings/oleObject330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8.emf"/><Relationship Id="rId3" Type="http://schemas.openxmlformats.org/officeDocument/2006/relationships/oleObject" Target="../embeddings/oleObject332.bin"/><Relationship Id="rId7" Type="http://schemas.openxmlformats.org/officeDocument/2006/relationships/oleObject" Target="../embeddings/oleObject334.bin"/><Relationship Id="rId2" Type="http://schemas.openxmlformats.org/officeDocument/2006/relationships/image" Target="../media/image3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7.wmf"/><Relationship Id="rId5" Type="http://schemas.openxmlformats.org/officeDocument/2006/relationships/oleObject" Target="../embeddings/oleObject333.bin"/><Relationship Id="rId4" Type="http://schemas.openxmlformats.org/officeDocument/2006/relationships/image" Target="../media/image356.wmf"/><Relationship Id="rId9" Type="http://schemas.openxmlformats.org/officeDocument/2006/relationships/image" Target="../media/image17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8.bin"/><Relationship Id="rId3" Type="http://schemas.openxmlformats.org/officeDocument/2006/relationships/image" Target="../media/image359.emf"/><Relationship Id="rId7" Type="http://schemas.openxmlformats.org/officeDocument/2006/relationships/image" Target="../media/image361.emf"/><Relationship Id="rId2" Type="http://schemas.openxmlformats.org/officeDocument/2006/relationships/oleObject" Target="../embeddings/oleObject33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37.bin"/><Relationship Id="rId5" Type="http://schemas.openxmlformats.org/officeDocument/2006/relationships/image" Target="../media/image360.emf"/><Relationship Id="rId4" Type="http://schemas.openxmlformats.org/officeDocument/2006/relationships/oleObject" Target="../embeddings/oleObject336.bin"/><Relationship Id="rId9" Type="http://schemas.openxmlformats.org/officeDocument/2006/relationships/image" Target="../media/image362.e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2.bin"/><Relationship Id="rId3" Type="http://schemas.openxmlformats.org/officeDocument/2006/relationships/image" Target="../media/image363.emf"/><Relationship Id="rId7" Type="http://schemas.openxmlformats.org/officeDocument/2006/relationships/image" Target="../media/image365.emf"/><Relationship Id="rId2" Type="http://schemas.openxmlformats.org/officeDocument/2006/relationships/oleObject" Target="../embeddings/oleObject33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41.bin"/><Relationship Id="rId5" Type="http://schemas.openxmlformats.org/officeDocument/2006/relationships/image" Target="../media/image364.emf"/><Relationship Id="rId4" Type="http://schemas.openxmlformats.org/officeDocument/2006/relationships/oleObject" Target="../embeddings/oleObject340.bin"/><Relationship Id="rId9" Type="http://schemas.openxmlformats.org/officeDocument/2006/relationships/image" Target="../media/image366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7.emf"/><Relationship Id="rId2" Type="http://schemas.openxmlformats.org/officeDocument/2006/relationships/oleObject" Target="../embeddings/oleObject34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8.emf"/><Relationship Id="rId4" Type="http://schemas.openxmlformats.org/officeDocument/2006/relationships/oleObject" Target="../embeddings/oleObject34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8.bin"/><Relationship Id="rId13" Type="http://schemas.openxmlformats.org/officeDocument/2006/relationships/image" Target="../media/image374.emf"/><Relationship Id="rId18" Type="http://schemas.openxmlformats.org/officeDocument/2006/relationships/oleObject" Target="../embeddings/oleObject353.bin"/><Relationship Id="rId3" Type="http://schemas.openxmlformats.org/officeDocument/2006/relationships/image" Target="../media/image369.emf"/><Relationship Id="rId21" Type="http://schemas.openxmlformats.org/officeDocument/2006/relationships/image" Target="../media/image378.wmf"/><Relationship Id="rId7" Type="http://schemas.openxmlformats.org/officeDocument/2006/relationships/image" Target="../media/image371.emf"/><Relationship Id="rId12" Type="http://schemas.openxmlformats.org/officeDocument/2006/relationships/oleObject" Target="../embeddings/oleObject350.bin"/><Relationship Id="rId17" Type="http://schemas.openxmlformats.org/officeDocument/2006/relationships/image" Target="../media/image376.emf"/><Relationship Id="rId25" Type="http://schemas.openxmlformats.org/officeDocument/2006/relationships/image" Target="../media/image380.wmf"/><Relationship Id="rId2" Type="http://schemas.openxmlformats.org/officeDocument/2006/relationships/oleObject" Target="../embeddings/oleObject345.bin"/><Relationship Id="rId16" Type="http://schemas.openxmlformats.org/officeDocument/2006/relationships/oleObject" Target="../embeddings/oleObject352.bin"/><Relationship Id="rId20" Type="http://schemas.openxmlformats.org/officeDocument/2006/relationships/oleObject" Target="../embeddings/oleObject35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47.bin"/><Relationship Id="rId11" Type="http://schemas.openxmlformats.org/officeDocument/2006/relationships/image" Target="../media/image373.emf"/><Relationship Id="rId24" Type="http://schemas.openxmlformats.org/officeDocument/2006/relationships/oleObject" Target="../embeddings/oleObject356.bin"/><Relationship Id="rId5" Type="http://schemas.openxmlformats.org/officeDocument/2006/relationships/image" Target="../media/image370.emf"/><Relationship Id="rId15" Type="http://schemas.openxmlformats.org/officeDocument/2006/relationships/image" Target="../media/image375.emf"/><Relationship Id="rId23" Type="http://schemas.openxmlformats.org/officeDocument/2006/relationships/image" Target="../media/image379.wmf"/><Relationship Id="rId10" Type="http://schemas.openxmlformats.org/officeDocument/2006/relationships/oleObject" Target="../embeddings/oleObject349.bin"/><Relationship Id="rId19" Type="http://schemas.openxmlformats.org/officeDocument/2006/relationships/image" Target="../media/image377.wmf"/><Relationship Id="rId4" Type="http://schemas.openxmlformats.org/officeDocument/2006/relationships/oleObject" Target="../embeddings/oleObject346.bin"/><Relationship Id="rId9" Type="http://schemas.openxmlformats.org/officeDocument/2006/relationships/image" Target="../media/image372.emf"/><Relationship Id="rId14" Type="http://schemas.openxmlformats.org/officeDocument/2006/relationships/oleObject" Target="../embeddings/oleObject351.bin"/><Relationship Id="rId22" Type="http://schemas.openxmlformats.org/officeDocument/2006/relationships/oleObject" Target="../embeddings/oleObject355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3.jpeg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2855913" y="4292600"/>
            <a:ext cx="6400800" cy="914400"/>
          </a:xfrm>
        </p:spPr>
        <p:txBody>
          <a:bodyPr/>
          <a:lstStyle/>
          <a:p>
            <a:pPr eaLnBrk="1" hangingPunct="1"/>
            <a:r>
              <a:rPr lang="en-US" altLang="zh-CN" sz="3600" b="1">
                <a:solidFill>
                  <a:srgbClr val="000000"/>
                </a:solidFill>
              </a:rPr>
              <a:t>Wuqiong Luo</a:t>
            </a:r>
          </a:p>
        </p:txBody>
      </p:sp>
      <p:sp>
        <p:nvSpPr>
          <p:cNvPr id="2052" name="Rectangle 4"/>
          <p:cNvSpPr>
            <a:spLocks noRot="1" noChangeArrowheads="1"/>
          </p:cNvSpPr>
          <p:nvPr/>
        </p:nvSpPr>
        <p:spPr bwMode="auto">
          <a:xfrm>
            <a:off x="1524000" y="1268414"/>
            <a:ext cx="9144000" cy="237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6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Chapter 6</a:t>
            </a:r>
            <a:br>
              <a:rPr lang="en-US" altLang="zh-CN" sz="6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</a:br>
            <a:r>
              <a:rPr lang="en-US" altLang="zh-CN" sz="6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Static Magnetic Fields</a:t>
            </a:r>
          </a:p>
        </p:txBody>
      </p:sp>
    </p:spTree>
    <p:extLst>
      <p:ext uri="{BB962C8B-B14F-4D97-AF65-F5344CB8AC3E}">
        <p14:creationId xmlns:p14="http://schemas.microsoft.com/office/powerpoint/2010/main" val="1090836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219" name="Object 5"/>
          <p:cNvGraphicFramePr>
            <a:graphicFrameLocks noChangeAspect="1"/>
          </p:cNvGraphicFramePr>
          <p:nvPr/>
        </p:nvGraphicFramePr>
        <p:xfrm>
          <a:off x="2711450" y="3213101"/>
          <a:ext cx="73818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760" imgH="171450" progId="Equation.DSMT4">
                  <p:embed/>
                </p:oleObj>
              </mc:Choice>
              <mc:Fallback>
                <p:oleObj name="Equation" r:id="rId2" imgW="266760" imgH="17145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3213101"/>
                        <a:ext cx="738188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2438" name="Text Box 6"/>
          <p:cNvSpPr txBox="1">
            <a:spLocks noChangeArrowheads="1"/>
          </p:cNvSpPr>
          <p:nvPr/>
        </p:nvSpPr>
        <p:spPr bwMode="auto">
          <a:xfrm>
            <a:off x="3575050" y="3213100"/>
            <a:ext cx="6624638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>
                <a:solidFill>
                  <a:srgbClr val="0000CC"/>
                </a:solidFill>
                <a:ea typeface="楷体_GB2312" pitchFamily="49" charset="-122"/>
              </a:rPr>
              <a:t>is called vector magnetic potential or Magnetic vector potential.</a:t>
            </a:r>
          </a:p>
        </p:txBody>
      </p:sp>
      <p:sp>
        <p:nvSpPr>
          <p:cNvPr id="1042439" name="Text Box 7"/>
          <p:cNvSpPr txBox="1">
            <a:spLocks noChangeArrowheads="1"/>
          </p:cNvSpPr>
          <p:nvPr/>
        </p:nvSpPr>
        <p:spPr bwMode="auto">
          <a:xfrm>
            <a:off x="1919288" y="908050"/>
            <a:ext cx="4392612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800000"/>
                </a:solidFill>
                <a:latin typeface="Times New Roman" panose="02020603050405020304" pitchFamily="18" charset="0"/>
              </a:rPr>
              <a:t>1. Definition of vector magnetic potential</a:t>
            </a:r>
          </a:p>
        </p:txBody>
      </p:sp>
      <p:sp>
        <p:nvSpPr>
          <p:cNvPr id="1042444" name="Text Box 12"/>
          <p:cNvSpPr txBox="1">
            <a:spLocks noChangeArrowheads="1"/>
          </p:cNvSpPr>
          <p:nvPr/>
        </p:nvSpPr>
        <p:spPr bwMode="auto">
          <a:xfrm>
            <a:off x="2495551" y="4076701"/>
            <a:ext cx="7343775" cy="885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FF0000"/>
                </a:solidFill>
                <a:ea typeface="楷体_GB2312" pitchFamily="49" charset="-122"/>
              </a:rPr>
              <a:t>Advantage: The divergence of the magnetic vector potential can be chosen arbitrarily.</a:t>
            </a:r>
          </a:p>
        </p:txBody>
      </p:sp>
      <p:graphicFrame>
        <p:nvGraphicFramePr>
          <p:cNvPr id="137224" name="Object 13"/>
          <p:cNvGraphicFramePr>
            <a:graphicFrameLocks noChangeAspect="1"/>
          </p:cNvGraphicFramePr>
          <p:nvPr/>
        </p:nvGraphicFramePr>
        <p:xfrm>
          <a:off x="2424114" y="2420939"/>
          <a:ext cx="11080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5180" imgH="152310" progId="Equation.DSMT4">
                  <p:embed/>
                </p:oleObj>
              </mc:Choice>
              <mc:Fallback>
                <p:oleObj name="Equation" r:id="rId4" imgW="495180" imgH="1523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2420939"/>
                        <a:ext cx="11080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2446" name="Group 14"/>
          <p:cNvGrpSpPr>
            <a:grpSpLocks/>
          </p:cNvGrpSpPr>
          <p:nvPr/>
        </p:nvGrpSpPr>
        <p:grpSpPr bwMode="auto">
          <a:xfrm>
            <a:off x="3792539" y="2420938"/>
            <a:ext cx="2065337" cy="431800"/>
            <a:chOff x="1987" y="1253"/>
            <a:chExt cx="1301" cy="272"/>
          </a:xfrm>
        </p:grpSpPr>
        <p:graphicFrame>
          <p:nvGraphicFramePr>
            <p:cNvPr id="14347" name="Object 15"/>
            <p:cNvGraphicFramePr>
              <a:graphicFrameLocks noChangeAspect="1"/>
            </p:cNvGraphicFramePr>
            <p:nvPr/>
          </p:nvGraphicFramePr>
          <p:xfrm>
            <a:off x="2486" y="1253"/>
            <a:ext cx="80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71590" imgH="152310" progId="Equation.DSMT4">
                    <p:embed/>
                  </p:oleObj>
                </mc:Choice>
                <mc:Fallback>
                  <p:oleObj name="Equation" r:id="rId6" imgW="571590" imgH="15231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6" y="1253"/>
                          <a:ext cx="80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8" name="AutoShape 16"/>
            <p:cNvSpPr>
              <a:spLocks noChangeArrowheads="1"/>
            </p:cNvSpPr>
            <p:nvPr/>
          </p:nvSpPr>
          <p:spPr bwMode="auto">
            <a:xfrm>
              <a:off x="1987" y="1344"/>
              <a:ext cx="408" cy="137"/>
            </a:xfrm>
            <a:prstGeom prst="rightArrow">
              <a:avLst>
                <a:gd name="adj1" fmla="val 50000"/>
                <a:gd name="adj2" fmla="val 74453"/>
              </a:avLst>
            </a:prstGeom>
            <a:solidFill>
              <a:srgbClr val="FFCC99"/>
            </a:solidFill>
            <a:ln w="222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b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</p:grpSp>
      <p:sp>
        <p:nvSpPr>
          <p:cNvPr id="137228" name="Rectangle 20"/>
          <p:cNvSpPr>
            <a:spLocks noChangeArrowheads="1"/>
          </p:cNvSpPr>
          <p:nvPr/>
        </p:nvSpPr>
        <p:spPr bwMode="auto">
          <a:xfrm>
            <a:off x="2135188" y="5157788"/>
            <a:ext cx="8208962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737373"/>
                    </a:gs>
                    <a:gs pos="50000">
                      <a:srgbClr val="F8F8F8"/>
                    </a:gs>
                    <a:gs pos="100000">
                      <a:srgbClr val="73737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Usually specified in a steady magnetic field 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　　　　，</a:t>
            </a: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called Coulomb gauge</a:t>
            </a:r>
            <a:r>
              <a:rPr kumimoji="1" lang="en-US" altLang="zh-CN" sz="1600" b="1">
                <a:solidFill>
                  <a:srgbClr val="0000CC"/>
                </a:solidFill>
                <a:ea typeface="楷体_GB2312" pitchFamily="49" charset="-122"/>
              </a:rPr>
              <a:t> </a:t>
            </a:r>
            <a:r>
              <a:rPr kumimoji="1" lang="zh-CN" altLang="en-US" sz="1600" b="1">
                <a:solidFill>
                  <a:srgbClr val="0000CC"/>
                </a:solidFill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137229" name="Object 21"/>
          <p:cNvGraphicFramePr>
            <a:graphicFrameLocks noGrp="1" noChangeAspect="1"/>
          </p:cNvGraphicFramePr>
          <p:nvPr>
            <p:ph idx="4294967295"/>
          </p:nvPr>
        </p:nvGraphicFramePr>
        <p:xfrm>
          <a:off x="8256589" y="5300664"/>
          <a:ext cx="11525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95180" imgH="152310" progId="Equation.DSMT4">
                  <p:embed/>
                </p:oleObj>
              </mc:Choice>
              <mc:Fallback>
                <p:oleObj name="Equation" r:id="rId8" imgW="495180" imgH="15231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589" y="5300664"/>
                        <a:ext cx="115252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2455" name="AutoShape 23"/>
          <p:cNvSpPr>
            <a:spLocks noChangeArrowheads="1"/>
          </p:cNvSpPr>
          <p:nvPr/>
        </p:nvSpPr>
        <p:spPr bwMode="auto">
          <a:xfrm>
            <a:off x="6600826" y="620713"/>
            <a:ext cx="3851275" cy="1871662"/>
          </a:xfrm>
          <a:prstGeom prst="cloudCallout">
            <a:avLst>
              <a:gd name="adj1" fmla="val -63727"/>
              <a:gd name="adj2" fmla="val 61958"/>
            </a:avLst>
          </a:prstGeom>
          <a:solidFill>
            <a:schemeClr val="accent1"/>
          </a:solidFill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How to find out the potential function?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288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42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4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4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4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2438" grpId="0"/>
      <p:bldP spid="1042439" grpId="0"/>
      <p:bldP spid="1042444" grpId="0" animBg="1"/>
      <p:bldP spid="137228" grpId="0"/>
      <p:bldP spid="10424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774826" y="549275"/>
            <a:ext cx="8410575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2. Differential equations of magnetic vector potential (general problems)</a:t>
            </a:r>
          </a:p>
        </p:txBody>
      </p:sp>
      <p:sp>
        <p:nvSpPr>
          <p:cNvPr id="138244" name="Text Box 3"/>
          <p:cNvSpPr txBox="1">
            <a:spLocks noChangeArrowheads="1"/>
          </p:cNvSpPr>
          <p:nvPr/>
        </p:nvSpPr>
        <p:spPr bwMode="auto">
          <a:xfrm>
            <a:off x="2279651" y="4221163"/>
            <a:ext cx="33829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ea typeface="楷体_GB2312" pitchFamily="49" charset="-122"/>
              </a:rPr>
              <a:t>In the source free area </a:t>
            </a:r>
            <a:r>
              <a:rPr lang="zh-CN" altLang="en-US" sz="1800" b="1">
                <a:solidFill>
                  <a:srgbClr val="000000"/>
                </a:solidFill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138245" name="Object 4"/>
          <p:cNvGraphicFramePr>
            <a:graphicFrameLocks noChangeAspect="1"/>
          </p:cNvGraphicFramePr>
          <p:nvPr/>
        </p:nvGraphicFramePr>
        <p:xfrm>
          <a:off x="2063751" y="1773239"/>
          <a:ext cx="136842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71590" imgH="152310" progId="Equation.3">
                  <p:embed/>
                </p:oleObj>
              </mc:Choice>
              <mc:Fallback>
                <p:oleObj name="公式" r:id="rId2" imgW="571590" imgH="1523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1773239"/>
                        <a:ext cx="136842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6" name="Object 5"/>
          <p:cNvGraphicFramePr>
            <a:graphicFrameLocks noChangeAspect="1"/>
          </p:cNvGraphicFramePr>
          <p:nvPr/>
        </p:nvGraphicFramePr>
        <p:xfrm>
          <a:off x="2063750" y="2420938"/>
          <a:ext cx="1379538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1940" imgH="247740" progId="Equation.DSMT4">
                  <p:embed/>
                </p:oleObj>
              </mc:Choice>
              <mc:Fallback>
                <p:oleObj name="Equation" r:id="rId4" imgW="761940" imgH="2477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2420938"/>
                        <a:ext cx="1379538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7" name="Object 6"/>
          <p:cNvGraphicFramePr>
            <a:graphicFrameLocks noChangeAspect="1"/>
          </p:cNvGraphicFramePr>
          <p:nvPr/>
        </p:nvGraphicFramePr>
        <p:xfrm>
          <a:off x="7896225" y="2781300"/>
          <a:ext cx="12398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95180" imgH="152310" progId="Equation.DSMT4">
                  <p:embed/>
                </p:oleObj>
              </mc:Choice>
              <mc:Fallback>
                <p:oleObj name="Equation" r:id="rId6" imgW="495180" imgH="1523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6225" y="2781300"/>
                        <a:ext cx="12398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8" name="Object 14"/>
          <p:cNvGraphicFramePr>
            <a:graphicFrameLocks noChangeAspect="1"/>
          </p:cNvGraphicFramePr>
          <p:nvPr/>
        </p:nvGraphicFramePr>
        <p:xfrm>
          <a:off x="2424114" y="4799013"/>
          <a:ext cx="8159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4830" imgH="152310" progId="Equation.DSMT4">
                  <p:embed/>
                </p:oleObj>
              </mc:Choice>
              <mc:Fallback>
                <p:oleObj name="Equation" r:id="rId8" imgW="304830" imgH="1523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4799013"/>
                        <a:ext cx="81597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9" name="Object 10"/>
          <p:cNvGraphicFramePr>
            <a:graphicFrameLocks noChangeAspect="1"/>
          </p:cNvGraphicFramePr>
          <p:nvPr/>
        </p:nvGraphicFramePr>
        <p:xfrm>
          <a:off x="4656138" y="3500439"/>
          <a:ext cx="15176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90560" imgH="247740" progId="Equation.DSMT4">
                  <p:embed/>
                </p:oleObj>
              </mc:Choice>
              <mc:Fallback>
                <p:oleObj name="Equation" r:id="rId10" imgW="790560" imgH="2477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3500439"/>
                        <a:ext cx="151765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8250" name="Group 31"/>
          <p:cNvGrpSpPr>
            <a:grpSpLocks/>
          </p:cNvGrpSpPr>
          <p:nvPr/>
        </p:nvGrpSpPr>
        <p:grpSpPr bwMode="auto">
          <a:xfrm>
            <a:off x="3575050" y="4892675"/>
            <a:ext cx="2082800" cy="407988"/>
            <a:chOff x="1927" y="1721"/>
            <a:chExt cx="1312" cy="257"/>
          </a:xfrm>
        </p:grpSpPr>
        <p:graphicFrame>
          <p:nvGraphicFramePr>
            <p:cNvPr id="15384" name="Object 8"/>
            <p:cNvGraphicFramePr>
              <a:graphicFrameLocks noChangeAspect="1"/>
            </p:cNvGraphicFramePr>
            <p:nvPr/>
          </p:nvGraphicFramePr>
          <p:xfrm>
            <a:off x="2472" y="1721"/>
            <a:ext cx="767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76280" imgH="133440" progId="Equation.3">
                    <p:embed/>
                  </p:oleObj>
                </mc:Choice>
                <mc:Fallback>
                  <p:oleObj name="Equation" r:id="rId12" imgW="476280" imgH="133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1721"/>
                          <a:ext cx="767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5" name="AutoShape 16"/>
            <p:cNvSpPr>
              <a:spLocks noChangeArrowheads="1"/>
            </p:cNvSpPr>
            <p:nvPr/>
          </p:nvSpPr>
          <p:spPr bwMode="auto">
            <a:xfrm>
              <a:off x="1927" y="1782"/>
              <a:ext cx="408" cy="137"/>
            </a:xfrm>
            <a:prstGeom prst="rightArrow">
              <a:avLst>
                <a:gd name="adj1" fmla="val 50000"/>
                <a:gd name="adj2" fmla="val 74453"/>
              </a:avLst>
            </a:prstGeom>
            <a:solidFill>
              <a:srgbClr val="FFCC99"/>
            </a:solidFill>
            <a:ln w="222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b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</p:grpSp>
      <p:grpSp>
        <p:nvGrpSpPr>
          <p:cNvPr id="138253" name="Group 34"/>
          <p:cNvGrpSpPr>
            <a:grpSpLocks/>
          </p:cNvGrpSpPr>
          <p:nvPr/>
        </p:nvGrpSpPr>
        <p:grpSpPr bwMode="auto">
          <a:xfrm>
            <a:off x="6313488" y="3568701"/>
            <a:ext cx="2303462" cy="581025"/>
            <a:chOff x="3017" y="1375"/>
            <a:chExt cx="1451" cy="366"/>
          </a:xfrm>
        </p:grpSpPr>
        <p:sp>
          <p:nvSpPr>
            <p:cNvPr id="15382" name="Text Box 7"/>
            <p:cNvSpPr txBox="1">
              <a:spLocks noChangeArrowheads="1"/>
            </p:cNvSpPr>
            <p:nvPr/>
          </p:nvSpPr>
          <p:spPr bwMode="auto">
            <a:xfrm>
              <a:off x="3243" y="1375"/>
              <a:ext cx="122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FF66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000000"/>
                  </a:solidFill>
                </a:rPr>
                <a:t>Vector Poisson’s equation</a:t>
              </a:r>
            </a:p>
          </p:txBody>
        </p:sp>
        <p:sp>
          <p:nvSpPr>
            <p:cNvPr id="15383" name="Line 17"/>
            <p:cNvSpPr>
              <a:spLocks noChangeShapeType="1"/>
            </p:cNvSpPr>
            <p:nvPr/>
          </p:nvSpPr>
          <p:spPr bwMode="auto">
            <a:xfrm flipH="1">
              <a:off x="3017" y="1511"/>
              <a:ext cx="317" cy="0"/>
            </a:xfrm>
            <a:prstGeom prst="line">
              <a:avLst/>
            </a:prstGeom>
            <a:noFill/>
            <a:ln w="28575">
              <a:solidFill>
                <a:srgbClr val="FFCC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8256" name="Group 35"/>
          <p:cNvGrpSpPr>
            <a:grpSpLocks/>
          </p:cNvGrpSpPr>
          <p:nvPr/>
        </p:nvGrpSpPr>
        <p:grpSpPr bwMode="auto">
          <a:xfrm>
            <a:off x="6311900" y="4887914"/>
            <a:ext cx="2808288" cy="701675"/>
            <a:chOff x="3243" y="1737"/>
            <a:chExt cx="1769" cy="442"/>
          </a:xfrm>
        </p:grpSpPr>
        <p:sp>
          <p:nvSpPr>
            <p:cNvPr id="15380" name="Text Box 9"/>
            <p:cNvSpPr txBox="1">
              <a:spLocks noChangeArrowheads="1"/>
            </p:cNvSpPr>
            <p:nvPr/>
          </p:nvSpPr>
          <p:spPr bwMode="auto">
            <a:xfrm>
              <a:off x="3425" y="1737"/>
              <a:ext cx="1587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</a:rPr>
                <a:t>Vector  Laplace’s Equation</a:t>
              </a:r>
            </a:p>
          </p:txBody>
        </p:sp>
        <p:sp>
          <p:nvSpPr>
            <p:cNvPr id="15381" name="Line 18"/>
            <p:cNvSpPr>
              <a:spLocks noChangeShapeType="1"/>
            </p:cNvSpPr>
            <p:nvPr/>
          </p:nvSpPr>
          <p:spPr bwMode="auto">
            <a:xfrm flipH="1">
              <a:off x="3243" y="1888"/>
              <a:ext cx="317" cy="0"/>
            </a:xfrm>
            <a:prstGeom prst="line">
              <a:avLst/>
            </a:prstGeom>
            <a:noFill/>
            <a:ln w="28575">
              <a:solidFill>
                <a:srgbClr val="FFCC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8259" name="Group 29"/>
          <p:cNvGrpSpPr>
            <a:grpSpLocks/>
          </p:cNvGrpSpPr>
          <p:nvPr/>
        </p:nvGrpSpPr>
        <p:grpSpPr bwMode="auto">
          <a:xfrm>
            <a:off x="3503613" y="1989138"/>
            <a:ext cx="2952750" cy="792162"/>
            <a:chOff x="1338" y="693"/>
            <a:chExt cx="1918" cy="545"/>
          </a:xfrm>
        </p:grpSpPr>
        <p:graphicFrame>
          <p:nvGraphicFramePr>
            <p:cNvPr id="15377" name="Object 11"/>
            <p:cNvGraphicFramePr>
              <a:graphicFrameLocks noChangeAspect="1"/>
            </p:cNvGraphicFramePr>
            <p:nvPr/>
          </p:nvGraphicFramePr>
          <p:xfrm>
            <a:off x="1813" y="719"/>
            <a:ext cx="1443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981180" imgH="247740" progId="Equation.DSMT4">
                    <p:embed/>
                  </p:oleObj>
                </mc:Choice>
                <mc:Fallback>
                  <p:oleObj name="Equation" r:id="rId14" imgW="981180" imgH="2477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3" y="719"/>
                          <a:ext cx="1443" cy="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8" name="AutoShape 13"/>
            <p:cNvSpPr>
              <a:spLocks noChangeArrowheads="1"/>
            </p:cNvSpPr>
            <p:nvPr/>
          </p:nvSpPr>
          <p:spPr bwMode="auto">
            <a:xfrm>
              <a:off x="1429" y="875"/>
              <a:ext cx="408" cy="137"/>
            </a:xfrm>
            <a:prstGeom prst="rightArrow">
              <a:avLst>
                <a:gd name="adj1" fmla="val 50000"/>
                <a:gd name="adj2" fmla="val 74453"/>
              </a:avLst>
            </a:prstGeom>
            <a:solidFill>
              <a:srgbClr val="FFCC99"/>
            </a:solidFill>
            <a:ln w="222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b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5379" name="AutoShape 19"/>
            <p:cNvSpPr>
              <a:spLocks/>
            </p:cNvSpPr>
            <p:nvPr/>
          </p:nvSpPr>
          <p:spPr bwMode="auto">
            <a:xfrm>
              <a:off x="1338" y="693"/>
              <a:ext cx="45" cy="545"/>
            </a:xfrm>
            <a:prstGeom prst="rightBrace">
              <a:avLst>
                <a:gd name="adj1" fmla="val 100926"/>
                <a:gd name="adj2" fmla="val 50000"/>
              </a:avLst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b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</p:grpSp>
      <p:grpSp>
        <p:nvGrpSpPr>
          <p:cNvPr id="138263" name="Group 28"/>
          <p:cNvGrpSpPr>
            <a:grpSpLocks/>
          </p:cNvGrpSpPr>
          <p:nvPr/>
        </p:nvGrpSpPr>
        <p:grpSpPr bwMode="auto">
          <a:xfrm>
            <a:off x="6600826" y="1989139"/>
            <a:ext cx="3527425" cy="681037"/>
            <a:chOff x="3198" y="706"/>
            <a:chExt cx="2291" cy="463"/>
          </a:xfrm>
        </p:grpSpPr>
        <p:graphicFrame>
          <p:nvGraphicFramePr>
            <p:cNvPr id="15375" name="Object 12"/>
            <p:cNvGraphicFramePr>
              <a:graphicFrameLocks noChangeAspect="1"/>
            </p:cNvGraphicFramePr>
            <p:nvPr/>
          </p:nvGraphicFramePr>
          <p:xfrm>
            <a:off x="3578" y="706"/>
            <a:ext cx="1911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324080" imgH="247740" progId="Equation.DSMT4">
                    <p:embed/>
                  </p:oleObj>
                </mc:Choice>
                <mc:Fallback>
                  <p:oleObj name="Equation" r:id="rId16" imgW="1324080" imgH="2477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8" y="706"/>
                          <a:ext cx="1911" cy="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6" name="AutoShape 20"/>
            <p:cNvSpPr>
              <a:spLocks noChangeArrowheads="1"/>
            </p:cNvSpPr>
            <p:nvPr/>
          </p:nvSpPr>
          <p:spPr bwMode="auto">
            <a:xfrm>
              <a:off x="3198" y="875"/>
              <a:ext cx="408" cy="137"/>
            </a:xfrm>
            <a:prstGeom prst="rightArrow">
              <a:avLst>
                <a:gd name="adj1" fmla="val 50000"/>
                <a:gd name="adj2" fmla="val 74453"/>
              </a:avLst>
            </a:prstGeom>
            <a:solidFill>
              <a:srgbClr val="FFCC99"/>
            </a:solidFill>
            <a:ln w="222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b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</p:grpSp>
      <p:sp>
        <p:nvSpPr>
          <p:cNvPr id="138266" name="AutoShape 37"/>
          <p:cNvSpPr>
            <a:spLocks noChangeArrowheads="1"/>
          </p:cNvSpPr>
          <p:nvPr/>
        </p:nvSpPr>
        <p:spPr bwMode="auto">
          <a:xfrm rot="5374036" flipV="1">
            <a:off x="8547894" y="2400976"/>
            <a:ext cx="1289050" cy="2062401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7763 h 21600"/>
              <a:gd name="T20" fmla="*/ 1674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254" y="0"/>
                </a:moveTo>
                <a:lnTo>
                  <a:pt x="8908" y="5177"/>
                </a:lnTo>
                <a:lnTo>
                  <a:pt x="13767" y="5177"/>
                </a:lnTo>
                <a:lnTo>
                  <a:pt x="13767" y="17763"/>
                </a:lnTo>
                <a:lnTo>
                  <a:pt x="0" y="17763"/>
                </a:lnTo>
                <a:lnTo>
                  <a:pt x="0" y="21600"/>
                </a:lnTo>
                <a:lnTo>
                  <a:pt x="16741" y="21600"/>
                </a:lnTo>
                <a:lnTo>
                  <a:pt x="16741" y="5177"/>
                </a:lnTo>
                <a:lnTo>
                  <a:pt x="21600" y="5177"/>
                </a:lnTo>
                <a:lnTo>
                  <a:pt x="15254" y="0"/>
                </a:lnTo>
                <a:close/>
              </a:path>
            </a:pathLst>
          </a:custGeom>
          <a:solidFill>
            <a:srgbClr val="FF7C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254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3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3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3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/>
      <p:bldP spid="13826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83" name="Rectangle 55" descr="新闻纸"/>
          <p:cNvSpPr>
            <a:spLocks noChangeArrowheads="1"/>
          </p:cNvSpPr>
          <p:nvPr/>
        </p:nvSpPr>
        <p:spPr bwMode="auto">
          <a:xfrm>
            <a:off x="3285835" y="3712082"/>
            <a:ext cx="184730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b="1">
              <a:solidFill>
                <a:srgbClr val="FF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847850" y="333375"/>
            <a:ext cx="8064500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800000"/>
                </a:solidFill>
                <a:latin typeface="Times New Roman" panose="02020603050405020304" pitchFamily="18" charset="0"/>
              </a:rPr>
              <a:t>3. </a:t>
            </a:r>
            <a:r>
              <a:rPr kumimoji="1" lang="en-US" altLang="zh-CN"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The problems in infinite uniform medium space (special problems)</a:t>
            </a:r>
          </a:p>
        </p:txBody>
      </p:sp>
      <p:graphicFrame>
        <p:nvGraphicFramePr>
          <p:cNvPr id="139269" name="Object 3"/>
          <p:cNvGraphicFramePr>
            <a:graphicFrameLocks noChangeAspect="1"/>
          </p:cNvGraphicFramePr>
          <p:nvPr/>
        </p:nvGraphicFramePr>
        <p:xfrm>
          <a:off x="2135189" y="2200276"/>
          <a:ext cx="260032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76220" imgH="323760" progId="Equation.DSMT4">
                  <p:embed/>
                </p:oleObj>
              </mc:Choice>
              <mc:Fallback>
                <p:oleObj name="Equation" r:id="rId3" imgW="1076220" imgH="323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2200276"/>
                        <a:ext cx="2600325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6541" name="Text Box 13"/>
          <p:cNvSpPr txBox="1">
            <a:spLocks noChangeArrowheads="1"/>
          </p:cNvSpPr>
          <p:nvPr/>
        </p:nvSpPr>
        <p:spPr bwMode="auto">
          <a:xfrm>
            <a:off x="2132014" y="1412876"/>
            <a:ext cx="3748087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1" lang="en-US" altLang="zh-CN" sz="1800" b="1">
                <a:solidFill>
                  <a:srgbClr val="000000"/>
                </a:solidFill>
                <a:ea typeface="仿宋_GB2312" pitchFamily="49" charset="-122"/>
              </a:rPr>
              <a:t>The analogy method to solve</a:t>
            </a:r>
          </a:p>
        </p:txBody>
      </p:sp>
      <p:graphicFrame>
        <p:nvGraphicFramePr>
          <p:cNvPr id="139271" name="Object 1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919288" y="4092575"/>
          <a:ext cx="295275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71670" imgH="400050" progId="Equation.DSMT4">
                  <p:embed/>
                </p:oleObj>
              </mc:Choice>
              <mc:Fallback>
                <p:oleObj name="Equation" r:id="rId5" imgW="1571670" imgH="40005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4092575"/>
                        <a:ext cx="295275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2" name="Object 31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8472489" y="1700214"/>
          <a:ext cx="1800225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71460" imgH="780960" progId="Equation.DSMT4">
                  <p:embed/>
                </p:oleObj>
              </mc:Choice>
              <mc:Fallback>
                <p:oleObj name="Equation" r:id="rId7" imgW="971460" imgH="78096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2489" y="1700214"/>
                        <a:ext cx="1800225" cy="1449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3" name="Object 4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096000" y="1069975"/>
          <a:ext cx="2370138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52430" imgH="438060" progId="Equation.DSMT4">
                  <p:embed/>
                </p:oleObj>
              </mc:Choice>
              <mc:Fallback>
                <p:oleObj name="Equation" r:id="rId9" imgW="1352430" imgH="43806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069975"/>
                        <a:ext cx="2370138" cy="846138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 w="9525">
                        <a:solidFill>
                          <a:srgbClr val="FFFF00"/>
                        </a:solidFill>
                        <a:prstDash val="dashDot"/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4" name="Object 27"/>
          <p:cNvGraphicFramePr>
            <a:graphicFrameLocks noChangeAspect="1"/>
          </p:cNvGraphicFramePr>
          <p:nvPr/>
        </p:nvGraphicFramePr>
        <p:xfrm>
          <a:off x="5303839" y="2133601"/>
          <a:ext cx="1279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90560" imgH="247740" progId="Equation.DSMT4">
                  <p:embed/>
                </p:oleObj>
              </mc:Choice>
              <mc:Fallback>
                <p:oleObj name="Equation" r:id="rId11" imgW="790560" imgH="2477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9" y="2133601"/>
                        <a:ext cx="12795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6569" name="AutoShape 41"/>
          <p:cNvSpPr>
            <a:spLocks noChangeArrowheads="1"/>
          </p:cNvSpPr>
          <p:nvPr/>
        </p:nvSpPr>
        <p:spPr bwMode="auto">
          <a:xfrm>
            <a:off x="3143250" y="3204181"/>
            <a:ext cx="215900" cy="663952"/>
          </a:xfrm>
          <a:prstGeom prst="downArrow">
            <a:avLst>
              <a:gd name="adj1" fmla="val 50000"/>
              <a:gd name="adj2" fmla="val 75184"/>
            </a:avLst>
          </a:prstGeom>
          <a:solidFill>
            <a:srgbClr val="FF7C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b="1">
              <a:solidFill>
                <a:srgbClr val="FF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046576" name="AutoShape 48"/>
          <p:cNvSpPr>
            <a:spLocks noChangeArrowheads="1"/>
          </p:cNvSpPr>
          <p:nvPr/>
        </p:nvSpPr>
        <p:spPr bwMode="auto">
          <a:xfrm>
            <a:off x="9048750" y="3277206"/>
            <a:ext cx="215900" cy="663952"/>
          </a:xfrm>
          <a:prstGeom prst="downArrow">
            <a:avLst>
              <a:gd name="adj1" fmla="val 50000"/>
              <a:gd name="adj2" fmla="val 75184"/>
            </a:avLst>
          </a:prstGeom>
          <a:solidFill>
            <a:srgbClr val="FF7C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b="1">
              <a:solidFill>
                <a:srgbClr val="FF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graphicFrame>
        <p:nvGraphicFramePr>
          <p:cNvPr id="139278" name="Object 49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7680325" y="3933826"/>
          <a:ext cx="2916238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628910" imgH="457200" progId="Equation.DSMT4">
                  <p:embed/>
                </p:oleObj>
              </mc:Choice>
              <mc:Fallback>
                <p:oleObj name="Equation" r:id="rId13" imgW="1628910" imgH="4572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325" y="3933826"/>
                        <a:ext cx="2916238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9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962869"/>
              </p:ext>
            </p:extLst>
          </p:nvPr>
        </p:nvGraphicFramePr>
        <p:xfrm>
          <a:off x="4730750" y="5129131"/>
          <a:ext cx="294957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523880" imgH="457200" progId="Equation.DSMT4">
                  <p:embed/>
                </p:oleObj>
              </mc:Choice>
              <mc:Fallback>
                <p:oleObj name="Equation" r:id="rId15" imgW="15238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5129131"/>
                        <a:ext cx="2949575" cy="992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6581" name="AutoShape 53"/>
          <p:cNvSpPr>
            <a:spLocks noChangeArrowheads="1"/>
          </p:cNvSpPr>
          <p:nvPr/>
        </p:nvSpPr>
        <p:spPr bwMode="auto">
          <a:xfrm rot="5374036" flipV="1">
            <a:off x="8769693" y="4383600"/>
            <a:ext cx="936625" cy="2062401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7763 h 21600"/>
              <a:gd name="T20" fmla="*/ 1674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254" y="0"/>
                </a:moveTo>
                <a:lnTo>
                  <a:pt x="8908" y="5177"/>
                </a:lnTo>
                <a:lnTo>
                  <a:pt x="13767" y="5177"/>
                </a:lnTo>
                <a:lnTo>
                  <a:pt x="13767" y="17763"/>
                </a:lnTo>
                <a:lnTo>
                  <a:pt x="0" y="17763"/>
                </a:lnTo>
                <a:lnTo>
                  <a:pt x="0" y="21600"/>
                </a:lnTo>
                <a:lnTo>
                  <a:pt x="16741" y="21600"/>
                </a:lnTo>
                <a:lnTo>
                  <a:pt x="16741" y="5177"/>
                </a:lnTo>
                <a:lnTo>
                  <a:pt x="21600" y="5177"/>
                </a:lnTo>
                <a:lnTo>
                  <a:pt x="15254" y="0"/>
                </a:lnTo>
                <a:close/>
              </a:path>
            </a:pathLst>
          </a:custGeom>
          <a:solidFill>
            <a:srgbClr val="FF7C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48618" name="AutoShape 42"/>
          <p:cNvSpPr>
            <a:spLocks noChangeArrowheads="1"/>
          </p:cNvSpPr>
          <p:nvPr/>
        </p:nvSpPr>
        <p:spPr bwMode="auto">
          <a:xfrm>
            <a:off x="6743701" y="2276475"/>
            <a:ext cx="1439863" cy="215900"/>
          </a:xfrm>
          <a:prstGeom prst="rightArrow">
            <a:avLst>
              <a:gd name="adj1" fmla="val 50000"/>
              <a:gd name="adj2" fmla="val 166728"/>
            </a:avLst>
          </a:prstGeom>
          <a:solidFill>
            <a:srgbClr val="FFCC99"/>
          </a:solidFill>
          <a:ln w="222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b="1">
              <a:solidFill>
                <a:srgbClr val="FF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830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6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4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4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4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4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4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3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6583" grpId="0" animBg="1"/>
      <p:bldP spid="1046541" grpId="0"/>
      <p:bldP spid="1046569" grpId="0" animBg="1"/>
      <p:bldP spid="1046576" grpId="0" animBg="1"/>
      <p:bldP spid="1046581" grpId="0" animBg="1"/>
      <p:bldP spid="10486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7730" name="Group 2"/>
          <p:cNvGrpSpPr>
            <a:grpSpLocks/>
          </p:cNvGrpSpPr>
          <p:nvPr/>
        </p:nvGrpSpPr>
        <p:grpSpPr bwMode="auto">
          <a:xfrm>
            <a:off x="1524000" y="992188"/>
            <a:ext cx="9144000" cy="1184274"/>
            <a:chOff x="46" y="647"/>
            <a:chExt cx="5601" cy="746"/>
          </a:xfrm>
        </p:grpSpPr>
        <p:sp>
          <p:nvSpPr>
            <p:cNvPr id="17437" name="Rectangle 3"/>
            <p:cNvSpPr>
              <a:spLocks noChangeArrowheads="1"/>
            </p:cNvSpPr>
            <p:nvPr/>
          </p:nvSpPr>
          <p:spPr bwMode="auto">
            <a:xfrm>
              <a:off x="46" y="674"/>
              <a:ext cx="5601" cy="5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000000"/>
                  </a:solidFill>
                  <a:ea typeface="幼圆" panose="02010509060101010101" pitchFamily="49" charset="-122"/>
                </a:rPr>
                <a:t>Solution: </a:t>
              </a:r>
              <a:r>
                <a:rPr kumimoji="1" lang="en-US" altLang="zh-CN" sz="1800" b="1">
                  <a:solidFill>
                    <a:srgbClr val="000000"/>
                  </a:solidFill>
                  <a:ea typeface="楷体_GB2312" pitchFamily="49" charset="-122"/>
                </a:rPr>
                <a:t>the </a:t>
              </a:r>
              <a:r>
                <a:rPr kumimoji="1" lang="en-US" altLang="zh-CN" sz="1800" b="1">
                  <a:solidFill>
                    <a:srgbClr val="000000"/>
                  </a:solidFill>
                </a:rPr>
                <a:t>magnetic vector potential for 2L line, </a:t>
              </a:r>
              <a:r>
                <a:rPr lang="en-US" altLang="zh-CN" sz="1800" b="1">
                  <a:solidFill>
                    <a:srgbClr val="000000"/>
                  </a:solidFill>
                  <a:ea typeface="楷体_GB2312" pitchFamily="49" charset="-122"/>
                </a:rPr>
                <a:t>current element                         to                           ,    the </a:t>
              </a:r>
              <a:endParaRPr lang="zh-CN" altLang="zh-CN" sz="18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1743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7585495"/>
                </p:ext>
              </p:extLst>
            </p:nvPr>
          </p:nvGraphicFramePr>
          <p:xfrm>
            <a:off x="1750" y="923"/>
            <a:ext cx="1580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06360" imgH="279360" progId="Equation.DSMT4">
                    <p:embed/>
                  </p:oleObj>
                </mc:Choice>
                <mc:Fallback>
                  <p:oleObj name="Equation" r:id="rId2" imgW="120636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0" y="923"/>
                          <a:ext cx="1580" cy="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9" name="Object 5"/>
            <p:cNvGraphicFramePr>
              <a:graphicFrameLocks noChangeAspect="1"/>
            </p:cNvGraphicFramePr>
            <p:nvPr/>
          </p:nvGraphicFramePr>
          <p:xfrm>
            <a:off x="4602" y="647"/>
            <a:ext cx="1000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95250" imgH="190590" progId="Equation.DSMT4">
                    <p:embed/>
                  </p:oleObj>
                </mc:Choice>
                <mc:Fallback>
                  <p:oleObj name="Equation" r:id="rId4" imgW="695250" imgH="1905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2" y="647"/>
                          <a:ext cx="1000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9181294"/>
                </p:ext>
              </p:extLst>
            </p:nvPr>
          </p:nvGraphicFramePr>
          <p:xfrm>
            <a:off x="345" y="990"/>
            <a:ext cx="973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22080" imgH="203040" progId="Equation.DSMT4">
                    <p:embed/>
                  </p:oleObj>
                </mc:Choice>
                <mc:Fallback>
                  <p:oleObj name="Equation" r:id="rId6" imgW="622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" y="990"/>
                          <a:ext cx="973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535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642131"/>
              </p:ext>
            </p:extLst>
          </p:nvPr>
        </p:nvGraphicFramePr>
        <p:xfrm>
          <a:off x="1851025" y="2193925"/>
          <a:ext cx="4519613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09680" imgH="469800" progId="Equation.DSMT4">
                  <p:embed/>
                </p:oleObj>
              </mc:Choice>
              <mc:Fallback>
                <p:oleObj name="Equation" r:id="rId8" imgW="22096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2193925"/>
                        <a:ext cx="4519613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109266"/>
              </p:ext>
            </p:extLst>
          </p:nvPr>
        </p:nvGraphicFramePr>
        <p:xfrm>
          <a:off x="2578100" y="3135313"/>
          <a:ext cx="4516438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11200" imgH="457200" progId="Equation.DSMT4">
                  <p:embed/>
                </p:oleObj>
              </mc:Choice>
              <mc:Fallback>
                <p:oleObj name="Equation" r:id="rId10" imgW="2311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3135313"/>
                        <a:ext cx="4516438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691001"/>
              </p:ext>
            </p:extLst>
          </p:nvPr>
        </p:nvGraphicFramePr>
        <p:xfrm>
          <a:off x="2578100" y="4076700"/>
          <a:ext cx="4227513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58920" imgH="533160" progId="Equation.DSMT4">
                  <p:embed/>
                </p:oleObj>
              </mc:Choice>
              <mc:Fallback>
                <p:oleObj name="Equation" r:id="rId12" imgW="215892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4076700"/>
                        <a:ext cx="4227513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5" name="Text Box 10"/>
          <p:cNvSpPr txBox="1">
            <a:spLocks noChangeArrowheads="1"/>
          </p:cNvSpPr>
          <p:nvPr/>
        </p:nvSpPr>
        <p:spPr bwMode="auto">
          <a:xfrm>
            <a:off x="1739901" y="84138"/>
            <a:ext cx="10452099" cy="10525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Ex.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Find the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magnetic vector potential of an infinite long line carrying current I long z axis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pSp>
        <p:nvGrpSpPr>
          <p:cNvPr id="1097739" name="Group 11"/>
          <p:cNvGrpSpPr>
            <a:grpSpLocks/>
          </p:cNvGrpSpPr>
          <p:nvPr/>
        </p:nvGrpSpPr>
        <p:grpSpPr bwMode="auto">
          <a:xfrm>
            <a:off x="2063751" y="5157789"/>
            <a:ext cx="6767513" cy="504825"/>
            <a:chOff x="45" y="3113"/>
            <a:chExt cx="5602" cy="318"/>
          </a:xfrm>
        </p:grpSpPr>
        <p:sp>
          <p:nvSpPr>
            <p:cNvPr id="17435" name="Text Box 12"/>
            <p:cNvSpPr txBox="1">
              <a:spLocks noChangeArrowheads="1"/>
            </p:cNvSpPr>
            <p:nvPr/>
          </p:nvSpPr>
          <p:spPr bwMode="auto">
            <a:xfrm>
              <a:off x="45" y="3113"/>
              <a:ext cx="560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The 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magnetic vector potential for</a:t>
              </a:r>
              <a:r>
                <a:rPr kumimoji="1" lang="en-US" altLang="zh-CN" sz="2000"/>
                <a:t> </a:t>
              </a:r>
            </a:p>
          </p:txBody>
        </p:sp>
        <p:graphicFrame>
          <p:nvGraphicFramePr>
            <p:cNvPr id="17436" name="Object 13"/>
            <p:cNvGraphicFramePr>
              <a:graphicFrameLocks noChangeAspect="1"/>
            </p:cNvGraphicFramePr>
            <p:nvPr/>
          </p:nvGraphicFramePr>
          <p:xfrm>
            <a:off x="3198" y="3204"/>
            <a:ext cx="66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00140" imgH="114300" progId="Equation.DSMT4">
                    <p:embed/>
                  </p:oleObj>
                </mc:Choice>
                <mc:Fallback>
                  <p:oleObj name="Equation" r:id="rId14" imgW="400140" imgH="114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3204"/>
                          <a:ext cx="66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535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248436"/>
              </p:ext>
            </p:extLst>
          </p:nvPr>
        </p:nvGraphicFramePr>
        <p:xfrm>
          <a:off x="3641725" y="5575300"/>
          <a:ext cx="34972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485720" imgH="419040" progId="Equation.DSMT4">
                  <p:embed/>
                </p:oleObj>
              </mc:Choice>
              <mc:Fallback>
                <p:oleObj name="Equation" r:id="rId16" imgW="14857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725" y="5575300"/>
                        <a:ext cx="349726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97743" name="Group 15"/>
          <p:cNvGrpSpPr>
            <a:grpSpLocks/>
          </p:cNvGrpSpPr>
          <p:nvPr/>
        </p:nvGrpSpPr>
        <p:grpSpPr bwMode="auto">
          <a:xfrm>
            <a:off x="7535864" y="1677989"/>
            <a:ext cx="2808287" cy="3557107"/>
            <a:chOff x="3742" y="618"/>
            <a:chExt cx="1906" cy="2424"/>
          </a:xfrm>
        </p:grpSpPr>
        <p:sp>
          <p:nvSpPr>
            <p:cNvPr id="17418" name="Rectangle 16"/>
            <p:cNvSpPr>
              <a:spLocks noChangeArrowheads="1"/>
            </p:cNvSpPr>
            <p:nvPr/>
          </p:nvSpPr>
          <p:spPr bwMode="auto">
            <a:xfrm>
              <a:off x="3742" y="618"/>
              <a:ext cx="1906" cy="240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7419" name="Rectangle 17"/>
            <p:cNvSpPr>
              <a:spLocks noChangeAspect="1" noChangeArrowheads="1"/>
            </p:cNvSpPr>
            <p:nvPr/>
          </p:nvSpPr>
          <p:spPr bwMode="auto">
            <a:xfrm>
              <a:off x="4301" y="974"/>
              <a:ext cx="58" cy="1902"/>
            </a:xfrm>
            <a:prstGeom prst="rect">
              <a:avLst/>
            </a:prstGeom>
            <a:gradFill rotWithShape="1">
              <a:gsLst>
                <a:gs pos="0">
                  <a:srgbClr val="765E47"/>
                </a:gs>
                <a:gs pos="100000">
                  <a:srgbClr val="FFCC9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7420" name="Line 18"/>
            <p:cNvSpPr>
              <a:spLocks noChangeShapeType="1"/>
            </p:cNvSpPr>
            <p:nvPr/>
          </p:nvSpPr>
          <p:spPr bwMode="auto">
            <a:xfrm flipV="1">
              <a:off x="4331" y="753"/>
              <a:ext cx="4" cy="1905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1" name="Line 19"/>
            <p:cNvSpPr>
              <a:spLocks noChangeShapeType="1"/>
            </p:cNvSpPr>
            <p:nvPr/>
          </p:nvSpPr>
          <p:spPr bwMode="auto">
            <a:xfrm>
              <a:off x="4311" y="1930"/>
              <a:ext cx="1231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2" name="Line 20"/>
            <p:cNvSpPr>
              <a:spLocks noChangeShapeType="1"/>
            </p:cNvSpPr>
            <p:nvPr/>
          </p:nvSpPr>
          <p:spPr bwMode="auto">
            <a:xfrm flipH="1">
              <a:off x="3831" y="1930"/>
              <a:ext cx="480" cy="45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3" name="Text Box 21"/>
            <p:cNvSpPr txBox="1">
              <a:spLocks noChangeArrowheads="1"/>
            </p:cNvSpPr>
            <p:nvPr/>
          </p:nvSpPr>
          <p:spPr bwMode="auto">
            <a:xfrm>
              <a:off x="3786" y="2250"/>
              <a:ext cx="217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4" name="Text Box 22"/>
            <p:cNvSpPr txBox="1">
              <a:spLocks noChangeArrowheads="1"/>
            </p:cNvSpPr>
            <p:nvPr/>
          </p:nvSpPr>
          <p:spPr bwMode="auto">
            <a:xfrm>
              <a:off x="5419" y="1826"/>
              <a:ext cx="216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5" name="Text Box 23"/>
            <p:cNvSpPr txBox="1">
              <a:spLocks noChangeArrowheads="1"/>
            </p:cNvSpPr>
            <p:nvPr/>
          </p:nvSpPr>
          <p:spPr bwMode="auto">
            <a:xfrm>
              <a:off x="4349" y="624"/>
              <a:ext cx="20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6" name="Text Box 24"/>
            <p:cNvSpPr txBox="1">
              <a:spLocks noChangeArrowheads="1"/>
            </p:cNvSpPr>
            <p:nvPr/>
          </p:nvSpPr>
          <p:spPr bwMode="auto">
            <a:xfrm>
              <a:off x="4108" y="793"/>
              <a:ext cx="242" cy="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7" name="Text Box 25"/>
            <p:cNvSpPr txBox="1">
              <a:spLocks noChangeArrowheads="1"/>
            </p:cNvSpPr>
            <p:nvPr/>
          </p:nvSpPr>
          <p:spPr bwMode="auto">
            <a:xfrm>
              <a:off x="4044" y="2652"/>
              <a:ext cx="311" cy="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-L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8" name="Line 26"/>
            <p:cNvSpPr>
              <a:spLocks noChangeShapeType="1"/>
            </p:cNvSpPr>
            <p:nvPr/>
          </p:nvSpPr>
          <p:spPr bwMode="auto">
            <a:xfrm flipV="1">
              <a:off x="4332" y="1025"/>
              <a:ext cx="771" cy="575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29" name="Object 27"/>
            <p:cNvGraphicFramePr>
              <a:graphicFrameLocks noChangeAspect="1"/>
            </p:cNvGraphicFramePr>
            <p:nvPr/>
          </p:nvGraphicFramePr>
          <p:xfrm>
            <a:off x="4829" y="753"/>
            <a:ext cx="681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457110" imgH="133440" progId="Equation.DSMT4">
                    <p:embed/>
                  </p:oleObj>
                </mc:Choice>
                <mc:Fallback>
                  <p:oleObj name="Equation" r:id="rId18" imgW="457110" imgH="133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9" y="753"/>
                          <a:ext cx="681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0" name="Object 28"/>
            <p:cNvGraphicFramePr>
              <a:graphicFrameLocks noChangeAspect="1"/>
            </p:cNvGraphicFramePr>
            <p:nvPr/>
          </p:nvGraphicFramePr>
          <p:xfrm>
            <a:off x="4108" y="1498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95310" imgH="95160" progId="Equation.DSMT4">
                    <p:embed/>
                  </p:oleObj>
                </mc:Choice>
                <mc:Fallback>
                  <p:oleObj name="Equation" r:id="rId20" imgW="95310" imgH="95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8" y="1498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1" name="Object 29"/>
            <p:cNvGraphicFramePr>
              <a:graphicFrameLocks noChangeAspect="1"/>
            </p:cNvGraphicFramePr>
            <p:nvPr/>
          </p:nvGraphicFramePr>
          <p:xfrm>
            <a:off x="4358" y="1524"/>
            <a:ext cx="910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695250" imgH="190590" progId="Equation.DSMT4">
                    <p:embed/>
                  </p:oleObj>
                </mc:Choice>
                <mc:Fallback>
                  <p:oleObj name="Equation" r:id="rId22" imgW="695250" imgH="1905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8" y="1524"/>
                          <a:ext cx="910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2" name="Line 30"/>
            <p:cNvSpPr>
              <a:spLocks noChangeShapeType="1"/>
            </p:cNvSpPr>
            <p:nvPr/>
          </p:nvSpPr>
          <p:spPr bwMode="auto">
            <a:xfrm>
              <a:off x="4332" y="1031"/>
              <a:ext cx="779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33" name="Object 31"/>
            <p:cNvGraphicFramePr>
              <a:graphicFrameLocks noChangeAspect="1"/>
            </p:cNvGraphicFramePr>
            <p:nvPr/>
          </p:nvGraphicFramePr>
          <p:xfrm>
            <a:off x="4785" y="1207"/>
            <a:ext cx="209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85860" imgH="95160" progId="Equation.DSMT4">
                    <p:embed/>
                  </p:oleObj>
                </mc:Choice>
                <mc:Fallback>
                  <p:oleObj name="Equation" r:id="rId24" imgW="85860" imgH="95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1207"/>
                          <a:ext cx="209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4" name="Line 32"/>
            <p:cNvSpPr>
              <a:spLocks noChangeShapeType="1"/>
            </p:cNvSpPr>
            <p:nvPr/>
          </p:nvSpPr>
          <p:spPr bwMode="auto">
            <a:xfrm flipV="1">
              <a:off x="4332" y="1493"/>
              <a:ext cx="0" cy="1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73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8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97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1097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3000"/>
                                        <p:tgtEl>
                                          <p:spTgt spid="18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3000"/>
                                        <p:tgtEl>
                                          <p:spTgt spid="18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3000"/>
                                        <p:tgtEl>
                                          <p:spTgt spid="18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3000"/>
                                        <p:tgtEl>
                                          <p:spTgt spid="1097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3000"/>
                                        <p:tgtEl>
                                          <p:spTgt spid="18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800" name="Rectangle 16"/>
          <p:cNvSpPr>
            <a:spLocks noChangeArrowheads="1"/>
          </p:cNvSpPr>
          <p:nvPr/>
        </p:nvSpPr>
        <p:spPr bwMode="auto">
          <a:xfrm>
            <a:off x="1754531" y="3183731"/>
            <a:ext cx="43211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1.</a:t>
            </a:r>
            <a:r>
              <a:rPr lang="en-US" altLang="zh-CN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Ampere’s force law </a:t>
            </a:r>
            <a:endParaRPr lang="en-US" altLang="zh-CN" sz="2400" b="1" dirty="0">
              <a:solidFill>
                <a:srgbClr val="8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246840" name="Object 56"/>
          <p:cNvGraphicFramePr>
            <a:graphicFrameLocks noChangeAspect="1"/>
          </p:cNvGraphicFramePr>
          <p:nvPr/>
        </p:nvGraphicFramePr>
        <p:xfrm>
          <a:off x="3648076" y="5300663"/>
          <a:ext cx="1268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8560" imgH="247740" progId="Equation.DSMT4">
                  <p:embed/>
                </p:oleObj>
              </mc:Choice>
              <mc:Fallback>
                <p:oleObj name="Equation" r:id="rId2" imgW="628560" imgH="2477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6" y="5300663"/>
                        <a:ext cx="12684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851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334565"/>
              </p:ext>
            </p:extLst>
          </p:nvPr>
        </p:nvGraphicFramePr>
        <p:xfrm>
          <a:off x="2205449" y="4141789"/>
          <a:ext cx="42021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86020" imgH="447765" progId="Equation.DSMT4">
                  <p:embed/>
                </p:oleObj>
              </mc:Choice>
              <mc:Fallback>
                <p:oleObj name="Equation" r:id="rId4" imgW="2086020" imgH="4477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449" y="4141789"/>
                        <a:ext cx="42021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67" name="Rectangle 70"/>
          <p:cNvSpPr>
            <a:spLocks noChangeArrowheads="1"/>
          </p:cNvSpPr>
          <p:nvPr/>
        </p:nvSpPr>
        <p:spPr bwMode="auto">
          <a:xfrm>
            <a:off x="1774826" y="1348981"/>
            <a:ext cx="100015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Steady magnetic field</a:t>
            </a:r>
            <a:r>
              <a:rPr lang="zh-CN" altLang="en-US" sz="2400" b="1" dirty="0">
                <a:solidFill>
                  <a:srgbClr val="000000"/>
                </a:solidFill>
                <a:ea typeface="幼圆" panose="02010509060101010101" pitchFamily="49" charset="-122"/>
              </a:rPr>
              <a:t>：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Magnetic field generated by DC (constant current) </a:t>
            </a:r>
          </a:p>
        </p:txBody>
      </p:sp>
      <p:sp>
        <p:nvSpPr>
          <p:cNvPr id="91168" name="Rectangle 71"/>
          <p:cNvSpPr>
            <a:spLocks noChangeArrowheads="1"/>
          </p:cNvSpPr>
          <p:nvPr/>
        </p:nvSpPr>
        <p:spPr bwMode="auto">
          <a:xfrm>
            <a:off x="1774826" y="2231681"/>
            <a:ext cx="1018164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Key Features</a:t>
            </a:r>
            <a:r>
              <a:rPr lang="en-US" altLang="zh-CN" sz="2400" b="1" dirty="0">
                <a:solidFill>
                  <a:srgbClr val="0000CC"/>
                </a:solidFill>
                <a:ea typeface="幼圆" panose="02010509060101010101" pitchFamily="49" charset="-122"/>
              </a:rPr>
              <a:t>:</a:t>
            </a:r>
            <a:r>
              <a:rPr lang="en-US" altLang="zh-CN" sz="2400" b="1" dirty="0">
                <a:solidFill>
                  <a:srgbClr val="000000"/>
                </a:solidFill>
                <a:ea typeface="幼圆" panose="02010509060101010101" pitchFamily="49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The field has the effect on the current element located in a magnetic field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246856" name="Rectangle 72"/>
          <p:cNvSpPr>
            <a:spLocks noChangeArrowheads="1"/>
          </p:cNvSpPr>
          <p:nvPr/>
        </p:nvSpPr>
        <p:spPr bwMode="auto">
          <a:xfrm>
            <a:off x="2135189" y="5229225"/>
            <a:ext cx="1512887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Practice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lang="zh-CN" altLang="en-US" sz="2400" b="1" dirty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7239001" y="2714626"/>
            <a:ext cx="3167063" cy="2566988"/>
            <a:chOff x="3371" y="2250"/>
            <a:chExt cx="2086" cy="1617"/>
          </a:xfrm>
        </p:grpSpPr>
        <p:sp>
          <p:nvSpPr>
            <p:cNvPr id="18442" name="Rectangle 21"/>
            <p:cNvSpPr>
              <a:spLocks noChangeArrowheads="1"/>
            </p:cNvSpPr>
            <p:nvPr/>
          </p:nvSpPr>
          <p:spPr bwMode="auto">
            <a:xfrm>
              <a:off x="3371" y="2941"/>
              <a:ext cx="2086" cy="25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5000"/>
                </a:spcBef>
                <a:buClrTx/>
                <a:buSzTx/>
                <a:buFontTx/>
                <a:buNone/>
              </a:pPr>
              <a:endParaRPr lang="zh-CN" altLang="zh-CN" sz="20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18443" name="Line 22"/>
            <p:cNvSpPr>
              <a:spLocks noChangeShapeType="1"/>
            </p:cNvSpPr>
            <p:nvPr/>
          </p:nvSpPr>
          <p:spPr bwMode="auto">
            <a:xfrm flipV="1">
              <a:off x="3833" y="2341"/>
              <a:ext cx="0" cy="104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44" name="Line 23"/>
            <p:cNvSpPr>
              <a:spLocks noChangeShapeType="1"/>
            </p:cNvSpPr>
            <p:nvPr/>
          </p:nvSpPr>
          <p:spPr bwMode="auto">
            <a:xfrm flipH="1">
              <a:off x="3470" y="3384"/>
              <a:ext cx="363" cy="36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45" name="Line 24"/>
            <p:cNvSpPr>
              <a:spLocks noChangeShapeType="1"/>
            </p:cNvSpPr>
            <p:nvPr/>
          </p:nvSpPr>
          <p:spPr bwMode="auto">
            <a:xfrm rot="5400000" flipV="1">
              <a:off x="4400" y="2817"/>
              <a:ext cx="0" cy="113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8446" name="Object 25"/>
            <p:cNvGraphicFramePr>
              <a:graphicFrameLocks noChangeAspect="1"/>
            </p:cNvGraphicFramePr>
            <p:nvPr/>
          </p:nvGraphicFramePr>
          <p:xfrm>
            <a:off x="4967" y="3339"/>
            <a:ext cx="177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33380" imgH="152310" progId="Equation.DSMT4">
                    <p:embed/>
                  </p:oleObj>
                </mc:Choice>
                <mc:Fallback>
                  <p:oleObj name="Equation" r:id="rId6" imgW="133380" imgH="15231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7" y="3339"/>
                          <a:ext cx="177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7" name="Object 26"/>
            <p:cNvGraphicFramePr>
              <a:graphicFrameLocks noChangeAspect="1"/>
            </p:cNvGraphicFramePr>
            <p:nvPr/>
          </p:nvGraphicFramePr>
          <p:xfrm>
            <a:off x="3470" y="3702"/>
            <a:ext cx="161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4210" imgH="133440" progId="Equation.DSMT4">
                    <p:embed/>
                  </p:oleObj>
                </mc:Choice>
                <mc:Fallback>
                  <p:oleObj name="Equation" r:id="rId8" imgW="114210" imgH="133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3702"/>
                          <a:ext cx="161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8" name="Object 27"/>
            <p:cNvGraphicFramePr>
              <a:graphicFrameLocks noChangeAspect="1"/>
            </p:cNvGraphicFramePr>
            <p:nvPr/>
          </p:nvGraphicFramePr>
          <p:xfrm>
            <a:off x="3651" y="2250"/>
            <a:ext cx="182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14210" imgH="114300" progId="Equation.DSMT4">
                    <p:embed/>
                  </p:oleObj>
                </mc:Choice>
                <mc:Fallback>
                  <p:oleObj name="Equation" r:id="rId10" imgW="114210" imgH="114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250"/>
                          <a:ext cx="182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9" name="Object 28"/>
            <p:cNvGraphicFramePr>
              <a:graphicFrameLocks noChangeAspect="1"/>
            </p:cNvGraphicFramePr>
            <p:nvPr/>
          </p:nvGraphicFramePr>
          <p:xfrm>
            <a:off x="3787" y="3377"/>
            <a:ext cx="161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14210" imgH="133440" progId="Equation.DSMT4">
                    <p:embed/>
                  </p:oleObj>
                </mc:Choice>
                <mc:Fallback>
                  <p:oleObj name="Equation" r:id="rId12" imgW="114210" imgH="133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3377"/>
                          <a:ext cx="161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0" name="Object 29"/>
            <p:cNvGraphicFramePr>
              <a:graphicFrameLocks noChangeAspect="1"/>
            </p:cNvGraphicFramePr>
            <p:nvPr/>
          </p:nvGraphicFramePr>
          <p:xfrm>
            <a:off x="3969" y="2750"/>
            <a:ext cx="161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14210" imgH="219165" progId="Equation.DSMT4">
                    <p:embed/>
                  </p:oleObj>
                </mc:Choice>
                <mc:Fallback>
                  <p:oleObj name="Equation" r:id="rId14" imgW="114210" imgH="21916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2750"/>
                          <a:ext cx="161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1" name="Object 30"/>
            <p:cNvGraphicFramePr>
              <a:graphicFrameLocks noChangeAspect="1"/>
            </p:cNvGraphicFramePr>
            <p:nvPr/>
          </p:nvGraphicFramePr>
          <p:xfrm>
            <a:off x="4224" y="2523"/>
            <a:ext cx="31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95380" imgH="247740" progId="Equation.DSMT4">
                    <p:embed/>
                  </p:oleObj>
                </mc:Choice>
                <mc:Fallback>
                  <p:oleObj name="Equation" r:id="rId16" imgW="295380" imgH="2477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523"/>
                          <a:ext cx="31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2" name="Line 32"/>
            <p:cNvSpPr>
              <a:spLocks noChangeShapeType="1"/>
            </p:cNvSpPr>
            <p:nvPr/>
          </p:nvSpPr>
          <p:spPr bwMode="auto">
            <a:xfrm flipV="1">
              <a:off x="3833" y="2750"/>
              <a:ext cx="408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53" name="Line 33"/>
            <p:cNvSpPr>
              <a:spLocks noChangeShapeType="1"/>
            </p:cNvSpPr>
            <p:nvPr/>
          </p:nvSpPr>
          <p:spPr bwMode="auto">
            <a:xfrm flipV="1">
              <a:off x="3833" y="2976"/>
              <a:ext cx="1270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54" name="Line 34"/>
            <p:cNvSpPr>
              <a:spLocks noChangeShapeType="1"/>
            </p:cNvSpPr>
            <p:nvPr/>
          </p:nvSpPr>
          <p:spPr bwMode="auto">
            <a:xfrm>
              <a:off x="4241" y="2750"/>
              <a:ext cx="854" cy="2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8455" name="Object 36"/>
            <p:cNvGraphicFramePr>
              <a:graphicFrameLocks noChangeAspect="1"/>
            </p:cNvGraphicFramePr>
            <p:nvPr/>
          </p:nvGraphicFramePr>
          <p:xfrm>
            <a:off x="4525" y="3107"/>
            <a:ext cx="177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33380" imgH="219165" progId="Equation.DSMT4">
                    <p:embed/>
                  </p:oleObj>
                </mc:Choice>
                <mc:Fallback>
                  <p:oleObj name="Equation" r:id="rId18" imgW="133380" imgH="21916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5" y="3107"/>
                          <a:ext cx="177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6" name="Object 37"/>
            <p:cNvGraphicFramePr>
              <a:graphicFrameLocks noChangeAspect="1"/>
            </p:cNvGraphicFramePr>
            <p:nvPr/>
          </p:nvGraphicFramePr>
          <p:xfrm>
            <a:off x="4332" y="2795"/>
            <a:ext cx="275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09520" imgH="247740" progId="Equation.DSMT4">
                    <p:embed/>
                  </p:oleObj>
                </mc:Choice>
                <mc:Fallback>
                  <p:oleObj name="Equation" r:id="rId20" imgW="209520" imgH="2477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2795"/>
                          <a:ext cx="275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7" name="Object 39"/>
            <p:cNvGraphicFramePr>
              <a:graphicFrameLocks noChangeAspect="1"/>
            </p:cNvGraphicFramePr>
            <p:nvPr/>
          </p:nvGraphicFramePr>
          <p:xfrm>
            <a:off x="3969" y="2341"/>
            <a:ext cx="22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71450" imgH="219165" progId="Equation.DSMT4">
                    <p:embed/>
                  </p:oleObj>
                </mc:Choice>
                <mc:Fallback>
                  <p:oleObj name="Equation" r:id="rId22" imgW="171450" imgH="21916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2341"/>
                          <a:ext cx="226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8" name="Oval 41"/>
            <p:cNvSpPr>
              <a:spLocks noChangeArrowheads="1"/>
            </p:cNvSpPr>
            <p:nvPr/>
          </p:nvSpPr>
          <p:spPr bwMode="auto">
            <a:xfrm rot="647936">
              <a:off x="4661" y="2614"/>
              <a:ext cx="499" cy="354"/>
            </a:xfrm>
            <a:prstGeom prst="ellipse">
              <a:avLst/>
            </a:prstGeom>
            <a:noFill/>
            <a:ln w="28575">
              <a:solidFill>
                <a:srgbClr val="0079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5000"/>
                </a:spcBef>
                <a:buClrTx/>
                <a:buSzTx/>
                <a:buFontTx/>
                <a:buNone/>
              </a:pPr>
              <a:endParaRPr lang="zh-CN" altLang="zh-CN" sz="20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18459" name="Oval 42"/>
            <p:cNvSpPr>
              <a:spLocks noChangeArrowheads="1"/>
            </p:cNvSpPr>
            <p:nvPr/>
          </p:nvSpPr>
          <p:spPr bwMode="auto">
            <a:xfrm rot="19408726">
              <a:off x="3771" y="2667"/>
              <a:ext cx="499" cy="354"/>
            </a:xfrm>
            <a:prstGeom prst="ellipse">
              <a:avLst/>
            </a:prstGeom>
            <a:noFill/>
            <a:ln w="28575">
              <a:solidFill>
                <a:srgbClr val="0079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5000"/>
                </a:spcBef>
                <a:buClrTx/>
                <a:buSzTx/>
                <a:buFontTx/>
                <a:buNone/>
              </a:pPr>
              <a:endParaRPr lang="zh-CN" altLang="zh-CN" sz="20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18460" name="Line 43"/>
            <p:cNvSpPr>
              <a:spLocks noChangeShapeType="1"/>
            </p:cNvSpPr>
            <p:nvPr/>
          </p:nvSpPr>
          <p:spPr bwMode="auto">
            <a:xfrm flipV="1">
              <a:off x="5057" y="2886"/>
              <a:ext cx="99" cy="181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1" name="Line 44"/>
            <p:cNvSpPr>
              <a:spLocks noChangeShapeType="1"/>
            </p:cNvSpPr>
            <p:nvPr/>
          </p:nvSpPr>
          <p:spPr bwMode="auto">
            <a:xfrm flipH="1" flipV="1">
              <a:off x="4163" y="2614"/>
              <a:ext cx="137" cy="22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8462" name="Object 47"/>
            <p:cNvGraphicFramePr>
              <a:graphicFrameLocks noChangeAspect="1"/>
            </p:cNvGraphicFramePr>
            <p:nvPr/>
          </p:nvGraphicFramePr>
          <p:xfrm>
            <a:off x="5086" y="2344"/>
            <a:ext cx="24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80900" imgH="219165" progId="Equation.DSMT4">
                    <p:embed/>
                  </p:oleObj>
                </mc:Choice>
                <mc:Fallback>
                  <p:oleObj name="Equation" r:id="rId24" imgW="180900" imgH="21916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6" y="2344"/>
                          <a:ext cx="243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3" name="Object 48"/>
            <p:cNvGraphicFramePr>
              <a:graphicFrameLocks noChangeAspect="1"/>
            </p:cNvGraphicFramePr>
            <p:nvPr/>
          </p:nvGraphicFramePr>
          <p:xfrm>
            <a:off x="5044" y="2976"/>
            <a:ext cx="345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323730" imgH="247740" progId="Equation.DSMT4">
                    <p:embed/>
                  </p:oleObj>
                </mc:Choice>
                <mc:Fallback>
                  <p:oleObj name="Equation" r:id="rId26" imgW="323730" imgH="2477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4" y="2976"/>
                          <a:ext cx="345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41" name="Rectangle 57"/>
          <p:cNvSpPr>
            <a:spLocks noChangeArrowheads="1"/>
          </p:cNvSpPr>
          <p:nvPr/>
        </p:nvSpPr>
        <p:spPr bwMode="auto">
          <a:xfrm>
            <a:off x="1847850" y="333376"/>
            <a:ext cx="854075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rgbClr val="800000"/>
                </a:solidFill>
              </a:rPr>
              <a:t>6.3 The Biot-Savart Law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258063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9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9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24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4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246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800" grpId="0"/>
      <p:bldP spid="91167" grpId="0"/>
      <p:bldP spid="91168" grpId="0"/>
      <p:bldP spid="2468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36" name="Text Box 24"/>
          <p:cNvSpPr txBox="1">
            <a:spLocks noChangeArrowheads="1"/>
          </p:cNvSpPr>
          <p:nvPr/>
        </p:nvSpPr>
        <p:spPr bwMode="auto">
          <a:xfrm>
            <a:off x="1847849" y="2925764"/>
            <a:ext cx="9914659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which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                                       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is independent of I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we call it magnetic flux density generated by I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and its unit is T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524001" y="476251"/>
            <a:ext cx="8062913" cy="576263"/>
            <a:chOff x="158" y="255"/>
            <a:chExt cx="5079" cy="363"/>
          </a:xfrm>
        </p:grpSpPr>
        <p:sp>
          <p:nvSpPr>
            <p:cNvPr id="19472" name="Rectangle 7"/>
            <p:cNvSpPr>
              <a:spLocks noChangeArrowheads="1"/>
            </p:cNvSpPr>
            <p:nvPr/>
          </p:nvSpPr>
          <p:spPr bwMode="auto">
            <a:xfrm>
              <a:off x="158" y="255"/>
              <a:ext cx="5079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8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 2.    </a:t>
              </a:r>
              <a:r>
                <a:rPr lang="en-US" altLang="zh-CN" sz="2400" b="1" dirty="0">
                  <a:solidFill>
                    <a:srgbClr val="800000"/>
                  </a:solidFill>
                  <a:latin typeface="Times New Roman" panose="02020603050405020304" pitchFamily="18" charset="0"/>
                </a:rPr>
                <a:t>Magnetic flux density</a:t>
              </a:r>
              <a:r>
                <a:rPr lang="en-US" altLang="zh-CN" sz="2000" b="1" dirty="0">
                  <a:solidFill>
                    <a:srgbClr val="8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	</a:t>
              </a:r>
              <a:endParaRPr lang="en-US" altLang="zh-CN" sz="20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9473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6518181"/>
                </p:ext>
              </p:extLst>
            </p:nvPr>
          </p:nvGraphicFramePr>
          <p:xfrm>
            <a:off x="2714" y="315"/>
            <a:ext cx="240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2280" imgH="203040" progId="Equation.DSMT4">
                    <p:embed/>
                  </p:oleObj>
                </mc:Choice>
                <mc:Fallback>
                  <p:oleObj name="Equation" r:id="rId2" imgW="1522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4" y="315"/>
                          <a:ext cx="240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167" name="Text Box 21"/>
          <p:cNvSpPr txBox="1">
            <a:spLocks noChangeArrowheads="1"/>
          </p:cNvSpPr>
          <p:nvPr/>
        </p:nvSpPr>
        <p:spPr bwMode="auto">
          <a:xfrm>
            <a:off x="2063751" y="1052514"/>
            <a:ext cx="6086475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According to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Ampere’s force law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94946" name="Object 34"/>
          <p:cNvGraphicFramePr>
            <a:graphicFrameLocks noChangeAspect="1"/>
          </p:cNvGraphicFramePr>
          <p:nvPr/>
        </p:nvGraphicFramePr>
        <p:xfrm>
          <a:off x="2927351" y="1628775"/>
          <a:ext cx="63928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81410" imgH="447765" progId="Equation.DSMT4">
                  <p:embed/>
                </p:oleObj>
              </mc:Choice>
              <mc:Fallback>
                <p:oleObj name="Equation" r:id="rId4" imgW="3181410" imgH="4477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1628775"/>
                        <a:ext cx="63928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4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067428"/>
              </p:ext>
            </p:extLst>
          </p:nvPr>
        </p:nvGraphicFramePr>
        <p:xfrm>
          <a:off x="2927351" y="2597435"/>
          <a:ext cx="30829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3880" imgH="447765" progId="Equation.DSMT4">
                  <p:embed/>
                </p:oleObj>
              </mc:Choice>
              <mc:Fallback>
                <p:oleObj name="Equation" r:id="rId6" imgW="1523880" imgH="4477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2597435"/>
                        <a:ext cx="30829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51" name="Object 39"/>
          <p:cNvGraphicFramePr>
            <a:graphicFrameLocks noChangeAspect="1"/>
          </p:cNvGraphicFramePr>
          <p:nvPr/>
        </p:nvGraphicFramePr>
        <p:xfrm>
          <a:off x="1916114" y="5373688"/>
          <a:ext cx="24463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09600" imgH="447765" progId="Equation.DSMT4">
                  <p:embed/>
                </p:oleObj>
              </mc:Choice>
              <mc:Fallback>
                <p:oleObj name="Equation" r:id="rId8" imgW="1209600" imgH="4477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4" y="5373688"/>
                        <a:ext cx="244633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52" name="Text Box 40"/>
          <p:cNvSpPr txBox="1">
            <a:spLocks noChangeArrowheads="1"/>
          </p:cNvSpPr>
          <p:nvPr/>
        </p:nvSpPr>
        <p:spPr bwMode="auto">
          <a:xfrm>
            <a:off x="1524000" y="4221164"/>
            <a:ext cx="8929688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Magnetic flux density generated by current element</a:t>
            </a:r>
          </a:p>
        </p:txBody>
      </p:sp>
      <p:graphicFrame>
        <p:nvGraphicFramePr>
          <p:cNvPr id="294954" name="Object 42"/>
          <p:cNvGraphicFramePr>
            <a:graphicFrameLocks noChangeAspect="1"/>
          </p:cNvGraphicFramePr>
          <p:nvPr/>
        </p:nvGraphicFramePr>
        <p:xfrm>
          <a:off x="4651375" y="5357813"/>
          <a:ext cx="259873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86010" imgH="457200" progId="Equation.DSMT4">
                  <p:embed/>
                </p:oleObj>
              </mc:Choice>
              <mc:Fallback>
                <p:oleObj name="Equation" r:id="rId10" imgW="128601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75" y="5357813"/>
                        <a:ext cx="259873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56" name="Object 44"/>
          <p:cNvGraphicFramePr>
            <a:graphicFrameLocks noChangeAspect="1"/>
          </p:cNvGraphicFramePr>
          <p:nvPr/>
        </p:nvGraphicFramePr>
        <p:xfrm>
          <a:off x="7604125" y="5300663"/>
          <a:ext cx="249713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38220" imgH="457200" progId="Equation.DSMT4">
                  <p:embed/>
                </p:oleObj>
              </mc:Choice>
              <mc:Fallback>
                <p:oleObj name="Equation" r:id="rId12" imgW="12382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25" y="5300663"/>
                        <a:ext cx="249713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57" name="Text Box 45"/>
          <p:cNvSpPr txBox="1">
            <a:spLocks noChangeArrowheads="1"/>
          </p:cNvSpPr>
          <p:nvPr/>
        </p:nvSpPr>
        <p:spPr bwMode="auto">
          <a:xfrm>
            <a:off x="4595813" y="4857750"/>
            <a:ext cx="3071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Surface current element</a:t>
            </a:r>
          </a:p>
        </p:txBody>
      </p:sp>
      <p:sp>
        <p:nvSpPr>
          <p:cNvPr id="294958" name="Text Box 46"/>
          <p:cNvSpPr txBox="1">
            <a:spLocks noChangeArrowheads="1"/>
          </p:cNvSpPr>
          <p:nvPr/>
        </p:nvSpPr>
        <p:spPr bwMode="auto">
          <a:xfrm>
            <a:off x="1952626" y="4843463"/>
            <a:ext cx="3071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Line current element  </a:t>
            </a:r>
          </a:p>
        </p:txBody>
      </p:sp>
      <p:sp>
        <p:nvSpPr>
          <p:cNvPr id="294959" name="Text Box 47"/>
          <p:cNvSpPr txBox="1">
            <a:spLocks noChangeArrowheads="1"/>
          </p:cNvSpPr>
          <p:nvPr/>
        </p:nvSpPr>
        <p:spPr bwMode="auto">
          <a:xfrm>
            <a:off x="7453313" y="4857750"/>
            <a:ext cx="3071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Volume current element</a:t>
            </a:r>
          </a:p>
        </p:txBody>
      </p:sp>
      <p:sp>
        <p:nvSpPr>
          <p:cNvPr id="92177" name="Line 48"/>
          <p:cNvSpPr>
            <a:spLocks noChangeShapeType="1"/>
          </p:cNvSpPr>
          <p:nvPr/>
        </p:nvSpPr>
        <p:spPr bwMode="auto">
          <a:xfrm>
            <a:off x="1524000" y="4149725"/>
            <a:ext cx="9144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2178" name="Line 49"/>
          <p:cNvSpPr>
            <a:spLocks noChangeShapeType="1"/>
          </p:cNvSpPr>
          <p:nvPr/>
        </p:nvSpPr>
        <p:spPr bwMode="auto">
          <a:xfrm>
            <a:off x="1487488" y="4868863"/>
            <a:ext cx="9144001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81891" y="1801091"/>
            <a:ext cx="5694218" cy="1710744"/>
            <a:chOff x="581891" y="1801091"/>
            <a:chExt cx="5694218" cy="1710744"/>
          </a:xfrm>
        </p:grpSpPr>
        <p:sp>
          <p:nvSpPr>
            <p:cNvPr id="3" name="椭圆形标注 2"/>
            <p:cNvSpPr/>
            <p:nvPr/>
          </p:nvSpPr>
          <p:spPr>
            <a:xfrm>
              <a:off x="2927351" y="2493965"/>
              <a:ext cx="3348758" cy="1017870"/>
            </a:xfrm>
            <a:prstGeom prst="wedgeEllipseCallout">
              <a:avLst>
                <a:gd name="adj1" fmla="val -74203"/>
                <a:gd name="adj2" fmla="val -67803"/>
              </a:avLst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81891" y="1801091"/>
              <a:ext cx="20227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Biot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-Savart Law</a:t>
              </a:r>
              <a:endPara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951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9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94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94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9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94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9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36" grpId="0"/>
      <p:bldP spid="92167" grpId="0"/>
      <p:bldP spid="294952" grpId="0"/>
      <p:bldP spid="294957" grpId="0"/>
      <p:bldP spid="294958" grpId="0"/>
      <p:bldP spid="294959" grpId="0"/>
      <p:bldP spid="92177" grpId="0" animBg="1"/>
      <p:bldP spid="9217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Text Box 37"/>
          <p:cNvSpPr txBox="1">
            <a:spLocks noChangeArrowheads="1"/>
          </p:cNvSpPr>
          <p:nvPr/>
        </p:nvSpPr>
        <p:spPr bwMode="auto">
          <a:xfrm>
            <a:off x="1558925" y="476251"/>
            <a:ext cx="57610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tabLst>
                <a:tab pos="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tabLst>
                <a:tab pos="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Magnetic flux density produced by  arbitrary current loop C</a:t>
            </a:r>
          </a:p>
        </p:txBody>
      </p:sp>
      <p:sp>
        <p:nvSpPr>
          <p:cNvPr id="444462" name="Text Box 46"/>
          <p:cNvSpPr txBox="1">
            <a:spLocks noChangeArrowheads="1"/>
          </p:cNvSpPr>
          <p:nvPr/>
        </p:nvSpPr>
        <p:spPr bwMode="auto">
          <a:xfrm>
            <a:off x="1919289" y="4411664"/>
            <a:ext cx="6054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tabLst>
                <a:tab pos="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tabLst>
                <a:tab pos="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Magnetic flux density produced by volume current</a:t>
            </a:r>
          </a:p>
        </p:txBody>
      </p:sp>
      <p:sp>
        <p:nvSpPr>
          <p:cNvPr id="444465" name="Text Box 49"/>
          <p:cNvSpPr txBox="1">
            <a:spLocks noChangeArrowheads="1"/>
          </p:cNvSpPr>
          <p:nvPr/>
        </p:nvSpPr>
        <p:spPr bwMode="auto">
          <a:xfrm>
            <a:off x="1919288" y="2393951"/>
            <a:ext cx="56054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tabLst>
                <a:tab pos="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tabLst>
                <a:tab pos="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Magnetic flux density produced by surface current</a:t>
            </a:r>
          </a:p>
        </p:txBody>
      </p:sp>
      <p:graphicFrame>
        <p:nvGraphicFramePr>
          <p:cNvPr id="444518" name="Object 102"/>
          <p:cNvGraphicFramePr>
            <a:graphicFrameLocks noChangeAspect="1"/>
          </p:cNvGraphicFramePr>
          <p:nvPr/>
        </p:nvGraphicFramePr>
        <p:xfrm>
          <a:off x="3000376" y="1412875"/>
          <a:ext cx="27019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33530" imgH="409485" progId="Equation.DSMT4">
                  <p:embed/>
                </p:oleObj>
              </mc:Choice>
              <mc:Fallback>
                <p:oleObj name="Equation" r:id="rId2" imgW="1333530" imgH="4094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1412875"/>
                        <a:ext cx="27019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521" name="Object 105"/>
          <p:cNvGraphicFramePr>
            <a:graphicFrameLocks noChangeAspect="1"/>
          </p:cNvGraphicFramePr>
          <p:nvPr/>
        </p:nvGraphicFramePr>
        <p:xfrm>
          <a:off x="3024188" y="5214938"/>
          <a:ext cx="32623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9190" imgH="409485" progId="Equation.DSMT4">
                  <p:embed/>
                </p:oleObj>
              </mc:Choice>
              <mc:Fallback>
                <p:oleObj name="Equation" r:id="rId4" imgW="1619190" imgH="4094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5214938"/>
                        <a:ext cx="32623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522" name="Object 106"/>
          <p:cNvGraphicFramePr>
            <a:graphicFrameLocks noChangeAspect="1"/>
          </p:cNvGraphicFramePr>
          <p:nvPr/>
        </p:nvGraphicFramePr>
        <p:xfrm>
          <a:off x="2952751" y="3214688"/>
          <a:ext cx="33385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57260" imgH="409485" progId="Equation.DSMT4">
                  <p:embed/>
                </p:oleObj>
              </mc:Choice>
              <mc:Fallback>
                <p:oleObj name="Equation" r:id="rId6" imgW="1657260" imgH="4094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1" y="3214688"/>
                        <a:ext cx="33385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107"/>
          <p:cNvGraphicFramePr>
            <a:graphicFrameLocks noChangeAspect="1"/>
          </p:cNvGraphicFramePr>
          <p:nvPr/>
        </p:nvGraphicFramePr>
        <p:xfrm>
          <a:off x="8112126" y="3860800"/>
          <a:ext cx="12477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09660" imgH="190590" progId="Equation.DSMT4">
                  <p:embed/>
                </p:oleObj>
              </mc:Choice>
              <mc:Fallback>
                <p:oleObj name="Equation" r:id="rId8" imgW="609660" imgH="1905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26" y="3860800"/>
                        <a:ext cx="12477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89" name="Group 97"/>
          <p:cNvGrpSpPr>
            <a:grpSpLocks/>
          </p:cNvGrpSpPr>
          <p:nvPr/>
        </p:nvGrpSpPr>
        <p:grpSpPr bwMode="auto">
          <a:xfrm>
            <a:off x="7586662" y="979488"/>
            <a:ext cx="2470150" cy="2566988"/>
            <a:chOff x="4090" y="391"/>
            <a:chExt cx="1556" cy="1617"/>
          </a:xfrm>
        </p:grpSpPr>
        <p:sp>
          <p:nvSpPr>
            <p:cNvPr id="20492" name="Line 53"/>
            <p:cNvSpPr>
              <a:spLocks noChangeShapeType="1"/>
            </p:cNvSpPr>
            <p:nvPr/>
          </p:nvSpPr>
          <p:spPr bwMode="auto">
            <a:xfrm flipV="1">
              <a:off x="4453" y="482"/>
              <a:ext cx="0" cy="104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3" name="Line 54"/>
            <p:cNvSpPr>
              <a:spLocks noChangeShapeType="1"/>
            </p:cNvSpPr>
            <p:nvPr/>
          </p:nvSpPr>
          <p:spPr bwMode="auto">
            <a:xfrm flipH="1">
              <a:off x="4090" y="1525"/>
              <a:ext cx="363" cy="36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4" name="Line 55"/>
            <p:cNvSpPr>
              <a:spLocks noChangeShapeType="1"/>
            </p:cNvSpPr>
            <p:nvPr/>
          </p:nvSpPr>
          <p:spPr bwMode="auto">
            <a:xfrm rot="5400000" flipV="1">
              <a:off x="5020" y="958"/>
              <a:ext cx="0" cy="113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0495" name="Object 56"/>
            <p:cNvGraphicFramePr>
              <a:graphicFrameLocks noChangeAspect="1"/>
            </p:cNvGraphicFramePr>
            <p:nvPr/>
          </p:nvGraphicFramePr>
          <p:xfrm>
            <a:off x="5469" y="1344"/>
            <a:ext cx="177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33380" imgH="152310" progId="Equation.DSMT4">
                    <p:embed/>
                  </p:oleObj>
                </mc:Choice>
                <mc:Fallback>
                  <p:oleObj name="Equation" r:id="rId10" imgW="133380" imgH="15231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9" y="1344"/>
                          <a:ext cx="177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6" name="Object 57"/>
            <p:cNvGraphicFramePr>
              <a:graphicFrameLocks noChangeAspect="1"/>
            </p:cNvGraphicFramePr>
            <p:nvPr/>
          </p:nvGraphicFramePr>
          <p:xfrm>
            <a:off x="4090" y="1843"/>
            <a:ext cx="161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14210" imgH="133440" progId="Equation.DSMT4">
                    <p:embed/>
                  </p:oleObj>
                </mc:Choice>
                <mc:Fallback>
                  <p:oleObj name="Equation" r:id="rId12" imgW="114210" imgH="133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0" y="1843"/>
                          <a:ext cx="161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7" name="Object 58"/>
            <p:cNvGraphicFramePr>
              <a:graphicFrameLocks noChangeAspect="1"/>
            </p:cNvGraphicFramePr>
            <p:nvPr/>
          </p:nvGraphicFramePr>
          <p:xfrm>
            <a:off x="4271" y="391"/>
            <a:ext cx="182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14210" imgH="114300" progId="Equation.DSMT4">
                    <p:embed/>
                  </p:oleObj>
                </mc:Choice>
                <mc:Fallback>
                  <p:oleObj name="Equation" r:id="rId14" imgW="114210" imgH="114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1" y="391"/>
                          <a:ext cx="182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8" name="Object 59"/>
            <p:cNvGraphicFramePr>
              <a:graphicFrameLocks noChangeAspect="1"/>
            </p:cNvGraphicFramePr>
            <p:nvPr/>
          </p:nvGraphicFramePr>
          <p:xfrm>
            <a:off x="4407" y="1518"/>
            <a:ext cx="161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14210" imgH="133440" progId="Equation.DSMT4">
                    <p:embed/>
                  </p:oleObj>
                </mc:Choice>
                <mc:Fallback>
                  <p:oleObj name="Equation" r:id="rId16" imgW="114210" imgH="133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7" y="1518"/>
                          <a:ext cx="161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9" name="Object 60"/>
            <p:cNvGraphicFramePr>
              <a:graphicFrameLocks noChangeAspect="1"/>
            </p:cNvGraphicFramePr>
            <p:nvPr/>
          </p:nvGraphicFramePr>
          <p:xfrm>
            <a:off x="4573" y="928"/>
            <a:ext cx="194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42830" imgH="152310" progId="Equation.DSMT4">
                    <p:embed/>
                  </p:oleObj>
                </mc:Choice>
                <mc:Fallback>
                  <p:oleObj name="Equation" r:id="rId18" imgW="142830" imgH="15231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3" y="928"/>
                          <a:ext cx="194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0" name="Object 61"/>
            <p:cNvGraphicFramePr>
              <a:graphicFrameLocks noChangeAspect="1"/>
            </p:cNvGraphicFramePr>
            <p:nvPr/>
          </p:nvGraphicFramePr>
          <p:xfrm>
            <a:off x="4825" y="663"/>
            <a:ext cx="278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57310" imgH="209460" progId="Equation.DSMT4">
                    <p:embed/>
                  </p:oleObj>
                </mc:Choice>
                <mc:Fallback>
                  <p:oleObj name="Equation" r:id="rId20" imgW="257310" imgH="2094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5" y="663"/>
                          <a:ext cx="278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1" name="Line 62"/>
            <p:cNvSpPr>
              <a:spLocks noChangeShapeType="1"/>
            </p:cNvSpPr>
            <p:nvPr/>
          </p:nvSpPr>
          <p:spPr bwMode="auto">
            <a:xfrm flipV="1">
              <a:off x="4453" y="891"/>
              <a:ext cx="408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2" name="Line 63"/>
            <p:cNvSpPr>
              <a:spLocks noChangeShapeType="1"/>
            </p:cNvSpPr>
            <p:nvPr/>
          </p:nvSpPr>
          <p:spPr bwMode="auto">
            <a:xfrm flipV="1">
              <a:off x="4453" y="1026"/>
              <a:ext cx="1012" cy="4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3" name="Line 64"/>
            <p:cNvSpPr>
              <a:spLocks noChangeShapeType="1"/>
            </p:cNvSpPr>
            <p:nvPr/>
          </p:nvSpPr>
          <p:spPr bwMode="auto">
            <a:xfrm>
              <a:off x="4861" y="891"/>
              <a:ext cx="604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0504" name="Object 65"/>
            <p:cNvGraphicFramePr>
              <a:graphicFrameLocks noChangeAspect="1"/>
            </p:cNvGraphicFramePr>
            <p:nvPr/>
          </p:nvGraphicFramePr>
          <p:xfrm>
            <a:off x="5147" y="1163"/>
            <a:ext cx="161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14210" imgH="152310" progId="Equation.DSMT4">
                    <p:embed/>
                  </p:oleObj>
                </mc:Choice>
                <mc:Fallback>
                  <p:oleObj name="Equation" r:id="rId22" imgW="114210" imgH="15231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7" y="1163"/>
                          <a:ext cx="161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5" name="Object 66"/>
            <p:cNvGraphicFramePr>
              <a:graphicFrameLocks noChangeAspect="1"/>
            </p:cNvGraphicFramePr>
            <p:nvPr/>
          </p:nvGraphicFramePr>
          <p:xfrm>
            <a:off x="5011" y="936"/>
            <a:ext cx="19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42830" imgH="190590" progId="Equation.DSMT4">
                    <p:embed/>
                  </p:oleObj>
                </mc:Choice>
                <mc:Fallback>
                  <p:oleObj name="Equation" r:id="rId24" imgW="142830" imgH="1905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1" y="936"/>
                          <a:ext cx="19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6" name="Object 67"/>
            <p:cNvGraphicFramePr>
              <a:graphicFrameLocks noChangeAspect="1"/>
            </p:cNvGraphicFramePr>
            <p:nvPr/>
          </p:nvGraphicFramePr>
          <p:xfrm>
            <a:off x="4605" y="512"/>
            <a:ext cx="193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42830" imgH="171450" progId="Equation.DSMT4">
                    <p:embed/>
                  </p:oleObj>
                </mc:Choice>
                <mc:Fallback>
                  <p:oleObj name="Equation" r:id="rId26" imgW="142830" imgH="17145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5" y="512"/>
                          <a:ext cx="193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7" name="Oval 69"/>
            <p:cNvSpPr>
              <a:spLocks noChangeArrowheads="1"/>
            </p:cNvSpPr>
            <p:nvPr/>
          </p:nvSpPr>
          <p:spPr bwMode="auto">
            <a:xfrm rot="19408726">
              <a:off x="4391" y="808"/>
              <a:ext cx="499" cy="354"/>
            </a:xfrm>
            <a:prstGeom prst="ellipse">
              <a:avLst/>
            </a:prstGeom>
            <a:noFill/>
            <a:ln w="28575">
              <a:solidFill>
                <a:srgbClr val="0079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5000"/>
                </a:spcBef>
                <a:buClrTx/>
                <a:buSzTx/>
                <a:buFontTx/>
                <a:buNone/>
              </a:pPr>
              <a:endParaRPr lang="zh-CN" altLang="zh-CN" sz="20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20508" name="Line 71"/>
            <p:cNvSpPr>
              <a:spLocks noChangeShapeType="1"/>
            </p:cNvSpPr>
            <p:nvPr/>
          </p:nvSpPr>
          <p:spPr bwMode="auto">
            <a:xfrm flipH="1" flipV="1">
              <a:off x="4783" y="755"/>
              <a:ext cx="137" cy="22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0509" name="Object 72"/>
            <p:cNvGraphicFramePr>
              <a:graphicFrameLocks noChangeAspect="1"/>
            </p:cNvGraphicFramePr>
            <p:nvPr/>
          </p:nvGraphicFramePr>
          <p:xfrm>
            <a:off x="5342" y="786"/>
            <a:ext cx="259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90620" imgH="152310" progId="Equation.DSMT4">
                    <p:embed/>
                  </p:oleObj>
                </mc:Choice>
                <mc:Fallback>
                  <p:oleObj name="Equation" r:id="rId28" imgW="190620" imgH="15231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2" y="786"/>
                          <a:ext cx="259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0" name="Oval 76"/>
            <p:cNvSpPr>
              <a:spLocks noChangeArrowheads="1"/>
            </p:cNvSpPr>
            <p:nvPr/>
          </p:nvSpPr>
          <p:spPr bwMode="auto">
            <a:xfrm>
              <a:off x="5465" y="826"/>
              <a:ext cx="164" cy="35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5000"/>
                </a:spcBef>
                <a:buClrTx/>
                <a:buSzTx/>
                <a:buFontTx/>
                <a:buNone/>
              </a:pPr>
              <a:endParaRPr lang="zh-CN" altLang="zh-CN" sz="20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</p:grpSp>
      <p:pic>
        <p:nvPicPr>
          <p:cNvPr id="20490" name="Picture 31" descr="4cd01210873f2578dcde76272a171aae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668" y="5242661"/>
            <a:ext cx="1247775" cy="148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541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4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4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/>
      <p:bldP spid="444462" grpId="0"/>
      <p:bldP spid="44446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ChangeArrowheads="1"/>
          </p:cNvSpPr>
          <p:nvPr/>
        </p:nvSpPr>
        <p:spPr bwMode="auto">
          <a:xfrm>
            <a:off x="1558925" y="548115"/>
            <a:ext cx="61087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Magnetic flux densities of several typical current distributions</a:t>
            </a:r>
          </a:p>
        </p:txBody>
      </p:sp>
      <p:graphicFrame>
        <p:nvGraphicFramePr>
          <p:cNvPr id="576517" name="Object 5"/>
          <p:cNvGraphicFramePr>
            <a:graphicFrameLocks noChangeAspect="1"/>
          </p:cNvGraphicFramePr>
          <p:nvPr/>
        </p:nvGraphicFramePr>
        <p:xfrm>
          <a:off x="2640014" y="5137150"/>
          <a:ext cx="3259137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8910" imgH="438060" progId="Equation.DSMT4">
                  <p:embed/>
                </p:oleObj>
              </mc:Choice>
              <mc:Fallback>
                <p:oleObj name="Equation" r:id="rId2" imgW="1628910" imgH="4380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5137150"/>
                        <a:ext cx="3259137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6518" name="Rectangle 6"/>
          <p:cNvSpPr>
            <a:spLocks noChangeArrowheads="1"/>
          </p:cNvSpPr>
          <p:nvPr/>
        </p:nvSpPr>
        <p:spPr bwMode="auto">
          <a:xfrm>
            <a:off x="1809751" y="1658938"/>
            <a:ext cx="56435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  <a:buClrTx/>
              <a:buSzTx/>
              <a:buFontTx/>
              <a:buChar char="•"/>
            </a:pP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</a:rPr>
              <a:t>The magnetic flux density of current carrying line segment </a:t>
            </a: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576519" name="Rectangle 7"/>
          <p:cNvSpPr>
            <a:spLocks noChangeArrowheads="1"/>
          </p:cNvSpPr>
          <p:nvPr/>
        </p:nvSpPr>
        <p:spPr bwMode="auto">
          <a:xfrm>
            <a:off x="1847851" y="4383089"/>
            <a:ext cx="5534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  <a:buClrTx/>
              <a:buSzTx/>
              <a:buFontTx/>
              <a:buChar char="•"/>
            </a:pPr>
            <a:r>
              <a:rPr lang="en-US" altLang="zh-CN" sz="2000" b="1">
                <a:solidFill>
                  <a:srgbClr val="0000CC"/>
                </a:solidFill>
                <a:ea typeface="楷体_GB2312" pitchFamily="49" charset="-122"/>
              </a:rPr>
              <a:t> Magnetic flux density on the axis of  current carrying circular ring </a:t>
            </a:r>
            <a:r>
              <a:rPr lang="zh-CN" altLang="en-US" sz="2000" b="1">
                <a:solidFill>
                  <a:srgbClr val="0000CC"/>
                </a:solidFill>
                <a:ea typeface="楷体_GB2312" pitchFamily="49" charset="-122"/>
              </a:rPr>
              <a:t>：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2424113" y="2609850"/>
            <a:ext cx="5592762" cy="819150"/>
            <a:chOff x="581" y="1117"/>
            <a:chExt cx="3523" cy="516"/>
          </a:xfrm>
        </p:grpSpPr>
        <p:graphicFrame>
          <p:nvGraphicFramePr>
            <p:cNvPr id="21552" name="Object 3"/>
            <p:cNvGraphicFramePr>
              <a:graphicFrameLocks noChangeAspect="1"/>
            </p:cNvGraphicFramePr>
            <p:nvPr/>
          </p:nvGraphicFramePr>
          <p:xfrm>
            <a:off x="581" y="1117"/>
            <a:ext cx="2172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66980" imgH="409485" progId="Equation.DSMT4">
                    <p:embed/>
                  </p:oleObj>
                </mc:Choice>
                <mc:Fallback>
                  <p:oleObj name="Equation" r:id="rId4" imgW="1666980" imgH="40948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1" y="1117"/>
                          <a:ext cx="2172" cy="5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53" name="Rectangle 9"/>
            <p:cNvSpPr>
              <a:spLocks noChangeArrowheads="1"/>
            </p:cNvSpPr>
            <p:nvPr/>
          </p:nvSpPr>
          <p:spPr bwMode="auto">
            <a:xfrm>
              <a:off x="2653" y="1207"/>
              <a:ext cx="14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5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（ 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Finite long</a:t>
              </a:r>
              <a:r>
                <a:rPr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）</a:t>
              </a:r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2424114" y="3502025"/>
            <a:ext cx="4814887" cy="863600"/>
            <a:chOff x="567" y="1661"/>
            <a:chExt cx="3033" cy="544"/>
          </a:xfrm>
        </p:grpSpPr>
        <p:sp>
          <p:nvSpPr>
            <p:cNvPr id="21550" name="Rectangle 8"/>
            <p:cNvSpPr>
              <a:spLocks noChangeArrowheads="1"/>
            </p:cNvSpPr>
            <p:nvPr/>
          </p:nvSpPr>
          <p:spPr bwMode="auto">
            <a:xfrm>
              <a:off x="2064" y="1827"/>
              <a:ext cx="15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5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（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Infinite long </a:t>
              </a: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）</a:t>
              </a:r>
            </a:p>
          </p:txBody>
        </p:sp>
        <p:graphicFrame>
          <p:nvGraphicFramePr>
            <p:cNvPr id="21551" name="Object 44"/>
            <p:cNvGraphicFramePr>
              <a:graphicFrameLocks noChangeAspect="1"/>
            </p:cNvGraphicFramePr>
            <p:nvPr/>
          </p:nvGraphicFramePr>
          <p:xfrm>
            <a:off x="567" y="1661"/>
            <a:ext cx="1165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14420" imgH="409485" progId="Equation.DSMT4">
                    <p:embed/>
                  </p:oleObj>
                </mc:Choice>
                <mc:Fallback>
                  <p:oleObj name="Equation" r:id="rId6" imgW="714420" imgH="40948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1661"/>
                          <a:ext cx="1165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7739061" y="620712"/>
            <a:ext cx="2447925" cy="2863850"/>
            <a:chOff x="3915" y="391"/>
            <a:chExt cx="1542" cy="1804"/>
          </a:xfrm>
        </p:grpSpPr>
        <p:sp>
          <p:nvSpPr>
            <p:cNvPr id="21534" name="Line 29"/>
            <p:cNvSpPr>
              <a:spLocks noChangeShapeType="1"/>
            </p:cNvSpPr>
            <p:nvPr/>
          </p:nvSpPr>
          <p:spPr bwMode="auto">
            <a:xfrm flipH="1" flipV="1">
              <a:off x="4331" y="709"/>
              <a:ext cx="635" cy="7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1535" name="Object 30"/>
            <p:cNvGraphicFramePr>
              <a:graphicFrameLocks noChangeAspect="1"/>
            </p:cNvGraphicFramePr>
            <p:nvPr/>
          </p:nvGraphicFramePr>
          <p:xfrm>
            <a:off x="4137" y="1108"/>
            <a:ext cx="161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4210" imgH="152310" progId="Equation.DSMT4">
                    <p:embed/>
                  </p:oleObj>
                </mc:Choice>
                <mc:Fallback>
                  <p:oleObj name="Equation" r:id="rId8" imgW="114210" imgH="15231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7" y="1108"/>
                          <a:ext cx="161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6" name="Object 31"/>
            <p:cNvGraphicFramePr>
              <a:graphicFrameLocks noChangeAspect="1"/>
            </p:cNvGraphicFramePr>
            <p:nvPr/>
          </p:nvGraphicFramePr>
          <p:xfrm>
            <a:off x="4377" y="1434"/>
            <a:ext cx="19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42830" imgH="219165" progId="Equation.DSMT4">
                    <p:embed/>
                  </p:oleObj>
                </mc:Choice>
                <mc:Fallback>
                  <p:oleObj name="Equation" r:id="rId10" imgW="142830" imgH="21916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1434"/>
                          <a:ext cx="19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7" name="Object 32"/>
            <p:cNvGraphicFramePr>
              <a:graphicFrameLocks noChangeAspect="1"/>
            </p:cNvGraphicFramePr>
            <p:nvPr/>
          </p:nvGraphicFramePr>
          <p:xfrm>
            <a:off x="4604" y="1253"/>
            <a:ext cx="193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42830" imgH="152310" progId="Equation.DSMT4">
                    <p:embed/>
                  </p:oleObj>
                </mc:Choice>
                <mc:Fallback>
                  <p:oleObj name="Equation" r:id="rId12" imgW="142830" imgH="15231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1253"/>
                          <a:ext cx="193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8" name="Object 33"/>
            <p:cNvGraphicFramePr>
              <a:graphicFrameLocks noChangeAspect="1"/>
            </p:cNvGraphicFramePr>
            <p:nvPr/>
          </p:nvGraphicFramePr>
          <p:xfrm>
            <a:off x="4150" y="391"/>
            <a:ext cx="227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14210" imgH="114300" progId="Equation.DSMT4">
                    <p:embed/>
                  </p:oleObj>
                </mc:Choice>
                <mc:Fallback>
                  <p:oleObj name="Equation" r:id="rId14" imgW="114210" imgH="114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391"/>
                          <a:ext cx="227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9" name="Object 34"/>
            <p:cNvGraphicFramePr>
              <a:graphicFrameLocks noChangeAspect="1"/>
            </p:cNvGraphicFramePr>
            <p:nvPr/>
          </p:nvGraphicFramePr>
          <p:xfrm>
            <a:off x="4964" y="1283"/>
            <a:ext cx="257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90620" imgH="152310" progId="Equation.DSMT4">
                    <p:embed/>
                  </p:oleObj>
                </mc:Choice>
                <mc:Fallback>
                  <p:oleObj name="Equation" r:id="rId16" imgW="190620" imgH="15231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4" y="1283"/>
                          <a:ext cx="257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0" name="Rectangle 35"/>
            <p:cNvSpPr>
              <a:spLocks noChangeArrowheads="1"/>
            </p:cNvSpPr>
            <p:nvPr/>
          </p:nvSpPr>
          <p:spPr bwMode="auto">
            <a:xfrm>
              <a:off x="4294" y="1127"/>
              <a:ext cx="75" cy="252"/>
            </a:xfrm>
            <a:prstGeom prst="rect">
              <a:avLst/>
            </a:prstGeom>
            <a:gradFill rotWithShape="1">
              <a:gsLst>
                <a:gs pos="0">
                  <a:srgbClr val="226544"/>
                </a:gs>
                <a:gs pos="100000">
                  <a:srgbClr val="33996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5000"/>
                </a:spcBef>
                <a:buClrTx/>
                <a:buSzTx/>
                <a:buFontTx/>
                <a:buNone/>
              </a:pPr>
              <a:endParaRPr lang="zh-CN" altLang="zh-CN" sz="20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21541" name="Line 36"/>
            <p:cNvSpPr>
              <a:spLocks noChangeShapeType="1"/>
            </p:cNvSpPr>
            <p:nvPr/>
          </p:nvSpPr>
          <p:spPr bwMode="auto">
            <a:xfrm flipV="1">
              <a:off x="4331" y="482"/>
              <a:ext cx="0" cy="140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542" name="Line 37"/>
            <p:cNvSpPr>
              <a:spLocks noChangeShapeType="1"/>
            </p:cNvSpPr>
            <p:nvPr/>
          </p:nvSpPr>
          <p:spPr bwMode="auto">
            <a:xfrm flipV="1">
              <a:off x="4332" y="1448"/>
              <a:ext cx="6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543" name="Line 38"/>
            <p:cNvSpPr>
              <a:spLocks noChangeShapeType="1"/>
            </p:cNvSpPr>
            <p:nvPr/>
          </p:nvSpPr>
          <p:spPr bwMode="auto">
            <a:xfrm flipH="1">
              <a:off x="4331" y="1434"/>
              <a:ext cx="635" cy="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544" name="Oval 39"/>
            <p:cNvSpPr>
              <a:spLocks noChangeArrowheads="1"/>
            </p:cNvSpPr>
            <p:nvPr/>
          </p:nvSpPr>
          <p:spPr bwMode="auto">
            <a:xfrm>
              <a:off x="4942" y="1343"/>
              <a:ext cx="128" cy="1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5000"/>
                </a:spcBef>
                <a:buClrTx/>
                <a:buSzTx/>
                <a:buFontTx/>
                <a:buNone/>
              </a:pPr>
              <a:endParaRPr lang="zh-CN" altLang="zh-CN" sz="20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21545" name="Object 40"/>
            <p:cNvGraphicFramePr>
              <a:graphicFrameLocks noChangeAspect="1"/>
            </p:cNvGraphicFramePr>
            <p:nvPr/>
          </p:nvGraphicFramePr>
          <p:xfrm>
            <a:off x="4377" y="572"/>
            <a:ext cx="21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52280" imgH="219165" progId="Equation.DSMT4">
                    <p:embed/>
                  </p:oleObj>
                </mc:Choice>
                <mc:Fallback>
                  <p:oleObj name="Equation" r:id="rId18" imgW="152280" imgH="21916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572"/>
                          <a:ext cx="21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6" name="Arc 41"/>
            <p:cNvSpPr>
              <a:spLocks/>
            </p:cNvSpPr>
            <p:nvPr/>
          </p:nvSpPr>
          <p:spPr bwMode="auto">
            <a:xfrm>
              <a:off x="4331" y="637"/>
              <a:ext cx="90" cy="233"/>
            </a:xfrm>
            <a:custGeom>
              <a:avLst/>
              <a:gdLst>
                <a:gd name="T0" fmla="*/ 0 w 21273"/>
                <a:gd name="T1" fmla="*/ 0 h 21600"/>
                <a:gd name="T2" fmla="*/ 0 w 21273"/>
                <a:gd name="T3" fmla="*/ 1 h 21600"/>
                <a:gd name="T4" fmla="*/ 0 w 21273"/>
                <a:gd name="T5" fmla="*/ 2 h 21600"/>
                <a:gd name="T6" fmla="*/ 0 60000 65536"/>
                <a:gd name="T7" fmla="*/ 0 60000 65536"/>
                <a:gd name="T8" fmla="*/ 0 60000 65536"/>
                <a:gd name="T9" fmla="*/ 0 w 21273"/>
                <a:gd name="T10" fmla="*/ 0 h 21600"/>
                <a:gd name="T11" fmla="*/ 21273 w 212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273" h="21600" fill="none" extrusionOk="0">
                  <a:moveTo>
                    <a:pt x="-1" y="0"/>
                  </a:moveTo>
                  <a:cubicBezTo>
                    <a:pt x="10484" y="0"/>
                    <a:pt x="19455" y="7529"/>
                    <a:pt x="21273" y="17855"/>
                  </a:cubicBezTo>
                </a:path>
                <a:path w="21273" h="21600" stroke="0" extrusionOk="0">
                  <a:moveTo>
                    <a:pt x="-1" y="0"/>
                  </a:moveTo>
                  <a:cubicBezTo>
                    <a:pt x="10484" y="0"/>
                    <a:pt x="19455" y="7529"/>
                    <a:pt x="21273" y="17855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47" name="Arc 42"/>
            <p:cNvSpPr>
              <a:spLocks/>
            </p:cNvSpPr>
            <p:nvPr/>
          </p:nvSpPr>
          <p:spPr bwMode="auto">
            <a:xfrm>
              <a:off x="4331" y="1590"/>
              <a:ext cx="112" cy="233"/>
            </a:xfrm>
            <a:custGeom>
              <a:avLst/>
              <a:gdLst>
                <a:gd name="T0" fmla="*/ 0 w 19646"/>
                <a:gd name="T1" fmla="*/ 0 h 21600"/>
                <a:gd name="T2" fmla="*/ 1 w 19646"/>
                <a:gd name="T3" fmla="*/ 1 h 21600"/>
                <a:gd name="T4" fmla="*/ 0 w 19646"/>
                <a:gd name="T5" fmla="*/ 2 h 21600"/>
                <a:gd name="T6" fmla="*/ 0 60000 65536"/>
                <a:gd name="T7" fmla="*/ 0 60000 65536"/>
                <a:gd name="T8" fmla="*/ 0 60000 65536"/>
                <a:gd name="T9" fmla="*/ 0 w 19646"/>
                <a:gd name="T10" fmla="*/ 0 h 21600"/>
                <a:gd name="T11" fmla="*/ 19646 w 196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646" h="21600" fill="none" extrusionOk="0">
                  <a:moveTo>
                    <a:pt x="-1" y="0"/>
                  </a:moveTo>
                  <a:cubicBezTo>
                    <a:pt x="8454" y="0"/>
                    <a:pt x="16132" y="4932"/>
                    <a:pt x="19646" y="12622"/>
                  </a:cubicBezTo>
                </a:path>
                <a:path w="19646" h="21600" stroke="0" extrusionOk="0">
                  <a:moveTo>
                    <a:pt x="-1" y="0"/>
                  </a:moveTo>
                  <a:cubicBezTo>
                    <a:pt x="8454" y="0"/>
                    <a:pt x="16132" y="4932"/>
                    <a:pt x="19646" y="1262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48" name="Rectangle 43"/>
            <p:cNvSpPr>
              <a:spLocks noChangeArrowheads="1"/>
            </p:cNvSpPr>
            <p:nvPr/>
          </p:nvSpPr>
          <p:spPr bwMode="auto">
            <a:xfrm>
              <a:off x="3915" y="1845"/>
              <a:ext cx="1542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5000"/>
                </a:spcBef>
                <a:buClrTx/>
                <a:buSzTx/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ea typeface="楷体_GB2312" pitchFamily="49" charset="-122"/>
                </a:rPr>
                <a:t>line segment carrying</a:t>
              </a:r>
            </a:p>
            <a:p>
              <a:pPr algn="ctr" eaLnBrk="1" hangingPunct="1">
                <a:spcBef>
                  <a:spcPct val="15000"/>
                </a:spcBef>
                <a:buClrTx/>
                <a:buSzTx/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ea typeface="楷体_GB2312" pitchFamily="49" charset="-122"/>
                </a:rPr>
                <a:t>current</a:t>
              </a:r>
            </a:p>
          </p:txBody>
        </p:sp>
        <p:sp>
          <p:nvSpPr>
            <p:cNvPr id="21549" name="Line 45"/>
            <p:cNvSpPr>
              <a:spLocks noChangeShapeType="1"/>
            </p:cNvSpPr>
            <p:nvPr/>
          </p:nvSpPr>
          <p:spPr bwMode="auto">
            <a:xfrm flipV="1">
              <a:off x="4332" y="1026"/>
              <a:ext cx="0" cy="31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7751761" y="3709988"/>
            <a:ext cx="2447925" cy="2727325"/>
            <a:chOff x="3923" y="2337"/>
            <a:chExt cx="1542" cy="1718"/>
          </a:xfrm>
        </p:grpSpPr>
        <p:grpSp>
          <p:nvGrpSpPr>
            <p:cNvPr id="21514" name="Group 10"/>
            <p:cNvGrpSpPr>
              <a:grpSpLocks/>
            </p:cNvGrpSpPr>
            <p:nvPr/>
          </p:nvGrpSpPr>
          <p:grpSpPr bwMode="auto">
            <a:xfrm>
              <a:off x="3923" y="2337"/>
              <a:ext cx="1542" cy="1718"/>
              <a:chOff x="3923" y="2296"/>
              <a:chExt cx="1542" cy="1718"/>
            </a:xfrm>
          </p:grpSpPr>
          <p:grpSp>
            <p:nvGrpSpPr>
              <p:cNvPr id="21517" name="Group 12"/>
              <p:cNvGrpSpPr>
                <a:grpSpLocks/>
              </p:cNvGrpSpPr>
              <p:nvPr/>
            </p:nvGrpSpPr>
            <p:grpSpPr bwMode="auto">
              <a:xfrm>
                <a:off x="3923" y="2296"/>
                <a:ext cx="1542" cy="1435"/>
                <a:chOff x="3923" y="2296"/>
                <a:chExt cx="1542" cy="1435"/>
              </a:xfrm>
            </p:grpSpPr>
            <p:sp>
              <p:nvSpPr>
                <p:cNvPr id="21519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558" y="2341"/>
                  <a:ext cx="0" cy="907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20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4059" y="3248"/>
                  <a:ext cx="499" cy="363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21" name="Line 15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32" y="2874"/>
                  <a:ext cx="0" cy="748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22" name="Line 16"/>
                <p:cNvSpPr>
                  <a:spLocks noChangeShapeType="1"/>
                </p:cNvSpPr>
                <p:nvPr/>
              </p:nvSpPr>
              <p:spPr bwMode="auto">
                <a:xfrm flipH="1" flipV="1">
                  <a:off x="4558" y="2568"/>
                  <a:ext cx="272" cy="84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1523" name="Object 17"/>
                <p:cNvGraphicFramePr>
                  <a:graphicFrameLocks noChangeAspect="1"/>
                </p:cNvGraphicFramePr>
                <p:nvPr/>
              </p:nvGraphicFramePr>
              <p:xfrm>
                <a:off x="4771" y="3421"/>
                <a:ext cx="161" cy="19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0" imgW="114210" imgH="152310" progId="Equation.DSMT4">
                        <p:embed/>
                      </p:oleObj>
                    </mc:Choice>
                    <mc:Fallback>
                      <p:oleObj name="Equation" r:id="rId20" imgW="114210" imgH="15231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71" y="3421"/>
                              <a:ext cx="161" cy="19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1524" name="Object 18"/>
                <p:cNvGraphicFramePr>
                  <a:graphicFrameLocks noChangeAspect="1"/>
                </p:cNvGraphicFramePr>
                <p:nvPr/>
              </p:nvGraphicFramePr>
              <p:xfrm>
                <a:off x="5288" y="3203"/>
                <a:ext cx="177" cy="1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2" imgW="133380" imgH="152310" progId="Equation.DSMT4">
                        <p:embed/>
                      </p:oleObj>
                    </mc:Choice>
                    <mc:Fallback>
                      <p:oleObj name="Equation" r:id="rId22" imgW="133380" imgH="15231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88" y="3203"/>
                              <a:ext cx="177" cy="1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1525" name="Object 19"/>
                <p:cNvGraphicFramePr>
                  <a:graphicFrameLocks noChangeAspect="1"/>
                </p:cNvGraphicFramePr>
                <p:nvPr/>
              </p:nvGraphicFramePr>
              <p:xfrm>
                <a:off x="3923" y="3566"/>
                <a:ext cx="161" cy="16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4" imgW="114210" imgH="133440" progId="Equation.DSMT4">
                        <p:embed/>
                      </p:oleObj>
                    </mc:Choice>
                    <mc:Fallback>
                      <p:oleObj name="Equation" r:id="rId24" imgW="114210" imgH="1334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23" y="3566"/>
                              <a:ext cx="161" cy="16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1526" name="Object 20"/>
                <p:cNvGraphicFramePr>
                  <a:graphicFrameLocks noChangeAspect="1"/>
                </p:cNvGraphicFramePr>
                <p:nvPr/>
              </p:nvGraphicFramePr>
              <p:xfrm>
                <a:off x="4558" y="2296"/>
                <a:ext cx="227" cy="21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6" imgW="114210" imgH="114300" progId="Equation.DSMT4">
                        <p:embed/>
                      </p:oleObj>
                    </mc:Choice>
                    <mc:Fallback>
                      <p:oleObj name="Equation" r:id="rId26" imgW="114210" imgH="1143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58" y="2296"/>
                              <a:ext cx="227" cy="21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1527" name="Object 21"/>
                <p:cNvGraphicFramePr>
                  <a:graphicFrameLocks noChangeAspect="1"/>
                </p:cNvGraphicFramePr>
                <p:nvPr/>
              </p:nvGraphicFramePr>
              <p:xfrm>
                <a:off x="4512" y="3248"/>
                <a:ext cx="161" cy="16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8" imgW="114210" imgH="133440" progId="Equation.DSMT4">
                        <p:embed/>
                      </p:oleObj>
                    </mc:Choice>
                    <mc:Fallback>
                      <p:oleObj name="Equation" r:id="rId28" imgW="114210" imgH="1334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12" y="3248"/>
                              <a:ext cx="161" cy="16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1528" name="Object 22"/>
                <p:cNvGraphicFramePr>
                  <a:graphicFrameLocks noChangeAspect="1"/>
                </p:cNvGraphicFramePr>
                <p:nvPr/>
              </p:nvGraphicFramePr>
              <p:xfrm>
                <a:off x="4299" y="2523"/>
                <a:ext cx="258" cy="19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0" imgW="190620" imgH="152310" progId="Equation.DSMT4">
                        <p:embed/>
                      </p:oleObj>
                    </mc:Choice>
                    <mc:Fallback>
                      <p:oleObj name="Equation" r:id="rId30" imgW="190620" imgH="15231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99" y="2523"/>
                              <a:ext cx="258" cy="19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1529" name="Line 23"/>
                <p:cNvSpPr>
                  <a:spLocks noChangeShapeType="1"/>
                </p:cNvSpPr>
                <p:nvPr/>
              </p:nvSpPr>
              <p:spPr bwMode="auto">
                <a:xfrm flipH="1" flipV="1">
                  <a:off x="4286" y="3067"/>
                  <a:ext cx="272" cy="18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1530" name="Object 24"/>
                <p:cNvGraphicFramePr>
                  <a:graphicFrameLocks noChangeAspect="1"/>
                </p:cNvGraphicFramePr>
                <p:nvPr/>
              </p:nvGraphicFramePr>
              <p:xfrm>
                <a:off x="4286" y="3127"/>
                <a:ext cx="161" cy="16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2" imgW="114210" imgH="133440" progId="Equation.DSMT4">
                        <p:embed/>
                      </p:oleObj>
                    </mc:Choice>
                    <mc:Fallback>
                      <p:oleObj name="Equation" r:id="rId32" imgW="114210" imgH="1334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86" y="3127"/>
                              <a:ext cx="161" cy="16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1531" name="Oval 25"/>
                <p:cNvSpPr>
                  <a:spLocks noChangeArrowheads="1"/>
                </p:cNvSpPr>
                <p:nvPr/>
              </p:nvSpPr>
              <p:spPr bwMode="auto">
                <a:xfrm>
                  <a:off x="4123" y="3071"/>
                  <a:ext cx="870" cy="354"/>
                </a:xfrm>
                <a:prstGeom prst="ellipse">
                  <a:avLst/>
                </a:prstGeom>
                <a:noFill/>
                <a:ln w="349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15000"/>
                    </a:spcBef>
                    <a:buClrTx/>
                    <a:buSzTx/>
                    <a:buFontTx/>
                    <a:buNone/>
                  </a:pPr>
                  <a:endParaRPr lang="zh-CN" altLang="zh-CN" sz="2000">
                    <a:solidFill>
                      <a:schemeClr val="bg1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21532" name="Oval 26"/>
                <p:cNvSpPr>
                  <a:spLocks noChangeArrowheads="1"/>
                </p:cNvSpPr>
                <p:nvPr/>
              </p:nvSpPr>
              <p:spPr bwMode="auto">
                <a:xfrm>
                  <a:off x="4512" y="2479"/>
                  <a:ext cx="161" cy="14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15000"/>
                    </a:spcBef>
                    <a:buClrTx/>
                    <a:buSzTx/>
                    <a:buFontTx/>
                    <a:buNone/>
                  </a:pPr>
                  <a:endParaRPr lang="zh-CN" altLang="zh-CN" sz="2000">
                    <a:solidFill>
                      <a:schemeClr val="bg1"/>
                    </a:solidFill>
                    <a:ea typeface="楷体_GB2312" pitchFamily="49" charset="-122"/>
                  </a:endParaRPr>
                </a:p>
              </p:txBody>
            </p:sp>
          </p:grpSp>
          <p:sp>
            <p:nvSpPr>
              <p:cNvPr id="21518" name="Rectangle 27"/>
              <p:cNvSpPr>
                <a:spLocks noChangeArrowheads="1"/>
              </p:cNvSpPr>
              <p:nvPr/>
            </p:nvSpPr>
            <p:spPr bwMode="auto">
              <a:xfrm>
                <a:off x="3960" y="3649"/>
                <a:ext cx="145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15000"/>
                  </a:spcBef>
                  <a:buClrTx/>
                  <a:buSzTx/>
                  <a:buFontTx/>
                  <a:buNone/>
                </a:pPr>
                <a:r>
                  <a:rPr lang="en-US" altLang="zh-CN" sz="1400" b="1">
                    <a:solidFill>
                      <a:srgbClr val="000000"/>
                    </a:solidFill>
                    <a:ea typeface="楷体_GB2312" pitchFamily="49" charset="-122"/>
                  </a:rPr>
                  <a:t>circular ring </a:t>
                </a:r>
                <a:r>
                  <a:rPr lang="en-US" altLang="zh-CN" sz="1400" b="1">
                    <a:solidFill>
                      <a:srgbClr val="000000"/>
                    </a:solidFill>
                  </a:rPr>
                  <a:t>carrying</a:t>
                </a:r>
                <a:r>
                  <a:rPr lang="en-US" altLang="zh-CN" sz="180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1400" b="1">
                    <a:solidFill>
                      <a:srgbClr val="000000"/>
                    </a:solidFill>
                  </a:rPr>
                  <a:t>current</a:t>
                </a:r>
              </a:p>
            </p:txBody>
          </p:sp>
        </p:grpSp>
        <p:sp>
          <p:nvSpPr>
            <p:cNvPr id="21515" name="Line 46"/>
            <p:cNvSpPr>
              <a:spLocks noChangeShapeType="1"/>
            </p:cNvSpPr>
            <p:nvPr/>
          </p:nvSpPr>
          <p:spPr bwMode="auto">
            <a:xfrm flipV="1">
              <a:off x="4801" y="3430"/>
              <a:ext cx="91" cy="45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389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76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576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576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57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4" grpId="0"/>
      <p:bldP spid="576518" grpId="0"/>
      <p:bldP spid="5765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6970" name="Object 218"/>
          <p:cNvGraphicFramePr>
            <a:graphicFrameLocks noChangeAspect="1"/>
          </p:cNvGraphicFramePr>
          <p:nvPr/>
        </p:nvGraphicFramePr>
        <p:xfrm>
          <a:off x="3000375" y="2636838"/>
          <a:ext cx="48704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81130" imgH="247740" progId="Equation.DSMT4">
                  <p:embed/>
                </p:oleObj>
              </mc:Choice>
              <mc:Fallback>
                <p:oleObj name="Equation" r:id="rId2" imgW="2381130" imgH="2477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2636838"/>
                        <a:ext cx="487045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6971" name="Object 219"/>
          <p:cNvGraphicFramePr>
            <a:graphicFrameLocks noChangeAspect="1"/>
          </p:cNvGraphicFramePr>
          <p:nvPr/>
        </p:nvGraphicFramePr>
        <p:xfrm>
          <a:off x="5387976" y="3284538"/>
          <a:ext cx="47402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33540" imgH="257175" progId="Equation.DSMT4">
                  <p:embed/>
                </p:oleObj>
              </mc:Choice>
              <mc:Fallback>
                <p:oleObj name="Equation" r:id="rId4" imgW="2133540" imgH="25717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976" y="3284538"/>
                        <a:ext cx="47402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6972" name="Object 220"/>
          <p:cNvGraphicFramePr>
            <a:graphicFrameLocks/>
          </p:cNvGraphicFramePr>
          <p:nvPr/>
        </p:nvGraphicFramePr>
        <p:xfrm>
          <a:off x="7104063" y="4005264"/>
          <a:ext cx="2995612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14360" imgH="247740" progId="Equation.DSMT4">
                  <p:embed/>
                </p:oleObj>
              </mc:Choice>
              <mc:Fallback>
                <p:oleObj name="Equation" r:id="rId6" imgW="1314360" imgH="2477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063" y="4005264"/>
                        <a:ext cx="2995612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6974" name="Object 222"/>
          <p:cNvGraphicFramePr>
            <a:graphicFrameLocks noChangeAspect="1"/>
          </p:cNvGraphicFramePr>
          <p:nvPr/>
        </p:nvGraphicFramePr>
        <p:xfrm>
          <a:off x="2947988" y="1844675"/>
          <a:ext cx="1852612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66700" imgH="257175" progId="Equation.DSMT4">
                  <p:embed/>
                </p:oleObj>
              </mc:Choice>
              <mc:Fallback>
                <p:oleObj name="Equation" r:id="rId8" imgW="866700" imgH="25717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988" y="1844675"/>
                        <a:ext cx="1852612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6975" name="Object 223"/>
          <p:cNvGraphicFramePr>
            <a:graphicFrameLocks noChangeAspect="1"/>
          </p:cNvGraphicFramePr>
          <p:nvPr/>
        </p:nvGraphicFramePr>
        <p:xfrm>
          <a:off x="5375276" y="1916113"/>
          <a:ext cx="10715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95180" imgH="228600" progId="Equation.DSMT4">
                  <p:embed/>
                </p:oleObj>
              </mc:Choice>
              <mc:Fallback>
                <p:oleObj name="Equation" r:id="rId10" imgW="4951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6" y="1916113"/>
                        <a:ext cx="107156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6977" name="Object 225"/>
          <p:cNvGraphicFramePr>
            <a:graphicFrameLocks noChangeAspect="1"/>
          </p:cNvGraphicFramePr>
          <p:nvPr/>
        </p:nvGraphicFramePr>
        <p:xfrm>
          <a:off x="7391400" y="1916113"/>
          <a:ext cx="990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57110" imgH="219165" progId="Equation.DSMT4">
                  <p:embed/>
                </p:oleObj>
              </mc:Choice>
              <mc:Fallback>
                <p:oleObj name="Equation" r:id="rId12" imgW="457110" imgH="2191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916113"/>
                        <a:ext cx="990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6979" name="Rectangle 227"/>
          <p:cNvSpPr>
            <a:spLocks noChangeArrowheads="1"/>
          </p:cNvSpPr>
          <p:nvPr/>
        </p:nvSpPr>
        <p:spPr bwMode="auto">
          <a:xfrm>
            <a:off x="1524001" y="836613"/>
            <a:ext cx="8785225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 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Solution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：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Establish a best coordinate system ,as shown in Figure 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For the magnetic flux density at arbitrary point on the axis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P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(0, 0,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z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), because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sp>
        <p:nvSpPr>
          <p:cNvPr id="586980" name="Rectangle 228"/>
          <p:cNvSpPr>
            <a:spLocks noChangeArrowheads="1"/>
          </p:cNvSpPr>
          <p:nvPr/>
        </p:nvSpPr>
        <p:spPr bwMode="auto">
          <a:xfrm>
            <a:off x="1703388" y="260351"/>
            <a:ext cx="87757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FF3300"/>
                </a:solidFill>
                <a:ea typeface="幼圆" panose="02010509060101010101" pitchFamily="49" charset="-122"/>
              </a:rPr>
              <a:t>Ex.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ea typeface="楷体_GB2312" pitchFamily="49" charset="-122"/>
              </a:rPr>
              <a:t>Calculate the magnetic flux density at arbitrary point at the center of the circular ring.</a:t>
            </a:r>
          </a:p>
        </p:txBody>
      </p:sp>
      <p:grpSp>
        <p:nvGrpSpPr>
          <p:cNvPr id="2" name="Group 229"/>
          <p:cNvGrpSpPr>
            <a:grpSpLocks/>
          </p:cNvGrpSpPr>
          <p:nvPr/>
        </p:nvGrpSpPr>
        <p:grpSpPr bwMode="auto">
          <a:xfrm>
            <a:off x="1856193" y="3283338"/>
            <a:ext cx="2788206" cy="2778643"/>
            <a:chOff x="3923" y="2337"/>
            <a:chExt cx="1542" cy="1622"/>
          </a:xfrm>
        </p:grpSpPr>
        <p:sp>
          <p:nvSpPr>
            <p:cNvPr id="22543" name="Line 231"/>
            <p:cNvSpPr>
              <a:spLocks noChangeShapeType="1"/>
            </p:cNvSpPr>
            <p:nvPr/>
          </p:nvSpPr>
          <p:spPr bwMode="auto">
            <a:xfrm flipV="1">
              <a:off x="4558" y="2382"/>
              <a:ext cx="0" cy="90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4" name="Line 232"/>
            <p:cNvSpPr>
              <a:spLocks noChangeShapeType="1"/>
            </p:cNvSpPr>
            <p:nvPr/>
          </p:nvSpPr>
          <p:spPr bwMode="auto">
            <a:xfrm flipH="1">
              <a:off x="4059" y="3289"/>
              <a:ext cx="499" cy="36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5" name="Line 233"/>
            <p:cNvSpPr>
              <a:spLocks noChangeShapeType="1"/>
            </p:cNvSpPr>
            <p:nvPr/>
          </p:nvSpPr>
          <p:spPr bwMode="auto">
            <a:xfrm rot="5400000" flipV="1">
              <a:off x="4932" y="2915"/>
              <a:ext cx="0" cy="74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6" name="Line 234"/>
            <p:cNvSpPr>
              <a:spLocks noChangeShapeType="1"/>
            </p:cNvSpPr>
            <p:nvPr/>
          </p:nvSpPr>
          <p:spPr bwMode="auto">
            <a:xfrm flipH="1" flipV="1">
              <a:off x="4558" y="2609"/>
              <a:ext cx="272" cy="8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2547" name="Object 235"/>
            <p:cNvGraphicFramePr>
              <a:graphicFrameLocks noChangeAspect="1"/>
            </p:cNvGraphicFramePr>
            <p:nvPr/>
          </p:nvGraphicFramePr>
          <p:xfrm>
            <a:off x="4719" y="3432"/>
            <a:ext cx="33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57310" imgH="209460" progId="Equation.DSMT4">
                    <p:embed/>
                  </p:oleObj>
                </mc:Choice>
                <mc:Fallback>
                  <p:oleObj name="Equation" r:id="rId14" imgW="257310" imgH="2094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9" y="3432"/>
                          <a:ext cx="338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8" name="Object 236"/>
            <p:cNvGraphicFramePr>
              <a:graphicFrameLocks noChangeAspect="1"/>
            </p:cNvGraphicFramePr>
            <p:nvPr/>
          </p:nvGraphicFramePr>
          <p:xfrm>
            <a:off x="5288" y="3244"/>
            <a:ext cx="177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33380" imgH="152310" progId="Equation.DSMT4">
                    <p:embed/>
                  </p:oleObj>
                </mc:Choice>
                <mc:Fallback>
                  <p:oleObj name="Equation" r:id="rId16" imgW="133380" imgH="15231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8" y="3244"/>
                          <a:ext cx="177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9" name="Object 237"/>
            <p:cNvGraphicFramePr>
              <a:graphicFrameLocks noChangeAspect="1"/>
            </p:cNvGraphicFramePr>
            <p:nvPr/>
          </p:nvGraphicFramePr>
          <p:xfrm>
            <a:off x="3923" y="3607"/>
            <a:ext cx="161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14210" imgH="133440" progId="Equation.DSMT4">
                    <p:embed/>
                  </p:oleObj>
                </mc:Choice>
                <mc:Fallback>
                  <p:oleObj name="Equation" r:id="rId18" imgW="114210" imgH="133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3607"/>
                          <a:ext cx="161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0" name="Object 238"/>
            <p:cNvGraphicFramePr>
              <a:graphicFrameLocks noChangeAspect="1"/>
            </p:cNvGraphicFramePr>
            <p:nvPr/>
          </p:nvGraphicFramePr>
          <p:xfrm>
            <a:off x="4558" y="2337"/>
            <a:ext cx="227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14210" imgH="114300" progId="Equation.DSMT4">
                    <p:embed/>
                  </p:oleObj>
                </mc:Choice>
                <mc:Fallback>
                  <p:oleObj name="Equation" r:id="rId20" imgW="114210" imgH="114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2337"/>
                          <a:ext cx="227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1" name="Object 239"/>
            <p:cNvGraphicFramePr>
              <a:graphicFrameLocks noChangeAspect="1"/>
            </p:cNvGraphicFramePr>
            <p:nvPr/>
          </p:nvGraphicFramePr>
          <p:xfrm>
            <a:off x="4377" y="3220"/>
            <a:ext cx="161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14210" imgH="133440" progId="Equation.DSMT4">
                    <p:embed/>
                  </p:oleObj>
                </mc:Choice>
                <mc:Fallback>
                  <p:oleObj name="Equation" r:id="rId22" imgW="114210" imgH="133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3220"/>
                          <a:ext cx="161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2" name="Object 240"/>
            <p:cNvGraphicFramePr>
              <a:graphicFrameLocks noChangeAspect="1"/>
            </p:cNvGraphicFramePr>
            <p:nvPr/>
          </p:nvGraphicFramePr>
          <p:xfrm>
            <a:off x="4332" y="2523"/>
            <a:ext cx="226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42830" imgH="152310" progId="Equation.DSMT4">
                    <p:embed/>
                  </p:oleObj>
                </mc:Choice>
                <mc:Fallback>
                  <p:oleObj name="Equation" r:id="rId24" imgW="142830" imgH="15231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2523"/>
                          <a:ext cx="226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3" name="Line 241"/>
            <p:cNvSpPr>
              <a:spLocks noChangeShapeType="1"/>
            </p:cNvSpPr>
            <p:nvPr/>
          </p:nvSpPr>
          <p:spPr bwMode="auto">
            <a:xfrm flipH="1" flipV="1">
              <a:off x="4195" y="3158"/>
              <a:ext cx="363" cy="1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2554" name="Object 242"/>
            <p:cNvGraphicFramePr>
              <a:graphicFrameLocks noChangeAspect="1"/>
            </p:cNvGraphicFramePr>
            <p:nvPr/>
          </p:nvGraphicFramePr>
          <p:xfrm>
            <a:off x="4332" y="3067"/>
            <a:ext cx="161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14210" imgH="133440" progId="Equation.DSMT4">
                    <p:embed/>
                  </p:oleObj>
                </mc:Choice>
                <mc:Fallback>
                  <p:oleObj name="Equation" r:id="rId26" imgW="114210" imgH="133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3067"/>
                          <a:ext cx="161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5" name="Oval 243"/>
            <p:cNvSpPr>
              <a:spLocks noChangeArrowheads="1"/>
            </p:cNvSpPr>
            <p:nvPr/>
          </p:nvSpPr>
          <p:spPr bwMode="auto">
            <a:xfrm>
              <a:off x="4123" y="3125"/>
              <a:ext cx="870" cy="328"/>
            </a:xfrm>
            <a:prstGeom prst="ellips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5000"/>
                </a:spcBef>
                <a:buClrTx/>
                <a:buSzTx/>
                <a:buFontTx/>
                <a:buNone/>
              </a:pPr>
              <a:endParaRPr lang="zh-CN" altLang="zh-CN" sz="20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22556" name="Oval 244"/>
            <p:cNvSpPr>
              <a:spLocks noChangeArrowheads="1"/>
            </p:cNvSpPr>
            <p:nvPr/>
          </p:nvSpPr>
          <p:spPr bwMode="auto">
            <a:xfrm>
              <a:off x="4508" y="2569"/>
              <a:ext cx="136" cy="1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5000"/>
                </a:spcBef>
                <a:buClrTx/>
                <a:buSzTx/>
                <a:buFontTx/>
                <a:buNone/>
              </a:pPr>
              <a:endParaRPr lang="zh-CN" altLang="zh-CN" sz="20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22557" name="Rectangle 245"/>
            <p:cNvSpPr>
              <a:spLocks noChangeArrowheads="1"/>
            </p:cNvSpPr>
            <p:nvPr/>
          </p:nvSpPr>
          <p:spPr bwMode="auto">
            <a:xfrm>
              <a:off x="3923" y="3743"/>
              <a:ext cx="145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5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ea typeface="楷体_GB2312" pitchFamily="49" charset="-122"/>
                </a:rPr>
                <a:t>Current carrying ring</a:t>
              </a:r>
            </a:p>
          </p:txBody>
        </p:sp>
        <p:sp>
          <p:nvSpPr>
            <p:cNvPr id="22558" name="Line 246"/>
            <p:cNvSpPr>
              <a:spLocks noChangeAspect="1" noChangeShapeType="1"/>
            </p:cNvSpPr>
            <p:nvPr/>
          </p:nvSpPr>
          <p:spPr bwMode="auto">
            <a:xfrm>
              <a:off x="4549" y="3286"/>
              <a:ext cx="281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59" name="Object 247"/>
            <p:cNvGraphicFramePr>
              <a:graphicFrameLocks noChangeAspect="1"/>
            </p:cNvGraphicFramePr>
            <p:nvPr/>
          </p:nvGraphicFramePr>
          <p:xfrm>
            <a:off x="4377" y="2788"/>
            <a:ext cx="154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26780" imgH="164814" progId="Equation.DSMT4">
                    <p:embed/>
                  </p:oleObj>
                </mc:Choice>
                <mc:Fallback>
                  <p:oleObj name="Equation" r:id="rId28" imgW="126780" imgH="16481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2788"/>
                          <a:ext cx="154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0" name="Object 248"/>
            <p:cNvGraphicFramePr>
              <a:graphicFrameLocks noChangeAspect="1"/>
            </p:cNvGraphicFramePr>
            <p:nvPr/>
          </p:nvGraphicFramePr>
          <p:xfrm>
            <a:off x="4694" y="2750"/>
            <a:ext cx="18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152268" imgH="203024" progId="Equation.DSMT4">
                    <p:embed/>
                  </p:oleObj>
                </mc:Choice>
                <mc:Fallback>
                  <p:oleObj name="Equation" r:id="rId30" imgW="152268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2750"/>
                          <a:ext cx="18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1" name="Line 249"/>
            <p:cNvSpPr>
              <a:spLocks noChangeShapeType="1"/>
            </p:cNvSpPr>
            <p:nvPr/>
          </p:nvSpPr>
          <p:spPr bwMode="auto">
            <a:xfrm rot="607499" flipV="1">
              <a:off x="4748" y="3406"/>
              <a:ext cx="182" cy="11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2" name="Arc 250"/>
            <p:cNvSpPr>
              <a:spLocks/>
            </p:cNvSpPr>
            <p:nvPr/>
          </p:nvSpPr>
          <p:spPr bwMode="auto">
            <a:xfrm rot="1527825" flipV="1">
              <a:off x="4513" y="3307"/>
              <a:ext cx="126" cy="54"/>
            </a:xfrm>
            <a:custGeom>
              <a:avLst/>
              <a:gdLst>
                <a:gd name="T0" fmla="*/ 0 w 21352"/>
                <a:gd name="T1" fmla="*/ 0 h 21600"/>
                <a:gd name="T2" fmla="*/ 1 w 21352"/>
                <a:gd name="T3" fmla="*/ 0 h 21600"/>
                <a:gd name="T4" fmla="*/ 0 w 2135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352"/>
                <a:gd name="T10" fmla="*/ 0 h 21600"/>
                <a:gd name="T11" fmla="*/ 21352 w 2135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352" h="21600" fill="none" extrusionOk="0">
                  <a:moveTo>
                    <a:pt x="-1" y="0"/>
                  </a:moveTo>
                  <a:cubicBezTo>
                    <a:pt x="10668" y="0"/>
                    <a:pt x="19738" y="7788"/>
                    <a:pt x="21351" y="18334"/>
                  </a:cubicBezTo>
                </a:path>
                <a:path w="21352" h="21600" stroke="0" extrusionOk="0">
                  <a:moveTo>
                    <a:pt x="-1" y="0"/>
                  </a:moveTo>
                  <a:cubicBezTo>
                    <a:pt x="10668" y="0"/>
                    <a:pt x="19738" y="7788"/>
                    <a:pt x="21351" y="1833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63" name="Object 251"/>
            <p:cNvGraphicFramePr>
              <a:graphicFrameLocks noChangeAspect="1"/>
            </p:cNvGraphicFramePr>
            <p:nvPr/>
          </p:nvGraphicFramePr>
          <p:xfrm>
            <a:off x="4484" y="3339"/>
            <a:ext cx="21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152280" imgH="190590" progId="Equation.DSMT4">
                    <p:embed/>
                  </p:oleObj>
                </mc:Choice>
                <mc:Fallback>
                  <p:oleObj name="Equation" r:id="rId32" imgW="152280" imgH="1905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4" y="3339"/>
                          <a:ext cx="210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4" name="Object 252"/>
            <p:cNvGraphicFramePr>
              <a:graphicFrameLocks noChangeAspect="1"/>
            </p:cNvGraphicFramePr>
            <p:nvPr/>
          </p:nvGraphicFramePr>
          <p:xfrm>
            <a:off x="4694" y="3203"/>
            <a:ext cx="180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152268" imgH="164957" progId="Equation.DSMT4">
                    <p:embed/>
                  </p:oleObj>
                </mc:Choice>
                <mc:Fallback>
                  <p:oleObj name="Equation" r:id="rId34" imgW="152268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3203"/>
                          <a:ext cx="180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87005" name="Object 253"/>
          <p:cNvGraphicFramePr>
            <a:graphicFrameLocks noChangeAspect="1"/>
          </p:cNvGraphicFramePr>
          <p:nvPr/>
        </p:nvGraphicFramePr>
        <p:xfrm>
          <a:off x="5462589" y="5157788"/>
          <a:ext cx="4649787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924020" imgH="438060" progId="Equation.DSMT4">
                  <p:embed/>
                </p:oleObj>
              </mc:Choice>
              <mc:Fallback>
                <p:oleObj name="Equation" r:id="rId36" imgW="1924020" imgH="4380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2589" y="5157788"/>
                        <a:ext cx="4649787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7006" name="Rectangle 254"/>
          <p:cNvSpPr>
            <a:spLocks noChangeArrowheads="1"/>
          </p:cNvSpPr>
          <p:nvPr/>
        </p:nvSpPr>
        <p:spPr bwMode="auto">
          <a:xfrm>
            <a:off x="4872038" y="4581525"/>
            <a:ext cx="5795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So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Magnetic flux density at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P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( 0, 0,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z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 is</a:t>
            </a:r>
          </a:p>
        </p:txBody>
      </p:sp>
      <p:sp>
        <p:nvSpPr>
          <p:cNvPr id="587008" name="Rectangle 256"/>
          <p:cNvSpPr>
            <a:spLocks noChangeArrowheads="1"/>
          </p:cNvSpPr>
          <p:nvPr/>
        </p:nvSpPr>
        <p:spPr bwMode="auto">
          <a:xfrm>
            <a:off x="1703388" y="2349500"/>
            <a:ext cx="989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so</a:t>
            </a:r>
          </a:p>
        </p:txBody>
      </p:sp>
    </p:spTree>
    <p:extLst>
      <p:ext uri="{BB962C8B-B14F-4D97-AF65-F5344CB8AC3E}">
        <p14:creationId xmlns:p14="http://schemas.microsoft.com/office/powerpoint/2010/main" val="330861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8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86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86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86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87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86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86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86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8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8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980" grpId="0"/>
      <p:bldP spid="587006" grpId="0"/>
      <p:bldP spid="58700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7850" name="Object 74"/>
          <p:cNvGraphicFramePr>
            <a:graphicFrameLocks noChangeAspect="1"/>
          </p:cNvGraphicFramePr>
          <p:nvPr/>
        </p:nvGraphicFramePr>
        <p:xfrm>
          <a:off x="7391401" y="4365626"/>
          <a:ext cx="1852613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7250" imgH="380910" progId="Equation.DSMT4">
                  <p:embed/>
                </p:oleObj>
              </mc:Choice>
              <mc:Fallback>
                <p:oleObj name="Equation" r:id="rId2" imgW="857250" imgH="3809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1" y="4365626"/>
                        <a:ext cx="1852613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848" name="Object 72"/>
          <p:cNvGraphicFramePr>
            <a:graphicFrameLocks noChangeAspect="1"/>
          </p:cNvGraphicFramePr>
          <p:nvPr/>
        </p:nvGraphicFramePr>
        <p:xfrm>
          <a:off x="6383338" y="5516564"/>
          <a:ext cx="1757362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00010" imgH="409485" progId="Equation.DSMT4">
                  <p:embed/>
                </p:oleObj>
              </mc:Choice>
              <mc:Fallback>
                <p:oleObj name="Equation" r:id="rId4" imgW="800010" imgH="4094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5516564"/>
                        <a:ext cx="1757362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1" name="Rectangle 78"/>
          <p:cNvSpPr>
            <a:spLocks noChangeArrowheads="1"/>
          </p:cNvSpPr>
          <p:nvPr/>
        </p:nvSpPr>
        <p:spPr bwMode="auto">
          <a:xfrm>
            <a:off x="4872039" y="2349500"/>
            <a:ext cx="3240087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800000"/>
                </a:solidFill>
                <a:ea typeface="楷体_GB2312" pitchFamily="49" charset="-122"/>
              </a:rPr>
              <a:t>Discussion</a:t>
            </a:r>
          </a:p>
        </p:txBody>
      </p:sp>
      <p:sp>
        <p:nvSpPr>
          <p:cNvPr id="587852" name="Rectangle 76"/>
          <p:cNvSpPr>
            <a:spLocks noChangeArrowheads="1"/>
          </p:cNvSpPr>
          <p:nvPr/>
        </p:nvSpPr>
        <p:spPr bwMode="auto">
          <a:xfrm>
            <a:off x="2020889" y="5132388"/>
            <a:ext cx="738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What about the far field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？（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When z &gt;&gt; a 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587849" name="Object 73"/>
          <p:cNvGraphicFramePr>
            <a:graphicFrameLocks noChangeAspect="1"/>
          </p:cNvGraphicFramePr>
          <p:nvPr/>
        </p:nvGraphicFramePr>
        <p:xfrm>
          <a:off x="2927350" y="5688014"/>
          <a:ext cx="23749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81180" imgH="219165" progId="Equation.DSMT4">
                  <p:embed/>
                </p:oleObj>
              </mc:Choice>
              <mc:Fallback>
                <p:oleObj name="Equation" r:id="rId6" imgW="981180" imgH="2191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5688014"/>
                        <a:ext cx="23749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860" name="Object 84"/>
          <p:cNvGraphicFramePr>
            <a:graphicFrameLocks noChangeAspect="1"/>
          </p:cNvGraphicFramePr>
          <p:nvPr/>
        </p:nvGraphicFramePr>
        <p:xfrm>
          <a:off x="2706689" y="1196975"/>
          <a:ext cx="699452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90790" imgH="438060" progId="Equation.DSMT4">
                  <p:embed/>
                </p:oleObj>
              </mc:Choice>
              <mc:Fallback>
                <p:oleObj name="Equation" r:id="rId8" imgW="2990790" imgH="4380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689" y="1196975"/>
                        <a:ext cx="699452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9"/>
          <p:cNvGrpSpPr>
            <a:grpSpLocks/>
          </p:cNvGrpSpPr>
          <p:nvPr/>
        </p:nvGrpSpPr>
        <p:grpSpPr bwMode="auto">
          <a:xfrm>
            <a:off x="1847850" y="476250"/>
            <a:ext cx="7416800" cy="617538"/>
            <a:chOff x="204" y="300"/>
            <a:chExt cx="4672" cy="389"/>
          </a:xfrm>
        </p:grpSpPr>
        <p:graphicFrame>
          <p:nvGraphicFramePr>
            <p:cNvPr id="23566" name="Object 83"/>
            <p:cNvGraphicFramePr>
              <a:graphicFrameLocks noChangeAspect="1"/>
            </p:cNvGraphicFramePr>
            <p:nvPr/>
          </p:nvGraphicFramePr>
          <p:xfrm>
            <a:off x="718" y="300"/>
            <a:ext cx="2862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438370" imgH="323760" progId="Equation.DSMT4">
                    <p:embed/>
                  </p:oleObj>
                </mc:Choice>
                <mc:Fallback>
                  <p:oleObj name="Equation" r:id="rId10" imgW="2438370" imgH="3237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8" y="300"/>
                          <a:ext cx="2862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7" name="Rectangle 85"/>
            <p:cNvSpPr>
              <a:spLocks noChangeArrowheads="1"/>
            </p:cNvSpPr>
            <p:nvPr/>
          </p:nvSpPr>
          <p:spPr bwMode="auto">
            <a:xfrm>
              <a:off x="204" y="346"/>
              <a:ext cx="4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5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for                                                               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，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so</a:t>
              </a:r>
            </a:p>
          </p:txBody>
        </p:sp>
      </p:grpSp>
      <p:sp>
        <p:nvSpPr>
          <p:cNvPr id="96268" name="Rectangle 91"/>
          <p:cNvSpPr>
            <a:spLocks noChangeArrowheads="1"/>
          </p:cNvSpPr>
          <p:nvPr/>
        </p:nvSpPr>
        <p:spPr bwMode="auto">
          <a:xfrm>
            <a:off x="1992313" y="3284538"/>
            <a:ext cx="8496300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 Why the magnetic field at P only has Z component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？</a:t>
            </a:r>
          </a:p>
        </p:txBody>
      </p:sp>
      <p:sp>
        <p:nvSpPr>
          <p:cNvPr id="96269" name="Line 92"/>
          <p:cNvSpPr>
            <a:spLocks noChangeShapeType="1"/>
          </p:cNvSpPr>
          <p:nvPr/>
        </p:nvSpPr>
        <p:spPr bwMode="auto">
          <a:xfrm>
            <a:off x="1524000" y="2349500"/>
            <a:ext cx="9144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6270" name="Line 93"/>
          <p:cNvSpPr>
            <a:spLocks noChangeShapeType="1"/>
          </p:cNvSpPr>
          <p:nvPr/>
        </p:nvSpPr>
        <p:spPr bwMode="auto">
          <a:xfrm>
            <a:off x="1560513" y="3213100"/>
            <a:ext cx="9144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6271" name="Rectangle 94"/>
          <p:cNvSpPr>
            <a:spLocks noChangeArrowheads="1"/>
          </p:cNvSpPr>
          <p:nvPr/>
        </p:nvSpPr>
        <p:spPr bwMode="auto">
          <a:xfrm>
            <a:off x="2566988" y="4508500"/>
            <a:ext cx="4824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At the center of the ring </a:t>
            </a:r>
            <a:r>
              <a:rPr lang="zh-CN" altLang="en-US"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as </a:t>
            </a:r>
            <a:r>
              <a:rPr lang="en-US" altLang="zh-CN" sz="2400" i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z </a:t>
            </a:r>
            <a:r>
              <a:rPr lang="en-US" altLang="zh-CN"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= 0</a:t>
            </a:r>
            <a:r>
              <a:rPr lang="zh-CN" altLang="en-US"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sp>
        <p:nvSpPr>
          <p:cNvPr id="587872" name="Rectangle 96"/>
          <p:cNvSpPr>
            <a:spLocks noChangeArrowheads="1"/>
          </p:cNvSpPr>
          <p:nvPr/>
        </p:nvSpPr>
        <p:spPr bwMode="auto">
          <a:xfrm>
            <a:off x="1992313" y="3860800"/>
            <a:ext cx="7531100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Where is the maximum magnetic flux density ?</a:t>
            </a:r>
          </a:p>
        </p:txBody>
      </p:sp>
    </p:spTree>
    <p:extLst>
      <p:ext uri="{BB962C8B-B14F-4D97-AF65-F5344CB8AC3E}">
        <p14:creationId xmlns:p14="http://schemas.microsoft.com/office/powerpoint/2010/main" val="366730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87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8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87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87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87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/>
      <p:bldP spid="587852" grpId="0"/>
      <p:bldP spid="96268" grpId="0"/>
      <p:bldP spid="96269" grpId="0" animBg="1"/>
      <p:bldP spid="96270" grpId="0" animBg="1"/>
      <p:bldP spid="96271" grpId="0"/>
      <p:bldP spid="58787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3"/>
          <p:cNvSpPr>
            <a:spLocks noChangeShapeType="1"/>
          </p:cNvSpPr>
          <p:nvPr/>
        </p:nvSpPr>
        <p:spPr bwMode="auto">
          <a:xfrm>
            <a:off x="2640014" y="3746500"/>
            <a:ext cx="6911975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719513" y="0"/>
            <a:ext cx="472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4400" b="1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Contents</a:t>
            </a: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1774825" y="692150"/>
            <a:ext cx="8675688" cy="5418138"/>
          </a:xfrm>
          <a:prstGeom prst="rect">
            <a:avLst/>
          </a:prstGeom>
          <a:solidFill>
            <a:srgbClr val="FFFFFF"/>
          </a:solidFill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6.1   Fundamental Postulates of 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Magnetostatics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in Free Space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6.2   Vector Magnetic potential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6.3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The 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Biot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-Savart Law and Applications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6.4   Magnetization and Equivalent Current Densities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6.5   Magnetic Field Intensity and Relative Permeability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6.6   Boundary Conditions for 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Magnetostatic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Fields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6.7   Inductances and Inductors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6.8   Magnetic Energy</a:t>
            </a:r>
          </a:p>
        </p:txBody>
      </p:sp>
    </p:spTree>
    <p:extLst>
      <p:ext uri="{BB962C8B-B14F-4D97-AF65-F5344CB8AC3E}">
        <p14:creationId xmlns:p14="http://schemas.microsoft.com/office/powerpoint/2010/main" val="3483627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30" name="Rectangle 6"/>
          <p:cNvSpPr>
            <a:spLocks noChangeArrowheads="1"/>
          </p:cNvSpPr>
          <p:nvPr/>
        </p:nvSpPr>
        <p:spPr bwMode="auto">
          <a:xfrm>
            <a:off x="1774825" y="549275"/>
            <a:ext cx="84645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400" b="1">
                <a:solidFill>
                  <a:srgbClr val="0000CC"/>
                </a:solidFill>
                <a:ea typeface="楷体_GB2312" pitchFamily="49" charset="-122"/>
              </a:rPr>
              <a:t>Divergence and curl of steady magnetic field</a:t>
            </a:r>
            <a:r>
              <a:rPr lang="en-US" altLang="zh-CN" sz="24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</a:p>
        </p:txBody>
      </p:sp>
      <p:graphicFrame>
        <p:nvGraphicFramePr>
          <p:cNvPr id="308236" name="Object 12"/>
          <p:cNvGraphicFramePr>
            <a:graphicFrameLocks noChangeAspect="1"/>
          </p:cNvGraphicFramePr>
          <p:nvPr/>
        </p:nvGraphicFramePr>
        <p:xfrm>
          <a:off x="2855914" y="3644901"/>
          <a:ext cx="2376487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33460" imgH="247740" progId="Equation.DSMT4">
                  <p:embed/>
                </p:oleObj>
              </mc:Choice>
              <mc:Fallback>
                <p:oleObj name="Equation" r:id="rId2" imgW="1133460" imgH="2477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3644901"/>
                        <a:ext cx="2376487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37" name="Object 13"/>
          <p:cNvGraphicFramePr>
            <a:graphicFrameLocks noChangeAspect="1"/>
          </p:cNvGraphicFramePr>
          <p:nvPr/>
        </p:nvGraphicFramePr>
        <p:xfrm>
          <a:off x="7032626" y="3689350"/>
          <a:ext cx="203676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24010" imgH="304890" progId="Equation.DSMT4">
                  <p:embed/>
                </p:oleObj>
              </mc:Choice>
              <mc:Fallback>
                <p:oleObj name="Equation" r:id="rId4" imgW="1124010" imgH="304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26" y="3689350"/>
                        <a:ext cx="203676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48" name="Rectangle 24"/>
          <p:cNvSpPr>
            <a:spLocks noChangeArrowheads="1"/>
          </p:cNvSpPr>
          <p:nvPr/>
        </p:nvSpPr>
        <p:spPr bwMode="auto">
          <a:xfrm>
            <a:off x="2063750" y="1052513"/>
            <a:ext cx="38877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Divergence of constant magnetic field 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Differential form 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</p:txBody>
      </p:sp>
      <p:sp>
        <p:nvSpPr>
          <p:cNvPr id="308249" name="Rectangle 25"/>
          <p:cNvSpPr>
            <a:spLocks noChangeArrowheads="1"/>
          </p:cNvSpPr>
          <p:nvPr/>
        </p:nvSpPr>
        <p:spPr bwMode="auto">
          <a:xfrm>
            <a:off x="6096000" y="1052513"/>
            <a:ext cx="4248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Principle of continuity of magnetic flux 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Integral form 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</p:txBody>
      </p:sp>
      <p:sp>
        <p:nvSpPr>
          <p:cNvPr id="308252" name="Rectangle 28"/>
          <p:cNvSpPr>
            <a:spLocks noChangeArrowheads="1"/>
          </p:cNvSpPr>
          <p:nvPr/>
        </p:nvSpPr>
        <p:spPr bwMode="auto">
          <a:xfrm>
            <a:off x="2309814" y="4357688"/>
            <a:ext cx="7572375" cy="2290762"/>
          </a:xfrm>
          <a:prstGeom prst="rect">
            <a:avLst/>
          </a:prstGeom>
          <a:solidFill>
            <a:srgbClr val="99CCFF"/>
          </a:solidFill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Conclusion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：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Char char="•"/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</a:rPr>
              <a:t>A steady magnetic field is a solenoidal and rotational field,  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</a:rPr>
              <a:t>    which is a non-conservative field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Char char="•"/>
            </a:pP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</a:rPr>
              <a:t>  Current is the vortex source of the magnetic field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Char char="•"/>
            </a:pP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</a:rPr>
              <a:t>  The magnetic flux line is a closed curve with no start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</a:rPr>
              <a:t>   and end point</a:t>
            </a:r>
          </a:p>
        </p:txBody>
      </p:sp>
      <p:sp>
        <p:nvSpPr>
          <p:cNvPr id="308253" name="Rectangle 29"/>
          <p:cNvSpPr>
            <a:spLocks noChangeArrowheads="1"/>
          </p:cNvSpPr>
          <p:nvPr/>
        </p:nvSpPr>
        <p:spPr bwMode="auto">
          <a:xfrm>
            <a:off x="1846264" y="2565401"/>
            <a:ext cx="41052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Curl of constant magnetic field 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Differential form 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</p:txBody>
      </p:sp>
      <p:sp>
        <p:nvSpPr>
          <p:cNvPr id="308255" name="Rectangle 31"/>
          <p:cNvSpPr>
            <a:spLocks noChangeArrowheads="1"/>
          </p:cNvSpPr>
          <p:nvPr/>
        </p:nvSpPr>
        <p:spPr bwMode="auto">
          <a:xfrm>
            <a:off x="6167439" y="2708276"/>
            <a:ext cx="4103687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Ampere circuital law </a:t>
            </a: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Integral form 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</p:txBody>
      </p:sp>
      <p:graphicFrame>
        <p:nvGraphicFramePr>
          <p:cNvPr id="308256" name="Object 32"/>
          <p:cNvGraphicFramePr>
            <a:graphicFrameLocks noChangeAspect="1"/>
          </p:cNvGraphicFramePr>
          <p:nvPr/>
        </p:nvGraphicFramePr>
        <p:xfrm>
          <a:off x="7032626" y="2060575"/>
          <a:ext cx="18002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33390" imgH="304890" progId="Equation.DSMT4">
                  <p:embed/>
                </p:oleObj>
              </mc:Choice>
              <mc:Fallback>
                <p:oleObj name="Equation" r:id="rId6" imgW="933390" imgH="304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26" y="2060575"/>
                        <a:ext cx="180022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57" name="Object 33"/>
          <p:cNvGraphicFramePr>
            <a:graphicFrameLocks noChangeAspect="1"/>
          </p:cNvGraphicFramePr>
          <p:nvPr/>
        </p:nvGraphicFramePr>
        <p:xfrm>
          <a:off x="3000376" y="1989139"/>
          <a:ext cx="15843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43040" imgH="219165" progId="Equation.DSMT4">
                  <p:embed/>
                </p:oleObj>
              </mc:Choice>
              <mc:Fallback>
                <p:oleObj name="Equation" r:id="rId8" imgW="743040" imgH="2191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1989139"/>
                        <a:ext cx="15843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660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0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0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0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30" grpId="0"/>
      <p:bldP spid="308248" grpId="0"/>
      <p:bldP spid="308249" grpId="0"/>
      <p:bldP spid="308252" grpId="0" animBg="1"/>
      <p:bldP spid="308253" grpId="0"/>
      <p:bldP spid="3082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36" name="Rectangle 20"/>
          <p:cNvSpPr>
            <a:spLocks noChangeArrowheads="1"/>
          </p:cNvSpPr>
          <p:nvPr/>
        </p:nvSpPr>
        <p:spPr bwMode="auto">
          <a:xfrm>
            <a:off x="1992313" y="260351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b="1" dirty="0">
                <a:solidFill>
                  <a:srgbClr val="0000CC"/>
                </a:solidFill>
                <a:ea typeface="幼圆" panose="02010509060101010101" pitchFamily="49" charset="-122"/>
              </a:rPr>
              <a:t>Laws</a:t>
            </a:r>
            <a:r>
              <a:rPr lang="en-US" altLang="zh-CN" sz="2400" b="1" dirty="0">
                <a:solidFill>
                  <a:srgbClr val="0000CC"/>
                </a:solidFill>
                <a:ea typeface="楷体_GB2312" pitchFamily="49" charset="-122"/>
              </a:rPr>
              <a:t> and methods </a:t>
            </a:r>
            <a:r>
              <a:rPr lang="en-US" altLang="en-US" sz="2400" b="1" dirty="0">
                <a:solidFill>
                  <a:srgbClr val="0000CC"/>
                </a:solidFill>
                <a:ea typeface="幼圆" panose="02010509060101010101" pitchFamily="49" charset="-122"/>
              </a:rPr>
              <a:t>of </a:t>
            </a:r>
            <a:r>
              <a:rPr lang="en-US" altLang="zh-CN" sz="2400" b="1" dirty="0">
                <a:solidFill>
                  <a:srgbClr val="0000CC"/>
                </a:solidFill>
                <a:ea typeface="幼圆" panose="02010509060101010101" pitchFamily="49" charset="-122"/>
              </a:rPr>
              <a:t>steady magnetic field to the methods of analyzing problems</a:t>
            </a:r>
            <a:r>
              <a:rPr lang="en-US" altLang="zh-CN" sz="2400" b="1" dirty="0">
                <a:solidFill>
                  <a:srgbClr val="000000"/>
                </a:solidFill>
                <a:ea typeface="幼圆" panose="02010509060101010101" pitchFamily="49" charset="-122"/>
              </a:rPr>
              <a:t> </a:t>
            </a:r>
          </a:p>
        </p:txBody>
      </p:sp>
      <p:sp>
        <p:nvSpPr>
          <p:cNvPr id="674819" name="Rectangle 3"/>
          <p:cNvSpPr>
            <a:spLocks noChangeArrowheads="1"/>
          </p:cNvSpPr>
          <p:nvPr/>
        </p:nvSpPr>
        <p:spPr bwMode="auto">
          <a:xfrm>
            <a:off x="1919289" y="1412875"/>
            <a:ext cx="38877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Current sources</a:t>
            </a:r>
          </a:p>
        </p:txBody>
      </p:sp>
      <p:sp>
        <p:nvSpPr>
          <p:cNvPr id="674820" name="Rectangle 4"/>
          <p:cNvSpPr>
            <a:spLocks noChangeArrowheads="1"/>
          </p:cNvSpPr>
          <p:nvPr/>
        </p:nvSpPr>
        <p:spPr bwMode="auto">
          <a:xfrm>
            <a:off x="3359150" y="765175"/>
            <a:ext cx="17287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Laws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4821" name="Rectangle 5"/>
          <p:cNvSpPr>
            <a:spLocks noChangeArrowheads="1"/>
          </p:cNvSpPr>
          <p:nvPr/>
        </p:nvSpPr>
        <p:spPr bwMode="auto">
          <a:xfrm>
            <a:off x="5808662" y="1341438"/>
            <a:ext cx="5662901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Known current distribution, solve the distribution of magnetic field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Superposition principle</a:t>
            </a:r>
          </a:p>
        </p:txBody>
      </p:sp>
      <p:sp>
        <p:nvSpPr>
          <p:cNvPr id="674822" name="Rectangle 6"/>
          <p:cNvSpPr>
            <a:spLocks noChangeArrowheads="1"/>
          </p:cNvSpPr>
          <p:nvPr/>
        </p:nvSpPr>
        <p:spPr bwMode="auto">
          <a:xfrm>
            <a:off x="7319964" y="765175"/>
            <a:ext cx="17287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Methods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4823" name="Rectangle 7"/>
          <p:cNvSpPr>
            <a:spLocks noChangeArrowheads="1"/>
          </p:cNvSpPr>
          <p:nvPr/>
        </p:nvSpPr>
        <p:spPr bwMode="auto">
          <a:xfrm>
            <a:off x="1847850" y="2781300"/>
            <a:ext cx="38877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Vortex source of the magnetic field</a:t>
            </a:r>
          </a:p>
        </p:txBody>
      </p:sp>
      <p:sp>
        <p:nvSpPr>
          <p:cNvPr id="674824" name="Rectangle 8"/>
          <p:cNvSpPr>
            <a:spLocks noChangeArrowheads="1"/>
          </p:cNvSpPr>
          <p:nvPr/>
        </p:nvSpPr>
        <p:spPr bwMode="auto">
          <a:xfrm>
            <a:off x="6061076" y="2701348"/>
            <a:ext cx="5410487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Known the distribution of magnetic field</a:t>
            </a: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Conduct differential operation</a:t>
            </a:r>
          </a:p>
        </p:txBody>
      </p:sp>
      <p:sp>
        <p:nvSpPr>
          <p:cNvPr id="674826" name="Rectangle 10"/>
          <p:cNvSpPr>
            <a:spLocks noChangeArrowheads="1"/>
          </p:cNvSpPr>
          <p:nvPr/>
        </p:nvSpPr>
        <p:spPr bwMode="auto">
          <a:xfrm>
            <a:off x="5880100" y="3629748"/>
            <a:ext cx="5173661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Known current distribution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Solving differential equations</a:t>
            </a:r>
          </a:p>
        </p:txBody>
      </p:sp>
      <p:sp>
        <p:nvSpPr>
          <p:cNvPr id="674829" name="Rectangle 13"/>
          <p:cNvSpPr>
            <a:spLocks noChangeArrowheads="1"/>
          </p:cNvSpPr>
          <p:nvPr/>
        </p:nvSpPr>
        <p:spPr bwMode="auto">
          <a:xfrm>
            <a:off x="1847850" y="4365625"/>
            <a:ext cx="3887788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The circulation of the magnetic field is proportional to the current</a:t>
            </a:r>
          </a:p>
        </p:txBody>
      </p:sp>
      <p:sp>
        <p:nvSpPr>
          <p:cNvPr id="674830" name="Rectangle 14"/>
          <p:cNvSpPr>
            <a:spLocks noChangeArrowheads="1"/>
          </p:cNvSpPr>
          <p:nvPr/>
        </p:nvSpPr>
        <p:spPr bwMode="auto">
          <a:xfrm>
            <a:off x="5951537" y="4508501"/>
            <a:ext cx="55200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Known magnetic field distribution, solve its circulation </a:t>
            </a: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Solving integral equations</a:t>
            </a:r>
          </a:p>
        </p:txBody>
      </p:sp>
      <p:sp>
        <p:nvSpPr>
          <p:cNvPr id="674831" name="Rectangle 15"/>
          <p:cNvSpPr>
            <a:spLocks noChangeArrowheads="1"/>
          </p:cNvSpPr>
          <p:nvPr/>
        </p:nvSpPr>
        <p:spPr bwMode="auto">
          <a:xfrm>
            <a:off x="5860471" y="5720630"/>
            <a:ext cx="5846619" cy="9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Known current, solve its magnetic field</a:t>
            </a: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 Solving integral equations</a:t>
            </a:r>
          </a:p>
        </p:txBody>
      </p:sp>
      <p:sp>
        <p:nvSpPr>
          <p:cNvPr id="674832" name="Line 16"/>
          <p:cNvSpPr>
            <a:spLocks noChangeShapeType="1"/>
          </p:cNvSpPr>
          <p:nvPr/>
        </p:nvSpPr>
        <p:spPr bwMode="auto">
          <a:xfrm>
            <a:off x="1774825" y="1341438"/>
            <a:ext cx="864235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614" name="Line 17"/>
          <p:cNvSpPr>
            <a:spLocks noChangeShapeType="1"/>
          </p:cNvSpPr>
          <p:nvPr/>
        </p:nvSpPr>
        <p:spPr bwMode="auto">
          <a:xfrm>
            <a:off x="5880100" y="105410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74834" name="Line 18"/>
          <p:cNvSpPr>
            <a:spLocks noChangeShapeType="1"/>
          </p:cNvSpPr>
          <p:nvPr/>
        </p:nvSpPr>
        <p:spPr bwMode="auto">
          <a:xfrm>
            <a:off x="1774825" y="908050"/>
            <a:ext cx="864235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74835" name="Line 19"/>
          <p:cNvSpPr>
            <a:spLocks noChangeShapeType="1"/>
          </p:cNvSpPr>
          <p:nvPr/>
        </p:nvSpPr>
        <p:spPr bwMode="auto">
          <a:xfrm>
            <a:off x="5880100" y="1341439"/>
            <a:ext cx="0" cy="5183187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74841" name="Object 25"/>
          <p:cNvGraphicFramePr>
            <a:graphicFrameLocks noChangeAspect="1"/>
          </p:cNvGraphicFramePr>
          <p:nvPr/>
        </p:nvGraphicFramePr>
        <p:xfrm>
          <a:off x="2566989" y="1844675"/>
          <a:ext cx="22939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33460" imgH="447765" progId="Equation.DSMT4">
                  <p:embed/>
                </p:oleObj>
              </mc:Choice>
              <mc:Fallback>
                <p:oleObj name="Equation" r:id="rId2" imgW="1133460" imgH="4477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1844675"/>
                        <a:ext cx="229393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44" name="Object 28"/>
          <p:cNvGraphicFramePr>
            <a:graphicFrameLocks noChangeAspect="1"/>
          </p:cNvGraphicFramePr>
          <p:nvPr/>
        </p:nvGraphicFramePr>
        <p:xfrm>
          <a:off x="2782889" y="3284538"/>
          <a:ext cx="2376487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33460" imgH="247740" progId="Equation.DSMT4">
                  <p:embed/>
                </p:oleObj>
              </mc:Choice>
              <mc:Fallback>
                <p:oleObj name="Equation" r:id="rId4" imgW="1133460" imgH="2477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9" y="3284538"/>
                        <a:ext cx="2376487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45" name="Object 29"/>
          <p:cNvGraphicFramePr>
            <a:graphicFrameLocks noChangeAspect="1"/>
          </p:cNvGraphicFramePr>
          <p:nvPr/>
        </p:nvGraphicFramePr>
        <p:xfrm>
          <a:off x="2927351" y="5445125"/>
          <a:ext cx="203676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24010" imgH="304890" progId="Equation.DSMT4">
                  <p:embed/>
                </p:oleObj>
              </mc:Choice>
              <mc:Fallback>
                <p:oleObj name="Equation" r:id="rId6" imgW="1124010" imgH="304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5445125"/>
                        <a:ext cx="203676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046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7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7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7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7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7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7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7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7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7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7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7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7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7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7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67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36" grpId="0"/>
      <p:bldP spid="674819" grpId="0"/>
      <p:bldP spid="674820" grpId="0"/>
      <p:bldP spid="674821" grpId="0"/>
      <p:bldP spid="674822" grpId="0"/>
      <p:bldP spid="674823" grpId="0"/>
      <p:bldP spid="674824" grpId="0"/>
      <p:bldP spid="674826" grpId="0"/>
      <p:bldP spid="674829" grpId="0"/>
      <p:bldP spid="674830" grpId="0"/>
      <p:bldP spid="674831" grpId="0"/>
      <p:bldP spid="674832" grpId="0" animBg="1"/>
      <p:bldP spid="674834" grpId="0" animBg="1"/>
      <p:bldP spid="6748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3" name="Text Box 3"/>
          <p:cNvSpPr txBox="1">
            <a:spLocks noChangeArrowheads="1"/>
          </p:cNvSpPr>
          <p:nvPr/>
        </p:nvSpPr>
        <p:spPr bwMode="auto">
          <a:xfrm>
            <a:off x="1308986" y="3194349"/>
            <a:ext cx="68699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Solution</a:t>
            </a:r>
            <a:r>
              <a:rPr kumimoji="1"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Establish a best coordinate system</a:t>
            </a:r>
            <a:endParaRPr kumimoji="1" lang="en-US" altLang="zh-CN" sz="2400" b="1" dirty="0">
              <a:solidFill>
                <a:srgbClr val="0000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9332" name="Text Box 5"/>
          <p:cNvSpPr txBox="1">
            <a:spLocks noChangeArrowheads="1"/>
          </p:cNvSpPr>
          <p:nvPr/>
        </p:nvSpPr>
        <p:spPr bwMode="auto">
          <a:xfrm>
            <a:off x="1504877" y="4561185"/>
            <a:ext cx="58705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Based on the symmetry, the loop integral is:</a:t>
            </a:r>
          </a:p>
        </p:txBody>
      </p:sp>
      <p:graphicFrame>
        <p:nvGraphicFramePr>
          <p:cNvPr id="558087" name="Object 7"/>
          <p:cNvGraphicFramePr>
            <a:graphicFrameLocks noChangeAspect="1"/>
          </p:cNvGraphicFramePr>
          <p:nvPr/>
        </p:nvGraphicFramePr>
        <p:xfrm>
          <a:off x="7104063" y="4797425"/>
          <a:ext cx="2563812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0770" imgH="828675" progId="Equation.DSMT4">
                  <p:embed/>
                </p:oleObj>
              </mc:Choice>
              <mc:Fallback>
                <p:oleObj name="Equation" r:id="rId2" imgW="1390770" imgH="82867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063" y="4797425"/>
                        <a:ext cx="2563812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093" name="Text Box 13"/>
          <p:cNvSpPr txBox="1">
            <a:spLocks noChangeArrowheads="1"/>
          </p:cNvSpPr>
          <p:nvPr/>
        </p:nvSpPr>
        <p:spPr bwMode="auto">
          <a:xfrm>
            <a:off x="1308986" y="1151267"/>
            <a:ext cx="9862953" cy="932563"/>
          </a:xfrm>
          <a:prstGeom prst="rect">
            <a:avLst/>
          </a:prstGeom>
          <a:solidFill>
            <a:srgbClr val="99CCFF"/>
          </a:soli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ea typeface="幼圆" panose="02010509060101010101" pitchFamily="49" charset="-122"/>
              </a:rPr>
              <a:t>Condition</a:t>
            </a:r>
            <a:r>
              <a:rPr kumimoji="1" lang="zh-CN" altLang="en-US" sz="1800" b="1" dirty="0">
                <a:solidFill>
                  <a:srgbClr val="000000"/>
                </a:solidFill>
                <a:ea typeface="幼圆" panose="02010509060101010101" pitchFamily="49" charset="-122"/>
              </a:rPr>
              <a:t>： </a:t>
            </a:r>
            <a:r>
              <a:rPr kumimoji="1"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Problem has symmetry </a:t>
            </a:r>
            <a:r>
              <a:rPr kumimoji="1"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， </a:t>
            </a:r>
            <a:r>
              <a:rPr kumimoji="1"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The integral equation can be transformed to algebraic equation </a:t>
            </a:r>
            <a:r>
              <a:rPr kumimoji="1"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！</a:t>
            </a:r>
          </a:p>
        </p:txBody>
      </p:sp>
      <p:sp>
        <p:nvSpPr>
          <p:cNvPr id="558094" name="Text Box 14"/>
          <p:cNvSpPr txBox="1">
            <a:spLocks noChangeArrowheads="1"/>
          </p:cNvSpPr>
          <p:nvPr/>
        </p:nvSpPr>
        <p:spPr bwMode="auto">
          <a:xfrm>
            <a:off x="1772226" y="25871"/>
            <a:ext cx="10419773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A simple way to solve magnetic flux density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--using </a:t>
            </a:r>
            <a:r>
              <a:rPr kumimoji="1" lang="en-US" altLang="zh-CN" sz="2400" b="1" dirty="0">
                <a:solidFill>
                  <a:srgbClr val="0000CC"/>
                </a:solidFill>
                <a:ea typeface="楷体_GB2312" pitchFamily="49" charset="-122"/>
              </a:rPr>
              <a:t>Ampere's </a:t>
            </a:r>
            <a:r>
              <a:rPr lang="en-US" altLang="ko-KR" sz="2400" b="1" dirty="0">
                <a:solidFill>
                  <a:srgbClr val="0000CC"/>
                </a:solidFill>
              </a:rPr>
              <a:t>circuital law</a:t>
            </a:r>
            <a:endParaRPr lang="en-US" altLang="zh-CN" sz="2400" b="1" dirty="0">
              <a:solidFill>
                <a:srgbClr val="0000CC"/>
              </a:solidFill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9534960" y="2428876"/>
            <a:ext cx="2214562" cy="2500313"/>
            <a:chOff x="3970" y="1549"/>
            <a:chExt cx="1632" cy="2471"/>
          </a:xfrm>
        </p:grpSpPr>
        <p:sp>
          <p:nvSpPr>
            <p:cNvPr id="26640" name="Rectangle 9"/>
            <p:cNvSpPr>
              <a:spLocks noChangeArrowheads="1"/>
            </p:cNvSpPr>
            <p:nvPr/>
          </p:nvSpPr>
          <p:spPr bwMode="auto">
            <a:xfrm>
              <a:off x="3970" y="1549"/>
              <a:ext cx="1632" cy="24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5000"/>
                </a:spcBef>
                <a:buClrTx/>
                <a:buSzTx/>
                <a:buFontTx/>
                <a:buNone/>
              </a:pPr>
              <a:endParaRPr lang="zh-CN" altLang="zh-CN" sz="20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6641" name="Rectangle 16"/>
            <p:cNvSpPr>
              <a:spLocks noChangeArrowheads="1"/>
            </p:cNvSpPr>
            <p:nvPr/>
          </p:nvSpPr>
          <p:spPr bwMode="auto">
            <a:xfrm>
              <a:off x="4647" y="2617"/>
              <a:ext cx="143" cy="40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3366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5000"/>
                </a:spcBef>
                <a:buClrTx/>
                <a:buSzTx/>
                <a:buFontTx/>
                <a:buNone/>
              </a:pPr>
              <a:endParaRPr lang="zh-CN" altLang="zh-CN" sz="20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pic>
          <p:nvPicPr>
            <p:cNvPr id="26642" name="Picture 17" descr="3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6000" contras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5" y="1560"/>
              <a:ext cx="1476" cy="2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6643" name="Object 22"/>
            <p:cNvGraphicFramePr>
              <a:graphicFrameLocks noChangeAspect="1"/>
            </p:cNvGraphicFramePr>
            <p:nvPr/>
          </p:nvGraphicFramePr>
          <p:xfrm>
            <a:off x="4877" y="2138"/>
            <a:ext cx="177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42830" imgH="171450" progId="Equation.DSMT4">
                    <p:embed/>
                  </p:oleObj>
                </mc:Choice>
                <mc:Fallback>
                  <p:oleObj name="Equation" r:id="rId5" imgW="142830" imgH="17145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7" y="2138"/>
                          <a:ext cx="177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99238" y="2108994"/>
            <a:ext cx="8672625" cy="973138"/>
            <a:chOff x="-46" y="1036"/>
            <a:chExt cx="6319" cy="613"/>
          </a:xfrm>
        </p:grpSpPr>
        <p:sp>
          <p:nvSpPr>
            <p:cNvPr id="26638" name="Text Box 2"/>
            <p:cNvSpPr txBox="1">
              <a:spLocks noChangeArrowheads="1"/>
            </p:cNvSpPr>
            <p:nvPr/>
          </p:nvSpPr>
          <p:spPr bwMode="auto">
            <a:xfrm>
              <a:off x="-46" y="1036"/>
              <a:ext cx="6319" cy="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dirty="0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   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Example: </a:t>
              </a:r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When surface current density is                       ,find magnetic                                       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     flux intensity produced by infinite current sheet</a:t>
              </a:r>
              <a:r>
                <a:rPr kumimoji="1"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26639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9231549"/>
                </p:ext>
              </p:extLst>
            </p:nvPr>
          </p:nvGraphicFramePr>
          <p:xfrm>
            <a:off x="4098" y="1069"/>
            <a:ext cx="856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647730" imgH="247740" progId="Equation.DSMT4">
                    <p:embed/>
                  </p:oleObj>
                </mc:Choice>
                <mc:Fallback>
                  <p:oleObj name="Equation" r:id="rId7" imgW="647730" imgH="2477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8" y="1069"/>
                          <a:ext cx="856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810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503064"/>
              </p:ext>
            </p:extLst>
          </p:nvPr>
        </p:nvGraphicFramePr>
        <p:xfrm>
          <a:off x="2297425" y="5164138"/>
          <a:ext cx="36607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33670" imgH="304890" progId="Equation.DSMT4">
                  <p:embed/>
                </p:oleObj>
              </mc:Choice>
              <mc:Fallback>
                <p:oleObj name="Equation" r:id="rId9" imgW="1733670" imgH="304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425" y="5164138"/>
                        <a:ext cx="3660775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110" name="Text Box 30"/>
          <p:cNvSpPr txBox="1">
            <a:spLocks noChangeArrowheads="1"/>
          </p:cNvSpPr>
          <p:nvPr/>
        </p:nvSpPr>
        <p:spPr bwMode="auto">
          <a:xfrm>
            <a:off x="1602943" y="3860800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so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 </a:t>
            </a:r>
          </a:p>
        </p:txBody>
      </p:sp>
      <p:graphicFrame>
        <p:nvGraphicFramePr>
          <p:cNvPr id="55811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550968"/>
              </p:ext>
            </p:extLst>
          </p:nvPr>
        </p:nvGraphicFramePr>
        <p:xfrm>
          <a:off x="2684030" y="3789364"/>
          <a:ext cx="160337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52490" imgH="228600" progId="Equation.DSMT4">
                  <p:embed/>
                </p:oleObj>
              </mc:Choice>
              <mc:Fallback>
                <p:oleObj name="Equation" r:id="rId11" imgW="75249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030" y="3789364"/>
                        <a:ext cx="1603375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11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121566"/>
              </p:ext>
            </p:extLst>
          </p:nvPr>
        </p:nvGraphicFramePr>
        <p:xfrm>
          <a:off x="3424188" y="5870006"/>
          <a:ext cx="1508030" cy="499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743040" imgH="219165" progId="Equation.DSMT4">
                  <p:embed/>
                </p:oleObj>
              </mc:Choice>
              <mc:Fallback>
                <p:oleObj name="Equation" r:id="rId13" imgW="743040" imgH="2191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188" y="5870006"/>
                        <a:ext cx="1508030" cy="499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18" name="AutoShape 42"/>
          <p:cNvSpPr>
            <a:spLocks noChangeArrowheads="1"/>
          </p:cNvSpPr>
          <p:nvPr/>
        </p:nvSpPr>
        <p:spPr bwMode="auto">
          <a:xfrm>
            <a:off x="6240463" y="5516563"/>
            <a:ext cx="576262" cy="215900"/>
          </a:xfrm>
          <a:prstGeom prst="rightArrow">
            <a:avLst>
              <a:gd name="adj1" fmla="val 50000"/>
              <a:gd name="adj2" fmla="val 66728"/>
            </a:avLst>
          </a:prstGeom>
          <a:solidFill>
            <a:srgbClr val="FFCC99"/>
          </a:solidFill>
          <a:ln w="222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b="1">
              <a:solidFill>
                <a:srgbClr val="FF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929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5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8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58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58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5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5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4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3" grpId="0"/>
      <p:bldP spid="99332" grpId="0"/>
      <p:bldP spid="558093" grpId="0" animBg="1"/>
      <p:bldP spid="558094" grpId="0"/>
      <p:bldP spid="558110" grpId="0"/>
      <p:bldP spid="10486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Text Box 2"/>
          <p:cNvSpPr txBox="1">
            <a:spLocks noChangeArrowheads="1"/>
          </p:cNvSpPr>
          <p:nvPr/>
        </p:nvSpPr>
        <p:spPr bwMode="auto">
          <a:xfrm>
            <a:off x="1992313" y="1196976"/>
            <a:ext cx="1331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FF33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Solution:</a:t>
            </a:r>
            <a:endParaRPr kumimoji="1" lang="en-US" altLang="zh-CN" sz="2000" b="1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60131" name="Object 3"/>
          <p:cNvGraphicFramePr>
            <a:graphicFrameLocks noChangeAspect="1"/>
          </p:cNvGraphicFramePr>
          <p:nvPr/>
        </p:nvGraphicFramePr>
        <p:xfrm>
          <a:off x="6888163" y="1268414"/>
          <a:ext cx="21463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95320" imgH="257175" progId="Equation.DSMT4">
                  <p:embed/>
                </p:oleObj>
              </mc:Choice>
              <mc:Fallback>
                <p:oleObj name="Equation" r:id="rId2" imgW="895320" imgH="25717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3" y="1268414"/>
                        <a:ext cx="214630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7" name="Text Box 4"/>
          <p:cNvSpPr txBox="1">
            <a:spLocks noChangeArrowheads="1"/>
          </p:cNvSpPr>
          <p:nvPr/>
        </p:nvSpPr>
        <p:spPr bwMode="auto">
          <a:xfrm>
            <a:off x="5808664" y="3429000"/>
            <a:ext cx="453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Applying </a:t>
            </a: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</a:rPr>
              <a:t>Ampere's </a:t>
            </a:r>
            <a:r>
              <a:rPr lang="en-US" altLang="ko-KR" sz="2400" b="1">
                <a:solidFill>
                  <a:srgbClr val="0000CC"/>
                </a:solidFill>
                <a:latin typeface="Times New Roman" panose="02020603050405020304" pitchFamily="18" charset="0"/>
              </a:rPr>
              <a:t>circuital law</a:t>
            </a:r>
            <a:endParaRPr lang="en-US" altLang="zh-CN" sz="2400" b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60133" name="Object 5"/>
          <p:cNvGraphicFramePr>
            <a:graphicFrameLocks noChangeAspect="1"/>
          </p:cNvGraphicFramePr>
          <p:nvPr/>
        </p:nvGraphicFramePr>
        <p:xfrm>
          <a:off x="6600826" y="4076701"/>
          <a:ext cx="2259013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66770" imgH="409485" progId="Equation.DSMT4">
                  <p:embed/>
                </p:oleObj>
              </mc:Choice>
              <mc:Fallback>
                <p:oleObj name="Equation" r:id="rId4" imgW="1066770" imgH="4094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6" y="4076701"/>
                        <a:ext cx="2259013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0135" name="Text Box 7"/>
          <p:cNvSpPr txBox="1">
            <a:spLocks noChangeArrowheads="1"/>
          </p:cNvSpPr>
          <p:nvPr/>
        </p:nvSpPr>
        <p:spPr bwMode="auto">
          <a:xfrm>
            <a:off x="1992314" y="404814"/>
            <a:ext cx="79216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FF3300"/>
                </a:solidFill>
                <a:ea typeface="幼圆" panose="02010509060101010101" pitchFamily="49" charset="-122"/>
              </a:rPr>
              <a:t>Ex.</a:t>
            </a:r>
            <a:r>
              <a:rPr kumimoji="1" lang="en-US" altLang="zh-CN" sz="2000" b="1">
                <a:solidFill>
                  <a:srgbClr val="000000"/>
                </a:solidFill>
                <a:ea typeface="幼圆" panose="02010509060101010101" pitchFamily="49" charset="-122"/>
              </a:rPr>
              <a:t>  Find the magnetic flux density of the infinite long current carrying coaxial cable.</a:t>
            </a:r>
            <a:endParaRPr kumimoji="1" lang="en-US" altLang="zh-CN" sz="2000" b="1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560136" name="Object 8"/>
          <p:cNvGraphicFramePr>
            <a:graphicFrameLocks noChangeAspect="1"/>
          </p:cNvGraphicFramePr>
          <p:nvPr/>
        </p:nvGraphicFramePr>
        <p:xfrm>
          <a:off x="2279650" y="1873251"/>
          <a:ext cx="16827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04770" imgH="190590" progId="Equation.DSMT4">
                  <p:embed/>
                </p:oleObj>
              </mc:Choice>
              <mc:Fallback>
                <p:oleObj name="Equation" r:id="rId6" imgW="904770" imgH="1905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1873251"/>
                        <a:ext cx="168275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0137" name="Object 9"/>
          <p:cNvGraphicFramePr>
            <a:graphicFrameLocks noChangeAspect="1"/>
          </p:cNvGraphicFramePr>
          <p:nvPr/>
        </p:nvGraphicFramePr>
        <p:xfrm>
          <a:off x="6888163" y="2205039"/>
          <a:ext cx="2881312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95460" imgH="409485" progId="Equation.DSMT4">
                  <p:embed/>
                </p:oleObj>
              </mc:Choice>
              <mc:Fallback>
                <p:oleObj name="Equation" r:id="rId8" imgW="1295460" imgH="4094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3" y="2205039"/>
                        <a:ext cx="2881312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2452688" y="2214563"/>
            <a:ext cx="4171950" cy="762000"/>
            <a:chOff x="612" y="1389"/>
            <a:chExt cx="3120" cy="480"/>
          </a:xfrm>
        </p:grpSpPr>
        <p:sp>
          <p:nvSpPr>
            <p:cNvPr id="27679" name="Text Box 10"/>
            <p:cNvSpPr txBox="1">
              <a:spLocks noChangeArrowheads="1"/>
            </p:cNvSpPr>
            <p:nvPr/>
          </p:nvSpPr>
          <p:spPr bwMode="auto">
            <a:xfrm>
              <a:off x="612" y="1389"/>
              <a:ext cx="312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Choose ampere loop                 </a:t>
              </a: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，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the current of the cross link 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is</a:t>
              </a:r>
            </a:p>
          </p:txBody>
        </p:sp>
        <p:graphicFrame>
          <p:nvGraphicFramePr>
            <p:cNvPr id="27680" name="Object 11"/>
            <p:cNvGraphicFramePr>
              <a:graphicFrameLocks noChangeAspect="1"/>
            </p:cNvGraphicFramePr>
            <p:nvPr/>
          </p:nvGraphicFramePr>
          <p:xfrm>
            <a:off x="2428" y="1434"/>
            <a:ext cx="56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76280" imgH="190590" progId="Equation.DSMT4">
                    <p:embed/>
                  </p:oleObj>
                </mc:Choice>
                <mc:Fallback>
                  <p:oleObj name="Equation" r:id="rId10" imgW="476280" imgH="1905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8" y="1434"/>
                          <a:ext cx="566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5808664" y="5300663"/>
            <a:ext cx="2592387" cy="876300"/>
            <a:chOff x="2699" y="3339"/>
            <a:chExt cx="1633" cy="552"/>
          </a:xfrm>
        </p:grpSpPr>
        <p:graphicFrame>
          <p:nvGraphicFramePr>
            <p:cNvPr id="27662" name="Object 6"/>
            <p:cNvGraphicFramePr>
              <a:graphicFrameLocks noChangeAspect="1"/>
            </p:cNvGraphicFramePr>
            <p:nvPr/>
          </p:nvGraphicFramePr>
          <p:xfrm>
            <a:off x="3198" y="3339"/>
            <a:ext cx="1134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866700" imgH="380910" progId="Equation.DSMT4">
                    <p:embed/>
                  </p:oleObj>
                </mc:Choice>
                <mc:Fallback>
                  <p:oleObj name="Equation" r:id="rId12" imgW="866700" imgH="38091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3339"/>
                          <a:ext cx="1134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3" name="AutoShape 68"/>
            <p:cNvSpPr>
              <a:spLocks noChangeArrowheads="1"/>
            </p:cNvSpPr>
            <p:nvPr/>
          </p:nvSpPr>
          <p:spPr bwMode="auto">
            <a:xfrm>
              <a:off x="2699" y="3339"/>
              <a:ext cx="185" cy="501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FFCC99"/>
            </a:solidFill>
            <a:ln w="222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5000"/>
                </a:spcBef>
                <a:buClrTx/>
                <a:buSzTx/>
                <a:buFontTx/>
                <a:buNone/>
              </a:pPr>
              <a:endParaRPr lang="zh-CN" altLang="zh-CN" sz="20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</p:grpSp>
      <p:sp>
        <p:nvSpPr>
          <p:cNvPr id="560198" name="Text Box 70"/>
          <p:cNvSpPr txBox="1">
            <a:spLocks noChangeArrowheads="1"/>
          </p:cNvSpPr>
          <p:nvPr/>
        </p:nvSpPr>
        <p:spPr bwMode="auto">
          <a:xfrm>
            <a:off x="3503614" y="1196976"/>
            <a:ext cx="26638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Choose cylindrical coordinate system</a:t>
            </a:r>
          </a:p>
        </p:txBody>
      </p:sp>
      <p:sp>
        <p:nvSpPr>
          <p:cNvPr id="560199" name="Rectangle 71"/>
          <p:cNvSpPr>
            <a:spLocks noChangeArrowheads="1"/>
          </p:cNvSpPr>
          <p:nvPr/>
        </p:nvSpPr>
        <p:spPr bwMode="auto">
          <a:xfrm>
            <a:off x="5735638" y="1268414"/>
            <a:ext cx="665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so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79864" y="3413894"/>
            <a:ext cx="4057948" cy="330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5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6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6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6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6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6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0" grpId="0"/>
      <p:bldP spid="100357" grpId="0"/>
      <p:bldP spid="560135" grpId="0"/>
      <p:bldP spid="560198" grpId="0"/>
      <p:bldP spid="56019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1154" name="Object 2"/>
          <p:cNvGraphicFramePr>
            <a:graphicFrameLocks noChangeAspect="1"/>
          </p:cNvGraphicFramePr>
          <p:nvPr/>
        </p:nvGraphicFramePr>
        <p:xfrm>
          <a:off x="2378075" y="1873250"/>
          <a:ext cx="19558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6700" imgH="190590" progId="Equation.DSMT4">
                  <p:embed/>
                </p:oleObj>
              </mc:Choice>
              <mc:Fallback>
                <p:oleObj name="Equation" r:id="rId2" imgW="866700" imgH="1905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1873250"/>
                        <a:ext cx="19558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1155" name="Text Box 3"/>
          <p:cNvSpPr txBox="1">
            <a:spLocks noChangeArrowheads="1"/>
          </p:cNvSpPr>
          <p:nvPr/>
        </p:nvSpPr>
        <p:spPr bwMode="auto">
          <a:xfrm>
            <a:off x="1847850" y="3284538"/>
            <a:ext cx="510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Applying </a:t>
            </a: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</a:rPr>
              <a:t>Ampere's </a:t>
            </a:r>
            <a:r>
              <a:rPr lang="en-US" altLang="ko-KR" sz="2400" b="1">
                <a:solidFill>
                  <a:srgbClr val="0000CC"/>
                </a:solidFill>
                <a:latin typeface="Times New Roman" panose="02020603050405020304" pitchFamily="18" charset="0"/>
              </a:rPr>
              <a:t>circuital law</a:t>
            </a:r>
            <a:endParaRPr lang="en-US" altLang="zh-CN" sz="2400" b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61156" name="Object 4"/>
          <p:cNvGraphicFramePr>
            <a:graphicFrameLocks noChangeAspect="1"/>
          </p:cNvGraphicFramePr>
          <p:nvPr/>
        </p:nvGraphicFramePr>
        <p:xfrm>
          <a:off x="2413001" y="3933825"/>
          <a:ext cx="2633663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71600" imgH="409485" progId="Equation.DSMT4">
                  <p:embed/>
                </p:oleObj>
              </mc:Choice>
              <mc:Fallback>
                <p:oleObj name="Equation" r:id="rId4" imgW="1371600" imgH="4094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1" y="3933825"/>
                        <a:ext cx="2633663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1157" name="Object 5"/>
          <p:cNvGraphicFramePr>
            <a:graphicFrameLocks noChangeAspect="1"/>
          </p:cNvGraphicFramePr>
          <p:nvPr/>
        </p:nvGraphicFramePr>
        <p:xfrm>
          <a:off x="2301875" y="5038726"/>
          <a:ext cx="172243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33390" imgH="190590" progId="Equation.DSMT4">
                  <p:embed/>
                </p:oleObj>
              </mc:Choice>
              <mc:Fallback>
                <p:oleObj name="Equation" r:id="rId6" imgW="933390" imgH="1905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5" y="5038726"/>
                        <a:ext cx="1722438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1159" name="Object 7"/>
          <p:cNvGraphicFramePr>
            <a:graphicFrameLocks noChangeAspect="1"/>
          </p:cNvGraphicFramePr>
          <p:nvPr/>
        </p:nvGraphicFramePr>
        <p:xfrm>
          <a:off x="2349501" y="646113"/>
          <a:ext cx="16287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66700" imgH="190590" progId="Equation.DSMT4">
                  <p:embed/>
                </p:oleObj>
              </mc:Choice>
              <mc:Fallback>
                <p:oleObj name="Equation" r:id="rId8" imgW="866700" imgH="1905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1" y="646113"/>
                        <a:ext cx="16287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1160" name="Object 8"/>
          <p:cNvGraphicFramePr>
            <a:graphicFrameLocks noChangeAspect="1"/>
          </p:cNvGraphicFramePr>
          <p:nvPr/>
        </p:nvGraphicFramePr>
        <p:xfrm>
          <a:off x="3203575" y="1196976"/>
          <a:ext cx="16970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19180" imgH="219165" progId="Equation.DSMT4">
                  <p:embed/>
                </p:oleObj>
              </mc:Choice>
              <mc:Fallback>
                <p:oleObj name="Equation" r:id="rId10" imgW="819180" imgH="2191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196976"/>
                        <a:ext cx="169703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1163" name="Object 11"/>
          <p:cNvGraphicFramePr>
            <a:graphicFrameLocks noChangeAspect="1"/>
          </p:cNvGraphicFramePr>
          <p:nvPr/>
        </p:nvGraphicFramePr>
        <p:xfrm>
          <a:off x="3359150" y="2349500"/>
          <a:ext cx="35814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81190" imgH="409485" progId="Equation.DSMT4">
                  <p:embed/>
                </p:oleObj>
              </mc:Choice>
              <mc:Fallback>
                <p:oleObj name="Equation" r:id="rId12" imgW="1781190" imgH="4094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2349500"/>
                        <a:ext cx="3581400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8286750" y="692150"/>
            <a:ext cx="2273300" cy="5545138"/>
            <a:chOff x="4260" y="436"/>
            <a:chExt cx="1432" cy="3493"/>
          </a:xfrm>
        </p:grpSpPr>
        <p:pic>
          <p:nvPicPr>
            <p:cNvPr id="28692" name="Picture 10" descr="3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0" y="436"/>
              <a:ext cx="1432" cy="3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93" name="Line 13"/>
            <p:cNvSpPr>
              <a:spLocks noChangeShapeType="1"/>
            </p:cNvSpPr>
            <p:nvPr/>
          </p:nvSpPr>
          <p:spPr bwMode="auto">
            <a:xfrm flipV="1">
              <a:off x="4588" y="527"/>
              <a:ext cx="0" cy="17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561166" name="Object 14"/>
          <p:cNvGraphicFramePr>
            <a:graphicFrameLocks noChangeAspect="1"/>
          </p:cNvGraphicFramePr>
          <p:nvPr/>
        </p:nvGraphicFramePr>
        <p:xfrm>
          <a:off x="3432176" y="5638801"/>
          <a:ext cx="8096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80970" imgH="219165" progId="Equation.DSMT4">
                  <p:embed/>
                </p:oleObj>
              </mc:Choice>
              <mc:Fallback>
                <p:oleObj name="Equation" r:id="rId15" imgW="380970" imgH="2191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6" y="5638801"/>
                        <a:ext cx="8096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159375" y="3933825"/>
            <a:ext cx="3079750" cy="890588"/>
            <a:chOff x="2290" y="2478"/>
            <a:chExt cx="1940" cy="561"/>
          </a:xfrm>
        </p:grpSpPr>
        <p:graphicFrame>
          <p:nvGraphicFramePr>
            <p:cNvPr id="28690" name="Object 6"/>
            <p:cNvGraphicFramePr>
              <a:graphicFrameLocks noChangeAspect="1"/>
            </p:cNvGraphicFramePr>
            <p:nvPr/>
          </p:nvGraphicFramePr>
          <p:xfrm>
            <a:off x="2646" y="2478"/>
            <a:ext cx="1584" cy="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352430" imgH="438060" progId="Equation.DSMT4">
                    <p:embed/>
                  </p:oleObj>
                </mc:Choice>
                <mc:Fallback>
                  <p:oleObj name="Equation" r:id="rId17" imgW="1352430" imgH="4380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6" y="2478"/>
                          <a:ext cx="1584" cy="5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1" name="AutoShape 16"/>
            <p:cNvSpPr>
              <a:spLocks noChangeArrowheads="1"/>
            </p:cNvSpPr>
            <p:nvPr/>
          </p:nvSpPr>
          <p:spPr bwMode="auto">
            <a:xfrm>
              <a:off x="2290" y="2522"/>
              <a:ext cx="132" cy="501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CC99"/>
            </a:solidFill>
            <a:ln w="222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5000"/>
                </a:spcBef>
                <a:buClrTx/>
                <a:buSzTx/>
                <a:buFontTx/>
                <a:buNone/>
              </a:pPr>
              <a:endParaRPr lang="zh-CN" altLang="zh-CN" sz="20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087939" y="1052513"/>
            <a:ext cx="2160587" cy="836612"/>
            <a:chOff x="2245" y="663"/>
            <a:chExt cx="1361" cy="527"/>
          </a:xfrm>
        </p:grpSpPr>
        <p:graphicFrame>
          <p:nvGraphicFramePr>
            <p:cNvPr id="28688" name="Object 9"/>
            <p:cNvGraphicFramePr>
              <a:graphicFrameLocks noChangeAspect="1"/>
            </p:cNvGraphicFramePr>
            <p:nvPr/>
          </p:nvGraphicFramePr>
          <p:xfrm>
            <a:off x="2665" y="663"/>
            <a:ext cx="941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800010" imgH="409485" progId="Equation.DSMT4">
                    <p:embed/>
                  </p:oleObj>
                </mc:Choice>
                <mc:Fallback>
                  <p:oleObj name="Equation" r:id="rId19" imgW="800010" imgH="40948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5" y="663"/>
                          <a:ext cx="941" cy="5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9" name="AutoShape 18"/>
            <p:cNvSpPr>
              <a:spLocks noChangeArrowheads="1"/>
            </p:cNvSpPr>
            <p:nvPr/>
          </p:nvSpPr>
          <p:spPr bwMode="auto">
            <a:xfrm>
              <a:off x="2245" y="663"/>
              <a:ext cx="132" cy="501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CC99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5000"/>
                </a:spcBef>
                <a:buClrTx/>
                <a:buSzTx/>
                <a:buFontTx/>
                <a:buNone/>
              </a:pPr>
              <a:endParaRPr lang="zh-CN" altLang="zh-CN" sz="20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440239" y="5445128"/>
            <a:ext cx="1512887" cy="795338"/>
            <a:chOff x="1882" y="3430"/>
            <a:chExt cx="953" cy="501"/>
          </a:xfrm>
        </p:grpSpPr>
        <p:graphicFrame>
          <p:nvGraphicFramePr>
            <p:cNvPr id="28686" name="Object 15"/>
            <p:cNvGraphicFramePr>
              <a:graphicFrameLocks noChangeAspect="1"/>
            </p:cNvGraphicFramePr>
            <p:nvPr/>
          </p:nvGraphicFramePr>
          <p:xfrm>
            <a:off x="2291" y="3521"/>
            <a:ext cx="544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457110" imgH="247740" progId="Equation.DSMT4">
                    <p:embed/>
                  </p:oleObj>
                </mc:Choice>
                <mc:Fallback>
                  <p:oleObj name="Equation" r:id="rId21" imgW="457110" imgH="2477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1" y="3521"/>
                          <a:ext cx="544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7" name="AutoShape 20"/>
            <p:cNvSpPr>
              <a:spLocks noChangeArrowheads="1"/>
            </p:cNvSpPr>
            <p:nvPr/>
          </p:nvSpPr>
          <p:spPr bwMode="auto">
            <a:xfrm>
              <a:off x="1882" y="3430"/>
              <a:ext cx="132" cy="501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CC99"/>
            </a:solidFill>
            <a:ln w="222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5000"/>
                </a:spcBef>
                <a:buClrTx/>
                <a:buSzTx/>
                <a:buFontTx/>
                <a:buNone/>
              </a:pPr>
              <a:endParaRPr lang="zh-CN" altLang="zh-CN" sz="20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705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6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6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6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6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6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6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42"/>
          <p:cNvSpPr>
            <a:spLocks noChangeArrowheads="1"/>
          </p:cNvSpPr>
          <p:nvPr/>
        </p:nvSpPr>
        <p:spPr bwMode="auto">
          <a:xfrm>
            <a:off x="1809750" y="1125539"/>
            <a:ext cx="40719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1.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Magnetization of medium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46859" name="Group 1738"/>
          <p:cNvGrpSpPr>
            <a:grpSpLocks/>
          </p:cNvGrpSpPr>
          <p:nvPr/>
        </p:nvGrpSpPr>
        <p:grpSpPr bwMode="auto">
          <a:xfrm>
            <a:off x="6167438" y="1195389"/>
            <a:ext cx="1739900" cy="1081087"/>
            <a:chOff x="2918" y="572"/>
            <a:chExt cx="1096" cy="681"/>
          </a:xfrm>
        </p:grpSpPr>
        <p:graphicFrame>
          <p:nvGraphicFramePr>
            <p:cNvPr id="29707" name="Object 1736"/>
            <p:cNvGraphicFramePr>
              <a:graphicFrameLocks noChangeAspect="1"/>
            </p:cNvGraphicFramePr>
            <p:nvPr/>
          </p:nvGraphicFramePr>
          <p:xfrm>
            <a:off x="2918" y="572"/>
            <a:ext cx="717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00210" imgH="247740" progId="Equation.DSMT4">
                    <p:embed/>
                  </p:oleObj>
                </mc:Choice>
                <mc:Fallback>
                  <p:oleObj name="Equation" r:id="rId2" imgW="600210" imgH="2477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8" y="572"/>
                          <a:ext cx="717" cy="303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prstDash val="dash"/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8" name="Line 1737"/>
            <p:cNvSpPr>
              <a:spLocks noChangeShapeType="1"/>
            </p:cNvSpPr>
            <p:nvPr/>
          </p:nvSpPr>
          <p:spPr bwMode="auto">
            <a:xfrm>
              <a:off x="3606" y="890"/>
              <a:ext cx="408" cy="36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0721" name="Rectangle 1739"/>
          <p:cNvSpPr>
            <a:spLocks noChangeArrowheads="1"/>
          </p:cNvSpPr>
          <p:nvPr/>
        </p:nvSpPr>
        <p:spPr bwMode="auto">
          <a:xfrm>
            <a:off x="1274618" y="2133601"/>
            <a:ext cx="6031057" cy="4205455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Under the effect of external magnetic field, the magnetic moments of the medium molecules are oriented, resulting in the magnetic phenomenon (showing magnetism).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The magnitude of the magnetization is determined by the number of magnetic moment in the medium.</a:t>
            </a:r>
          </a:p>
          <a:p>
            <a:pPr algn="ctr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Definition of magnetic moment</a:t>
            </a:r>
          </a:p>
        </p:txBody>
      </p:sp>
      <p:sp>
        <p:nvSpPr>
          <p:cNvPr id="447180" name="Rectangle 1740"/>
          <p:cNvSpPr>
            <a:spLocks noChangeArrowheads="1"/>
          </p:cNvSpPr>
          <p:nvPr/>
        </p:nvSpPr>
        <p:spPr bwMode="auto">
          <a:xfrm>
            <a:off x="2855913" y="1484313"/>
            <a:ext cx="24495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  <a:ea typeface="楷体_GB2312" pitchFamily="49" charset="-122"/>
              </a:rPr>
              <a:t>    Conclusion</a:t>
            </a:r>
          </a:p>
        </p:txBody>
      </p:sp>
      <p:graphicFrame>
        <p:nvGraphicFramePr>
          <p:cNvPr id="110723" name="Object 1741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57276968"/>
              </p:ext>
            </p:extLst>
          </p:nvPr>
        </p:nvGraphicFramePr>
        <p:xfrm>
          <a:off x="4525964" y="5664204"/>
          <a:ext cx="1138237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0210" imgH="247740" progId="Equation.DSMT4">
                  <p:embed/>
                </p:oleObj>
              </mc:Choice>
              <mc:Fallback>
                <p:oleObj name="Equation" r:id="rId4" imgW="600210" imgH="2477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4" y="5664204"/>
                        <a:ext cx="1138237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187" name="Object 17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142962"/>
              </p:ext>
            </p:extLst>
          </p:nvPr>
        </p:nvGraphicFramePr>
        <p:xfrm>
          <a:off x="2973389" y="5597528"/>
          <a:ext cx="981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33520" imgH="247740" progId="Equation.DSMT4">
                  <p:embed/>
                </p:oleObj>
              </mc:Choice>
              <mc:Fallback>
                <p:oleObj name="Equation" r:id="rId6" imgW="533520" imgH="2477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9" y="5597528"/>
                        <a:ext cx="9810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6" name="Rectangle 134"/>
          <p:cNvSpPr>
            <a:spLocks noChangeArrowheads="1"/>
          </p:cNvSpPr>
          <p:nvPr/>
        </p:nvSpPr>
        <p:spPr bwMode="auto">
          <a:xfrm>
            <a:off x="1847850" y="115888"/>
            <a:ext cx="854075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rgbClr val="800000"/>
                </a:solidFill>
              </a:rPr>
              <a:t>6.4 Magnetization and Equivalent Current Densities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4277" y="1060883"/>
            <a:ext cx="3590275" cy="24530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902722" y="3513966"/>
            <a:ext cx="282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external magnetic field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3488" y="3902520"/>
            <a:ext cx="3545473" cy="2436536"/>
          </a:xfrm>
          <a:prstGeom prst="rect">
            <a:avLst/>
          </a:prstGeom>
        </p:spPr>
      </p:pic>
      <p:sp>
        <p:nvSpPr>
          <p:cNvPr id="135" name="文本框 134"/>
          <p:cNvSpPr txBox="1"/>
          <p:nvPr/>
        </p:nvSpPr>
        <p:spPr>
          <a:xfrm>
            <a:off x="7902722" y="6358278"/>
            <a:ext cx="322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magnetic field applied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92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7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07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07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18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774826" y="523876"/>
            <a:ext cx="3821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2. Magnetization vector</a:t>
            </a:r>
            <a:endParaRPr kumimoji="1" lang="en-US" altLang="zh-CN" sz="2800" b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2467" name="Rectangle 3"/>
          <p:cNvSpPr>
            <a:spLocks noChangeArrowheads="1"/>
          </p:cNvSpPr>
          <p:nvPr/>
        </p:nvSpPr>
        <p:spPr bwMode="auto">
          <a:xfrm>
            <a:off x="2063751" y="1196975"/>
            <a:ext cx="8208963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  Definition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： 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Sum of the magnetic dipole moment per unit volume of the medium, that</a:t>
            </a:r>
            <a:endParaRPr lang="en-US" altLang="zh-CN" sz="2400">
              <a:solidFill>
                <a:srgbClr val="000000"/>
              </a:solidFill>
              <a:ea typeface="幼圆" panose="02010509060101010101" pitchFamily="49" charset="-122"/>
            </a:endParaRPr>
          </a:p>
        </p:txBody>
      </p:sp>
      <p:graphicFrame>
        <p:nvGraphicFramePr>
          <p:cNvPr id="702468" name="Object 4"/>
          <p:cNvGraphicFramePr>
            <a:graphicFrameLocks noChangeAspect="1"/>
          </p:cNvGraphicFramePr>
          <p:nvPr/>
        </p:nvGraphicFramePr>
        <p:xfrm>
          <a:off x="6456363" y="2852738"/>
          <a:ext cx="10414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7660" imgH="190590" progId="Equation.DSMT4">
                  <p:embed/>
                </p:oleObj>
              </mc:Choice>
              <mc:Fallback>
                <p:oleObj name="Equation" r:id="rId2" imgW="447660" imgH="1905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363" y="2852738"/>
                        <a:ext cx="10414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2469" name="Object 5"/>
          <p:cNvGraphicFramePr>
            <a:graphicFrameLocks noChangeAspect="1"/>
          </p:cNvGraphicFramePr>
          <p:nvPr/>
        </p:nvGraphicFramePr>
        <p:xfrm>
          <a:off x="3503614" y="2420938"/>
          <a:ext cx="2338387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19250" imgH="523785" progId="Equation.DSMT4">
                  <p:embed/>
                </p:oleObj>
              </mc:Choice>
              <mc:Fallback>
                <p:oleObj name="Equation" r:id="rId4" imgW="1019250" imgH="5237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4" y="2420938"/>
                        <a:ext cx="2338387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1274" y="3740151"/>
            <a:ext cx="3314145" cy="277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5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图片 1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174" y="3881467"/>
            <a:ext cx="3590275" cy="2453083"/>
          </a:xfrm>
          <a:prstGeom prst="rect">
            <a:avLst/>
          </a:prstGeom>
        </p:spPr>
      </p:pic>
      <p:sp>
        <p:nvSpPr>
          <p:cNvPr id="145" name="文本框 144"/>
          <p:cNvSpPr txBox="1"/>
          <p:nvPr/>
        </p:nvSpPr>
        <p:spPr>
          <a:xfrm>
            <a:off x="7483619" y="6334550"/>
            <a:ext cx="282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external magnetic field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2" name="图片 1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434" y="3860801"/>
            <a:ext cx="3590275" cy="2453083"/>
          </a:xfrm>
          <a:prstGeom prst="rect">
            <a:avLst/>
          </a:prstGeom>
        </p:spPr>
      </p:pic>
      <p:sp>
        <p:nvSpPr>
          <p:cNvPr id="703490" name="Rectangle 2"/>
          <p:cNvSpPr>
            <a:spLocks noChangeArrowheads="1"/>
          </p:cNvSpPr>
          <p:nvPr/>
        </p:nvSpPr>
        <p:spPr bwMode="auto">
          <a:xfrm>
            <a:off x="1992313" y="922339"/>
            <a:ext cx="3492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） 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When the medium has no external magnetic field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359151" y="333376"/>
            <a:ext cx="47529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40000"/>
              </a:lnSpc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Discussion</a:t>
            </a:r>
          </a:p>
        </p:txBody>
      </p:sp>
      <p:graphicFrame>
        <p:nvGraphicFramePr>
          <p:cNvPr id="112645" name="Object 7"/>
          <p:cNvGraphicFramePr>
            <a:graphicFrameLocks noChangeAspect="1"/>
          </p:cNvGraphicFramePr>
          <p:nvPr/>
        </p:nvGraphicFramePr>
        <p:xfrm>
          <a:off x="4511675" y="1844675"/>
          <a:ext cx="9715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9040" imgH="209460" progId="Equation.DSMT4">
                  <p:embed/>
                </p:oleObj>
              </mc:Choice>
              <mc:Fallback>
                <p:oleObj name="Equation" r:id="rId3" imgW="419040" imgH="2094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1844675"/>
                        <a:ext cx="97155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6" name="Object 8"/>
          <p:cNvGraphicFramePr>
            <a:graphicFrameLocks noChangeAspect="1"/>
          </p:cNvGraphicFramePr>
          <p:nvPr/>
        </p:nvGraphicFramePr>
        <p:xfrm>
          <a:off x="2208213" y="1851025"/>
          <a:ext cx="15811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47730" imgH="333465" progId="Equation.DSMT4">
                  <p:embed/>
                </p:oleObj>
              </mc:Choice>
              <mc:Fallback>
                <p:oleObj name="Equation" r:id="rId5" imgW="647730" imgH="3334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1851025"/>
                        <a:ext cx="15811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3499" name="Rectangle 11"/>
          <p:cNvSpPr>
            <a:spLocks noChangeArrowheads="1"/>
          </p:cNvSpPr>
          <p:nvPr/>
        </p:nvSpPr>
        <p:spPr bwMode="auto">
          <a:xfrm>
            <a:off x="5808664" y="922339"/>
            <a:ext cx="4073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） 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With external magnetic field</a:t>
            </a:r>
          </a:p>
        </p:txBody>
      </p:sp>
      <p:graphicFrame>
        <p:nvGraphicFramePr>
          <p:cNvPr id="112649" name="Object 12"/>
          <p:cNvGraphicFramePr>
            <a:graphicFrameLocks noChangeAspect="1"/>
          </p:cNvGraphicFramePr>
          <p:nvPr/>
        </p:nvGraphicFramePr>
        <p:xfrm>
          <a:off x="6904039" y="2636838"/>
          <a:ext cx="12858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61870" imgH="247740" progId="Equation.DSMT4">
                  <p:embed/>
                </p:oleObj>
              </mc:Choice>
              <mc:Fallback>
                <p:oleObj name="Equation" r:id="rId7" imgW="561870" imgH="2477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4039" y="2636838"/>
                        <a:ext cx="1285875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1" name="Object 15"/>
          <p:cNvGraphicFramePr>
            <a:graphicFrameLocks noChangeAspect="1"/>
          </p:cNvGraphicFramePr>
          <p:nvPr/>
        </p:nvGraphicFramePr>
        <p:xfrm>
          <a:off x="6948488" y="2001838"/>
          <a:ext cx="20050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28630" imgH="333465" progId="Equation.DSMT4">
                  <p:embed/>
                </p:oleObj>
              </mc:Choice>
              <mc:Fallback>
                <p:oleObj name="Equation" r:id="rId9" imgW="828630" imgH="3334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2001838"/>
                        <a:ext cx="200501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049483"/>
              </p:ext>
            </p:extLst>
          </p:nvPr>
        </p:nvGraphicFramePr>
        <p:xfrm>
          <a:off x="6315076" y="1570038"/>
          <a:ext cx="2949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19320" imgH="219165" progId="Equation.DSMT4">
                  <p:embed/>
                </p:oleObj>
              </mc:Choice>
              <mc:Fallback>
                <p:oleObj name="Equation" r:id="rId11" imgW="1219320" imgH="2191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5076" y="1570038"/>
                        <a:ext cx="29495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3507" name="Rectangle 19"/>
          <p:cNvSpPr>
            <a:spLocks noChangeArrowheads="1"/>
          </p:cNvSpPr>
          <p:nvPr/>
        </p:nvSpPr>
        <p:spPr bwMode="auto">
          <a:xfrm>
            <a:off x="5737225" y="3068638"/>
            <a:ext cx="475138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There, n is the number of magnetized molecules in the unit volume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3508" name="Rectangle 20"/>
          <p:cNvSpPr>
            <a:spLocks noChangeArrowheads="1"/>
          </p:cNvSpPr>
          <p:nvPr/>
        </p:nvSpPr>
        <p:spPr bwMode="auto">
          <a:xfrm>
            <a:off x="1774825" y="3481357"/>
            <a:ext cx="8713788" cy="40011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endParaRPr lang="zh-CN" altLang="zh-CN" sz="20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703509" name="Line 21"/>
          <p:cNvSpPr>
            <a:spLocks noChangeShapeType="1"/>
          </p:cNvSpPr>
          <p:nvPr/>
        </p:nvSpPr>
        <p:spPr bwMode="auto">
          <a:xfrm>
            <a:off x="5735638" y="981075"/>
            <a:ext cx="0" cy="532765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31825" name="Object 4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951950"/>
              </p:ext>
            </p:extLst>
          </p:nvPr>
        </p:nvGraphicFramePr>
        <p:xfrm>
          <a:off x="5938838" y="4515884"/>
          <a:ext cx="10906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571590" imgH="247740" progId="Equation.DSMT4">
                  <p:embed/>
                </p:oleObj>
              </mc:Choice>
              <mc:Fallback>
                <p:oleObj name="Equation" r:id="rId13" imgW="571590" imgH="2477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838" y="4515884"/>
                        <a:ext cx="1090613" cy="4810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prstDash val="dash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9" name="Group 473"/>
          <p:cNvGrpSpPr>
            <a:grpSpLocks/>
          </p:cNvGrpSpPr>
          <p:nvPr/>
        </p:nvGrpSpPr>
        <p:grpSpPr bwMode="auto">
          <a:xfrm>
            <a:off x="2268538" y="3140075"/>
            <a:ext cx="1739900" cy="1081088"/>
            <a:chOff x="2918" y="572"/>
            <a:chExt cx="1096" cy="681"/>
          </a:xfrm>
        </p:grpSpPr>
        <p:graphicFrame>
          <p:nvGraphicFramePr>
            <p:cNvPr id="31763" name="Object 474"/>
            <p:cNvGraphicFramePr>
              <a:graphicFrameLocks noChangeAspect="1"/>
            </p:cNvGraphicFramePr>
            <p:nvPr/>
          </p:nvGraphicFramePr>
          <p:xfrm>
            <a:off x="2918" y="572"/>
            <a:ext cx="717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600210" imgH="247740" progId="Equation.DSMT4">
                    <p:embed/>
                  </p:oleObj>
                </mc:Choice>
                <mc:Fallback>
                  <p:oleObj name="Equation" r:id="rId15" imgW="600210" imgH="2477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8" y="572"/>
                          <a:ext cx="717" cy="303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prstDash val="dash"/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4" name="Line 475"/>
            <p:cNvSpPr>
              <a:spLocks noChangeShapeType="1"/>
            </p:cNvSpPr>
            <p:nvPr/>
          </p:nvSpPr>
          <p:spPr bwMode="auto">
            <a:xfrm>
              <a:off x="3606" y="890"/>
              <a:ext cx="408" cy="36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48618" name="AutoShape 42"/>
          <p:cNvSpPr>
            <a:spLocks noChangeArrowheads="1"/>
          </p:cNvSpPr>
          <p:nvPr/>
        </p:nvSpPr>
        <p:spPr bwMode="auto">
          <a:xfrm>
            <a:off x="3863976" y="1989138"/>
            <a:ext cx="576263" cy="215900"/>
          </a:xfrm>
          <a:prstGeom prst="rightArrow">
            <a:avLst>
              <a:gd name="adj1" fmla="val 50000"/>
              <a:gd name="adj2" fmla="val 66728"/>
            </a:avLst>
          </a:prstGeom>
          <a:solidFill>
            <a:srgbClr val="FFCC99"/>
          </a:solidFill>
          <a:ln w="222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b="1">
              <a:solidFill>
                <a:srgbClr val="FF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3" name="AutoShape 42"/>
          <p:cNvSpPr>
            <a:spLocks noChangeArrowheads="1"/>
          </p:cNvSpPr>
          <p:nvPr/>
        </p:nvSpPr>
        <p:spPr bwMode="auto">
          <a:xfrm>
            <a:off x="6024563" y="2133600"/>
            <a:ext cx="576262" cy="215900"/>
          </a:xfrm>
          <a:prstGeom prst="rightArrow">
            <a:avLst>
              <a:gd name="adj1" fmla="val 50000"/>
              <a:gd name="adj2" fmla="val 66728"/>
            </a:avLst>
          </a:prstGeom>
          <a:solidFill>
            <a:srgbClr val="FFCC99"/>
          </a:solidFill>
          <a:ln w="222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b="1">
              <a:solidFill>
                <a:srgbClr val="FF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4" name="AutoShape 42"/>
          <p:cNvSpPr>
            <a:spLocks noChangeArrowheads="1"/>
          </p:cNvSpPr>
          <p:nvPr/>
        </p:nvSpPr>
        <p:spPr bwMode="auto">
          <a:xfrm>
            <a:off x="6024563" y="2781300"/>
            <a:ext cx="576262" cy="215900"/>
          </a:xfrm>
          <a:prstGeom prst="rightArrow">
            <a:avLst>
              <a:gd name="adj1" fmla="val 50000"/>
              <a:gd name="adj2" fmla="val 66728"/>
            </a:avLst>
          </a:prstGeom>
          <a:solidFill>
            <a:srgbClr val="FFCC99"/>
          </a:solidFill>
          <a:ln w="222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b="1">
              <a:solidFill>
                <a:srgbClr val="FF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2443879" y="6313884"/>
            <a:ext cx="282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external magnetic field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88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0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0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03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0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4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507" grpId="0"/>
      <p:bldP spid="703508" grpId="0" animBg="1"/>
      <p:bldP spid="703509" grpId="0" animBg="1"/>
      <p:bldP spid="1048618" grpId="0" animBg="1"/>
      <p:bldP spid="3" grpId="0" animBg="1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ChangeArrowheads="1"/>
          </p:cNvSpPr>
          <p:nvPr/>
        </p:nvSpPr>
        <p:spPr bwMode="auto">
          <a:xfrm>
            <a:off x="1676400" y="1268414"/>
            <a:ext cx="989214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） 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The magnitude of the magnetization vector is related to the dielectric material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） 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The 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magnitude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 of the magnetization is also related to the intensity of the applied field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After the medium is magnetized, extra magnetic field           will be generated in the space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The total magnetic field        in the medium inside and outside space is</a:t>
            </a:r>
          </a:p>
        </p:txBody>
      </p:sp>
      <p:sp>
        <p:nvSpPr>
          <p:cNvPr id="113668" name="Rectangle 3"/>
          <p:cNvSpPr>
            <a:spLocks noChangeArrowheads="1"/>
          </p:cNvSpPr>
          <p:nvPr/>
        </p:nvSpPr>
        <p:spPr bwMode="auto">
          <a:xfrm>
            <a:off x="2711451" y="4470400"/>
            <a:ext cx="7345363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>
                <a:solidFill>
                  <a:srgbClr val="800000"/>
                </a:solidFill>
                <a:ea typeface="楷体_GB2312" pitchFamily="49" charset="-122"/>
              </a:rPr>
              <a:t>Experimental results</a:t>
            </a:r>
            <a:r>
              <a:rPr lang="zh-CN" altLang="en-US" sz="2400" b="1" dirty="0">
                <a:solidFill>
                  <a:srgbClr val="800000"/>
                </a:solidFill>
                <a:ea typeface="楷体_GB2312" pitchFamily="49" charset="-122"/>
              </a:rPr>
              <a:t>：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For linear and isotropic media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，      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is proportional to      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that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5232400" y="620713"/>
            <a:ext cx="2592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Conclusion</a:t>
            </a:r>
            <a:endParaRPr kumimoji="1" lang="en-US" altLang="zh-CN" sz="2800" b="1" dirty="0">
              <a:solidFill>
                <a:srgbClr val="000000"/>
              </a:solidFill>
            </a:endParaRPr>
          </a:p>
        </p:txBody>
      </p:sp>
      <p:graphicFrame>
        <p:nvGraphicFramePr>
          <p:cNvPr id="11367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737157"/>
              </p:ext>
            </p:extLst>
          </p:nvPr>
        </p:nvGraphicFramePr>
        <p:xfrm>
          <a:off x="4962091" y="3884911"/>
          <a:ext cx="2070535" cy="573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1940" imgH="209460" progId="Equation.DSMT4">
                  <p:embed/>
                </p:oleObj>
              </mc:Choice>
              <mc:Fallback>
                <p:oleObj name="Equation" r:id="rId2" imgW="761940" imgH="2094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091" y="3884911"/>
                        <a:ext cx="2070535" cy="5730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658321"/>
              </p:ext>
            </p:extLst>
          </p:nvPr>
        </p:nvGraphicFramePr>
        <p:xfrm>
          <a:off x="4511675" y="5478462"/>
          <a:ext cx="1612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6630" imgH="247740" progId="Equation.DSMT4">
                  <p:embed/>
                </p:oleObj>
              </mc:Choice>
              <mc:Fallback>
                <p:oleObj name="Equation" r:id="rId4" imgW="666630" imgH="2477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5478462"/>
                        <a:ext cx="1612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855424"/>
              </p:ext>
            </p:extLst>
          </p:nvPr>
        </p:nvGraphicFramePr>
        <p:xfrm>
          <a:off x="7032626" y="4982299"/>
          <a:ext cx="505521" cy="42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620" imgH="190590" progId="Equation.DSMT4">
                  <p:embed/>
                </p:oleObj>
              </mc:Choice>
              <mc:Fallback>
                <p:oleObj name="Equation" r:id="rId6" imgW="190620" imgH="1905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26" y="4982299"/>
                        <a:ext cx="505521" cy="423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656527"/>
              </p:ext>
            </p:extLst>
          </p:nvPr>
        </p:nvGraphicFramePr>
        <p:xfrm>
          <a:off x="3863976" y="6054724"/>
          <a:ext cx="24622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19250" imgH="219165" progId="Equation.DSMT4">
                  <p:embed/>
                </p:oleObj>
              </mc:Choice>
              <mc:Fallback>
                <p:oleObj name="Equation" r:id="rId8" imgW="1019250" imgH="2191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6" y="6054724"/>
                        <a:ext cx="24622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4521" name="Rectangle 9"/>
          <p:cNvSpPr>
            <a:spLocks noChangeArrowheads="1"/>
          </p:cNvSpPr>
          <p:nvPr/>
        </p:nvSpPr>
        <p:spPr bwMode="auto">
          <a:xfrm>
            <a:off x="2711451" y="5910262"/>
            <a:ext cx="1223963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where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</a:p>
        </p:txBody>
      </p:sp>
      <p:sp>
        <p:nvSpPr>
          <p:cNvPr id="704522" name="Rectangle 10"/>
          <p:cNvSpPr>
            <a:spLocks noChangeArrowheads="1"/>
          </p:cNvSpPr>
          <p:nvPr/>
        </p:nvSpPr>
        <p:spPr bwMode="auto">
          <a:xfrm>
            <a:off x="6384132" y="5894681"/>
            <a:ext cx="43211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is called as the magnetic susceptibility of the medium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04523" name="Rectangle 11"/>
          <p:cNvSpPr>
            <a:spLocks noChangeArrowheads="1"/>
          </p:cNvSpPr>
          <p:nvPr/>
        </p:nvSpPr>
        <p:spPr bwMode="auto">
          <a:xfrm>
            <a:off x="2135189" y="3444845"/>
            <a:ext cx="184731" cy="40011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endParaRPr lang="zh-CN" altLang="zh-CN" sz="2000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11367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10879"/>
              </p:ext>
            </p:extLst>
          </p:nvPr>
        </p:nvGraphicFramePr>
        <p:xfrm>
          <a:off x="3935414" y="2202872"/>
          <a:ext cx="521226" cy="589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0900" imgH="209460" progId="Equation.DSMT4">
                  <p:embed/>
                </p:oleObj>
              </mc:Choice>
              <mc:Fallback>
                <p:oleObj name="Equation" r:id="rId10" imgW="180900" imgH="2094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4" y="2202872"/>
                        <a:ext cx="521226" cy="589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837177"/>
              </p:ext>
            </p:extLst>
          </p:nvPr>
        </p:nvGraphicFramePr>
        <p:xfrm>
          <a:off x="5563755" y="3301174"/>
          <a:ext cx="408420" cy="543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2830" imgH="190590" progId="Equation.DSMT4">
                  <p:embed/>
                </p:oleObj>
              </mc:Choice>
              <mc:Fallback>
                <p:oleObj name="Equation" r:id="rId12" imgW="142830" imgH="1905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3755" y="3301174"/>
                        <a:ext cx="408420" cy="5437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49208"/>
              </p:ext>
            </p:extLst>
          </p:nvPr>
        </p:nvGraphicFramePr>
        <p:xfrm>
          <a:off x="9476509" y="2678400"/>
          <a:ext cx="456191" cy="454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09520" imgH="209460" progId="Equation.DSMT4">
                  <p:embed/>
                </p:oleObj>
              </mc:Choice>
              <mc:Fallback>
                <p:oleObj name="Equation" r:id="rId14" imgW="209520" imgH="2094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6509" y="2678400"/>
                        <a:ext cx="456191" cy="4541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389721"/>
              </p:ext>
            </p:extLst>
          </p:nvPr>
        </p:nvGraphicFramePr>
        <p:xfrm>
          <a:off x="3143250" y="5478463"/>
          <a:ext cx="3762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1450" imgH="190590" progId="Equation.DSMT4">
                  <p:embed/>
                </p:oleObj>
              </mc:Choice>
              <mc:Fallback>
                <p:oleObj name="Equation" r:id="rId16" imgW="171450" imgH="1905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5478463"/>
                        <a:ext cx="37623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894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0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0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0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" grpId="0"/>
      <p:bldP spid="704521" grpId="0"/>
      <p:bldP spid="704522" grpId="0"/>
      <p:bldP spid="7045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926617"/>
              </p:ext>
            </p:extLst>
          </p:nvPr>
        </p:nvGraphicFramePr>
        <p:xfrm>
          <a:off x="2201650" y="2570563"/>
          <a:ext cx="3815120" cy="2129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8910" imgH="904965" progId="Equation.DSMT4">
                  <p:embed/>
                </p:oleObj>
              </mc:Choice>
              <mc:Fallback>
                <p:oleObj name="Equation" r:id="rId2" imgW="1628910" imgH="9049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650" y="2570563"/>
                        <a:ext cx="3815120" cy="21296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Rectangle 5"/>
          <p:cNvSpPr>
            <a:spLocks noChangeArrowheads="1"/>
          </p:cNvSpPr>
          <p:nvPr/>
        </p:nvSpPr>
        <p:spPr bwMode="auto">
          <a:xfrm>
            <a:off x="1648691" y="1171558"/>
            <a:ext cx="582194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  <a:buClrTx/>
              <a:buSzTx/>
              <a:buFontTx/>
              <a:buChar char="•"/>
            </a:pPr>
            <a:r>
              <a:rPr lang="en-US" altLang="zh-CN" b="1" dirty="0">
                <a:solidFill>
                  <a:srgbClr val="0000CC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ea typeface="楷体_GB2312" pitchFamily="49" charset="-122"/>
              </a:rPr>
              <a:t>Magnetic flux density on the axis of the current carrying circular ring </a:t>
            </a:r>
            <a:r>
              <a:rPr lang="zh-CN" altLang="en-US" sz="2400" b="1" dirty="0">
                <a:solidFill>
                  <a:srgbClr val="0000CC"/>
                </a:solidFill>
                <a:ea typeface="楷体_GB2312" pitchFamily="49" charset="-122"/>
              </a:rPr>
              <a:t>：</a:t>
            </a:r>
          </a:p>
        </p:txBody>
      </p:sp>
      <p:grpSp>
        <p:nvGrpSpPr>
          <p:cNvPr id="33796" name="Group 30"/>
          <p:cNvGrpSpPr>
            <a:grpSpLocks/>
          </p:cNvGrpSpPr>
          <p:nvPr/>
        </p:nvGrpSpPr>
        <p:grpSpPr bwMode="auto">
          <a:xfrm>
            <a:off x="7680328" y="2054227"/>
            <a:ext cx="2447925" cy="2536825"/>
            <a:chOff x="3923" y="2337"/>
            <a:chExt cx="1542" cy="1598"/>
          </a:xfrm>
        </p:grpSpPr>
        <p:grpSp>
          <p:nvGrpSpPr>
            <p:cNvPr id="33797" name="Group 31"/>
            <p:cNvGrpSpPr>
              <a:grpSpLocks/>
            </p:cNvGrpSpPr>
            <p:nvPr/>
          </p:nvGrpSpPr>
          <p:grpSpPr bwMode="auto">
            <a:xfrm>
              <a:off x="3923" y="2337"/>
              <a:ext cx="1542" cy="1598"/>
              <a:chOff x="3923" y="2296"/>
              <a:chExt cx="1542" cy="1598"/>
            </a:xfrm>
          </p:grpSpPr>
          <p:grpSp>
            <p:nvGrpSpPr>
              <p:cNvPr id="33800" name="Group 33"/>
              <p:cNvGrpSpPr>
                <a:grpSpLocks/>
              </p:cNvGrpSpPr>
              <p:nvPr/>
            </p:nvGrpSpPr>
            <p:grpSpPr bwMode="auto">
              <a:xfrm>
                <a:off x="3923" y="2296"/>
                <a:ext cx="1542" cy="1435"/>
                <a:chOff x="3923" y="2296"/>
                <a:chExt cx="1542" cy="1435"/>
              </a:xfrm>
            </p:grpSpPr>
            <p:sp>
              <p:nvSpPr>
                <p:cNvPr id="33802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558" y="2341"/>
                  <a:ext cx="0" cy="907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03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4059" y="3248"/>
                  <a:ext cx="499" cy="363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04" name="Line 36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32" y="2874"/>
                  <a:ext cx="0" cy="748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05" name="Line 37"/>
                <p:cNvSpPr>
                  <a:spLocks noChangeShapeType="1"/>
                </p:cNvSpPr>
                <p:nvPr/>
              </p:nvSpPr>
              <p:spPr bwMode="auto">
                <a:xfrm flipH="1" flipV="1">
                  <a:off x="4558" y="2568"/>
                  <a:ext cx="272" cy="84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graphicFrame>
              <p:nvGraphicFramePr>
                <p:cNvPr id="33806" name="Object 38"/>
                <p:cNvGraphicFramePr>
                  <a:graphicFrameLocks noChangeAspect="1"/>
                </p:cNvGraphicFramePr>
                <p:nvPr/>
              </p:nvGraphicFramePr>
              <p:xfrm>
                <a:off x="4771" y="3421"/>
                <a:ext cx="161" cy="19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4" imgW="114210" imgH="152310" progId="Equation.DSMT4">
                        <p:embed/>
                      </p:oleObj>
                    </mc:Choice>
                    <mc:Fallback>
                      <p:oleObj name="Equation" r:id="rId4" imgW="114210" imgH="15231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71" y="3421"/>
                              <a:ext cx="161" cy="19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3807" name="Object 39"/>
                <p:cNvGraphicFramePr>
                  <a:graphicFrameLocks noChangeAspect="1"/>
                </p:cNvGraphicFramePr>
                <p:nvPr/>
              </p:nvGraphicFramePr>
              <p:xfrm>
                <a:off x="5288" y="3203"/>
                <a:ext cx="177" cy="1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6" imgW="133380" imgH="152310" progId="Equation.DSMT4">
                        <p:embed/>
                      </p:oleObj>
                    </mc:Choice>
                    <mc:Fallback>
                      <p:oleObj name="Equation" r:id="rId6" imgW="133380" imgH="15231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88" y="3203"/>
                              <a:ext cx="177" cy="1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3808" name="Object 40"/>
                <p:cNvGraphicFramePr>
                  <a:graphicFrameLocks noChangeAspect="1"/>
                </p:cNvGraphicFramePr>
                <p:nvPr/>
              </p:nvGraphicFramePr>
              <p:xfrm>
                <a:off x="3923" y="3566"/>
                <a:ext cx="161" cy="16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8" imgW="114210" imgH="133440" progId="Equation.DSMT4">
                        <p:embed/>
                      </p:oleObj>
                    </mc:Choice>
                    <mc:Fallback>
                      <p:oleObj name="Equation" r:id="rId8" imgW="114210" imgH="1334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23" y="3566"/>
                              <a:ext cx="161" cy="16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3809" name="Object 41"/>
                <p:cNvGraphicFramePr>
                  <a:graphicFrameLocks noChangeAspect="1"/>
                </p:cNvGraphicFramePr>
                <p:nvPr/>
              </p:nvGraphicFramePr>
              <p:xfrm>
                <a:off x="4558" y="2296"/>
                <a:ext cx="227" cy="21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0" imgW="114210" imgH="114300" progId="Equation.DSMT4">
                        <p:embed/>
                      </p:oleObj>
                    </mc:Choice>
                    <mc:Fallback>
                      <p:oleObj name="Equation" r:id="rId10" imgW="114210" imgH="1143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58" y="2296"/>
                              <a:ext cx="227" cy="21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3810" name="Object 42"/>
                <p:cNvGraphicFramePr>
                  <a:graphicFrameLocks noChangeAspect="1"/>
                </p:cNvGraphicFramePr>
                <p:nvPr/>
              </p:nvGraphicFramePr>
              <p:xfrm>
                <a:off x="4512" y="3248"/>
                <a:ext cx="161" cy="16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2" imgW="114210" imgH="133440" progId="Equation.DSMT4">
                        <p:embed/>
                      </p:oleObj>
                    </mc:Choice>
                    <mc:Fallback>
                      <p:oleObj name="Equation" r:id="rId12" imgW="114210" imgH="1334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12" y="3248"/>
                              <a:ext cx="161" cy="16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3811" name="Object 43"/>
                <p:cNvGraphicFramePr>
                  <a:graphicFrameLocks noChangeAspect="1"/>
                </p:cNvGraphicFramePr>
                <p:nvPr/>
              </p:nvGraphicFramePr>
              <p:xfrm>
                <a:off x="4299" y="2523"/>
                <a:ext cx="258" cy="19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4" imgW="190620" imgH="152310" progId="Equation.DSMT4">
                        <p:embed/>
                      </p:oleObj>
                    </mc:Choice>
                    <mc:Fallback>
                      <p:oleObj name="Equation" r:id="rId14" imgW="190620" imgH="15231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99" y="2523"/>
                              <a:ext cx="258" cy="19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3812" name="Line 44"/>
                <p:cNvSpPr>
                  <a:spLocks noChangeShapeType="1"/>
                </p:cNvSpPr>
                <p:nvPr/>
              </p:nvSpPr>
              <p:spPr bwMode="auto">
                <a:xfrm flipH="1" flipV="1">
                  <a:off x="4286" y="3067"/>
                  <a:ext cx="272" cy="18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graphicFrame>
              <p:nvGraphicFramePr>
                <p:cNvPr id="33813" name="Object 45"/>
                <p:cNvGraphicFramePr>
                  <a:graphicFrameLocks noChangeAspect="1"/>
                </p:cNvGraphicFramePr>
                <p:nvPr/>
              </p:nvGraphicFramePr>
              <p:xfrm>
                <a:off x="4286" y="3127"/>
                <a:ext cx="161" cy="16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6" imgW="114210" imgH="133440" progId="Equation.DSMT4">
                        <p:embed/>
                      </p:oleObj>
                    </mc:Choice>
                    <mc:Fallback>
                      <p:oleObj name="Equation" r:id="rId16" imgW="114210" imgH="1334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86" y="3127"/>
                              <a:ext cx="161" cy="16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3814" name="Oval 46"/>
                <p:cNvSpPr>
                  <a:spLocks noChangeArrowheads="1"/>
                </p:cNvSpPr>
                <p:nvPr/>
              </p:nvSpPr>
              <p:spPr bwMode="auto">
                <a:xfrm>
                  <a:off x="4123" y="3071"/>
                  <a:ext cx="870" cy="354"/>
                </a:xfrm>
                <a:prstGeom prst="ellipse">
                  <a:avLst/>
                </a:prstGeom>
                <a:noFill/>
                <a:ln w="349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15000"/>
                    </a:spcBef>
                    <a:buClrTx/>
                    <a:buSzTx/>
                    <a:buFontTx/>
                    <a:buNone/>
                  </a:pPr>
                  <a:endParaRPr lang="zh-CN" altLang="zh-CN" sz="2000">
                    <a:solidFill>
                      <a:schemeClr val="bg1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33815" name="Oval 47"/>
                <p:cNvSpPr>
                  <a:spLocks noChangeArrowheads="1"/>
                </p:cNvSpPr>
                <p:nvPr/>
              </p:nvSpPr>
              <p:spPr bwMode="auto">
                <a:xfrm>
                  <a:off x="4518" y="2425"/>
                  <a:ext cx="164" cy="3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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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15000"/>
                    </a:spcBef>
                    <a:buClrTx/>
                    <a:buSzTx/>
                    <a:buFontTx/>
                    <a:buNone/>
                  </a:pPr>
                  <a:endParaRPr lang="zh-CN" altLang="zh-CN" sz="2000">
                    <a:solidFill>
                      <a:schemeClr val="bg1"/>
                    </a:solidFill>
                    <a:ea typeface="楷体_GB2312" pitchFamily="49" charset="-122"/>
                  </a:endParaRPr>
                </a:p>
              </p:txBody>
            </p:sp>
          </p:grpSp>
          <p:sp>
            <p:nvSpPr>
              <p:cNvPr id="33801" name="Rectangle 48"/>
              <p:cNvSpPr>
                <a:spLocks noChangeArrowheads="1"/>
              </p:cNvSpPr>
              <p:nvPr/>
            </p:nvSpPr>
            <p:spPr bwMode="auto">
              <a:xfrm>
                <a:off x="3923" y="3702"/>
                <a:ext cx="145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15000"/>
                  </a:spcBef>
                  <a:buClrTx/>
                  <a:buSzTx/>
                  <a:buFontTx/>
                  <a:buNone/>
                </a:pPr>
                <a:r>
                  <a:rPr lang="en-US" altLang="zh-CN" sz="1400" b="1">
                    <a:solidFill>
                      <a:srgbClr val="000000"/>
                    </a:solidFill>
                    <a:ea typeface="楷体_GB2312" pitchFamily="49" charset="-122"/>
                  </a:rPr>
                  <a:t>Circular ring carrying </a:t>
                </a:r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I</a:t>
                </a:r>
              </a:p>
            </p:txBody>
          </p:sp>
        </p:grpSp>
        <p:sp>
          <p:nvSpPr>
            <p:cNvPr id="33798" name="Line 49"/>
            <p:cNvSpPr>
              <a:spLocks noChangeShapeType="1"/>
            </p:cNvSpPr>
            <p:nvPr/>
          </p:nvSpPr>
          <p:spPr bwMode="auto">
            <a:xfrm flipV="1">
              <a:off x="4801" y="3430"/>
              <a:ext cx="91" cy="45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29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188913"/>
            <a:ext cx="8540750" cy="1143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b="1">
                <a:solidFill>
                  <a:srgbClr val="800000"/>
                </a:solidFill>
              </a:rPr>
              <a:t>6.1 Fundamental Postulates of Magnetostatics in Free Space</a:t>
            </a:r>
          </a:p>
        </p:txBody>
      </p:sp>
      <p:sp>
        <p:nvSpPr>
          <p:cNvPr id="7373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703388" y="1341438"/>
            <a:ext cx="8640762" cy="1223962"/>
          </a:xfrm>
          <a:noFill/>
        </p:spPr>
        <p:txBody>
          <a:bodyPr/>
          <a:lstStyle/>
          <a:p>
            <a:pPr eaLnBrk="1" hangingPunct="1"/>
            <a:r>
              <a:rPr lang="en-US" altLang="ko-KR" sz="2400">
                <a:solidFill>
                  <a:srgbClr val="0000CC"/>
                </a:solidFill>
                <a:ea typeface="Gulim" panose="020B0600000101010101" pitchFamily="34" charset="-127"/>
              </a:rPr>
              <a:t>When a small test charge </a:t>
            </a:r>
            <a:r>
              <a:rPr lang="en-US" altLang="ko-KR" sz="2400" i="1">
                <a:solidFill>
                  <a:srgbClr val="0000CC"/>
                </a:solidFill>
                <a:ea typeface="Gulim" panose="020B0600000101010101" pitchFamily="34" charset="-127"/>
              </a:rPr>
              <a:t>q</a:t>
            </a:r>
            <a:r>
              <a:rPr lang="en-US" altLang="ko-KR" sz="2400">
                <a:solidFill>
                  <a:srgbClr val="0000CC"/>
                </a:solidFill>
                <a:ea typeface="Gulim" panose="020B0600000101010101" pitchFamily="34" charset="-127"/>
              </a:rPr>
              <a:t> is placed in an electric field </a:t>
            </a:r>
            <a:r>
              <a:rPr lang="en-US" altLang="ko-KR" sz="2400" b="1">
                <a:solidFill>
                  <a:srgbClr val="0000CC"/>
                </a:solidFill>
                <a:ea typeface="Gulim" panose="020B0600000101010101" pitchFamily="34" charset="-127"/>
              </a:rPr>
              <a:t>E</a:t>
            </a:r>
            <a:r>
              <a:rPr lang="en-US" altLang="ko-KR" sz="2400">
                <a:solidFill>
                  <a:srgbClr val="0000CC"/>
                </a:solidFill>
                <a:ea typeface="Gulim" panose="020B0600000101010101" pitchFamily="34" charset="-127"/>
              </a:rPr>
              <a:t>, it experiences an </a:t>
            </a:r>
            <a:r>
              <a:rPr lang="en-US" altLang="ko-KR" sz="2400" b="1" i="1">
                <a:solidFill>
                  <a:srgbClr val="0000CC"/>
                </a:solidFill>
                <a:ea typeface="Gulim" panose="020B0600000101010101" pitchFamily="34" charset="-127"/>
              </a:rPr>
              <a:t>electric force </a:t>
            </a:r>
            <a:r>
              <a:rPr lang="en-US" altLang="ko-KR" sz="2400" b="1">
                <a:solidFill>
                  <a:srgbClr val="0000CC"/>
                </a:solidFill>
                <a:ea typeface="Gulim" panose="020B0600000101010101" pitchFamily="34" charset="-127"/>
              </a:rPr>
              <a:t>F</a:t>
            </a:r>
            <a:r>
              <a:rPr lang="en-US" altLang="ko-KR" sz="2400" i="1" baseline="-25000">
                <a:solidFill>
                  <a:srgbClr val="0000CC"/>
                </a:solidFill>
                <a:ea typeface="Gulim" panose="020B0600000101010101" pitchFamily="34" charset="-127"/>
              </a:rPr>
              <a:t>e</a:t>
            </a:r>
            <a:r>
              <a:rPr lang="en-US" altLang="ko-KR" sz="2400">
                <a:solidFill>
                  <a:srgbClr val="0000CC"/>
                </a:solidFill>
                <a:ea typeface="Gulim" panose="020B0600000101010101" pitchFamily="34" charset="-127"/>
              </a:rPr>
              <a:t>, which is a function of the position of </a:t>
            </a:r>
            <a:r>
              <a:rPr lang="en-US" altLang="ko-KR" sz="2400" i="1">
                <a:solidFill>
                  <a:srgbClr val="0000CC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q</a:t>
            </a:r>
            <a:r>
              <a:rPr lang="en-US" altLang="ko-KR" sz="2400">
                <a:solidFill>
                  <a:srgbClr val="0000CC"/>
                </a:solidFill>
                <a:ea typeface="Gulim" panose="020B0600000101010101" pitchFamily="34" charset="-127"/>
              </a:rPr>
              <a:t>.</a:t>
            </a:r>
            <a:endParaRPr lang="en-US" altLang="zh-CN" sz="2400">
              <a:solidFill>
                <a:srgbClr val="0000CC"/>
              </a:solidFill>
              <a:ea typeface="PMingLiU" panose="02020500000000000000" pitchFamily="18" charset="-120"/>
            </a:endParaRPr>
          </a:p>
        </p:txBody>
      </p:sp>
      <p:graphicFrame>
        <p:nvGraphicFramePr>
          <p:cNvPr id="73732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124066280"/>
              </p:ext>
            </p:extLst>
          </p:nvPr>
        </p:nvGraphicFramePr>
        <p:xfrm>
          <a:off x="4875212" y="2405063"/>
          <a:ext cx="22971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900" imgH="228600" progId="Equation.DSMT4">
                  <p:embed/>
                </p:oleObj>
              </mc:Choice>
              <mc:Fallback>
                <p:oleObj name="Equation" r:id="rId2" imgW="977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5212" y="2405063"/>
                        <a:ext cx="229711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545638" y="5589588"/>
            <a:ext cx="11223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FFC000">
                <a:alpha val="40000"/>
              </a:srgbClr>
            </a:outerShdw>
          </a:effectLst>
        </p:spPr>
      </p:pic>
      <p:graphicFrame>
        <p:nvGraphicFramePr>
          <p:cNvPr id="73734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656138" y="3733800"/>
          <a:ext cx="273685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55700" imgH="228600" progId="Equation.DSMT4">
                  <p:embed/>
                </p:oleObj>
              </mc:Choice>
              <mc:Fallback>
                <p:oleObj name="Equation" r:id="rId5" imgW="1155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3733800"/>
                        <a:ext cx="273685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5" name="Rectangle 7"/>
          <p:cNvSpPr>
            <a:spLocks noRot="1" noChangeArrowheads="1"/>
          </p:cNvSpPr>
          <p:nvPr/>
        </p:nvSpPr>
        <p:spPr bwMode="auto">
          <a:xfrm>
            <a:off x="1703389" y="2781301"/>
            <a:ext cx="85693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ko-KR" sz="2400">
                <a:solidFill>
                  <a:srgbClr val="000000"/>
                </a:solidFill>
              </a:rPr>
              <a:t>When the test charge is in motion in a magnetic field, it experiences another force </a:t>
            </a:r>
            <a:r>
              <a:rPr lang="en-US" altLang="ko-KR" sz="2400" b="1">
                <a:solidFill>
                  <a:srgbClr val="000000"/>
                </a:solidFill>
              </a:rPr>
              <a:t>F</a:t>
            </a:r>
            <a:r>
              <a:rPr lang="en-US" altLang="ko-KR" sz="2400" i="1" baseline="-25000">
                <a:solidFill>
                  <a:srgbClr val="000000"/>
                </a:solidFill>
              </a:rPr>
              <a:t>m</a:t>
            </a:r>
            <a:r>
              <a:rPr lang="en-US" altLang="ko-KR" sz="2400">
                <a:solidFill>
                  <a:srgbClr val="000000"/>
                </a:solidFill>
              </a:rPr>
              <a:t>, </a:t>
            </a:r>
            <a:r>
              <a:rPr lang="en-US" altLang="ko-KR" sz="2400" b="1" i="1">
                <a:solidFill>
                  <a:srgbClr val="000000"/>
                </a:solidFill>
              </a:rPr>
              <a:t>magnetic force</a:t>
            </a:r>
            <a:r>
              <a:rPr lang="en-US" altLang="ko-KR" sz="2400">
                <a:solidFill>
                  <a:srgbClr val="000000"/>
                </a:solidFill>
              </a:rPr>
              <a:t>, which is expressed as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2208214" y="4292601"/>
            <a:ext cx="74898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ko-KR" sz="2000">
                <a:solidFill>
                  <a:srgbClr val="800000"/>
                </a:solidFill>
              </a:rPr>
              <a:t>where </a:t>
            </a:r>
            <a:r>
              <a:rPr lang="en-US" altLang="zh-CN" sz="2000" b="1">
                <a:solidFill>
                  <a:srgbClr val="800000"/>
                </a:solidFill>
              </a:rPr>
              <a:t>v</a:t>
            </a:r>
            <a:r>
              <a:rPr lang="en-US" altLang="ko-KR" sz="2000">
                <a:solidFill>
                  <a:srgbClr val="800000"/>
                </a:solidFill>
              </a:rPr>
              <a:t> is the velocity vector, and the magnetic flux density </a:t>
            </a:r>
            <a:r>
              <a:rPr lang="en-US" altLang="ko-KR" sz="2000" b="1">
                <a:solidFill>
                  <a:srgbClr val="800000"/>
                </a:solidFill>
              </a:rPr>
              <a:t>B</a:t>
            </a:r>
            <a:r>
              <a:rPr lang="en-US" altLang="ko-KR" sz="2000">
                <a:solidFill>
                  <a:srgbClr val="800000"/>
                </a:solidFill>
              </a:rPr>
              <a:t> is measured in webers per square meter (Web/</a:t>
            </a:r>
            <a:r>
              <a:rPr lang="en-US" altLang="zh-CN" sz="2000">
                <a:solidFill>
                  <a:srgbClr val="800000"/>
                </a:solidFill>
              </a:rPr>
              <a:t>m</a:t>
            </a:r>
            <a:r>
              <a:rPr lang="en-US" altLang="zh-CN" sz="2000" baseline="30000">
                <a:solidFill>
                  <a:srgbClr val="800000"/>
                </a:solidFill>
              </a:rPr>
              <a:t>2</a:t>
            </a:r>
            <a:r>
              <a:rPr lang="en-US" altLang="ko-KR" sz="2000">
                <a:solidFill>
                  <a:srgbClr val="800000"/>
                </a:solidFill>
              </a:rPr>
              <a:t>) </a:t>
            </a:r>
            <a:r>
              <a:rPr lang="en-US" altLang="zh-CN" sz="2000">
                <a:solidFill>
                  <a:srgbClr val="800000"/>
                </a:solidFill>
              </a:rPr>
              <a:t>or</a:t>
            </a:r>
            <a:r>
              <a:rPr lang="en-US" altLang="ko-KR" sz="2000">
                <a:solidFill>
                  <a:srgbClr val="800000"/>
                </a:solidFill>
              </a:rPr>
              <a:t> teslar (T).</a:t>
            </a:r>
            <a:endParaRPr lang="en-US" altLang="zh-CN" sz="2000">
              <a:solidFill>
                <a:srgbClr val="800000"/>
              </a:solidFill>
            </a:endParaRPr>
          </a:p>
        </p:txBody>
      </p:sp>
      <p:sp>
        <p:nvSpPr>
          <p:cNvPr id="73737" name="Rectangle 9"/>
          <p:cNvSpPr>
            <a:spLocks noRot="1" noChangeArrowheads="1"/>
          </p:cNvSpPr>
          <p:nvPr/>
        </p:nvSpPr>
        <p:spPr bwMode="auto">
          <a:xfrm>
            <a:off x="1703389" y="5084763"/>
            <a:ext cx="799147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ko-KR" sz="2400">
                <a:solidFill>
                  <a:srgbClr val="0000CC"/>
                </a:solidFill>
                <a:ea typeface="Gulim" panose="020B0600000101010101" pitchFamily="34" charset="-127"/>
              </a:rPr>
              <a:t>The total </a:t>
            </a:r>
            <a:r>
              <a:rPr lang="en-US" altLang="ko-KR" sz="2400" b="1" i="1">
                <a:solidFill>
                  <a:srgbClr val="0000CC"/>
                </a:solidFill>
                <a:ea typeface="Gulim" panose="020B0600000101010101" pitchFamily="34" charset="-127"/>
              </a:rPr>
              <a:t>electromagnetic force </a:t>
            </a:r>
            <a:r>
              <a:rPr lang="en-US" altLang="ko-KR" sz="2400">
                <a:solidFill>
                  <a:srgbClr val="0000CC"/>
                </a:solidFill>
                <a:ea typeface="Gulim" panose="020B0600000101010101" pitchFamily="34" charset="-127"/>
              </a:rPr>
              <a:t>on a charge </a:t>
            </a:r>
            <a:r>
              <a:rPr lang="en-US" altLang="ko-KR" sz="2400" i="1">
                <a:solidFill>
                  <a:srgbClr val="0000CC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q</a:t>
            </a:r>
            <a:r>
              <a:rPr lang="en-US" altLang="ko-KR" sz="2400">
                <a:solidFill>
                  <a:srgbClr val="0000CC"/>
                </a:solidFill>
                <a:ea typeface="Gulim" panose="020B0600000101010101" pitchFamily="34" charset="-127"/>
              </a:rPr>
              <a:t> is called Lorentz’s </a:t>
            </a:r>
            <a:r>
              <a:rPr lang="en-US" altLang="zh-CN" sz="2400">
                <a:solidFill>
                  <a:srgbClr val="0000CC"/>
                </a:solidFill>
                <a:ea typeface="Gulim" panose="020B0600000101010101" pitchFamily="34" charset="-127"/>
              </a:rPr>
              <a:t>force </a:t>
            </a:r>
            <a:r>
              <a:rPr lang="en-US" altLang="ko-KR" sz="2400">
                <a:solidFill>
                  <a:srgbClr val="0000CC"/>
                </a:solidFill>
                <a:ea typeface="Gulim" panose="020B0600000101010101" pitchFamily="34" charset="-127"/>
              </a:rPr>
              <a:t>equation.</a:t>
            </a:r>
            <a:endParaRPr lang="en-US" altLang="zh-CN" sz="2400">
              <a:solidFill>
                <a:srgbClr val="0000CC"/>
              </a:solidFill>
              <a:ea typeface="Gulim" panose="020B0600000101010101" pitchFamily="34" charset="-127"/>
            </a:endParaRPr>
          </a:p>
        </p:txBody>
      </p:sp>
      <p:graphicFrame>
        <p:nvGraphicFramePr>
          <p:cNvPr id="73738" name="Object 10"/>
          <p:cNvGraphicFramePr>
            <a:graphicFrameLocks noChangeAspect="1"/>
          </p:cNvGraphicFramePr>
          <p:nvPr/>
        </p:nvGraphicFramePr>
        <p:xfrm>
          <a:off x="4179889" y="5819776"/>
          <a:ext cx="3398837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85255" imgH="215806" progId="Equation.DSMT4">
                  <p:embed/>
                </p:oleObj>
              </mc:Choice>
              <mc:Fallback>
                <p:oleObj name="Equation" r:id="rId7" imgW="1485255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9" y="5819776"/>
                        <a:ext cx="3398837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457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  <p:bldP spid="73735" grpId="0"/>
      <p:bldP spid="73736" grpId="0"/>
      <p:bldP spid="7373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952625" y="1000126"/>
            <a:ext cx="80724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After medium is magnetized, net current distribution   could appear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internally</a:t>
            </a:r>
            <a:r>
              <a:rPr lang="en-US" altLang="zh-CN" sz="2400" b="1" dirty="0">
                <a:solidFill>
                  <a:srgbClr val="FF99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,that is the generation of volume magnetization current.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424113" y="404813"/>
            <a:ext cx="7561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0000CC"/>
                </a:solidFill>
                <a:ea typeface="楷体_GB2312" pitchFamily="49" charset="-122"/>
              </a:rPr>
              <a:t>Further discussion on magnetization phenomenon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952626" y="2143126"/>
            <a:ext cx="80311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After medium is magnetized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net current distribution   could appear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at interface of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medium, that is the generation of surface magnetization current .</a:t>
            </a:r>
          </a:p>
        </p:txBody>
      </p:sp>
      <p:sp>
        <p:nvSpPr>
          <p:cNvPr id="34821" name="Rectangle 7"/>
          <p:cNvSpPr>
            <a:spLocks noChangeArrowheads="1"/>
          </p:cNvSpPr>
          <p:nvPr/>
        </p:nvSpPr>
        <p:spPr bwMode="auto">
          <a:xfrm>
            <a:off x="1917700" y="3552795"/>
            <a:ext cx="8066088" cy="40011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endParaRPr lang="zh-CN" altLang="zh-CN" sz="2000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34824" name="Object 460"/>
          <p:cNvGraphicFramePr>
            <a:graphicFrameLocks noChangeAspect="1"/>
          </p:cNvGraphicFramePr>
          <p:nvPr/>
        </p:nvGraphicFramePr>
        <p:xfrm>
          <a:off x="9409113" y="1052513"/>
          <a:ext cx="4111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20" imgH="247740" progId="Equation.DSMT4">
                  <p:embed/>
                </p:oleObj>
              </mc:Choice>
              <mc:Fallback>
                <p:oleObj name="Equation" r:id="rId2" imgW="209520" imgH="2477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9113" y="1052513"/>
                        <a:ext cx="4111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464"/>
          <p:cNvGraphicFramePr>
            <a:graphicFrameLocks noChangeAspect="1"/>
          </p:cNvGraphicFramePr>
          <p:nvPr/>
        </p:nvGraphicFramePr>
        <p:xfrm>
          <a:off x="9551989" y="2133601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7310" imgH="247740" progId="Equation.DSMT4">
                  <p:embed/>
                </p:oleObj>
              </mc:Choice>
              <mc:Fallback>
                <p:oleObj name="Equation" r:id="rId4" imgW="257310" imgH="2477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1989" y="2133601"/>
                        <a:ext cx="428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2625" y="3982383"/>
            <a:ext cx="4060182" cy="2497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5111" y="3695702"/>
            <a:ext cx="2743071" cy="286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65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Text Box 2"/>
          <p:cNvSpPr txBox="1">
            <a:spLocks noChangeArrowheads="1"/>
          </p:cNvSpPr>
          <p:nvPr/>
        </p:nvSpPr>
        <p:spPr bwMode="auto">
          <a:xfrm>
            <a:off x="2309814" y="333375"/>
            <a:ext cx="7572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0000CC"/>
                </a:solidFill>
                <a:ea typeface="楷体_GB2312" pitchFamily="49" charset="-122"/>
              </a:rPr>
              <a:t>Calculation of volume magnetic current density</a:t>
            </a:r>
          </a:p>
        </p:txBody>
      </p:sp>
      <p:graphicFrame>
        <p:nvGraphicFramePr>
          <p:cNvPr id="11674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342203"/>
              </p:ext>
            </p:extLst>
          </p:nvPr>
        </p:nvGraphicFramePr>
        <p:xfrm>
          <a:off x="5087144" y="976313"/>
          <a:ext cx="14589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3870" imgH="247740" progId="Equation.DSMT4">
                  <p:embed/>
                </p:oleObj>
              </mc:Choice>
              <mc:Fallback>
                <p:oleObj name="Equation" r:id="rId2" imgW="723870" imgH="2477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144" y="976313"/>
                        <a:ext cx="145891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7588" name="Text Box 4"/>
          <p:cNvSpPr txBox="1">
            <a:spLocks noChangeArrowheads="1"/>
          </p:cNvSpPr>
          <p:nvPr/>
        </p:nvSpPr>
        <p:spPr bwMode="auto">
          <a:xfrm>
            <a:off x="1774825" y="2781301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so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，</a:t>
            </a:r>
          </a:p>
        </p:txBody>
      </p:sp>
      <p:graphicFrame>
        <p:nvGraphicFramePr>
          <p:cNvPr id="116742" name="Object 5"/>
          <p:cNvGraphicFramePr>
            <a:graphicFrameLocks noChangeAspect="1"/>
          </p:cNvGraphicFramePr>
          <p:nvPr/>
        </p:nvGraphicFramePr>
        <p:xfrm>
          <a:off x="3151188" y="2725739"/>
          <a:ext cx="213836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33390" imgH="304890" progId="Equation.DSMT4">
                  <p:embed/>
                </p:oleObj>
              </mc:Choice>
              <mc:Fallback>
                <p:oleObj name="Equation" r:id="rId4" imgW="933390" imgH="304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188" y="2725739"/>
                        <a:ext cx="2138362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7591" name="AutoShape 7"/>
          <p:cNvSpPr>
            <a:spLocks noChangeArrowheads="1"/>
          </p:cNvSpPr>
          <p:nvPr/>
        </p:nvSpPr>
        <p:spPr bwMode="auto">
          <a:xfrm rot="-5400000">
            <a:off x="2435226" y="3344863"/>
            <a:ext cx="265112" cy="576263"/>
          </a:xfrm>
          <a:prstGeom prst="downArrow">
            <a:avLst>
              <a:gd name="adj1" fmla="val 50000"/>
              <a:gd name="adj2" fmla="val 54341"/>
            </a:avLst>
          </a:prstGeom>
          <a:solidFill>
            <a:srgbClr val="FFCC99"/>
          </a:solidFill>
          <a:ln w="22225">
            <a:solidFill>
              <a:srgbClr val="FF6600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endParaRPr lang="zh-CN" altLang="zh-CN" sz="20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707802" name="Text Box 218"/>
          <p:cNvSpPr txBox="1">
            <a:spLocks noChangeArrowheads="1"/>
          </p:cNvSpPr>
          <p:nvPr/>
        </p:nvSpPr>
        <p:spPr bwMode="auto">
          <a:xfrm>
            <a:off x="1774826" y="942975"/>
            <a:ext cx="2982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 u="sng" dirty="0">
                <a:solidFill>
                  <a:srgbClr val="000000"/>
                </a:solidFill>
                <a:ea typeface="仿宋_GB2312" pitchFamily="49" charset="-122"/>
              </a:rPr>
              <a:t>Calculation Principle </a:t>
            </a:r>
            <a:r>
              <a:rPr kumimoji="1" lang="zh-CN" altLang="en-US" sz="2800" b="1" dirty="0">
                <a:solidFill>
                  <a:srgbClr val="000000"/>
                </a:solidFill>
                <a:ea typeface="仿宋_GB2312" pitchFamily="49" charset="-122"/>
              </a:rPr>
              <a:t>：</a:t>
            </a:r>
          </a:p>
        </p:txBody>
      </p:sp>
      <p:graphicFrame>
        <p:nvGraphicFramePr>
          <p:cNvPr id="116745" name="Object 219"/>
          <p:cNvGraphicFramePr>
            <a:graphicFrameLocks noChangeAspect="1"/>
          </p:cNvGraphicFramePr>
          <p:nvPr/>
        </p:nvGraphicFramePr>
        <p:xfrm>
          <a:off x="2495551" y="1557338"/>
          <a:ext cx="156051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81110" imgH="247740" progId="Equation.DSMT4">
                  <p:embed/>
                </p:oleObj>
              </mc:Choice>
              <mc:Fallback>
                <p:oleObj name="Equation" r:id="rId6" imgW="781110" imgH="2477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1557338"/>
                        <a:ext cx="1560513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7804" name="Text Box 220"/>
          <p:cNvSpPr txBox="1">
            <a:spLocks noChangeArrowheads="1"/>
          </p:cNvSpPr>
          <p:nvPr/>
        </p:nvSpPr>
        <p:spPr bwMode="auto">
          <a:xfrm>
            <a:off x="1774825" y="1557339"/>
            <a:ext cx="1079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As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，</a:t>
            </a:r>
          </a:p>
        </p:txBody>
      </p:sp>
      <p:sp>
        <p:nvSpPr>
          <p:cNvPr id="707806" name="Text Box 222"/>
          <p:cNvSpPr txBox="1">
            <a:spLocks noChangeArrowheads="1"/>
          </p:cNvSpPr>
          <p:nvPr/>
        </p:nvSpPr>
        <p:spPr bwMode="auto">
          <a:xfrm>
            <a:off x="2166938" y="4005263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0000CC"/>
                </a:solidFill>
                <a:ea typeface="楷体_GB2312" pitchFamily="49" charset="-122"/>
              </a:rPr>
              <a:t>Calculation of surface magnetic current density</a:t>
            </a:r>
          </a:p>
        </p:txBody>
      </p:sp>
      <p:graphicFrame>
        <p:nvGraphicFramePr>
          <p:cNvPr id="116749" name="Object 2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281980"/>
              </p:ext>
            </p:extLst>
          </p:nvPr>
        </p:nvGraphicFramePr>
        <p:xfrm>
          <a:off x="3038475" y="5815301"/>
          <a:ext cx="17272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28630" imgH="247740" progId="Equation.DSMT4">
                  <p:embed/>
                </p:oleObj>
              </mc:Choice>
              <mc:Fallback>
                <p:oleObj name="Equation" r:id="rId8" imgW="828630" imgH="2477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475" y="5815301"/>
                        <a:ext cx="17272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7994" name="Text Box 410"/>
          <p:cNvSpPr txBox="1">
            <a:spLocks noChangeArrowheads="1"/>
          </p:cNvSpPr>
          <p:nvPr/>
        </p:nvSpPr>
        <p:spPr bwMode="auto">
          <a:xfrm>
            <a:off x="2189018" y="4471989"/>
            <a:ext cx="354979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ea typeface="仿宋_GB2312" pitchFamily="49" charset="-122"/>
                <a:cs typeface="Arial" panose="020B0604020202020204" pitchFamily="34" charset="0"/>
              </a:rPr>
              <a:t>At the interface of media 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：</a:t>
            </a:r>
          </a:p>
        </p:txBody>
      </p:sp>
      <p:graphicFrame>
        <p:nvGraphicFramePr>
          <p:cNvPr id="116751" name="Object 411"/>
          <p:cNvGraphicFramePr>
            <a:graphicFrameLocks noChangeAspect="1"/>
          </p:cNvGraphicFramePr>
          <p:nvPr/>
        </p:nvGraphicFramePr>
        <p:xfrm>
          <a:off x="3181351" y="5341938"/>
          <a:ext cx="16605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28630" imgH="247740" progId="Equation.DSMT4">
                  <p:embed/>
                </p:oleObj>
              </mc:Choice>
              <mc:Fallback>
                <p:oleObj name="Equation" r:id="rId10" imgW="828630" imgH="2477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1" y="5341938"/>
                        <a:ext cx="166052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7996" name="Text Box 412"/>
          <p:cNvSpPr txBox="1">
            <a:spLocks noChangeArrowheads="1"/>
          </p:cNvSpPr>
          <p:nvPr/>
        </p:nvSpPr>
        <p:spPr bwMode="auto">
          <a:xfrm>
            <a:off x="2208213" y="5408614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so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，</a:t>
            </a:r>
          </a:p>
        </p:txBody>
      </p:sp>
      <p:sp>
        <p:nvSpPr>
          <p:cNvPr id="707997" name="Text Box 413"/>
          <p:cNvSpPr txBox="1">
            <a:spLocks noChangeArrowheads="1"/>
          </p:cNvSpPr>
          <p:nvPr/>
        </p:nvSpPr>
        <p:spPr bwMode="auto">
          <a:xfrm>
            <a:off x="2208213" y="4941889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As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，</a:t>
            </a:r>
          </a:p>
        </p:txBody>
      </p:sp>
      <p:sp>
        <p:nvSpPr>
          <p:cNvPr id="707998" name="AutoShape 414"/>
          <p:cNvSpPr>
            <a:spLocks noChangeArrowheads="1"/>
          </p:cNvSpPr>
          <p:nvPr/>
        </p:nvSpPr>
        <p:spPr bwMode="auto">
          <a:xfrm rot="-5400000">
            <a:off x="2506663" y="5865813"/>
            <a:ext cx="265112" cy="576262"/>
          </a:xfrm>
          <a:prstGeom prst="downArrow">
            <a:avLst>
              <a:gd name="adj1" fmla="val 50000"/>
              <a:gd name="adj2" fmla="val 54341"/>
            </a:avLst>
          </a:prstGeom>
          <a:solidFill>
            <a:srgbClr val="FFCC99"/>
          </a:solidFill>
          <a:ln w="22225">
            <a:solidFill>
              <a:srgbClr val="FF6600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endParaRPr lang="zh-CN" altLang="zh-CN" sz="2000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116756" name="Object 416"/>
          <p:cNvGraphicFramePr>
            <a:graphicFrameLocks noChangeAspect="1"/>
          </p:cNvGraphicFramePr>
          <p:nvPr/>
        </p:nvGraphicFramePr>
        <p:xfrm>
          <a:off x="3216276" y="2047876"/>
          <a:ext cx="41497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86020" imgH="247740" progId="Equation.DSMT4">
                  <p:embed/>
                </p:oleObj>
              </mc:Choice>
              <mc:Fallback>
                <p:oleObj name="Equation" r:id="rId12" imgW="2086020" imgH="2477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2047876"/>
                        <a:ext cx="41497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7" name="Object 417"/>
          <p:cNvGraphicFramePr>
            <a:graphicFrameLocks noChangeAspect="1"/>
          </p:cNvGraphicFramePr>
          <p:nvPr/>
        </p:nvGraphicFramePr>
        <p:xfrm>
          <a:off x="4151313" y="1628776"/>
          <a:ext cx="931862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57110" imgH="171450" progId="Equation.DSMT4">
                  <p:embed/>
                </p:oleObj>
              </mc:Choice>
              <mc:Fallback>
                <p:oleObj name="Equation" r:id="rId14" imgW="457110" imgH="17145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1628776"/>
                        <a:ext cx="931862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8" name="Object 418"/>
          <p:cNvGraphicFramePr>
            <a:graphicFrameLocks noChangeAspect="1"/>
          </p:cNvGraphicFramePr>
          <p:nvPr/>
        </p:nvGraphicFramePr>
        <p:xfrm>
          <a:off x="5076825" y="1654176"/>
          <a:ext cx="181133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04770" imgH="171450" progId="Equation.DSMT4">
                  <p:embed/>
                </p:oleObj>
              </mc:Choice>
              <mc:Fallback>
                <p:oleObj name="Equation" r:id="rId16" imgW="904770" imgH="17145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654176"/>
                        <a:ext cx="1811338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864" name="Object 683"/>
          <p:cNvGraphicFramePr>
            <a:graphicFrameLocks noChangeAspect="1"/>
          </p:cNvGraphicFramePr>
          <p:nvPr/>
        </p:nvGraphicFramePr>
        <p:xfrm>
          <a:off x="3097213" y="3340100"/>
          <a:ext cx="1485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52490" imgH="247740" progId="Equation.DSMT4">
                  <p:embed/>
                </p:oleObj>
              </mc:Choice>
              <mc:Fallback>
                <p:oleObj name="Equation" r:id="rId18" imgW="752490" imgH="2477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213" y="3340100"/>
                        <a:ext cx="1485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865" name="Object 694"/>
          <p:cNvGraphicFramePr>
            <a:graphicFrameLocks noChangeAspect="1"/>
          </p:cNvGraphicFramePr>
          <p:nvPr/>
        </p:nvGraphicFramePr>
        <p:xfrm>
          <a:off x="3143251" y="4868863"/>
          <a:ext cx="9826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85730" imgH="247740" progId="Equation.DSMT4">
                  <p:embed/>
                </p:oleObj>
              </mc:Choice>
              <mc:Fallback>
                <p:oleObj name="Equation" r:id="rId20" imgW="485730" imgH="2477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4868863"/>
                        <a:ext cx="982663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866" name="Object 695"/>
          <p:cNvGraphicFramePr>
            <a:graphicFrameLocks noChangeAspect="1"/>
          </p:cNvGraphicFramePr>
          <p:nvPr/>
        </p:nvGraphicFramePr>
        <p:xfrm>
          <a:off x="4216401" y="4868863"/>
          <a:ext cx="80486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00140" imgH="209460" progId="Equation.DSMT4">
                  <p:embed/>
                </p:oleObj>
              </mc:Choice>
              <mc:Fallback>
                <p:oleObj name="Equation" r:id="rId22" imgW="400140" imgH="2094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1" y="4868863"/>
                        <a:ext cx="804863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867" name="Object 698"/>
          <p:cNvGraphicFramePr>
            <a:graphicFrameLocks noChangeAspect="1"/>
          </p:cNvGraphicFramePr>
          <p:nvPr/>
        </p:nvGraphicFramePr>
        <p:xfrm>
          <a:off x="5816600" y="5326063"/>
          <a:ext cx="1208088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00210" imgH="219165" progId="Equation.DSMT4">
                  <p:embed/>
                </p:oleObj>
              </mc:Choice>
              <mc:Fallback>
                <p:oleObj name="Equation" r:id="rId24" imgW="600210" imgH="2191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5326063"/>
                        <a:ext cx="1208088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086726" y="1147300"/>
            <a:ext cx="3078328" cy="270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1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0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0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0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1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0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07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07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1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1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707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1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707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6" grpId="0"/>
      <p:bldP spid="707588" grpId="0"/>
      <p:bldP spid="707591" grpId="0" animBg="1"/>
      <p:bldP spid="707802" grpId="0"/>
      <p:bldP spid="707804" grpId="0"/>
      <p:bldP spid="707806" grpId="0"/>
      <p:bldP spid="707994" grpId="0"/>
      <p:bldP spid="707996" grpId="0"/>
      <p:bldP spid="707997" grpId="0"/>
      <p:bldP spid="70799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AutoShape 2"/>
          <p:cNvSpPr>
            <a:spLocks noChangeArrowheads="1"/>
          </p:cNvSpPr>
          <p:nvPr/>
        </p:nvSpPr>
        <p:spPr bwMode="auto">
          <a:xfrm>
            <a:off x="3699164" y="374072"/>
            <a:ext cx="8756073" cy="5763491"/>
          </a:xfrm>
          <a:prstGeom prst="cloudCallout">
            <a:avLst>
              <a:gd name="adj1" fmla="val -44236"/>
              <a:gd name="adj2" fmla="val 1463"/>
            </a:avLst>
          </a:prstGeom>
          <a:solidFill>
            <a:schemeClr val="tx2"/>
          </a:solidFill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FF00"/>
                </a:solidFill>
                <a:ea typeface="黑体" panose="02010609060101010101" pitchFamily="49" charset="-122"/>
              </a:rPr>
              <a:t>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FF00"/>
                </a:solidFill>
              </a:rPr>
              <a:t>Question</a:t>
            </a:r>
            <a:r>
              <a:rPr lang="zh-CN" altLang="en-US" sz="2800" b="1" dirty="0">
                <a:solidFill>
                  <a:srgbClr val="FFFF00"/>
                </a:solidFill>
              </a:rPr>
              <a:t>：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When magnetized current exist, </a:t>
            </a:r>
            <a:r>
              <a:rPr lang="en-US" altLang="zh-CN" sz="2400" b="1" dirty="0">
                <a:solidFill>
                  <a:srgbClr val="FFFF00"/>
                </a:solidFill>
              </a:rPr>
              <a:t>additional magnetic field will be generated</a:t>
            </a:r>
            <a:r>
              <a:rPr lang="en-US" altLang="zh-CN" sz="2400" b="1" dirty="0">
                <a:solidFill>
                  <a:schemeClr val="bg1"/>
                </a:solidFill>
              </a:rPr>
              <a:t> and affect the total magnetic field distribution. Then when we calculate the total field, is it necessary to calculate the magnetic field generated by the magnetic current </a:t>
            </a:r>
            <a:r>
              <a:rPr lang="en-US" altLang="zh-CN" sz="2400" b="1" dirty="0">
                <a:solidFill>
                  <a:srgbClr val="FFFF00"/>
                </a:solidFill>
              </a:rPr>
              <a:t>in advance</a:t>
            </a:r>
            <a:r>
              <a:rPr lang="en-US" altLang="zh-CN" sz="2400" b="1" dirty="0">
                <a:solidFill>
                  <a:schemeClr val="bg1"/>
                </a:solidFill>
              </a:rPr>
              <a:t>?</a:t>
            </a:r>
          </a:p>
        </p:txBody>
      </p:sp>
      <p:graphicFrame>
        <p:nvGraphicFramePr>
          <p:cNvPr id="36867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1524000" y="3775076"/>
          <a:ext cx="3492500" cy="289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2" imgW="4046538" imgH="3352800" progId="MS_ClipArt_Gallery.2">
                  <p:embed/>
                </p:oleObj>
              </mc:Choice>
              <mc:Fallback>
                <p:oleObj name="剪辑" r:id="rId2" imgW="4046538" imgH="3352800" progId="MS_ClipArt_Gallery.2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775076"/>
                        <a:ext cx="3492500" cy="289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70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ChangeArrowheads="1"/>
          </p:cNvSpPr>
          <p:nvPr/>
        </p:nvSpPr>
        <p:spPr bwMode="auto">
          <a:xfrm>
            <a:off x="2486893" y="3121020"/>
            <a:ext cx="7620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endParaRPr lang="zh-CN" altLang="zh-CN" sz="20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708614" name="AutoShape 6"/>
          <p:cNvSpPr>
            <a:spLocks noChangeArrowheads="1"/>
          </p:cNvSpPr>
          <p:nvPr/>
        </p:nvSpPr>
        <p:spPr bwMode="auto">
          <a:xfrm>
            <a:off x="6406432" y="2484434"/>
            <a:ext cx="719137" cy="288925"/>
          </a:xfrm>
          <a:prstGeom prst="rightArrow">
            <a:avLst>
              <a:gd name="adj1" fmla="val 50000"/>
              <a:gd name="adj2" fmla="val 62225"/>
            </a:avLst>
          </a:prstGeom>
          <a:solidFill>
            <a:srgbClr val="FFCC99"/>
          </a:solidFill>
          <a:ln w="222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endParaRPr lang="zh-CN" altLang="zh-CN" sz="20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708620" name="Rectangle 12"/>
          <p:cNvSpPr>
            <a:spLocks noChangeArrowheads="1"/>
          </p:cNvSpPr>
          <p:nvPr/>
        </p:nvSpPr>
        <p:spPr bwMode="auto">
          <a:xfrm>
            <a:off x="1516498" y="4210477"/>
            <a:ext cx="354185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Introduce magnetic field intensity:</a:t>
            </a:r>
          </a:p>
        </p:txBody>
      </p:sp>
      <p:sp>
        <p:nvSpPr>
          <p:cNvPr id="708622" name="Rectangle 14"/>
          <p:cNvSpPr>
            <a:spLocks noChangeArrowheads="1"/>
          </p:cNvSpPr>
          <p:nvPr/>
        </p:nvSpPr>
        <p:spPr bwMode="auto">
          <a:xfrm>
            <a:off x="2208214" y="5241926"/>
            <a:ext cx="1152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08628" name="Rectangle 20"/>
          <p:cNvSpPr>
            <a:spLocks noChangeArrowheads="1"/>
          </p:cNvSpPr>
          <p:nvPr/>
        </p:nvSpPr>
        <p:spPr bwMode="auto">
          <a:xfrm>
            <a:off x="2166939" y="5954861"/>
            <a:ext cx="2878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The integral form is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7771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955345"/>
              </p:ext>
            </p:extLst>
          </p:nvPr>
        </p:nvGraphicFramePr>
        <p:xfrm>
          <a:off x="7414494" y="2124071"/>
          <a:ext cx="213836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0150" imgH="247740" progId="Equation.DSMT4">
                  <p:embed/>
                </p:oleObj>
              </mc:Choice>
              <mc:Fallback>
                <p:oleObj name="Equation" r:id="rId2" imgW="1200150" imgH="2477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4494" y="2124071"/>
                        <a:ext cx="2138363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2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60133"/>
              </p:ext>
            </p:extLst>
          </p:nvPr>
        </p:nvGraphicFramePr>
        <p:xfrm>
          <a:off x="2734543" y="2412995"/>
          <a:ext cx="3538538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43120" imgH="304890" progId="Equation.DSMT4">
                  <p:embed/>
                </p:oleObj>
              </mc:Choice>
              <mc:Fallback>
                <p:oleObj name="Equation" r:id="rId4" imgW="1743120" imgH="304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4543" y="2412995"/>
                        <a:ext cx="3538538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769567"/>
              </p:ext>
            </p:extLst>
          </p:nvPr>
        </p:nvGraphicFramePr>
        <p:xfrm>
          <a:off x="7487518" y="2771771"/>
          <a:ext cx="24765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0770" imgH="247740" progId="Equation.DSMT4">
                  <p:embed/>
                </p:oleObj>
              </mc:Choice>
              <mc:Fallback>
                <p:oleObj name="Equation" r:id="rId6" imgW="1390770" imgH="2477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7518" y="2771771"/>
                        <a:ext cx="24765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4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179642"/>
              </p:ext>
            </p:extLst>
          </p:nvPr>
        </p:nvGraphicFramePr>
        <p:xfrm>
          <a:off x="7558956" y="3348033"/>
          <a:ext cx="19367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85940" imgH="447765" progId="Equation.DSMT4">
                  <p:embed/>
                </p:oleObj>
              </mc:Choice>
              <mc:Fallback>
                <p:oleObj name="Equation" r:id="rId8" imgW="1085940" imgH="4477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8956" y="3348033"/>
                        <a:ext cx="193675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253270"/>
              </p:ext>
            </p:extLst>
          </p:nvPr>
        </p:nvGraphicFramePr>
        <p:xfrm>
          <a:off x="4952501" y="4226570"/>
          <a:ext cx="18002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790560" imgH="447765" progId="Equation.3">
                  <p:embed/>
                </p:oleObj>
              </mc:Choice>
              <mc:Fallback>
                <p:oleObj name="公式" r:id="rId10" imgW="790560" imgH="4477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2501" y="4226570"/>
                        <a:ext cx="180022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6" name="Object 3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756332857"/>
              </p:ext>
            </p:extLst>
          </p:nvPr>
        </p:nvGraphicFramePr>
        <p:xfrm>
          <a:off x="5003799" y="5959622"/>
          <a:ext cx="3318679" cy="660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90570" imgH="304890" progId="Equation.DSMT4">
                  <p:embed/>
                </p:oleObj>
              </mc:Choice>
              <mc:Fallback>
                <p:oleObj name="Equation" r:id="rId12" imgW="1590570" imgH="30489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799" y="5959622"/>
                        <a:ext cx="3318679" cy="6602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7" name="Object 3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004487767"/>
              </p:ext>
            </p:extLst>
          </p:nvPr>
        </p:nvGraphicFramePr>
        <p:xfrm>
          <a:off x="3287712" y="5280803"/>
          <a:ext cx="2254105" cy="470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019250" imgH="228600" progId="Equation.3">
                  <p:embed/>
                </p:oleObj>
              </mc:Choice>
              <mc:Fallback>
                <p:oleObj name="公式" r:id="rId14" imgW="1019250" imgH="228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2" y="5280803"/>
                        <a:ext cx="2254105" cy="470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7224139" y="4415265"/>
            <a:ext cx="2471737" cy="508000"/>
            <a:chOff x="3107" y="3609"/>
            <a:chExt cx="1557" cy="320"/>
          </a:xfrm>
        </p:grpSpPr>
        <p:graphicFrame>
          <p:nvGraphicFramePr>
            <p:cNvPr id="37906" name="Object 44"/>
            <p:cNvGraphicFramePr>
              <a:graphicFrameLocks noChangeAspect="1"/>
            </p:cNvGraphicFramePr>
            <p:nvPr/>
          </p:nvGraphicFramePr>
          <p:xfrm>
            <a:off x="3515" y="3609"/>
            <a:ext cx="114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981180" imgH="247740" progId="Equation.DSMT4">
                    <p:embed/>
                  </p:oleObj>
                </mc:Choice>
                <mc:Fallback>
                  <p:oleObj name="Equation" r:id="rId16" imgW="981180" imgH="2477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3609"/>
                          <a:ext cx="1149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7" name="Rectangle 45"/>
            <p:cNvSpPr>
              <a:spLocks noChangeArrowheads="1"/>
            </p:cNvSpPr>
            <p:nvPr/>
          </p:nvSpPr>
          <p:spPr bwMode="auto">
            <a:xfrm>
              <a:off x="3107" y="3619"/>
              <a:ext cx="99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,  so</a:t>
              </a:r>
            </a:p>
          </p:txBody>
        </p:sp>
      </p:grpSp>
      <p:sp>
        <p:nvSpPr>
          <p:cNvPr id="37903" name="Rectangle 21"/>
          <p:cNvSpPr>
            <a:spLocks noChangeArrowheads="1"/>
          </p:cNvSpPr>
          <p:nvPr/>
        </p:nvSpPr>
        <p:spPr bwMode="auto">
          <a:xfrm>
            <a:off x="2208214" y="115889"/>
            <a:ext cx="7920037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rgbClr val="800000"/>
                </a:solidFill>
              </a:rPr>
              <a:t>6.5 Magnetic Field Intensity and Relative Permeability</a:t>
            </a:r>
          </a:p>
        </p:txBody>
      </p:sp>
      <p:sp>
        <p:nvSpPr>
          <p:cNvPr id="37904" name="Rectangle 22"/>
          <p:cNvSpPr>
            <a:spLocks noRot="1" noChangeArrowheads="1"/>
          </p:cNvSpPr>
          <p:nvPr/>
        </p:nvSpPr>
        <p:spPr bwMode="auto">
          <a:xfrm>
            <a:off x="1847850" y="1484314"/>
            <a:ext cx="9970077" cy="93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ko-KR" sz="2400" b="1" dirty="0">
                <a:solidFill>
                  <a:srgbClr val="0000CC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The macroscopic effect of magnetization can be studied by incorporating the equivalent volume current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</a:t>
            </a:r>
            <a:r>
              <a:rPr lang="en-US" altLang="ko-KR" sz="2400" b="1" dirty="0">
                <a:solidFill>
                  <a:srgbClr val="0000CC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density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.</a:t>
            </a:r>
            <a:endParaRPr lang="en-US" altLang="ko-KR" sz="2400" b="1" dirty="0">
              <a:solidFill>
                <a:srgbClr val="0000CC"/>
              </a:solidFill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076493" y="5703591"/>
            <a:ext cx="11223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FFC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41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0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0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0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1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4" grpId="0" animBg="1"/>
      <p:bldP spid="708620" grpId="0"/>
      <p:bldP spid="708622" grpId="0"/>
      <p:bldP spid="70862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ChangeArrowheads="1"/>
          </p:cNvSpPr>
          <p:nvPr/>
        </p:nvSpPr>
        <p:spPr bwMode="auto">
          <a:xfrm>
            <a:off x="2279650" y="765175"/>
            <a:ext cx="7634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n-US" altLang="zh-CN" b="1" dirty="0">
                <a:solidFill>
                  <a:srgbClr val="0000CC"/>
                </a:solidFill>
                <a:ea typeface="楷体_GB2312" pitchFamily="49" charset="-122"/>
              </a:rPr>
              <a:t>Conclusion</a:t>
            </a:r>
          </a:p>
        </p:txBody>
      </p:sp>
      <p:sp>
        <p:nvSpPr>
          <p:cNvPr id="712713" name="Rectangle 9"/>
          <p:cNvSpPr>
            <a:spLocks noChangeArrowheads="1"/>
          </p:cNvSpPr>
          <p:nvPr/>
        </p:nvSpPr>
        <p:spPr bwMode="auto">
          <a:xfrm>
            <a:off x="1601361" y="1566070"/>
            <a:ext cx="998103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When there are medium in space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the problems of</a:t>
            </a:r>
            <a:r>
              <a:rPr lang="en-US" altLang="zh-CN" sz="2400" b="1" dirty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800000"/>
                </a:solidFill>
                <a:ea typeface="楷体_GB2312" pitchFamily="49" charset="-122"/>
              </a:rPr>
              <a:t>steady magnetic field</a:t>
            </a:r>
            <a:r>
              <a:rPr lang="en-US" altLang="zh-CN" sz="2400" b="1" dirty="0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can be described by the following</a:t>
            </a:r>
            <a:r>
              <a:rPr lang="en-US" altLang="zh-CN" sz="2400" b="1" dirty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800000"/>
                </a:solidFill>
                <a:ea typeface="楷体_GB2312" pitchFamily="49" charset="-122"/>
              </a:rPr>
              <a:t>basic equations</a:t>
            </a:r>
            <a:r>
              <a:rPr lang="en-US" altLang="zh-CN" sz="2400" b="1" dirty="0">
                <a:solidFill>
                  <a:srgbClr val="FFFF00"/>
                </a:solidFill>
                <a:ea typeface="楷体_GB2312" pitchFamily="49" charset="-122"/>
              </a:rPr>
              <a:t>.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712714" name="Rectangle 10"/>
          <p:cNvSpPr>
            <a:spLocks noChangeArrowheads="1"/>
          </p:cNvSpPr>
          <p:nvPr/>
        </p:nvSpPr>
        <p:spPr bwMode="auto">
          <a:xfrm>
            <a:off x="1992314" y="3588514"/>
            <a:ext cx="184731" cy="40011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endParaRPr lang="zh-CN" altLang="zh-CN" sz="20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712715" name="Rectangle 11"/>
          <p:cNvSpPr>
            <a:spLocks noChangeArrowheads="1"/>
          </p:cNvSpPr>
          <p:nvPr/>
        </p:nvSpPr>
        <p:spPr bwMode="auto">
          <a:xfrm>
            <a:off x="2279650" y="4695528"/>
            <a:ext cx="77751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CC"/>
                </a:solidFill>
                <a:ea typeface="楷体_GB2312" pitchFamily="49" charset="-122"/>
              </a:rPr>
              <a:t>The process of solving the problems can use following route </a:t>
            </a:r>
            <a:r>
              <a:rPr lang="zh-CN" altLang="en-US" sz="2400" b="1">
                <a:solidFill>
                  <a:srgbClr val="0000CC"/>
                </a:solidFill>
                <a:ea typeface="楷体_GB2312" pitchFamily="49" charset="-122"/>
              </a:rPr>
              <a:t>：</a:t>
            </a:r>
            <a:endParaRPr lang="zh-CN" altLang="en-US" sz="2400">
              <a:solidFill>
                <a:srgbClr val="0000CC"/>
              </a:solidFill>
            </a:endParaRPr>
          </a:p>
        </p:txBody>
      </p:sp>
      <p:graphicFrame>
        <p:nvGraphicFramePr>
          <p:cNvPr id="11879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672230"/>
              </p:ext>
            </p:extLst>
          </p:nvPr>
        </p:nvGraphicFramePr>
        <p:xfrm>
          <a:off x="3446464" y="5515549"/>
          <a:ext cx="33813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3380" imgH="209460" progId="Equation.DSMT4">
                  <p:embed/>
                </p:oleObj>
              </mc:Choice>
              <mc:Fallback>
                <p:oleObj name="Equation" r:id="rId2" imgW="133380" imgH="2094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464" y="5515549"/>
                        <a:ext cx="338137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2717" name="AutoShape 13"/>
          <p:cNvSpPr>
            <a:spLocks noChangeArrowheads="1"/>
          </p:cNvSpPr>
          <p:nvPr/>
        </p:nvSpPr>
        <p:spPr bwMode="auto">
          <a:xfrm rot="16200000">
            <a:off x="4090988" y="5525074"/>
            <a:ext cx="265113" cy="576262"/>
          </a:xfrm>
          <a:prstGeom prst="downArrow">
            <a:avLst>
              <a:gd name="adj1" fmla="val 50000"/>
              <a:gd name="adj2" fmla="val 54341"/>
            </a:avLst>
          </a:prstGeom>
          <a:solidFill>
            <a:srgbClr val="FFCC99"/>
          </a:solidFill>
          <a:ln w="22225">
            <a:solidFill>
              <a:srgbClr val="FF6600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endParaRPr lang="zh-CN" altLang="zh-CN" sz="2000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11879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201100"/>
              </p:ext>
            </p:extLst>
          </p:nvPr>
        </p:nvGraphicFramePr>
        <p:xfrm>
          <a:off x="4641851" y="5536187"/>
          <a:ext cx="4286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1450" imgH="190590" progId="Equation.DSMT4">
                  <p:embed/>
                </p:oleObj>
              </mc:Choice>
              <mc:Fallback>
                <p:oleObj name="Equation" r:id="rId4" imgW="171450" imgH="1905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851" y="5536187"/>
                        <a:ext cx="4286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2719" name="AutoShape 15"/>
          <p:cNvSpPr>
            <a:spLocks noChangeArrowheads="1"/>
          </p:cNvSpPr>
          <p:nvPr/>
        </p:nvSpPr>
        <p:spPr bwMode="auto">
          <a:xfrm rot="16200000">
            <a:off x="5314951" y="5525074"/>
            <a:ext cx="265113" cy="576263"/>
          </a:xfrm>
          <a:prstGeom prst="downArrow">
            <a:avLst>
              <a:gd name="adj1" fmla="val 50000"/>
              <a:gd name="adj2" fmla="val 54341"/>
            </a:avLst>
          </a:prstGeom>
          <a:solidFill>
            <a:srgbClr val="FFCC99"/>
          </a:solidFill>
          <a:ln w="22225">
            <a:solidFill>
              <a:srgbClr val="FF6600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endParaRPr lang="zh-CN" altLang="zh-CN" sz="2000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11879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287907"/>
              </p:ext>
            </p:extLst>
          </p:nvPr>
        </p:nvGraphicFramePr>
        <p:xfrm>
          <a:off x="5951538" y="5536187"/>
          <a:ext cx="3683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2830" imgH="190590" progId="Equation.DSMT4">
                  <p:embed/>
                </p:oleObj>
              </mc:Choice>
              <mc:Fallback>
                <p:oleObj name="Equation" r:id="rId6" imgW="142830" imgH="1905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8" y="5536187"/>
                        <a:ext cx="3683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831342"/>
              </p:ext>
            </p:extLst>
          </p:nvPr>
        </p:nvGraphicFramePr>
        <p:xfrm>
          <a:off x="6626225" y="5536186"/>
          <a:ext cx="369888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0620" imgH="190590" progId="Equation.DSMT4">
                  <p:embed/>
                </p:oleObj>
              </mc:Choice>
              <mc:Fallback>
                <p:oleObj name="Equation" r:id="rId8" imgW="190620" imgH="1905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6225" y="5536186"/>
                        <a:ext cx="369888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2722" name="Rectangle 18"/>
          <p:cNvSpPr>
            <a:spLocks noChangeArrowheads="1"/>
          </p:cNvSpPr>
          <p:nvPr/>
        </p:nvSpPr>
        <p:spPr bwMode="auto">
          <a:xfrm>
            <a:off x="6311901" y="5609211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endParaRPr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18798" name="Object 19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56620333"/>
              </p:ext>
            </p:extLst>
          </p:nvPr>
        </p:nvGraphicFramePr>
        <p:xfrm>
          <a:off x="7453314" y="5563173"/>
          <a:ext cx="5111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8690" imgH="209460" progId="Equation.DSMT4">
                  <p:embed/>
                </p:oleObj>
              </mc:Choice>
              <mc:Fallback>
                <p:oleObj name="Equation" r:id="rId10" imgW="228690" imgH="20946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3314" y="5563173"/>
                        <a:ext cx="51117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2724" name="Rectangle 20"/>
          <p:cNvSpPr>
            <a:spLocks noChangeArrowheads="1"/>
          </p:cNvSpPr>
          <p:nvPr/>
        </p:nvSpPr>
        <p:spPr bwMode="auto">
          <a:xfrm>
            <a:off x="7032626" y="5583811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endParaRPr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18800" name="Object 21"/>
          <p:cNvGraphicFramePr>
            <a:graphicFrameLocks noChangeAspect="1"/>
          </p:cNvGraphicFramePr>
          <p:nvPr/>
        </p:nvGraphicFramePr>
        <p:xfrm>
          <a:off x="2782888" y="2708276"/>
          <a:ext cx="249555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095390" imgH="495210" progId="Equation.3">
                  <p:embed/>
                </p:oleObj>
              </mc:Choice>
              <mc:Fallback>
                <p:oleObj name="公式" r:id="rId12" imgW="1095390" imgH="4952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2708276"/>
                        <a:ext cx="249555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1" name="Object 22"/>
          <p:cNvGraphicFramePr>
            <a:graphicFrameLocks noChangeAspect="1"/>
          </p:cNvGraphicFramePr>
          <p:nvPr/>
        </p:nvGraphicFramePr>
        <p:xfrm>
          <a:off x="6383339" y="2636838"/>
          <a:ext cx="3381375" cy="136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619190" imgH="676365" progId="Equation.3">
                  <p:embed/>
                </p:oleObj>
              </mc:Choice>
              <mc:Fallback>
                <p:oleObj name="公式" r:id="rId14" imgW="1619190" imgH="6763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9" y="2636838"/>
                        <a:ext cx="3381375" cy="1363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02" name="Rectangle 23"/>
          <p:cNvSpPr>
            <a:spLocks noChangeArrowheads="1"/>
          </p:cNvSpPr>
          <p:nvPr/>
        </p:nvSpPr>
        <p:spPr bwMode="auto">
          <a:xfrm>
            <a:off x="6419850" y="4076701"/>
            <a:ext cx="27003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integral form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712728" name="Rectangle 24"/>
          <p:cNvSpPr>
            <a:spLocks noChangeArrowheads="1"/>
          </p:cNvSpPr>
          <p:nvPr/>
        </p:nvSpPr>
        <p:spPr bwMode="auto">
          <a:xfrm>
            <a:off x="2819401" y="4076701"/>
            <a:ext cx="31337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（ 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Differential form 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lang="zh-CN" altLang="en-US" sz="2400" dirty="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31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1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1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1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1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1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1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1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000"/>
                                        <p:tgtEl>
                                          <p:spTgt spid="11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0"/>
                                        <p:tgtEl>
                                          <p:spTgt spid="1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000"/>
                                        <p:tgtEl>
                                          <p:spTgt spid="71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000"/>
                                        <p:tgtEl>
                                          <p:spTgt spid="11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06" grpId="0"/>
      <p:bldP spid="712713" grpId="0"/>
      <p:bldP spid="712714" grpId="0" animBg="1"/>
      <p:bldP spid="712715" grpId="0"/>
      <p:bldP spid="712717" grpId="0" animBg="1"/>
      <p:bldP spid="712719" grpId="0" animBg="1"/>
      <p:bldP spid="712722" grpId="0"/>
      <p:bldP spid="712724" grpId="0"/>
      <p:bldP spid="118802" grpId="0"/>
      <p:bldP spid="71272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291" name="Object 4"/>
          <p:cNvGraphicFramePr>
            <a:graphicFrameLocks noChangeAspect="1"/>
          </p:cNvGraphicFramePr>
          <p:nvPr/>
        </p:nvGraphicFramePr>
        <p:xfrm>
          <a:off x="3948113" y="2341563"/>
          <a:ext cx="250825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86010" imgH="285750" progId="Equation.3">
                  <p:embed/>
                </p:oleObj>
              </mc:Choice>
              <mc:Fallback>
                <p:oleObj name="公式" r:id="rId2" imgW="1286010" imgH="2857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8113" y="2341563"/>
                        <a:ext cx="250825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2" name="Text Box 5"/>
          <p:cNvSpPr txBox="1">
            <a:spLocks noChangeArrowheads="1"/>
          </p:cNvSpPr>
          <p:nvPr/>
        </p:nvSpPr>
        <p:spPr bwMode="auto">
          <a:xfrm>
            <a:off x="1846263" y="2997201"/>
            <a:ext cx="16573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Magnetic field intensity</a:t>
            </a:r>
          </a:p>
        </p:txBody>
      </p:sp>
      <p:graphicFrame>
        <p:nvGraphicFramePr>
          <p:cNvPr id="140293" name="Object 6"/>
          <p:cNvGraphicFramePr>
            <a:graphicFrameLocks noChangeAspect="1"/>
          </p:cNvGraphicFramePr>
          <p:nvPr/>
        </p:nvGraphicFramePr>
        <p:xfrm>
          <a:off x="3935414" y="2873376"/>
          <a:ext cx="2682875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38290" imgH="409485" progId="Equation.DSMT4">
                  <p:embed/>
                </p:oleObj>
              </mc:Choice>
              <mc:Fallback>
                <p:oleObj name="Equation" r:id="rId4" imgW="1438290" imgH="4094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4" y="2873376"/>
                        <a:ext cx="2682875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8568" name="Text Box 8"/>
          <p:cNvSpPr txBox="1">
            <a:spLocks noChangeArrowheads="1"/>
          </p:cNvSpPr>
          <p:nvPr/>
        </p:nvSpPr>
        <p:spPr bwMode="auto">
          <a:xfrm>
            <a:off x="1847851" y="5589589"/>
            <a:ext cx="19669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Magnetization intensity</a:t>
            </a:r>
          </a:p>
        </p:txBody>
      </p:sp>
      <p:graphicFrame>
        <p:nvGraphicFramePr>
          <p:cNvPr id="140295" name="Object 9"/>
          <p:cNvGraphicFramePr>
            <a:graphicFrameLocks noChangeAspect="1"/>
          </p:cNvGraphicFramePr>
          <p:nvPr/>
        </p:nvGraphicFramePr>
        <p:xfrm>
          <a:off x="3863976" y="5300664"/>
          <a:ext cx="4987925" cy="137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95680" imgH="676365" progId="Equation.DSMT4">
                  <p:embed/>
                </p:oleObj>
              </mc:Choice>
              <mc:Fallback>
                <p:oleObj name="Equation" r:id="rId6" imgW="2695680" imgH="6763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6" y="5300664"/>
                        <a:ext cx="4987925" cy="137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8570" name="Text Box 10"/>
          <p:cNvSpPr txBox="1">
            <a:spLocks noChangeArrowheads="1"/>
          </p:cNvSpPr>
          <p:nvPr/>
        </p:nvSpPr>
        <p:spPr bwMode="auto">
          <a:xfrm>
            <a:off x="1847850" y="4149726"/>
            <a:ext cx="15303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Magnetic flux density</a:t>
            </a:r>
          </a:p>
        </p:txBody>
      </p:sp>
      <p:graphicFrame>
        <p:nvGraphicFramePr>
          <p:cNvPr id="140297" name="Object 11"/>
          <p:cNvGraphicFramePr>
            <a:graphicFrameLocks noChangeAspect="1"/>
          </p:cNvGraphicFramePr>
          <p:nvPr/>
        </p:nvGraphicFramePr>
        <p:xfrm>
          <a:off x="3878264" y="3733801"/>
          <a:ext cx="2865437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3880" imgH="876390" progId="Equation.DSMT4">
                  <p:embed/>
                </p:oleObj>
              </mc:Choice>
              <mc:Fallback>
                <p:oleObj name="Equation" r:id="rId8" imgW="1523880" imgH="8763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264" y="3733801"/>
                        <a:ext cx="2865437" cy="178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45" name="Group 24"/>
          <p:cNvGrpSpPr>
            <a:grpSpLocks/>
          </p:cNvGrpSpPr>
          <p:nvPr/>
        </p:nvGrpSpPr>
        <p:grpSpPr bwMode="auto">
          <a:xfrm>
            <a:off x="9073865" y="2492375"/>
            <a:ext cx="2663825" cy="2808288"/>
            <a:chOff x="4014" y="1570"/>
            <a:chExt cx="1678" cy="1769"/>
          </a:xfrm>
        </p:grpSpPr>
        <p:sp>
          <p:nvSpPr>
            <p:cNvPr id="39953" name="Rectangle 13"/>
            <p:cNvSpPr>
              <a:spLocks noChangeArrowheads="1"/>
            </p:cNvSpPr>
            <p:nvPr/>
          </p:nvSpPr>
          <p:spPr bwMode="auto">
            <a:xfrm>
              <a:off x="4014" y="1616"/>
              <a:ext cx="1678" cy="1723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5000"/>
                </a:spcBef>
                <a:buClrTx/>
                <a:buSzTx/>
                <a:buFontTx/>
                <a:buNone/>
              </a:pPr>
              <a:endParaRPr lang="zh-CN" altLang="zh-CN" sz="20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pic>
          <p:nvPicPr>
            <p:cNvPr id="39954" name="Picture 14" descr="图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5" y="1570"/>
              <a:ext cx="1415" cy="1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946" name="Group 23"/>
          <p:cNvGrpSpPr>
            <a:grpSpLocks/>
          </p:cNvGrpSpPr>
          <p:nvPr/>
        </p:nvGrpSpPr>
        <p:grpSpPr bwMode="auto">
          <a:xfrm>
            <a:off x="1519816" y="258763"/>
            <a:ext cx="10783020" cy="1381125"/>
            <a:chOff x="0" y="45"/>
            <a:chExt cx="5534" cy="870"/>
          </a:xfrm>
        </p:grpSpPr>
        <p:graphicFrame>
          <p:nvGraphicFramePr>
            <p:cNvPr id="39949" name="Object 17"/>
            <p:cNvGraphicFramePr>
              <a:graphicFrameLocks noChangeAspect="1"/>
            </p:cNvGraphicFramePr>
            <p:nvPr/>
          </p:nvGraphicFramePr>
          <p:xfrm>
            <a:off x="315" y="675"/>
            <a:ext cx="22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171450" imgH="190590" progId="Equation.3">
                    <p:embed/>
                  </p:oleObj>
                </mc:Choice>
                <mc:Fallback>
                  <p:oleObj name="公式" r:id="rId11" imgW="171450" imgH="1905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" y="675"/>
                          <a:ext cx="22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0" name="Object 18"/>
            <p:cNvGraphicFramePr>
              <a:graphicFrameLocks noChangeAspect="1"/>
            </p:cNvGraphicFramePr>
            <p:nvPr/>
          </p:nvGraphicFramePr>
          <p:xfrm>
            <a:off x="5130" y="495"/>
            <a:ext cx="241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190620" imgH="190590" progId="Equation.3">
                    <p:embed/>
                  </p:oleObj>
                </mc:Choice>
                <mc:Fallback>
                  <p:oleObj name="公式" r:id="rId13" imgW="190620" imgH="1905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0" y="495"/>
                          <a:ext cx="241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1" name="Object 20"/>
            <p:cNvGraphicFramePr>
              <a:graphicFrameLocks noChangeAspect="1"/>
            </p:cNvGraphicFramePr>
            <p:nvPr/>
          </p:nvGraphicFramePr>
          <p:xfrm>
            <a:off x="4905" y="495"/>
            <a:ext cx="181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5" imgW="142830" imgH="190590" progId="Equation.3">
                    <p:embed/>
                  </p:oleObj>
                </mc:Choice>
                <mc:Fallback>
                  <p:oleObj name="公式" r:id="rId15" imgW="142830" imgH="1905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5" y="495"/>
                          <a:ext cx="181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2" name="Rectangle 21"/>
            <p:cNvSpPr>
              <a:spLocks noChangeArrowheads="1"/>
            </p:cNvSpPr>
            <p:nvPr/>
          </p:nvSpPr>
          <p:spPr bwMode="auto">
            <a:xfrm>
              <a:off x="0" y="45"/>
              <a:ext cx="5534" cy="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Ex.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</a:t>
              </a:r>
              <a:r>
                <a:rPr kumimoji="1" lang="en-US" altLang="zh-CN" sz="24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There is an infinite conducting magnetic cylinder, with permeability of </a:t>
              </a:r>
              <a:r>
                <a:rPr kumimoji="1" lang="en-US" altLang="zh-CN" sz="2400" i="1" dirty="0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µ</a:t>
              </a:r>
              <a:r>
                <a:rPr kumimoji="1" lang="en-US" altLang="zh-CN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4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and</a:t>
              </a:r>
              <a:r>
                <a:rPr kumimoji="1" lang="en-US" altLang="zh-CN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4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radius of </a:t>
              </a:r>
              <a:r>
                <a:rPr kumimoji="1" lang="en-US" altLang="zh-CN" sz="2400" b="1" i="1" dirty="0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 ,</a:t>
              </a:r>
              <a:r>
                <a:rPr kumimoji="1" lang="en-US" altLang="zh-CN" sz="24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and a line current </a:t>
              </a:r>
              <a:r>
                <a:rPr kumimoji="1" lang="en-US" altLang="zh-CN" sz="2400" i="1" dirty="0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 </a:t>
              </a:r>
              <a:r>
                <a:rPr kumimoji="1" lang="en-US" altLang="zh-CN" sz="24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exist on the axis of it. Outside the cylinder is air </a:t>
              </a:r>
              <a:r>
                <a:rPr kumimoji="1" lang="zh-CN" altLang="en-US" sz="24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（</a:t>
              </a:r>
              <a:r>
                <a:rPr kumimoji="1" lang="en-US" altLang="zh-CN" sz="2400" i="1" dirty="0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µ</a:t>
              </a:r>
              <a:r>
                <a:rPr kumimoji="1" lang="en-US" altLang="zh-CN" sz="2400" b="1" baseline="-25000" dirty="0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 </a:t>
              </a:r>
              <a:r>
                <a:rPr kumimoji="1" lang="zh-CN" altLang="en-US" sz="24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），</a:t>
              </a:r>
              <a:r>
                <a:rPr kumimoji="1" lang="en-US" altLang="zh-CN" sz="24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find the distribution of B , H and M outside the cylinder.</a:t>
              </a:r>
            </a:p>
          </p:txBody>
        </p:sp>
      </p:grpSp>
      <p:sp>
        <p:nvSpPr>
          <p:cNvPr id="140306" name="Rectangle 22"/>
          <p:cNvSpPr>
            <a:spLocks noChangeArrowheads="1"/>
          </p:cNvSpPr>
          <p:nvPr/>
        </p:nvSpPr>
        <p:spPr bwMode="auto">
          <a:xfrm>
            <a:off x="1774826" y="1628776"/>
            <a:ext cx="78851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Solution: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Applying Ampere's law, then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954459" y="5561309"/>
            <a:ext cx="11223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FFC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652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4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57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578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2" grpId="0"/>
      <p:bldP spid="578568" grpId="0"/>
      <p:bldP spid="578570" grpId="0"/>
      <p:bldP spid="14030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ChangeArrowheads="1"/>
          </p:cNvSpPr>
          <p:nvPr/>
        </p:nvSpPr>
        <p:spPr bwMode="auto">
          <a:xfrm>
            <a:off x="1776413" y="404813"/>
            <a:ext cx="84629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ClrTx/>
              <a:buSzTx/>
              <a:buFontTx/>
              <a:buChar char="•"/>
            </a:pP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 Classification and constitutive relation of magnetic medium</a:t>
            </a:r>
            <a:endParaRPr lang="en-US" altLang="zh-CN" sz="2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3734" name="Rectangle 6"/>
          <p:cNvSpPr>
            <a:spLocks noChangeArrowheads="1"/>
          </p:cNvSpPr>
          <p:nvPr/>
        </p:nvSpPr>
        <p:spPr bwMode="auto">
          <a:xfrm>
            <a:off x="1919288" y="1052514"/>
            <a:ext cx="281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800000"/>
                </a:solidFill>
                <a:ea typeface="楷体_GB2312" pitchFamily="49" charset="-122"/>
              </a:rPr>
              <a:t>Classification :</a:t>
            </a:r>
          </a:p>
        </p:txBody>
      </p:sp>
      <p:sp>
        <p:nvSpPr>
          <p:cNvPr id="713735" name="Rectangle 7"/>
          <p:cNvSpPr>
            <a:spLocks noChangeArrowheads="1"/>
          </p:cNvSpPr>
          <p:nvPr/>
        </p:nvSpPr>
        <p:spPr bwMode="auto">
          <a:xfrm>
            <a:off x="1919289" y="3108326"/>
            <a:ext cx="2790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800000"/>
                </a:solidFill>
                <a:ea typeface="楷体_GB2312" pitchFamily="49" charset="-122"/>
              </a:rPr>
              <a:t>Constitutive relation :</a:t>
            </a:r>
          </a:p>
        </p:txBody>
      </p:sp>
      <p:sp>
        <p:nvSpPr>
          <p:cNvPr id="713736" name="AutoShape 8"/>
          <p:cNvSpPr>
            <a:spLocks noChangeArrowheads="1"/>
          </p:cNvSpPr>
          <p:nvPr/>
        </p:nvSpPr>
        <p:spPr bwMode="auto">
          <a:xfrm rot="-5400000">
            <a:off x="4090988" y="3560763"/>
            <a:ext cx="265112" cy="576262"/>
          </a:xfrm>
          <a:prstGeom prst="downArrow">
            <a:avLst>
              <a:gd name="adj1" fmla="val 50000"/>
              <a:gd name="adj2" fmla="val 54341"/>
            </a:avLst>
          </a:prstGeom>
          <a:solidFill>
            <a:srgbClr val="FFCC99"/>
          </a:solidFill>
          <a:ln w="22225">
            <a:solidFill>
              <a:srgbClr val="FF6600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endParaRPr lang="zh-CN" altLang="zh-CN" sz="20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19815" name="Line 10"/>
          <p:cNvSpPr>
            <a:spLocks noChangeShapeType="1"/>
          </p:cNvSpPr>
          <p:nvPr/>
        </p:nvSpPr>
        <p:spPr bwMode="auto">
          <a:xfrm flipV="1">
            <a:off x="7464425" y="4149726"/>
            <a:ext cx="0" cy="1223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13739" name="Rectangle 11"/>
          <p:cNvSpPr>
            <a:spLocks noChangeArrowheads="1"/>
          </p:cNvSpPr>
          <p:nvPr/>
        </p:nvSpPr>
        <p:spPr bwMode="auto">
          <a:xfrm>
            <a:off x="7319963" y="5373689"/>
            <a:ext cx="2705100" cy="871537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ea typeface="楷体_GB2312" pitchFamily="49" charset="-122"/>
              </a:rPr>
              <a:t>Relative magnetic permeability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ea typeface="楷体_GB2312" pitchFamily="49" charset="-122"/>
              </a:rPr>
              <a:t>(dimensionless)</a:t>
            </a:r>
          </a:p>
        </p:txBody>
      </p:sp>
      <p:sp>
        <p:nvSpPr>
          <p:cNvPr id="119817" name="Line 12"/>
          <p:cNvSpPr>
            <a:spLocks noChangeShapeType="1"/>
          </p:cNvSpPr>
          <p:nvPr/>
        </p:nvSpPr>
        <p:spPr bwMode="auto">
          <a:xfrm flipV="1">
            <a:off x="8328025" y="4149726"/>
            <a:ext cx="0" cy="5746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13741" name="Rectangle 13"/>
          <p:cNvSpPr>
            <a:spLocks noChangeArrowheads="1"/>
          </p:cNvSpPr>
          <p:nvPr/>
        </p:nvSpPr>
        <p:spPr bwMode="auto">
          <a:xfrm>
            <a:off x="8326438" y="4714876"/>
            <a:ext cx="2330450" cy="346075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ea typeface="楷体_GB2312" pitchFamily="49" charset="-122"/>
              </a:rPr>
              <a:t>Magnetic permeability</a:t>
            </a:r>
          </a:p>
        </p:txBody>
      </p:sp>
      <p:sp>
        <p:nvSpPr>
          <p:cNvPr id="119819" name="Rectangle 14"/>
          <p:cNvSpPr>
            <a:spLocks noChangeArrowheads="1"/>
          </p:cNvSpPr>
          <p:nvPr/>
        </p:nvSpPr>
        <p:spPr bwMode="auto">
          <a:xfrm>
            <a:off x="4872038" y="1268414"/>
            <a:ext cx="1871662" cy="2031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kumimoji="1" lang="en-US" altLang="zh-CN" sz="18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Diamagnetic substance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Paramagnetic substance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Ferromagnetic substance</a:t>
            </a:r>
          </a:p>
        </p:txBody>
      </p:sp>
      <p:graphicFrame>
        <p:nvGraphicFramePr>
          <p:cNvPr id="119820" name="Object 16"/>
          <p:cNvGraphicFramePr>
            <a:graphicFrameLocks/>
          </p:cNvGraphicFramePr>
          <p:nvPr/>
        </p:nvGraphicFramePr>
        <p:xfrm>
          <a:off x="3287713" y="2565400"/>
          <a:ext cx="9826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76280" imgH="209460" progId="Equation.3">
                  <p:embed/>
                </p:oleObj>
              </mc:Choice>
              <mc:Fallback>
                <p:oleObj name="公式" r:id="rId2" imgW="476280" imgH="2094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2565400"/>
                        <a:ext cx="9826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1" name="Objec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9904984"/>
              </p:ext>
            </p:extLst>
          </p:nvPr>
        </p:nvGraphicFramePr>
        <p:xfrm>
          <a:off x="3275735" y="2019115"/>
          <a:ext cx="8286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00140" imgH="209460" progId="Equation.3">
                  <p:embed/>
                </p:oleObj>
              </mc:Choice>
              <mc:Fallback>
                <p:oleObj name="公式" r:id="rId4" imgW="400140" imgH="2094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735" y="2019115"/>
                        <a:ext cx="8286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2" name="Objec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6680754"/>
              </p:ext>
            </p:extLst>
          </p:nvPr>
        </p:nvGraphicFramePr>
        <p:xfrm>
          <a:off x="3272488" y="1488899"/>
          <a:ext cx="8286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00140" imgH="209460" progId="Equation.3">
                  <p:embed/>
                </p:oleObj>
              </mc:Choice>
              <mc:Fallback>
                <p:oleObj name="公式" r:id="rId6" imgW="400140" imgH="2094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2488" y="1488899"/>
                        <a:ext cx="8286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3" name="Object 19"/>
          <p:cNvGraphicFramePr>
            <a:graphicFrameLocks noChangeAspect="1"/>
          </p:cNvGraphicFramePr>
          <p:nvPr/>
        </p:nvGraphicFramePr>
        <p:xfrm>
          <a:off x="2473325" y="3573463"/>
          <a:ext cx="1231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666630" imgH="228600" progId="Equation.3">
                  <p:embed/>
                </p:oleObj>
              </mc:Choice>
              <mc:Fallback>
                <p:oleObj name="公式" r:id="rId8" imgW="66663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3573463"/>
                        <a:ext cx="1231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4" name="Object 20"/>
          <p:cNvGraphicFramePr>
            <a:graphicFrameLocks noChangeAspect="1"/>
          </p:cNvGraphicFramePr>
          <p:nvPr/>
        </p:nvGraphicFramePr>
        <p:xfrm>
          <a:off x="4659314" y="3573464"/>
          <a:ext cx="402907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09880" imgH="247740" progId="Equation.DSMT4">
                  <p:embed/>
                </p:oleObj>
              </mc:Choice>
              <mc:Fallback>
                <p:oleObj name="Equation" r:id="rId10" imgW="2009880" imgH="2477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9314" y="3573464"/>
                        <a:ext cx="4029075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25" name="Line 21"/>
          <p:cNvSpPr>
            <a:spLocks noChangeShapeType="1"/>
          </p:cNvSpPr>
          <p:nvPr/>
        </p:nvSpPr>
        <p:spPr bwMode="auto">
          <a:xfrm flipV="1">
            <a:off x="3214688" y="4149726"/>
            <a:ext cx="0" cy="5746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13750" name="Rectangle 22"/>
          <p:cNvSpPr>
            <a:spLocks noChangeArrowheads="1"/>
          </p:cNvSpPr>
          <p:nvPr/>
        </p:nvSpPr>
        <p:spPr bwMode="auto">
          <a:xfrm>
            <a:off x="1666875" y="4718050"/>
            <a:ext cx="1714500" cy="871538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ea typeface="楷体_GB2312" pitchFamily="49" charset="-122"/>
              </a:rPr>
              <a:t>Magnetic susceptibility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ea typeface="楷体_GB2312" pitchFamily="49" charset="-122"/>
              </a:rPr>
              <a:t>(dimensionless</a:t>
            </a:r>
            <a:r>
              <a:rPr lang="en-US" altLang="zh-CN" sz="1600" b="1">
                <a:solidFill>
                  <a:schemeClr val="bg1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119827" name="AutoShape 23"/>
          <p:cNvSpPr>
            <a:spLocks noChangeArrowheads="1"/>
          </p:cNvSpPr>
          <p:nvPr/>
        </p:nvSpPr>
        <p:spPr bwMode="auto">
          <a:xfrm>
            <a:off x="1992314" y="3555029"/>
            <a:ext cx="6911975" cy="1348145"/>
          </a:xfrm>
          <a:prstGeom prst="downArrowCallout">
            <a:avLst>
              <a:gd name="adj1" fmla="val 74661"/>
              <a:gd name="adj2" fmla="val 152025"/>
              <a:gd name="adj3" fmla="val 18236"/>
              <a:gd name="adj4" fmla="val 29431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endParaRPr lang="zh-CN" altLang="zh-CN" sz="2000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119828" name="Object 25"/>
          <p:cNvGraphicFramePr>
            <a:graphicFrameLocks noChangeAspect="1"/>
          </p:cNvGraphicFramePr>
          <p:nvPr/>
        </p:nvGraphicFramePr>
        <p:xfrm>
          <a:off x="4943476" y="5013325"/>
          <a:ext cx="10652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23800" imgH="228600" progId="Equation.DSMT4">
                  <p:embed/>
                </p:oleObj>
              </mc:Choice>
              <mc:Fallback>
                <p:oleObj name="Equation" r:id="rId12" imgW="523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6" y="5013325"/>
                        <a:ext cx="10652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3756" name="Line 28"/>
          <p:cNvSpPr>
            <a:spLocks noChangeShapeType="1"/>
          </p:cNvSpPr>
          <p:nvPr/>
        </p:nvSpPr>
        <p:spPr bwMode="auto">
          <a:xfrm flipH="1">
            <a:off x="8328025" y="4724400"/>
            <a:ext cx="2159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9831" name="Rectangle 29"/>
          <p:cNvSpPr>
            <a:spLocks noChangeArrowheads="1"/>
          </p:cNvSpPr>
          <p:nvPr/>
        </p:nvSpPr>
        <p:spPr bwMode="auto">
          <a:xfrm>
            <a:off x="6672264" y="1484314"/>
            <a:ext cx="3240087" cy="157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bg1"/>
                </a:solidFill>
                <a:ea typeface="楷体_GB2312" pitchFamily="49" charset="-122"/>
              </a:rPr>
              <a:t> 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Water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：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0.99999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Air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：    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1.0000004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Iron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：   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4000</a:t>
            </a:r>
          </a:p>
        </p:txBody>
      </p:sp>
    </p:spTree>
    <p:extLst>
      <p:ext uri="{BB962C8B-B14F-4D97-AF65-F5344CB8AC3E}">
        <p14:creationId xmlns:p14="http://schemas.microsoft.com/office/powerpoint/2010/main" val="110341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9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1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1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1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1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1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1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1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1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1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34" grpId="0"/>
      <p:bldP spid="713735" grpId="0"/>
      <p:bldP spid="713736" grpId="0" animBg="1"/>
      <p:bldP spid="119815" grpId="0" animBg="1"/>
      <p:bldP spid="713739" grpId="0" animBg="1"/>
      <p:bldP spid="119817" grpId="0" animBg="1"/>
      <p:bldP spid="713741" grpId="0" animBg="1"/>
      <p:bldP spid="119819" grpId="0"/>
      <p:bldP spid="119825" grpId="0" animBg="1"/>
      <p:bldP spid="713750" grpId="0" animBg="1"/>
      <p:bldP spid="119827" grpId="0" animBg="1"/>
      <p:bldP spid="713756" grpId="0" animBg="1"/>
      <p:bldP spid="11983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1720057" y="1658830"/>
            <a:ext cx="475297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77825" indent="-377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1.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Magnetic flux density B</a:t>
            </a: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2135189" y="3860800"/>
            <a:ext cx="47529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77825" indent="-377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Since </a:t>
            </a:r>
            <a:r>
              <a:rPr lang="el-GR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Δ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h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→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then</a:t>
            </a:r>
          </a:p>
        </p:txBody>
      </p:sp>
      <p:grpSp>
        <p:nvGrpSpPr>
          <p:cNvPr id="41988" name="Group 5"/>
          <p:cNvGrpSpPr>
            <a:grpSpLocks/>
          </p:cNvGrpSpPr>
          <p:nvPr/>
        </p:nvGrpSpPr>
        <p:grpSpPr bwMode="auto">
          <a:xfrm>
            <a:off x="8037947" y="1773239"/>
            <a:ext cx="3887788" cy="2592387"/>
            <a:chOff x="3198" y="346"/>
            <a:chExt cx="2449" cy="1633"/>
          </a:xfrm>
        </p:grpSpPr>
        <p:sp>
          <p:nvSpPr>
            <p:cNvPr id="42001" name="Rectangle 6"/>
            <p:cNvSpPr>
              <a:spLocks noChangeArrowheads="1"/>
            </p:cNvSpPr>
            <p:nvPr/>
          </p:nvSpPr>
          <p:spPr bwMode="auto">
            <a:xfrm>
              <a:off x="3198" y="346"/>
              <a:ext cx="2449" cy="81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002" name="Rectangle 7"/>
            <p:cNvSpPr>
              <a:spLocks noChangeArrowheads="1"/>
            </p:cNvSpPr>
            <p:nvPr/>
          </p:nvSpPr>
          <p:spPr bwMode="auto">
            <a:xfrm>
              <a:off x="3198" y="1163"/>
              <a:ext cx="2449" cy="81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42003" name="Object 8"/>
            <p:cNvGraphicFramePr>
              <a:graphicFrameLocks noChangeAspect="1"/>
            </p:cNvGraphicFramePr>
            <p:nvPr/>
          </p:nvGraphicFramePr>
          <p:xfrm>
            <a:off x="4059" y="690"/>
            <a:ext cx="2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28402" imgH="177646" progId="Equation.DSMT4">
                    <p:embed/>
                  </p:oleObj>
                </mc:Choice>
                <mc:Fallback>
                  <p:oleObj name="Equation" r:id="rId2" imgW="228402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690"/>
                          <a:ext cx="2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4" name="Object 9"/>
            <p:cNvGraphicFramePr>
              <a:graphicFrameLocks noChangeAspect="1"/>
            </p:cNvGraphicFramePr>
            <p:nvPr/>
          </p:nvGraphicFramePr>
          <p:xfrm>
            <a:off x="4795" y="474"/>
            <a:ext cx="251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2280" imgH="247740" progId="Equation.DSMT4">
                    <p:embed/>
                  </p:oleObj>
                </mc:Choice>
                <mc:Fallback>
                  <p:oleObj name="Equation" r:id="rId4" imgW="152280" imgH="2477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5" y="474"/>
                          <a:ext cx="251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5" name="Object 10"/>
            <p:cNvGraphicFramePr>
              <a:graphicFrameLocks noChangeAspect="1"/>
            </p:cNvGraphicFramePr>
            <p:nvPr/>
          </p:nvGraphicFramePr>
          <p:xfrm>
            <a:off x="3996" y="1471"/>
            <a:ext cx="29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80900" imgH="247740" progId="Equation.DSMT4">
                    <p:embed/>
                  </p:oleObj>
                </mc:Choice>
                <mc:Fallback>
                  <p:oleObj name="Equation" r:id="rId6" imgW="180900" imgH="2477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6" y="1471"/>
                          <a:ext cx="290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6" name="Object 11"/>
            <p:cNvGraphicFramePr>
              <a:graphicFrameLocks noChangeAspect="1"/>
            </p:cNvGraphicFramePr>
            <p:nvPr/>
          </p:nvGraphicFramePr>
          <p:xfrm>
            <a:off x="4470" y="385"/>
            <a:ext cx="224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52280" imgH="219165" progId="Equation.3">
                    <p:embed/>
                  </p:oleObj>
                </mc:Choice>
                <mc:Fallback>
                  <p:oleObj name="公式" r:id="rId8" imgW="152280" imgH="2191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0" y="385"/>
                          <a:ext cx="224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7" name="Text Box 12"/>
            <p:cNvSpPr txBox="1">
              <a:spLocks noChangeArrowheads="1"/>
            </p:cNvSpPr>
            <p:nvPr/>
          </p:nvSpPr>
          <p:spPr bwMode="auto">
            <a:xfrm>
              <a:off x="3334" y="845"/>
              <a:ext cx="5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Sub1</a:t>
              </a:r>
            </a:p>
          </p:txBody>
        </p:sp>
        <p:sp>
          <p:nvSpPr>
            <p:cNvPr id="42008" name="Text Box 13"/>
            <p:cNvSpPr txBox="1">
              <a:spLocks noChangeArrowheads="1"/>
            </p:cNvSpPr>
            <p:nvPr/>
          </p:nvSpPr>
          <p:spPr bwMode="auto">
            <a:xfrm>
              <a:off x="3334" y="1253"/>
              <a:ext cx="5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Sub2</a:t>
              </a:r>
            </a:p>
          </p:txBody>
        </p:sp>
        <p:sp>
          <p:nvSpPr>
            <p:cNvPr id="42009" name="Line 14"/>
            <p:cNvSpPr>
              <a:spLocks noChangeShapeType="1"/>
            </p:cNvSpPr>
            <p:nvPr/>
          </p:nvSpPr>
          <p:spPr bwMode="auto">
            <a:xfrm>
              <a:off x="4855" y="972"/>
              <a:ext cx="29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0" name="Line 15"/>
            <p:cNvSpPr>
              <a:spLocks noChangeShapeType="1"/>
            </p:cNvSpPr>
            <p:nvPr/>
          </p:nvSpPr>
          <p:spPr bwMode="auto">
            <a:xfrm>
              <a:off x="4855" y="1373"/>
              <a:ext cx="29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1" name="Line 16"/>
            <p:cNvSpPr>
              <a:spLocks noChangeShapeType="1"/>
            </p:cNvSpPr>
            <p:nvPr/>
          </p:nvSpPr>
          <p:spPr bwMode="auto">
            <a:xfrm>
              <a:off x="4926" y="965"/>
              <a:ext cx="0" cy="4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2012" name="Object 17"/>
            <p:cNvGraphicFramePr>
              <a:graphicFrameLocks noChangeAspect="1"/>
            </p:cNvGraphicFramePr>
            <p:nvPr/>
          </p:nvGraphicFramePr>
          <p:xfrm>
            <a:off x="4933" y="1071"/>
            <a:ext cx="260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15619" imgH="177569" progId="Equation.DSMT4">
                    <p:embed/>
                  </p:oleObj>
                </mc:Choice>
                <mc:Fallback>
                  <p:oleObj name="Equation" r:id="rId10" imgW="215619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3" y="1071"/>
                          <a:ext cx="260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13" name="Oval 18"/>
            <p:cNvSpPr>
              <a:spLocks noChangeArrowheads="1"/>
            </p:cNvSpPr>
            <p:nvPr/>
          </p:nvSpPr>
          <p:spPr bwMode="auto">
            <a:xfrm>
              <a:off x="4195" y="1186"/>
              <a:ext cx="635" cy="3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014" name="Oval 19"/>
            <p:cNvSpPr>
              <a:spLocks noChangeArrowheads="1"/>
            </p:cNvSpPr>
            <p:nvPr/>
          </p:nvSpPr>
          <p:spPr bwMode="auto">
            <a:xfrm>
              <a:off x="4195" y="1005"/>
              <a:ext cx="164" cy="327"/>
            </a:xfrm>
            <a:prstGeom prst="ellips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  <a:scene3d>
              <a:camera prst="legacyObliqueBottom">
                <a:rot lat="20099998" lon="0" rev="0"/>
              </a:camera>
              <a:lightRig rig="legacyFlat3" dir="b"/>
            </a:scene3d>
            <a:sp3d extrusionH="2778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015" name="Oval 20"/>
            <p:cNvSpPr>
              <a:spLocks noChangeArrowheads="1"/>
            </p:cNvSpPr>
            <p:nvPr/>
          </p:nvSpPr>
          <p:spPr bwMode="auto">
            <a:xfrm>
              <a:off x="4195" y="824"/>
              <a:ext cx="164" cy="327"/>
            </a:xfrm>
            <a:prstGeom prst="ellipse">
              <a:avLst/>
            </a:prstGeom>
            <a:solidFill>
              <a:srgbClr val="FFFF00"/>
            </a:solidFill>
            <a:ln w="9525">
              <a:round/>
              <a:headEnd/>
              <a:tailEnd/>
            </a:ln>
            <a:effectLst/>
            <a:scene3d>
              <a:camera prst="legacyObliqueBottom">
                <a:rot lat="20099998" lon="0" rev="0"/>
              </a:camera>
              <a:lightRig rig="legacyFlat3" dir="r"/>
            </a:scene3d>
            <a:sp3d extrusionH="277800" prstMaterial="legacyMatte">
              <a:bevelT w="13500" h="13500" prst="angle"/>
              <a:bevelB w="13500" h="13500" prst="angle"/>
              <a:extrusionClr>
                <a:srgbClr val="FFFF00"/>
              </a:extrusionClr>
              <a:contourClr>
                <a:srgbClr val="FF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016" name="Oval 21"/>
            <p:cNvSpPr>
              <a:spLocks noChangeArrowheads="1"/>
            </p:cNvSpPr>
            <p:nvPr/>
          </p:nvSpPr>
          <p:spPr bwMode="auto">
            <a:xfrm>
              <a:off x="4195" y="823"/>
              <a:ext cx="635" cy="3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017" name="Oval 22"/>
            <p:cNvSpPr>
              <a:spLocks noChangeArrowheads="1"/>
            </p:cNvSpPr>
            <p:nvPr/>
          </p:nvSpPr>
          <p:spPr bwMode="auto">
            <a:xfrm>
              <a:off x="4195" y="1005"/>
              <a:ext cx="635" cy="3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018" name="Line 23"/>
            <p:cNvSpPr>
              <a:spLocks noChangeShapeType="1"/>
            </p:cNvSpPr>
            <p:nvPr/>
          </p:nvSpPr>
          <p:spPr bwMode="auto">
            <a:xfrm flipV="1">
              <a:off x="4526" y="598"/>
              <a:ext cx="0" cy="56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9" name="Line 24"/>
            <p:cNvSpPr>
              <a:spLocks noChangeShapeType="1"/>
            </p:cNvSpPr>
            <p:nvPr/>
          </p:nvSpPr>
          <p:spPr bwMode="auto">
            <a:xfrm flipV="1">
              <a:off x="3939" y="1146"/>
              <a:ext cx="612" cy="462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0" name="Line 25"/>
            <p:cNvSpPr>
              <a:spLocks noChangeShapeType="1"/>
            </p:cNvSpPr>
            <p:nvPr/>
          </p:nvSpPr>
          <p:spPr bwMode="auto">
            <a:xfrm flipV="1">
              <a:off x="4537" y="688"/>
              <a:ext cx="268" cy="474"/>
            </a:xfrm>
            <a:prstGeom prst="line">
              <a:avLst/>
            </a:prstGeom>
            <a:noFill/>
            <a:ln w="34925">
              <a:solidFill>
                <a:srgbClr val="FF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1" name="Line 26"/>
            <p:cNvSpPr>
              <a:spLocks noChangeShapeType="1"/>
            </p:cNvSpPr>
            <p:nvPr/>
          </p:nvSpPr>
          <p:spPr bwMode="auto">
            <a:xfrm>
              <a:off x="3198" y="1162"/>
              <a:ext cx="24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022" name="Line 27"/>
            <p:cNvSpPr>
              <a:spLocks noChangeShapeType="1"/>
            </p:cNvSpPr>
            <p:nvPr/>
          </p:nvSpPr>
          <p:spPr bwMode="auto">
            <a:xfrm>
              <a:off x="4830" y="994"/>
              <a:ext cx="0" cy="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023" name="Line 28"/>
            <p:cNvSpPr>
              <a:spLocks noChangeShapeType="1"/>
            </p:cNvSpPr>
            <p:nvPr/>
          </p:nvSpPr>
          <p:spPr bwMode="auto">
            <a:xfrm>
              <a:off x="4195" y="986"/>
              <a:ext cx="0" cy="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025" name="Line 30"/>
            <p:cNvSpPr>
              <a:spLocks noChangeShapeType="1"/>
            </p:cNvSpPr>
            <p:nvPr/>
          </p:nvSpPr>
          <p:spPr bwMode="auto">
            <a:xfrm>
              <a:off x="4241" y="890"/>
              <a:ext cx="18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026" name="Rectangle 31"/>
            <p:cNvSpPr>
              <a:spLocks noChangeArrowheads="1"/>
            </p:cNvSpPr>
            <p:nvPr/>
          </p:nvSpPr>
          <p:spPr bwMode="auto">
            <a:xfrm>
              <a:off x="4468" y="1026"/>
              <a:ext cx="272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77825" indent="-3778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20000"/>
                </a:spcBef>
              </a:pPr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</a:p>
          </p:txBody>
        </p:sp>
        <p:sp>
          <p:nvSpPr>
            <p:cNvPr id="42027" name="Rectangle 32"/>
            <p:cNvSpPr>
              <a:spLocks noChangeArrowheads="1"/>
            </p:cNvSpPr>
            <p:nvPr/>
          </p:nvSpPr>
          <p:spPr bwMode="auto">
            <a:xfrm>
              <a:off x="3998" y="981"/>
              <a:ext cx="272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77825" indent="-3778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20000"/>
                </a:spcBef>
              </a:pPr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</a:p>
          </p:txBody>
        </p:sp>
      </p:grpSp>
      <p:graphicFrame>
        <p:nvGraphicFramePr>
          <p:cNvPr id="157729" name="Object 33"/>
          <p:cNvGraphicFramePr>
            <a:graphicFrameLocks noChangeAspect="1"/>
          </p:cNvGraphicFramePr>
          <p:nvPr/>
        </p:nvGraphicFramePr>
        <p:xfrm>
          <a:off x="2855914" y="4724401"/>
          <a:ext cx="210343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00010" imgH="304890" progId="Equation.DSMT4">
                  <p:embed/>
                </p:oleObj>
              </mc:Choice>
              <mc:Fallback>
                <p:oleObj name="Equation" r:id="rId12" imgW="800010" imgH="304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4724401"/>
                        <a:ext cx="2103437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7730" name="Group 34"/>
          <p:cNvGrpSpPr>
            <a:grpSpLocks/>
          </p:cNvGrpSpPr>
          <p:nvPr/>
        </p:nvGrpSpPr>
        <p:grpSpPr bwMode="auto">
          <a:xfrm>
            <a:off x="5519738" y="4645026"/>
            <a:ext cx="3859212" cy="733425"/>
            <a:chOff x="2925" y="2428"/>
            <a:chExt cx="2431" cy="462"/>
          </a:xfrm>
        </p:grpSpPr>
        <p:graphicFrame>
          <p:nvGraphicFramePr>
            <p:cNvPr id="41999" name="Object 35"/>
            <p:cNvGraphicFramePr>
              <a:graphicFrameLocks noChangeAspect="1"/>
            </p:cNvGraphicFramePr>
            <p:nvPr/>
          </p:nvGraphicFramePr>
          <p:xfrm>
            <a:off x="3759" y="2478"/>
            <a:ext cx="1597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162080" imgH="247740" progId="Equation.DSMT4">
                    <p:embed/>
                  </p:oleObj>
                </mc:Choice>
                <mc:Fallback>
                  <p:oleObj name="Equation" r:id="rId14" imgW="1162080" imgH="2477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9" y="2478"/>
                          <a:ext cx="1597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0" name="AutoShape 36"/>
            <p:cNvSpPr>
              <a:spLocks noChangeArrowheads="1"/>
            </p:cNvSpPr>
            <p:nvPr/>
          </p:nvSpPr>
          <p:spPr bwMode="auto">
            <a:xfrm>
              <a:off x="2925" y="2428"/>
              <a:ext cx="601" cy="462"/>
            </a:xfrm>
            <a:prstGeom prst="rightArrow">
              <a:avLst>
                <a:gd name="adj1" fmla="val 50000"/>
                <a:gd name="adj2" fmla="val 68544"/>
              </a:avLst>
            </a:prstGeom>
            <a:solidFill>
              <a:srgbClr val="FFCC99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57733" name="Group 37"/>
          <p:cNvGrpSpPr>
            <a:grpSpLocks/>
          </p:cNvGrpSpPr>
          <p:nvPr/>
        </p:nvGrpSpPr>
        <p:grpSpPr bwMode="auto">
          <a:xfrm>
            <a:off x="2063750" y="5516564"/>
            <a:ext cx="3536950" cy="649287"/>
            <a:chOff x="113" y="2976"/>
            <a:chExt cx="2228" cy="409"/>
          </a:xfrm>
        </p:grpSpPr>
        <p:sp>
          <p:nvSpPr>
            <p:cNvPr id="41997" name="Rectangle 38"/>
            <p:cNvSpPr>
              <a:spLocks noChangeArrowheads="1"/>
            </p:cNvSpPr>
            <p:nvPr/>
          </p:nvSpPr>
          <p:spPr bwMode="auto">
            <a:xfrm>
              <a:off x="113" y="2976"/>
              <a:ext cx="1452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77825" indent="-3778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20000"/>
                </a:spcBef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So</a:t>
              </a:r>
            </a:p>
          </p:txBody>
        </p:sp>
        <p:graphicFrame>
          <p:nvGraphicFramePr>
            <p:cNvPr id="41998" name="Object 39"/>
            <p:cNvGraphicFramePr>
              <a:graphicFrameLocks noChangeAspect="1"/>
            </p:cNvGraphicFramePr>
            <p:nvPr/>
          </p:nvGraphicFramePr>
          <p:xfrm>
            <a:off x="877" y="3019"/>
            <a:ext cx="1464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981180" imgH="247740" progId="Equation.DSMT4">
                    <p:embed/>
                  </p:oleObj>
                </mc:Choice>
                <mc:Fallback>
                  <p:oleObj name="Equation" r:id="rId16" imgW="981180" imgH="2477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7" y="3019"/>
                          <a:ext cx="1464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7739" name="Rectangle 43"/>
          <p:cNvSpPr>
            <a:spLocks noChangeArrowheads="1"/>
          </p:cNvSpPr>
          <p:nvPr/>
        </p:nvSpPr>
        <p:spPr bwMode="auto">
          <a:xfrm>
            <a:off x="1992313" y="2349501"/>
            <a:ext cx="4464050" cy="15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Choose a point P on the interface, make a cylindrical surface S enclosed the point P</a:t>
            </a:r>
          </a:p>
        </p:txBody>
      </p:sp>
      <p:grpSp>
        <p:nvGrpSpPr>
          <p:cNvPr id="157747" name="Group 51"/>
          <p:cNvGrpSpPr>
            <a:grpSpLocks/>
          </p:cNvGrpSpPr>
          <p:nvPr/>
        </p:nvGrpSpPr>
        <p:grpSpPr bwMode="auto">
          <a:xfrm>
            <a:off x="6167439" y="5516563"/>
            <a:ext cx="2473325" cy="647700"/>
            <a:chOff x="2743" y="2977"/>
            <a:chExt cx="1558" cy="408"/>
          </a:xfrm>
        </p:grpSpPr>
        <p:graphicFrame>
          <p:nvGraphicFramePr>
            <p:cNvPr id="41995" name="Object 52"/>
            <p:cNvGraphicFramePr>
              <a:graphicFrameLocks noChangeAspect="1"/>
            </p:cNvGraphicFramePr>
            <p:nvPr/>
          </p:nvGraphicFramePr>
          <p:xfrm>
            <a:off x="3425" y="3022"/>
            <a:ext cx="876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571590" imgH="219165" progId="Equation.DSMT4">
                    <p:embed/>
                  </p:oleObj>
                </mc:Choice>
                <mc:Fallback>
                  <p:oleObj name="Equation" r:id="rId18" imgW="571590" imgH="21916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5" y="3022"/>
                          <a:ext cx="876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6" name="Rectangle 53"/>
            <p:cNvSpPr>
              <a:spLocks noChangeArrowheads="1"/>
            </p:cNvSpPr>
            <p:nvPr/>
          </p:nvSpPr>
          <p:spPr bwMode="auto">
            <a:xfrm>
              <a:off x="2743" y="2977"/>
              <a:ext cx="863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77825" indent="-3778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20000"/>
                </a:spcBef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Or</a:t>
              </a:r>
            </a:p>
          </p:txBody>
        </p:sp>
      </p:grpSp>
      <p:sp>
        <p:nvSpPr>
          <p:cNvPr id="41994" name="Rectangle 54"/>
          <p:cNvSpPr>
            <a:spLocks noChangeArrowheads="1"/>
          </p:cNvSpPr>
          <p:nvPr/>
        </p:nvSpPr>
        <p:spPr bwMode="auto">
          <a:xfrm>
            <a:off x="2207420" y="371510"/>
            <a:ext cx="7920038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rgbClr val="800000"/>
                </a:solidFill>
              </a:rPr>
              <a:t>6.6 Boundary Condition for </a:t>
            </a:r>
            <a:r>
              <a:rPr lang="en-US" altLang="zh-CN" sz="3600" b="1" dirty="0" err="1">
                <a:solidFill>
                  <a:srgbClr val="800000"/>
                </a:solidFill>
              </a:rPr>
              <a:t>Magnetostatic</a:t>
            </a:r>
            <a:r>
              <a:rPr lang="en-US" altLang="zh-CN" sz="3600" b="1" dirty="0">
                <a:solidFill>
                  <a:srgbClr val="800000"/>
                </a:solidFill>
              </a:rPr>
              <a:t> Fields</a:t>
            </a:r>
          </a:p>
        </p:txBody>
      </p:sp>
    </p:spTree>
    <p:extLst>
      <p:ext uri="{BB962C8B-B14F-4D97-AF65-F5344CB8AC3E}">
        <p14:creationId xmlns:p14="http://schemas.microsoft.com/office/powerpoint/2010/main" val="88934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7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7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7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7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/>
      <p:bldP spid="157700" grpId="0"/>
      <p:bldP spid="15773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774826" y="333375"/>
            <a:ext cx="4752975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77825" indent="-377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2.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Magnetic field intensity H</a:t>
            </a:r>
            <a:endParaRPr lang="en-US" altLang="zh-CN" sz="2400" b="1" i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58723" name="Group 3"/>
          <p:cNvGrpSpPr>
            <a:grpSpLocks/>
          </p:cNvGrpSpPr>
          <p:nvPr/>
        </p:nvGrpSpPr>
        <p:grpSpPr bwMode="auto">
          <a:xfrm>
            <a:off x="6240464" y="1989138"/>
            <a:ext cx="3983037" cy="539750"/>
            <a:chOff x="2956" y="1117"/>
            <a:chExt cx="2509" cy="382"/>
          </a:xfrm>
        </p:grpSpPr>
        <p:graphicFrame>
          <p:nvGraphicFramePr>
            <p:cNvPr id="43049" name="Object 4"/>
            <p:cNvGraphicFramePr>
              <a:graphicFrameLocks noChangeAspect="1"/>
            </p:cNvGraphicFramePr>
            <p:nvPr/>
          </p:nvGraphicFramePr>
          <p:xfrm>
            <a:off x="3350" y="1117"/>
            <a:ext cx="2115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23880" imgH="247740" progId="Equation.DSMT4">
                    <p:embed/>
                  </p:oleObj>
                </mc:Choice>
                <mc:Fallback>
                  <p:oleObj name="Equation" r:id="rId2" imgW="1523880" imgH="2477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0" y="1117"/>
                          <a:ext cx="2115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50" name="AutoShape 5"/>
            <p:cNvSpPr>
              <a:spLocks noChangeArrowheads="1"/>
            </p:cNvSpPr>
            <p:nvPr/>
          </p:nvSpPr>
          <p:spPr bwMode="auto">
            <a:xfrm>
              <a:off x="2956" y="1253"/>
              <a:ext cx="363" cy="144"/>
            </a:xfrm>
            <a:prstGeom prst="rightArrow">
              <a:avLst>
                <a:gd name="adj1" fmla="val 50000"/>
                <a:gd name="adj2" fmla="val 63021"/>
              </a:avLst>
            </a:prstGeom>
            <a:solidFill>
              <a:srgbClr val="FFCC99"/>
            </a:solidFill>
            <a:ln w="222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8726" name="Rectangle 6"/>
          <p:cNvSpPr>
            <a:spLocks noChangeArrowheads="1"/>
          </p:cNvSpPr>
          <p:nvPr/>
        </p:nvSpPr>
        <p:spPr bwMode="auto">
          <a:xfrm>
            <a:off x="2063751" y="908051"/>
            <a:ext cx="8316913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000" b="1">
                <a:solidFill>
                  <a:srgbClr val="0000CC"/>
                </a:solidFill>
                <a:ea typeface="楷体_GB2312" pitchFamily="49" charset="-122"/>
              </a:rPr>
              <a:t>Choose the closed path as the contour C at the both sides of the interface, Since</a:t>
            </a:r>
            <a:r>
              <a:rPr lang="el-GR" altLang="zh-CN" sz="2000" b="1">
                <a:solidFill>
                  <a:srgbClr val="0000CC"/>
                </a:solidFill>
                <a:ea typeface="楷体_GB2312" pitchFamily="49" charset="-122"/>
              </a:rPr>
              <a:t>Δ</a:t>
            </a:r>
            <a:r>
              <a:rPr lang="en-US" altLang="zh-CN" sz="2000" i="1">
                <a:solidFill>
                  <a:srgbClr val="0000CC"/>
                </a:solidFill>
                <a:ea typeface="楷体_GB2312" pitchFamily="49" charset="-122"/>
              </a:rPr>
              <a:t>h</a:t>
            </a:r>
            <a:r>
              <a:rPr lang="en-US" altLang="zh-CN" sz="2000" b="1" i="1">
                <a:solidFill>
                  <a:srgbClr val="0000CC"/>
                </a:solidFill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rgbClr val="0000CC"/>
                </a:solidFill>
                <a:ea typeface="幼圆" panose="02010509060101010101" pitchFamily="49" charset="-122"/>
              </a:rPr>
              <a:t>→0</a:t>
            </a:r>
            <a:r>
              <a:rPr lang="zh-CN" altLang="en-US" sz="2000" b="1">
                <a:solidFill>
                  <a:srgbClr val="0000CC"/>
                </a:solidFill>
                <a:ea typeface="幼圆" panose="02010509060101010101" pitchFamily="49" charset="-122"/>
              </a:rPr>
              <a:t>，</a:t>
            </a:r>
            <a:r>
              <a:rPr lang="en-US" altLang="zh-CN" sz="2000" b="1">
                <a:solidFill>
                  <a:srgbClr val="0000CC"/>
                </a:solidFill>
                <a:ea typeface="楷体_GB2312" pitchFamily="49" charset="-122"/>
              </a:rPr>
              <a:t>then</a:t>
            </a:r>
            <a:endParaRPr lang="el-GR" altLang="zh-CN" sz="2000" b="1">
              <a:solidFill>
                <a:srgbClr val="0000CC"/>
              </a:solidFill>
              <a:ea typeface="楷体_GB2312" pitchFamily="49" charset="-122"/>
            </a:endParaRPr>
          </a:p>
        </p:txBody>
      </p:sp>
      <p:sp>
        <p:nvSpPr>
          <p:cNvPr id="43013" name="Rectangle 7"/>
          <p:cNvSpPr>
            <a:spLocks noChangeArrowheads="1"/>
          </p:cNvSpPr>
          <p:nvPr/>
        </p:nvSpPr>
        <p:spPr bwMode="auto">
          <a:xfrm>
            <a:off x="1847850" y="3716339"/>
            <a:ext cx="3663950" cy="12604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4" name="Rectangle 8"/>
          <p:cNvSpPr>
            <a:spLocks noChangeArrowheads="1"/>
          </p:cNvSpPr>
          <p:nvPr/>
        </p:nvSpPr>
        <p:spPr bwMode="auto">
          <a:xfrm>
            <a:off x="1847850" y="4940300"/>
            <a:ext cx="3663950" cy="125888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5" name="Rectangle 9"/>
          <p:cNvSpPr>
            <a:spLocks noChangeArrowheads="1"/>
          </p:cNvSpPr>
          <p:nvPr/>
        </p:nvSpPr>
        <p:spPr bwMode="auto">
          <a:xfrm>
            <a:off x="2828926" y="4579938"/>
            <a:ext cx="1960563" cy="671512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15000"/>
              </a:spcBef>
            </a:pPr>
            <a:endParaRPr lang="zh-CN" altLang="zh-CN" sz="2800" b="1">
              <a:solidFill>
                <a:srgbClr val="000000"/>
              </a:solidFill>
              <a:ea typeface="幼圆" panose="02010509060101010101" pitchFamily="49" charset="-122"/>
            </a:endParaRPr>
          </a:p>
        </p:txBody>
      </p:sp>
      <p:sp>
        <p:nvSpPr>
          <p:cNvPr id="43016" name="Line 10"/>
          <p:cNvSpPr>
            <a:spLocks noChangeShapeType="1"/>
          </p:cNvSpPr>
          <p:nvPr/>
        </p:nvSpPr>
        <p:spPr bwMode="auto">
          <a:xfrm flipV="1">
            <a:off x="3856039" y="3968750"/>
            <a:ext cx="3175" cy="97313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7" name="Line 11"/>
          <p:cNvSpPr>
            <a:spLocks noChangeShapeType="1"/>
          </p:cNvSpPr>
          <p:nvPr/>
        </p:nvSpPr>
        <p:spPr bwMode="auto">
          <a:xfrm flipV="1">
            <a:off x="3860801" y="4205288"/>
            <a:ext cx="360363" cy="735012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8" name="Line 12"/>
          <p:cNvSpPr>
            <a:spLocks noChangeShapeType="1"/>
          </p:cNvSpPr>
          <p:nvPr/>
        </p:nvSpPr>
        <p:spPr bwMode="auto">
          <a:xfrm>
            <a:off x="4838700" y="4567239"/>
            <a:ext cx="4651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9" name="Line 13"/>
          <p:cNvSpPr>
            <a:spLocks noChangeShapeType="1"/>
          </p:cNvSpPr>
          <p:nvPr/>
        </p:nvSpPr>
        <p:spPr bwMode="auto">
          <a:xfrm>
            <a:off x="4838700" y="5273675"/>
            <a:ext cx="46513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0" name="Line 14"/>
          <p:cNvSpPr>
            <a:spLocks noChangeShapeType="1"/>
          </p:cNvSpPr>
          <p:nvPr/>
        </p:nvSpPr>
        <p:spPr bwMode="auto">
          <a:xfrm>
            <a:off x="4945063" y="4556125"/>
            <a:ext cx="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3021" name="Object 15"/>
          <p:cNvGraphicFramePr>
            <a:graphicFrameLocks noChangeAspect="1"/>
          </p:cNvGraphicFramePr>
          <p:nvPr/>
        </p:nvGraphicFramePr>
        <p:xfrm>
          <a:off x="2927350" y="4652963"/>
          <a:ext cx="4127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619" imgH="215619" progId="Equation.DSMT4">
                  <p:embed/>
                </p:oleObj>
              </mc:Choice>
              <mc:Fallback>
                <p:oleObj name="Equation" r:id="rId4" imgW="215619" imgH="2156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4652963"/>
                        <a:ext cx="4127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2" name="Object 16"/>
          <p:cNvGraphicFramePr>
            <a:graphicFrameLocks noChangeAspect="1"/>
          </p:cNvGraphicFramePr>
          <p:nvPr/>
        </p:nvGraphicFramePr>
        <p:xfrm>
          <a:off x="4197350" y="3932238"/>
          <a:ext cx="3873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90620" imgH="228600" progId="Equation.3">
                  <p:embed/>
                </p:oleObj>
              </mc:Choice>
              <mc:Fallback>
                <p:oleObj name="公式" r:id="rId6" imgW="1906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3932238"/>
                        <a:ext cx="3873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3" name="Object 17"/>
          <p:cNvGraphicFramePr>
            <a:graphicFrameLocks noChangeAspect="1"/>
          </p:cNvGraphicFramePr>
          <p:nvPr/>
        </p:nvGraphicFramePr>
        <p:xfrm>
          <a:off x="3284538" y="5300663"/>
          <a:ext cx="436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18970" imgH="228600" progId="Equation.3">
                  <p:embed/>
                </p:oleObj>
              </mc:Choice>
              <mc:Fallback>
                <p:oleObj name="公式" r:id="rId8" imgW="21897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8" y="5300663"/>
                        <a:ext cx="4365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4" name="Object 18"/>
          <p:cNvGraphicFramePr>
            <a:graphicFrameLocks noChangeAspect="1"/>
          </p:cNvGraphicFramePr>
          <p:nvPr/>
        </p:nvGraphicFramePr>
        <p:xfrm>
          <a:off x="3549651" y="3778251"/>
          <a:ext cx="3143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5028" imgH="228501" progId="Equation.DSMT4">
                  <p:embed/>
                </p:oleObj>
              </mc:Choice>
              <mc:Fallback>
                <p:oleObj name="Equation" r:id="rId10" imgW="16502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51" y="3778251"/>
                        <a:ext cx="31432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5" name="Text Box 19"/>
          <p:cNvSpPr txBox="1">
            <a:spLocks noChangeArrowheads="1"/>
          </p:cNvSpPr>
          <p:nvPr/>
        </p:nvSpPr>
        <p:spPr bwMode="auto">
          <a:xfrm>
            <a:off x="1847850" y="4365626"/>
            <a:ext cx="1023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Sub1</a:t>
            </a:r>
          </a:p>
        </p:txBody>
      </p:sp>
      <p:sp>
        <p:nvSpPr>
          <p:cNvPr id="43026" name="Text Box 20"/>
          <p:cNvSpPr txBox="1">
            <a:spLocks noChangeArrowheads="1"/>
          </p:cNvSpPr>
          <p:nvPr/>
        </p:nvSpPr>
        <p:spPr bwMode="auto">
          <a:xfrm>
            <a:off x="1847851" y="5157789"/>
            <a:ext cx="1095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Sub2</a:t>
            </a:r>
          </a:p>
        </p:txBody>
      </p:sp>
      <p:graphicFrame>
        <p:nvGraphicFramePr>
          <p:cNvPr id="43027" name="Object 21"/>
          <p:cNvGraphicFramePr>
            <a:graphicFrameLocks noChangeAspect="1"/>
          </p:cNvGraphicFramePr>
          <p:nvPr/>
        </p:nvGraphicFramePr>
        <p:xfrm>
          <a:off x="3719513" y="4797426"/>
          <a:ext cx="2286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64814" imgH="177492" progId="Equation.3">
                  <p:embed/>
                </p:oleObj>
              </mc:Choice>
              <mc:Fallback>
                <p:oleObj name="公式" r:id="rId12" imgW="164814" imgH="1774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4797426"/>
                        <a:ext cx="228600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8" name="Line 22"/>
          <p:cNvSpPr>
            <a:spLocks noChangeShapeType="1"/>
          </p:cNvSpPr>
          <p:nvPr/>
        </p:nvSpPr>
        <p:spPr bwMode="auto">
          <a:xfrm>
            <a:off x="4079876" y="4579938"/>
            <a:ext cx="682625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9" name="Line 23"/>
          <p:cNvSpPr>
            <a:spLocks noChangeShapeType="1"/>
          </p:cNvSpPr>
          <p:nvPr/>
        </p:nvSpPr>
        <p:spPr bwMode="auto">
          <a:xfrm flipH="1">
            <a:off x="3429000" y="5229225"/>
            <a:ext cx="7239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3030" name="Object 24"/>
          <p:cNvGraphicFramePr>
            <a:graphicFrameLocks noChangeAspect="1"/>
          </p:cNvGraphicFramePr>
          <p:nvPr/>
        </p:nvGraphicFramePr>
        <p:xfrm>
          <a:off x="3863975" y="4724400"/>
          <a:ext cx="33813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77569" imgH="215619" progId="Equation.3">
                  <p:embed/>
                </p:oleObj>
              </mc:Choice>
              <mc:Fallback>
                <p:oleObj name="公式" r:id="rId14" imgW="177569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4724400"/>
                        <a:ext cx="338138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1" name="Object 25"/>
          <p:cNvGraphicFramePr>
            <a:graphicFrameLocks noChangeAspect="1"/>
          </p:cNvGraphicFramePr>
          <p:nvPr/>
        </p:nvGraphicFramePr>
        <p:xfrm>
          <a:off x="4956175" y="4724401"/>
          <a:ext cx="41275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15619" imgH="177569" progId="Equation.DSMT4">
                  <p:embed/>
                </p:oleObj>
              </mc:Choice>
              <mc:Fallback>
                <p:oleObj name="Equation" r:id="rId16" imgW="215619" imgH="1775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4724401"/>
                        <a:ext cx="412750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3" name="Line 27"/>
          <p:cNvSpPr>
            <a:spLocks noChangeShapeType="1"/>
          </p:cNvSpPr>
          <p:nvPr/>
        </p:nvSpPr>
        <p:spPr bwMode="auto">
          <a:xfrm flipH="1">
            <a:off x="3033714" y="4940300"/>
            <a:ext cx="827087" cy="6286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sm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4" name="Line 28"/>
          <p:cNvSpPr>
            <a:spLocks noChangeShapeType="1"/>
          </p:cNvSpPr>
          <p:nvPr/>
        </p:nvSpPr>
        <p:spPr bwMode="auto">
          <a:xfrm>
            <a:off x="3287713" y="4581525"/>
            <a:ext cx="2159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35" name="Line 29"/>
          <p:cNvSpPr>
            <a:spLocks noChangeShapeType="1"/>
          </p:cNvSpPr>
          <p:nvPr/>
        </p:nvSpPr>
        <p:spPr bwMode="auto">
          <a:xfrm flipH="1">
            <a:off x="4194175" y="5249863"/>
            <a:ext cx="2159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58750" name="Object 30"/>
          <p:cNvGraphicFramePr>
            <a:graphicFrameLocks noChangeAspect="1"/>
          </p:cNvGraphicFramePr>
          <p:nvPr/>
        </p:nvGraphicFramePr>
        <p:xfrm>
          <a:off x="2746376" y="1981201"/>
          <a:ext cx="283527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00150" imgH="285750" progId="Equation.DSMT4">
                  <p:embed/>
                </p:oleObj>
              </mc:Choice>
              <mc:Fallback>
                <p:oleObj name="Equation" r:id="rId18" imgW="1200150" imgH="28575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76" y="1981201"/>
                        <a:ext cx="2835275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99FF"/>
                                </a:gs>
                                <a:gs pos="50000">
                                  <a:schemeClr val="bg1"/>
                                </a:gs>
                                <a:gs pos="100000">
                                  <a:srgbClr val="FF99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8751" name="Group 31"/>
          <p:cNvGrpSpPr>
            <a:grpSpLocks/>
          </p:cNvGrpSpPr>
          <p:nvPr/>
        </p:nvGrpSpPr>
        <p:grpSpPr bwMode="auto">
          <a:xfrm>
            <a:off x="6096000" y="4508502"/>
            <a:ext cx="3703638" cy="572704"/>
            <a:chOff x="2868" y="2432"/>
            <a:chExt cx="2333" cy="384"/>
          </a:xfrm>
        </p:grpSpPr>
        <p:sp>
          <p:nvSpPr>
            <p:cNvPr id="43047" name="Text Box 32"/>
            <p:cNvSpPr txBox="1">
              <a:spLocks noChangeArrowheads="1"/>
            </p:cNvSpPr>
            <p:nvPr/>
          </p:nvSpPr>
          <p:spPr bwMode="auto">
            <a:xfrm>
              <a:off x="2868" y="2432"/>
              <a:ext cx="187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30000"/>
                </a:spcBef>
              </a:pPr>
              <a:r>
                <a:rPr lang="en-US" altLang="zh-CN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So</a:t>
              </a:r>
            </a:p>
          </p:txBody>
        </p:sp>
        <p:graphicFrame>
          <p:nvGraphicFramePr>
            <p:cNvPr id="43048" name="Object 33"/>
            <p:cNvGraphicFramePr>
              <a:graphicFrameLocks noChangeAspect="1"/>
            </p:cNvGraphicFramePr>
            <p:nvPr/>
          </p:nvGraphicFramePr>
          <p:xfrm>
            <a:off x="3780" y="2432"/>
            <a:ext cx="142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171530" imgH="247740" progId="Equation.DSMT4">
                    <p:embed/>
                  </p:oleObj>
                </mc:Choice>
                <mc:Fallback>
                  <p:oleObj name="Equation" r:id="rId20" imgW="1171530" imgH="2477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0" y="2432"/>
                          <a:ext cx="142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8754" name="Object 34"/>
          <p:cNvGraphicFramePr>
            <a:graphicFrameLocks noChangeAspect="1"/>
          </p:cNvGraphicFramePr>
          <p:nvPr/>
        </p:nvGraphicFramePr>
        <p:xfrm>
          <a:off x="2351088" y="2852738"/>
          <a:ext cx="15938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866700" imgH="247740" progId="Equation.DSMT4">
                  <p:embed/>
                </p:oleObj>
              </mc:Choice>
              <mc:Fallback>
                <p:oleObj name="Equation" r:id="rId22" imgW="866700" imgH="2477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2852738"/>
                        <a:ext cx="159385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55" name="Object 35"/>
          <p:cNvGraphicFramePr>
            <a:graphicFrameLocks noChangeAspect="1"/>
          </p:cNvGraphicFramePr>
          <p:nvPr/>
        </p:nvGraphicFramePr>
        <p:xfrm>
          <a:off x="7104064" y="3644900"/>
          <a:ext cx="27638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409670" imgH="247740" progId="Equation.DSMT4">
                  <p:embed/>
                </p:oleObj>
              </mc:Choice>
              <mc:Fallback>
                <p:oleObj name="Equation" r:id="rId24" imgW="1409670" imgH="2477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064" y="3644900"/>
                        <a:ext cx="276383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8756" name="Group 36"/>
          <p:cNvGrpSpPr>
            <a:grpSpLocks/>
          </p:cNvGrpSpPr>
          <p:nvPr/>
        </p:nvGrpSpPr>
        <p:grpSpPr bwMode="auto">
          <a:xfrm>
            <a:off x="6167439" y="5300662"/>
            <a:ext cx="3316287" cy="572505"/>
            <a:chOff x="2868" y="2829"/>
            <a:chExt cx="2089" cy="397"/>
          </a:xfrm>
        </p:grpSpPr>
        <p:graphicFrame>
          <p:nvGraphicFramePr>
            <p:cNvPr id="43045" name="Object 37"/>
            <p:cNvGraphicFramePr>
              <a:graphicFrameLocks noChangeAspect="1"/>
            </p:cNvGraphicFramePr>
            <p:nvPr/>
          </p:nvGraphicFramePr>
          <p:xfrm>
            <a:off x="3787" y="2849"/>
            <a:ext cx="1170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895320" imgH="219165" progId="Equation.DSMT4">
                    <p:embed/>
                  </p:oleObj>
                </mc:Choice>
                <mc:Fallback>
                  <p:oleObj name="Equation" r:id="rId26" imgW="895320" imgH="21916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2849"/>
                          <a:ext cx="1170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46" name="Text Box 38"/>
            <p:cNvSpPr txBox="1">
              <a:spLocks noChangeArrowheads="1"/>
            </p:cNvSpPr>
            <p:nvPr/>
          </p:nvSpPr>
          <p:spPr bwMode="auto">
            <a:xfrm>
              <a:off x="2868" y="2829"/>
              <a:ext cx="1872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30000"/>
                </a:spcBef>
              </a:pPr>
              <a:r>
                <a:rPr lang="en-US" altLang="zh-CN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Or</a:t>
              </a:r>
            </a:p>
          </p:txBody>
        </p:sp>
      </p:grpSp>
      <p:grpSp>
        <p:nvGrpSpPr>
          <p:cNvPr id="158765" name="Group 45"/>
          <p:cNvGrpSpPr>
            <a:grpSpLocks/>
          </p:cNvGrpSpPr>
          <p:nvPr/>
        </p:nvGrpSpPr>
        <p:grpSpPr bwMode="auto">
          <a:xfrm>
            <a:off x="4367214" y="2852738"/>
            <a:ext cx="5786437" cy="539750"/>
            <a:chOff x="1730" y="1648"/>
            <a:chExt cx="3645" cy="376"/>
          </a:xfrm>
        </p:grpSpPr>
        <p:sp>
          <p:nvSpPr>
            <p:cNvPr id="43043" name="AutoShape 46"/>
            <p:cNvSpPr>
              <a:spLocks noChangeArrowheads="1"/>
            </p:cNvSpPr>
            <p:nvPr/>
          </p:nvSpPr>
          <p:spPr bwMode="auto">
            <a:xfrm>
              <a:off x="1730" y="1797"/>
              <a:ext cx="470" cy="136"/>
            </a:xfrm>
            <a:prstGeom prst="rightArrow">
              <a:avLst>
                <a:gd name="adj1" fmla="val 50000"/>
                <a:gd name="adj2" fmla="val 86397"/>
              </a:avLst>
            </a:prstGeom>
            <a:solidFill>
              <a:srgbClr val="FFCC99"/>
            </a:solidFill>
            <a:ln w="222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43044" name="Object 47"/>
            <p:cNvGraphicFramePr>
              <a:graphicFrameLocks noChangeAspect="1"/>
            </p:cNvGraphicFramePr>
            <p:nvPr/>
          </p:nvGraphicFramePr>
          <p:xfrm>
            <a:off x="2245" y="1648"/>
            <a:ext cx="3130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2304990" imgH="247740" progId="Equation.DSMT4">
                    <p:embed/>
                  </p:oleObj>
                </mc:Choice>
                <mc:Fallback>
                  <p:oleObj name="Equation" r:id="rId28" imgW="2304990" imgH="2477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1648"/>
                          <a:ext cx="3130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42" name="Line 48"/>
          <p:cNvSpPr>
            <a:spLocks noChangeShapeType="1"/>
          </p:cNvSpPr>
          <p:nvPr/>
        </p:nvSpPr>
        <p:spPr bwMode="auto">
          <a:xfrm>
            <a:off x="3287713" y="4941888"/>
            <a:ext cx="215900" cy="0"/>
          </a:xfrm>
          <a:prstGeom prst="line">
            <a:avLst/>
          </a:prstGeom>
          <a:noFill/>
          <a:ln w="38100">
            <a:solidFill>
              <a:srgbClr val="66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5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8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8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8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8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8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8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992313" y="765175"/>
            <a:ext cx="4248150" cy="50323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Two perfect dielectric </a:t>
            </a:r>
          </a:p>
        </p:txBody>
      </p:sp>
      <p:graphicFrame>
        <p:nvGraphicFramePr>
          <p:cNvPr id="189444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258431711"/>
              </p:ext>
            </p:extLst>
          </p:nvPr>
        </p:nvGraphicFramePr>
        <p:xfrm>
          <a:off x="4511676" y="1221900"/>
          <a:ext cx="2457160" cy="2099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18671" imgH="1040948" progId="Equation.DSMT4">
                  <p:embed/>
                </p:oleObj>
              </mc:Choice>
              <mc:Fallback>
                <p:oleObj name="Equation" r:id="rId2" imgW="1218671" imgH="104094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6" y="1221900"/>
                        <a:ext cx="2457160" cy="2099151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47" name="Rectangle 7"/>
          <p:cNvSpPr>
            <a:spLocks noRot="1" noChangeArrowheads="1"/>
          </p:cNvSpPr>
          <p:nvPr/>
        </p:nvSpPr>
        <p:spPr bwMode="auto">
          <a:xfrm>
            <a:off x="1992313" y="3500439"/>
            <a:ext cx="74168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0000CC"/>
                </a:solidFill>
              </a:rPr>
              <a:t>Perfect dielectric and perfect conductor</a:t>
            </a:r>
          </a:p>
        </p:txBody>
      </p:sp>
      <p:graphicFrame>
        <p:nvGraphicFramePr>
          <p:cNvPr id="189448" name="Object 8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225848919"/>
              </p:ext>
            </p:extLst>
          </p:nvPr>
        </p:nvGraphicFramePr>
        <p:xfrm>
          <a:off x="4583112" y="4076700"/>
          <a:ext cx="2164051" cy="2773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2447" imgH="1040948" progId="Equation.DSMT4">
                  <p:embed/>
                </p:oleObj>
              </mc:Choice>
              <mc:Fallback>
                <p:oleObj name="Equation" r:id="rId4" imgW="812447" imgH="104094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2" y="4076700"/>
                        <a:ext cx="2164051" cy="277302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038" name="Picture 11" descr="BD05546_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343" y="5234279"/>
            <a:ext cx="1763712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96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7" name="Object 2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071814" y="1765300"/>
          <a:ext cx="194468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52490" imgH="219165" progId="Equation.DSMT4">
                  <p:embed/>
                </p:oleObj>
              </mc:Choice>
              <mc:Fallback>
                <p:oleObj name="Equation" r:id="rId2" imgW="752490" imgH="219165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1765300"/>
                        <a:ext cx="194468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Rectangle 26"/>
          <p:cNvSpPr>
            <a:spLocks noChangeArrowheads="1"/>
          </p:cNvSpPr>
          <p:nvPr/>
        </p:nvSpPr>
        <p:spPr bwMode="auto">
          <a:xfrm>
            <a:off x="1631951" y="333375"/>
            <a:ext cx="8893175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D3D3D"/>
                    </a:gs>
                    <a:gs pos="100000">
                      <a:srgbClr val="90909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Blip>
                <a:blip r:embed="rId4"/>
              </a:buBlip>
            </a:pPr>
            <a:r>
              <a:rPr lang="en-US" altLang="ko-KR" sz="2400" b="1">
                <a:solidFill>
                  <a:srgbClr val="0000CC"/>
                </a:solidFill>
              </a:rPr>
              <a:t>Fundamental Postulates of Magnetostatics in Free Space</a:t>
            </a:r>
            <a:endParaRPr lang="en-US" altLang="zh-CN" sz="2400" b="1">
              <a:solidFill>
                <a:srgbClr val="0000CC"/>
              </a:solidFill>
            </a:endParaRP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2092325" y="2587625"/>
            <a:ext cx="592348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where </a:t>
            </a:r>
            <a:r>
              <a:rPr lang="en-US" altLang="ko-KR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µ</a:t>
            </a:r>
            <a:r>
              <a:rPr lang="en-US" altLang="ko-KR" sz="24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ko-KR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is the permeability of free space:</a:t>
            </a:r>
          </a:p>
        </p:txBody>
      </p:sp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3863975" y="3044826"/>
          <a:ext cx="35306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511300" imgH="254000" progId="Equation.DSMT4">
                  <p:embed/>
                </p:oleObj>
              </mc:Choice>
              <mc:Fallback>
                <p:oleObj r:id="rId5" imgW="15113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3044826"/>
                        <a:ext cx="35306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1" name="Rectangle 7"/>
          <p:cNvSpPr>
            <a:spLocks noRot="1" noChangeArrowheads="1"/>
          </p:cNvSpPr>
          <p:nvPr/>
        </p:nvSpPr>
        <p:spPr bwMode="auto">
          <a:xfrm>
            <a:off x="1703388" y="1196976"/>
            <a:ext cx="854075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solidFill>
                  <a:srgbClr val="000000"/>
                </a:solidFill>
                <a:ea typeface="Gulim" panose="020B0600000101010101" pitchFamily="34" charset="-127"/>
              </a:rPr>
              <a:t>The two fundamental postulates of </a:t>
            </a:r>
            <a:r>
              <a:rPr lang="en-US" altLang="ko-KR" sz="2400" dirty="0" err="1">
                <a:solidFill>
                  <a:srgbClr val="000000"/>
                </a:solidFill>
                <a:ea typeface="Gulim" panose="020B0600000101010101" pitchFamily="34" charset="-127"/>
              </a:rPr>
              <a:t>magnetostatics</a:t>
            </a:r>
            <a:r>
              <a:rPr lang="en-US" altLang="ko-KR" sz="2400" dirty="0">
                <a:solidFill>
                  <a:srgbClr val="000000"/>
                </a:solidFill>
                <a:ea typeface="Gulim" panose="020B0600000101010101" pitchFamily="34" charset="-127"/>
              </a:rPr>
              <a:t> are</a:t>
            </a:r>
            <a:endParaRPr lang="en-US" altLang="zh-CN" sz="2400" dirty="0">
              <a:solidFill>
                <a:srgbClr val="000000"/>
              </a:solidFill>
              <a:ea typeface="Gulim" panose="020B0600000101010101" pitchFamily="34" charset="-127"/>
            </a:endParaRPr>
          </a:p>
        </p:txBody>
      </p:sp>
      <p:graphicFrame>
        <p:nvGraphicFramePr>
          <p:cNvPr id="82952" name="Object 25"/>
          <p:cNvGraphicFramePr>
            <a:graphicFrameLocks noChangeAspect="1"/>
          </p:cNvGraphicFramePr>
          <p:nvPr/>
        </p:nvGraphicFramePr>
        <p:xfrm>
          <a:off x="6527801" y="1773239"/>
          <a:ext cx="13684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52420" imgH="171450" progId="Equation.DSMT4">
                  <p:embed/>
                </p:oleObj>
              </mc:Choice>
              <mc:Fallback>
                <p:oleObj name="Equation" r:id="rId7" imgW="552420" imgH="17145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1" y="1773239"/>
                        <a:ext cx="13684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" name="Object 9"/>
          <p:cNvGraphicFramePr>
            <a:graphicFrameLocks noChangeAspect="1"/>
          </p:cNvGraphicFramePr>
          <p:nvPr/>
        </p:nvGraphicFramePr>
        <p:xfrm>
          <a:off x="2855914" y="4629151"/>
          <a:ext cx="195897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76300" imgH="203200" progId="Equation.DSMT4">
                  <p:embed/>
                </p:oleObj>
              </mc:Choice>
              <mc:Fallback>
                <p:oleObj name="Equation" r:id="rId9" imgW="876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4629151"/>
                        <a:ext cx="195897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4" name="Rectangle 10"/>
          <p:cNvSpPr>
            <a:spLocks noChangeArrowheads="1"/>
          </p:cNvSpPr>
          <p:nvPr/>
        </p:nvSpPr>
        <p:spPr bwMode="auto">
          <a:xfrm>
            <a:off x="2063751" y="3711576"/>
            <a:ext cx="9213849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J is the current density. Since the divergence of the curl of any vector field is zero, we obtain</a:t>
            </a:r>
          </a:p>
        </p:txBody>
      </p:sp>
      <p:graphicFrame>
        <p:nvGraphicFramePr>
          <p:cNvPr id="82955" name="Object 25"/>
          <p:cNvGraphicFramePr>
            <a:graphicFrameLocks noChangeAspect="1"/>
          </p:cNvGraphicFramePr>
          <p:nvPr/>
        </p:nvGraphicFramePr>
        <p:xfrm>
          <a:off x="6527801" y="4578351"/>
          <a:ext cx="13065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23800" imgH="171450" progId="Equation.DSMT4">
                  <p:embed/>
                </p:oleObj>
              </mc:Choice>
              <mc:Fallback>
                <p:oleObj name="Equation" r:id="rId11" imgW="523800" imgH="17145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1" y="4578351"/>
                        <a:ext cx="130651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18" name="AutoShape 42"/>
          <p:cNvSpPr>
            <a:spLocks noChangeArrowheads="1"/>
          </p:cNvSpPr>
          <p:nvPr/>
        </p:nvSpPr>
        <p:spPr bwMode="auto">
          <a:xfrm>
            <a:off x="5303838" y="4725988"/>
            <a:ext cx="576262" cy="215900"/>
          </a:xfrm>
          <a:prstGeom prst="rightArrow">
            <a:avLst>
              <a:gd name="adj1" fmla="val 50000"/>
              <a:gd name="adj2" fmla="val 66728"/>
            </a:avLst>
          </a:prstGeom>
          <a:solidFill>
            <a:srgbClr val="FFCC99"/>
          </a:solidFill>
          <a:ln w="222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b="1">
              <a:solidFill>
                <a:srgbClr val="FF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82957" name="Rectangle 13"/>
          <p:cNvSpPr>
            <a:spLocks noChangeArrowheads="1"/>
          </p:cNvSpPr>
          <p:nvPr/>
        </p:nvSpPr>
        <p:spPr bwMode="auto">
          <a:xfrm>
            <a:off x="2135189" y="5397500"/>
            <a:ext cx="7054175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which is consistent with the equation of continuity.</a:t>
            </a:r>
            <a:endParaRPr lang="en-US" altLang="zh-TW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205" name="Picture 14" descr="BD06518_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413" y="5187950"/>
            <a:ext cx="2160587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73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04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/>
      <p:bldP spid="82951" grpId="0"/>
      <p:bldP spid="82954" grpId="0"/>
      <p:bldP spid="1048618" grpId="0" animBg="1"/>
      <p:bldP spid="8295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Rectangle 18"/>
          <p:cNvSpPr>
            <a:spLocks noChangeArrowheads="1"/>
          </p:cNvSpPr>
          <p:nvPr/>
        </p:nvSpPr>
        <p:spPr bwMode="auto">
          <a:xfrm>
            <a:off x="1992313" y="765175"/>
            <a:ext cx="71993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仿宋_GB2312" pitchFamily="49" charset="-122"/>
              </a:rPr>
              <a:t>Boundary conditions of Magnetic vector potential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</a:p>
        </p:txBody>
      </p:sp>
      <p:graphicFrame>
        <p:nvGraphicFramePr>
          <p:cNvPr id="169989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850956"/>
              </p:ext>
            </p:extLst>
          </p:nvPr>
        </p:nvGraphicFramePr>
        <p:xfrm>
          <a:off x="2344738" y="4279900"/>
          <a:ext cx="13985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8720" imgH="228600" progId="Equation.DSMT4">
                  <p:embed/>
                </p:oleObj>
              </mc:Choice>
              <mc:Fallback>
                <p:oleObj name="Equation" r:id="rId2" imgW="558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4279900"/>
                        <a:ext cx="139858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04" name="AutoShape 28"/>
          <p:cNvSpPr>
            <a:spLocks noChangeArrowheads="1"/>
          </p:cNvSpPr>
          <p:nvPr/>
        </p:nvSpPr>
        <p:spPr bwMode="auto">
          <a:xfrm>
            <a:off x="7570788" y="4195763"/>
            <a:ext cx="576262" cy="241300"/>
          </a:xfrm>
          <a:prstGeom prst="rightArrow">
            <a:avLst>
              <a:gd name="adj1" fmla="val 50000"/>
              <a:gd name="adj2" fmla="val 59704"/>
            </a:avLst>
          </a:prstGeom>
          <a:solidFill>
            <a:srgbClr val="FFCC99"/>
          </a:solidFill>
          <a:ln w="222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b="1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69991" name="AutoShape 29"/>
          <p:cNvSpPr>
            <a:spLocks/>
          </p:cNvSpPr>
          <p:nvPr/>
        </p:nvSpPr>
        <p:spPr bwMode="auto">
          <a:xfrm>
            <a:off x="7354889" y="3860800"/>
            <a:ext cx="71437" cy="865188"/>
          </a:xfrm>
          <a:prstGeom prst="rightBrace">
            <a:avLst>
              <a:gd name="adj1" fmla="val 100927"/>
              <a:gd name="adj2" fmla="val 50000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b="1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graphicFrame>
        <p:nvGraphicFramePr>
          <p:cNvPr id="16999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109789"/>
              </p:ext>
            </p:extLst>
          </p:nvPr>
        </p:nvGraphicFramePr>
        <p:xfrm>
          <a:off x="8248650" y="3949700"/>
          <a:ext cx="116363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400" imgH="266400" progId="Equation.DSMT4">
                  <p:embed/>
                </p:oleObj>
              </mc:Choice>
              <mc:Fallback>
                <p:oleObj name="Equation" r:id="rId4" imgW="4824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8650" y="3949700"/>
                        <a:ext cx="1163638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330752"/>
              </p:ext>
            </p:extLst>
          </p:nvPr>
        </p:nvGraphicFramePr>
        <p:xfrm>
          <a:off x="2424113" y="4927600"/>
          <a:ext cx="25558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80800" imgH="253800" progId="Equation.DSMT4">
                  <p:embed/>
                </p:oleObj>
              </mc:Choice>
              <mc:Fallback>
                <p:oleObj name="Equation" r:id="rId6" imgW="1180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4927600"/>
                        <a:ext cx="255587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091798"/>
              </p:ext>
            </p:extLst>
          </p:nvPr>
        </p:nvGraphicFramePr>
        <p:xfrm>
          <a:off x="2370138" y="5445125"/>
          <a:ext cx="202247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63280" imgH="253800" progId="Equation.DSMT4">
                  <p:embed/>
                </p:oleObj>
              </mc:Choice>
              <mc:Fallback>
                <p:oleObj name="Equation" r:id="rId8" imgW="863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138" y="5445125"/>
                        <a:ext cx="2022475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10" name="AutoShape 34"/>
          <p:cNvSpPr>
            <a:spLocks noChangeArrowheads="1"/>
          </p:cNvSpPr>
          <p:nvPr/>
        </p:nvSpPr>
        <p:spPr bwMode="auto">
          <a:xfrm>
            <a:off x="5448301" y="5518150"/>
            <a:ext cx="576263" cy="241300"/>
          </a:xfrm>
          <a:prstGeom prst="rightArrow">
            <a:avLst>
              <a:gd name="adj1" fmla="val 50000"/>
              <a:gd name="adj2" fmla="val 59704"/>
            </a:avLst>
          </a:prstGeom>
          <a:solidFill>
            <a:srgbClr val="FFCC99"/>
          </a:solidFill>
          <a:ln w="222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b="1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69996" name="AutoShape 35"/>
          <p:cNvSpPr>
            <a:spLocks/>
          </p:cNvSpPr>
          <p:nvPr/>
        </p:nvSpPr>
        <p:spPr bwMode="auto">
          <a:xfrm>
            <a:off x="5232400" y="5183189"/>
            <a:ext cx="71438" cy="865187"/>
          </a:xfrm>
          <a:prstGeom prst="rightBrace">
            <a:avLst>
              <a:gd name="adj1" fmla="val 100925"/>
              <a:gd name="adj2" fmla="val 50000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b="1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graphicFrame>
        <p:nvGraphicFramePr>
          <p:cNvPr id="16999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596814"/>
              </p:ext>
            </p:extLst>
          </p:nvPr>
        </p:nvGraphicFramePr>
        <p:xfrm>
          <a:off x="6094413" y="4995863"/>
          <a:ext cx="4325937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42920" imgH="431640" progId="Equation.DSMT4">
                  <p:embed/>
                </p:oleObj>
              </mc:Choice>
              <mc:Fallback>
                <p:oleObj name="Equation" r:id="rId10" imgW="1942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4413" y="4995863"/>
                        <a:ext cx="4325937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415020"/>
              </p:ext>
            </p:extLst>
          </p:nvPr>
        </p:nvGraphicFramePr>
        <p:xfrm>
          <a:off x="2239963" y="3549650"/>
          <a:ext cx="29178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44520" imgH="330120" progId="Equation.DSMT4">
                  <p:embed/>
                </p:oleObj>
              </mc:Choice>
              <mc:Fallback>
                <p:oleObj name="Equation" r:id="rId12" imgW="12445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3549650"/>
                        <a:ext cx="291782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18" name="AutoShape 42"/>
          <p:cNvSpPr>
            <a:spLocks noChangeArrowheads="1"/>
          </p:cNvSpPr>
          <p:nvPr/>
        </p:nvSpPr>
        <p:spPr bwMode="auto">
          <a:xfrm>
            <a:off x="5519738" y="3860800"/>
            <a:ext cx="576262" cy="215900"/>
          </a:xfrm>
          <a:prstGeom prst="rightArrow">
            <a:avLst>
              <a:gd name="adj1" fmla="val 50000"/>
              <a:gd name="adj2" fmla="val 66728"/>
            </a:avLst>
          </a:prstGeom>
          <a:solidFill>
            <a:srgbClr val="FFCC99"/>
          </a:solidFill>
          <a:ln w="222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b="1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graphicFrame>
        <p:nvGraphicFramePr>
          <p:cNvPr id="170000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911472"/>
              </p:ext>
            </p:extLst>
          </p:nvPr>
        </p:nvGraphicFramePr>
        <p:xfrm>
          <a:off x="6024563" y="3584575"/>
          <a:ext cx="138271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45760" imgH="228600" progId="Equation.DSMT4">
                  <p:embed/>
                </p:oleObj>
              </mc:Choice>
              <mc:Fallback>
                <p:oleObj name="Equation" r:id="rId14" imgW="545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3" y="3584575"/>
                        <a:ext cx="1382712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21" name="AutoShape 45"/>
          <p:cNvSpPr>
            <a:spLocks noChangeArrowheads="1"/>
          </p:cNvSpPr>
          <p:nvPr/>
        </p:nvSpPr>
        <p:spPr bwMode="auto">
          <a:xfrm>
            <a:off x="5519739" y="4581526"/>
            <a:ext cx="504825" cy="168275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CC99"/>
          </a:solidFill>
          <a:ln w="222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b="1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graphicFrame>
        <p:nvGraphicFramePr>
          <p:cNvPr id="170002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594804"/>
              </p:ext>
            </p:extLst>
          </p:nvPr>
        </p:nvGraphicFramePr>
        <p:xfrm>
          <a:off x="5935663" y="4273550"/>
          <a:ext cx="14668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83920" imgH="228600" progId="Equation.DSMT4">
                  <p:embed/>
                </p:oleObj>
              </mc:Choice>
              <mc:Fallback>
                <p:oleObj name="Equation" r:id="rId16" imgW="583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5663" y="4273550"/>
                        <a:ext cx="146685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03" name="Object 50"/>
          <p:cNvGraphicFramePr>
            <a:graphicFrameLocks noChangeAspect="1"/>
          </p:cNvGraphicFramePr>
          <p:nvPr/>
        </p:nvGraphicFramePr>
        <p:xfrm>
          <a:off x="2640014" y="1412875"/>
          <a:ext cx="10112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19040" imgH="190590" progId="Equation.DSMT4">
                  <p:embed/>
                </p:oleObj>
              </mc:Choice>
              <mc:Fallback>
                <p:oleObj name="Equation" r:id="rId18" imgW="419040" imgH="1905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1412875"/>
                        <a:ext cx="1011237" cy="508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04" name="Object 54"/>
          <p:cNvGraphicFramePr>
            <a:graphicFrameLocks noChangeAspect="1"/>
          </p:cNvGraphicFramePr>
          <p:nvPr/>
        </p:nvGraphicFramePr>
        <p:xfrm>
          <a:off x="2640013" y="2205039"/>
          <a:ext cx="4176712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876500" imgH="362040" progId="Equation.DSMT4">
                  <p:embed/>
                </p:oleObj>
              </mc:Choice>
              <mc:Fallback>
                <p:oleObj name="Equation" r:id="rId20" imgW="1876500" imgH="3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205039"/>
                        <a:ext cx="4176712" cy="9350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05" name="Object 55"/>
          <p:cNvGraphicFramePr>
            <a:graphicFrameLocks noGrp="1" noChangeAspect="1"/>
          </p:cNvGraphicFramePr>
          <p:nvPr>
            <p:ph idx="4294967295"/>
          </p:nvPr>
        </p:nvGraphicFramePr>
        <p:xfrm>
          <a:off x="7964489" y="2265363"/>
          <a:ext cx="203517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666630" imgH="171450" progId="Equation.3">
                  <p:embed/>
                </p:oleObj>
              </mc:Choice>
              <mc:Fallback>
                <p:oleObj name="公式" r:id="rId22" imgW="666630" imgH="17145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4489" y="2265363"/>
                        <a:ext cx="2035175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770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0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48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4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4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04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6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7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4" grpId="0"/>
      <p:bldP spid="1048604" grpId="0" animBg="1"/>
      <p:bldP spid="169991" grpId="0" animBg="1"/>
      <p:bldP spid="1048610" grpId="0" animBg="1"/>
      <p:bldP spid="169996" grpId="0" animBg="1"/>
      <p:bldP spid="1048618" grpId="0" animBg="1"/>
      <p:bldP spid="104862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60"/>
          <p:cNvGraphicFramePr>
            <a:graphicFrameLocks noChangeAspect="1"/>
          </p:cNvGraphicFramePr>
          <p:nvPr/>
        </p:nvGraphicFramePr>
        <p:xfrm>
          <a:off x="3095625" y="1285876"/>
          <a:ext cx="537845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48020" imgH="380910" progId="Equation.DSMT4">
                  <p:embed/>
                </p:oleObj>
              </mc:Choice>
              <mc:Fallback>
                <p:oleObj name="Equation" r:id="rId2" imgW="2248020" imgH="3809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1285876"/>
                        <a:ext cx="537845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6"/>
          <p:cNvGrpSpPr>
            <a:grpSpLocks/>
          </p:cNvGrpSpPr>
          <p:nvPr/>
        </p:nvGrpSpPr>
        <p:grpSpPr bwMode="auto">
          <a:xfrm>
            <a:off x="1524000" y="2852739"/>
            <a:ext cx="5327650" cy="873125"/>
            <a:chOff x="22" y="1710"/>
            <a:chExt cx="3356" cy="550"/>
          </a:xfrm>
        </p:grpSpPr>
        <p:graphicFrame>
          <p:nvGraphicFramePr>
            <p:cNvPr id="46104" name="Object 78"/>
            <p:cNvGraphicFramePr>
              <a:graphicFrameLocks noChangeAspect="1"/>
            </p:cNvGraphicFramePr>
            <p:nvPr/>
          </p:nvGraphicFramePr>
          <p:xfrm>
            <a:off x="1710" y="1710"/>
            <a:ext cx="1315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19250" imgH="409485" progId="Equation.DSMT4">
                    <p:embed/>
                  </p:oleObj>
                </mc:Choice>
                <mc:Fallback>
                  <p:oleObj name="Equation" r:id="rId4" imgW="1019250" imgH="40948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0" y="1710"/>
                          <a:ext cx="1315" cy="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05" name="Text Box 79"/>
            <p:cNvSpPr txBox="1">
              <a:spLocks noChangeArrowheads="1"/>
            </p:cNvSpPr>
            <p:nvPr/>
          </p:nvSpPr>
          <p:spPr bwMode="auto">
            <a:xfrm>
              <a:off x="22" y="1817"/>
              <a:ext cx="3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       Solution (1) 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As</a:t>
              </a:r>
            </a:p>
          </p:txBody>
        </p:sp>
      </p:grpSp>
      <p:graphicFrame>
        <p:nvGraphicFramePr>
          <p:cNvPr id="163847" name="Object 80"/>
          <p:cNvGraphicFramePr>
            <a:graphicFrameLocks noChangeAspect="1"/>
          </p:cNvGraphicFramePr>
          <p:nvPr/>
        </p:nvGraphicFramePr>
        <p:xfrm>
          <a:off x="3051176" y="5516564"/>
          <a:ext cx="752951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24380" imgH="419190" progId="Equation.DSMT4">
                  <p:embed/>
                </p:oleObj>
              </mc:Choice>
              <mc:Fallback>
                <p:oleObj name="Equation" r:id="rId6" imgW="3724380" imgH="4191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1176" y="5516564"/>
                        <a:ext cx="752951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085" name="Group 145"/>
          <p:cNvGrpSpPr>
            <a:grpSpLocks/>
          </p:cNvGrpSpPr>
          <p:nvPr/>
        </p:nvGrpSpPr>
        <p:grpSpPr bwMode="auto">
          <a:xfrm>
            <a:off x="1882776" y="1989139"/>
            <a:ext cx="8785225" cy="885825"/>
            <a:chOff x="2317" y="1516"/>
            <a:chExt cx="5534" cy="558"/>
          </a:xfrm>
        </p:grpSpPr>
        <p:graphicFrame>
          <p:nvGraphicFramePr>
            <p:cNvPr id="46101" name="Object 62"/>
            <p:cNvGraphicFramePr>
              <a:graphicFrameLocks noChangeAspect="1"/>
            </p:cNvGraphicFramePr>
            <p:nvPr/>
          </p:nvGraphicFramePr>
          <p:xfrm>
            <a:off x="5465" y="1578"/>
            <a:ext cx="157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04760" imgH="171450" progId="Equation.DSMT4">
                    <p:embed/>
                  </p:oleObj>
                </mc:Choice>
                <mc:Fallback>
                  <p:oleObj name="Equation" r:id="rId8" imgW="104760" imgH="17145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5" y="1578"/>
                          <a:ext cx="157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02" name="Object 63"/>
            <p:cNvGraphicFramePr>
              <a:graphicFrameLocks noChangeAspect="1"/>
            </p:cNvGraphicFramePr>
            <p:nvPr/>
          </p:nvGraphicFramePr>
          <p:xfrm>
            <a:off x="4522" y="1741"/>
            <a:ext cx="236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80900" imgH="247740" progId="Equation.3">
                    <p:embed/>
                  </p:oleObj>
                </mc:Choice>
                <mc:Fallback>
                  <p:oleObj name="公式" r:id="rId10" imgW="180900" imgH="247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2" y="1741"/>
                          <a:ext cx="236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03" name="Rectangle 64"/>
            <p:cNvSpPr>
              <a:spLocks noChangeArrowheads="1"/>
            </p:cNvSpPr>
            <p:nvPr/>
          </p:nvSpPr>
          <p:spPr bwMode="auto">
            <a:xfrm>
              <a:off x="2317" y="1516"/>
              <a:ext cx="5534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762000" indent="-7620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Find: (1) Magnetic field intensity H </a:t>
              </a:r>
              <a:r>
                <a:rPr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；</a:t>
              </a:r>
            </a:p>
            <a:p>
              <a:pPr algn="just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    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(2)The 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surface</a:t>
              </a:r>
              <a:r>
                <a:rPr lang="en-US" altLang="zh-CN" sz="2000">
                  <a:latin typeface="Times New Roman" panose="02020603050405020304" pitchFamily="18" charset="0"/>
                </a:rPr>
                <a:t> 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current density 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Js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 </a:t>
              </a:r>
            </a:p>
          </p:txBody>
        </p:sp>
      </p:grpSp>
      <p:sp>
        <p:nvSpPr>
          <p:cNvPr id="46086" name="Rectangle 131"/>
          <p:cNvSpPr>
            <a:spLocks noChangeArrowheads="1"/>
          </p:cNvSpPr>
          <p:nvPr/>
        </p:nvSpPr>
        <p:spPr bwMode="auto">
          <a:xfrm>
            <a:off x="1703389" y="333375"/>
            <a:ext cx="8569325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Ex.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T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he air between two conductor plate (</a:t>
            </a:r>
            <a:r>
              <a:rPr lang="en-US" altLang="zh-CN" sz="2400" b="1" i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z = 0 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and </a:t>
            </a:r>
            <a:r>
              <a:rPr lang="en-US" altLang="zh-CN" sz="2400" b="1" i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z = d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) , the electric field intensity is known as</a:t>
            </a:r>
          </a:p>
        </p:txBody>
      </p:sp>
      <p:graphicFrame>
        <p:nvGraphicFramePr>
          <p:cNvPr id="163853" name="Object 133"/>
          <p:cNvGraphicFramePr>
            <a:graphicFrameLocks noChangeAspect="1"/>
          </p:cNvGraphicFramePr>
          <p:nvPr/>
        </p:nvGraphicFramePr>
        <p:xfrm>
          <a:off x="2595564" y="3571876"/>
          <a:ext cx="3887787" cy="186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857330" imgH="904965" progId="Equation.3">
                  <p:embed/>
                </p:oleObj>
              </mc:Choice>
              <mc:Fallback>
                <p:oleObj name="公式" r:id="rId12" imgW="1857330" imgH="9049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4" y="3571876"/>
                        <a:ext cx="3887787" cy="186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088" name="Group 144"/>
          <p:cNvGrpSpPr>
            <a:grpSpLocks/>
          </p:cNvGrpSpPr>
          <p:nvPr/>
        </p:nvGrpSpPr>
        <p:grpSpPr bwMode="auto">
          <a:xfrm>
            <a:off x="6972301" y="2797175"/>
            <a:ext cx="3214688" cy="1862138"/>
            <a:chOff x="3391" y="2030"/>
            <a:chExt cx="2025" cy="1173"/>
          </a:xfrm>
        </p:grpSpPr>
        <p:sp>
          <p:nvSpPr>
            <p:cNvPr id="46090" name="Rectangle 109"/>
            <p:cNvSpPr>
              <a:spLocks noChangeArrowheads="1"/>
            </p:cNvSpPr>
            <p:nvPr/>
          </p:nvSpPr>
          <p:spPr bwMode="auto">
            <a:xfrm>
              <a:off x="3529" y="2327"/>
              <a:ext cx="1574" cy="256"/>
            </a:xfrm>
            <a:prstGeom prst="rect">
              <a:avLst/>
            </a:prstGeom>
            <a:solidFill>
              <a:srgbClr val="FFCC99"/>
            </a:solidFill>
            <a:ln w="9525">
              <a:miter lim="800000"/>
              <a:headEnd/>
              <a:tailEnd/>
            </a:ln>
            <a:scene3d>
              <a:camera prst="legacyObliqueTopRight">
                <a:rot lat="20999996" lon="0" rev="0"/>
              </a:camera>
              <a:lightRig rig="legacyFlat3" dir="b"/>
            </a:scene3d>
            <a:sp3d extrusionH="1801800" prstMaterial="legacyMatte">
              <a:bevelT w="13500" h="13500" prst="angle"/>
              <a:bevelB w="13500" h="13500" prst="angle"/>
              <a:extrusionClr>
                <a:srgbClr val="FFCC99"/>
              </a:extrusionClr>
              <a:contourClr>
                <a:srgbClr val="FFCC99"/>
              </a:contourClr>
            </a:sp3d>
          </p:spPr>
          <p:txBody>
            <a:bodyPr anchor="ctr">
              <a:spAutoFit/>
              <a:flatTx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5000"/>
                </a:spcBef>
                <a:buClrTx/>
                <a:buSzTx/>
                <a:buFontTx/>
                <a:buNone/>
              </a:pPr>
              <a:endParaRPr lang="zh-CN" altLang="zh-CN" sz="20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46091" name="Rectangle 110"/>
            <p:cNvSpPr>
              <a:spLocks noChangeArrowheads="1"/>
            </p:cNvSpPr>
            <p:nvPr/>
          </p:nvSpPr>
          <p:spPr bwMode="auto">
            <a:xfrm>
              <a:off x="3516" y="2916"/>
              <a:ext cx="1496" cy="256"/>
            </a:xfrm>
            <a:prstGeom prst="rect">
              <a:avLst/>
            </a:prstGeom>
            <a:solidFill>
              <a:srgbClr val="FFCC99"/>
            </a:solidFill>
            <a:ln w="9525">
              <a:miter lim="800000"/>
              <a:headEnd/>
              <a:tailEnd/>
            </a:ln>
            <a:scene3d>
              <a:camera prst="legacyObliqueTopRight">
                <a:rot lat="20999996" lon="0" rev="0"/>
              </a:camera>
              <a:lightRig rig="legacyFlat4" dir="b"/>
            </a:scene3d>
            <a:sp3d extrusionH="1801800" prstMaterial="legacyMatte">
              <a:bevelT w="13500" h="13500" prst="angle"/>
              <a:bevelB w="13500" h="13500" prst="angle"/>
              <a:extrusionClr>
                <a:srgbClr val="FFCC99"/>
              </a:extrusionClr>
              <a:contourClr>
                <a:srgbClr val="FFCC99"/>
              </a:contourClr>
            </a:sp3d>
          </p:spPr>
          <p:txBody>
            <a:bodyPr anchor="ctr">
              <a:spAutoFit/>
              <a:flatTx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5000"/>
                </a:spcBef>
                <a:buClrTx/>
                <a:buSzTx/>
                <a:buFontTx/>
                <a:buNone/>
              </a:pPr>
              <a:endParaRPr lang="zh-CN" altLang="zh-CN" sz="20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46092" name="Line 111"/>
            <p:cNvSpPr>
              <a:spLocks noChangeShapeType="1"/>
            </p:cNvSpPr>
            <p:nvPr/>
          </p:nvSpPr>
          <p:spPr bwMode="auto">
            <a:xfrm>
              <a:off x="4694" y="2478"/>
              <a:ext cx="0" cy="54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3" name="Line 112"/>
            <p:cNvSpPr>
              <a:spLocks noChangeShapeType="1"/>
            </p:cNvSpPr>
            <p:nvPr/>
          </p:nvSpPr>
          <p:spPr bwMode="auto">
            <a:xfrm>
              <a:off x="3521" y="2053"/>
              <a:ext cx="0" cy="96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4" name="Line 113"/>
            <p:cNvSpPr>
              <a:spLocks noChangeShapeType="1"/>
            </p:cNvSpPr>
            <p:nvPr/>
          </p:nvSpPr>
          <p:spPr bwMode="auto">
            <a:xfrm>
              <a:off x="3521" y="3015"/>
              <a:ext cx="176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5" name="Line 114"/>
            <p:cNvSpPr>
              <a:spLocks noChangeShapeType="1"/>
            </p:cNvSpPr>
            <p:nvPr/>
          </p:nvSpPr>
          <p:spPr bwMode="auto">
            <a:xfrm flipV="1">
              <a:off x="3521" y="2737"/>
              <a:ext cx="531" cy="27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6096" name="Object 115"/>
            <p:cNvGraphicFramePr>
              <a:graphicFrameLocks noChangeAspect="1"/>
            </p:cNvGraphicFramePr>
            <p:nvPr/>
          </p:nvGraphicFramePr>
          <p:xfrm>
            <a:off x="3552" y="2030"/>
            <a:ext cx="170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14210" imgH="114300" progId="Equation.3">
                    <p:embed/>
                  </p:oleObj>
                </mc:Choice>
                <mc:Fallback>
                  <p:oleObj name="公式" r:id="rId14" imgW="114210" imgH="114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030"/>
                          <a:ext cx="170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7" name="Object 116"/>
            <p:cNvGraphicFramePr>
              <a:graphicFrameLocks noChangeAspect="1"/>
            </p:cNvGraphicFramePr>
            <p:nvPr/>
          </p:nvGraphicFramePr>
          <p:xfrm>
            <a:off x="5239" y="3021"/>
            <a:ext cx="177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33380" imgH="133440" progId="Equation.3">
                    <p:embed/>
                  </p:oleObj>
                </mc:Choice>
                <mc:Fallback>
                  <p:oleObj name="Equation" r:id="rId16" imgW="133380" imgH="133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9" y="3021"/>
                          <a:ext cx="177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8" name="Object 117"/>
            <p:cNvGraphicFramePr>
              <a:graphicFrameLocks noChangeAspect="1"/>
            </p:cNvGraphicFramePr>
            <p:nvPr/>
          </p:nvGraphicFramePr>
          <p:xfrm>
            <a:off x="4052" y="2625"/>
            <a:ext cx="139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33380" imgH="152310" progId="Equation.3">
                    <p:embed/>
                  </p:oleObj>
                </mc:Choice>
                <mc:Fallback>
                  <p:oleObj name="Equation" r:id="rId18" imgW="133380" imgH="15231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2" y="2625"/>
                          <a:ext cx="139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9" name="Object 118"/>
            <p:cNvGraphicFramePr>
              <a:graphicFrameLocks noChangeAspect="1"/>
            </p:cNvGraphicFramePr>
            <p:nvPr/>
          </p:nvGraphicFramePr>
          <p:xfrm>
            <a:off x="4704" y="2568"/>
            <a:ext cx="17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33380" imgH="171450" progId="Equation.3">
                    <p:embed/>
                  </p:oleObj>
                </mc:Choice>
                <mc:Fallback>
                  <p:oleObj name="Equation" r:id="rId20" imgW="133380" imgH="17145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568"/>
                          <a:ext cx="17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00" name="Object 143"/>
            <p:cNvGraphicFramePr>
              <a:graphicFrameLocks noChangeAspect="1"/>
            </p:cNvGraphicFramePr>
            <p:nvPr/>
          </p:nvGraphicFramePr>
          <p:xfrm>
            <a:off x="3391" y="2956"/>
            <a:ext cx="151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42830" imgH="171450" progId="Equation.DSMT4">
                    <p:embed/>
                  </p:oleObj>
                </mc:Choice>
                <mc:Fallback>
                  <p:oleObj name="Equation" r:id="rId22" imgW="142830" imgH="17145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1" y="2956"/>
                          <a:ext cx="151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2332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6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062"/>
          <p:cNvSpPr txBox="1">
            <a:spLocks noChangeArrowheads="1"/>
          </p:cNvSpPr>
          <p:nvPr/>
        </p:nvSpPr>
        <p:spPr bwMode="auto">
          <a:xfrm>
            <a:off x="2424114" y="549275"/>
            <a:ext cx="7386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Calculate the time integral of above equation</a:t>
            </a:r>
          </a:p>
        </p:txBody>
      </p:sp>
      <p:graphicFrame>
        <p:nvGraphicFramePr>
          <p:cNvPr id="164868" name="Object 2063"/>
          <p:cNvGraphicFramePr>
            <a:graphicFrameLocks noChangeAspect="1"/>
          </p:cNvGraphicFramePr>
          <p:nvPr/>
        </p:nvGraphicFramePr>
        <p:xfrm>
          <a:off x="3344863" y="4221163"/>
          <a:ext cx="6184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14650" imgH="419190" progId="Equation.DSMT4">
                  <p:embed/>
                </p:oleObj>
              </mc:Choice>
              <mc:Fallback>
                <p:oleObj name="Equation" r:id="rId2" imgW="2914650" imgH="4191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863" y="4221163"/>
                        <a:ext cx="6184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9" name="Object 2065"/>
          <p:cNvGraphicFramePr>
            <a:graphicFrameLocks noChangeAspect="1"/>
          </p:cNvGraphicFramePr>
          <p:nvPr/>
        </p:nvGraphicFramePr>
        <p:xfrm>
          <a:off x="3278188" y="5589589"/>
          <a:ext cx="62023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66930" imgH="419190" progId="Equation.DSMT4">
                  <p:embed/>
                </p:oleObj>
              </mc:Choice>
              <mc:Fallback>
                <p:oleObj name="Equation" r:id="rId4" imgW="3066930" imgH="4191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188" y="5589589"/>
                        <a:ext cx="620236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0277" name="Text Box 2069"/>
          <p:cNvSpPr txBox="1">
            <a:spLocks noChangeArrowheads="1"/>
          </p:cNvSpPr>
          <p:nvPr/>
        </p:nvSpPr>
        <p:spPr bwMode="auto">
          <a:xfrm>
            <a:off x="1631951" y="3716338"/>
            <a:ext cx="8893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）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The current density of the conductor surface at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z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= 0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64871" name="Object 2070"/>
          <p:cNvGraphicFramePr>
            <a:graphicFrameLocks noChangeAspect="1"/>
          </p:cNvGraphicFramePr>
          <p:nvPr/>
        </p:nvGraphicFramePr>
        <p:xfrm>
          <a:off x="2565401" y="968375"/>
          <a:ext cx="6772275" cy="269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95480" imgH="1314450" progId="Equation.DSMT4">
                  <p:embed/>
                </p:oleObj>
              </mc:Choice>
              <mc:Fallback>
                <p:oleObj name="Equation" r:id="rId6" imgW="2895480" imgH="131445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1" y="968375"/>
                        <a:ext cx="6772275" cy="269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0280" name="Rectangle 2072"/>
          <p:cNvSpPr>
            <a:spLocks noChangeArrowheads="1"/>
          </p:cNvSpPr>
          <p:nvPr/>
        </p:nvSpPr>
        <p:spPr bwMode="auto">
          <a:xfrm>
            <a:off x="2855914" y="5157788"/>
            <a:ext cx="7526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</a:rPr>
              <a:t>The current density of the conductor surface at </a:t>
            </a:r>
            <a:r>
              <a:rPr lang="en-US" altLang="zh-CN" sz="2400" i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z 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lang="en-US" altLang="zh-CN" sz="2400" i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endParaRPr lang="en-US" altLang="zh-CN" sz="2400" b="1">
              <a:solidFill>
                <a:srgbClr val="0000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635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77" grpId="0"/>
      <p:bldP spid="48028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1631951" y="620713"/>
            <a:ext cx="49688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1. Magnetic Flux and Flux linkage</a:t>
            </a:r>
            <a:endParaRPr kumimoji="1" lang="en-US" altLang="zh-CN" sz="2000" b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1" name="Rectangle 10"/>
          <p:cNvSpPr>
            <a:spLocks noChangeArrowheads="1"/>
          </p:cNvSpPr>
          <p:nvPr/>
        </p:nvSpPr>
        <p:spPr bwMode="auto">
          <a:xfrm>
            <a:off x="6672263" y="692151"/>
            <a:ext cx="3778250" cy="2232025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b="1">
              <a:solidFill>
                <a:srgbClr val="FF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48132" name="Freeform 11"/>
          <p:cNvSpPr>
            <a:spLocks/>
          </p:cNvSpPr>
          <p:nvPr/>
        </p:nvSpPr>
        <p:spPr bwMode="auto">
          <a:xfrm flipV="1">
            <a:off x="9034463" y="1903413"/>
            <a:ext cx="304800" cy="762000"/>
          </a:xfrm>
          <a:custGeom>
            <a:avLst/>
            <a:gdLst>
              <a:gd name="T0" fmla="*/ 0 w 192"/>
              <a:gd name="T1" fmla="*/ 2147483646 h 480"/>
              <a:gd name="T2" fmla="*/ 2147483646 w 192"/>
              <a:gd name="T3" fmla="*/ 2147483646 h 480"/>
              <a:gd name="T4" fmla="*/ 2147483646 w 192"/>
              <a:gd name="T5" fmla="*/ 0 h 4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480">
                <a:moveTo>
                  <a:pt x="0" y="480"/>
                </a:moveTo>
                <a:cubicBezTo>
                  <a:pt x="8" y="400"/>
                  <a:pt x="16" y="320"/>
                  <a:pt x="48" y="240"/>
                </a:cubicBezTo>
                <a:cubicBezTo>
                  <a:pt x="80" y="160"/>
                  <a:pt x="168" y="40"/>
                  <a:pt x="192" y="0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3" name="Freeform 12"/>
          <p:cNvSpPr>
            <a:spLocks/>
          </p:cNvSpPr>
          <p:nvPr/>
        </p:nvSpPr>
        <p:spPr bwMode="auto">
          <a:xfrm flipH="1" flipV="1">
            <a:off x="8120063" y="1903413"/>
            <a:ext cx="304800" cy="762000"/>
          </a:xfrm>
          <a:custGeom>
            <a:avLst/>
            <a:gdLst>
              <a:gd name="T0" fmla="*/ 0 w 192"/>
              <a:gd name="T1" fmla="*/ 2147483646 h 480"/>
              <a:gd name="T2" fmla="*/ 2147483646 w 192"/>
              <a:gd name="T3" fmla="*/ 2147483646 h 480"/>
              <a:gd name="T4" fmla="*/ 2147483646 w 192"/>
              <a:gd name="T5" fmla="*/ 0 h 4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480">
                <a:moveTo>
                  <a:pt x="0" y="480"/>
                </a:moveTo>
                <a:cubicBezTo>
                  <a:pt x="8" y="400"/>
                  <a:pt x="16" y="320"/>
                  <a:pt x="48" y="240"/>
                </a:cubicBezTo>
                <a:cubicBezTo>
                  <a:pt x="80" y="160"/>
                  <a:pt x="168" y="40"/>
                  <a:pt x="192" y="0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4" name="Line 13"/>
          <p:cNvSpPr>
            <a:spLocks noChangeShapeType="1"/>
          </p:cNvSpPr>
          <p:nvPr/>
        </p:nvSpPr>
        <p:spPr bwMode="auto">
          <a:xfrm flipV="1">
            <a:off x="8729663" y="1827213"/>
            <a:ext cx="0" cy="8382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5" name="Oval 14"/>
          <p:cNvSpPr>
            <a:spLocks noChangeArrowheads="1"/>
          </p:cNvSpPr>
          <p:nvPr/>
        </p:nvSpPr>
        <p:spPr bwMode="auto">
          <a:xfrm>
            <a:off x="7586663" y="1522413"/>
            <a:ext cx="2362200" cy="609600"/>
          </a:xfrm>
          <a:prstGeom prst="ellipse">
            <a:avLst/>
          </a:prstGeom>
          <a:solidFill>
            <a:srgbClr val="CCFFFF"/>
          </a:solidFill>
          <a:ln w="57150">
            <a:solidFill>
              <a:srgbClr val="00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b="1">
              <a:solidFill>
                <a:srgbClr val="FF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48136" name="Line 15"/>
          <p:cNvSpPr>
            <a:spLocks noChangeShapeType="1"/>
          </p:cNvSpPr>
          <p:nvPr/>
        </p:nvSpPr>
        <p:spPr bwMode="auto">
          <a:xfrm flipV="1">
            <a:off x="8729663" y="989013"/>
            <a:ext cx="0" cy="8382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7" name="Freeform 16"/>
          <p:cNvSpPr>
            <a:spLocks/>
          </p:cNvSpPr>
          <p:nvPr/>
        </p:nvSpPr>
        <p:spPr bwMode="auto">
          <a:xfrm>
            <a:off x="9034463" y="1065213"/>
            <a:ext cx="304800" cy="762000"/>
          </a:xfrm>
          <a:custGeom>
            <a:avLst/>
            <a:gdLst>
              <a:gd name="T0" fmla="*/ 0 w 192"/>
              <a:gd name="T1" fmla="*/ 2147483646 h 480"/>
              <a:gd name="T2" fmla="*/ 2147483646 w 192"/>
              <a:gd name="T3" fmla="*/ 2147483646 h 480"/>
              <a:gd name="T4" fmla="*/ 2147483646 w 192"/>
              <a:gd name="T5" fmla="*/ 0 h 4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480">
                <a:moveTo>
                  <a:pt x="0" y="480"/>
                </a:moveTo>
                <a:cubicBezTo>
                  <a:pt x="8" y="400"/>
                  <a:pt x="16" y="320"/>
                  <a:pt x="48" y="240"/>
                </a:cubicBezTo>
                <a:cubicBezTo>
                  <a:pt x="80" y="160"/>
                  <a:pt x="168" y="40"/>
                  <a:pt x="192" y="0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8" name="Freeform 17"/>
          <p:cNvSpPr>
            <a:spLocks/>
          </p:cNvSpPr>
          <p:nvPr/>
        </p:nvSpPr>
        <p:spPr bwMode="auto">
          <a:xfrm flipH="1">
            <a:off x="8120063" y="1065213"/>
            <a:ext cx="304800" cy="762000"/>
          </a:xfrm>
          <a:custGeom>
            <a:avLst/>
            <a:gdLst>
              <a:gd name="T0" fmla="*/ 0 w 192"/>
              <a:gd name="T1" fmla="*/ 2147483646 h 480"/>
              <a:gd name="T2" fmla="*/ 2147483646 w 192"/>
              <a:gd name="T3" fmla="*/ 2147483646 h 480"/>
              <a:gd name="T4" fmla="*/ 2147483646 w 192"/>
              <a:gd name="T5" fmla="*/ 0 h 4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480">
                <a:moveTo>
                  <a:pt x="0" y="480"/>
                </a:moveTo>
                <a:cubicBezTo>
                  <a:pt x="8" y="400"/>
                  <a:pt x="16" y="320"/>
                  <a:pt x="48" y="240"/>
                </a:cubicBezTo>
                <a:cubicBezTo>
                  <a:pt x="80" y="160"/>
                  <a:pt x="168" y="40"/>
                  <a:pt x="192" y="0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9" name="Text Box 19"/>
          <p:cNvSpPr txBox="1">
            <a:spLocks noChangeArrowheads="1"/>
          </p:cNvSpPr>
          <p:nvPr/>
        </p:nvSpPr>
        <p:spPr bwMode="auto">
          <a:xfrm>
            <a:off x="7392988" y="18923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48140" name="Text Box 21"/>
          <p:cNvSpPr txBox="1">
            <a:spLocks noChangeArrowheads="1"/>
          </p:cNvSpPr>
          <p:nvPr/>
        </p:nvSpPr>
        <p:spPr bwMode="auto">
          <a:xfrm>
            <a:off x="9263063" y="83661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</a:t>
            </a:r>
          </a:p>
        </p:txBody>
      </p:sp>
      <p:sp>
        <p:nvSpPr>
          <p:cNvPr id="48141" name="Text Box 22"/>
          <p:cNvSpPr txBox="1">
            <a:spLocks noChangeArrowheads="1"/>
          </p:cNvSpPr>
          <p:nvPr/>
        </p:nvSpPr>
        <p:spPr bwMode="auto">
          <a:xfrm>
            <a:off x="6816725" y="1052514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loop</a:t>
            </a:r>
          </a:p>
        </p:txBody>
      </p:sp>
      <p:sp>
        <p:nvSpPr>
          <p:cNvPr id="179216" name="Rectangle 45"/>
          <p:cNvSpPr>
            <a:spLocks noChangeArrowheads="1"/>
          </p:cNvSpPr>
          <p:nvPr/>
        </p:nvSpPr>
        <p:spPr bwMode="auto">
          <a:xfrm>
            <a:off x="1776414" y="1125538"/>
            <a:ext cx="38877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 typeface="Wingdings" panose="05000000000000000000" pitchFamily="2" charset="2"/>
              <a:buChar char="l"/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Magnetic Flux (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磁通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graphicFrame>
        <p:nvGraphicFramePr>
          <p:cNvPr id="179217" name="Object 46"/>
          <p:cNvGraphicFramePr>
            <a:graphicFrameLocks noGrp="1" noChangeAspect="1"/>
          </p:cNvGraphicFramePr>
          <p:nvPr>
            <p:ph idx="4294967295"/>
          </p:nvPr>
        </p:nvGraphicFramePr>
        <p:xfrm>
          <a:off x="1847850" y="1700213"/>
          <a:ext cx="44831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295540" imgH="247740" progId="Equation.3">
                  <p:embed/>
                </p:oleObj>
              </mc:Choice>
              <mc:Fallback>
                <p:oleObj name="公式" r:id="rId2" imgW="2295540" imgH="2477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1700213"/>
                        <a:ext cx="448310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18" name="Rectangle 51"/>
          <p:cNvSpPr>
            <a:spLocks noChangeArrowheads="1"/>
          </p:cNvSpPr>
          <p:nvPr/>
        </p:nvSpPr>
        <p:spPr bwMode="auto">
          <a:xfrm>
            <a:off x="1703389" y="3213100"/>
            <a:ext cx="38877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 typeface="Wingdings" panose="05000000000000000000" pitchFamily="2" charset="2"/>
              <a:buChar char="l"/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Flux linkage (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磁链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48145" name="Rectangle 53"/>
          <p:cNvSpPr>
            <a:spLocks noChangeArrowheads="1"/>
          </p:cNvSpPr>
          <p:nvPr/>
        </p:nvSpPr>
        <p:spPr bwMode="auto">
          <a:xfrm>
            <a:off x="6672263" y="3716339"/>
            <a:ext cx="3778250" cy="2232025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b="1">
              <a:solidFill>
                <a:srgbClr val="FF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48146" name="Freeform 54"/>
          <p:cNvSpPr>
            <a:spLocks/>
          </p:cNvSpPr>
          <p:nvPr/>
        </p:nvSpPr>
        <p:spPr bwMode="auto">
          <a:xfrm flipV="1">
            <a:off x="9034463" y="4927600"/>
            <a:ext cx="304800" cy="762000"/>
          </a:xfrm>
          <a:custGeom>
            <a:avLst/>
            <a:gdLst>
              <a:gd name="T0" fmla="*/ 0 w 192"/>
              <a:gd name="T1" fmla="*/ 2147483646 h 480"/>
              <a:gd name="T2" fmla="*/ 2147483646 w 192"/>
              <a:gd name="T3" fmla="*/ 2147483646 h 480"/>
              <a:gd name="T4" fmla="*/ 2147483646 w 192"/>
              <a:gd name="T5" fmla="*/ 0 h 4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480">
                <a:moveTo>
                  <a:pt x="0" y="480"/>
                </a:moveTo>
                <a:cubicBezTo>
                  <a:pt x="8" y="400"/>
                  <a:pt x="16" y="320"/>
                  <a:pt x="48" y="240"/>
                </a:cubicBezTo>
                <a:cubicBezTo>
                  <a:pt x="80" y="160"/>
                  <a:pt x="168" y="40"/>
                  <a:pt x="192" y="0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7" name="Freeform 55"/>
          <p:cNvSpPr>
            <a:spLocks/>
          </p:cNvSpPr>
          <p:nvPr/>
        </p:nvSpPr>
        <p:spPr bwMode="auto">
          <a:xfrm flipH="1" flipV="1">
            <a:off x="8120063" y="4927600"/>
            <a:ext cx="304800" cy="762000"/>
          </a:xfrm>
          <a:custGeom>
            <a:avLst/>
            <a:gdLst>
              <a:gd name="T0" fmla="*/ 0 w 192"/>
              <a:gd name="T1" fmla="*/ 2147483646 h 480"/>
              <a:gd name="T2" fmla="*/ 2147483646 w 192"/>
              <a:gd name="T3" fmla="*/ 2147483646 h 480"/>
              <a:gd name="T4" fmla="*/ 2147483646 w 192"/>
              <a:gd name="T5" fmla="*/ 0 h 4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480">
                <a:moveTo>
                  <a:pt x="0" y="480"/>
                </a:moveTo>
                <a:cubicBezTo>
                  <a:pt x="8" y="400"/>
                  <a:pt x="16" y="320"/>
                  <a:pt x="48" y="240"/>
                </a:cubicBezTo>
                <a:cubicBezTo>
                  <a:pt x="80" y="160"/>
                  <a:pt x="168" y="40"/>
                  <a:pt x="192" y="0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8" name="Line 56"/>
          <p:cNvSpPr>
            <a:spLocks noChangeShapeType="1"/>
          </p:cNvSpPr>
          <p:nvPr/>
        </p:nvSpPr>
        <p:spPr bwMode="auto">
          <a:xfrm flipV="1">
            <a:off x="8729663" y="4851400"/>
            <a:ext cx="0" cy="8382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9" name="Oval 57"/>
          <p:cNvSpPr>
            <a:spLocks noChangeArrowheads="1"/>
          </p:cNvSpPr>
          <p:nvPr/>
        </p:nvSpPr>
        <p:spPr bwMode="auto">
          <a:xfrm>
            <a:off x="7586663" y="4546600"/>
            <a:ext cx="2362200" cy="609600"/>
          </a:xfrm>
          <a:prstGeom prst="ellipse">
            <a:avLst/>
          </a:prstGeom>
          <a:solidFill>
            <a:srgbClr val="CCFFFF"/>
          </a:solidFill>
          <a:ln w="57150">
            <a:solidFill>
              <a:srgbClr val="00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b="1">
              <a:solidFill>
                <a:srgbClr val="FF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48150" name="Arc 61"/>
          <p:cNvSpPr>
            <a:spLocks/>
          </p:cNvSpPr>
          <p:nvPr/>
        </p:nvSpPr>
        <p:spPr bwMode="auto">
          <a:xfrm rot="21303359" flipV="1">
            <a:off x="9120188" y="5033964"/>
            <a:ext cx="595312" cy="73025"/>
          </a:xfrm>
          <a:custGeom>
            <a:avLst/>
            <a:gdLst>
              <a:gd name="T0" fmla="*/ 0 w 28121"/>
              <a:gd name="T1" fmla="*/ 5088774 h 21600"/>
              <a:gd name="T2" fmla="*/ 2147483646 w 28121"/>
              <a:gd name="T3" fmla="*/ 109038097 h 21600"/>
              <a:gd name="T4" fmla="*/ 2147483646 w 28121"/>
              <a:gd name="T5" fmla="*/ 10903809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121" h="21600" fill="none" extrusionOk="0">
                <a:moveTo>
                  <a:pt x="-1" y="1007"/>
                </a:moveTo>
                <a:cubicBezTo>
                  <a:pt x="2109" y="339"/>
                  <a:pt x="4308" y="-1"/>
                  <a:pt x="6521" y="0"/>
                </a:cubicBezTo>
                <a:cubicBezTo>
                  <a:pt x="18450" y="0"/>
                  <a:pt x="28121" y="9670"/>
                  <a:pt x="28121" y="21600"/>
                </a:cubicBezTo>
              </a:path>
              <a:path w="28121" h="21600" stroke="0" extrusionOk="0">
                <a:moveTo>
                  <a:pt x="-1" y="1007"/>
                </a:moveTo>
                <a:cubicBezTo>
                  <a:pt x="2109" y="339"/>
                  <a:pt x="4308" y="-1"/>
                  <a:pt x="6521" y="0"/>
                </a:cubicBezTo>
                <a:cubicBezTo>
                  <a:pt x="18450" y="0"/>
                  <a:pt x="28121" y="9670"/>
                  <a:pt x="28121" y="21600"/>
                </a:cubicBezTo>
                <a:lnTo>
                  <a:pt x="6521" y="21600"/>
                </a:lnTo>
                <a:lnTo>
                  <a:pt x="-1" y="1007"/>
                </a:lnTo>
                <a:close/>
              </a:path>
            </a:pathLst>
          </a:custGeom>
          <a:noFill/>
          <a:ln w="47625">
            <a:solidFill>
              <a:srgbClr val="FF66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51" name="Text Box 62"/>
          <p:cNvSpPr txBox="1">
            <a:spLocks noChangeArrowheads="1"/>
          </p:cNvSpPr>
          <p:nvPr/>
        </p:nvSpPr>
        <p:spPr bwMode="auto">
          <a:xfrm>
            <a:off x="7392988" y="491648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48152" name="Text Box 63"/>
          <p:cNvSpPr txBox="1">
            <a:spLocks noChangeArrowheads="1"/>
          </p:cNvSpPr>
          <p:nvPr/>
        </p:nvSpPr>
        <p:spPr bwMode="auto">
          <a:xfrm>
            <a:off x="9409113" y="501332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48153" name="Text Box 65"/>
          <p:cNvSpPr txBox="1">
            <a:spLocks noChangeArrowheads="1"/>
          </p:cNvSpPr>
          <p:nvPr/>
        </p:nvSpPr>
        <p:spPr bwMode="auto">
          <a:xfrm>
            <a:off x="6672263" y="4005264"/>
            <a:ext cx="157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current loop</a:t>
            </a:r>
            <a:endParaRPr lang="en-US" altLang="zh-CN" sz="2000" b="1">
              <a:solidFill>
                <a:srgbClr val="0000CC"/>
              </a:solidFill>
              <a:latin typeface="Verdana" panose="020B0604030504040204" pitchFamily="34" charset="0"/>
            </a:endParaRPr>
          </a:p>
        </p:txBody>
      </p:sp>
      <p:sp>
        <p:nvSpPr>
          <p:cNvPr id="179228" name="Rectangle 66"/>
          <p:cNvSpPr>
            <a:spLocks noChangeArrowheads="1"/>
          </p:cNvSpPr>
          <p:nvPr/>
        </p:nvSpPr>
        <p:spPr bwMode="auto">
          <a:xfrm>
            <a:off x="1847850" y="2349500"/>
            <a:ext cx="4248150" cy="647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     Features: the circuit can be any geometric loops</a:t>
            </a:r>
          </a:p>
        </p:txBody>
      </p:sp>
      <p:sp>
        <p:nvSpPr>
          <p:cNvPr id="179229" name="Rectangle 67"/>
          <p:cNvSpPr>
            <a:spLocks noChangeArrowheads="1"/>
          </p:cNvSpPr>
          <p:nvPr/>
        </p:nvSpPr>
        <p:spPr bwMode="auto">
          <a:xfrm>
            <a:off x="2063750" y="3716338"/>
            <a:ext cx="424973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Total flux of all current loop hinges</a:t>
            </a:r>
          </a:p>
        </p:txBody>
      </p:sp>
      <p:sp>
        <p:nvSpPr>
          <p:cNvPr id="48156" name="Oval 69"/>
          <p:cNvSpPr>
            <a:spLocks noChangeArrowheads="1"/>
          </p:cNvSpPr>
          <p:nvPr/>
        </p:nvSpPr>
        <p:spPr bwMode="auto">
          <a:xfrm>
            <a:off x="7608888" y="4437063"/>
            <a:ext cx="2362200" cy="609600"/>
          </a:xfrm>
          <a:prstGeom prst="ellipse">
            <a:avLst/>
          </a:prstGeom>
          <a:solidFill>
            <a:srgbClr val="CCFFFF"/>
          </a:solidFill>
          <a:ln w="57150">
            <a:solidFill>
              <a:srgbClr val="00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b="1">
              <a:solidFill>
                <a:srgbClr val="FF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79231" name="Rectangle 68"/>
          <p:cNvSpPr>
            <a:spLocks noChangeArrowheads="1"/>
          </p:cNvSpPr>
          <p:nvPr/>
        </p:nvSpPr>
        <p:spPr bwMode="auto">
          <a:xfrm>
            <a:off x="1847851" y="4221164"/>
            <a:ext cx="4608513" cy="19446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Features</a:t>
            </a:r>
            <a:r>
              <a:rPr kumimoji="1" lang="zh-CN" altLang="en-US" sz="20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  <a:p>
            <a:pPr eaLnBrk="1" hangingPunct="1">
              <a:buClrTx/>
              <a:buSzTx/>
              <a:buFont typeface="Wingdings" panose="05000000000000000000" pitchFamily="2" charset="2"/>
              <a:buChar char="l"/>
            </a:pPr>
            <a:r>
              <a:rPr kumimoji="1" lang="en-US" altLang="zh-CN" sz="20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The loop is current loop</a:t>
            </a:r>
          </a:p>
          <a:p>
            <a:pPr eaLnBrk="1" hangingPunct="1">
              <a:buClrTx/>
              <a:buSzTx/>
              <a:buFont typeface="Wingdings" panose="05000000000000000000" pitchFamily="2" charset="2"/>
              <a:buChar char="l"/>
            </a:pPr>
            <a:r>
              <a:rPr kumimoji="1" lang="en-US" altLang="zh-CN" sz="20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Include all the current loops</a:t>
            </a:r>
          </a:p>
          <a:p>
            <a:pPr eaLnBrk="1" hangingPunct="1">
              <a:buClrTx/>
              <a:buSzTx/>
              <a:buFont typeface="Wingdings" panose="05000000000000000000" pitchFamily="2" charset="2"/>
              <a:buChar char="l"/>
            </a:pPr>
            <a:r>
              <a:rPr kumimoji="1" lang="en-US" altLang="zh-CN" sz="20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Each loop includes the total magnetic flux linkage of the hinge</a:t>
            </a:r>
          </a:p>
        </p:txBody>
      </p:sp>
      <p:sp>
        <p:nvSpPr>
          <p:cNvPr id="48158" name="Line 58"/>
          <p:cNvSpPr>
            <a:spLocks noChangeShapeType="1"/>
          </p:cNvSpPr>
          <p:nvPr/>
        </p:nvSpPr>
        <p:spPr bwMode="auto">
          <a:xfrm flipV="1">
            <a:off x="8729663" y="4013200"/>
            <a:ext cx="0" cy="8382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9" name="Freeform 59"/>
          <p:cNvSpPr>
            <a:spLocks/>
          </p:cNvSpPr>
          <p:nvPr/>
        </p:nvSpPr>
        <p:spPr bwMode="auto">
          <a:xfrm>
            <a:off x="9034463" y="4089400"/>
            <a:ext cx="304800" cy="762000"/>
          </a:xfrm>
          <a:custGeom>
            <a:avLst/>
            <a:gdLst>
              <a:gd name="T0" fmla="*/ 0 w 192"/>
              <a:gd name="T1" fmla="*/ 2147483646 h 480"/>
              <a:gd name="T2" fmla="*/ 2147483646 w 192"/>
              <a:gd name="T3" fmla="*/ 2147483646 h 480"/>
              <a:gd name="T4" fmla="*/ 2147483646 w 192"/>
              <a:gd name="T5" fmla="*/ 0 h 4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480">
                <a:moveTo>
                  <a:pt x="0" y="480"/>
                </a:moveTo>
                <a:cubicBezTo>
                  <a:pt x="8" y="400"/>
                  <a:pt x="16" y="320"/>
                  <a:pt x="48" y="240"/>
                </a:cubicBezTo>
                <a:cubicBezTo>
                  <a:pt x="80" y="160"/>
                  <a:pt x="168" y="40"/>
                  <a:pt x="192" y="0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60" name="Freeform 60"/>
          <p:cNvSpPr>
            <a:spLocks/>
          </p:cNvSpPr>
          <p:nvPr/>
        </p:nvSpPr>
        <p:spPr bwMode="auto">
          <a:xfrm flipH="1">
            <a:off x="8120063" y="4089400"/>
            <a:ext cx="304800" cy="762000"/>
          </a:xfrm>
          <a:custGeom>
            <a:avLst/>
            <a:gdLst>
              <a:gd name="T0" fmla="*/ 0 w 192"/>
              <a:gd name="T1" fmla="*/ 2147483646 h 480"/>
              <a:gd name="T2" fmla="*/ 2147483646 w 192"/>
              <a:gd name="T3" fmla="*/ 2147483646 h 480"/>
              <a:gd name="T4" fmla="*/ 2147483646 w 192"/>
              <a:gd name="T5" fmla="*/ 0 h 4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480">
                <a:moveTo>
                  <a:pt x="0" y="480"/>
                </a:moveTo>
                <a:cubicBezTo>
                  <a:pt x="8" y="400"/>
                  <a:pt x="16" y="320"/>
                  <a:pt x="48" y="240"/>
                </a:cubicBezTo>
                <a:cubicBezTo>
                  <a:pt x="80" y="160"/>
                  <a:pt x="168" y="40"/>
                  <a:pt x="192" y="0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61" name="Text Box 64"/>
          <p:cNvSpPr txBox="1">
            <a:spLocks noChangeArrowheads="1"/>
          </p:cNvSpPr>
          <p:nvPr/>
        </p:nvSpPr>
        <p:spPr bwMode="auto">
          <a:xfrm>
            <a:off x="9263063" y="3860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</a:t>
            </a:r>
            <a:endParaRPr lang="en-US" altLang="zh-CN" sz="2400" b="1" i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62" name="Arc 70"/>
          <p:cNvSpPr>
            <a:spLocks/>
          </p:cNvSpPr>
          <p:nvPr/>
        </p:nvSpPr>
        <p:spPr bwMode="auto">
          <a:xfrm rot="21303359" flipV="1">
            <a:off x="9120188" y="4940301"/>
            <a:ext cx="595312" cy="73025"/>
          </a:xfrm>
          <a:custGeom>
            <a:avLst/>
            <a:gdLst>
              <a:gd name="T0" fmla="*/ 0 w 28121"/>
              <a:gd name="T1" fmla="*/ 5088774 h 21600"/>
              <a:gd name="T2" fmla="*/ 2147483646 w 28121"/>
              <a:gd name="T3" fmla="*/ 109038097 h 21600"/>
              <a:gd name="T4" fmla="*/ 2147483646 w 28121"/>
              <a:gd name="T5" fmla="*/ 10903809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121" h="21600" fill="none" extrusionOk="0">
                <a:moveTo>
                  <a:pt x="-1" y="1007"/>
                </a:moveTo>
                <a:cubicBezTo>
                  <a:pt x="2109" y="339"/>
                  <a:pt x="4308" y="-1"/>
                  <a:pt x="6521" y="0"/>
                </a:cubicBezTo>
                <a:cubicBezTo>
                  <a:pt x="18450" y="0"/>
                  <a:pt x="28121" y="9670"/>
                  <a:pt x="28121" y="21600"/>
                </a:cubicBezTo>
              </a:path>
              <a:path w="28121" h="21600" stroke="0" extrusionOk="0">
                <a:moveTo>
                  <a:pt x="-1" y="1007"/>
                </a:moveTo>
                <a:cubicBezTo>
                  <a:pt x="2109" y="339"/>
                  <a:pt x="4308" y="-1"/>
                  <a:pt x="6521" y="0"/>
                </a:cubicBezTo>
                <a:cubicBezTo>
                  <a:pt x="18450" y="0"/>
                  <a:pt x="28121" y="9670"/>
                  <a:pt x="28121" y="21600"/>
                </a:cubicBezTo>
                <a:lnTo>
                  <a:pt x="6521" y="21600"/>
                </a:lnTo>
                <a:lnTo>
                  <a:pt x="-1" y="1007"/>
                </a:lnTo>
                <a:close/>
              </a:path>
            </a:pathLst>
          </a:custGeom>
          <a:noFill/>
          <a:ln w="47625">
            <a:solidFill>
              <a:srgbClr val="FF66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63" name="Text Box 71"/>
          <p:cNvSpPr txBox="1">
            <a:spLocks noChangeArrowheads="1"/>
          </p:cNvSpPr>
          <p:nvPr/>
        </p:nvSpPr>
        <p:spPr bwMode="auto">
          <a:xfrm>
            <a:off x="9455150" y="45085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48164" name="Rectangle 38"/>
          <p:cNvSpPr>
            <a:spLocks noChangeArrowheads="1"/>
          </p:cNvSpPr>
          <p:nvPr/>
        </p:nvSpPr>
        <p:spPr bwMode="auto">
          <a:xfrm>
            <a:off x="2279650" y="1"/>
            <a:ext cx="792003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rgbClr val="800000"/>
                </a:solidFill>
              </a:rPr>
              <a:t>6.7 Inductances and Inductors</a:t>
            </a:r>
          </a:p>
        </p:txBody>
      </p:sp>
    </p:spTree>
    <p:extLst>
      <p:ext uri="{BB962C8B-B14F-4D97-AF65-F5344CB8AC3E}">
        <p14:creationId xmlns:p14="http://schemas.microsoft.com/office/powerpoint/2010/main" val="1450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16" grpId="0"/>
      <p:bldP spid="179218" grpId="0"/>
      <p:bldP spid="179228" grpId="0" animBg="1"/>
      <p:bldP spid="179229" grpId="0"/>
      <p:bldP spid="17923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9" name="Text Box 49"/>
          <p:cNvSpPr txBox="1">
            <a:spLocks noChangeArrowheads="1"/>
          </p:cNvSpPr>
          <p:nvPr/>
        </p:nvSpPr>
        <p:spPr bwMode="auto">
          <a:xfrm>
            <a:off x="1919288" y="3068639"/>
            <a:ext cx="4248150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1"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n: is the ratio the current of the magnetic field hinge to the current of the circuit current I</a:t>
            </a:r>
            <a:r>
              <a:rPr kumimoji="1"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（</a:t>
            </a:r>
            <a:r>
              <a:rPr kumimoji="1" lang="zh-CN" altLang="en-US" sz="1800" b="1" i="1" u="sng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1800" b="1" i="1" u="sng" dirty="0">
                <a:solidFill>
                  <a:srgbClr val="000000"/>
                </a:solidFill>
                <a:ea typeface="楷体_GB2312" pitchFamily="49" charset="-122"/>
              </a:rPr>
              <a:t>Not necessarily integer </a:t>
            </a:r>
            <a:r>
              <a:rPr kumimoji="1"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）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1595438" y="2540000"/>
            <a:ext cx="8964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</a:p>
        </p:txBody>
      </p:sp>
      <p:graphicFrame>
        <p:nvGraphicFramePr>
          <p:cNvPr id="18022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578476"/>
              </p:ext>
            </p:extLst>
          </p:nvPr>
        </p:nvGraphicFramePr>
        <p:xfrm>
          <a:off x="3659261" y="1650874"/>
          <a:ext cx="968158" cy="342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200" imgH="164880" progId="Equation.DSMT4">
                  <p:embed/>
                </p:oleObj>
              </mc:Choice>
              <mc:Fallback>
                <p:oleObj name="Equation" r:id="rId2" imgW="4572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9261" y="1650874"/>
                        <a:ext cx="968158" cy="3424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977053"/>
              </p:ext>
            </p:extLst>
          </p:nvPr>
        </p:nvGraphicFramePr>
        <p:xfrm>
          <a:off x="3140075" y="2658116"/>
          <a:ext cx="1487343" cy="435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3160" imgH="177480" progId="Equation.DSMT4">
                  <p:embed/>
                </p:oleObj>
              </mc:Choice>
              <mc:Fallback>
                <p:oleObj name="Equation" r:id="rId4" imgW="5331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2658116"/>
                        <a:ext cx="1487343" cy="4359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27" name="Text Box 7"/>
          <p:cNvSpPr txBox="1">
            <a:spLocks noChangeArrowheads="1"/>
          </p:cNvSpPr>
          <p:nvPr/>
        </p:nvSpPr>
        <p:spPr bwMode="auto">
          <a:xfrm>
            <a:off x="1919289" y="1052513"/>
            <a:ext cx="477678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kumimoji="1" lang="en-US" altLang="zh-CN" sz="2000" b="1">
                <a:solidFill>
                  <a:srgbClr val="0000CC"/>
                </a:solidFill>
                <a:ea typeface="楷体_GB2312" pitchFamily="49" charset="-122"/>
              </a:rPr>
              <a:t>  Single turn coil</a:t>
            </a:r>
            <a:endParaRPr lang="en-US" altLang="zh-CN" sz="2000" b="1">
              <a:solidFill>
                <a:srgbClr val="0000CC"/>
              </a:solidFill>
              <a:ea typeface="楷体_GB2312" pitchFamily="49" charset="-122"/>
            </a:endParaRPr>
          </a:p>
        </p:txBody>
      </p:sp>
      <p:sp>
        <p:nvSpPr>
          <p:cNvPr id="1054728" name="Text Box 8"/>
          <p:cNvSpPr txBox="1">
            <a:spLocks noChangeArrowheads="1"/>
          </p:cNvSpPr>
          <p:nvPr/>
        </p:nvSpPr>
        <p:spPr bwMode="auto">
          <a:xfrm>
            <a:off x="1919288" y="2060575"/>
            <a:ext cx="46085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kumimoji="1" lang="en-US" altLang="zh-CN" sz="2000" b="1">
                <a:solidFill>
                  <a:srgbClr val="0000CC"/>
                </a:solidFill>
                <a:ea typeface="楷体_GB2312" pitchFamily="49" charset="-122"/>
              </a:rPr>
              <a:t>  Multi turn coil</a:t>
            </a:r>
            <a:endParaRPr lang="en-US" altLang="zh-CN" sz="2000" b="1">
              <a:solidFill>
                <a:srgbClr val="0000CC"/>
              </a:solidFill>
              <a:ea typeface="楷体_GB2312" pitchFamily="49" charset="-122"/>
            </a:endParaRPr>
          </a:p>
        </p:txBody>
      </p:sp>
      <p:grpSp>
        <p:nvGrpSpPr>
          <p:cNvPr id="1054729" name="Group 9"/>
          <p:cNvGrpSpPr>
            <a:grpSpLocks/>
          </p:cNvGrpSpPr>
          <p:nvPr/>
        </p:nvGrpSpPr>
        <p:grpSpPr bwMode="auto">
          <a:xfrm>
            <a:off x="6672263" y="692151"/>
            <a:ext cx="3778250" cy="2232025"/>
            <a:chOff x="3288" y="436"/>
            <a:chExt cx="2380" cy="1406"/>
          </a:xfrm>
        </p:grpSpPr>
        <p:sp>
          <p:nvSpPr>
            <p:cNvPr id="49186" name="Rectangle 10"/>
            <p:cNvSpPr>
              <a:spLocks noChangeArrowheads="1"/>
            </p:cNvSpPr>
            <p:nvPr/>
          </p:nvSpPr>
          <p:spPr bwMode="auto">
            <a:xfrm>
              <a:off x="3288" y="436"/>
              <a:ext cx="2380" cy="140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b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49187" name="Freeform 11"/>
            <p:cNvSpPr>
              <a:spLocks/>
            </p:cNvSpPr>
            <p:nvPr/>
          </p:nvSpPr>
          <p:spPr bwMode="auto">
            <a:xfrm flipV="1">
              <a:off x="4776" y="1199"/>
              <a:ext cx="192" cy="480"/>
            </a:xfrm>
            <a:custGeom>
              <a:avLst/>
              <a:gdLst>
                <a:gd name="T0" fmla="*/ 0 w 192"/>
                <a:gd name="T1" fmla="*/ 480 h 480"/>
                <a:gd name="T2" fmla="*/ 48 w 192"/>
                <a:gd name="T3" fmla="*/ 240 h 480"/>
                <a:gd name="T4" fmla="*/ 192 w 192"/>
                <a:gd name="T5" fmla="*/ 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480">
                  <a:moveTo>
                    <a:pt x="0" y="480"/>
                  </a:moveTo>
                  <a:cubicBezTo>
                    <a:pt x="8" y="400"/>
                    <a:pt x="16" y="320"/>
                    <a:pt x="48" y="240"/>
                  </a:cubicBezTo>
                  <a:cubicBezTo>
                    <a:pt x="80" y="160"/>
                    <a:pt x="168" y="40"/>
                    <a:pt x="192" y="0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8" name="Freeform 12"/>
            <p:cNvSpPr>
              <a:spLocks/>
            </p:cNvSpPr>
            <p:nvPr/>
          </p:nvSpPr>
          <p:spPr bwMode="auto">
            <a:xfrm flipH="1" flipV="1">
              <a:off x="4200" y="1199"/>
              <a:ext cx="192" cy="480"/>
            </a:xfrm>
            <a:custGeom>
              <a:avLst/>
              <a:gdLst>
                <a:gd name="T0" fmla="*/ 0 w 192"/>
                <a:gd name="T1" fmla="*/ 480 h 480"/>
                <a:gd name="T2" fmla="*/ 48 w 192"/>
                <a:gd name="T3" fmla="*/ 240 h 480"/>
                <a:gd name="T4" fmla="*/ 192 w 192"/>
                <a:gd name="T5" fmla="*/ 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480">
                  <a:moveTo>
                    <a:pt x="0" y="480"/>
                  </a:moveTo>
                  <a:cubicBezTo>
                    <a:pt x="8" y="400"/>
                    <a:pt x="16" y="320"/>
                    <a:pt x="48" y="240"/>
                  </a:cubicBezTo>
                  <a:cubicBezTo>
                    <a:pt x="80" y="160"/>
                    <a:pt x="168" y="40"/>
                    <a:pt x="192" y="0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9" name="Line 13"/>
            <p:cNvSpPr>
              <a:spLocks noChangeShapeType="1"/>
            </p:cNvSpPr>
            <p:nvPr/>
          </p:nvSpPr>
          <p:spPr bwMode="auto">
            <a:xfrm flipV="1">
              <a:off x="4584" y="1151"/>
              <a:ext cx="0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0" name="Oval 14"/>
            <p:cNvSpPr>
              <a:spLocks noChangeArrowheads="1"/>
            </p:cNvSpPr>
            <p:nvPr/>
          </p:nvSpPr>
          <p:spPr bwMode="auto">
            <a:xfrm>
              <a:off x="3864" y="959"/>
              <a:ext cx="1488" cy="384"/>
            </a:xfrm>
            <a:prstGeom prst="ellipse">
              <a:avLst/>
            </a:prstGeom>
            <a:solidFill>
              <a:srgbClr val="CCFFFF"/>
            </a:solidFill>
            <a:ln w="571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b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49191" name="Line 15"/>
            <p:cNvSpPr>
              <a:spLocks noChangeShapeType="1"/>
            </p:cNvSpPr>
            <p:nvPr/>
          </p:nvSpPr>
          <p:spPr bwMode="auto">
            <a:xfrm flipV="1">
              <a:off x="4584" y="623"/>
              <a:ext cx="0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2" name="Freeform 16"/>
            <p:cNvSpPr>
              <a:spLocks/>
            </p:cNvSpPr>
            <p:nvPr/>
          </p:nvSpPr>
          <p:spPr bwMode="auto">
            <a:xfrm>
              <a:off x="4776" y="671"/>
              <a:ext cx="192" cy="480"/>
            </a:xfrm>
            <a:custGeom>
              <a:avLst/>
              <a:gdLst>
                <a:gd name="T0" fmla="*/ 0 w 192"/>
                <a:gd name="T1" fmla="*/ 480 h 480"/>
                <a:gd name="T2" fmla="*/ 48 w 192"/>
                <a:gd name="T3" fmla="*/ 240 h 480"/>
                <a:gd name="T4" fmla="*/ 192 w 192"/>
                <a:gd name="T5" fmla="*/ 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480">
                  <a:moveTo>
                    <a:pt x="0" y="480"/>
                  </a:moveTo>
                  <a:cubicBezTo>
                    <a:pt x="8" y="400"/>
                    <a:pt x="16" y="320"/>
                    <a:pt x="48" y="240"/>
                  </a:cubicBezTo>
                  <a:cubicBezTo>
                    <a:pt x="80" y="160"/>
                    <a:pt x="168" y="40"/>
                    <a:pt x="192" y="0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3" name="Freeform 17"/>
            <p:cNvSpPr>
              <a:spLocks/>
            </p:cNvSpPr>
            <p:nvPr/>
          </p:nvSpPr>
          <p:spPr bwMode="auto">
            <a:xfrm flipH="1">
              <a:off x="4200" y="671"/>
              <a:ext cx="192" cy="480"/>
            </a:xfrm>
            <a:custGeom>
              <a:avLst/>
              <a:gdLst>
                <a:gd name="T0" fmla="*/ 0 w 192"/>
                <a:gd name="T1" fmla="*/ 480 h 480"/>
                <a:gd name="T2" fmla="*/ 48 w 192"/>
                <a:gd name="T3" fmla="*/ 240 h 480"/>
                <a:gd name="T4" fmla="*/ 192 w 192"/>
                <a:gd name="T5" fmla="*/ 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480">
                  <a:moveTo>
                    <a:pt x="0" y="480"/>
                  </a:moveTo>
                  <a:cubicBezTo>
                    <a:pt x="8" y="400"/>
                    <a:pt x="16" y="320"/>
                    <a:pt x="48" y="240"/>
                  </a:cubicBezTo>
                  <a:cubicBezTo>
                    <a:pt x="80" y="160"/>
                    <a:pt x="168" y="40"/>
                    <a:pt x="192" y="0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4" name="Arc 18"/>
            <p:cNvSpPr>
              <a:spLocks/>
            </p:cNvSpPr>
            <p:nvPr/>
          </p:nvSpPr>
          <p:spPr bwMode="auto">
            <a:xfrm rot="21303359" flipV="1">
              <a:off x="4830" y="1266"/>
              <a:ext cx="375" cy="46"/>
            </a:xfrm>
            <a:custGeom>
              <a:avLst/>
              <a:gdLst>
                <a:gd name="T0" fmla="*/ 0 w 28121"/>
                <a:gd name="T1" fmla="*/ 0 h 21600"/>
                <a:gd name="T2" fmla="*/ 0 w 28121"/>
                <a:gd name="T3" fmla="*/ 0 h 21600"/>
                <a:gd name="T4" fmla="*/ 0 w 28121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121" h="21600" fill="none" extrusionOk="0">
                  <a:moveTo>
                    <a:pt x="-1" y="1007"/>
                  </a:moveTo>
                  <a:cubicBezTo>
                    <a:pt x="2109" y="339"/>
                    <a:pt x="4308" y="-1"/>
                    <a:pt x="6521" y="0"/>
                  </a:cubicBezTo>
                  <a:cubicBezTo>
                    <a:pt x="18450" y="0"/>
                    <a:pt x="28121" y="9670"/>
                    <a:pt x="28121" y="21600"/>
                  </a:cubicBezTo>
                </a:path>
                <a:path w="28121" h="21600" stroke="0" extrusionOk="0">
                  <a:moveTo>
                    <a:pt x="-1" y="1007"/>
                  </a:moveTo>
                  <a:cubicBezTo>
                    <a:pt x="2109" y="339"/>
                    <a:pt x="4308" y="-1"/>
                    <a:pt x="6521" y="0"/>
                  </a:cubicBezTo>
                  <a:cubicBezTo>
                    <a:pt x="18450" y="0"/>
                    <a:pt x="28121" y="9670"/>
                    <a:pt x="28121" y="21600"/>
                  </a:cubicBezTo>
                  <a:lnTo>
                    <a:pt x="6521" y="21600"/>
                  </a:lnTo>
                  <a:lnTo>
                    <a:pt x="-1" y="1007"/>
                  </a:lnTo>
                  <a:close/>
                </a:path>
              </a:pathLst>
            </a:custGeom>
            <a:noFill/>
            <a:ln w="47625">
              <a:solidFill>
                <a:srgbClr val="FF66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5" name="Text Box 19"/>
            <p:cNvSpPr txBox="1">
              <a:spLocks noChangeArrowheads="1"/>
            </p:cNvSpPr>
            <p:nvPr/>
          </p:nvSpPr>
          <p:spPr bwMode="auto">
            <a:xfrm>
              <a:off x="3742" y="11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9196" name="Text Box 20"/>
            <p:cNvSpPr txBox="1">
              <a:spLocks noChangeArrowheads="1"/>
            </p:cNvSpPr>
            <p:nvPr/>
          </p:nvSpPr>
          <p:spPr bwMode="auto">
            <a:xfrm>
              <a:off x="5012" y="1253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9197" name="Text Box 21"/>
            <p:cNvSpPr txBox="1">
              <a:spLocks noChangeArrowheads="1"/>
            </p:cNvSpPr>
            <p:nvPr/>
          </p:nvSpPr>
          <p:spPr bwMode="auto">
            <a:xfrm>
              <a:off x="4920" y="527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</a:t>
              </a:r>
              <a:endPara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198" name="Text Box 22"/>
            <p:cNvSpPr txBox="1">
              <a:spLocks noChangeArrowheads="1"/>
            </p:cNvSpPr>
            <p:nvPr/>
          </p:nvSpPr>
          <p:spPr bwMode="auto">
            <a:xfrm>
              <a:off x="3385" y="821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 b="1">
                  <a:solidFill>
                    <a:srgbClr val="0000CC"/>
                  </a:solidFill>
                </a:rPr>
                <a:t>thin loop</a:t>
              </a:r>
            </a:p>
          </p:txBody>
        </p:sp>
      </p:grpSp>
      <p:sp>
        <p:nvSpPr>
          <p:cNvPr id="1054743" name="Text Box 23"/>
          <p:cNvSpPr txBox="1">
            <a:spLocks noChangeArrowheads="1"/>
          </p:cNvSpPr>
          <p:nvPr/>
        </p:nvSpPr>
        <p:spPr bwMode="auto">
          <a:xfrm>
            <a:off x="1919288" y="4652963"/>
            <a:ext cx="35036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kumimoji="1" lang="en-US" altLang="zh-CN" sz="2000" b="1">
                <a:solidFill>
                  <a:srgbClr val="0000CC"/>
                </a:solidFill>
                <a:ea typeface="楷体_GB2312" pitchFamily="49" charset="-122"/>
              </a:rPr>
              <a:t>   Thick wire loops</a:t>
            </a:r>
          </a:p>
        </p:txBody>
      </p:sp>
      <p:grpSp>
        <p:nvGrpSpPr>
          <p:cNvPr id="1054744" name="Group 24"/>
          <p:cNvGrpSpPr>
            <a:grpSpLocks/>
          </p:cNvGrpSpPr>
          <p:nvPr/>
        </p:nvGrpSpPr>
        <p:grpSpPr bwMode="auto">
          <a:xfrm>
            <a:off x="6672263" y="3141664"/>
            <a:ext cx="3854450" cy="2232025"/>
            <a:chOff x="3310" y="1979"/>
            <a:chExt cx="2428" cy="1406"/>
          </a:xfrm>
        </p:grpSpPr>
        <p:sp>
          <p:nvSpPr>
            <p:cNvPr id="49166" name="Rectangle 25"/>
            <p:cNvSpPr>
              <a:spLocks noChangeArrowheads="1"/>
            </p:cNvSpPr>
            <p:nvPr/>
          </p:nvSpPr>
          <p:spPr bwMode="auto">
            <a:xfrm>
              <a:off x="3310" y="1979"/>
              <a:ext cx="2380" cy="140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b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49167" name="Text Box 26"/>
            <p:cNvSpPr txBox="1">
              <a:spLocks noChangeArrowheads="1"/>
            </p:cNvSpPr>
            <p:nvPr/>
          </p:nvSpPr>
          <p:spPr bwMode="auto">
            <a:xfrm>
              <a:off x="5306" y="205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</a:t>
              </a:r>
              <a:r>
                <a:rPr lang="en-US" altLang="zh-CN" sz="2400" b="1" baseline="-2500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endPara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168" name="Freeform 27"/>
            <p:cNvSpPr>
              <a:spLocks/>
            </p:cNvSpPr>
            <p:nvPr/>
          </p:nvSpPr>
          <p:spPr bwMode="auto">
            <a:xfrm flipV="1">
              <a:off x="5066" y="2580"/>
              <a:ext cx="192" cy="480"/>
            </a:xfrm>
            <a:custGeom>
              <a:avLst/>
              <a:gdLst>
                <a:gd name="T0" fmla="*/ 0 w 192"/>
                <a:gd name="T1" fmla="*/ 480 h 480"/>
                <a:gd name="T2" fmla="*/ 48 w 192"/>
                <a:gd name="T3" fmla="*/ 240 h 480"/>
                <a:gd name="T4" fmla="*/ 192 w 192"/>
                <a:gd name="T5" fmla="*/ 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480">
                  <a:moveTo>
                    <a:pt x="0" y="480"/>
                  </a:moveTo>
                  <a:cubicBezTo>
                    <a:pt x="8" y="400"/>
                    <a:pt x="16" y="320"/>
                    <a:pt x="48" y="240"/>
                  </a:cubicBezTo>
                  <a:cubicBezTo>
                    <a:pt x="80" y="160"/>
                    <a:pt x="168" y="40"/>
                    <a:pt x="192" y="0"/>
                  </a:cubicBezTo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9" name="Freeform 28"/>
            <p:cNvSpPr>
              <a:spLocks/>
            </p:cNvSpPr>
            <p:nvPr/>
          </p:nvSpPr>
          <p:spPr bwMode="auto">
            <a:xfrm flipV="1">
              <a:off x="5114" y="2580"/>
              <a:ext cx="192" cy="480"/>
            </a:xfrm>
            <a:custGeom>
              <a:avLst/>
              <a:gdLst>
                <a:gd name="T0" fmla="*/ 0 w 192"/>
                <a:gd name="T1" fmla="*/ 480 h 480"/>
                <a:gd name="T2" fmla="*/ 48 w 192"/>
                <a:gd name="T3" fmla="*/ 240 h 480"/>
                <a:gd name="T4" fmla="*/ 192 w 192"/>
                <a:gd name="T5" fmla="*/ 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480">
                  <a:moveTo>
                    <a:pt x="0" y="480"/>
                  </a:moveTo>
                  <a:cubicBezTo>
                    <a:pt x="8" y="400"/>
                    <a:pt x="16" y="320"/>
                    <a:pt x="48" y="240"/>
                  </a:cubicBezTo>
                  <a:cubicBezTo>
                    <a:pt x="80" y="160"/>
                    <a:pt x="168" y="40"/>
                    <a:pt x="192" y="0"/>
                  </a:cubicBezTo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0" name="Freeform 29"/>
            <p:cNvSpPr>
              <a:spLocks/>
            </p:cNvSpPr>
            <p:nvPr/>
          </p:nvSpPr>
          <p:spPr bwMode="auto">
            <a:xfrm flipV="1">
              <a:off x="5162" y="2580"/>
              <a:ext cx="192" cy="480"/>
            </a:xfrm>
            <a:custGeom>
              <a:avLst/>
              <a:gdLst>
                <a:gd name="T0" fmla="*/ 0 w 192"/>
                <a:gd name="T1" fmla="*/ 480 h 480"/>
                <a:gd name="T2" fmla="*/ 48 w 192"/>
                <a:gd name="T3" fmla="*/ 240 h 480"/>
                <a:gd name="T4" fmla="*/ 192 w 192"/>
                <a:gd name="T5" fmla="*/ 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480">
                  <a:moveTo>
                    <a:pt x="0" y="480"/>
                  </a:moveTo>
                  <a:cubicBezTo>
                    <a:pt x="8" y="400"/>
                    <a:pt x="16" y="320"/>
                    <a:pt x="48" y="240"/>
                  </a:cubicBezTo>
                  <a:cubicBezTo>
                    <a:pt x="80" y="160"/>
                    <a:pt x="168" y="40"/>
                    <a:pt x="192" y="0"/>
                  </a:cubicBezTo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1" name="Freeform 30"/>
            <p:cNvSpPr>
              <a:spLocks/>
            </p:cNvSpPr>
            <p:nvPr/>
          </p:nvSpPr>
          <p:spPr bwMode="auto">
            <a:xfrm flipV="1">
              <a:off x="4586" y="2724"/>
              <a:ext cx="192" cy="480"/>
            </a:xfrm>
            <a:custGeom>
              <a:avLst/>
              <a:gdLst>
                <a:gd name="T0" fmla="*/ 0 w 192"/>
                <a:gd name="T1" fmla="*/ 480 h 480"/>
                <a:gd name="T2" fmla="*/ 48 w 192"/>
                <a:gd name="T3" fmla="*/ 240 h 480"/>
                <a:gd name="T4" fmla="*/ 192 w 192"/>
                <a:gd name="T5" fmla="*/ 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480">
                  <a:moveTo>
                    <a:pt x="0" y="480"/>
                  </a:moveTo>
                  <a:cubicBezTo>
                    <a:pt x="8" y="400"/>
                    <a:pt x="16" y="320"/>
                    <a:pt x="48" y="240"/>
                  </a:cubicBezTo>
                  <a:cubicBezTo>
                    <a:pt x="80" y="160"/>
                    <a:pt x="168" y="40"/>
                    <a:pt x="192" y="0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2" name="Freeform 31"/>
            <p:cNvSpPr>
              <a:spLocks/>
            </p:cNvSpPr>
            <p:nvPr/>
          </p:nvSpPr>
          <p:spPr bwMode="auto">
            <a:xfrm flipH="1" flipV="1">
              <a:off x="4010" y="2724"/>
              <a:ext cx="192" cy="480"/>
            </a:xfrm>
            <a:custGeom>
              <a:avLst/>
              <a:gdLst>
                <a:gd name="T0" fmla="*/ 0 w 192"/>
                <a:gd name="T1" fmla="*/ 480 h 480"/>
                <a:gd name="T2" fmla="*/ 48 w 192"/>
                <a:gd name="T3" fmla="*/ 240 h 480"/>
                <a:gd name="T4" fmla="*/ 192 w 192"/>
                <a:gd name="T5" fmla="*/ 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480">
                  <a:moveTo>
                    <a:pt x="0" y="480"/>
                  </a:moveTo>
                  <a:cubicBezTo>
                    <a:pt x="8" y="400"/>
                    <a:pt x="16" y="320"/>
                    <a:pt x="48" y="240"/>
                  </a:cubicBezTo>
                  <a:cubicBezTo>
                    <a:pt x="80" y="160"/>
                    <a:pt x="168" y="40"/>
                    <a:pt x="192" y="0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3" name="Line 32"/>
            <p:cNvSpPr>
              <a:spLocks noChangeShapeType="1"/>
            </p:cNvSpPr>
            <p:nvPr/>
          </p:nvSpPr>
          <p:spPr bwMode="auto">
            <a:xfrm flipV="1">
              <a:off x="4394" y="2676"/>
              <a:ext cx="0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4" name="Oval 33"/>
            <p:cNvSpPr>
              <a:spLocks noChangeArrowheads="1"/>
            </p:cNvSpPr>
            <p:nvPr/>
          </p:nvSpPr>
          <p:spPr bwMode="auto">
            <a:xfrm>
              <a:off x="3674" y="2484"/>
              <a:ext cx="1488" cy="384"/>
            </a:xfrm>
            <a:prstGeom prst="ellipse">
              <a:avLst/>
            </a:prstGeom>
            <a:solidFill>
              <a:srgbClr val="CCFFFF"/>
            </a:solidFill>
            <a:ln w="2540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b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49175" name="Line 34"/>
            <p:cNvSpPr>
              <a:spLocks noChangeShapeType="1"/>
            </p:cNvSpPr>
            <p:nvPr/>
          </p:nvSpPr>
          <p:spPr bwMode="auto">
            <a:xfrm flipV="1">
              <a:off x="4394" y="2148"/>
              <a:ext cx="0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6" name="Freeform 35"/>
            <p:cNvSpPr>
              <a:spLocks/>
            </p:cNvSpPr>
            <p:nvPr/>
          </p:nvSpPr>
          <p:spPr bwMode="auto">
            <a:xfrm>
              <a:off x="4586" y="2196"/>
              <a:ext cx="192" cy="480"/>
            </a:xfrm>
            <a:custGeom>
              <a:avLst/>
              <a:gdLst>
                <a:gd name="T0" fmla="*/ 0 w 192"/>
                <a:gd name="T1" fmla="*/ 480 h 480"/>
                <a:gd name="T2" fmla="*/ 48 w 192"/>
                <a:gd name="T3" fmla="*/ 240 h 480"/>
                <a:gd name="T4" fmla="*/ 192 w 192"/>
                <a:gd name="T5" fmla="*/ 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480">
                  <a:moveTo>
                    <a:pt x="0" y="480"/>
                  </a:moveTo>
                  <a:cubicBezTo>
                    <a:pt x="8" y="400"/>
                    <a:pt x="16" y="320"/>
                    <a:pt x="48" y="240"/>
                  </a:cubicBezTo>
                  <a:cubicBezTo>
                    <a:pt x="80" y="160"/>
                    <a:pt x="168" y="40"/>
                    <a:pt x="192" y="0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7" name="Freeform 36"/>
            <p:cNvSpPr>
              <a:spLocks/>
            </p:cNvSpPr>
            <p:nvPr/>
          </p:nvSpPr>
          <p:spPr bwMode="auto">
            <a:xfrm flipH="1">
              <a:off x="4010" y="2196"/>
              <a:ext cx="192" cy="480"/>
            </a:xfrm>
            <a:custGeom>
              <a:avLst/>
              <a:gdLst>
                <a:gd name="T0" fmla="*/ 0 w 192"/>
                <a:gd name="T1" fmla="*/ 480 h 480"/>
                <a:gd name="T2" fmla="*/ 48 w 192"/>
                <a:gd name="T3" fmla="*/ 240 h 480"/>
                <a:gd name="T4" fmla="*/ 192 w 192"/>
                <a:gd name="T5" fmla="*/ 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480">
                  <a:moveTo>
                    <a:pt x="0" y="480"/>
                  </a:moveTo>
                  <a:cubicBezTo>
                    <a:pt x="8" y="400"/>
                    <a:pt x="16" y="320"/>
                    <a:pt x="48" y="240"/>
                  </a:cubicBezTo>
                  <a:cubicBezTo>
                    <a:pt x="80" y="160"/>
                    <a:pt x="168" y="40"/>
                    <a:pt x="192" y="0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8" name="Arc 37"/>
            <p:cNvSpPr>
              <a:spLocks/>
            </p:cNvSpPr>
            <p:nvPr/>
          </p:nvSpPr>
          <p:spPr bwMode="auto">
            <a:xfrm rot="21303359" flipV="1">
              <a:off x="4739" y="2727"/>
              <a:ext cx="375" cy="96"/>
            </a:xfrm>
            <a:custGeom>
              <a:avLst/>
              <a:gdLst>
                <a:gd name="T0" fmla="*/ 0 w 28121"/>
                <a:gd name="T1" fmla="*/ 0 h 21600"/>
                <a:gd name="T2" fmla="*/ 0 w 28121"/>
                <a:gd name="T3" fmla="*/ 0 h 21600"/>
                <a:gd name="T4" fmla="*/ 0 w 28121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121" h="21600" fill="none" extrusionOk="0">
                  <a:moveTo>
                    <a:pt x="-1" y="1007"/>
                  </a:moveTo>
                  <a:cubicBezTo>
                    <a:pt x="2109" y="339"/>
                    <a:pt x="4308" y="-1"/>
                    <a:pt x="6521" y="0"/>
                  </a:cubicBezTo>
                  <a:cubicBezTo>
                    <a:pt x="18450" y="0"/>
                    <a:pt x="28121" y="9670"/>
                    <a:pt x="28121" y="21600"/>
                  </a:cubicBezTo>
                </a:path>
                <a:path w="28121" h="21600" stroke="0" extrusionOk="0">
                  <a:moveTo>
                    <a:pt x="-1" y="1007"/>
                  </a:moveTo>
                  <a:cubicBezTo>
                    <a:pt x="2109" y="339"/>
                    <a:pt x="4308" y="-1"/>
                    <a:pt x="6521" y="0"/>
                  </a:cubicBezTo>
                  <a:cubicBezTo>
                    <a:pt x="18450" y="0"/>
                    <a:pt x="28121" y="9670"/>
                    <a:pt x="28121" y="21600"/>
                  </a:cubicBezTo>
                  <a:lnTo>
                    <a:pt x="6521" y="21600"/>
                  </a:lnTo>
                  <a:lnTo>
                    <a:pt x="-1" y="1007"/>
                  </a:lnTo>
                  <a:close/>
                </a:path>
              </a:pathLst>
            </a:custGeom>
            <a:noFill/>
            <a:ln w="47625">
              <a:solidFill>
                <a:srgbClr val="FF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9" name="Text Box 38"/>
            <p:cNvSpPr txBox="1">
              <a:spLocks noChangeArrowheads="1"/>
            </p:cNvSpPr>
            <p:nvPr/>
          </p:nvSpPr>
          <p:spPr bwMode="auto">
            <a:xfrm>
              <a:off x="3606" y="2795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9180" name="Text Box 39"/>
            <p:cNvSpPr txBox="1">
              <a:spLocks noChangeArrowheads="1"/>
            </p:cNvSpPr>
            <p:nvPr/>
          </p:nvSpPr>
          <p:spPr bwMode="auto">
            <a:xfrm>
              <a:off x="4830" y="284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9181" name="Text Box 40"/>
            <p:cNvSpPr txBox="1">
              <a:spLocks noChangeArrowheads="1"/>
            </p:cNvSpPr>
            <p:nvPr/>
          </p:nvSpPr>
          <p:spPr bwMode="auto">
            <a:xfrm>
              <a:off x="4394" y="200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</a:t>
              </a:r>
              <a:r>
                <a:rPr lang="en-US" altLang="zh-CN" sz="2400" b="1" baseline="-2500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o</a:t>
              </a:r>
              <a:endPara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182" name="Text Box 41"/>
            <p:cNvSpPr txBox="1">
              <a:spLocks noChangeArrowheads="1"/>
            </p:cNvSpPr>
            <p:nvPr/>
          </p:nvSpPr>
          <p:spPr bwMode="auto">
            <a:xfrm>
              <a:off x="3339" y="2205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 b="1">
                  <a:solidFill>
                    <a:srgbClr val="0000CC"/>
                  </a:solidFill>
                </a:rPr>
                <a:t>thick loop</a:t>
              </a:r>
            </a:p>
          </p:txBody>
        </p:sp>
        <p:sp>
          <p:nvSpPr>
            <p:cNvPr id="49183" name="Freeform 42"/>
            <p:cNvSpPr>
              <a:spLocks/>
            </p:cNvSpPr>
            <p:nvPr/>
          </p:nvSpPr>
          <p:spPr bwMode="auto">
            <a:xfrm>
              <a:off x="5114" y="2196"/>
              <a:ext cx="192" cy="480"/>
            </a:xfrm>
            <a:custGeom>
              <a:avLst/>
              <a:gdLst>
                <a:gd name="T0" fmla="*/ 0 w 192"/>
                <a:gd name="T1" fmla="*/ 480 h 480"/>
                <a:gd name="T2" fmla="*/ 48 w 192"/>
                <a:gd name="T3" fmla="*/ 240 h 480"/>
                <a:gd name="T4" fmla="*/ 192 w 192"/>
                <a:gd name="T5" fmla="*/ 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480">
                  <a:moveTo>
                    <a:pt x="0" y="480"/>
                  </a:moveTo>
                  <a:cubicBezTo>
                    <a:pt x="8" y="400"/>
                    <a:pt x="16" y="320"/>
                    <a:pt x="48" y="240"/>
                  </a:cubicBezTo>
                  <a:cubicBezTo>
                    <a:pt x="80" y="160"/>
                    <a:pt x="168" y="40"/>
                    <a:pt x="192" y="0"/>
                  </a:cubicBezTo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4" name="Freeform 43"/>
            <p:cNvSpPr>
              <a:spLocks/>
            </p:cNvSpPr>
            <p:nvPr/>
          </p:nvSpPr>
          <p:spPr bwMode="auto">
            <a:xfrm>
              <a:off x="5066" y="2148"/>
              <a:ext cx="192" cy="480"/>
            </a:xfrm>
            <a:custGeom>
              <a:avLst/>
              <a:gdLst>
                <a:gd name="T0" fmla="*/ 0 w 192"/>
                <a:gd name="T1" fmla="*/ 480 h 480"/>
                <a:gd name="T2" fmla="*/ 48 w 192"/>
                <a:gd name="T3" fmla="*/ 240 h 480"/>
                <a:gd name="T4" fmla="*/ 192 w 192"/>
                <a:gd name="T5" fmla="*/ 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480">
                  <a:moveTo>
                    <a:pt x="0" y="480"/>
                  </a:moveTo>
                  <a:cubicBezTo>
                    <a:pt x="8" y="400"/>
                    <a:pt x="16" y="320"/>
                    <a:pt x="48" y="240"/>
                  </a:cubicBezTo>
                  <a:cubicBezTo>
                    <a:pt x="80" y="160"/>
                    <a:pt x="168" y="40"/>
                    <a:pt x="192" y="0"/>
                  </a:cubicBezTo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5" name="Freeform 44"/>
            <p:cNvSpPr>
              <a:spLocks/>
            </p:cNvSpPr>
            <p:nvPr/>
          </p:nvSpPr>
          <p:spPr bwMode="auto">
            <a:xfrm>
              <a:off x="5162" y="2244"/>
              <a:ext cx="192" cy="480"/>
            </a:xfrm>
            <a:custGeom>
              <a:avLst/>
              <a:gdLst>
                <a:gd name="T0" fmla="*/ 0 w 192"/>
                <a:gd name="T1" fmla="*/ 480 h 480"/>
                <a:gd name="T2" fmla="*/ 48 w 192"/>
                <a:gd name="T3" fmla="*/ 240 h 480"/>
                <a:gd name="T4" fmla="*/ 192 w 192"/>
                <a:gd name="T5" fmla="*/ 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480">
                  <a:moveTo>
                    <a:pt x="0" y="480"/>
                  </a:moveTo>
                  <a:cubicBezTo>
                    <a:pt x="8" y="400"/>
                    <a:pt x="16" y="320"/>
                    <a:pt x="48" y="240"/>
                  </a:cubicBezTo>
                  <a:cubicBezTo>
                    <a:pt x="80" y="160"/>
                    <a:pt x="168" y="40"/>
                    <a:pt x="192" y="0"/>
                  </a:cubicBezTo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163" name="Rectangle 45"/>
          <p:cNvSpPr>
            <a:spLocks noChangeArrowheads="1"/>
          </p:cNvSpPr>
          <p:nvPr/>
        </p:nvSpPr>
        <p:spPr bwMode="auto">
          <a:xfrm>
            <a:off x="1703388" y="620713"/>
            <a:ext cx="43751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 typeface="Wingdings" panose="05000000000000000000" pitchFamily="2" charset="2"/>
              <a:buChar char="l"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Magnetic flux calculation</a:t>
            </a:r>
          </a:p>
        </p:txBody>
      </p:sp>
      <p:graphicFrame>
        <p:nvGraphicFramePr>
          <p:cNvPr id="180270" name="Object 4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366867719"/>
              </p:ext>
            </p:extLst>
          </p:nvPr>
        </p:nvGraphicFramePr>
        <p:xfrm>
          <a:off x="3151188" y="5157788"/>
          <a:ext cx="147623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87320" imgH="228600" progId="Equation.DSMT4">
                  <p:embed/>
                </p:oleObj>
              </mc:Choice>
              <mc:Fallback>
                <p:oleObj name="Equation" r:id="rId6" imgW="78732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188" y="5157788"/>
                        <a:ext cx="147623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71" name="Text Box 48"/>
          <p:cNvSpPr txBox="1">
            <a:spLocks noChangeArrowheads="1"/>
          </p:cNvSpPr>
          <p:nvPr/>
        </p:nvSpPr>
        <p:spPr bwMode="auto">
          <a:xfrm>
            <a:off x="2208213" y="5589588"/>
            <a:ext cx="6697662" cy="4889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i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</a:t>
            </a:r>
            <a:r>
              <a:rPr kumimoji="1" lang="en-US" altLang="zh-CN" sz="2000" b="1" baseline="-2500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o </a:t>
            </a:r>
            <a:r>
              <a:rPr kumimoji="1" lang="en-US" altLang="zh-CN" sz="2000" b="1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:</a:t>
            </a:r>
            <a:r>
              <a:rPr kumimoji="1" lang="en-US" altLang="zh-CN" sz="20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 External magnetic flux </a:t>
            </a:r>
            <a:r>
              <a:rPr kumimoji="1" lang="zh-CN" altLang="en-US" sz="20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r>
              <a:rPr kumimoji="1" lang="zh-CN" altLang="en-US" sz="2000" b="1" i="1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Symbol" panose="05050102010706020507" pitchFamily="18" charset="2"/>
              </a:rPr>
              <a:t></a:t>
            </a:r>
            <a:r>
              <a:rPr kumimoji="1" lang="en-US" altLang="zh-CN" sz="2000" b="1" baseline="-25000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2000" b="1" baseline="-25000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b="1">
                <a:solidFill>
                  <a:srgbClr val="8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:</a:t>
            </a:r>
            <a:r>
              <a:rPr kumimoji="1" lang="en-US" altLang="zh-CN" sz="20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Internal magnetic flux</a:t>
            </a:r>
            <a:r>
              <a:rPr kumimoji="1" lang="en-US" altLang="zh-CN" sz="1400" b="1">
                <a:solidFill>
                  <a:srgbClr val="FF0066"/>
                </a:solidFill>
                <a:ea typeface="楷体_GB2312" pitchFamily="49" charset="-122"/>
              </a:rPr>
              <a:t> </a:t>
            </a:r>
            <a:endParaRPr kumimoji="1" lang="en-US" altLang="zh-CN" sz="2400" b="1">
              <a:solidFill>
                <a:srgbClr val="FF0066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240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054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54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54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0"/>
                                        <p:tgtEl>
                                          <p:spTgt spid="1054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30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05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3000"/>
                                        <p:tgtEl>
                                          <p:spTgt spid="105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3000"/>
                                        <p:tgtEl>
                                          <p:spTgt spid="18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3000"/>
                                        <p:tgtEl>
                                          <p:spTgt spid="18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3000"/>
                                        <p:tgtEl>
                                          <p:spTgt spid="105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9" grpId="0"/>
      <p:bldP spid="1054727" grpId="0"/>
      <p:bldP spid="1054728" grpId="0"/>
      <p:bldP spid="1054743" grpId="0"/>
      <p:bldP spid="18027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251" name="Object 3"/>
          <p:cNvGraphicFramePr>
            <a:graphicFrameLocks noChangeAspect="1"/>
          </p:cNvGraphicFramePr>
          <p:nvPr/>
        </p:nvGraphicFramePr>
        <p:xfrm>
          <a:off x="4008439" y="836614"/>
          <a:ext cx="8921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80970" imgH="323760" progId="Equation.3">
                  <p:embed/>
                </p:oleObj>
              </mc:Choice>
              <mc:Fallback>
                <p:oleObj name="公式" r:id="rId2" imgW="380970" imgH="32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9" y="836614"/>
                        <a:ext cx="89217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2135189" y="1557338"/>
            <a:ext cx="43211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called the self inductance coefficient of circuit C, short for self-inductance 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。</a:t>
            </a:r>
          </a:p>
        </p:txBody>
      </p:sp>
      <p:graphicFrame>
        <p:nvGraphicFramePr>
          <p:cNvPr id="1812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980789"/>
              </p:ext>
            </p:extLst>
          </p:nvPr>
        </p:nvGraphicFramePr>
        <p:xfrm>
          <a:off x="2894013" y="3933825"/>
          <a:ext cx="919332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20560" imgH="393480" progId="Equation.DSMT4">
                  <p:embed/>
                </p:oleObj>
              </mc:Choice>
              <mc:Fallback>
                <p:oleObj name="Equation" r:id="rId4" imgW="520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013" y="3933825"/>
                        <a:ext cx="919332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68192"/>
              </p:ext>
            </p:extLst>
          </p:nvPr>
        </p:nvGraphicFramePr>
        <p:xfrm>
          <a:off x="6351588" y="3844927"/>
          <a:ext cx="1093101" cy="819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58720" imgH="393480" progId="Equation.DSMT4">
                  <p:embed/>
                </p:oleObj>
              </mc:Choice>
              <mc:Fallback>
                <p:oleObj name="Equation" r:id="rId6" imgW="5587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1588" y="3844927"/>
                        <a:ext cx="1093101" cy="819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Rectangle 8"/>
          <p:cNvSpPr>
            <a:spLocks noChangeArrowheads="1"/>
          </p:cNvSpPr>
          <p:nvPr/>
        </p:nvSpPr>
        <p:spPr bwMode="auto">
          <a:xfrm>
            <a:off x="1919288" y="404814"/>
            <a:ext cx="352266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</a:rPr>
              <a:t>2.  Self-inductance</a:t>
            </a:r>
            <a:endParaRPr kumimoji="1" lang="en-US" altLang="zh-CN" sz="2400" b="1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  <p:sp>
        <p:nvSpPr>
          <p:cNvPr id="808969" name="Text Box 9"/>
          <p:cNvSpPr txBox="1">
            <a:spLocks noChangeArrowheads="1"/>
          </p:cNvSpPr>
          <p:nvPr/>
        </p:nvSpPr>
        <p:spPr bwMode="auto">
          <a:xfrm>
            <a:off x="4008438" y="3933826"/>
            <a:ext cx="223361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—— </a:t>
            </a:r>
            <a:r>
              <a:rPr kumimoji="1" lang="en-US" altLang="zh-CN" sz="1600" b="1" dirty="0">
                <a:solidFill>
                  <a:srgbClr val="0000CC"/>
                </a:solidFill>
                <a:ea typeface="楷体_GB2312" pitchFamily="49" charset="-122"/>
              </a:rPr>
              <a:t>Internal  self inductance </a:t>
            </a:r>
            <a:r>
              <a:rPr kumimoji="1" lang="zh-CN" altLang="en-US" sz="16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；</a:t>
            </a:r>
            <a:endParaRPr kumimoji="1" lang="zh-CN" altLang="en-US" sz="1600" b="1" i="1" baseline="-25000" dirty="0">
              <a:solidFill>
                <a:srgbClr val="0000CC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808970" name="Text Box 10"/>
          <p:cNvSpPr txBox="1">
            <a:spLocks noChangeArrowheads="1"/>
          </p:cNvSpPr>
          <p:nvPr/>
        </p:nvSpPr>
        <p:spPr bwMode="auto">
          <a:xfrm>
            <a:off x="1992314" y="2852739"/>
            <a:ext cx="526097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Self-inductance of thick conductor loop 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L = L</a:t>
            </a:r>
            <a:r>
              <a:rPr kumimoji="1" lang="en-US" altLang="zh-CN" sz="20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2000" i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+ L</a:t>
            </a:r>
            <a:r>
              <a:rPr kumimoji="1" lang="en-US" altLang="zh-CN" sz="20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o</a:t>
            </a:r>
          </a:p>
        </p:txBody>
      </p:sp>
      <p:sp>
        <p:nvSpPr>
          <p:cNvPr id="181259" name="Text Box 11"/>
          <p:cNvSpPr txBox="1">
            <a:spLocks noChangeArrowheads="1"/>
          </p:cNvSpPr>
          <p:nvPr/>
        </p:nvSpPr>
        <p:spPr bwMode="auto">
          <a:xfrm>
            <a:off x="2135187" y="5300663"/>
            <a:ext cx="8255721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self-inductance is related to geometry of loops , size and the surrounding magnetic medium, and not related the value of  the magnetic flux and current 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181260" name="Text Box 12"/>
          <p:cNvSpPr txBox="1">
            <a:spLocks noChangeArrowheads="1"/>
          </p:cNvSpPr>
          <p:nvPr/>
        </p:nvSpPr>
        <p:spPr bwMode="auto">
          <a:xfrm>
            <a:off x="1992314" y="4652964"/>
            <a:ext cx="56165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Blip>
                <a:blip r:embed="rId8"/>
              </a:buBlip>
            </a:pPr>
            <a:r>
              <a:rPr kumimoji="1" lang="en-US" altLang="zh-CN" sz="2000" b="1">
                <a:solidFill>
                  <a:srgbClr val="800000"/>
                </a:solidFill>
                <a:ea typeface="楷体_GB2312" pitchFamily="49" charset="-122"/>
              </a:rPr>
              <a:t> The characteristics of self-inductance</a:t>
            </a:r>
            <a:r>
              <a:rPr kumimoji="1" lang="zh-CN" altLang="en-US" sz="2000" b="1">
                <a:solidFill>
                  <a:srgbClr val="800000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181261" name="Rectangle 13"/>
          <p:cNvSpPr>
            <a:spLocks noChangeArrowheads="1"/>
          </p:cNvSpPr>
          <p:nvPr/>
        </p:nvSpPr>
        <p:spPr bwMode="auto">
          <a:xfrm>
            <a:off x="2063751" y="2276475"/>
            <a:ext cx="5107434" cy="393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Features: the magnetic flux is generated by I</a:t>
            </a:r>
            <a:r>
              <a:rPr kumimoji="1"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pSp>
        <p:nvGrpSpPr>
          <p:cNvPr id="808974" name="Group 14"/>
          <p:cNvGrpSpPr>
            <a:grpSpLocks/>
          </p:cNvGrpSpPr>
          <p:nvPr/>
        </p:nvGrpSpPr>
        <p:grpSpPr bwMode="auto">
          <a:xfrm>
            <a:off x="7608889" y="404814"/>
            <a:ext cx="3133725" cy="2879725"/>
            <a:chOff x="3310" y="1979"/>
            <a:chExt cx="2428" cy="1406"/>
          </a:xfrm>
        </p:grpSpPr>
        <p:sp>
          <p:nvSpPr>
            <p:cNvPr id="50190" name="Rectangle 15"/>
            <p:cNvSpPr>
              <a:spLocks noChangeArrowheads="1"/>
            </p:cNvSpPr>
            <p:nvPr/>
          </p:nvSpPr>
          <p:spPr bwMode="auto">
            <a:xfrm>
              <a:off x="3310" y="1979"/>
              <a:ext cx="2380" cy="140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b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50191" name="Text Box 16"/>
            <p:cNvSpPr txBox="1">
              <a:spLocks noChangeArrowheads="1"/>
            </p:cNvSpPr>
            <p:nvPr/>
          </p:nvSpPr>
          <p:spPr bwMode="auto">
            <a:xfrm>
              <a:off x="5306" y="2052"/>
              <a:ext cx="432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</a:t>
              </a:r>
              <a:r>
                <a:rPr lang="en-US" altLang="zh-CN" sz="2400" b="1" baseline="-2500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endPara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92" name="Freeform 17"/>
            <p:cNvSpPr>
              <a:spLocks/>
            </p:cNvSpPr>
            <p:nvPr/>
          </p:nvSpPr>
          <p:spPr bwMode="auto">
            <a:xfrm flipV="1">
              <a:off x="5066" y="2580"/>
              <a:ext cx="192" cy="480"/>
            </a:xfrm>
            <a:custGeom>
              <a:avLst/>
              <a:gdLst>
                <a:gd name="T0" fmla="*/ 0 w 192"/>
                <a:gd name="T1" fmla="*/ 480 h 480"/>
                <a:gd name="T2" fmla="*/ 48 w 192"/>
                <a:gd name="T3" fmla="*/ 240 h 480"/>
                <a:gd name="T4" fmla="*/ 192 w 192"/>
                <a:gd name="T5" fmla="*/ 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480">
                  <a:moveTo>
                    <a:pt x="0" y="480"/>
                  </a:moveTo>
                  <a:cubicBezTo>
                    <a:pt x="8" y="400"/>
                    <a:pt x="16" y="320"/>
                    <a:pt x="48" y="240"/>
                  </a:cubicBezTo>
                  <a:cubicBezTo>
                    <a:pt x="80" y="160"/>
                    <a:pt x="168" y="40"/>
                    <a:pt x="192" y="0"/>
                  </a:cubicBezTo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3" name="Freeform 18"/>
            <p:cNvSpPr>
              <a:spLocks/>
            </p:cNvSpPr>
            <p:nvPr/>
          </p:nvSpPr>
          <p:spPr bwMode="auto">
            <a:xfrm flipV="1">
              <a:off x="5114" y="2580"/>
              <a:ext cx="192" cy="480"/>
            </a:xfrm>
            <a:custGeom>
              <a:avLst/>
              <a:gdLst>
                <a:gd name="T0" fmla="*/ 0 w 192"/>
                <a:gd name="T1" fmla="*/ 480 h 480"/>
                <a:gd name="T2" fmla="*/ 48 w 192"/>
                <a:gd name="T3" fmla="*/ 240 h 480"/>
                <a:gd name="T4" fmla="*/ 192 w 192"/>
                <a:gd name="T5" fmla="*/ 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480">
                  <a:moveTo>
                    <a:pt x="0" y="480"/>
                  </a:moveTo>
                  <a:cubicBezTo>
                    <a:pt x="8" y="400"/>
                    <a:pt x="16" y="320"/>
                    <a:pt x="48" y="240"/>
                  </a:cubicBezTo>
                  <a:cubicBezTo>
                    <a:pt x="80" y="160"/>
                    <a:pt x="168" y="40"/>
                    <a:pt x="192" y="0"/>
                  </a:cubicBezTo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4" name="Freeform 19"/>
            <p:cNvSpPr>
              <a:spLocks/>
            </p:cNvSpPr>
            <p:nvPr/>
          </p:nvSpPr>
          <p:spPr bwMode="auto">
            <a:xfrm flipV="1">
              <a:off x="5162" y="2580"/>
              <a:ext cx="192" cy="480"/>
            </a:xfrm>
            <a:custGeom>
              <a:avLst/>
              <a:gdLst>
                <a:gd name="T0" fmla="*/ 0 w 192"/>
                <a:gd name="T1" fmla="*/ 480 h 480"/>
                <a:gd name="T2" fmla="*/ 48 w 192"/>
                <a:gd name="T3" fmla="*/ 240 h 480"/>
                <a:gd name="T4" fmla="*/ 192 w 192"/>
                <a:gd name="T5" fmla="*/ 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480">
                  <a:moveTo>
                    <a:pt x="0" y="480"/>
                  </a:moveTo>
                  <a:cubicBezTo>
                    <a:pt x="8" y="400"/>
                    <a:pt x="16" y="320"/>
                    <a:pt x="48" y="240"/>
                  </a:cubicBezTo>
                  <a:cubicBezTo>
                    <a:pt x="80" y="160"/>
                    <a:pt x="168" y="40"/>
                    <a:pt x="192" y="0"/>
                  </a:cubicBezTo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5" name="Freeform 20"/>
            <p:cNvSpPr>
              <a:spLocks/>
            </p:cNvSpPr>
            <p:nvPr/>
          </p:nvSpPr>
          <p:spPr bwMode="auto">
            <a:xfrm flipV="1">
              <a:off x="4586" y="2724"/>
              <a:ext cx="192" cy="480"/>
            </a:xfrm>
            <a:custGeom>
              <a:avLst/>
              <a:gdLst>
                <a:gd name="T0" fmla="*/ 0 w 192"/>
                <a:gd name="T1" fmla="*/ 480 h 480"/>
                <a:gd name="T2" fmla="*/ 48 w 192"/>
                <a:gd name="T3" fmla="*/ 240 h 480"/>
                <a:gd name="T4" fmla="*/ 192 w 192"/>
                <a:gd name="T5" fmla="*/ 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480">
                  <a:moveTo>
                    <a:pt x="0" y="480"/>
                  </a:moveTo>
                  <a:cubicBezTo>
                    <a:pt x="8" y="400"/>
                    <a:pt x="16" y="320"/>
                    <a:pt x="48" y="240"/>
                  </a:cubicBezTo>
                  <a:cubicBezTo>
                    <a:pt x="80" y="160"/>
                    <a:pt x="168" y="40"/>
                    <a:pt x="192" y="0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6" name="Freeform 21"/>
            <p:cNvSpPr>
              <a:spLocks/>
            </p:cNvSpPr>
            <p:nvPr/>
          </p:nvSpPr>
          <p:spPr bwMode="auto">
            <a:xfrm flipH="1" flipV="1">
              <a:off x="4010" y="2724"/>
              <a:ext cx="192" cy="480"/>
            </a:xfrm>
            <a:custGeom>
              <a:avLst/>
              <a:gdLst>
                <a:gd name="T0" fmla="*/ 0 w 192"/>
                <a:gd name="T1" fmla="*/ 480 h 480"/>
                <a:gd name="T2" fmla="*/ 48 w 192"/>
                <a:gd name="T3" fmla="*/ 240 h 480"/>
                <a:gd name="T4" fmla="*/ 192 w 192"/>
                <a:gd name="T5" fmla="*/ 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480">
                  <a:moveTo>
                    <a:pt x="0" y="480"/>
                  </a:moveTo>
                  <a:cubicBezTo>
                    <a:pt x="8" y="400"/>
                    <a:pt x="16" y="320"/>
                    <a:pt x="48" y="240"/>
                  </a:cubicBezTo>
                  <a:cubicBezTo>
                    <a:pt x="80" y="160"/>
                    <a:pt x="168" y="40"/>
                    <a:pt x="192" y="0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7" name="Line 22"/>
            <p:cNvSpPr>
              <a:spLocks noChangeShapeType="1"/>
            </p:cNvSpPr>
            <p:nvPr/>
          </p:nvSpPr>
          <p:spPr bwMode="auto">
            <a:xfrm flipV="1">
              <a:off x="4394" y="2676"/>
              <a:ext cx="0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8" name="Oval 23"/>
            <p:cNvSpPr>
              <a:spLocks noChangeArrowheads="1"/>
            </p:cNvSpPr>
            <p:nvPr/>
          </p:nvSpPr>
          <p:spPr bwMode="auto">
            <a:xfrm>
              <a:off x="3674" y="2484"/>
              <a:ext cx="1488" cy="384"/>
            </a:xfrm>
            <a:prstGeom prst="ellipse">
              <a:avLst/>
            </a:prstGeom>
            <a:solidFill>
              <a:srgbClr val="CCFFFF"/>
            </a:solidFill>
            <a:ln w="2540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b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50199" name="Line 24"/>
            <p:cNvSpPr>
              <a:spLocks noChangeShapeType="1"/>
            </p:cNvSpPr>
            <p:nvPr/>
          </p:nvSpPr>
          <p:spPr bwMode="auto">
            <a:xfrm flipV="1">
              <a:off x="4394" y="2148"/>
              <a:ext cx="0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0" name="Freeform 25"/>
            <p:cNvSpPr>
              <a:spLocks/>
            </p:cNvSpPr>
            <p:nvPr/>
          </p:nvSpPr>
          <p:spPr bwMode="auto">
            <a:xfrm>
              <a:off x="4586" y="2196"/>
              <a:ext cx="192" cy="480"/>
            </a:xfrm>
            <a:custGeom>
              <a:avLst/>
              <a:gdLst>
                <a:gd name="T0" fmla="*/ 0 w 192"/>
                <a:gd name="T1" fmla="*/ 480 h 480"/>
                <a:gd name="T2" fmla="*/ 48 w 192"/>
                <a:gd name="T3" fmla="*/ 240 h 480"/>
                <a:gd name="T4" fmla="*/ 192 w 192"/>
                <a:gd name="T5" fmla="*/ 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480">
                  <a:moveTo>
                    <a:pt x="0" y="480"/>
                  </a:moveTo>
                  <a:cubicBezTo>
                    <a:pt x="8" y="400"/>
                    <a:pt x="16" y="320"/>
                    <a:pt x="48" y="240"/>
                  </a:cubicBezTo>
                  <a:cubicBezTo>
                    <a:pt x="80" y="160"/>
                    <a:pt x="168" y="40"/>
                    <a:pt x="192" y="0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1" name="Freeform 26"/>
            <p:cNvSpPr>
              <a:spLocks/>
            </p:cNvSpPr>
            <p:nvPr/>
          </p:nvSpPr>
          <p:spPr bwMode="auto">
            <a:xfrm flipH="1">
              <a:off x="4010" y="2196"/>
              <a:ext cx="192" cy="480"/>
            </a:xfrm>
            <a:custGeom>
              <a:avLst/>
              <a:gdLst>
                <a:gd name="T0" fmla="*/ 0 w 192"/>
                <a:gd name="T1" fmla="*/ 480 h 480"/>
                <a:gd name="T2" fmla="*/ 48 w 192"/>
                <a:gd name="T3" fmla="*/ 240 h 480"/>
                <a:gd name="T4" fmla="*/ 192 w 192"/>
                <a:gd name="T5" fmla="*/ 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480">
                  <a:moveTo>
                    <a:pt x="0" y="480"/>
                  </a:moveTo>
                  <a:cubicBezTo>
                    <a:pt x="8" y="400"/>
                    <a:pt x="16" y="320"/>
                    <a:pt x="48" y="240"/>
                  </a:cubicBezTo>
                  <a:cubicBezTo>
                    <a:pt x="80" y="160"/>
                    <a:pt x="168" y="40"/>
                    <a:pt x="192" y="0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2" name="Arc 27"/>
            <p:cNvSpPr>
              <a:spLocks/>
            </p:cNvSpPr>
            <p:nvPr/>
          </p:nvSpPr>
          <p:spPr bwMode="auto">
            <a:xfrm rot="21303359" flipV="1">
              <a:off x="4739" y="2727"/>
              <a:ext cx="375" cy="96"/>
            </a:xfrm>
            <a:custGeom>
              <a:avLst/>
              <a:gdLst>
                <a:gd name="T0" fmla="*/ 0 w 28121"/>
                <a:gd name="T1" fmla="*/ 0 h 21600"/>
                <a:gd name="T2" fmla="*/ 0 w 28121"/>
                <a:gd name="T3" fmla="*/ 0 h 21600"/>
                <a:gd name="T4" fmla="*/ 0 w 28121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121" h="21600" fill="none" extrusionOk="0">
                  <a:moveTo>
                    <a:pt x="-1" y="1007"/>
                  </a:moveTo>
                  <a:cubicBezTo>
                    <a:pt x="2109" y="339"/>
                    <a:pt x="4308" y="-1"/>
                    <a:pt x="6521" y="0"/>
                  </a:cubicBezTo>
                  <a:cubicBezTo>
                    <a:pt x="18450" y="0"/>
                    <a:pt x="28121" y="9670"/>
                    <a:pt x="28121" y="21600"/>
                  </a:cubicBezTo>
                </a:path>
                <a:path w="28121" h="21600" stroke="0" extrusionOk="0">
                  <a:moveTo>
                    <a:pt x="-1" y="1007"/>
                  </a:moveTo>
                  <a:cubicBezTo>
                    <a:pt x="2109" y="339"/>
                    <a:pt x="4308" y="-1"/>
                    <a:pt x="6521" y="0"/>
                  </a:cubicBezTo>
                  <a:cubicBezTo>
                    <a:pt x="18450" y="0"/>
                    <a:pt x="28121" y="9670"/>
                    <a:pt x="28121" y="21600"/>
                  </a:cubicBezTo>
                  <a:lnTo>
                    <a:pt x="6521" y="21600"/>
                  </a:lnTo>
                  <a:lnTo>
                    <a:pt x="-1" y="1007"/>
                  </a:lnTo>
                  <a:close/>
                </a:path>
              </a:pathLst>
            </a:custGeom>
            <a:noFill/>
            <a:ln w="47625">
              <a:solidFill>
                <a:srgbClr val="FF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3" name="Text Box 28"/>
            <p:cNvSpPr txBox="1">
              <a:spLocks noChangeArrowheads="1"/>
            </p:cNvSpPr>
            <p:nvPr/>
          </p:nvSpPr>
          <p:spPr bwMode="auto">
            <a:xfrm>
              <a:off x="3606" y="2795"/>
              <a:ext cx="288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0204" name="Text Box 29"/>
            <p:cNvSpPr txBox="1">
              <a:spLocks noChangeArrowheads="1"/>
            </p:cNvSpPr>
            <p:nvPr/>
          </p:nvSpPr>
          <p:spPr bwMode="auto">
            <a:xfrm>
              <a:off x="4830" y="2840"/>
              <a:ext cx="288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50205" name="Text Box 30"/>
            <p:cNvSpPr txBox="1">
              <a:spLocks noChangeArrowheads="1"/>
            </p:cNvSpPr>
            <p:nvPr/>
          </p:nvSpPr>
          <p:spPr bwMode="auto">
            <a:xfrm>
              <a:off x="4394" y="2004"/>
              <a:ext cx="432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</a:t>
              </a:r>
              <a:r>
                <a:rPr lang="en-US" altLang="zh-CN" sz="2400" b="1" baseline="-2500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o</a:t>
              </a:r>
              <a:endPara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06" name="Text Box 31"/>
            <p:cNvSpPr txBox="1">
              <a:spLocks noChangeArrowheads="1"/>
            </p:cNvSpPr>
            <p:nvPr/>
          </p:nvSpPr>
          <p:spPr bwMode="auto">
            <a:xfrm>
              <a:off x="3340" y="2205"/>
              <a:ext cx="719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900" b="1">
                  <a:solidFill>
                    <a:srgbClr val="CC0000"/>
                  </a:solidFill>
                  <a:latin typeface="Verdana" panose="020B0604030504040204" pitchFamily="34" charset="0"/>
                </a:rPr>
                <a:t>Thick loop</a:t>
              </a:r>
            </a:p>
          </p:txBody>
        </p:sp>
        <p:sp>
          <p:nvSpPr>
            <p:cNvPr id="50207" name="Freeform 32"/>
            <p:cNvSpPr>
              <a:spLocks/>
            </p:cNvSpPr>
            <p:nvPr/>
          </p:nvSpPr>
          <p:spPr bwMode="auto">
            <a:xfrm>
              <a:off x="5114" y="2196"/>
              <a:ext cx="192" cy="480"/>
            </a:xfrm>
            <a:custGeom>
              <a:avLst/>
              <a:gdLst>
                <a:gd name="T0" fmla="*/ 0 w 192"/>
                <a:gd name="T1" fmla="*/ 480 h 480"/>
                <a:gd name="T2" fmla="*/ 48 w 192"/>
                <a:gd name="T3" fmla="*/ 240 h 480"/>
                <a:gd name="T4" fmla="*/ 192 w 192"/>
                <a:gd name="T5" fmla="*/ 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480">
                  <a:moveTo>
                    <a:pt x="0" y="480"/>
                  </a:moveTo>
                  <a:cubicBezTo>
                    <a:pt x="8" y="400"/>
                    <a:pt x="16" y="320"/>
                    <a:pt x="48" y="240"/>
                  </a:cubicBezTo>
                  <a:cubicBezTo>
                    <a:pt x="80" y="160"/>
                    <a:pt x="168" y="40"/>
                    <a:pt x="192" y="0"/>
                  </a:cubicBezTo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8" name="Freeform 33"/>
            <p:cNvSpPr>
              <a:spLocks/>
            </p:cNvSpPr>
            <p:nvPr/>
          </p:nvSpPr>
          <p:spPr bwMode="auto">
            <a:xfrm>
              <a:off x="5066" y="2148"/>
              <a:ext cx="192" cy="480"/>
            </a:xfrm>
            <a:custGeom>
              <a:avLst/>
              <a:gdLst>
                <a:gd name="T0" fmla="*/ 0 w 192"/>
                <a:gd name="T1" fmla="*/ 480 h 480"/>
                <a:gd name="T2" fmla="*/ 48 w 192"/>
                <a:gd name="T3" fmla="*/ 240 h 480"/>
                <a:gd name="T4" fmla="*/ 192 w 192"/>
                <a:gd name="T5" fmla="*/ 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480">
                  <a:moveTo>
                    <a:pt x="0" y="480"/>
                  </a:moveTo>
                  <a:cubicBezTo>
                    <a:pt x="8" y="400"/>
                    <a:pt x="16" y="320"/>
                    <a:pt x="48" y="240"/>
                  </a:cubicBezTo>
                  <a:cubicBezTo>
                    <a:pt x="80" y="160"/>
                    <a:pt x="168" y="40"/>
                    <a:pt x="192" y="0"/>
                  </a:cubicBezTo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9" name="Freeform 34"/>
            <p:cNvSpPr>
              <a:spLocks/>
            </p:cNvSpPr>
            <p:nvPr/>
          </p:nvSpPr>
          <p:spPr bwMode="auto">
            <a:xfrm>
              <a:off x="5162" y="2244"/>
              <a:ext cx="192" cy="480"/>
            </a:xfrm>
            <a:custGeom>
              <a:avLst/>
              <a:gdLst>
                <a:gd name="T0" fmla="*/ 0 w 192"/>
                <a:gd name="T1" fmla="*/ 480 h 480"/>
                <a:gd name="T2" fmla="*/ 48 w 192"/>
                <a:gd name="T3" fmla="*/ 240 h 480"/>
                <a:gd name="T4" fmla="*/ 192 w 192"/>
                <a:gd name="T5" fmla="*/ 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480">
                  <a:moveTo>
                    <a:pt x="0" y="480"/>
                  </a:moveTo>
                  <a:cubicBezTo>
                    <a:pt x="8" y="400"/>
                    <a:pt x="16" y="320"/>
                    <a:pt x="48" y="240"/>
                  </a:cubicBezTo>
                  <a:cubicBezTo>
                    <a:pt x="80" y="160"/>
                    <a:pt x="168" y="40"/>
                    <a:pt x="192" y="0"/>
                  </a:cubicBezTo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7680326" y="3933826"/>
            <a:ext cx="22336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—— </a:t>
            </a:r>
            <a:r>
              <a:rPr kumimoji="1" lang="en-US" altLang="zh-CN" sz="1600" b="1">
                <a:solidFill>
                  <a:srgbClr val="0000CC"/>
                </a:solidFill>
                <a:ea typeface="楷体_GB2312" pitchFamily="49" charset="-122"/>
              </a:rPr>
              <a:t>External  self inductance </a:t>
            </a:r>
            <a:r>
              <a:rPr kumimoji="1" lang="zh-CN" altLang="en-US" sz="16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；</a:t>
            </a:r>
            <a:endParaRPr kumimoji="1" lang="zh-CN" altLang="en-US" sz="1600" b="1" i="1" baseline="-25000">
              <a:solidFill>
                <a:srgbClr val="0000CC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9783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8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0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0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8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2" grpId="0"/>
      <p:bldP spid="808969" grpId="0"/>
      <p:bldP spid="808970" grpId="0"/>
      <p:bldP spid="181259" grpId="0" animBg="1"/>
      <p:bldP spid="181260" grpId="0"/>
      <p:bldP spid="181261" grpId="0" animBg="1"/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68879"/>
              </p:ext>
            </p:extLst>
          </p:nvPr>
        </p:nvGraphicFramePr>
        <p:xfrm>
          <a:off x="5017169" y="452437"/>
          <a:ext cx="30797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6910" imgH="362040" progId="Equation.DSMT4">
                  <p:embed/>
                </p:oleObj>
              </mc:Choice>
              <mc:Fallback>
                <p:oleObj name="Equation" r:id="rId2" imgW="1466910" imgH="3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7169" y="452437"/>
                        <a:ext cx="307975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1901825" y="1561119"/>
            <a:ext cx="5003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Mutual inductance coefficient of loop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to loop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,short for mutual inductance 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1822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667228"/>
              </p:ext>
            </p:extLst>
          </p:nvPr>
        </p:nvGraphicFramePr>
        <p:xfrm>
          <a:off x="2689225" y="3778250"/>
          <a:ext cx="182245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25480" imgH="431640" progId="Equation.DSMT4">
                  <p:embed/>
                </p:oleObj>
              </mc:Choice>
              <mc:Fallback>
                <p:oleObj name="Equation" r:id="rId4" imgW="825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25" y="3778250"/>
                        <a:ext cx="1822450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Rectangle 6"/>
          <p:cNvSpPr>
            <a:spLocks noChangeArrowheads="1"/>
          </p:cNvSpPr>
          <p:nvPr/>
        </p:nvSpPr>
        <p:spPr bwMode="auto">
          <a:xfrm>
            <a:off x="1663268" y="570449"/>
            <a:ext cx="3048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 3. Mutual inductance</a:t>
            </a:r>
          </a:p>
        </p:txBody>
      </p:sp>
      <p:sp>
        <p:nvSpPr>
          <p:cNvPr id="1059847" name="Rectangle 7"/>
          <p:cNvSpPr>
            <a:spLocks noChangeArrowheads="1"/>
          </p:cNvSpPr>
          <p:nvPr/>
        </p:nvSpPr>
        <p:spPr bwMode="auto">
          <a:xfrm>
            <a:off x="1703388" y="3429001"/>
            <a:ext cx="698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Similarly, the mutual inductance of the loop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C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to the loop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C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is</a:t>
            </a:r>
          </a:p>
        </p:txBody>
      </p:sp>
      <p:sp>
        <p:nvSpPr>
          <p:cNvPr id="51207" name="Rectangle 9"/>
          <p:cNvSpPr>
            <a:spLocks noChangeArrowheads="1"/>
          </p:cNvSpPr>
          <p:nvPr/>
        </p:nvSpPr>
        <p:spPr bwMode="auto">
          <a:xfrm>
            <a:off x="8738902" y="476250"/>
            <a:ext cx="3419475" cy="29527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b="1">
              <a:solidFill>
                <a:srgbClr val="FF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51208" name="Freeform 10"/>
          <p:cNvSpPr>
            <a:spLocks/>
          </p:cNvSpPr>
          <p:nvPr/>
        </p:nvSpPr>
        <p:spPr bwMode="auto">
          <a:xfrm rot="1251037">
            <a:off x="9746964" y="642938"/>
            <a:ext cx="684213" cy="1504950"/>
          </a:xfrm>
          <a:custGeom>
            <a:avLst/>
            <a:gdLst>
              <a:gd name="T0" fmla="*/ 2147483646 w 770"/>
              <a:gd name="T1" fmla="*/ 2147483646 h 1274"/>
              <a:gd name="T2" fmla="*/ 2147483646 w 770"/>
              <a:gd name="T3" fmla="*/ 2147483646 h 1274"/>
              <a:gd name="T4" fmla="*/ 2147483646 w 770"/>
              <a:gd name="T5" fmla="*/ 2147483646 h 1274"/>
              <a:gd name="T6" fmla="*/ 2147483646 w 770"/>
              <a:gd name="T7" fmla="*/ 2147483646 h 1274"/>
              <a:gd name="T8" fmla="*/ 2147483646 w 770"/>
              <a:gd name="T9" fmla="*/ 2147483646 h 1274"/>
              <a:gd name="T10" fmla="*/ 2147483646 w 770"/>
              <a:gd name="T11" fmla="*/ 2147483646 h 1274"/>
              <a:gd name="T12" fmla="*/ 2147483646 w 770"/>
              <a:gd name="T13" fmla="*/ 2147483646 h 1274"/>
              <a:gd name="T14" fmla="*/ 2147483646 w 770"/>
              <a:gd name="T15" fmla="*/ 2147483646 h 127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70" h="1274">
                <a:moveTo>
                  <a:pt x="35" y="546"/>
                </a:moveTo>
                <a:cubicBezTo>
                  <a:pt x="52" y="416"/>
                  <a:pt x="53" y="156"/>
                  <a:pt x="140" y="78"/>
                </a:cubicBezTo>
                <a:cubicBezTo>
                  <a:pt x="227" y="0"/>
                  <a:pt x="455" y="0"/>
                  <a:pt x="560" y="78"/>
                </a:cubicBezTo>
                <a:cubicBezTo>
                  <a:pt x="665" y="156"/>
                  <a:pt x="770" y="364"/>
                  <a:pt x="770" y="546"/>
                </a:cubicBezTo>
                <a:cubicBezTo>
                  <a:pt x="770" y="728"/>
                  <a:pt x="647" y="1066"/>
                  <a:pt x="560" y="1170"/>
                </a:cubicBezTo>
                <a:cubicBezTo>
                  <a:pt x="473" y="1274"/>
                  <a:pt x="333" y="1222"/>
                  <a:pt x="245" y="1170"/>
                </a:cubicBezTo>
                <a:cubicBezTo>
                  <a:pt x="157" y="1118"/>
                  <a:pt x="70" y="962"/>
                  <a:pt x="35" y="858"/>
                </a:cubicBezTo>
                <a:cubicBezTo>
                  <a:pt x="0" y="754"/>
                  <a:pt x="18" y="676"/>
                  <a:pt x="35" y="546"/>
                </a:cubicBezTo>
                <a:close/>
              </a:path>
            </a:pathLst>
          </a:cu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9" name="Line 13"/>
          <p:cNvSpPr>
            <a:spLocks noChangeShapeType="1"/>
          </p:cNvSpPr>
          <p:nvPr/>
        </p:nvSpPr>
        <p:spPr bwMode="auto">
          <a:xfrm rot="7170631">
            <a:off x="9754901" y="1023938"/>
            <a:ext cx="2730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0" name="Freeform 15"/>
          <p:cNvSpPr>
            <a:spLocks/>
          </p:cNvSpPr>
          <p:nvPr/>
        </p:nvSpPr>
        <p:spPr bwMode="auto">
          <a:xfrm rot="20332363">
            <a:off x="10845514" y="895351"/>
            <a:ext cx="1133475" cy="1165225"/>
          </a:xfrm>
          <a:custGeom>
            <a:avLst/>
            <a:gdLst>
              <a:gd name="T0" fmla="*/ 2147483646 w 831"/>
              <a:gd name="T1" fmla="*/ 2147483646 h 642"/>
              <a:gd name="T2" fmla="*/ 2147483646 w 831"/>
              <a:gd name="T3" fmla="*/ 2147483646 h 642"/>
              <a:gd name="T4" fmla="*/ 2147483646 w 831"/>
              <a:gd name="T5" fmla="*/ 2147483646 h 642"/>
              <a:gd name="T6" fmla="*/ 2147483646 w 831"/>
              <a:gd name="T7" fmla="*/ 2147483646 h 642"/>
              <a:gd name="T8" fmla="*/ 2147483646 w 831"/>
              <a:gd name="T9" fmla="*/ 2147483646 h 642"/>
              <a:gd name="T10" fmla="*/ 2147483646 w 831"/>
              <a:gd name="T11" fmla="*/ 2147483646 h 642"/>
              <a:gd name="T12" fmla="*/ 2147483646 w 831"/>
              <a:gd name="T13" fmla="*/ 2147483646 h 642"/>
              <a:gd name="T14" fmla="*/ 2147483646 w 831"/>
              <a:gd name="T15" fmla="*/ 2147483646 h 642"/>
              <a:gd name="T16" fmla="*/ 2147483646 w 831"/>
              <a:gd name="T17" fmla="*/ 2147483646 h 642"/>
              <a:gd name="T18" fmla="*/ 2147483646 w 831"/>
              <a:gd name="T19" fmla="*/ 2147483646 h 642"/>
              <a:gd name="T20" fmla="*/ 2147483646 w 831"/>
              <a:gd name="T21" fmla="*/ 2147483646 h 64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31" h="642">
                <a:moveTo>
                  <a:pt x="354" y="606"/>
                </a:moveTo>
                <a:cubicBezTo>
                  <a:pt x="299" y="626"/>
                  <a:pt x="225" y="642"/>
                  <a:pt x="172" y="637"/>
                </a:cubicBezTo>
                <a:cubicBezTo>
                  <a:pt x="120" y="631"/>
                  <a:pt x="61" y="631"/>
                  <a:pt x="36" y="571"/>
                </a:cubicBezTo>
                <a:cubicBezTo>
                  <a:pt x="11" y="511"/>
                  <a:pt x="0" y="358"/>
                  <a:pt x="23" y="275"/>
                </a:cubicBezTo>
                <a:cubicBezTo>
                  <a:pt x="46" y="192"/>
                  <a:pt x="109" y="120"/>
                  <a:pt x="175" y="75"/>
                </a:cubicBezTo>
                <a:cubicBezTo>
                  <a:pt x="241" y="30"/>
                  <a:pt x="318" y="0"/>
                  <a:pt x="416" y="3"/>
                </a:cubicBezTo>
                <a:cubicBezTo>
                  <a:pt x="514" y="6"/>
                  <a:pt x="699" y="34"/>
                  <a:pt x="765" y="93"/>
                </a:cubicBezTo>
                <a:cubicBezTo>
                  <a:pt x="831" y="151"/>
                  <a:pt x="822" y="295"/>
                  <a:pt x="810" y="352"/>
                </a:cubicBezTo>
                <a:cubicBezTo>
                  <a:pt x="798" y="409"/>
                  <a:pt x="745" y="407"/>
                  <a:pt x="695" y="435"/>
                </a:cubicBezTo>
                <a:cubicBezTo>
                  <a:pt x="645" y="463"/>
                  <a:pt x="563" y="493"/>
                  <a:pt x="506" y="521"/>
                </a:cubicBezTo>
                <a:cubicBezTo>
                  <a:pt x="449" y="549"/>
                  <a:pt x="410" y="587"/>
                  <a:pt x="354" y="606"/>
                </a:cubicBez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1" name="Line 16"/>
          <p:cNvSpPr>
            <a:spLocks noChangeShapeType="1"/>
          </p:cNvSpPr>
          <p:nvPr/>
        </p:nvSpPr>
        <p:spPr bwMode="auto">
          <a:xfrm rot="18712363" flipH="1">
            <a:off x="11693238" y="1552575"/>
            <a:ext cx="280988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2" name="Rectangle 20"/>
          <p:cNvSpPr>
            <a:spLocks noChangeArrowheads="1"/>
          </p:cNvSpPr>
          <p:nvPr/>
        </p:nvSpPr>
        <p:spPr bwMode="auto">
          <a:xfrm>
            <a:off x="10440701" y="627063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i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000" b="1" baseline="-2500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kumimoji="1" lang="en-US" altLang="zh-CN" sz="2000" b="1">
              <a:solidFill>
                <a:srgbClr val="0000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213" name="Rectangle 21"/>
          <p:cNvSpPr>
            <a:spLocks noChangeArrowheads="1"/>
          </p:cNvSpPr>
          <p:nvPr/>
        </p:nvSpPr>
        <p:spPr bwMode="auto">
          <a:xfrm>
            <a:off x="11067763" y="485775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i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000" b="1" baseline="-2500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kumimoji="1" lang="en-US" altLang="zh-CN" sz="2000" b="1">
              <a:solidFill>
                <a:srgbClr val="0000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214" name="Rectangle 22"/>
          <p:cNvSpPr>
            <a:spLocks noChangeArrowheads="1"/>
          </p:cNvSpPr>
          <p:nvPr/>
        </p:nvSpPr>
        <p:spPr bwMode="auto">
          <a:xfrm>
            <a:off x="9526301" y="765175"/>
            <a:ext cx="3690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i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000" b="1" baseline="-2500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kumimoji="1" lang="en-US" altLang="zh-CN" sz="2000" b="1">
              <a:solidFill>
                <a:srgbClr val="0000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215" name="Rectangle 23"/>
          <p:cNvSpPr>
            <a:spLocks noChangeArrowheads="1"/>
          </p:cNvSpPr>
          <p:nvPr/>
        </p:nvSpPr>
        <p:spPr bwMode="auto">
          <a:xfrm>
            <a:off x="11547188" y="1700213"/>
            <a:ext cx="3690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i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000" b="1" baseline="-2500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kumimoji="1" lang="en-US" altLang="zh-CN" sz="2000" b="1">
              <a:solidFill>
                <a:srgbClr val="0000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59870" name="Rectangle 30"/>
          <p:cNvSpPr>
            <a:spLocks noChangeArrowheads="1"/>
          </p:cNvSpPr>
          <p:nvPr/>
        </p:nvSpPr>
        <p:spPr bwMode="auto">
          <a:xfrm>
            <a:off x="1558925" y="2544505"/>
            <a:ext cx="5346700" cy="5762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 typeface="Wingdings" panose="05000000000000000000" pitchFamily="2" charset="2"/>
              <a:buNone/>
            </a:pPr>
            <a:r>
              <a:rPr kumimoji="1" lang="en-US" altLang="zh-CN" sz="18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en-US" altLang="zh-CN" sz="20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Features: the magnetic flux in the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C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kumimoji="1" lang="en-US" altLang="zh-CN" sz="20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is generated by 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  <a:endParaRPr kumimoji="1" lang="en-US" altLang="zh-CN" sz="2000" b="1" dirty="0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59871" name="Rectangle 31"/>
          <p:cNvSpPr>
            <a:spLocks noChangeArrowheads="1"/>
          </p:cNvSpPr>
          <p:nvPr/>
        </p:nvSpPr>
        <p:spPr bwMode="auto">
          <a:xfrm>
            <a:off x="1558925" y="4564928"/>
            <a:ext cx="4608512" cy="6492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kumimoji="1" lang="en-US" altLang="zh-CN" sz="18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kumimoji="1" lang="en-US" altLang="zh-CN" sz="20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Features: the magnetic flux in the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C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kumimoji="1" lang="en-US" altLang="zh-CN" sz="20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is generated by 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  <a:endParaRPr kumimoji="1" lang="en-US" altLang="zh-CN" sz="2000" b="1" dirty="0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59873" name="Rectangle 33"/>
          <p:cNvSpPr>
            <a:spLocks noChangeArrowheads="1"/>
          </p:cNvSpPr>
          <p:nvPr/>
        </p:nvSpPr>
        <p:spPr bwMode="auto">
          <a:xfrm>
            <a:off x="7319964" y="5661026"/>
            <a:ext cx="1512887" cy="911225"/>
          </a:xfrm>
          <a:prstGeom prst="rect">
            <a:avLst/>
          </a:prstGeom>
          <a:solidFill>
            <a:srgbClr val="CCFFFF"/>
          </a:solidFill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C60000"/>
                </a:solidFill>
                <a:latin typeface="Times New Roman" panose="02020603050405020304" pitchFamily="18" charset="0"/>
              </a:rPr>
              <a:t>Neumann’s formula</a:t>
            </a:r>
          </a:p>
        </p:txBody>
      </p:sp>
      <p:sp>
        <p:nvSpPr>
          <p:cNvPr id="1059874" name="Line 34"/>
          <p:cNvSpPr>
            <a:spLocks noChangeShapeType="1"/>
          </p:cNvSpPr>
          <p:nvPr/>
        </p:nvSpPr>
        <p:spPr bwMode="auto">
          <a:xfrm flipV="1">
            <a:off x="8832851" y="5373688"/>
            <a:ext cx="1008063" cy="792162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9875" name="Rectangle 35"/>
          <p:cNvSpPr>
            <a:spLocks noChangeArrowheads="1"/>
          </p:cNvSpPr>
          <p:nvPr/>
        </p:nvSpPr>
        <p:spPr bwMode="auto">
          <a:xfrm>
            <a:off x="7464426" y="4437064"/>
            <a:ext cx="2987675" cy="936625"/>
          </a:xfrm>
          <a:prstGeom prst="rect">
            <a:avLst/>
          </a:prstGeom>
          <a:noFill/>
          <a:ln w="22225">
            <a:solidFill>
              <a:srgbClr val="FF99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b="1">
              <a:solidFill>
                <a:srgbClr val="FF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graphicFrame>
        <p:nvGraphicFramePr>
          <p:cNvPr id="18229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16797"/>
              </p:ext>
            </p:extLst>
          </p:nvPr>
        </p:nvGraphicFramePr>
        <p:xfrm>
          <a:off x="7397750" y="3854450"/>
          <a:ext cx="3046413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09400" imgH="660240" progId="Equation.DSMT4">
                  <p:embed/>
                </p:oleObj>
              </mc:Choice>
              <mc:Fallback>
                <p:oleObj name="Equation" r:id="rId6" imgW="140940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0" y="3854450"/>
                        <a:ext cx="3046413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2" name="Object 41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702038224"/>
              </p:ext>
            </p:extLst>
          </p:nvPr>
        </p:nvGraphicFramePr>
        <p:xfrm>
          <a:off x="10035889" y="908050"/>
          <a:ext cx="3778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0070" imgH="390615" progId="Equation.DSMT4">
                  <p:embed/>
                </p:oleObj>
              </mc:Choice>
              <mc:Fallback>
                <p:oleObj name="Equation" r:id="rId8" imgW="200070" imgH="390615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5889" y="908050"/>
                        <a:ext cx="3778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96" name="Rectangle 49"/>
          <p:cNvSpPr>
            <a:spLocks noChangeArrowheads="1"/>
          </p:cNvSpPr>
          <p:nvPr/>
        </p:nvSpPr>
        <p:spPr bwMode="auto">
          <a:xfrm>
            <a:off x="8810339" y="2640013"/>
            <a:ext cx="309721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baseline="-250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14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The total flux in the </a:t>
            </a:r>
            <a:r>
              <a:rPr kumimoji="1" lang="en-US" altLang="zh-CN" sz="14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14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14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 :</a:t>
            </a:r>
            <a:r>
              <a:rPr kumimoji="1" lang="el-GR" altLang="zh-CN" sz="14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Ψ</a:t>
            </a:r>
            <a:r>
              <a:rPr kumimoji="1" lang="en-US" altLang="zh-CN" sz="14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14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总</a:t>
            </a:r>
            <a:r>
              <a:rPr kumimoji="1" lang="zh-CN" altLang="en-US" sz="1400" b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1400" b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=</a:t>
            </a:r>
            <a:r>
              <a:rPr kumimoji="1" lang="el-GR" altLang="zh-CN" sz="14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Ψ</a:t>
            </a:r>
            <a:r>
              <a:rPr kumimoji="1" lang="en-US" altLang="zh-CN" sz="14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14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el-GR" altLang="zh-CN" sz="14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Ψ</a:t>
            </a:r>
            <a:r>
              <a:rPr kumimoji="1" lang="en-US" altLang="zh-CN" sz="14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12</a:t>
            </a:r>
            <a:endParaRPr kumimoji="1" lang="el-GR" altLang="zh-CN" sz="1400" b="1" baseline="-25000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1224" name="Object 50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143536497"/>
              </p:ext>
            </p:extLst>
          </p:nvPr>
        </p:nvGraphicFramePr>
        <p:xfrm>
          <a:off x="11350338" y="981075"/>
          <a:ext cx="48418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0070" imgH="390615" progId="Equation.DSMT4">
                  <p:embed/>
                </p:oleObj>
              </mc:Choice>
              <mc:Fallback>
                <p:oleObj name="Equation" r:id="rId10" imgW="200070" imgH="390615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338" y="981075"/>
                        <a:ext cx="484188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98" name="Rectangle 53"/>
          <p:cNvSpPr>
            <a:spLocks noChangeArrowheads="1"/>
          </p:cNvSpPr>
          <p:nvPr/>
        </p:nvSpPr>
        <p:spPr bwMode="auto">
          <a:xfrm>
            <a:off x="8810339" y="2979738"/>
            <a:ext cx="3419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4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The total flux in the </a:t>
            </a:r>
            <a:r>
              <a:rPr kumimoji="1" lang="en-US" altLang="zh-CN" sz="14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14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kumimoji="1" lang="en-US" altLang="zh-CN" sz="14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l-GR" altLang="zh-CN" sz="14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Ψ</a:t>
            </a:r>
            <a:r>
              <a:rPr kumimoji="1" lang="en-US" altLang="zh-CN" sz="14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14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总</a:t>
            </a:r>
            <a:r>
              <a:rPr kumimoji="1" lang="zh-CN" alt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l-GR" altLang="zh-CN" sz="14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Ψ</a:t>
            </a:r>
            <a:r>
              <a:rPr kumimoji="1" lang="en-US" altLang="zh-CN" sz="14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kumimoji="1" lang="en-US" altLang="zh-CN" sz="14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el-GR" altLang="zh-CN" sz="14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Ψ</a:t>
            </a:r>
            <a:r>
              <a:rPr kumimoji="1" lang="en-US" altLang="zh-CN" sz="14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21</a:t>
            </a:r>
            <a:endParaRPr kumimoji="1" lang="el-GR" altLang="zh-CN" sz="1400" b="1" baseline="-25000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2299" name="Rectangle 54"/>
          <p:cNvSpPr>
            <a:spLocks noChangeArrowheads="1"/>
          </p:cNvSpPr>
          <p:nvPr/>
        </p:nvSpPr>
        <p:spPr bwMode="auto">
          <a:xfrm>
            <a:off x="1847850" y="5516563"/>
            <a:ext cx="511175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Question </a:t>
            </a:r>
            <a:r>
              <a:rPr kumimoji="1" lang="zh-CN" altLang="en-US" sz="2400" b="1" i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l-GR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Ψ</a:t>
            </a:r>
            <a:r>
              <a:rPr kumimoji="1" lang="en-US" altLang="zh-CN" sz="2400" b="1" baseline="-2500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1total</a:t>
            </a: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=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？； </a:t>
            </a:r>
            <a:r>
              <a:rPr kumimoji="1" lang="el-GR" altLang="zh-CN" sz="2400" b="1" i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Ψ</a:t>
            </a:r>
            <a:r>
              <a:rPr kumimoji="1" lang="en-US" altLang="zh-CN" sz="2400" b="1" baseline="-2500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2total </a:t>
            </a: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=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？</a:t>
            </a:r>
            <a:endParaRPr kumimoji="1" lang="zh-CN" altLang="el-GR" sz="2400" b="1">
              <a:solidFill>
                <a:srgbClr val="0000CC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495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59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5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59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5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5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59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8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8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6" grpId="0"/>
      <p:bldP spid="1059847" grpId="0"/>
      <p:bldP spid="1059870" grpId="0" animBg="1"/>
      <p:bldP spid="1059871" grpId="0" animBg="1"/>
      <p:bldP spid="1059873" grpId="0" animBg="1"/>
      <p:bldP spid="1059874" grpId="0" animBg="1"/>
      <p:bldP spid="1059875" grpId="0" animBg="1"/>
      <p:bldP spid="182296" grpId="0"/>
      <p:bldP spid="182298" grpId="0"/>
      <p:bldP spid="18229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1636713" y="476251"/>
            <a:ext cx="50355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</a:rPr>
              <a:t>4. Proof of the Newman’s formula</a:t>
            </a:r>
          </a:p>
        </p:txBody>
      </p:sp>
      <p:graphicFrame>
        <p:nvGraphicFramePr>
          <p:cNvPr id="1833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006374"/>
              </p:ext>
            </p:extLst>
          </p:nvPr>
        </p:nvGraphicFramePr>
        <p:xfrm>
          <a:off x="2686050" y="1679575"/>
          <a:ext cx="26320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44520" imgH="431640" progId="Equation.DSMT4">
                  <p:embed/>
                </p:oleObj>
              </mc:Choice>
              <mc:Fallback>
                <p:oleObj name="Equation" r:id="rId2" imgW="1244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1679575"/>
                        <a:ext cx="2632075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28" name="Group 6"/>
          <p:cNvGrpSpPr>
            <a:grpSpLocks/>
          </p:cNvGrpSpPr>
          <p:nvPr/>
        </p:nvGrpSpPr>
        <p:grpSpPr bwMode="auto">
          <a:xfrm>
            <a:off x="7177089" y="693738"/>
            <a:ext cx="3311525" cy="2374900"/>
            <a:chOff x="3561" y="346"/>
            <a:chExt cx="2086" cy="1496"/>
          </a:xfrm>
        </p:grpSpPr>
        <p:sp>
          <p:nvSpPr>
            <p:cNvPr id="52239" name="Rectangle 7"/>
            <p:cNvSpPr>
              <a:spLocks noChangeArrowheads="1"/>
            </p:cNvSpPr>
            <p:nvPr/>
          </p:nvSpPr>
          <p:spPr bwMode="auto">
            <a:xfrm>
              <a:off x="3561" y="346"/>
              <a:ext cx="2086" cy="149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b="1">
                <a:solidFill>
                  <a:srgbClr val="0000CC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52240" name="Freeform 8"/>
            <p:cNvSpPr>
              <a:spLocks/>
            </p:cNvSpPr>
            <p:nvPr/>
          </p:nvSpPr>
          <p:spPr bwMode="auto">
            <a:xfrm rot="1251037">
              <a:off x="3833" y="477"/>
              <a:ext cx="501" cy="829"/>
            </a:xfrm>
            <a:custGeom>
              <a:avLst/>
              <a:gdLst>
                <a:gd name="T0" fmla="*/ 2 w 770"/>
                <a:gd name="T1" fmla="*/ 27 h 1274"/>
                <a:gd name="T2" fmla="*/ 7 w 770"/>
                <a:gd name="T3" fmla="*/ 4 h 1274"/>
                <a:gd name="T4" fmla="*/ 27 w 770"/>
                <a:gd name="T5" fmla="*/ 4 h 1274"/>
                <a:gd name="T6" fmla="*/ 38 w 770"/>
                <a:gd name="T7" fmla="*/ 27 h 1274"/>
                <a:gd name="T8" fmla="*/ 27 w 770"/>
                <a:gd name="T9" fmla="*/ 58 h 1274"/>
                <a:gd name="T10" fmla="*/ 12 w 770"/>
                <a:gd name="T11" fmla="*/ 58 h 1274"/>
                <a:gd name="T12" fmla="*/ 2 w 770"/>
                <a:gd name="T13" fmla="*/ 42 h 1274"/>
                <a:gd name="T14" fmla="*/ 2 w 770"/>
                <a:gd name="T15" fmla="*/ 27 h 12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70" h="1274">
                  <a:moveTo>
                    <a:pt x="35" y="546"/>
                  </a:moveTo>
                  <a:cubicBezTo>
                    <a:pt x="52" y="416"/>
                    <a:pt x="53" y="156"/>
                    <a:pt x="140" y="78"/>
                  </a:cubicBezTo>
                  <a:cubicBezTo>
                    <a:pt x="227" y="0"/>
                    <a:pt x="455" y="0"/>
                    <a:pt x="560" y="78"/>
                  </a:cubicBezTo>
                  <a:cubicBezTo>
                    <a:pt x="665" y="156"/>
                    <a:pt x="770" y="364"/>
                    <a:pt x="770" y="546"/>
                  </a:cubicBezTo>
                  <a:cubicBezTo>
                    <a:pt x="770" y="728"/>
                    <a:pt x="647" y="1066"/>
                    <a:pt x="560" y="1170"/>
                  </a:cubicBezTo>
                  <a:cubicBezTo>
                    <a:pt x="473" y="1274"/>
                    <a:pt x="333" y="1222"/>
                    <a:pt x="245" y="1170"/>
                  </a:cubicBezTo>
                  <a:cubicBezTo>
                    <a:pt x="157" y="1118"/>
                    <a:pt x="70" y="962"/>
                    <a:pt x="35" y="858"/>
                  </a:cubicBezTo>
                  <a:cubicBezTo>
                    <a:pt x="0" y="754"/>
                    <a:pt x="18" y="676"/>
                    <a:pt x="35" y="546"/>
                  </a:cubicBezTo>
                  <a:close/>
                </a:path>
              </a:pathLst>
            </a:cu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1" name="Line 9"/>
            <p:cNvSpPr>
              <a:spLocks noChangeShapeType="1"/>
            </p:cNvSpPr>
            <p:nvPr/>
          </p:nvSpPr>
          <p:spPr bwMode="auto">
            <a:xfrm>
              <a:off x="4294" y="1018"/>
              <a:ext cx="590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2" name="Line 10"/>
            <p:cNvSpPr>
              <a:spLocks noChangeShapeType="1"/>
            </p:cNvSpPr>
            <p:nvPr/>
          </p:nvSpPr>
          <p:spPr bwMode="auto">
            <a:xfrm rot="-3600000">
              <a:off x="4180" y="1006"/>
              <a:ext cx="23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3" name="Line 11"/>
            <p:cNvSpPr>
              <a:spLocks noChangeShapeType="1"/>
            </p:cNvSpPr>
            <p:nvPr/>
          </p:nvSpPr>
          <p:spPr bwMode="auto">
            <a:xfrm rot="7170631">
              <a:off x="3852" y="687"/>
              <a:ext cx="1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244" name="Group 12"/>
            <p:cNvGrpSpPr>
              <a:grpSpLocks/>
            </p:cNvGrpSpPr>
            <p:nvPr/>
          </p:nvGrpSpPr>
          <p:grpSpPr bwMode="auto">
            <a:xfrm rot="-1267637">
              <a:off x="4785" y="527"/>
              <a:ext cx="831" cy="642"/>
              <a:chOff x="4589" y="2341"/>
              <a:chExt cx="831" cy="642"/>
            </a:xfrm>
          </p:grpSpPr>
          <p:sp>
            <p:nvSpPr>
              <p:cNvPr id="52257" name="Freeform 13"/>
              <p:cNvSpPr>
                <a:spLocks/>
              </p:cNvSpPr>
              <p:nvPr/>
            </p:nvSpPr>
            <p:spPr bwMode="auto">
              <a:xfrm>
                <a:off x="4589" y="2341"/>
                <a:ext cx="831" cy="642"/>
              </a:xfrm>
              <a:custGeom>
                <a:avLst/>
                <a:gdLst>
                  <a:gd name="T0" fmla="*/ 354 w 831"/>
                  <a:gd name="T1" fmla="*/ 606 h 642"/>
                  <a:gd name="T2" fmla="*/ 172 w 831"/>
                  <a:gd name="T3" fmla="*/ 637 h 642"/>
                  <a:gd name="T4" fmla="*/ 36 w 831"/>
                  <a:gd name="T5" fmla="*/ 571 h 642"/>
                  <a:gd name="T6" fmla="*/ 23 w 831"/>
                  <a:gd name="T7" fmla="*/ 275 h 642"/>
                  <a:gd name="T8" fmla="*/ 175 w 831"/>
                  <a:gd name="T9" fmla="*/ 75 h 642"/>
                  <a:gd name="T10" fmla="*/ 416 w 831"/>
                  <a:gd name="T11" fmla="*/ 3 h 642"/>
                  <a:gd name="T12" fmla="*/ 765 w 831"/>
                  <a:gd name="T13" fmla="*/ 93 h 642"/>
                  <a:gd name="T14" fmla="*/ 810 w 831"/>
                  <a:gd name="T15" fmla="*/ 352 h 642"/>
                  <a:gd name="T16" fmla="*/ 695 w 831"/>
                  <a:gd name="T17" fmla="*/ 435 h 642"/>
                  <a:gd name="T18" fmla="*/ 506 w 831"/>
                  <a:gd name="T19" fmla="*/ 521 h 642"/>
                  <a:gd name="T20" fmla="*/ 354 w 831"/>
                  <a:gd name="T21" fmla="*/ 606 h 64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831" h="642">
                    <a:moveTo>
                      <a:pt x="354" y="606"/>
                    </a:moveTo>
                    <a:cubicBezTo>
                      <a:pt x="299" y="626"/>
                      <a:pt x="225" y="642"/>
                      <a:pt x="172" y="637"/>
                    </a:cubicBezTo>
                    <a:cubicBezTo>
                      <a:pt x="120" y="631"/>
                      <a:pt x="61" y="631"/>
                      <a:pt x="36" y="571"/>
                    </a:cubicBezTo>
                    <a:cubicBezTo>
                      <a:pt x="11" y="511"/>
                      <a:pt x="0" y="358"/>
                      <a:pt x="23" y="275"/>
                    </a:cubicBezTo>
                    <a:cubicBezTo>
                      <a:pt x="46" y="192"/>
                      <a:pt x="109" y="120"/>
                      <a:pt x="175" y="75"/>
                    </a:cubicBezTo>
                    <a:cubicBezTo>
                      <a:pt x="241" y="30"/>
                      <a:pt x="318" y="0"/>
                      <a:pt x="416" y="3"/>
                    </a:cubicBezTo>
                    <a:cubicBezTo>
                      <a:pt x="514" y="6"/>
                      <a:pt x="699" y="34"/>
                      <a:pt x="765" y="93"/>
                    </a:cubicBezTo>
                    <a:cubicBezTo>
                      <a:pt x="831" y="151"/>
                      <a:pt x="822" y="295"/>
                      <a:pt x="810" y="352"/>
                    </a:cubicBezTo>
                    <a:cubicBezTo>
                      <a:pt x="798" y="409"/>
                      <a:pt x="745" y="407"/>
                      <a:pt x="695" y="435"/>
                    </a:cubicBezTo>
                    <a:cubicBezTo>
                      <a:pt x="645" y="463"/>
                      <a:pt x="563" y="493"/>
                      <a:pt x="506" y="521"/>
                    </a:cubicBezTo>
                    <a:cubicBezTo>
                      <a:pt x="449" y="549"/>
                      <a:pt x="410" y="587"/>
                      <a:pt x="354" y="606"/>
                    </a:cubicBez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8" name="Line 14"/>
              <p:cNvSpPr>
                <a:spLocks noChangeShapeType="1"/>
              </p:cNvSpPr>
              <p:nvPr/>
            </p:nvSpPr>
            <p:spPr bwMode="auto">
              <a:xfrm rot="19980000" flipH="1">
                <a:off x="5045" y="2837"/>
                <a:ext cx="206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9" name="Line 15"/>
              <p:cNvSpPr>
                <a:spLocks noChangeShapeType="1"/>
              </p:cNvSpPr>
              <p:nvPr/>
            </p:nvSpPr>
            <p:spPr bwMode="auto">
              <a:xfrm rot="15780000" flipV="1">
                <a:off x="4495" y="2807"/>
                <a:ext cx="227" cy="12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45" name="Line 16"/>
            <p:cNvSpPr>
              <a:spLocks noChangeShapeType="1"/>
            </p:cNvSpPr>
            <p:nvPr/>
          </p:nvSpPr>
          <p:spPr bwMode="auto">
            <a:xfrm flipV="1">
              <a:off x="4241" y="1162"/>
              <a:ext cx="635" cy="45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6" name="Line 17"/>
            <p:cNvSpPr>
              <a:spLocks noChangeShapeType="1"/>
            </p:cNvSpPr>
            <p:nvPr/>
          </p:nvSpPr>
          <p:spPr bwMode="auto">
            <a:xfrm flipV="1">
              <a:off x="4241" y="1026"/>
              <a:ext cx="45" cy="59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7" name="Rectangle 18"/>
            <p:cNvSpPr>
              <a:spLocks noChangeArrowheads="1"/>
            </p:cNvSpPr>
            <p:nvPr/>
          </p:nvSpPr>
          <p:spPr bwMode="auto">
            <a:xfrm>
              <a:off x="4281" y="468"/>
              <a:ext cx="2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 i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kumimoji="1" lang="en-US" altLang="zh-CN" sz="2000" b="1" baseline="-25000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2248" name="Rectangle 19"/>
            <p:cNvSpPr>
              <a:spLocks noChangeArrowheads="1"/>
            </p:cNvSpPr>
            <p:nvPr/>
          </p:nvSpPr>
          <p:spPr bwMode="auto">
            <a:xfrm>
              <a:off x="4740" y="391"/>
              <a:ext cx="2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 i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kumimoji="1" lang="en-US" altLang="zh-CN" sz="2000" b="1" baseline="-25000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kumimoji="1"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2249" name="Rectangle 20"/>
            <p:cNvSpPr>
              <a:spLocks noChangeArrowheads="1"/>
            </p:cNvSpPr>
            <p:nvPr/>
          </p:nvSpPr>
          <p:spPr bwMode="auto">
            <a:xfrm>
              <a:off x="3652" y="527"/>
              <a:ext cx="2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 i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000" b="1" baseline="-25000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2250" name="Rectangle 21"/>
            <p:cNvSpPr>
              <a:spLocks noChangeArrowheads="1"/>
            </p:cNvSpPr>
            <p:nvPr/>
          </p:nvSpPr>
          <p:spPr bwMode="auto">
            <a:xfrm>
              <a:off x="5330" y="936"/>
              <a:ext cx="2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 i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000" b="1" baseline="-25000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kumimoji="1"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2251" name="Rectangle 22"/>
            <p:cNvSpPr>
              <a:spLocks noChangeArrowheads="1"/>
            </p:cNvSpPr>
            <p:nvPr/>
          </p:nvSpPr>
          <p:spPr bwMode="auto">
            <a:xfrm>
              <a:off x="4423" y="1048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 i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endParaRPr kumimoji="1"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2252" name="Rectangle 23"/>
            <p:cNvSpPr>
              <a:spLocks noChangeArrowheads="1"/>
            </p:cNvSpPr>
            <p:nvPr/>
          </p:nvSpPr>
          <p:spPr bwMode="auto">
            <a:xfrm>
              <a:off x="4060" y="154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 i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endParaRPr kumimoji="1"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52253" name="Object 24"/>
            <p:cNvGraphicFramePr>
              <a:graphicFrameLocks noChangeAspect="1"/>
            </p:cNvGraphicFramePr>
            <p:nvPr/>
          </p:nvGraphicFramePr>
          <p:xfrm>
            <a:off x="4339" y="794"/>
            <a:ext cx="247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3380" imgH="190590" progId="Equation.DSMT4">
                    <p:embed/>
                  </p:oleObj>
                </mc:Choice>
                <mc:Fallback>
                  <p:oleObj name="Equation" r:id="rId4" imgW="133380" imgH="1905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9" y="794"/>
                          <a:ext cx="247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54" name="Object 25"/>
            <p:cNvGraphicFramePr>
              <a:graphicFrameLocks noChangeAspect="1"/>
            </p:cNvGraphicFramePr>
            <p:nvPr/>
          </p:nvGraphicFramePr>
          <p:xfrm>
            <a:off x="4869" y="936"/>
            <a:ext cx="262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2280" imgH="190590" progId="Equation.DSMT4">
                    <p:embed/>
                  </p:oleObj>
                </mc:Choice>
                <mc:Fallback>
                  <p:oleObj name="Equation" r:id="rId6" imgW="152280" imgH="1905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9" y="936"/>
                          <a:ext cx="262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55" name="Object 26"/>
            <p:cNvGraphicFramePr>
              <a:graphicFrameLocks noChangeAspect="1"/>
            </p:cNvGraphicFramePr>
            <p:nvPr/>
          </p:nvGraphicFramePr>
          <p:xfrm>
            <a:off x="4559" y="1298"/>
            <a:ext cx="21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6140" imgH="162015" progId="Equation.DSMT4">
                    <p:embed/>
                  </p:oleObj>
                </mc:Choice>
                <mc:Fallback>
                  <p:oleObj name="Equation" r:id="rId8" imgW="76140" imgH="16201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9" y="1298"/>
                          <a:ext cx="216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56" name="Object 27"/>
            <p:cNvGraphicFramePr>
              <a:graphicFrameLocks noChangeAspect="1"/>
            </p:cNvGraphicFramePr>
            <p:nvPr/>
          </p:nvGraphicFramePr>
          <p:xfrm>
            <a:off x="4099" y="1208"/>
            <a:ext cx="19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57240" imgH="162015" progId="Equation.DSMT4">
                    <p:embed/>
                  </p:oleObj>
                </mc:Choice>
                <mc:Fallback>
                  <p:oleObj name="Equation" r:id="rId10" imgW="57240" imgH="16201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9" y="1208"/>
                          <a:ext cx="196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29" name="Rectangle 29"/>
          <p:cNvSpPr>
            <a:spLocks noChangeArrowheads="1"/>
          </p:cNvSpPr>
          <p:nvPr/>
        </p:nvSpPr>
        <p:spPr bwMode="auto">
          <a:xfrm>
            <a:off x="8183564" y="3429001"/>
            <a:ext cx="1694727" cy="1052596"/>
          </a:xfrm>
          <a:prstGeom prst="rect">
            <a:avLst/>
          </a:prstGeom>
          <a:solidFill>
            <a:srgbClr val="CCFFFF"/>
          </a:solidFill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Newman’s formula</a:t>
            </a:r>
          </a:p>
        </p:txBody>
      </p:sp>
      <p:graphicFrame>
        <p:nvGraphicFramePr>
          <p:cNvPr id="18332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111140"/>
              </p:ext>
            </p:extLst>
          </p:nvPr>
        </p:nvGraphicFramePr>
        <p:xfrm>
          <a:off x="2760663" y="1019175"/>
          <a:ext cx="2195512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28520" imgH="330120" progId="Equation.DSMT4">
                  <p:embed/>
                </p:oleObj>
              </mc:Choice>
              <mc:Fallback>
                <p:oleObj name="Equation" r:id="rId12" imgW="10285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663" y="1019175"/>
                        <a:ext cx="2195512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1922" name="Rectangle 34"/>
          <p:cNvSpPr>
            <a:spLocks noChangeArrowheads="1"/>
          </p:cNvSpPr>
          <p:nvPr/>
        </p:nvSpPr>
        <p:spPr bwMode="auto">
          <a:xfrm>
            <a:off x="1630364" y="4662207"/>
            <a:ext cx="129698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So</a:t>
            </a:r>
            <a:r>
              <a:rPr kumimoji="1" lang="zh-CN" altLang="en-US" sz="20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18332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091896"/>
              </p:ext>
            </p:extLst>
          </p:nvPr>
        </p:nvGraphicFramePr>
        <p:xfrm>
          <a:off x="2570833" y="4619418"/>
          <a:ext cx="3944937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04760" imgH="469800" progId="Equation.DSMT4">
                  <p:embed/>
                </p:oleObj>
              </mc:Choice>
              <mc:Fallback>
                <p:oleObj name="Equation" r:id="rId14" imgW="19047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833" y="4619418"/>
                        <a:ext cx="3944937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1925" name="Rectangle 37"/>
          <p:cNvSpPr>
            <a:spLocks noChangeArrowheads="1"/>
          </p:cNvSpPr>
          <p:nvPr/>
        </p:nvSpPr>
        <p:spPr bwMode="auto">
          <a:xfrm>
            <a:off x="1666875" y="5814732"/>
            <a:ext cx="18367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Similarly</a:t>
            </a:r>
            <a:r>
              <a:rPr kumimoji="1" lang="zh-CN" altLang="en-US" sz="20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18332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697614"/>
              </p:ext>
            </p:extLst>
          </p:nvPr>
        </p:nvGraphicFramePr>
        <p:xfrm>
          <a:off x="3003550" y="5579782"/>
          <a:ext cx="386715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866600" imgH="431640" progId="Equation.DSMT4">
                  <p:embed/>
                </p:oleObj>
              </mc:Choice>
              <mc:Fallback>
                <p:oleObj name="Equation" r:id="rId16" imgW="1866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5579782"/>
                        <a:ext cx="3867150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202021"/>
              </p:ext>
            </p:extLst>
          </p:nvPr>
        </p:nvGraphicFramePr>
        <p:xfrm>
          <a:off x="7319963" y="5359119"/>
          <a:ext cx="3046412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09400" imgH="431640" progId="Equation.DSMT4">
                  <p:embed/>
                </p:oleObj>
              </mc:Choice>
              <mc:Fallback>
                <p:oleObj name="Equation" r:id="rId18" imgW="1409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3" y="5359119"/>
                        <a:ext cx="3046412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30" name="Object 4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22843930"/>
              </p:ext>
            </p:extLst>
          </p:nvPr>
        </p:nvGraphicFramePr>
        <p:xfrm>
          <a:off x="2069412" y="3423956"/>
          <a:ext cx="5736751" cy="1065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323800" imgH="431640" progId="Equation.DSMT4">
                  <p:embed/>
                </p:oleObj>
              </mc:Choice>
              <mc:Fallback>
                <p:oleObj name="Equation" r:id="rId20" imgW="2323800" imgH="4316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9412" y="3423956"/>
                        <a:ext cx="5736751" cy="1065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1934" name="Rectangle 46"/>
          <p:cNvSpPr>
            <a:spLocks noChangeArrowheads="1"/>
          </p:cNvSpPr>
          <p:nvPr/>
        </p:nvSpPr>
        <p:spPr bwMode="auto">
          <a:xfrm>
            <a:off x="1919288" y="1916113"/>
            <a:ext cx="100806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And</a:t>
            </a:r>
            <a:r>
              <a:rPr kumimoji="1" lang="zh-CN" altLang="en-US" sz="20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sp>
        <p:nvSpPr>
          <p:cNvPr id="1061935" name="Rectangle 47"/>
          <p:cNvSpPr>
            <a:spLocks noChangeArrowheads="1"/>
          </p:cNvSpPr>
          <p:nvPr/>
        </p:nvSpPr>
        <p:spPr bwMode="auto">
          <a:xfrm>
            <a:off x="1919288" y="2852738"/>
            <a:ext cx="9715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Then</a:t>
            </a:r>
            <a:r>
              <a:rPr kumimoji="1" lang="zh-CN" altLang="en-US" sz="20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02731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6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6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6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6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1922" grpId="0"/>
      <p:bldP spid="1061925" grpId="0"/>
      <p:bldP spid="1061934" grpId="0"/>
      <p:bldP spid="106193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Text Box 2"/>
          <p:cNvSpPr txBox="1">
            <a:spLocks noChangeArrowheads="1"/>
          </p:cNvSpPr>
          <p:nvPr/>
        </p:nvSpPr>
        <p:spPr bwMode="auto">
          <a:xfrm>
            <a:off x="1774826" y="1341438"/>
            <a:ext cx="5400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Solution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kumimoji="1"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find the internal self-inductance first</a:t>
            </a:r>
          </a:p>
        </p:txBody>
      </p:sp>
      <p:graphicFrame>
        <p:nvGraphicFramePr>
          <p:cNvPr id="192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679785"/>
              </p:ext>
            </p:extLst>
          </p:nvPr>
        </p:nvGraphicFramePr>
        <p:xfrm>
          <a:off x="2065338" y="2838450"/>
          <a:ext cx="3659187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560" imgH="393480" progId="Equation.DSMT4">
                  <p:embed/>
                </p:oleObj>
              </mc:Choice>
              <mc:Fallback>
                <p:oleObj name="Equation" r:id="rId2" imgW="1663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2838450"/>
                        <a:ext cx="3659187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7" name="Text Box 5"/>
          <p:cNvSpPr txBox="1">
            <a:spLocks noChangeArrowheads="1"/>
          </p:cNvSpPr>
          <p:nvPr/>
        </p:nvSpPr>
        <p:spPr bwMode="auto">
          <a:xfrm>
            <a:off x="1919289" y="3933825"/>
            <a:ext cx="49688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Magnetic Flux for surface element at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</a:t>
            </a:r>
          </a:p>
        </p:txBody>
      </p:sp>
      <p:graphicFrame>
        <p:nvGraphicFramePr>
          <p:cNvPr id="1925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466609"/>
              </p:ext>
            </p:extLst>
          </p:nvPr>
        </p:nvGraphicFramePr>
        <p:xfrm>
          <a:off x="2574925" y="4352925"/>
          <a:ext cx="340201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25400" imgH="393480" progId="Equation.DSMT4">
                  <p:embed/>
                </p:oleObj>
              </mc:Choice>
              <mc:Fallback>
                <p:oleObj name="Equation" r:id="rId4" imgW="1625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4352925"/>
                        <a:ext cx="3402013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9" name="Object 7"/>
          <p:cNvGraphicFramePr>
            <a:graphicFrameLocks noChangeAspect="1"/>
          </p:cNvGraphicFramePr>
          <p:nvPr/>
        </p:nvGraphicFramePr>
        <p:xfrm>
          <a:off x="5880101" y="3141663"/>
          <a:ext cx="131127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47730" imgH="133440" progId="Equation.DSMT4">
                  <p:embed/>
                </p:oleObj>
              </mc:Choice>
              <mc:Fallback>
                <p:oleObj name="Equation" r:id="rId6" imgW="647730" imgH="133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1" y="3141663"/>
                        <a:ext cx="131127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Text Box 8"/>
          <p:cNvSpPr txBox="1">
            <a:spLocks noChangeArrowheads="1"/>
          </p:cNvSpPr>
          <p:nvPr/>
        </p:nvSpPr>
        <p:spPr bwMode="auto">
          <a:xfrm>
            <a:off x="1774825" y="476250"/>
            <a:ext cx="7164388" cy="5724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Ex.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Find the slef-inductance for coaxial line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809993" name="Text Box 9"/>
          <p:cNvSpPr txBox="1">
            <a:spLocks noChangeArrowheads="1"/>
          </p:cNvSpPr>
          <p:nvPr/>
        </p:nvSpPr>
        <p:spPr bwMode="auto">
          <a:xfrm>
            <a:off x="1524000" y="2997200"/>
            <a:ext cx="16573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so</a:t>
            </a:r>
            <a:endParaRPr kumimoji="1" lang="en-US" altLang="zh-CN" sz="2000" b="1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809996" name="Text Box 12"/>
          <p:cNvSpPr txBox="1">
            <a:spLocks noChangeArrowheads="1"/>
          </p:cNvSpPr>
          <p:nvPr/>
        </p:nvSpPr>
        <p:spPr bwMode="auto">
          <a:xfrm>
            <a:off x="1703389" y="5445125"/>
            <a:ext cx="1800225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Flux linkage:</a:t>
            </a:r>
          </a:p>
        </p:txBody>
      </p:sp>
      <p:graphicFrame>
        <p:nvGraphicFramePr>
          <p:cNvPr id="19252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112470"/>
              </p:ext>
            </p:extLst>
          </p:nvPr>
        </p:nvGraphicFramePr>
        <p:xfrm>
          <a:off x="3649663" y="5294313"/>
          <a:ext cx="343535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38000" imgH="419040" progId="Equation.DSMT4">
                  <p:embed/>
                </p:oleObj>
              </mc:Choice>
              <mc:Fallback>
                <p:oleObj name="Equation" r:id="rId8" imgW="16380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9663" y="5294313"/>
                        <a:ext cx="3435350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59" name="Group 14"/>
          <p:cNvGrpSpPr>
            <a:grpSpLocks/>
          </p:cNvGrpSpPr>
          <p:nvPr/>
        </p:nvGrpSpPr>
        <p:grpSpPr bwMode="auto">
          <a:xfrm>
            <a:off x="7535864" y="981076"/>
            <a:ext cx="3024187" cy="2519363"/>
            <a:chOff x="3742" y="618"/>
            <a:chExt cx="1905" cy="1587"/>
          </a:xfrm>
        </p:grpSpPr>
        <p:sp>
          <p:nvSpPr>
            <p:cNvPr id="53285" name="Rectangle 15"/>
            <p:cNvSpPr>
              <a:spLocks noChangeArrowheads="1"/>
            </p:cNvSpPr>
            <p:nvPr/>
          </p:nvSpPr>
          <p:spPr bwMode="auto">
            <a:xfrm>
              <a:off x="3742" y="618"/>
              <a:ext cx="1905" cy="158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grpSp>
          <p:nvGrpSpPr>
            <p:cNvPr id="53286" name="Group 16"/>
            <p:cNvGrpSpPr>
              <a:grpSpLocks/>
            </p:cNvGrpSpPr>
            <p:nvPr/>
          </p:nvGrpSpPr>
          <p:grpSpPr bwMode="auto">
            <a:xfrm>
              <a:off x="3878" y="1071"/>
              <a:ext cx="954" cy="953"/>
              <a:chOff x="3921" y="2522"/>
              <a:chExt cx="954" cy="953"/>
            </a:xfrm>
          </p:grpSpPr>
          <p:sp>
            <p:nvSpPr>
              <p:cNvPr id="53292" name="Oval 17"/>
              <p:cNvSpPr>
                <a:spLocks noChangeArrowheads="1"/>
              </p:cNvSpPr>
              <p:nvPr/>
            </p:nvSpPr>
            <p:spPr bwMode="auto">
              <a:xfrm>
                <a:off x="3923" y="2522"/>
                <a:ext cx="952" cy="953"/>
              </a:xfrm>
              <a:prstGeom prst="ellipse">
                <a:avLst/>
              </a:prstGeom>
              <a:solidFill>
                <a:srgbClr val="C2C2C2"/>
              </a:solidFill>
              <a:ln w="9525">
                <a:round/>
                <a:headEnd/>
                <a:tailEnd/>
              </a:ln>
              <a:effectLst/>
              <a:scene3d>
                <a:camera prst="legacyPerspectiveTopRight">
                  <a:rot lat="600000" lon="1500000" rev="0"/>
                </a:camera>
                <a:lightRig rig="legacyFlat4" dir="b"/>
              </a:scene3d>
              <a:sp3d extrusionH="2767000" prstMaterial="legacyMatte">
                <a:bevelT w="13500" h="13500" prst="angle"/>
                <a:bevelB w="13500" h="13500" prst="angle"/>
                <a:extrusionClr>
                  <a:srgbClr val="C2C2C2"/>
                </a:extrusionClr>
                <a:contourClr>
                  <a:srgbClr val="C2C2C2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sp>
            <p:nvSpPr>
              <p:cNvPr id="53293" name="Oval 18"/>
              <p:cNvSpPr>
                <a:spLocks noChangeArrowheads="1"/>
              </p:cNvSpPr>
              <p:nvPr/>
            </p:nvSpPr>
            <p:spPr bwMode="auto">
              <a:xfrm>
                <a:off x="3921" y="2522"/>
                <a:ext cx="952" cy="952"/>
              </a:xfrm>
              <a:prstGeom prst="ellipse">
                <a:avLst/>
              </a:prstGeom>
              <a:solidFill>
                <a:srgbClr val="E4E4E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sp>
            <p:nvSpPr>
              <p:cNvPr id="53294" name="Oval 19"/>
              <p:cNvSpPr>
                <a:spLocks noChangeAspect="1" noChangeArrowheads="1"/>
              </p:cNvSpPr>
              <p:nvPr/>
            </p:nvSpPr>
            <p:spPr bwMode="auto">
              <a:xfrm>
                <a:off x="3947" y="2547"/>
                <a:ext cx="907" cy="907"/>
              </a:xfrm>
              <a:prstGeom prst="ellipse">
                <a:avLst/>
              </a:prstGeom>
              <a:gradFill rotWithShape="1">
                <a:gsLst>
                  <a:gs pos="0">
                    <a:srgbClr val="4A4A4A"/>
                  </a:gs>
                  <a:gs pos="100000">
                    <a:srgbClr val="CDCDCD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sp>
            <p:nvSpPr>
              <p:cNvPr id="53295" name="Oval 20"/>
              <p:cNvSpPr>
                <a:spLocks noChangeAspect="1" noChangeArrowheads="1"/>
              </p:cNvSpPr>
              <p:nvPr/>
            </p:nvSpPr>
            <p:spPr bwMode="auto">
              <a:xfrm>
                <a:off x="4164" y="2750"/>
                <a:ext cx="485" cy="485"/>
              </a:xfrm>
              <a:prstGeom prst="ellipse">
                <a:avLst/>
              </a:prstGeom>
              <a:solidFill>
                <a:srgbClr val="A3A3A3"/>
              </a:solidFill>
              <a:ln w="9525">
                <a:round/>
                <a:headEnd/>
                <a:tailEnd/>
              </a:ln>
              <a:effectLst/>
              <a:scene3d>
                <a:camera prst="legacyPerspectiveTopRight">
                  <a:rot lat="600000" lon="1500000" rev="0"/>
                </a:camera>
                <a:lightRig rig="legacyFlat4" dir="b"/>
              </a:scene3d>
              <a:sp3d extrusionH="709600" prstMaterial="legacyMatte">
                <a:bevelT w="13500" h="13500" prst="angle"/>
                <a:bevelB w="13500" h="13500" prst="angle"/>
                <a:extrusionClr>
                  <a:srgbClr val="A3A3A3"/>
                </a:extrusionClr>
                <a:contourClr>
                  <a:srgbClr val="A3A3A3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sp>
            <p:nvSpPr>
              <p:cNvPr id="53296" name="Oval 21"/>
              <p:cNvSpPr>
                <a:spLocks noChangeArrowheads="1"/>
              </p:cNvSpPr>
              <p:nvPr/>
            </p:nvSpPr>
            <p:spPr bwMode="auto">
              <a:xfrm>
                <a:off x="4166" y="2758"/>
                <a:ext cx="462" cy="476"/>
              </a:xfrm>
              <a:prstGeom prst="ellipse">
                <a:avLst/>
              </a:prstGeom>
              <a:solidFill>
                <a:srgbClr val="C7C7C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sp>
            <p:nvSpPr>
              <p:cNvPr id="53297" name="Oval 22"/>
              <p:cNvSpPr>
                <a:spLocks noChangeAspect="1" noChangeArrowheads="1"/>
              </p:cNvSpPr>
              <p:nvPr/>
            </p:nvSpPr>
            <p:spPr bwMode="auto">
              <a:xfrm>
                <a:off x="3939" y="2539"/>
                <a:ext cx="929" cy="928"/>
              </a:xfrm>
              <a:prstGeom prst="ellipse">
                <a:avLst/>
              </a:prstGeom>
              <a:noFill/>
              <a:ln w="5080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sp>
          <p:nvSpPr>
            <p:cNvPr id="53287" name="Freeform 23"/>
            <p:cNvSpPr>
              <a:spLocks/>
            </p:cNvSpPr>
            <p:nvPr/>
          </p:nvSpPr>
          <p:spPr bwMode="auto">
            <a:xfrm>
              <a:off x="5155" y="653"/>
              <a:ext cx="432" cy="658"/>
            </a:xfrm>
            <a:custGeom>
              <a:avLst/>
              <a:gdLst>
                <a:gd name="T0" fmla="*/ 0 w 432"/>
                <a:gd name="T1" fmla="*/ 32 h 658"/>
                <a:gd name="T2" fmla="*/ 24 w 432"/>
                <a:gd name="T3" fmla="*/ 48 h 658"/>
                <a:gd name="T4" fmla="*/ 40 w 432"/>
                <a:gd name="T5" fmla="*/ 72 h 658"/>
                <a:gd name="T6" fmla="*/ 104 w 432"/>
                <a:gd name="T7" fmla="*/ 88 h 658"/>
                <a:gd name="T8" fmla="*/ 152 w 432"/>
                <a:gd name="T9" fmla="*/ 160 h 658"/>
                <a:gd name="T10" fmla="*/ 184 w 432"/>
                <a:gd name="T11" fmla="*/ 264 h 658"/>
                <a:gd name="T12" fmla="*/ 208 w 432"/>
                <a:gd name="T13" fmla="*/ 320 h 658"/>
                <a:gd name="T14" fmla="*/ 232 w 432"/>
                <a:gd name="T15" fmla="*/ 328 h 658"/>
                <a:gd name="T16" fmla="*/ 272 w 432"/>
                <a:gd name="T17" fmla="*/ 384 h 658"/>
                <a:gd name="T18" fmla="*/ 304 w 432"/>
                <a:gd name="T19" fmla="*/ 496 h 658"/>
                <a:gd name="T20" fmla="*/ 336 w 432"/>
                <a:gd name="T21" fmla="*/ 600 h 658"/>
                <a:gd name="T22" fmla="*/ 344 w 432"/>
                <a:gd name="T23" fmla="*/ 648 h 658"/>
                <a:gd name="T24" fmla="*/ 368 w 432"/>
                <a:gd name="T25" fmla="*/ 656 h 658"/>
                <a:gd name="T26" fmla="*/ 416 w 432"/>
                <a:gd name="T27" fmla="*/ 600 h 658"/>
                <a:gd name="T28" fmla="*/ 432 w 432"/>
                <a:gd name="T29" fmla="*/ 552 h 658"/>
                <a:gd name="T30" fmla="*/ 424 w 432"/>
                <a:gd name="T31" fmla="*/ 432 h 658"/>
                <a:gd name="T32" fmla="*/ 288 w 432"/>
                <a:gd name="T33" fmla="*/ 96 h 658"/>
                <a:gd name="T34" fmla="*/ 176 w 432"/>
                <a:gd name="T35" fmla="*/ 24 h 658"/>
                <a:gd name="T36" fmla="*/ 128 w 432"/>
                <a:gd name="T37" fmla="*/ 8 h 658"/>
                <a:gd name="T38" fmla="*/ 104 w 432"/>
                <a:gd name="T39" fmla="*/ 0 h 658"/>
                <a:gd name="T40" fmla="*/ 0 w 432"/>
                <a:gd name="T41" fmla="*/ 32 h 65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32" h="658">
                  <a:moveTo>
                    <a:pt x="0" y="32"/>
                  </a:moveTo>
                  <a:cubicBezTo>
                    <a:pt x="8" y="37"/>
                    <a:pt x="17" y="41"/>
                    <a:pt x="24" y="48"/>
                  </a:cubicBezTo>
                  <a:cubicBezTo>
                    <a:pt x="31" y="55"/>
                    <a:pt x="32" y="66"/>
                    <a:pt x="40" y="72"/>
                  </a:cubicBezTo>
                  <a:cubicBezTo>
                    <a:pt x="48" y="79"/>
                    <a:pt x="102" y="88"/>
                    <a:pt x="104" y="88"/>
                  </a:cubicBezTo>
                  <a:cubicBezTo>
                    <a:pt x="123" y="116"/>
                    <a:pt x="128" y="136"/>
                    <a:pt x="152" y="160"/>
                  </a:cubicBezTo>
                  <a:cubicBezTo>
                    <a:pt x="163" y="194"/>
                    <a:pt x="175" y="230"/>
                    <a:pt x="184" y="264"/>
                  </a:cubicBezTo>
                  <a:cubicBezTo>
                    <a:pt x="189" y="283"/>
                    <a:pt x="191" y="306"/>
                    <a:pt x="208" y="320"/>
                  </a:cubicBezTo>
                  <a:cubicBezTo>
                    <a:pt x="215" y="325"/>
                    <a:pt x="224" y="325"/>
                    <a:pt x="232" y="328"/>
                  </a:cubicBezTo>
                  <a:cubicBezTo>
                    <a:pt x="246" y="346"/>
                    <a:pt x="268" y="362"/>
                    <a:pt x="272" y="384"/>
                  </a:cubicBezTo>
                  <a:cubicBezTo>
                    <a:pt x="295" y="499"/>
                    <a:pt x="249" y="459"/>
                    <a:pt x="304" y="496"/>
                  </a:cubicBezTo>
                  <a:cubicBezTo>
                    <a:pt x="315" y="530"/>
                    <a:pt x="329" y="565"/>
                    <a:pt x="336" y="600"/>
                  </a:cubicBezTo>
                  <a:cubicBezTo>
                    <a:pt x="339" y="616"/>
                    <a:pt x="336" y="634"/>
                    <a:pt x="344" y="648"/>
                  </a:cubicBezTo>
                  <a:cubicBezTo>
                    <a:pt x="348" y="655"/>
                    <a:pt x="360" y="653"/>
                    <a:pt x="368" y="656"/>
                  </a:cubicBezTo>
                  <a:cubicBezTo>
                    <a:pt x="416" y="644"/>
                    <a:pt x="397" y="658"/>
                    <a:pt x="416" y="600"/>
                  </a:cubicBezTo>
                  <a:cubicBezTo>
                    <a:pt x="421" y="584"/>
                    <a:pt x="432" y="552"/>
                    <a:pt x="432" y="552"/>
                  </a:cubicBezTo>
                  <a:cubicBezTo>
                    <a:pt x="429" y="512"/>
                    <a:pt x="427" y="472"/>
                    <a:pt x="424" y="432"/>
                  </a:cubicBezTo>
                  <a:cubicBezTo>
                    <a:pt x="417" y="320"/>
                    <a:pt x="421" y="140"/>
                    <a:pt x="288" y="96"/>
                  </a:cubicBezTo>
                  <a:cubicBezTo>
                    <a:pt x="267" y="64"/>
                    <a:pt x="212" y="40"/>
                    <a:pt x="176" y="24"/>
                  </a:cubicBezTo>
                  <a:cubicBezTo>
                    <a:pt x="161" y="17"/>
                    <a:pt x="144" y="13"/>
                    <a:pt x="128" y="8"/>
                  </a:cubicBezTo>
                  <a:cubicBezTo>
                    <a:pt x="120" y="5"/>
                    <a:pt x="104" y="0"/>
                    <a:pt x="104" y="0"/>
                  </a:cubicBezTo>
                  <a:cubicBezTo>
                    <a:pt x="76" y="9"/>
                    <a:pt x="32" y="32"/>
                    <a:pt x="0" y="32"/>
                  </a:cubicBez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8" name="Line 24"/>
            <p:cNvSpPr>
              <a:spLocks noChangeShapeType="1"/>
            </p:cNvSpPr>
            <p:nvPr/>
          </p:nvSpPr>
          <p:spPr bwMode="auto">
            <a:xfrm>
              <a:off x="4340" y="1546"/>
              <a:ext cx="362" cy="2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9" name="Line 25"/>
            <p:cNvSpPr>
              <a:spLocks noChangeShapeType="1"/>
            </p:cNvSpPr>
            <p:nvPr/>
          </p:nvSpPr>
          <p:spPr bwMode="auto">
            <a:xfrm flipV="1">
              <a:off x="4340" y="1434"/>
              <a:ext cx="210" cy="1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3290" name="Object 26"/>
            <p:cNvGraphicFramePr>
              <a:graphicFrameLocks noChangeAspect="1"/>
            </p:cNvGraphicFramePr>
            <p:nvPr/>
          </p:nvGraphicFramePr>
          <p:xfrm>
            <a:off x="4332" y="1344"/>
            <a:ext cx="147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57240" imgH="76290" progId="Equation.DSMT4">
                    <p:embed/>
                  </p:oleObj>
                </mc:Choice>
                <mc:Fallback>
                  <p:oleObj name="Equation" r:id="rId10" imgW="57240" imgH="762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1344"/>
                          <a:ext cx="147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91" name="Object 27"/>
            <p:cNvGraphicFramePr>
              <a:graphicFrameLocks noChangeAspect="1"/>
            </p:cNvGraphicFramePr>
            <p:nvPr/>
          </p:nvGraphicFramePr>
          <p:xfrm>
            <a:off x="4468" y="1710"/>
            <a:ext cx="147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57240" imgH="114300" progId="Equation.DSMT4">
                    <p:embed/>
                  </p:oleObj>
                </mc:Choice>
                <mc:Fallback>
                  <p:oleObj name="Equation" r:id="rId12" imgW="57240" imgH="114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1710"/>
                          <a:ext cx="147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10012" name="Group 28"/>
          <p:cNvGrpSpPr>
            <a:grpSpLocks/>
          </p:cNvGrpSpPr>
          <p:nvPr/>
        </p:nvGrpSpPr>
        <p:grpSpPr bwMode="auto">
          <a:xfrm>
            <a:off x="7535864" y="3644901"/>
            <a:ext cx="3024187" cy="2016125"/>
            <a:chOff x="3742" y="2296"/>
            <a:chExt cx="1905" cy="1270"/>
          </a:xfrm>
        </p:grpSpPr>
        <p:sp>
          <p:nvSpPr>
            <p:cNvPr id="53262" name="Rectangle 29"/>
            <p:cNvSpPr>
              <a:spLocks noChangeArrowheads="1"/>
            </p:cNvSpPr>
            <p:nvPr/>
          </p:nvSpPr>
          <p:spPr bwMode="auto">
            <a:xfrm>
              <a:off x="3742" y="2296"/>
              <a:ext cx="1905" cy="127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53263" name="Rectangle 30"/>
            <p:cNvSpPr>
              <a:spLocks noChangeArrowheads="1"/>
            </p:cNvSpPr>
            <p:nvPr/>
          </p:nvSpPr>
          <p:spPr bwMode="auto">
            <a:xfrm>
              <a:off x="4059" y="2614"/>
              <a:ext cx="1361" cy="817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endParaRPr lang="zh-CN" altLang="zh-CN" sz="24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3264" name="Rectangle 31"/>
            <p:cNvSpPr>
              <a:spLocks noChangeArrowheads="1"/>
            </p:cNvSpPr>
            <p:nvPr/>
          </p:nvSpPr>
          <p:spPr bwMode="auto">
            <a:xfrm>
              <a:off x="4059" y="2795"/>
              <a:ext cx="1361" cy="45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endParaRPr lang="zh-CN" altLang="zh-CN" sz="24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3265" name="Rectangle 32"/>
            <p:cNvSpPr>
              <a:spLocks noChangeArrowheads="1"/>
            </p:cNvSpPr>
            <p:nvPr/>
          </p:nvSpPr>
          <p:spPr bwMode="auto">
            <a:xfrm>
              <a:off x="4068" y="2704"/>
              <a:ext cx="1349" cy="9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53266" name="Line 33"/>
            <p:cNvSpPr>
              <a:spLocks noChangeShapeType="1"/>
            </p:cNvSpPr>
            <p:nvPr/>
          </p:nvSpPr>
          <p:spPr bwMode="auto">
            <a:xfrm>
              <a:off x="4649" y="279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7" name="Line 34"/>
            <p:cNvSpPr>
              <a:spLocks noChangeShapeType="1"/>
            </p:cNvSpPr>
            <p:nvPr/>
          </p:nvSpPr>
          <p:spPr bwMode="auto">
            <a:xfrm>
              <a:off x="4727" y="2795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8" name="Line 35"/>
            <p:cNvSpPr>
              <a:spLocks noChangeShapeType="1"/>
            </p:cNvSpPr>
            <p:nvPr/>
          </p:nvSpPr>
          <p:spPr bwMode="auto">
            <a:xfrm>
              <a:off x="5444" y="261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9" name="Line 36"/>
            <p:cNvSpPr>
              <a:spLocks noChangeShapeType="1"/>
            </p:cNvSpPr>
            <p:nvPr/>
          </p:nvSpPr>
          <p:spPr bwMode="auto">
            <a:xfrm flipH="1">
              <a:off x="5474" y="2614"/>
              <a:ext cx="0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3270" name="Object 37"/>
            <p:cNvGraphicFramePr>
              <a:graphicFrameLocks noChangeAspect="1"/>
            </p:cNvGraphicFramePr>
            <p:nvPr/>
          </p:nvGraphicFramePr>
          <p:xfrm>
            <a:off x="5465" y="2750"/>
            <a:ext cx="147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57240" imgH="76290" progId="Equation.DSMT4">
                    <p:embed/>
                  </p:oleObj>
                </mc:Choice>
                <mc:Fallback>
                  <p:oleObj name="Equation" r:id="rId14" imgW="57240" imgH="762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5" y="2750"/>
                          <a:ext cx="147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71" name="Object 38"/>
            <p:cNvGraphicFramePr>
              <a:graphicFrameLocks noChangeAspect="1"/>
            </p:cNvGraphicFramePr>
            <p:nvPr/>
          </p:nvGraphicFramePr>
          <p:xfrm>
            <a:off x="4561" y="2824"/>
            <a:ext cx="176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85860" imgH="95160" progId="Equation.DSMT4">
                    <p:embed/>
                  </p:oleObj>
                </mc:Choice>
                <mc:Fallback>
                  <p:oleObj name="Equation" r:id="rId16" imgW="85860" imgH="95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1" y="2824"/>
                          <a:ext cx="176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72" name="Object 39"/>
            <p:cNvGraphicFramePr>
              <a:graphicFrameLocks noChangeAspect="1"/>
            </p:cNvGraphicFramePr>
            <p:nvPr/>
          </p:nvGraphicFramePr>
          <p:xfrm>
            <a:off x="4740" y="2296"/>
            <a:ext cx="25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52280" imgH="133440" progId="Equation.DSMT4">
                    <p:embed/>
                  </p:oleObj>
                </mc:Choice>
                <mc:Fallback>
                  <p:oleObj name="Equation" r:id="rId18" imgW="152280" imgH="133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2296"/>
                          <a:ext cx="25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73" name="Line 40"/>
            <p:cNvSpPr>
              <a:spLocks noChangeShapeType="1"/>
            </p:cNvSpPr>
            <p:nvPr/>
          </p:nvSpPr>
          <p:spPr bwMode="auto">
            <a:xfrm>
              <a:off x="4830" y="3113"/>
              <a:ext cx="40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3274" name="Object 41"/>
            <p:cNvGraphicFramePr>
              <a:graphicFrameLocks noChangeAspect="1"/>
            </p:cNvGraphicFramePr>
            <p:nvPr/>
          </p:nvGraphicFramePr>
          <p:xfrm>
            <a:off x="4641" y="3022"/>
            <a:ext cx="176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85860" imgH="95160" progId="Equation.DSMT4">
                    <p:embed/>
                  </p:oleObj>
                </mc:Choice>
                <mc:Fallback>
                  <p:oleObj name="Equation" r:id="rId20" imgW="85860" imgH="95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1" y="3022"/>
                          <a:ext cx="176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75" name="Line 42"/>
            <p:cNvSpPr>
              <a:spLocks noChangeShapeType="1"/>
            </p:cNvSpPr>
            <p:nvPr/>
          </p:nvSpPr>
          <p:spPr bwMode="auto">
            <a:xfrm flipH="1">
              <a:off x="4694" y="2523"/>
              <a:ext cx="136" cy="2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6" name="Arc 43"/>
            <p:cNvSpPr>
              <a:spLocks/>
            </p:cNvSpPr>
            <p:nvPr/>
          </p:nvSpPr>
          <p:spPr bwMode="auto">
            <a:xfrm flipH="1">
              <a:off x="3858" y="2614"/>
              <a:ext cx="213" cy="812"/>
            </a:xfrm>
            <a:custGeom>
              <a:avLst/>
              <a:gdLst>
                <a:gd name="T0" fmla="*/ 0 w 22032"/>
                <a:gd name="T1" fmla="*/ 0 h 43200"/>
                <a:gd name="T2" fmla="*/ 0 w 22032"/>
                <a:gd name="T3" fmla="*/ 0 h 43200"/>
                <a:gd name="T4" fmla="*/ 0 w 22032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032" h="43200" fill="none" extrusionOk="0">
                  <a:moveTo>
                    <a:pt x="432" y="0"/>
                  </a:moveTo>
                  <a:cubicBezTo>
                    <a:pt x="12361" y="0"/>
                    <a:pt x="22032" y="9670"/>
                    <a:pt x="22032" y="21600"/>
                  </a:cubicBezTo>
                  <a:cubicBezTo>
                    <a:pt x="22032" y="33529"/>
                    <a:pt x="12361" y="43200"/>
                    <a:pt x="432" y="43200"/>
                  </a:cubicBezTo>
                  <a:cubicBezTo>
                    <a:pt x="287" y="43200"/>
                    <a:pt x="143" y="43198"/>
                    <a:pt x="0" y="43195"/>
                  </a:cubicBezTo>
                </a:path>
                <a:path w="22032" h="43200" stroke="0" extrusionOk="0">
                  <a:moveTo>
                    <a:pt x="432" y="0"/>
                  </a:moveTo>
                  <a:cubicBezTo>
                    <a:pt x="12361" y="0"/>
                    <a:pt x="22032" y="9670"/>
                    <a:pt x="22032" y="21600"/>
                  </a:cubicBezTo>
                  <a:cubicBezTo>
                    <a:pt x="22032" y="33529"/>
                    <a:pt x="12361" y="43200"/>
                    <a:pt x="432" y="43200"/>
                  </a:cubicBezTo>
                  <a:cubicBezTo>
                    <a:pt x="287" y="43200"/>
                    <a:pt x="143" y="43198"/>
                    <a:pt x="0" y="43195"/>
                  </a:cubicBezTo>
                  <a:lnTo>
                    <a:pt x="432" y="21600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DCDCD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7" name="Arc 44"/>
            <p:cNvSpPr>
              <a:spLocks/>
            </p:cNvSpPr>
            <p:nvPr/>
          </p:nvSpPr>
          <p:spPr bwMode="auto">
            <a:xfrm flipH="1">
              <a:off x="3907" y="2708"/>
              <a:ext cx="159" cy="623"/>
            </a:xfrm>
            <a:custGeom>
              <a:avLst/>
              <a:gdLst>
                <a:gd name="T0" fmla="*/ 0 w 21600"/>
                <a:gd name="T1" fmla="*/ 0 h 43184"/>
                <a:gd name="T2" fmla="*/ 0 w 21600"/>
                <a:gd name="T3" fmla="*/ 0 h 43184"/>
                <a:gd name="T4" fmla="*/ 0 w 21600"/>
                <a:gd name="T5" fmla="*/ 0 h 431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184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207"/>
                    <a:pt x="12426" y="42739"/>
                    <a:pt x="827" y="43184"/>
                  </a:cubicBezTo>
                </a:path>
                <a:path w="21600" h="43184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207"/>
                    <a:pt x="12426" y="42739"/>
                    <a:pt x="827" y="43184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05B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8" name="Arc 45"/>
            <p:cNvSpPr>
              <a:spLocks/>
            </p:cNvSpPr>
            <p:nvPr/>
          </p:nvSpPr>
          <p:spPr bwMode="auto">
            <a:xfrm flipH="1">
              <a:off x="3962" y="2796"/>
              <a:ext cx="113" cy="452"/>
            </a:xfrm>
            <a:custGeom>
              <a:avLst/>
              <a:gdLst>
                <a:gd name="T0" fmla="*/ 0 w 21601"/>
                <a:gd name="T1" fmla="*/ 0 h 43200"/>
                <a:gd name="T2" fmla="*/ 0 w 21601"/>
                <a:gd name="T3" fmla="*/ 0 h 43200"/>
                <a:gd name="T4" fmla="*/ 0 w 21601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1" h="43200" fill="none" extrusionOk="0">
                  <a:moveTo>
                    <a:pt x="1" y="0"/>
                  </a:moveTo>
                  <a:cubicBezTo>
                    <a:pt x="11930" y="0"/>
                    <a:pt x="21601" y="9670"/>
                    <a:pt x="21601" y="21600"/>
                  </a:cubicBezTo>
                  <a:cubicBezTo>
                    <a:pt x="21601" y="33529"/>
                    <a:pt x="11930" y="43200"/>
                    <a:pt x="1" y="43200"/>
                  </a:cubicBezTo>
                  <a:cubicBezTo>
                    <a:pt x="0" y="43200"/>
                    <a:pt x="0" y="43199"/>
                    <a:pt x="0" y="43199"/>
                  </a:cubicBezTo>
                </a:path>
                <a:path w="21601" h="43200" stroke="0" extrusionOk="0">
                  <a:moveTo>
                    <a:pt x="1" y="0"/>
                  </a:moveTo>
                  <a:cubicBezTo>
                    <a:pt x="11930" y="0"/>
                    <a:pt x="21601" y="9670"/>
                    <a:pt x="21601" y="21600"/>
                  </a:cubicBezTo>
                  <a:cubicBezTo>
                    <a:pt x="21601" y="33529"/>
                    <a:pt x="11930" y="43200"/>
                    <a:pt x="1" y="43200"/>
                  </a:cubicBezTo>
                  <a:cubicBezTo>
                    <a:pt x="0" y="43200"/>
                    <a:pt x="0" y="43199"/>
                    <a:pt x="0" y="43199"/>
                  </a:cubicBezTo>
                  <a:lnTo>
                    <a:pt x="1" y="216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DDBB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9" name="Line 46"/>
            <p:cNvSpPr>
              <a:spLocks noChangeShapeType="1"/>
            </p:cNvSpPr>
            <p:nvPr/>
          </p:nvSpPr>
          <p:spPr bwMode="auto">
            <a:xfrm>
              <a:off x="3801" y="3022"/>
              <a:ext cx="181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0" name="Line 47"/>
            <p:cNvSpPr>
              <a:spLocks noChangeShapeType="1"/>
            </p:cNvSpPr>
            <p:nvPr/>
          </p:nvSpPr>
          <p:spPr bwMode="auto">
            <a:xfrm>
              <a:off x="4065" y="2614"/>
              <a:ext cx="0" cy="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1" name="Rectangle 48"/>
            <p:cNvSpPr>
              <a:spLocks noChangeArrowheads="1"/>
            </p:cNvSpPr>
            <p:nvPr/>
          </p:nvSpPr>
          <p:spPr bwMode="auto">
            <a:xfrm>
              <a:off x="4067" y="3240"/>
              <a:ext cx="1349" cy="9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53282" name="Oval 49"/>
            <p:cNvSpPr>
              <a:spLocks noChangeArrowheads="1"/>
            </p:cNvSpPr>
            <p:nvPr/>
          </p:nvSpPr>
          <p:spPr bwMode="auto">
            <a:xfrm>
              <a:off x="3931" y="2755"/>
              <a:ext cx="258" cy="53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53283" name="Line 50"/>
            <p:cNvSpPr>
              <a:spLocks noChangeShapeType="1"/>
            </p:cNvSpPr>
            <p:nvPr/>
          </p:nvSpPr>
          <p:spPr bwMode="auto">
            <a:xfrm flipH="1">
              <a:off x="4187" y="2931"/>
              <a:ext cx="0" cy="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3284" name="Object 51"/>
            <p:cNvGraphicFramePr>
              <a:graphicFrameLocks noChangeAspect="1"/>
            </p:cNvGraphicFramePr>
            <p:nvPr/>
          </p:nvGraphicFramePr>
          <p:xfrm>
            <a:off x="4174" y="2863"/>
            <a:ext cx="240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95310" imgH="190590" progId="Equation.DSMT4">
                    <p:embed/>
                  </p:oleObj>
                </mc:Choice>
                <mc:Fallback>
                  <p:oleObj name="Equation" r:id="rId22" imgW="95310" imgH="1905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4" y="2863"/>
                          <a:ext cx="240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261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323251"/>
              </p:ext>
            </p:extLst>
          </p:nvPr>
        </p:nvGraphicFramePr>
        <p:xfrm>
          <a:off x="2106613" y="1895475"/>
          <a:ext cx="4741862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070000" imgH="393480" progId="Equation.DSMT4">
                  <p:embed/>
                </p:oleObj>
              </mc:Choice>
              <mc:Fallback>
                <p:oleObj name="Equation" r:id="rId24" imgW="2070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3" y="1895475"/>
                        <a:ext cx="4741862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927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80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19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10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80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19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/>
      <p:bldP spid="192517" grpId="0"/>
      <p:bldP spid="809993" grpId="0"/>
      <p:bldP spid="80999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Text Box 2"/>
          <p:cNvSpPr txBox="1">
            <a:spLocks noChangeArrowheads="1"/>
          </p:cNvSpPr>
          <p:nvPr/>
        </p:nvSpPr>
        <p:spPr bwMode="auto">
          <a:xfrm>
            <a:off x="1703388" y="476250"/>
            <a:ext cx="6697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Total flux linkage in inner conductor is</a:t>
            </a:r>
          </a:p>
        </p:txBody>
      </p:sp>
      <p:graphicFrame>
        <p:nvGraphicFramePr>
          <p:cNvPr id="19354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631085"/>
              </p:ext>
            </p:extLst>
          </p:nvPr>
        </p:nvGraphicFramePr>
        <p:xfrm>
          <a:off x="4014788" y="757238"/>
          <a:ext cx="4308475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20760" imgH="419040" progId="Equation.DSMT4">
                  <p:embed/>
                </p:oleObj>
              </mc:Choice>
              <mc:Fallback>
                <p:oleObj name="Equation" r:id="rId2" imgW="21207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788" y="757238"/>
                        <a:ext cx="4308475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605468"/>
              </p:ext>
            </p:extLst>
          </p:nvPr>
        </p:nvGraphicFramePr>
        <p:xfrm>
          <a:off x="5013325" y="1616075"/>
          <a:ext cx="193357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25480" imgH="393480" progId="Equation.DSMT4">
                  <p:embed/>
                </p:oleObj>
              </mc:Choice>
              <mc:Fallback>
                <p:oleObj name="Equation" r:id="rId4" imgW="825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3325" y="1616075"/>
                        <a:ext cx="193357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42" name="Text Box 5"/>
          <p:cNvSpPr txBox="1">
            <a:spLocks noChangeArrowheads="1"/>
          </p:cNvSpPr>
          <p:nvPr/>
        </p:nvSpPr>
        <p:spPr bwMode="auto">
          <a:xfrm>
            <a:off x="1919288" y="1773238"/>
            <a:ext cx="3097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1">
                <a:solidFill>
                  <a:srgbClr val="0000CC"/>
                </a:solidFill>
              </a:rPr>
              <a:t>internal self-inductance per unit length</a:t>
            </a:r>
          </a:p>
        </p:txBody>
      </p:sp>
      <p:sp>
        <p:nvSpPr>
          <p:cNvPr id="193543" name="Text Box 6"/>
          <p:cNvSpPr txBox="1">
            <a:spLocks noChangeArrowheads="1"/>
          </p:cNvSpPr>
          <p:nvPr/>
        </p:nvSpPr>
        <p:spPr bwMode="auto">
          <a:xfrm>
            <a:off x="1919289" y="2636839"/>
            <a:ext cx="7559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Find the </a:t>
            </a:r>
            <a:r>
              <a:rPr kumimoji="1" lang="en-US" altLang="zh-CN" sz="2000" b="1">
                <a:solidFill>
                  <a:srgbClr val="800000"/>
                </a:solidFill>
                <a:latin typeface="Times New Roman" panose="02020603050405020304" pitchFamily="18" charset="0"/>
              </a:rPr>
              <a:t>external self-inductance between two conductors</a:t>
            </a:r>
            <a:endParaRPr kumimoji="1" lang="en-US" altLang="zh-CN" sz="2000" b="1">
              <a:solidFill>
                <a:srgbClr val="8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9354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211068"/>
              </p:ext>
            </p:extLst>
          </p:nvPr>
        </p:nvGraphicFramePr>
        <p:xfrm>
          <a:off x="3284538" y="3808413"/>
          <a:ext cx="4391025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98600" imgH="419040" progId="Equation.DSMT4">
                  <p:embed/>
                </p:oleObj>
              </mc:Choice>
              <mc:Fallback>
                <p:oleObj name="Equation" r:id="rId6" imgW="22986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8" y="3808413"/>
                        <a:ext cx="4391025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295021"/>
              </p:ext>
            </p:extLst>
          </p:nvPr>
        </p:nvGraphicFramePr>
        <p:xfrm>
          <a:off x="5237163" y="5649913"/>
          <a:ext cx="3100387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12800" imgH="393480" progId="Equation.DSMT4">
                  <p:embed/>
                </p:oleObj>
              </mc:Choice>
              <mc:Fallback>
                <p:oleObj name="Equation" r:id="rId8" imgW="1612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7163" y="5649913"/>
                        <a:ext cx="3100387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763930"/>
              </p:ext>
            </p:extLst>
          </p:nvPr>
        </p:nvGraphicFramePr>
        <p:xfrm>
          <a:off x="3359150" y="2917825"/>
          <a:ext cx="129857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72840" imgH="419040" progId="Equation.DSMT4">
                  <p:embed/>
                </p:oleObj>
              </mc:Choice>
              <mc:Fallback>
                <p:oleObj name="Equation" r:id="rId10" imgW="6728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2917825"/>
                        <a:ext cx="129857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809173"/>
              </p:ext>
            </p:extLst>
          </p:nvPr>
        </p:nvGraphicFramePr>
        <p:xfrm>
          <a:off x="5534025" y="2917825"/>
          <a:ext cx="296386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09400" imgH="419040" progId="Equation.DSMT4">
                  <p:embed/>
                </p:oleObj>
              </mc:Choice>
              <mc:Fallback>
                <p:oleObj name="Equation" r:id="rId12" imgW="14094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4025" y="2917825"/>
                        <a:ext cx="2963863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3" name="AutoShape 11"/>
          <p:cNvSpPr>
            <a:spLocks noChangeArrowheads="1"/>
          </p:cNvSpPr>
          <p:nvPr/>
        </p:nvSpPr>
        <p:spPr bwMode="auto">
          <a:xfrm>
            <a:off x="4800600" y="3284538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CC99"/>
          </a:solidFill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b="1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93549" name="Text Box 12"/>
          <p:cNvSpPr txBox="1">
            <a:spLocks noChangeArrowheads="1"/>
          </p:cNvSpPr>
          <p:nvPr/>
        </p:nvSpPr>
        <p:spPr bwMode="auto">
          <a:xfrm>
            <a:off x="2279650" y="4076700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so</a:t>
            </a:r>
          </a:p>
        </p:txBody>
      </p:sp>
      <p:graphicFrame>
        <p:nvGraphicFramePr>
          <p:cNvPr id="19355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962662"/>
              </p:ext>
            </p:extLst>
          </p:nvPr>
        </p:nvGraphicFramePr>
        <p:xfrm>
          <a:off x="5318125" y="4713288"/>
          <a:ext cx="2278063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55600" imgH="393480" progId="Equation.DSMT4">
                  <p:embed/>
                </p:oleObj>
              </mc:Choice>
              <mc:Fallback>
                <p:oleObj name="Equation" r:id="rId14" imgW="1155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25" y="4713288"/>
                        <a:ext cx="2278063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51" name="Text Box 14"/>
          <p:cNvSpPr txBox="1">
            <a:spLocks noChangeArrowheads="1"/>
          </p:cNvSpPr>
          <p:nvPr/>
        </p:nvSpPr>
        <p:spPr bwMode="auto">
          <a:xfrm>
            <a:off x="2135188" y="4868863"/>
            <a:ext cx="316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1">
                <a:solidFill>
                  <a:srgbClr val="0000CC"/>
                </a:solidFill>
              </a:rPr>
              <a:t>External self-inductance per unit length</a:t>
            </a:r>
          </a:p>
        </p:txBody>
      </p:sp>
      <p:sp>
        <p:nvSpPr>
          <p:cNvPr id="193552" name="Text Box 15"/>
          <p:cNvSpPr txBox="1">
            <a:spLocks noChangeArrowheads="1"/>
          </p:cNvSpPr>
          <p:nvPr/>
        </p:nvSpPr>
        <p:spPr bwMode="auto">
          <a:xfrm>
            <a:off x="2135188" y="5805488"/>
            <a:ext cx="26654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1">
                <a:solidFill>
                  <a:srgbClr val="0000CC"/>
                </a:solidFill>
              </a:rPr>
              <a:t>Total self-inductance per unit length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545638" y="5589588"/>
            <a:ext cx="11223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FFC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755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9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19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19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19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19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19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000"/>
                                        <p:tgtEl>
                                          <p:spTgt spid="19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000"/>
                                        <p:tgtEl>
                                          <p:spTgt spid="193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000"/>
                                        <p:tgtEl>
                                          <p:spTgt spid="193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0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/>
      <p:bldP spid="193542" grpId="0"/>
      <p:bldP spid="193543" grpId="0"/>
      <p:bldP spid="193549" grpId="0"/>
      <p:bldP spid="193551" grpId="0"/>
      <p:bldP spid="1935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2057399" y="212726"/>
            <a:ext cx="994101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kumimoji="1" lang="en-US" altLang="zh-CN" sz="20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Equations for Steady Magnetic Fields in Free Space (integral form)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922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086885"/>
              </p:ext>
            </p:extLst>
          </p:nvPr>
        </p:nvGraphicFramePr>
        <p:xfrm>
          <a:off x="5613309" y="2821569"/>
          <a:ext cx="2170725" cy="701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92100" progId="Equation.3">
                  <p:embed/>
                </p:oleObj>
              </mc:Choice>
              <mc:Fallback>
                <p:oleObj name="Equation" r:id="rId2" imgW="9144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309" y="2821569"/>
                        <a:ext cx="2170725" cy="7016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Text Box 8"/>
          <p:cNvSpPr txBox="1">
            <a:spLocks noChangeArrowheads="1"/>
          </p:cNvSpPr>
          <p:nvPr/>
        </p:nvSpPr>
        <p:spPr bwMode="auto">
          <a:xfrm>
            <a:off x="2209800" y="3661716"/>
            <a:ext cx="9572842" cy="96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where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 is the permeability of vacuum, and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is the current enclosed by the closed curve.</a:t>
            </a:r>
            <a:endParaRPr kumimoji="1" lang="en-US" altLang="zh-CN" sz="2400" b="1" dirty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2057400" y="1022027"/>
            <a:ext cx="9725242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ko-KR" sz="2400" b="1" dirty="0">
                <a:solidFill>
                  <a:srgbClr val="0000CC"/>
                </a:solidFill>
                <a:ea typeface="Gulim" panose="020B0600000101010101" pitchFamily="34" charset="-127"/>
              </a:rPr>
              <a:t>Ampere’s circuital law</a:t>
            </a:r>
            <a:endParaRPr lang="en-US" altLang="ko-KR" sz="2400" dirty="0">
              <a:solidFill>
                <a:srgbClr val="0000CC"/>
              </a:solidFill>
              <a:ea typeface="Gulim" panose="020B0600000101010101" pitchFamily="34" charset="-127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ea typeface="Gulim" panose="020B0600000101010101" pitchFamily="34" charset="-127"/>
              </a:rPr>
              <a:t>   </a:t>
            </a:r>
            <a:r>
              <a:rPr lang="en-US" altLang="ko-KR" sz="2400" b="1" dirty="0">
                <a:solidFill>
                  <a:srgbClr val="0000CC"/>
                </a:solidFill>
                <a:ea typeface="Gulim" panose="020B0600000101010101" pitchFamily="34" charset="-127"/>
              </a:rPr>
              <a:t>circulation of the magnetic flux density in free space around any closed path is equal to µ</a:t>
            </a:r>
            <a:r>
              <a:rPr lang="en-US" altLang="ko-KR" sz="2400" b="1" baseline="-25000" dirty="0">
                <a:solidFill>
                  <a:srgbClr val="0000CC"/>
                </a:solidFill>
                <a:ea typeface="Gulim" panose="020B0600000101010101" pitchFamily="34" charset="-127"/>
              </a:rPr>
              <a:t>0</a:t>
            </a:r>
            <a:r>
              <a:rPr lang="en-US" altLang="ko-KR" sz="2400" b="1" dirty="0">
                <a:solidFill>
                  <a:srgbClr val="0000CC"/>
                </a:solidFill>
                <a:ea typeface="Gulim" panose="020B0600000101010101" pitchFamily="34" charset="-127"/>
              </a:rPr>
              <a:t> times the total current flowing through the surface bounded by the path.</a:t>
            </a:r>
            <a:endParaRPr lang="en-US" altLang="zh-TW" sz="2400" b="1" dirty="0">
              <a:solidFill>
                <a:srgbClr val="0000CC"/>
              </a:solidFill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33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1919288" y="333375"/>
            <a:ext cx="8532812" cy="10525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Ex.</a:t>
            </a: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  Find the self-inductance per unit length of a two-wire transmission line.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i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D </a:t>
            </a: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&gt;&gt; </a:t>
            </a:r>
            <a:r>
              <a:rPr kumimoji="1" lang="en-US" altLang="zh-CN" sz="2400" i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kumimoji="1" lang="zh-CN" altLang="en-US" sz="2400" b="1" baseline="-25000">
              <a:solidFill>
                <a:srgbClr val="0000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9456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953684"/>
              </p:ext>
            </p:extLst>
          </p:nvPr>
        </p:nvGraphicFramePr>
        <p:xfrm>
          <a:off x="2417763" y="3921125"/>
          <a:ext cx="759142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03440" imgH="393480" progId="Equation.DSMT4">
                  <p:embed/>
                </p:oleObj>
              </mc:Choice>
              <mc:Fallback>
                <p:oleObj name="Equation" r:id="rId2" imgW="34034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3" y="3921125"/>
                        <a:ext cx="7591425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942048"/>
              </p:ext>
            </p:extLst>
          </p:nvPr>
        </p:nvGraphicFramePr>
        <p:xfrm>
          <a:off x="2784475" y="2408238"/>
          <a:ext cx="3446463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00200" imgH="393480" progId="Equation.DSMT4">
                  <p:embed/>
                </p:oleObj>
              </mc:Choice>
              <mc:Fallback>
                <p:oleObj name="Equation" r:id="rId4" imgW="1600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475" y="2408238"/>
                        <a:ext cx="3446463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6107114" y="3168651"/>
          <a:ext cx="104775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14151" imgH="215619" progId="Equation.3">
                  <p:embed/>
                </p:oleObj>
              </mc:Choice>
              <mc:Fallback>
                <p:oleObj name="公式" r:id="rId6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7114" y="3168651"/>
                        <a:ext cx="104775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7" name="Text Box 6"/>
          <p:cNvSpPr txBox="1">
            <a:spLocks noChangeArrowheads="1"/>
          </p:cNvSpPr>
          <p:nvPr/>
        </p:nvSpPr>
        <p:spPr bwMode="auto">
          <a:xfrm>
            <a:off x="1919289" y="3357563"/>
            <a:ext cx="388778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800000"/>
                </a:solidFill>
                <a:ea typeface="楷体_GB2312" pitchFamily="49" charset="-122"/>
              </a:rPr>
              <a:t>External flux linkage</a:t>
            </a:r>
            <a:r>
              <a:rPr kumimoji="1" lang="zh-CN" altLang="en-US" sz="2000" b="1">
                <a:solidFill>
                  <a:srgbClr val="800000"/>
                </a:solidFill>
                <a:ea typeface="楷体_GB2312" pitchFamily="49" charset="-122"/>
              </a:rPr>
              <a:t>，</a:t>
            </a:r>
          </a:p>
        </p:txBody>
      </p:sp>
      <p:sp>
        <p:nvSpPr>
          <p:cNvPr id="812039" name="Rectangle 7"/>
          <p:cNvSpPr>
            <a:spLocks noChangeArrowheads="1"/>
          </p:cNvSpPr>
          <p:nvPr/>
        </p:nvSpPr>
        <p:spPr bwMode="auto">
          <a:xfrm>
            <a:off x="1631950" y="1490664"/>
            <a:ext cx="54356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ea typeface="幼圆" panose="02010509060101010101" pitchFamily="49" charset="-122"/>
              </a:rPr>
              <a:t>Solution: Applying </a:t>
            </a:r>
            <a:r>
              <a:rPr lang="en-US" altLang="ko-KR" sz="2000" b="1">
                <a:solidFill>
                  <a:srgbClr val="000000"/>
                </a:solidFill>
              </a:rPr>
              <a:t>Ampere’s circuital law</a:t>
            </a:r>
            <a:r>
              <a:rPr lang="en-US" altLang="zh-CN" sz="2000" b="1">
                <a:solidFill>
                  <a:srgbClr val="000000"/>
                </a:solidFill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and  superposition</a:t>
            </a:r>
          </a:p>
        </p:txBody>
      </p:sp>
      <p:grpSp>
        <p:nvGrpSpPr>
          <p:cNvPr id="55304" name="Group 40"/>
          <p:cNvGrpSpPr>
            <a:grpSpLocks/>
          </p:cNvGrpSpPr>
          <p:nvPr/>
        </p:nvGrpSpPr>
        <p:grpSpPr bwMode="auto">
          <a:xfrm>
            <a:off x="7032625" y="1268413"/>
            <a:ext cx="3384550" cy="2736850"/>
            <a:chOff x="3470" y="1071"/>
            <a:chExt cx="2132" cy="1724"/>
          </a:xfrm>
        </p:grpSpPr>
        <p:sp>
          <p:nvSpPr>
            <p:cNvPr id="55307" name="Rectangle 9"/>
            <p:cNvSpPr>
              <a:spLocks noChangeArrowheads="1"/>
            </p:cNvSpPr>
            <p:nvPr/>
          </p:nvSpPr>
          <p:spPr bwMode="auto">
            <a:xfrm>
              <a:off x="3470" y="1071"/>
              <a:ext cx="2132" cy="17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b="1">
                <a:solidFill>
                  <a:srgbClr val="0000CC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55308" name="Oval 10"/>
            <p:cNvSpPr>
              <a:spLocks noChangeArrowheads="1"/>
            </p:cNvSpPr>
            <p:nvPr/>
          </p:nvSpPr>
          <p:spPr bwMode="auto">
            <a:xfrm>
              <a:off x="3750" y="2043"/>
              <a:ext cx="181" cy="175"/>
            </a:xfrm>
            <a:prstGeom prst="ellipse">
              <a:avLst/>
            </a:prstGeom>
            <a:solidFill>
              <a:srgbClr val="F49100"/>
            </a:solidFill>
            <a:ln w="9525">
              <a:round/>
              <a:headEnd/>
              <a:tailEnd/>
            </a:ln>
            <a:effectLst/>
            <a:scene3d>
              <a:camera prst="legacyPerspectiveTopRight">
                <a:rot lat="1200000" lon="1500000" rev="0"/>
              </a:camera>
              <a:lightRig rig="legacyFlat4" dir="b"/>
            </a:scene3d>
            <a:sp3d extrusionH="2513000" prstMaterial="legacyMatte">
              <a:bevelT w="13500" h="13500" prst="angle"/>
              <a:bevelB w="13500" h="13500" prst="angle"/>
              <a:extrusionClr>
                <a:srgbClr val="F49100"/>
              </a:extrusionClr>
              <a:contourClr>
                <a:srgbClr val="F491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b="1">
                <a:solidFill>
                  <a:srgbClr val="0000CC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graphicFrame>
          <p:nvGraphicFramePr>
            <p:cNvPr id="55309" name="Object 11"/>
            <p:cNvGraphicFramePr>
              <a:graphicFrameLocks noChangeAspect="1"/>
            </p:cNvGraphicFramePr>
            <p:nvPr/>
          </p:nvGraphicFramePr>
          <p:xfrm>
            <a:off x="5148" y="2131"/>
            <a:ext cx="173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7240" imgH="76290" progId="Equation.3">
                    <p:embed/>
                  </p:oleObj>
                </mc:Choice>
                <mc:Fallback>
                  <p:oleObj name="Equation" r:id="rId8" imgW="57240" imgH="762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" y="2131"/>
                          <a:ext cx="173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0" name="Object 12"/>
            <p:cNvGraphicFramePr>
              <a:graphicFrameLocks noChangeAspect="1"/>
            </p:cNvGraphicFramePr>
            <p:nvPr/>
          </p:nvGraphicFramePr>
          <p:xfrm>
            <a:off x="3846" y="1340"/>
            <a:ext cx="181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6140" imgH="95160" progId="Equation.3">
                    <p:embed/>
                  </p:oleObj>
                </mc:Choice>
                <mc:Fallback>
                  <p:oleObj name="Equation" r:id="rId10" imgW="76140" imgH="95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6" y="1340"/>
                          <a:ext cx="181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1" name="Object 13"/>
            <p:cNvGraphicFramePr>
              <a:graphicFrameLocks noChangeAspect="1"/>
            </p:cNvGraphicFramePr>
            <p:nvPr/>
          </p:nvGraphicFramePr>
          <p:xfrm>
            <a:off x="3561" y="2351"/>
            <a:ext cx="153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57240" imgH="57150" progId="Equation.3">
                    <p:embed/>
                  </p:oleObj>
                </mc:Choice>
                <mc:Fallback>
                  <p:oleObj name="Equation" r:id="rId12" imgW="57240" imgH="5715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1" y="2351"/>
                          <a:ext cx="153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12" name="Line 14"/>
            <p:cNvSpPr>
              <a:spLocks noChangeShapeType="1"/>
            </p:cNvSpPr>
            <p:nvPr/>
          </p:nvSpPr>
          <p:spPr bwMode="auto">
            <a:xfrm flipH="1">
              <a:off x="4809" y="2263"/>
              <a:ext cx="125" cy="0"/>
            </a:xfrm>
            <a:prstGeom prst="line">
              <a:avLst/>
            </a:prstGeom>
            <a:noFill/>
            <a:ln w="1587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3" name="Line 15"/>
            <p:cNvSpPr>
              <a:spLocks noChangeShapeType="1"/>
            </p:cNvSpPr>
            <p:nvPr/>
          </p:nvSpPr>
          <p:spPr bwMode="auto">
            <a:xfrm flipV="1">
              <a:off x="3860" y="2483"/>
              <a:ext cx="827" cy="0"/>
            </a:xfrm>
            <a:prstGeom prst="line">
              <a:avLst/>
            </a:prstGeom>
            <a:noFill/>
            <a:ln w="15875">
              <a:solidFill>
                <a:srgbClr val="FF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4" name="Line 16"/>
            <p:cNvSpPr>
              <a:spLocks noChangeShapeType="1"/>
            </p:cNvSpPr>
            <p:nvPr/>
          </p:nvSpPr>
          <p:spPr bwMode="auto">
            <a:xfrm flipV="1">
              <a:off x="3861" y="2263"/>
              <a:ext cx="517" cy="0"/>
            </a:xfrm>
            <a:prstGeom prst="line">
              <a:avLst/>
            </a:prstGeom>
            <a:noFill/>
            <a:ln w="15875">
              <a:solidFill>
                <a:srgbClr val="FF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5315" name="Object 17"/>
            <p:cNvGraphicFramePr>
              <a:graphicFrameLocks noChangeAspect="1"/>
            </p:cNvGraphicFramePr>
            <p:nvPr/>
          </p:nvGraphicFramePr>
          <p:xfrm>
            <a:off x="4060" y="2113"/>
            <a:ext cx="160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57240" imgH="76290" progId="Equation.DSMT4">
                    <p:embed/>
                  </p:oleObj>
                </mc:Choice>
                <mc:Fallback>
                  <p:oleObj name="Equation" r:id="rId14" imgW="57240" imgH="762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0" y="2113"/>
                          <a:ext cx="160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6" name="Object 18"/>
            <p:cNvGraphicFramePr>
              <a:graphicFrameLocks noChangeAspect="1"/>
            </p:cNvGraphicFramePr>
            <p:nvPr/>
          </p:nvGraphicFramePr>
          <p:xfrm>
            <a:off x="4185" y="2306"/>
            <a:ext cx="184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95310" imgH="95160" progId="Equation.3">
                    <p:embed/>
                  </p:oleObj>
                </mc:Choice>
                <mc:Fallback>
                  <p:oleObj name="Equation" r:id="rId16" imgW="95310" imgH="95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5" y="2306"/>
                          <a:ext cx="184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7" name="Object 19"/>
            <p:cNvGraphicFramePr>
              <a:graphicFrameLocks noChangeAspect="1"/>
            </p:cNvGraphicFramePr>
            <p:nvPr/>
          </p:nvGraphicFramePr>
          <p:xfrm>
            <a:off x="4681" y="2218"/>
            <a:ext cx="127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57240" imgH="76290" progId="Equation.3">
                    <p:embed/>
                  </p:oleObj>
                </mc:Choice>
                <mc:Fallback>
                  <p:oleObj name="Equation" r:id="rId18" imgW="57240" imgH="762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1" y="2218"/>
                          <a:ext cx="127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18" name="Oval 20"/>
            <p:cNvSpPr>
              <a:spLocks noChangeArrowheads="1"/>
            </p:cNvSpPr>
            <p:nvPr/>
          </p:nvSpPr>
          <p:spPr bwMode="auto">
            <a:xfrm>
              <a:off x="4595" y="2042"/>
              <a:ext cx="181" cy="175"/>
            </a:xfrm>
            <a:prstGeom prst="ellipse">
              <a:avLst/>
            </a:prstGeom>
            <a:solidFill>
              <a:srgbClr val="EC8C00"/>
            </a:solidFill>
            <a:ln w="9525">
              <a:round/>
              <a:headEnd/>
              <a:tailEnd/>
            </a:ln>
            <a:effectLst/>
            <a:scene3d>
              <a:camera prst="legacyPerspectiveTopRight">
                <a:rot lat="1200000" lon="1500000" rev="0"/>
              </a:camera>
              <a:lightRig rig="legacyFlat4" dir="b"/>
            </a:scene3d>
            <a:sp3d extrusionH="2513000" prstMaterial="legacyMatte">
              <a:bevelT w="13500" h="13500" prst="angle"/>
              <a:bevelB w="13500" h="13500" prst="angle"/>
              <a:extrusionClr>
                <a:srgbClr val="EC8C00"/>
              </a:extrusionClr>
              <a:contourClr>
                <a:srgbClr val="EC8C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b="1">
                <a:solidFill>
                  <a:srgbClr val="0000CC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55319" name="Oval 21"/>
            <p:cNvSpPr>
              <a:spLocks noChangeArrowheads="1"/>
            </p:cNvSpPr>
            <p:nvPr/>
          </p:nvSpPr>
          <p:spPr bwMode="auto">
            <a:xfrm>
              <a:off x="3761" y="2044"/>
              <a:ext cx="181" cy="175"/>
            </a:xfrm>
            <a:prstGeom prst="ellipse">
              <a:avLst/>
            </a:prstGeom>
            <a:solidFill>
              <a:srgbClr val="FFBE82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b="1">
                <a:solidFill>
                  <a:srgbClr val="0000CC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55320" name="Oval 22"/>
            <p:cNvSpPr>
              <a:spLocks noChangeAspect="1" noChangeArrowheads="1"/>
            </p:cNvSpPr>
            <p:nvPr/>
          </p:nvSpPr>
          <p:spPr bwMode="auto">
            <a:xfrm>
              <a:off x="4599" y="2038"/>
              <a:ext cx="186" cy="180"/>
            </a:xfrm>
            <a:prstGeom prst="ellipse">
              <a:avLst/>
            </a:prstGeom>
            <a:solidFill>
              <a:srgbClr val="FFC183"/>
            </a:solidFill>
            <a:ln w="9525">
              <a:solidFill>
                <a:srgbClr val="E874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b="1">
                <a:solidFill>
                  <a:srgbClr val="0000CC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55321" name="Line 23"/>
            <p:cNvSpPr>
              <a:spLocks noChangeShapeType="1"/>
            </p:cNvSpPr>
            <p:nvPr/>
          </p:nvSpPr>
          <p:spPr bwMode="auto">
            <a:xfrm flipV="1">
              <a:off x="3854" y="1383"/>
              <a:ext cx="0" cy="741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2" name="Line 24"/>
            <p:cNvSpPr>
              <a:spLocks noChangeShapeType="1"/>
            </p:cNvSpPr>
            <p:nvPr/>
          </p:nvSpPr>
          <p:spPr bwMode="auto">
            <a:xfrm flipV="1">
              <a:off x="3854" y="2131"/>
              <a:ext cx="138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3" name="Line 25"/>
            <p:cNvSpPr>
              <a:spLocks noChangeShapeType="1"/>
            </p:cNvSpPr>
            <p:nvPr/>
          </p:nvSpPr>
          <p:spPr bwMode="auto">
            <a:xfrm flipV="1">
              <a:off x="3854" y="1453"/>
              <a:ext cx="854" cy="6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4" name="Line 26"/>
            <p:cNvSpPr>
              <a:spLocks noChangeAspect="1" noChangeShapeType="1"/>
            </p:cNvSpPr>
            <p:nvPr/>
          </p:nvSpPr>
          <p:spPr bwMode="auto">
            <a:xfrm flipV="1">
              <a:off x="4688" y="1482"/>
              <a:ext cx="830" cy="65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5" name="Line 27"/>
            <p:cNvSpPr>
              <a:spLocks noChangeShapeType="1"/>
            </p:cNvSpPr>
            <p:nvPr/>
          </p:nvSpPr>
          <p:spPr bwMode="auto">
            <a:xfrm>
              <a:off x="4697" y="2144"/>
              <a:ext cx="0" cy="412"/>
            </a:xfrm>
            <a:prstGeom prst="line">
              <a:avLst/>
            </a:prstGeom>
            <a:noFill/>
            <a:ln w="158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6" name="Line 28"/>
            <p:cNvSpPr>
              <a:spLocks noChangeShapeType="1"/>
            </p:cNvSpPr>
            <p:nvPr/>
          </p:nvSpPr>
          <p:spPr bwMode="auto">
            <a:xfrm>
              <a:off x="4801" y="2131"/>
              <a:ext cx="0" cy="212"/>
            </a:xfrm>
            <a:prstGeom prst="line">
              <a:avLst/>
            </a:prstGeom>
            <a:noFill/>
            <a:ln w="158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7" name="Line 29"/>
            <p:cNvSpPr>
              <a:spLocks noChangeAspect="1" noChangeShapeType="1"/>
            </p:cNvSpPr>
            <p:nvPr/>
          </p:nvSpPr>
          <p:spPr bwMode="auto">
            <a:xfrm flipH="1">
              <a:off x="3561" y="2124"/>
              <a:ext cx="293" cy="226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8" name="Line 30"/>
            <p:cNvSpPr>
              <a:spLocks noChangeShapeType="1"/>
            </p:cNvSpPr>
            <p:nvPr/>
          </p:nvSpPr>
          <p:spPr bwMode="auto">
            <a:xfrm>
              <a:off x="3854" y="2159"/>
              <a:ext cx="0" cy="412"/>
            </a:xfrm>
            <a:prstGeom prst="line">
              <a:avLst/>
            </a:prstGeom>
            <a:noFill/>
            <a:ln w="158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9" name="Line 31"/>
            <p:cNvSpPr>
              <a:spLocks noChangeShapeType="1"/>
            </p:cNvSpPr>
            <p:nvPr/>
          </p:nvSpPr>
          <p:spPr bwMode="auto">
            <a:xfrm>
              <a:off x="4572" y="2263"/>
              <a:ext cx="125" cy="0"/>
            </a:xfrm>
            <a:prstGeom prst="line">
              <a:avLst/>
            </a:prstGeom>
            <a:noFill/>
            <a:ln w="1587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0" name="Line 32"/>
            <p:cNvSpPr>
              <a:spLocks noChangeShapeType="1"/>
            </p:cNvSpPr>
            <p:nvPr/>
          </p:nvSpPr>
          <p:spPr bwMode="auto">
            <a:xfrm flipH="1">
              <a:off x="4062" y="1779"/>
              <a:ext cx="227" cy="17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1" name="Line 33"/>
            <p:cNvSpPr>
              <a:spLocks noChangeShapeType="1"/>
            </p:cNvSpPr>
            <p:nvPr/>
          </p:nvSpPr>
          <p:spPr bwMode="auto">
            <a:xfrm rot="10800000" flipH="1">
              <a:off x="4924" y="1776"/>
              <a:ext cx="227" cy="17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2" name="Line 34"/>
            <p:cNvSpPr>
              <a:spLocks noChangeShapeType="1"/>
            </p:cNvSpPr>
            <p:nvPr/>
          </p:nvSpPr>
          <p:spPr bwMode="auto">
            <a:xfrm>
              <a:off x="4391" y="1691"/>
              <a:ext cx="8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3" name="Line 35"/>
            <p:cNvSpPr>
              <a:spLocks noChangeShapeType="1"/>
            </p:cNvSpPr>
            <p:nvPr/>
          </p:nvSpPr>
          <p:spPr bwMode="auto">
            <a:xfrm>
              <a:off x="4377" y="2124"/>
              <a:ext cx="0" cy="213"/>
            </a:xfrm>
            <a:prstGeom prst="line">
              <a:avLst/>
            </a:prstGeom>
            <a:noFill/>
            <a:ln w="15875">
              <a:solidFill>
                <a:srgbClr val="FF00FF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4" name="Rectangle 36"/>
            <p:cNvSpPr>
              <a:spLocks noChangeArrowheads="1"/>
            </p:cNvSpPr>
            <p:nvPr/>
          </p:nvSpPr>
          <p:spPr bwMode="auto">
            <a:xfrm>
              <a:off x="4209" y="189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kumimoji="1" lang="en-US" altLang="zh-CN" sz="2400" b="1" i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</a:p>
          </p:txBody>
        </p:sp>
        <p:sp>
          <p:nvSpPr>
            <p:cNvPr id="55335" name="Freeform 37"/>
            <p:cNvSpPr>
              <a:spLocks/>
            </p:cNvSpPr>
            <p:nvPr/>
          </p:nvSpPr>
          <p:spPr bwMode="auto">
            <a:xfrm>
              <a:off x="4333" y="1683"/>
              <a:ext cx="634" cy="440"/>
            </a:xfrm>
            <a:custGeom>
              <a:avLst/>
              <a:gdLst>
                <a:gd name="T0" fmla="*/ 0 w 1088"/>
                <a:gd name="T1" fmla="*/ 15 h 771"/>
                <a:gd name="T2" fmla="*/ 22 w 1088"/>
                <a:gd name="T3" fmla="*/ 0 h 771"/>
                <a:gd name="T4" fmla="*/ 25 w 1088"/>
                <a:gd name="T5" fmla="*/ 0 h 771"/>
                <a:gd name="T6" fmla="*/ 3 w 1088"/>
                <a:gd name="T7" fmla="*/ 15 h 771"/>
                <a:gd name="T8" fmla="*/ 0 w 1088"/>
                <a:gd name="T9" fmla="*/ 15 h 7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8" h="771">
                  <a:moveTo>
                    <a:pt x="0" y="771"/>
                  </a:moveTo>
                  <a:lnTo>
                    <a:pt x="952" y="0"/>
                  </a:lnTo>
                  <a:lnTo>
                    <a:pt x="1088" y="0"/>
                  </a:lnTo>
                  <a:lnTo>
                    <a:pt x="136" y="771"/>
                  </a:lnTo>
                  <a:lnTo>
                    <a:pt x="0" y="771"/>
                  </a:lnTo>
                  <a:close/>
                </a:path>
              </a:pathLst>
            </a:custGeom>
            <a:solidFill>
              <a:srgbClr val="FFADFF"/>
            </a:solidFill>
            <a:ln w="9525" cap="flat" cmpd="sng">
              <a:solidFill>
                <a:srgbClr val="FF00FF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6" name="Rectangle 38"/>
            <p:cNvSpPr>
              <a:spLocks noChangeArrowheads="1"/>
            </p:cNvSpPr>
            <p:nvPr/>
          </p:nvSpPr>
          <p:spPr bwMode="auto">
            <a:xfrm>
              <a:off x="4014" y="1604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kumimoji="1" lang="en-US" altLang="zh-CN" sz="2400" b="1" i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</a:p>
          </p:txBody>
        </p:sp>
        <p:sp>
          <p:nvSpPr>
            <p:cNvPr id="55337" name="Rectangle 39"/>
            <p:cNvSpPr>
              <a:spLocks noChangeArrowheads="1"/>
            </p:cNvSpPr>
            <p:nvPr/>
          </p:nvSpPr>
          <p:spPr bwMode="auto">
            <a:xfrm>
              <a:off x="5088" y="1779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kumimoji="1" lang="en-US" altLang="zh-CN" sz="2400" b="1" i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</a:p>
          </p:txBody>
        </p:sp>
      </p:grpSp>
      <p:sp>
        <p:nvSpPr>
          <p:cNvPr id="194601" name="Text Box 41"/>
          <p:cNvSpPr txBox="1">
            <a:spLocks noChangeArrowheads="1"/>
          </p:cNvSpPr>
          <p:nvPr/>
        </p:nvSpPr>
        <p:spPr bwMode="auto">
          <a:xfrm>
            <a:off x="1919289" y="4797425"/>
            <a:ext cx="51847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CC"/>
                </a:solidFill>
              </a:rPr>
              <a:t>External self-inductance per unit length:</a:t>
            </a:r>
            <a:r>
              <a:rPr kumimoji="1" lang="en-US" altLang="zh-CN" sz="2000"/>
              <a:t> </a:t>
            </a:r>
          </a:p>
        </p:txBody>
      </p:sp>
      <p:graphicFrame>
        <p:nvGraphicFramePr>
          <p:cNvPr id="194602" name="Object 42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396183450"/>
              </p:ext>
            </p:extLst>
          </p:nvPr>
        </p:nvGraphicFramePr>
        <p:xfrm>
          <a:off x="2568575" y="5373688"/>
          <a:ext cx="4246563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044440" imgH="393480" progId="Equation.DSMT4">
                  <p:embed/>
                </p:oleObj>
              </mc:Choice>
              <mc:Fallback>
                <p:oleObj name="Equation" r:id="rId20" imgW="2044440" imgH="39348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5373688"/>
                        <a:ext cx="4246563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170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1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19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19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7" grpId="0"/>
      <p:bldP spid="812039" grpId="0"/>
      <p:bldP spid="19460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58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634314"/>
              </p:ext>
            </p:extLst>
          </p:nvPr>
        </p:nvGraphicFramePr>
        <p:xfrm>
          <a:off x="3868738" y="4273550"/>
          <a:ext cx="3608387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01720" imgH="393480" progId="Equation.DSMT4">
                  <p:embed/>
                </p:oleObj>
              </mc:Choice>
              <mc:Fallback>
                <p:oleObj name="Equation" r:id="rId2" imgW="17017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738" y="4273550"/>
                        <a:ext cx="3608387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8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406475"/>
              </p:ext>
            </p:extLst>
          </p:nvPr>
        </p:nvGraphicFramePr>
        <p:xfrm>
          <a:off x="4443413" y="2041525"/>
          <a:ext cx="2287587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54080" imgH="393480" progId="Equation.DSMT4">
                  <p:embed/>
                </p:oleObj>
              </mc:Choice>
              <mc:Fallback>
                <p:oleObj name="Equation" r:id="rId4" imgW="1054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3413" y="2041525"/>
                        <a:ext cx="2287587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89" name="Text Box 6"/>
          <p:cNvSpPr txBox="1">
            <a:spLocks noChangeArrowheads="1"/>
          </p:cNvSpPr>
          <p:nvPr/>
        </p:nvSpPr>
        <p:spPr bwMode="auto">
          <a:xfrm>
            <a:off x="2424113" y="1268413"/>
            <a:ext cx="6553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CC"/>
                </a:solidFill>
              </a:rPr>
              <a:t>internal self-inductance per unit length for two wires</a:t>
            </a:r>
          </a:p>
        </p:txBody>
      </p:sp>
      <p:sp>
        <p:nvSpPr>
          <p:cNvPr id="813063" name="Text Box 7"/>
          <p:cNvSpPr txBox="1">
            <a:spLocks noChangeArrowheads="1"/>
          </p:cNvSpPr>
          <p:nvPr/>
        </p:nvSpPr>
        <p:spPr bwMode="auto">
          <a:xfrm>
            <a:off x="2351089" y="3213101"/>
            <a:ext cx="66960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800000"/>
                </a:solidFill>
              </a:rPr>
              <a:t>The total self-inductance per unit length of a two-wire transmission line</a:t>
            </a:r>
          </a:p>
        </p:txBody>
      </p:sp>
      <p:pic>
        <p:nvPicPr>
          <p:cNvPr id="56326" name="Picture 7" descr="BD05546_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951" y="5273676"/>
            <a:ext cx="1763713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742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81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9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9" grpId="0"/>
      <p:bldP spid="81306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2"/>
          <p:cNvSpPr txBox="1">
            <a:spLocks noChangeArrowheads="1"/>
          </p:cNvSpPr>
          <p:nvPr/>
        </p:nvSpPr>
        <p:spPr bwMode="auto">
          <a:xfrm>
            <a:off x="1595438" y="333376"/>
            <a:ext cx="8964612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Ex.</a:t>
            </a:r>
            <a:r>
              <a:rPr kumimoji="1"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Calculate the mutual inductance between an infinitely long straight line and a rectangular coil. The line and the coil are at the same plane, and in vacuum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pSp>
        <p:nvGrpSpPr>
          <p:cNvPr id="202755" name="Group 3"/>
          <p:cNvGrpSpPr>
            <a:grpSpLocks/>
          </p:cNvGrpSpPr>
          <p:nvPr/>
        </p:nvGrpSpPr>
        <p:grpSpPr bwMode="auto">
          <a:xfrm>
            <a:off x="1878013" y="1357313"/>
            <a:ext cx="2006600" cy="2501900"/>
            <a:chOff x="528" y="1208"/>
            <a:chExt cx="1264" cy="1576"/>
          </a:xfrm>
        </p:grpSpPr>
        <p:sp>
          <p:nvSpPr>
            <p:cNvPr id="57358" name="Rectangle 4"/>
            <p:cNvSpPr>
              <a:spLocks noChangeArrowheads="1"/>
            </p:cNvSpPr>
            <p:nvPr/>
          </p:nvSpPr>
          <p:spPr bwMode="auto">
            <a:xfrm>
              <a:off x="528" y="1852"/>
              <a:ext cx="116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57359" name="Group 5"/>
            <p:cNvGrpSpPr>
              <a:grpSpLocks/>
            </p:cNvGrpSpPr>
            <p:nvPr/>
          </p:nvGrpSpPr>
          <p:grpSpPr bwMode="auto">
            <a:xfrm>
              <a:off x="624" y="1208"/>
              <a:ext cx="1168" cy="1576"/>
              <a:chOff x="528" y="1104"/>
              <a:chExt cx="1168" cy="1576"/>
            </a:xfrm>
          </p:grpSpPr>
          <p:sp>
            <p:nvSpPr>
              <p:cNvPr id="57360" name="Rectangle 6" descr="浅色上对角线"/>
              <p:cNvSpPr>
                <a:spLocks noChangeArrowheads="1"/>
              </p:cNvSpPr>
              <p:nvPr/>
            </p:nvSpPr>
            <p:spPr bwMode="auto">
              <a:xfrm>
                <a:off x="1204" y="1619"/>
                <a:ext cx="66" cy="566"/>
              </a:xfrm>
              <a:prstGeom prst="rect">
                <a:avLst/>
              </a:prstGeom>
              <a:pattFill prst="ltUpDiag">
                <a:fgClr>
                  <a:srgbClr val="969696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7361" name="Line 7"/>
              <p:cNvSpPr>
                <a:spLocks noChangeShapeType="1"/>
              </p:cNvSpPr>
              <p:nvPr/>
            </p:nvSpPr>
            <p:spPr bwMode="auto">
              <a:xfrm flipH="1" flipV="1">
                <a:off x="750" y="1316"/>
                <a:ext cx="0" cy="119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62" name="Rectangle 8"/>
              <p:cNvSpPr>
                <a:spLocks noChangeArrowheads="1"/>
              </p:cNvSpPr>
              <p:nvPr/>
            </p:nvSpPr>
            <p:spPr bwMode="auto">
              <a:xfrm>
                <a:off x="1104" y="1619"/>
                <a:ext cx="366" cy="56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7363" name="Line 9"/>
              <p:cNvSpPr>
                <a:spLocks noChangeShapeType="1"/>
              </p:cNvSpPr>
              <p:nvPr/>
            </p:nvSpPr>
            <p:spPr bwMode="auto">
              <a:xfrm flipV="1">
                <a:off x="750" y="1741"/>
                <a:ext cx="0" cy="13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none" w="sm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64" name="Line 10"/>
              <p:cNvSpPr>
                <a:spLocks noChangeShapeType="1"/>
              </p:cNvSpPr>
              <p:nvPr/>
            </p:nvSpPr>
            <p:spPr bwMode="auto">
              <a:xfrm flipV="1">
                <a:off x="1104" y="1619"/>
                <a:ext cx="0" cy="12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none" w="sm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65" name="Line 11"/>
              <p:cNvSpPr>
                <a:spLocks noChangeShapeType="1"/>
              </p:cNvSpPr>
              <p:nvPr/>
            </p:nvSpPr>
            <p:spPr bwMode="auto">
              <a:xfrm>
                <a:off x="1470" y="2054"/>
                <a:ext cx="0" cy="12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none" w="sm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66" name="Line 12"/>
              <p:cNvSpPr>
                <a:spLocks noChangeShapeType="1"/>
              </p:cNvSpPr>
              <p:nvPr/>
            </p:nvSpPr>
            <p:spPr bwMode="auto">
              <a:xfrm>
                <a:off x="1193" y="1629"/>
                <a:ext cx="0" cy="5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67" name="Line 13"/>
              <p:cNvSpPr>
                <a:spLocks noChangeShapeType="1"/>
              </p:cNvSpPr>
              <p:nvPr/>
            </p:nvSpPr>
            <p:spPr bwMode="auto">
              <a:xfrm>
                <a:off x="1270" y="1629"/>
                <a:ext cx="0" cy="5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68" name="Line 14"/>
              <p:cNvSpPr>
                <a:spLocks noChangeShapeType="1"/>
              </p:cNvSpPr>
              <p:nvPr/>
            </p:nvSpPr>
            <p:spPr bwMode="auto">
              <a:xfrm flipH="1">
                <a:off x="1104" y="2185"/>
                <a:ext cx="0" cy="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69" name="Line 15"/>
              <p:cNvSpPr>
                <a:spLocks noChangeShapeType="1"/>
              </p:cNvSpPr>
              <p:nvPr/>
            </p:nvSpPr>
            <p:spPr bwMode="auto">
              <a:xfrm>
                <a:off x="1193" y="2185"/>
                <a:ext cx="0" cy="3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70" name="Line 16"/>
              <p:cNvSpPr>
                <a:spLocks noChangeShapeType="1"/>
              </p:cNvSpPr>
              <p:nvPr/>
            </p:nvSpPr>
            <p:spPr bwMode="auto">
              <a:xfrm>
                <a:off x="1270" y="2185"/>
                <a:ext cx="0" cy="3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71" name="Line 17"/>
              <p:cNvSpPr>
                <a:spLocks noChangeShapeType="1"/>
              </p:cNvSpPr>
              <p:nvPr/>
            </p:nvSpPr>
            <p:spPr bwMode="auto">
              <a:xfrm>
                <a:off x="761" y="2256"/>
                <a:ext cx="3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72" name="Line 18"/>
              <p:cNvSpPr>
                <a:spLocks noChangeShapeType="1"/>
              </p:cNvSpPr>
              <p:nvPr/>
            </p:nvSpPr>
            <p:spPr bwMode="auto">
              <a:xfrm>
                <a:off x="750" y="2397"/>
                <a:ext cx="4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73" name="Line 19"/>
              <p:cNvSpPr>
                <a:spLocks noChangeShapeType="1"/>
              </p:cNvSpPr>
              <p:nvPr/>
            </p:nvSpPr>
            <p:spPr bwMode="auto">
              <a:xfrm flipH="1">
                <a:off x="1270" y="2397"/>
                <a:ext cx="2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74" name="Text Box 20"/>
              <p:cNvSpPr txBox="1">
                <a:spLocks noChangeArrowheads="1"/>
              </p:cNvSpPr>
              <p:nvPr/>
            </p:nvSpPr>
            <p:spPr bwMode="auto">
              <a:xfrm>
                <a:off x="949" y="1781"/>
                <a:ext cx="25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600" i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57375" name="Text Box 21"/>
              <p:cNvSpPr txBox="1">
                <a:spLocks noChangeArrowheads="1"/>
              </p:cNvSpPr>
              <p:nvPr/>
            </p:nvSpPr>
            <p:spPr bwMode="auto">
              <a:xfrm>
                <a:off x="1214" y="1434"/>
                <a:ext cx="25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600" i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57376" name="Text Box 22"/>
              <p:cNvSpPr txBox="1">
                <a:spLocks noChangeArrowheads="1"/>
              </p:cNvSpPr>
              <p:nvPr/>
            </p:nvSpPr>
            <p:spPr bwMode="auto">
              <a:xfrm>
                <a:off x="1120" y="2427"/>
                <a:ext cx="31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d</a:t>
                </a:r>
                <a:r>
                  <a:rPr lang="en-US" altLang="zh-CN" sz="1600" i="1">
                    <a:latin typeface="Times New Roman" panose="02020603050405020304" pitchFamily="18" charset="0"/>
                  </a:rPr>
                  <a:t>r</a:t>
                </a:r>
              </a:p>
            </p:txBody>
          </p:sp>
          <p:sp>
            <p:nvSpPr>
              <p:cNvPr id="57377" name="Text Box 23"/>
              <p:cNvSpPr txBox="1">
                <a:spLocks noChangeArrowheads="1"/>
              </p:cNvSpPr>
              <p:nvPr/>
            </p:nvSpPr>
            <p:spPr bwMode="auto">
              <a:xfrm>
                <a:off x="857" y="2333"/>
                <a:ext cx="25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600" i="1">
                    <a:latin typeface="Times New Roman" panose="02020603050405020304" pitchFamily="18" charset="0"/>
                  </a:rPr>
                  <a:t>r</a:t>
                </a:r>
              </a:p>
            </p:txBody>
          </p:sp>
          <p:sp>
            <p:nvSpPr>
              <p:cNvPr id="57378" name="Text Box 24"/>
              <p:cNvSpPr txBox="1">
                <a:spLocks noChangeArrowheads="1"/>
              </p:cNvSpPr>
              <p:nvPr/>
            </p:nvSpPr>
            <p:spPr bwMode="auto">
              <a:xfrm>
                <a:off x="816" y="2084"/>
                <a:ext cx="25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600" i="1"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57379" name="Text Box 25"/>
              <p:cNvSpPr txBox="1">
                <a:spLocks noChangeArrowheads="1"/>
              </p:cNvSpPr>
              <p:nvPr/>
            </p:nvSpPr>
            <p:spPr bwMode="auto">
              <a:xfrm>
                <a:off x="794" y="1629"/>
                <a:ext cx="29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60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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7380" name="Text Box 26"/>
              <p:cNvSpPr txBox="1">
                <a:spLocks noChangeArrowheads="1"/>
              </p:cNvSpPr>
              <p:nvPr/>
            </p:nvSpPr>
            <p:spPr bwMode="auto">
              <a:xfrm>
                <a:off x="528" y="1650"/>
                <a:ext cx="25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600" i="1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57381" name="Text Box 27"/>
              <p:cNvSpPr txBox="1">
                <a:spLocks noChangeArrowheads="1"/>
              </p:cNvSpPr>
              <p:nvPr/>
            </p:nvSpPr>
            <p:spPr bwMode="auto">
              <a:xfrm>
                <a:off x="1441" y="1781"/>
                <a:ext cx="25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600" i="1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57382" name="Line 28"/>
              <p:cNvSpPr>
                <a:spLocks noChangeShapeType="1"/>
              </p:cNvSpPr>
              <p:nvPr/>
            </p:nvSpPr>
            <p:spPr bwMode="auto">
              <a:xfrm flipV="1">
                <a:off x="750" y="1144"/>
                <a:ext cx="0" cy="18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83" name="Text Box 29"/>
              <p:cNvSpPr txBox="1">
                <a:spLocks noChangeArrowheads="1"/>
              </p:cNvSpPr>
              <p:nvPr/>
            </p:nvSpPr>
            <p:spPr bwMode="auto">
              <a:xfrm>
                <a:off x="550" y="1104"/>
                <a:ext cx="26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600" i="1">
                    <a:latin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57384" name="Text Box 30"/>
              <p:cNvSpPr txBox="1">
                <a:spLocks noChangeArrowheads="1"/>
              </p:cNvSpPr>
              <p:nvPr/>
            </p:nvSpPr>
            <p:spPr bwMode="auto">
              <a:xfrm>
                <a:off x="1237" y="1801"/>
                <a:ext cx="32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600" i="1">
                    <a:latin typeface="Times New Roman" panose="02020603050405020304" pitchFamily="18" charset="0"/>
                  </a:rPr>
                  <a:t>S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</p:grpSp>
      </p:grpSp>
      <p:sp>
        <p:nvSpPr>
          <p:cNvPr id="202783" name="Text Box 31"/>
          <p:cNvSpPr txBox="1">
            <a:spLocks noChangeArrowheads="1"/>
          </p:cNvSpPr>
          <p:nvPr/>
        </p:nvSpPr>
        <p:spPr bwMode="auto">
          <a:xfrm>
            <a:off x="4151314" y="1268414"/>
            <a:ext cx="6192837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  Solution: </a:t>
            </a:r>
            <a:r>
              <a:rPr kumimoji="1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</a:rPr>
              <a:t>Select cylindrical coordinate system, and let the infinitely long straight line to be at the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</a:rPr>
              <a:t>-axis. The magnetic flux density produced by current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</a:rPr>
              <a:t> is then</a:t>
            </a:r>
            <a:endParaRPr kumimoji="1" lang="en-US" altLang="zh-CN" sz="2000" b="1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02784" name="Object 32"/>
          <p:cNvGraphicFramePr>
            <a:graphicFrameLocks noChangeAspect="1"/>
          </p:cNvGraphicFramePr>
          <p:nvPr/>
        </p:nvGraphicFramePr>
        <p:xfrm>
          <a:off x="6167439" y="2492375"/>
          <a:ext cx="129698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4364" imgH="393529" progId="Equation.3">
                  <p:embed/>
                </p:oleObj>
              </mc:Choice>
              <mc:Fallback>
                <p:oleObj name="Equation" r:id="rId2" imgW="77436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9" y="2492375"/>
                        <a:ext cx="1296987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85" name="Text Box 33"/>
          <p:cNvSpPr txBox="1">
            <a:spLocks noChangeArrowheads="1"/>
          </p:cNvSpPr>
          <p:nvPr/>
        </p:nvSpPr>
        <p:spPr bwMode="auto">
          <a:xfrm>
            <a:off x="4151313" y="3068639"/>
            <a:ext cx="62658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</a:rPr>
              <a:t>The magnetic flux linkage </a:t>
            </a:r>
            <a:r>
              <a:rPr kumimoji="1" lang="en-US" altLang="zh-CN" sz="2000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</a:t>
            </a:r>
            <a:r>
              <a:rPr kumimoji="1" lang="en-US" altLang="zh-CN" sz="2000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21</a:t>
            </a:r>
            <a:r>
              <a:rPr kumimoji="1" lang="en-US" altLang="zh-CN" sz="2000" baseline="-25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</a:rPr>
              <a:t>with current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</a:rPr>
              <a:t> by current</a:t>
            </a:r>
            <a:r>
              <a:rPr kumimoji="1" lang="en-US" altLang="zh-CN" sz="2000"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000" b="1" baseline="-3000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</a:rPr>
              <a:t>is</a:t>
            </a:r>
            <a:endParaRPr kumimoji="1" lang="en-US" altLang="zh-CN" sz="2000" b="1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02786" name="Object 34"/>
          <p:cNvGraphicFramePr>
            <a:graphicFrameLocks noChangeAspect="1"/>
          </p:cNvGraphicFramePr>
          <p:nvPr/>
        </p:nvGraphicFramePr>
        <p:xfrm>
          <a:off x="6024563" y="3716339"/>
          <a:ext cx="17272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64781" imgH="317362" progId="Equation.3">
                  <p:embed/>
                </p:oleObj>
              </mc:Choice>
              <mc:Fallback>
                <p:oleObj name="Equation" r:id="rId4" imgW="964781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3" y="3716339"/>
                        <a:ext cx="17272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87" name="Text Box 35"/>
          <p:cNvSpPr txBox="1">
            <a:spLocks noChangeArrowheads="1"/>
          </p:cNvSpPr>
          <p:nvPr/>
        </p:nvSpPr>
        <p:spPr bwMode="auto">
          <a:xfrm>
            <a:off x="1774826" y="4221164"/>
            <a:ext cx="8640763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</a:rPr>
              <a:t>If the flowing direction of the current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000" b="1" baseline="-3000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</a:rPr>
              <a:t>is clockwise,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000" b="1"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</a:rPr>
              <a:t>and </a:t>
            </a:r>
            <a:r>
              <a:rPr kumimoji="1" lang="en-US" altLang="zh-CN" sz="2000" b="1"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000" b="1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000" b="1" baseline="-3000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</a:rPr>
              <a:t>have the same direction. Then</a:t>
            </a:r>
            <a:endParaRPr kumimoji="1" lang="en-US" altLang="zh-CN" sz="2000" b="1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02788" name="Object 36"/>
          <p:cNvGraphicFramePr>
            <a:graphicFrameLocks noChangeAspect="1"/>
          </p:cNvGraphicFramePr>
          <p:nvPr/>
        </p:nvGraphicFramePr>
        <p:xfrm>
          <a:off x="4008438" y="4797425"/>
          <a:ext cx="40322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63800" imgH="431800" progId="Equation.3">
                  <p:embed/>
                </p:oleObj>
              </mc:Choice>
              <mc:Fallback>
                <p:oleObj name="Equation" r:id="rId6" imgW="2463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4797425"/>
                        <a:ext cx="40322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2791" name="Group 39"/>
          <p:cNvGrpSpPr>
            <a:grpSpLocks/>
          </p:cNvGrpSpPr>
          <p:nvPr/>
        </p:nvGrpSpPr>
        <p:grpSpPr bwMode="auto">
          <a:xfrm>
            <a:off x="1847850" y="5516563"/>
            <a:ext cx="4724400" cy="781050"/>
            <a:chOff x="2112" y="365"/>
            <a:chExt cx="2976" cy="492"/>
          </a:xfrm>
        </p:grpSpPr>
        <p:sp>
          <p:nvSpPr>
            <p:cNvPr id="57356" name="Text Box 40"/>
            <p:cNvSpPr txBox="1">
              <a:spLocks noChangeArrowheads="1"/>
            </p:cNvSpPr>
            <p:nvPr/>
          </p:nvSpPr>
          <p:spPr bwMode="auto">
            <a:xfrm>
              <a:off x="2112" y="384"/>
              <a:ext cx="76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We have</a:t>
              </a:r>
            </a:p>
          </p:txBody>
        </p:sp>
        <p:graphicFrame>
          <p:nvGraphicFramePr>
            <p:cNvPr id="57357" name="Object 41"/>
            <p:cNvGraphicFramePr>
              <a:graphicFrameLocks noChangeAspect="1"/>
            </p:cNvGraphicFramePr>
            <p:nvPr/>
          </p:nvGraphicFramePr>
          <p:xfrm>
            <a:off x="2966" y="365"/>
            <a:ext cx="2122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943100" imgH="444500" progId="Equation.3">
                    <p:embed/>
                  </p:oleObj>
                </mc:Choice>
                <mc:Fallback>
                  <p:oleObj name="Equation" r:id="rId8" imgW="1943100" imgH="444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6" y="365"/>
                          <a:ext cx="2122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2794" name="Text Box 42"/>
          <p:cNvSpPr txBox="1">
            <a:spLocks noChangeArrowheads="1"/>
          </p:cNvSpPr>
          <p:nvPr/>
        </p:nvSpPr>
        <p:spPr bwMode="auto">
          <a:xfrm>
            <a:off x="6888163" y="5426077"/>
            <a:ext cx="49530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      If the flowing direction of the current </a:t>
            </a:r>
            <a:r>
              <a:rPr kumimoji="1" lang="en-US" altLang="zh-CN" sz="2000" i="1" dirty="0">
                <a:latin typeface="Times New Roman" panose="02020603050405020304" pitchFamily="18" charset="0"/>
              </a:rPr>
              <a:t>I</a:t>
            </a:r>
            <a:r>
              <a:rPr kumimoji="1" lang="en-US" altLang="zh-CN" sz="2000" baseline="-30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is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counter</a:t>
            </a:r>
            <a:r>
              <a:rPr kumimoji="1"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 clockwise, then the 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000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 and </a:t>
            </a:r>
            <a:r>
              <a:rPr kumimoji="1" lang="en-US" altLang="zh-CN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en-US" altLang="zh-CN" sz="2000" b="1" i="1" dirty="0" err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 are opposite, and </a:t>
            </a:r>
            <a:r>
              <a:rPr kumimoji="1" lang="en-US" altLang="zh-CN" sz="2000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000" baseline="-30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21</a:t>
            </a:r>
            <a:r>
              <a:rPr kumimoji="1"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&lt; 0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kumimoji="1" lang="en-US" altLang="zh-CN" sz="2000" b="1" dirty="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14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2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2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2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2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2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2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2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2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2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2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2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2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2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2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4" grpId="0" autoUpdateAnimBg="0"/>
      <p:bldP spid="202783" grpId="0" autoUpdateAnimBg="0"/>
      <p:bldP spid="202785" grpId="0" autoUpdateAnimBg="0"/>
      <p:bldP spid="202787" grpId="0" autoUpdateAnimBg="0"/>
      <p:bldP spid="202794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1595439" y="1125538"/>
            <a:ext cx="8893175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Blip>
                <a:blip r:embed="rId2"/>
              </a:buBlip>
            </a:pPr>
            <a:endParaRPr kumimoji="1" lang="en-US" altLang="zh-CN" sz="2400" b="1">
              <a:solidFill>
                <a:srgbClr val="0000CC"/>
              </a:solidFill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0000CC"/>
                </a:solidFill>
                <a:ea typeface="楷体_GB2312" pitchFamily="49" charset="-122"/>
              </a:rPr>
              <a:t>       </a:t>
            </a:r>
          </a:p>
        </p:txBody>
      </p:sp>
      <p:sp>
        <p:nvSpPr>
          <p:cNvPr id="175108" name="Text Box 3"/>
          <p:cNvSpPr txBox="1">
            <a:spLocks noChangeArrowheads="1"/>
          </p:cNvSpPr>
          <p:nvPr/>
        </p:nvSpPr>
        <p:spPr bwMode="auto">
          <a:xfrm>
            <a:off x="2351088" y="3573463"/>
            <a:ext cx="6913562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Blip>
                <a:blip r:embed="rId3"/>
              </a:buBlip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　</a:t>
            </a: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Distribution space of magnetic field energy</a:t>
            </a:r>
          </a:p>
        </p:txBody>
      </p:sp>
      <p:sp>
        <p:nvSpPr>
          <p:cNvPr id="175109" name="Text Box 4"/>
          <p:cNvSpPr txBox="1">
            <a:spLocks noChangeArrowheads="1"/>
          </p:cNvSpPr>
          <p:nvPr/>
        </p:nvSpPr>
        <p:spPr bwMode="auto">
          <a:xfrm>
            <a:off x="2279650" y="1628775"/>
            <a:ext cx="7056438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Blip>
                <a:blip r:embed="rId3"/>
              </a:buBlip>
            </a:pP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　</a:t>
            </a: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Experimental evidence of magnetic field energy</a:t>
            </a:r>
          </a:p>
        </p:txBody>
      </p:sp>
      <p:graphicFrame>
        <p:nvGraphicFramePr>
          <p:cNvPr id="175111" name="Object 8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35442991"/>
              </p:ext>
            </p:extLst>
          </p:nvPr>
        </p:nvGraphicFramePr>
        <p:xfrm>
          <a:off x="4525963" y="2492375"/>
          <a:ext cx="19859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50680" imgH="380880" progId="Equation.DSMT4">
                  <p:embed/>
                </p:oleObj>
              </mc:Choice>
              <mc:Fallback>
                <p:oleObj name="Equation" r:id="rId4" imgW="850680" imgH="38088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2492375"/>
                        <a:ext cx="1985962" cy="889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4186" name="Text Box 10"/>
          <p:cNvSpPr txBox="1">
            <a:spLocks noChangeArrowheads="1"/>
          </p:cNvSpPr>
          <p:nvPr/>
        </p:nvSpPr>
        <p:spPr bwMode="auto">
          <a:xfrm>
            <a:off x="3575051" y="4581526"/>
            <a:ext cx="4968875" cy="885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Where there is a magnetic field, there is the energy of the magnetic field </a:t>
            </a:r>
            <a:r>
              <a:rPr kumimoji="1"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！</a:t>
            </a:r>
          </a:p>
        </p:txBody>
      </p:sp>
      <p:sp>
        <p:nvSpPr>
          <p:cNvPr id="58375" name="Rectangle 9"/>
          <p:cNvSpPr>
            <a:spLocks noChangeArrowheads="1"/>
          </p:cNvSpPr>
          <p:nvPr/>
        </p:nvSpPr>
        <p:spPr bwMode="auto">
          <a:xfrm>
            <a:off x="2279650" y="476250"/>
            <a:ext cx="7920038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rgbClr val="800000"/>
                </a:solidFill>
              </a:rPr>
              <a:t>6.8 Magnetic Energy</a:t>
            </a:r>
          </a:p>
        </p:txBody>
      </p:sp>
      <p:graphicFrame>
        <p:nvGraphicFramePr>
          <p:cNvPr id="58376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9048751" y="4724401"/>
          <a:ext cx="1438275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! Graphic" r:id="rId6" imgW="2304288" imgH="2690165" progId="CDraw">
                  <p:embed/>
                </p:oleObj>
              </mc:Choice>
              <mc:Fallback>
                <p:oleObj name="CorelDRAW! Graphic" r:id="rId6" imgW="2304288" imgH="2690165" progId="CDraw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1" y="4724401"/>
                        <a:ext cx="1438275" cy="204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886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7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7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7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07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8" grpId="0"/>
      <p:bldP spid="175109" grpId="0"/>
      <p:bldP spid="107418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1774826" y="404814"/>
            <a:ext cx="594042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1. Calculation of magnetic field energy by magnetic field distribution</a:t>
            </a:r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1774826" y="1412875"/>
            <a:ext cx="48101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Blip>
                <a:blip r:embed="rId2"/>
              </a:buBlip>
            </a:pPr>
            <a:r>
              <a:rPr kumimoji="1"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 Energy density of magnetic field 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sp>
        <p:nvSpPr>
          <p:cNvPr id="1080325" name="Text Box 5"/>
          <p:cNvSpPr txBox="1">
            <a:spLocks noChangeArrowheads="1"/>
          </p:cNvSpPr>
          <p:nvPr/>
        </p:nvSpPr>
        <p:spPr bwMode="auto">
          <a:xfrm>
            <a:off x="1774825" y="2579688"/>
            <a:ext cx="57610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Blip>
                <a:blip r:embed="rId2"/>
              </a:buBlip>
            </a:pPr>
            <a:r>
              <a:rPr kumimoji="1"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 Energy of magnetic field 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grpSp>
        <p:nvGrpSpPr>
          <p:cNvPr id="1080326" name="Group 6"/>
          <p:cNvGrpSpPr>
            <a:grpSpLocks/>
          </p:cNvGrpSpPr>
          <p:nvPr/>
        </p:nvGrpSpPr>
        <p:grpSpPr bwMode="auto">
          <a:xfrm>
            <a:off x="7055685" y="2154237"/>
            <a:ext cx="4291597" cy="1320801"/>
            <a:chOff x="3003" y="1117"/>
            <a:chExt cx="2145" cy="832"/>
          </a:xfrm>
        </p:grpSpPr>
        <p:sp>
          <p:nvSpPr>
            <p:cNvPr id="59404" name="Text Box 7"/>
            <p:cNvSpPr txBox="1">
              <a:spLocks noChangeArrowheads="1"/>
            </p:cNvSpPr>
            <p:nvPr/>
          </p:nvSpPr>
          <p:spPr bwMode="auto">
            <a:xfrm>
              <a:off x="3537" y="1117"/>
              <a:ext cx="1611" cy="736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The magnetic field energy in the integral domain V</a:t>
              </a:r>
            </a:p>
          </p:txBody>
        </p:sp>
        <p:sp>
          <p:nvSpPr>
            <p:cNvPr id="59405" name="Line 8"/>
            <p:cNvSpPr>
              <a:spLocks noChangeShapeType="1"/>
            </p:cNvSpPr>
            <p:nvPr/>
          </p:nvSpPr>
          <p:spPr bwMode="auto">
            <a:xfrm flipH="1">
              <a:off x="3003" y="1631"/>
              <a:ext cx="589" cy="318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80329" name="Text Box 9"/>
          <p:cNvSpPr txBox="1">
            <a:spLocks noChangeArrowheads="1"/>
          </p:cNvSpPr>
          <p:nvPr/>
        </p:nvSpPr>
        <p:spPr bwMode="auto">
          <a:xfrm>
            <a:off x="1774826" y="3803650"/>
            <a:ext cx="62642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Blip>
                <a:blip r:embed="rId2"/>
              </a:buBlip>
            </a:pPr>
            <a:r>
              <a:rPr kumimoji="1"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 For linear, isotropic medium it can be written as:</a:t>
            </a:r>
          </a:p>
        </p:txBody>
      </p:sp>
      <p:graphicFrame>
        <p:nvGraphicFramePr>
          <p:cNvPr id="1761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925851"/>
              </p:ext>
            </p:extLst>
          </p:nvPr>
        </p:nvGraphicFramePr>
        <p:xfrm>
          <a:off x="4940300" y="1689100"/>
          <a:ext cx="17748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12520" imgH="393480" progId="Equation.DSMT4">
                  <p:embed/>
                </p:oleObj>
              </mc:Choice>
              <mc:Fallback>
                <p:oleObj name="Equation" r:id="rId3" imgW="8125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1689100"/>
                        <a:ext cx="177482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175134"/>
              </p:ext>
            </p:extLst>
          </p:nvPr>
        </p:nvGraphicFramePr>
        <p:xfrm>
          <a:off x="4733925" y="2843213"/>
          <a:ext cx="239871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30040" imgH="393480" progId="Equation.DSMT4">
                  <p:embed/>
                </p:oleObj>
              </mc:Choice>
              <mc:Fallback>
                <p:oleObj name="Equation" r:id="rId5" imgW="11300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925" y="2843213"/>
                        <a:ext cx="2398713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692952"/>
              </p:ext>
            </p:extLst>
          </p:nvPr>
        </p:nvGraphicFramePr>
        <p:xfrm>
          <a:off x="2571750" y="4281488"/>
          <a:ext cx="43180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95200" imgH="393480" progId="Equation.DSMT4">
                  <p:embed/>
                </p:oleObj>
              </mc:Choice>
              <mc:Fallback>
                <p:oleObj name="Equation" r:id="rId7" imgW="2095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4281488"/>
                        <a:ext cx="43180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72414"/>
              </p:ext>
            </p:extLst>
          </p:nvPr>
        </p:nvGraphicFramePr>
        <p:xfrm>
          <a:off x="2568575" y="5216525"/>
          <a:ext cx="6520007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060360" imgH="393480" progId="Equation.DSMT4">
                  <p:embed/>
                </p:oleObj>
              </mc:Choice>
              <mc:Fallback>
                <p:oleObj name="Equation" r:id="rId9" imgW="3060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5216525"/>
                        <a:ext cx="6520007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9403" name="Picture 14" descr="感恩 中的图像 04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173" y="4768850"/>
            <a:ext cx="1481137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528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080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080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80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0" fill="hold"/>
                                        <p:tgtEl>
                                          <p:spTgt spid="1080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0" fill="hold"/>
                                        <p:tgtEl>
                                          <p:spTgt spid="1080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/>
      <p:bldP spid="1080325" grpId="0"/>
      <p:bldP spid="108032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5867400" y="762000"/>
            <a:ext cx="457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b="1">
              <a:solidFill>
                <a:srgbClr val="0000CC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77156" name="Text Box 3"/>
          <p:cNvSpPr txBox="1">
            <a:spLocks noChangeArrowheads="1"/>
          </p:cNvSpPr>
          <p:nvPr/>
        </p:nvSpPr>
        <p:spPr bwMode="auto">
          <a:xfrm>
            <a:off x="1919289" y="2060575"/>
            <a:ext cx="468153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Volume current distribution</a:t>
            </a:r>
          </a:p>
        </p:txBody>
      </p:sp>
      <p:sp>
        <p:nvSpPr>
          <p:cNvPr id="177157" name="Text Box 4"/>
          <p:cNvSpPr txBox="1">
            <a:spLocks noChangeArrowheads="1"/>
          </p:cNvSpPr>
          <p:nvPr/>
        </p:nvSpPr>
        <p:spPr bwMode="auto">
          <a:xfrm>
            <a:off x="1919288" y="3284538"/>
            <a:ext cx="48244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Surface current distribution</a:t>
            </a:r>
          </a:p>
        </p:txBody>
      </p:sp>
      <p:graphicFrame>
        <p:nvGraphicFramePr>
          <p:cNvPr id="17715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163282"/>
              </p:ext>
            </p:extLst>
          </p:nvPr>
        </p:nvGraphicFramePr>
        <p:xfrm>
          <a:off x="5853113" y="1893888"/>
          <a:ext cx="2625725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1880" imgH="393480" progId="Equation.DSMT4">
                  <p:embed/>
                </p:oleObj>
              </mc:Choice>
              <mc:Fallback>
                <p:oleObj name="Equation" r:id="rId2" imgW="1091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13" y="1893888"/>
                        <a:ext cx="2625725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9" name="Object 6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70162200"/>
              </p:ext>
            </p:extLst>
          </p:nvPr>
        </p:nvGraphicFramePr>
        <p:xfrm>
          <a:off x="6070600" y="3284538"/>
          <a:ext cx="22256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17440" imgH="393480" progId="Equation.DSMT4">
                  <p:embed/>
                </p:oleObj>
              </mc:Choice>
              <mc:Fallback>
                <p:oleObj name="Equation" r:id="rId4" imgW="1117440" imgH="39348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3284538"/>
                        <a:ext cx="222567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60" name="Text Box 7"/>
          <p:cNvSpPr txBox="1">
            <a:spLocks noChangeArrowheads="1"/>
          </p:cNvSpPr>
          <p:nvPr/>
        </p:nvSpPr>
        <p:spPr bwMode="auto">
          <a:xfrm>
            <a:off x="1992313" y="4581525"/>
            <a:ext cx="43926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Line current of a circuit loop</a:t>
            </a:r>
          </a:p>
        </p:txBody>
      </p:sp>
      <p:graphicFrame>
        <p:nvGraphicFramePr>
          <p:cNvPr id="177161" name="Object 8"/>
          <p:cNvGraphicFramePr>
            <a:graphicFrameLocks noChangeAspect="1"/>
          </p:cNvGraphicFramePr>
          <p:nvPr/>
        </p:nvGraphicFramePr>
        <p:xfrm>
          <a:off x="5951538" y="4508501"/>
          <a:ext cx="294005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85810" imgH="438060" progId="Equation.DSMT4">
                  <p:embed/>
                </p:oleObj>
              </mc:Choice>
              <mc:Fallback>
                <p:oleObj name="Equation" r:id="rId6" imgW="1485810" imgH="4380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8" y="4508501"/>
                        <a:ext cx="294005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1774825" y="692151"/>
            <a:ext cx="716438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2. Calculation of magnetic field energy by magnetic vector potential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52125" y="5419725"/>
            <a:ext cx="11223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FFC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965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/>
      <p:bldP spid="177157" grpId="0"/>
      <p:bldP spid="17716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703388" y="476251"/>
            <a:ext cx="565150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3. Calculation of magnetic field energy by inductance</a:t>
            </a:r>
          </a:p>
        </p:txBody>
      </p:sp>
      <p:sp>
        <p:nvSpPr>
          <p:cNvPr id="178180" name="Text Box 3"/>
          <p:cNvSpPr txBox="1">
            <a:spLocks noChangeArrowheads="1"/>
          </p:cNvSpPr>
          <p:nvPr/>
        </p:nvSpPr>
        <p:spPr bwMode="auto">
          <a:xfrm>
            <a:off x="1774826" y="1484314"/>
            <a:ext cx="4392613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Blip>
                <a:blip r:embed="rId2"/>
              </a:buBlip>
            </a:pPr>
            <a:r>
              <a:rPr kumimoji="1"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Inductive energy storage 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Single current-carrying loop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：</a:t>
            </a:r>
            <a:endParaRPr kumimoji="1"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81348" name="Text Box 4"/>
          <p:cNvSpPr txBox="1">
            <a:spLocks noChangeArrowheads="1"/>
          </p:cNvSpPr>
          <p:nvPr/>
        </p:nvSpPr>
        <p:spPr bwMode="auto">
          <a:xfrm>
            <a:off x="1774826" y="2708276"/>
            <a:ext cx="45370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Blip>
                <a:blip r:embed="rId2"/>
              </a:buBlip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Inductive energy storage 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 current-carrying loops 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）：</a:t>
            </a:r>
          </a:p>
        </p:txBody>
      </p:sp>
      <p:graphicFrame>
        <p:nvGraphicFramePr>
          <p:cNvPr id="178182" name="Object 13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098988792"/>
              </p:ext>
            </p:extLst>
          </p:nvPr>
        </p:nvGraphicFramePr>
        <p:xfrm>
          <a:off x="5880100" y="1484313"/>
          <a:ext cx="266541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06360" imgH="393480" progId="Equation.DSMT4">
                  <p:embed/>
                </p:oleObj>
              </mc:Choice>
              <mc:Fallback>
                <p:oleObj name="Equation" r:id="rId3" imgW="1206360" imgH="39348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1484313"/>
                        <a:ext cx="2665413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3" name="Object 1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771584730"/>
              </p:ext>
            </p:extLst>
          </p:nvPr>
        </p:nvGraphicFramePr>
        <p:xfrm>
          <a:off x="5735638" y="2781300"/>
          <a:ext cx="4498975" cy="197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82600" imgH="914400" progId="Equation.DSMT4">
                  <p:embed/>
                </p:oleObj>
              </mc:Choice>
              <mc:Fallback>
                <p:oleObj name="Equation" r:id="rId5" imgW="2082600" imgH="9144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8" y="2781300"/>
                        <a:ext cx="4498975" cy="197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4" name="Object 19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366557988"/>
              </p:ext>
            </p:extLst>
          </p:nvPr>
        </p:nvGraphicFramePr>
        <p:xfrm>
          <a:off x="2566988" y="5373689"/>
          <a:ext cx="597535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829060" imgH="380910" progId="Equation.DSMT4">
                  <p:embed/>
                </p:oleObj>
              </mc:Choice>
              <mc:Fallback>
                <p:oleObj name="Equation" r:id="rId7" imgW="2829060" imgH="38091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5373689"/>
                        <a:ext cx="5975350" cy="9175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5" name="Text Box 18"/>
          <p:cNvSpPr txBox="1">
            <a:spLocks noChangeArrowheads="1"/>
          </p:cNvSpPr>
          <p:nvPr/>
        </p:nvSpPr>
        <p:spPr bwMode="auto">
          <a:xfrm>
            <a:off x="3216275" y="4797426"/>
            <a:ext cx="4679950" cy="4492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>
                <a:solidFill>
                  <a:srgbClr val="0000CC"/>
                </a:solidFill>
                <a:ea typeface="楷体_GB2312" pitchFamily="49" charset="-122"/>
              </a:rPr>
              <a:t>For example, two loops current-carrying</a:t>
            </a:r>
          </a:p>
        </p:txBody>
      </p:sp>
      <p:pic>
        <p:nvPicPr>
          <p:cNvPr id="61449" name="Picture 10" descr="BD05546_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4613" y="5373689"/>
            <a:ext cx="1763712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745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081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081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17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0" grpId="0"/>
      <p:bldP spid="1081348" grpId="0"/>
      <p:bldP spid="17818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2"/>
          <p:cNvSpPr txBox="1">
            <a:spLocks noChangeArrowheads="1"/>
          </p:cNvSpPr>
          <p:nvPr/>
        </p:nvSpPr>
        <p:spPr bwMode="auto">
          <a:xfrm>
            <a:off x="1774825" y="333376"/>
            <a:ext cx="8675688" cy="885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FF3300"/>
                </a:solidFill>
                <a:ea typeface="楷体_GB2312" pitchFamily="49" charset="-122"/>
              </a:rPr>
              <a:t>Ex.</a:t>
            </a:r>
            <a:r>
              <a:rPr kumimoji="1"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   Find the </a:t>
            </a:r>
            <a:r>
              <a:rPr kumimoji="1" lang="en-US" altLang="zh-CN" sz="2000" b="1" dirty="0">
                <a:solidFill>
                  <a:srgbClr val="000000"/>
                </a:solidFill>
              </a:rPr>
              <a:t>magnetic energy and self inductance in a coaxial line per unit  length.</a:t>
            </a:r>
            <a:endParaRPr kumimoji="1" lang="en-US" altLang="zh-CN" sz="20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1847851" y="1628776"/>
            <a:ext cx="4537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Solution</a:t>
            </a:r>
            <a:r>
              <a:rPr kumimoji="1" lang="zh-CN" altLang="en-US" sz="20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kumimoji="1"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from </a:t>
            </a:r>
            <a:r>
              <a:rPr lang="en-US" altLang="ko-KR" sz="2000" b="1">
                <a:solidFill>
                  <a:srgbClr val="0000CC"/>
                </a:solidFill>
                <a:latin typeface="Times New Roman" panose="02020603050405020304" pitchFamily="18" charset="0"/>
              </a:rPr>
              <a:t>Ampere’s circuital law</a:t>
            </a:r>
            <a:endParaRPr lang="en-US" altLang="zh-CN" sz="2000" b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6372" name="Object 4"/>
          <p:cNvGraphicFramePr>
            <a:graphicFrameLocks noChangeAspect="1"/>
          </p:cNvGraphicFramePr>
          <p:nvPr/>
        </p:nvGraphicFramePr>
        <p:xfrm>
          <a:off x="1992313" y="2276476"/>
          <a:ext cx="4233862" cy="314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14640" imgH="1562190" progId="Equation.DSMT4">
                  <p:embed/>
                </p:oleObj>
              </mc:Choice>
              <mc:Fallback>
                <p:oleObj name="Equation" r:id="rId2" imgW="2114640" imgH="15621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2276476"/>
                        <a:ext cx="4233862" cy="314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6373" name="Group 5"/>
          <p:cNvGrpSpPr>
            <a:grpSpLocks/>
          </p:cNvGrpSpPr>
          <p:nvPr/>
        </p:nvGrpSpPr>
        <p:grpSpPr bwMode="auto">
          <a:xfrm>
            <a:off x="7248525" y="2278063"/>
            <a:ext cx="3024188" cy="2519362"/>
            <a:chOff x="3606" y="1253"/>
            <a:chExt cx="1905" cy="1587"/>
          </a:xfrm>
        </p:grpSpPr>
        <p:grpSp>
          <p:nvGrpSpPr>
            <p:cNvPr id="62470" name="Group 6"/>
            <p:cNvGrpSpPr>
              <a:grpSpLocks/>
            </p:cNvGrpSpPr>
            <p:nvPr/>
          </p:nvGrpSpPr>
          <p:grpSpPr bwMode="auto">
            <a:xfrm>
              <a:off x="3606" y="1253"/>
              <a:ext cx="1905" cy="1587"/>
              <a:chOff x="3742" y="754"/>
              <a:chExt cx="1905" cy="1587"/>
            </a:xfrm>
          </p:grpSpPr>
          <p:sp>
            <p:nvSpPr>
              <p:cNvPr id="62479" name="Rectangle 7"/>
              <p:cNvSpPr>
                <a:spLocks noChangeArrowheads="1"/>
              </p:cNvSpPr>
              <p:nvPr/>
            </p:nvSpPr>
            <p:spPr bwMode="auto">
              <a:xfrm>
                <a:off x="3742" y="754"/>
                <a:ext cx="1905" cy="1587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2480" name="Oval 8"/>
              <p:cNvSpPr>
                <a:spLocks noChangeArrowheads="1"/>
              </p:cNvSpPr>
              <p:nvPr/>
            </p:nvSpPr>
            <p:spPr bwMode="auto">
              <a:xfrm>
                <a:off x="3856" y="1199"/>
                <a:ext cx="952" cy="953"/>
              </a:xfrm>
              <a:prstGeom prst="ellipse">
                <a:avLst/>
              </a:prstGeom>
              <a:gradFill rotWithShape="1">
                <a:gsLst>
                  <a:gs pos="0">
                    <a:srgbClr val="9A9A9A"/>
                  </a:gs>
                  <a:gs pos="50000">
                    <a:srgbClr val="474747"/>
                  </a:gs>
                  <a:gs pos="100000">
                    <a:srgbClr val="9A9A9A"/>
                  </a:gs>
                </a:gsLst>
                <a:lin ang="2700000" scaled="1"/>
              </a:gradFill>
              <a:ln w="9525">
                <a:round/>
                <a:headEnd/>
                <a:tailEnd/>
              </a:ln>
              <a:effectLst/>
              <a:scene3d>
                <a:camera prst="legacyPerspectiveTopRight">
                  <a:rot lat="600000" lon="1500000" rev="0"/>
                </a:camera>
                <a:lightRig rig="legacyFlat4" dir="b"/>
              </a:scene3d>
              <a:sp3d extrusionH="2767000" prstMaterial="legacyMatte">
                <a:bevelT w="13500" h="13500" prst="angle"/>
                <a:bevelB w="13500" h="13500" prst="angle"/>
                <a:extrusionClr>
                  <a:srgbClr val="9A9A9A"/>
                </a:extrusionClr>
                <a:contourClr>
                  <a:srgbClr val="9A9A9A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2481" name="Oval 9"/>
              <p:cNvSpPr>
                <a:spLocks noChangeAspect="1" noChangeArrowheads="1"/>
              </p:cNvSpPr>
              <p:nvPr/>
            </p:nvSpPr>
            <p:spPr bwMode="auto">
              <a:xfrm>
                <a:off x="3914" y="1279"/>
                <a:ext cx="836" cy="836"/>
              </a:xfrm>
              <a:prstGeom prst="ellipse">
                <a:avLst/>
              </a:prstGeom>
              <a:gradFill rotWithShape="1">
                <a:gsLst>
                  <a:gs pos="0">
                    <a:srgbClr val="4A4A4A"/>
                  </a:gs>
                  <a:gs pos="100000">
                    <a:srgbClr val="CDCDCD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2482" name="Oval 10"/>
              <p:cNvSpPr>
                <a:spLocks noChangeAspect="1" noChangeArrowheads="1"/>
              </p:cNvSpPr>
              <p:nvPr/>
            </p:nvSpPr>
            <p:spPr bwMode="auto">
              <a:xfrm>
                <a:off x="4089" y="1434"/>
                <a:ext cx="485" cy="485"/>
              </a:xfrm>
              <a:prstGeom prst="ellipse">
                <a:avLst/>
              </a:prstGeom>
              <a:gradFill rotWithShape="1">
                <a:gsLst>
                  <a:gs pos="0">
                    <a:srgbClr val="4A4A4A"/>
                  </a:gs>
                  <a:gs pos="100000">
                    <a:srgbClr val="9F9F9F"/>
                  </a:gs>
                </a:gsLst>
                <a:lin ang="18900000" scaled="1"/>
              </a:gradFill>
              <a:ln w="9525">
                <a:round/>
                <a:headEnd/>
                <a:tailEnd/>
              </a:ln>
              <a:effectLst/>
              <a:scene3d>
                <a:camera prst="legacyPerspectiveTopRight">
                  <a:rot lat="600000" lon="1500000" rev="0"/>
                </a:camera>
                <a:lightRig rig="legacyFlat4" dir="b"/>
              </a:scene3d>
              <a:sp3d extrusionH="709600" prstMaterial="legacyMatte">
                <a:bevelT w="13500" h="13500" prst="angle"/>
                <a:bevelB w="13500" h="13500" prst="angle"/>
                <a:extrusionClr>
                  <a:srgbClr val="9F9F9F"/>
                </a:extrusionClr>
                <a:contourClr>
                  <a:srgbClr val="4A4A4A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2483" name="Oval 11"/>
              <p:cNvSpPr>
                <a:spLocks noChangeArrowheads="1"/>
              </p:cNvSpPr>
              <p:nvPr/>
            </p:nvSpPr>
            <p:spPr bwMode="auto">
              <a:xfrm>
                <a:off x="4107" y="1443"/>
                <a:ext cx="462" cy="476"/>
              </a:xfrm>
              <a:prstGeom prst="ellipse">
                <a:avLst/>
              </a:prstGeom>
              <a:solidFill>
                <a:srgbClr val="DBDBD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2484" name="Freeform 12"/>
              <p:cNvSpPr>
                <a:spLocks/>
              </p:cNvSpPr>
              <p:nvPr/>
            </p:nvSpPr>
            <p:spPr bwMode="auto">
              <a:xfrm>
                <a:off x="5155" y="789"/>
                <a:ext cx="432" cy="658"/>
              </a:xfrm>
              <a:custGeom>
                <a:avLst/>
                <a:gdLst>
                  <a:gd name="T0" fmla="*/ 0 w 432"/>
                  <a:gd name="T1" fmla="*/ 32 h 658"/>
                  <a:gd name="T2" fmla="*/ 24 w 432"/>
                  <a:gd name="T3" fmla="*/ 48 h 658"/>
                  <a:gd name="T4" fmla="*/ 40 w 432"/>
                  <a:gd name="T5" fmla="*/ 72 h 658"/>
                  <a:gd name="T6" fmla="*/ 104 w 432"/>
                  <a:gd name="T7" fmla="*/ 88 h 658"/>
                  <a:gd name="T8" fmla="*/ 152 w 432"/>
                  <a:gd name="T9" fmla="*/ 160 h 658"/>
                  <a:gd name="T10" fmla="*/ 184 w 432"/>
                  <a:gd name="T11" fmla="*/ 264 h 658"/>
                  <a:gd name="T12" fmla="*/ 208 w 432"/>
                  <a:gd name="T13" fmla="*/ 320 h 658"/>
                  <a:gd name="T14" fmla="*/ 232 w 432"/>
                  <a:gd name="T15" fmla="*/ 328 h 658"/>
                  <a:gd name="T16" fmla="*/ 272 w 432"/>
                  <a:gd name="T17" fmla="*/ 384 h 658"/>
                  <a:gd name="T18" fmla="*/ 304 w 432"/>
                  <a:gd name="T19" fmla="*/ 496 h 658"/>
                  <a:gd name="T20" fmla="*/ 336 w 432"/>
                  <a:gd name="T21" fmla="*/ 600 h 658"/>
                  <a:gd name="T22" fmla="*/ 344 w 432"/>
                  <a:gd name="T23" fmla="*/ 648 h 658"/>
                  <a:gd name="T24" fmla="*/ 368 w 432"/>
                  <a:gd name="T25" fmla="*/ 656 h 658"/>
                  <a:gd name="T26" fmla="*/ 416 w 432"/>
                  <a:gd name="T27" fmla="*/ 600 h 658"/>
                  <a:gd name="T28" fmla="*/ 432 w 432"/>
                  <a:gd name="T29" fmla="*/ 552 h 658"/>
                  <a:gd name="T30" fmla="*/ 424 w 432"/>
                  <a:gd name="T31" fmla="*/ 432 h 658"/>
                  <a:gd name="T32" fmla="*/ 288 w 432"/>
                  <a:gd name="T33" fmla="*/ 96 h 658"/>
                  <a:gd name="T34" fmla="*/ 176 w 432"/>
                  <a:gd name="T35" fmla="*/ 24 h 658"/>
                  <a:gd name="T36" fmla="*/ 128 w 432"/>
                  <a:gd name="T37" fmla="*/ 8 h 658"/>
                  <a:gd name="T38" fmla="*/ 104 w 432"/>
                  <a:gd name="T39" fmla="*/ 0 h 658"/>
                  <a:gd name="T40" fmla="*/ 0 w 432"/>
                  <a:gd name="T41" fmla="*/ 32 h 65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432" h="658">
                    <a:moveTo>
                      <a:pt x="0" y="32"/>
                    </a:moveTo>
                    <a:cubicBezTo>
                      <a:pt x="8" y="37"/>
                      <a:pt x="17" y="41"/>
                      <a:pt x="24" y="48"/>
                    </a:cubicBezTo>
                    <a:cubicBezTo>
                      <a:pt x="31" y="55"/>
                      <a:pt x="32" y="66"/>
                      <a:pt x="40" y="72"/>
                    </a:cubicBezTo>
                    <a:cubicBezTo>
                      <a:pt x="48" y="79"/>
                      <a:pt x="102" y="88"/>
                      <a:pt x="104" y="88"/>
                    </a:cubicBezTo>
                    <a:cubicBezTo>
                      <a:pt x="123" y="116"/>
                      <a:pt x="128" y="136"/>
                      <a:pt x="152" y="160"/>
                    </a:cubicBezTo>
                    <a:cubicBezTo>
                      <a:pt x="163" y="194"/>
                      <a:pt x="175" y="230"/>
                      <a:pt x="184" y="264"/>
                    </a:cubicBezTo>
                    <a:cubicBezTo>
                      <a:pt x="189" y="283"/>
                      <a:pt x="191" y="306"/>
                      <a:pt x="208" y="320"/>
                    </a:cubicBezTo>
                    <a:cubicBezTo>
                      <a:pt x="215" y="325"/>
                      <a:pt x="224" y="325"/>
                      <a:pt x="232" y="328"/>
                    </a:cubicBezTo>
                    <a:cubicBezTo>
                      <a:pt x="246" y="346"/>
                      <a:pt x="268" y="362"/>
                      <a:pt x="272" y="384"/>
                    </a:cubicBezTo>
                    <a:cubicBezTo>
                      <a:pt x="295" y="499"/>
                      <a:pt x="249" y="459"/>
                      <a:pt x="304" y="496"/>
                    </a:cubicBezTo>
                    <a:cubicBezTo>
                      <a:pt x="315" y="530"/>
                      <a:pt x="329" y="565"/>
                      <a:pt x="336" y="600"/>
                    </a:cubicBezTo>
                    <a:cubicBezTo>
                      <a:pt x="339" y="616"/>
                      <a:pt x="336" y="634"/>
                      <a:pt x="344" y="648"/>
                    </a:cubicBezTo>
                    <a:cubicBezTo>
                      <a:pt x="348" y="655"/>
                      <a:pt x="360" y="653"/>
                      <a:pt x="368" y="656"/>
                    </a:cubicBezTo>
                    <a:cubicBezTo>
                      <a:pt x="416" y="644"/>
                      <a:pt x="397" y="658"/>
                      <a:pt x="416" y="600"/>
                    </a:cubicBezTo>
                    <a:cubicBezTo>
                      <a:pt x="421" y="584"/>
                      <a:pt x="432" y="552"/>
                      <a:pt x="432" y="552"/>
                    </a:cubicBezTo>
                    <a:cubicBezTo>
                      <a:pt x="429" y="512"/>
                      <a:pt x="427" y="472"/>
                      <a:pt x="424" y="432"/>
                    </a:cubicBezTo>
                    <a:cubicBezTo>
                      <a:pt x="417" y="320"/>
                      <a:pt x="421" y="140"/>
                      <a:pt x="288" y="96"/>
                    </a:cubicBezTo>
                    <a:cubicBezTo>
                      <a:pt x="267" y="64"/>
                      <a:pt x="212" y="40"/>
                      <a:pt x="176" y="24"/>
                    </a:cubicBezTo>
                    <a:cubicBezTo>
                      <a:pt x="161" y="17"/>
                      <a:pt x="144" y="13"/>
                      <a:pt x="128" y="8"/>
                    </a:cubicBezTo>
                    <a:cubicBezTo>
                      <a:pt x="120" y="5"/>
                      <a:pt x="104" y="0"/>
                      <a:pt x="104" y="0"/>
                    </a:cubicBezTo>
                    <a:cubicBezTo>
                      <a:pt x="76" y="9"/>
                      <a:pt x="32" y="32"/>
                      <a:pt x="0" y="32"/>
                    </a:cubicBez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85" name="Line 13"/>
              <p:cNvSpPr>
                <a:spLocks noChangeShapeType="1"/>
              </p:cNvSpPr>
              <p:nvPr/>
            </p:nvSpPr>
            <p:spPr bwMode="auto">
              <a:xfrm flipV="1">
                <a:off x="4340" y="1570"/>
                <a:ext cx="210" cy="11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62486" name="Object 14"/>
              <p:cNvGraphicFramePr>
                <a:graphicFrameLocks noChangeAspect="1"/>
              </p:cNvGraphicFramePr>
              <p:nvPr/>
            </p:nvGraphicFramePr>
            <p:xfrm>
              <a:off x="4332" y="1480"/>
              <a:ext cx="147" cy="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114210" imgH="133440" progId="Equation.DSMT4">
                      <p:embed/>
                    </p:oleObj>
                  </mc:Choice>
                  <mc:Fallback>
                    <p:oleObj name="Equation" r:id="rId4" imgW="114210" imgH="1334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2" y="1480"/>
                            <a:ext cx="147" cy="1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487" name="Oval 15"/>
              <p:cNvSpPr>
                <a:spLocks noChangeArrowheads="1"/>
              </p:cNvSpPr>
              <p:nvPr/>
            </p:nvSpPr>
            <p:spPr bwMode="auto">
              <a:xfrm>
                <a:off x="3878" y="1229"/>
                <a:ext cx="907" cy="907"/>
              </a:xfrm>
              <a:prstGeom prst="ellipse">
                <a:avLst/>
              </a:prstGeom>
              <a:noFill/>
              <a:ln w="76200">
                <a:solidFill>
                  <a:srgbClr val="EEEEE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4E4E4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2488" name="Oval 16"/>
              <p:cNvSpPr>
                <a:spLocks noChangeArrowheads="1"/>
              </p:cNvSpPr>
              <p:nvPr/>
            </p:nvSpPr>
            <p:spPr bwMode="auto">
              <a:xfrm>
                <a:off x="3915" y="1260"/>
                <a:ext cx="839" cy="839"/>
              </a:xfrm>
              <a:prstGeom prst="ellipse">
                <a:avLst/>
              </a:prstGeom>
              <a:noFill/>
              <a:ln w="76200">
                <a:solidFill>
                  <a:srgbClr val="EEEEE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4E4E4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62489" name="Object 17"/>
              <p:cNvGraphicFramePr>
                <a:graphicFrameLocks noChangeAspect="1"/>
              </p:cNvGraphicFramePr>
              <p:nvPr/>
            </p:nvGraphicFramePr>
            <p:xfrm>
              <a:off x="4059" y="1752"/>
              <a:ext cx="147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114210" imgH="171450" progId="Equation.DSMT4">
                      <p:embed/>
                    </p:oleObj>
                  </mc:Choice>
                  <mc:Fallback>
                    <p:oleObj name="Equation" r:id="rId6" imgW="114210" imgH="17145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9" y="1752"/>
                            <a:ext cx="147" cy="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490" name="Object 18"/>
              <p:cNvGraphicFramePr>
                <a:graphicFrameLocks noChangeAspect="1"/>
              </p:cNvGraphicFramePr>
              <p:nvPr/>
            </p:nvGraphicFramePr>
            <p:xfrm>
              <a:off x="4476" y="1894"/>
              <a:ext cx="132" cy="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104760" imgH="133440" progId="Equation.DSMT4">
                      <p:embed/>
                    </p:oleObj>
                  </mc:Choice>
                  <mc:Fallback>
                    <p:oleObj name="Equation" r:id="rId8" imgW="104760" imgH="1334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6" y="1894"/>
                            <a:ext cx="132" cy="1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491" name="Line 19"/>
              <p:cNvSpPr>
                <a:spLocks noChangeShapeType="1"/>
              </p:cNvSpPr>
              <p:nvPr/>
            </p:nvSpPr>
            <p:spPr bwMode="auto">
              <a:xfrm flipH="1">
                <a:off x="4113" y="1682"/>
                <a:ext cx="227" cy="3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92" name="Line 20"/>
              <p:cNvSpPr>
                <a:spLocks noChangeShapeType="1"/>
              </p:cNvSpPr>
              <p:nvPr/>
            </p:nvSpPr>
            <p:spPr bwMode="auto">
              <a:xfrm>
                <a:off x="4340" y="1682"/>
                <a:ext cx="354" cy="32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471" name="Group 21"/>
            <p:cNvGrpSpPr>
              <a:grpSpLocks/>
            </p:cNvGrpSpPr>
            <p:nvPr/>
          </p:nvGrpSpPr>
          <p:grpSpPr bwMode="auto">
            <a:xfrm>
              <a:off x="4051" y="2023"/>
              <a:ext cx="136" cy="136"/>
              <a:chOff x="4232" y="1797"/>
              <a:chExt cx="136" cy="136"/>
            </a:xfrm>
          </p:grpSpPr>
          <p:sp>
            <p:nvSpPr>
              <p:cNvPr id="62477" name="Oval 22"/>
              <p:cNvSpPr>
                <a:spLocks noChangeArrowheads="1"/>
              </p:cNvSpPr>
              <p:nvPr/>
            </p:nvSpPr>
            <p:spPr bwMode="auto">
              <a:xfrm>
                <a:off x="4232" y="1797"/>
                <a:ext cx="136" cy="136"/>
              </a:xfrm>
              <a:prstGeom prst="ellips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2478" name="Oval 23"/>
              <p:cNvSpPr>
                <a:spLocks noChangeAspect="1" noChangeArrowheads="1"/>
              </p:cNvSpPr>
              <p:nvPr/>
            </p:nvSpPr>
            <p:spPr bwMode="auto">
              <a:xfrm>
                <a:off x="4268" y="1842"/>
                <a:ext cx="57" cy="5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2472" name="Group 24"/>
            <p:cNvGrpSpPr>
              <a:grpSpLocks noChangeAspect="1"/>
            </p:cNvGrpSpPr>
            <p:nvPr/>
          </p:nvGrpSpPr>
          <p:grpSpPr bwMode="auto">
            <a:xfrm>
              <a:off x="3720" y="2159"/>
              <a:ext cx="84" cy="80"/>
              <a:chOff x="3869" y="2387"/>
              <a:chExt cx="181" cy="181"/>
            </a:xfrm>
          </p:grpSpPr>
          <p:sp>
            <p:nvSpPr>
              <p:cNvPr id="62473" name="Oval 25"/>
              <p:cNvSpPr>
                <a:spLocks noChangeAspect="1" noChangeArrowheads="1"/>
              </p:cNvSpPr>
              <p:nvPr/>
            </p:nvSpPr>
            <p:spPr bwMode="auto">
              <a:xfrm>
                <a:off x="3869" y="2387"/>
                <a:ext cx="181" cy="181"/>
              </a:xfrm>
              <a:prstGeom prst="ellips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endParaRPr lang="zh-CN" altLang="zh-CN" sz="2400">
                  <a:ea typeface="楷体_GB2312" pitchFamily="49" charset="-122"/>
                </a:endParaRPr>
              </a:p>
            </p:txBody>
          </p:sp>
          <p:grpSp>
            <p:nvGrpSpPr>
              <p:cNvPr id="62474" name="Group 26"/>
              <p:cNvGrpSpPr>
                <a:grpSpLocks noChangeAspect="1"/>
              </p:cNvGrpSpPr>
              <p:nvPr/>
            </p:nvGrpSpPr>
            <p:grpSpPr bwMode="auto">
              <a:xfrm>
                <a:off x="3887" y="2404"/>
                <a:ext cx="136" cy="136"/>
                <a:chOff x="3878" y="2387"/>
                <a:chExt cx="136" cy="146"/>
              </a:xfrm>
            </p:grpSpPr>
            <p:sp>
              <p:nvSpPr>
                <p:cNvPr id="62475" name="Line 27"/>
                <p:cNvSpPr>
                  <a:spLocks noChangeAspect="1" noChangeShapeType="1"/>
                </p:cNvSpPr>
                <p:nvPr/>
              </p:nvSpPr>
              <p:spPr bwMode="auto">
                <a:xfrm>
                  <a:off x="3878" y="2387"/>
                  <a:ext cx="136" cy="136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476" name="Line 2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878" y="2397"/>
                  <a:ext cx="136" cy="136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9184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8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18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0" grpId="0" animBg="1"/>
      <p:bldP spid="186371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394" name="Object 2"/>
          <p:cNvGraphicFramePr>
            <a:graphicFrameLocks noChangeAspect="1"/>
          </p:cNvGraphicFramePr>
          <p:nvPr/>
        </p:nvGraphicFramePr>
        <p:xfrm>
          <a:off x="2855913" y="3500438"/>
          <a:ext cx="5529262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52780" imgH="438060" progId="Equation.DSMT4">
                  <p:embed/>
                </p:oleObj>
              </mc:Choice>
              <mc:Fallback>
                <p:oleObj name="Equation" r:id="rId2" imgW="2352780" imgH="4380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3500438"/>
                        <a:ext cx="5529262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395" name="Text Box 3"/>
          <p:cNvSpPr txBox="1">
            <a:spLocks noChangeArrowheads="1"/>
          </p:cNvSpPr>
          <p:nvPr/>
        </p:nvSpPr>
        <p:spPr bwMode="auto">
          <a:xfrm>
            <a:off x="1847850" y="620714"/>
            <a:ext cx="6840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CC"/>
                </a:solidFill>
              </a:rPr>
              <a:t>The magnetic energy per unit  length in three area:</a:t>
            </a:r>
          </a:p>
        </p:txBody>
      </p:sp>
      <p:graphicFrame>
        <p:nvGraphicFramePr>
          <p:cNvPr id="187396" name="Object 4"/>
          <p:cNvGraphicFramePr>
            <a:graphicFrameLocks noChangeAspect="1"/>
          </p:cNvGraphicFramePr>
          <p:nvPr/>
        </p:nvGraphicFramePr>
        <p:xfrm>
          <a:off x="2705101" y="1125539"/>
          <a:ext cx="5630863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38300" imgH="409485" progId="Equation.DSMT4">
                  <p:embed/>
                </p:oleObj>
              </mc:Choice>
              <mc:Fallback>
                <p:oleObj name="Equation" r:id="rId4" imgW="2238300" imgH="4094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1" y="1125539"/>
                        <a:ext cx="5630863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7" name="Object 5"/>
          <p:cNvGraphicFramePr>
            <a:graphicFrameLocks noChangeAspect="1"/>
          </p:cNvGraphicFramePr>
          <p:nvPr/>
        </p:nvGraphicFramePr>
        <p:xfrm>
          <a:off x="2914651" y="2420939"/>
          <a:ext cx="5788025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76440" imgH="438060" progId="Equation.DSMT4">
                  <p:embed/>
                </p:oleObj>
              </mc:Choice>
              <mc:Fallback>
                <p:oleObj name="Equation" r:id="rId6" imgW="2476440" imgH="4380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1" y="2420939"/>
                        <a:ext cx="5788025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8" name="Object 6"/>
          <p:cNvGraphicFramePr>
            <a:graphicFrameLocks noChangeAspect="1"/>
          </p:cNvGraphicFramePr>
          <p:nvPr/>
        </p:nvGraphicFramePr>
        <p:xfrm>
          <a:off x="3575051" y="4652963"/>
          <a:ext cx="5262563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38300" imgH="476340" progId="Equation.DSMT4">
                  <p:embed/>
                </p:oleObj>
              </mc:Choice>
              <mc:Fallback>
                <p:oleObj name="Equation" r:id="rId8" imgW="2238300" imgH="4763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1" y="4652963"/>
                        <a:ext cx="5262563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911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18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1774825" y="620714"/>
            <a:ext cx="6192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0000CC"/>
                </a:solidFill>
                <a:ea typeface="楷体_GB2312" pitchFamily="49" charset="-122"/>
              </a:rPr>
              <a:t>The total </a:t>
            </a:r>
            <a:r>
              <a:rPr kumimoji="1" lang="en-US" altLang="zh-CN" sz="2000" b="1" dirty="0">
                <a:solidFill>
                  <a:srgbClr val="0000CC"/>
                </a:solidFill>
              </a:rPr>
              <a:t>magnetic energy per unit  length</a:t>
            </a:r>
            <a:r>
              <a:rPr kumimoji="1" lang="en-US" altLang="zh-CN" sz="2000" dirty="0">
                <a:solidFill>
                  <a:srgbClr val="0000CC"/>
                </a:solidFill>
              </a:rPr>
              <a:t> </a:t>
            </a:r>
          </a:p>
        </p:txBody>
      </p:sp>
      <p:graphicFrame>
        <p:nvGraphicFramePr>
          <p:cNvPr id="188419" name="Object 3"/>
          <p:cNvGraphicFramePr>
            <a:graphicFrameLocks noChangeAspect="1"/>
          </p:cNvGraphicFramePr>
          <p:nvPr/>
        </p:nvGraphicFramePr>
        <p:xfrm>
          <a:off x="1919288" y="1341438"/>
          <a:ext cx="8208962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47970" imgH="704940" progId="Equation.DSMT4">
                  <p:embed/>
                </p:oleObj>
              </mc:Choice>
              <mc:Fallback>
                <p:oleObj name="Equation" r:id="rId2" imgW="3647970" imgH="7049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1341438"/>
                        <a:ext cx="8208962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1774825" y="3068639"/>
            <a:ext cx="6192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CC"/>
                </a:solidFill>
                <a:ea typeface="楷体_GB2312" pitchFamily="49" charset="-122"/>
              </a:rPr>
              <a:t>The total self-inductance per unit length</a:t>
            </a:r>
          </a:p>
        </p:txBody>
      </p:sp>
      <p:graphicFrame>
        <p:nvGraphicFramePr>
          <p:cNvPr id="188421" name="Object 5"/>
          <p:cNvGraphicFramePr>
            <a:graphicFrameLocks noChangeAspect="1"/>
          </p:cNvGraphicFramePr>
          <p:nvPr/>
        </p:nvGraphicFramePr>
        <p:xfrm>
          <a:off x="1962150" y="3627439"/>
          <a:ext cx="84328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19620" imgH="476340" progId="Equation.DSMT4">
                  <p:embed/>
                </p:oleObj>
              </mc:Choice>
              <mc:Fallback>
                <p:oleObj name="Equation" r:id="rId4" imgW="3619620" imgH="4763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3627439"/>
                        <a:ext cx="84328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2" name="Rectangle 6"/>
          <p:cNvSpPr>
            <a:spLocks noChangeArrowheads="1"/>
          </p:cNvSpPr>
          <p:nvPr/>
        </p:nvSpPr>
        <p:spPr bwMode="auto">
          <a:xfrm>
            <a:off x="1774825" y="5084763"/>
            <a:ext cx="2552700" cy="658812"/>
          </a:xfrm>
          <a:prstGeom prst="rect">
            <a:avLst/>
          </a:prstGeom>
          <a:solidFill>
            <a:srgbClr val="CCFFFF"/>
          </a:solidFill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1600" b="1">
                <a:solidFill>
                  <a:srgbClr val="800000"/>
                </a:solidFill>
              </a:rPr>
              <a:t>Internal self-inductance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1600" b="1">
                <a:solidFill>
                  <a:srgbClr val="800000"/>
                </a:solidFill>
              </a:rPr>
              <a:t>for inner conductor</a:t>
            </a:r>
          </a:p>
        </p:txBody>
      </p:sp>
      <p:sp>
        <p:nvSpPr>
          <p:cNvPr id="188423" name="Line 7"/>
          <p:cNvSpPr>
            <a:spLocks noChangeShapeType="1"/>
          </p:cNvSpPr>
          <p:nvPr/>
        </p:nvSpPr>
        <p:spPr bwMode="auto">
          <a:xfrm flipV="1">
            <a:off x="3263901" y="4581525"/>
            <a:ext cx="384175" cy="503238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24" name="Rectangle 8"/>
          <p:cNvSpPr>
            <a:spLocks noChangeArrowheads="1"/>
          </p:cNvSpPr>
          <p:nvPr/>
        </p:nvSpPr>
        <p:spPr bwMode="auto">
          <a:xfrm>
            <a:off x="3648076" y="3789363"/>
            <a:ext cx="576263" cy="792162"/>
          </a:xfrm>
          <a:prstGeom prst="rect">
            <a:avLst/>
          </a:prstGeom>
          <a:noFill/>
          <a:ln w="15875">
            <a:solidFill>
              <a:srgbClr val="FF66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8425" name="Rectangle 9"/>
          <p:cNvSpPr>
            <a:spLocks noChangeArrowheads="1"/>
          </p:cNvSpPr>
          <p:nvPr/>
        </p:nvSpPr>
        <p:spPr bwMode="auto">
          <a:xfrm>
            <a:off x="4519614" y="5413376"/>
            <a:ext cx="2962275" cy="760413"/>
          </a:xfrm>
          <a:prstGeom prst="rect">
            <a:avLst/>
          </a:prstGeom>
          <a:solidFill>
            <a:srgbClr val="CCFFFF"/>
          </a:solidFill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1600" b="1">
                <a:solidFill>
                  <a:srgbClr val="800000"/>
                </a:solidFill>
              </a:rPr>
              <a:t>External </a:t>
            </a:r>
            <a:r>
              <a:rPr kumimoji="1" lang="en-US" altLang="zh-CN" b="1">
                <a:solidFill>
                  <a:srgbClr val="800000"/>
                </a:solidFill>
              </a:rPr>
              <a:t>self-inductance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b="1">
                <a:solidFill>
                  <a:srgbClr val="800000"/>
                </a:solidFill>
              </a:rPr>
              <a:t>between two conductors</a:t>
            </a:r>
            <a:r>
              <a:rPr kumimoji="1" lang="en-US" altLang="zh-CN" sz="2000" b="1">
                <a:solidFill>
                  <a:srgbClr val="800000"/>
                </a:solidFill>
              </a:rPr>
              <a:t> </a:t>
            </a:r>
          </a:p>
        </p:txBody>
      </p:sp>
      <p:sp>
        <p:nvSpPr>
          <p:cNvPr id="188426" name="Line 10"/>
          <p:cNvSpPr>
            <a:spLocks noChangeShapeType="1"/>
          </p:cNvSpPr>
          <p:nvPr/>
        </p:nvSpPr>
        <p:spPr bwMode="auto">
          <a:xfrm flipH="1" flipV="1">
            <a:off x="5129213" y="4581526"/>
            <a:ext cx="74612" cy="792163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27" name="Rectangle 11"/>
          <p:cNvSpPr>
            <a:spLocks noChangeArrowheads="1"/>
          </p:cNvSpPr>
          <p:nvPr/>
        </p:nvSpPr>
        <p:spPr bwMode="auto">
          <a:xfrm>
            <a:off x="4367213" y="3789363"/>
            <a:ext cx="1223962" cy="792162"/>
          </a:xfrm>
          <a:prstGeom prst="rect">
            <a:avLst/>
          </a:prstGeom>
          <a:noFill/>
          <a:ln w="15875">
            <a:solidFill>
              <a:srgbClr val="FF66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88428" name="Group 12"/>
          <p:cNvGrpSpPr>
            <a:grpSpLocks/>
          </p:cNvGrpSpPr>
          <p:nvPr/>
        </p:nvGrpSpPr>
        <p:grpSpPr bwMode="auto">
          <a:xfrm>
            <a:off x="5765800" y="3644900"/>
            <a:ext cx="4859338" cy="2947988"/>
            <a:chOff x="2699" y="2296"/>
            <a:chExt cx="2948" cy="1857"/>
          </a:xfrm>
        </p:grpSpPr>
        <p:sp>
          <p:nvSpPr>
            <p:cNvPr id="64525" name="Rectangle 13"/>
            <p:cNvSpPr>
              <a:spLocks noChangeArrowheads="1"/>
            </p:cNvSpPr>
            <p:nvPr/>
          </p:nvSpPr>
          <p:spPr bwMode="auto">
            <a:xfrm>
              <a:off x="3833" y="3385"/>
              <a:ext cx="1261" cy="76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rgbClr val="800000"/>
                  </a:solidFill>
                </a:rPr>
                <a:t>Internal self-inductance </a:t>
              </a:r>
            </a:p>
            <a:p>
              <a:pPr eaLnBrk="1" hangingPunct="1"/>
              <a:r>
                <a:rPr kumimoji="1" lang="en-US" altLang="zh-CN" b="1">
                  <a:solidFill>
                    <a:srgbClr val="800000"/>
                  </a:solidFill>
                </a:rPr>
                <a:t>for outer conductor</a:t>
              </a:r>
              <a:endParaRPr kumimoji="1" lang="en-US" altLang="zh-CN" sz="2000" b="1">
                <a:solidFill>
                  <a:srgbClr val="800000"/>
                </a:solidFill>
              </a:endParaRPr>
            </a:p>
          </p:txBody>
        </p:sp>
        <p:sp>
          <p:nvSpPr>
            <p:cNvPr id="64526" name="Line 14"/>
            <p:cNvSpPr>
              <a:spLocks noChangeShapeType="1"/>
            </p:cNvSpPr>
            <p:nvPr/>
          </p:nvSpPr>
          <p:spPr bwMode="auto">
            <a:xfrm flipH="1" flipV="1">
              <a:off x="4195" y="2976"/>
              <a:ext cx="228" cy="40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7" name="Rectangle 15"/>
            <p:cNvSpPr>
              <a:spLocks noChangeArrowheads="1"/>
            </p:cNvSpPr>
            <p:nvPr/>
          </p:nvSpPr>
          <p:spPr bwMode="auto">
            <a:xfrm>
              <a:off x="2699" y="2296"/>
              <a:ext cx="2948" cy="680"/>
            </a:xfrm>
            <a:prstGeom prst="rect">
              <a:avLst/>
            </a:prstGeom>
            <a:noFill/>
            <a:ln w="15875">
              <a:solidFill>
                <a:srgbClr val="FF66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35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8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18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8" grpId="0"/>
      <p:bldP spid="188420" grpId="0"/>
      <p:bldP spid="188422" grpId="0" animBg="1"/>
      <p:bldP spid="188423" grpId="0" animBg="1"/>
      <p:bldP spid="188424" grpId="0" animBg="1"/>
      <p:bldP spid="188425" grpId="0" animBg="1"/>
      <p:bldP spid="188426" grpId="0" animBg="1"/>
      <p:bldP spid="1884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697181" y="2050478"/>
            <a:ext cx="985751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2. The magnetic field lines are</a:t>
            </a:r>
            <a:r>
              <a:rPr kumimoji="1"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closed everywhere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with no beginning or end. This may be called the principle of</a:t>
            </a:r>
            <a:r>
              <a:rPr kumimoji="1"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magnetic flux continuity</a:t>
            </a:r>
            <a:r>
              <a:rPr kumimoji="1"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2400" b="1" dirty="0">
              <a:solidFill>
                <a:srgbClr val="3333FF"/>
              </a:solidFill>
              <a:latin typeface="宋体" panose="02010600030101010101" pitchFamily="2" charset="-122"/>
              <a:ea typeface="楷体_GB2312" pitchFamily="49" charset="-122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697181" y="1364568"/>
            <a:ext cx="91509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1. The total magnetic flux through a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closed</a:t>
            </a:r>
            <a:r>
              <a:rPr kumimoji="1"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 surface is equal to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zero</a:t>
            </a:r>
            <a:r>
              <a:rPr kumimoji="1"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2400" b="1" dirty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812610"/>
              </p:ext>
            </p:extLst>
          </p:nvPr>
        </p:nvGraphicFramePr>
        <p:xfrm>
          <a:off x="4496953" y="619324"/>
          <a:ext cx="1668319" cy="609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447" imgH="291973" progId="Equation.DSMT4">
                  <p:embed/>
                </p:oleObj>
              </mc:Choice>
              <mc:Fallback>
                <p:oleObj name="Equation" r:id="rId2" imgW="812447" imgH="291973" progId="Equation.DSMT4">
                  <p:embed/>
                  <p:pic>
                    <p:nvPicPr>
                      <p:cNvPr id="922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6953" y="619324"/>
                        <a:ext cx="1668319" cy="6098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828800" y="3799466"/>
            <a:ext cx="6555940" cy="2473325"/>
            <a:chOff x="1828800" y="3799466"/>
            <a:chExt cx="6555940" cy="2473325"/>
          </a:xfrm>
        </p:grpSpPr>
        <p:pic>
          <p:nvPicPr>
            <p:cNvPr id="8806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6953" y="3799466"/>
              <a:ext cx="3887787" cy="2473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1828800" y="3799466"/>
              <a:ext cx="19119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/>
                <a:t>Summary</a:t>
              </a:r>
              <a:endParaRPr lang="zh-CN" altLang="en-US" sz="24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0129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Text Box 2"/>
          <p:cNvSpPr txBox="1">
            <a:spLocks noChangeArrowheads="1"/>
          </p:cNvSpPr>
          <p:nvPr/>
        </p:nvSpPr>
        <p:spPr bwMode="auto">
          <a:xfrm>
            <a:off x="1774826" y="2349501"/>
            <a:ext cx="5400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Boundary conditions (general problems):</a:t>
            </a:r>
            <a:endParaRPr kumimoji="1" lang="en-US" altLang="zh-CN" sz="2000" b="1">
              <a:solidFill>
                <a:srgbClr val="0000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8964" name="Text Box 5"/>
          <p:cNvSpPr txBox="1">
            <a:spLocks noChangeArrowheads="1"/>
          </p:cNvSpPr>
          <p:nvPr/>
        </p:nvSpPr>
        <p:spPr bwMode="auto">
          <a:xfrm>
            <a:off x="1847851" y="1125538"/>
            <a:ext cx="2232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Differential forms </a:t>
            </a:r>
            <a:r>
              <a:rPr kumimoji="1" lang="zh-CN" altLang="en-US" sz="1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sp>
        <p:nvSpPr>
          <p:cNvPr id="168965" name="Text Box 8"/>
          <p:cNvSpPr txBox="1">
            <a:spLocks noChangeArrowheads="1"/>
          </p:cNvSpPr>
          <p:nvPr/>
        </p:nvSpPr>
        <p:spPr bwMode="auto">
          <a:xfrm>
            <a:off x="1847851" y="1844676"/>
            <a:ext cx="3419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Constitutive relations</a:t>
            </a:r>
            <a:r>
              <a:rPr kumimoji="1" lang="zh-CN" altLang="en-US" sz="1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168966" name="Text Box 9"/>
          <p:cNvSpPr txBox="1">
            <a:spLocks noChangeArrowheads="1"/>
          </p:cNvSpPr>
          <p:nvPr/>
        </p:nvSpPr>
        <p:spPr bwMode="auto">
          <a:xfrm>
            <a:off x="1774826" y="620714"/>
            <a:ext cx="5903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Basic equations (general problems):</a:t>
            </a:r>
          </a:p>
        </p:txBody>
      </p:sp>
      <p:sp>
        <p:nvSpPr>
          <p:cNvPr id="168967" name="Text Box 13"/>
          <p:cNvSpPr txBox="1">
            <a:spLocks noChangeArrowheads="1"/>
          </p:cNvSpPr>
          <p:nvPr/>
        </p:nvSpPr>
        <p:spPr bwMode="auto">
          <a:xfrm>
            <a:off x="5664201" y="1196976"/>
            <a:ext cx="2016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Integral forms</a:t>
            </a:r>
            <a:r>
              <a:rPr kumimoji="1" lang="zh-CN" altLang="en-US" sz="1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168969" name="Object 2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079875" y="981075"/>
          <a:ext cx="1354138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6630" imgH="438060" progId="Equation.DSMT4">
                  <p:embed/>
                </p:oleObj>
              </mc:Choice>
              <mc:Fallback>
                <p:oleObj name="Equation" r:id="rId2" imgW="666630" imgH="43806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981075"/>
                        <a:ext cx="1354138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0" name="Object 2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7535864" y="836613"/>
          <a:ext cx="2447925" cy="127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52630" imgH="571500" progId="Equation.3">
                  <p:embed/>
                </p:oleObj>
              </mc:Choice>
              <mc:Fallback>
                <p:oleObj name="公式" r:id="rId4" imgW="1152630" imgH="5715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5864" y="836613"/>
                        <a:ext cx="2447925" cy="1274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1" name="Object 31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367214" y="1773238"/>
          <a:ext cx="11953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66830" imgH="171450" progId="Equation.DSMT4">
                  <p:embed/>
                </p:oleObj>
              </mc:Choice>
              <mc:Fallback>
                <p:oleObj name="Equation" r:id="rId6" imgW="466830" imgH="17145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4" y="1773238"/>
                        <a:ext cx="119538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2" name="Object 33"/>
          <p:cNvGraphicFramePr>
            <a:graphicFrameLocks noChangeAspect="1"/>
          </p:cNvGraphicFramePr>
          <p:nvPr/>
        </p:nvGraphicFramePr>
        <p:xfrm>
          <a:off x="3000375" y="2708275"/>
          <a:ext cx="23241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219320" imgH="466635" progId="Equation.3">
                  <p:embed/>
                </p:oleObj>
              </mc:Choice>
              <mc:Fallback>
                <p:oleObj name="公式" r:id="rId8" imgW="1219320" imgH="4666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2708275"/>
                        <a:ext cx="23241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3" name="Object 34"/>
          <p:cNvGraphicFramePr>
            <a:graphicFrameLocks noChangeAspect="1"/>
          </p:cNvGraphicFramePr>
          <p:nvPr/>
        </p:nvGraphicFramePr>
        <p:xfrm>
          <a:off x="6527800" y="2708276"/>
          <a:ext cx="2128838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933390" imgH="419190" progId="Equation.3">
                  <p:embed/>
                </p:oleObj>
              </mc:Choice>
              <mc:Fallback>
                <p:oleObj name="公式" r:id="rId10" imgW="933390" imgH="4191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2708276"/>
                        <a:ext cx="2128838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4" name="Text Box 35"/>
          <p:cNvSpPr txBox="1">
            <a:spLocks noChangeArrowheads="1"/>
          </p:cNvSpPr>
          <p:nvPr/>
        </p:nvSpPr>
        <p:spPr bwMode="auto">
          <a:xfrm>
            <a:off x="5591175" y="2852738"/>
            <a:ext cx="827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OR</a:t>
            </a:r>
          </a:p>
        </p:txBody>
      </p:sp>
      <p:sp>
        <p:nvSpPr>
          <p:cNvPr id="65549" name="Rectangle 15"/>
          <p:cNvSpPr>
            <a:spLocks noRot="1" noChangeArrowheads="1"/>
          </p:cNvSpPr>
          <p:nvPr/>
        </p:nvSpPr>
        <p:spPr bwMode="auto">
          <a:xfrm>
            <a:off x="3143250" y="0"/>
            <a:ext cx="5976938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>
                <a:solidFill>
                  <a:srgbClr val="800000"/>
                </a:solidFill>
              </a:rPr>
              <a:t>Summary</a:t>
            </a:r>
          </a:p>
        </p:txBody>
      </p:sp>
      <p:sp>
        <p:nvSpPr>
          <p:cNvPr id="168976" name="Text Box 2"/>
          <p:cNvSpPr txBox="1">
            <a:spLocks noChangeArrowheads="1"/>
          </p:cNvSpPr>
          <p:nvPr/>
        </p:nvSpPr>
        <p:spPr bwMode="auto">
          <a:xfrm>
            <a:off x="1774826" y="3716339"/>
            <a:ext cx="367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 Magnetized current density:</a:t>
            </a:r>
            <a:endParaRPr kumimoji="1" lang="en-US" altLang="zh-CN" sz="2000" b="1">
              <a:solidFill>
                <a:srgbClr val="0000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68977" name="Object 683"/>
          <p:cNvGraphicFramePr>
            <a:graphicFrameLocks noChangeAspect="1"/>
          </p:cNvGraphicFramePr>
          <p:nvPr/>
        </p:nvGraphicFramePr>
        <p:xfrm>
          <a:off x="5448300" y="3644900"/>
          <a:ext cx="1485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52490" imgH="247740" progId="Equation.DSMT4">
                  <p:embed/>
                </p:oleObj>
              </mc:Choice>
              <mc:Fallback>
                <p:oleObj name="Equation" r:id="rId12" imgW="752490" imgH="2477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3644900"/>
                        <a:ext cx="1485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8" name="Object 223"/>
          <p:cNvGraphicFramePr>
            <a:graphicFrameLocks noChangeAspect="1"/>
          </p:cNvGraphicFramePr>
          <p:nvPr/>
        </p:nvGraphicFramePr>
        <p:xfrm>
          <a:off x="7391400" y="3644901"/>
          <a:ext cx="17272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28630" imgH="247740" progId="Equation.DSMT4">
                  <p:embed/>
                </p:oleObj>
              </mc:Choice>
              <mc:Fallback>
                <p:oleObj name="Equation" r:id="rId14" imgW="828630" imgH="2477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644901"/>
                        <a:ext cx="17272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9" name="Text Box 2"/>
          <p:cNvSpPr txBox="1">
            <a:spLocks noChangeArrowheads="1"/>
          </p:cNvSpPr>
          <p:nvPr/>
        </p:nvSpPr>
        <p:spPr bwMode="auto">
          <a:xfrm>
            <a:off x="1774826" y="4437064"/>
            <a:ext cx="1800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 Inductance:</a:t>
            </a:r>
            <a:endParaRPr kumimoji="1" lang="en-US" altLang="zh-CN" sz="2000" b="1">
              <a:solidFill>
                <a:srgbClr val="0000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8980" name="Text Box 2"/>
          <p:cNvSpPr txBox="1">
            <a:spLocks noChangeArrowheads="1"/>
          </p:cNvSpPr>
          <p:nvPr/>
        </p:nvSpPr>
        <p:spPr bwMode="auto">
          <a:xfrm>
            <a:off x="1774826" y="5157789"/>
            <a:ext cx="3313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 Magnetic energy density:</a:t>
            </a:r>
            <a:endParaRPr kumimoji="1" lang="en-US" altLang="zh-CN" sz="2000" b="1">
              <a:solidFill>
                <a:srgbClr val="0000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68981" name="Object 3"/>
          <p:cNvGraphicFramePr>
            <a:graphicFrameLocks noChangeAspect="1"/>
          </p:cNvGraphicFramePr>
          <p:nvPr/>
        </p:nvGraphicFramePr>
        <p:xfrm>
          <a:off x="3792539" y="4292601"/>
          <a:ext cx="8921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380970" imgH="323760" progId="Equation.3">
                  <p:embed/>
                </p:oleObj>
              </mc:Choice>
              <mc:Fallback>
                <p:oleObj name="公式" r:id="rId16" imgW="380970" imgH="32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9" y="4292601"/>
                        <a:ext cx="89217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135010"/>
              </p:ext>
            </p:extLst>
          </p:nvPr>
        </p:nvGraphicFramePr>
        <p:xfrm>
          <a:off x="5165725" y="4938713"/>
          <a:ext cx="1576388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812520" imgH="393480" progId="Equation.DSMT4">
                  <p:embed/>
                </p:oleObj>
              </mc:Choice>
              <mc:Fallback>
                <p:oleObj name="Equation" r:id="rId18" imgW="8125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5725" y="4938713"/>
                        <a:ext cx="1576388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8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936799"/>
              </p:ext>
            </p:extLst>
          </p:nvPr>
        </p:nvGraphicFramePr>
        <p:xfrm>
          <a:off x="9369713" y="5605825"/>
          <a:ext cx="2157269" cy="75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206360" imgH="393480" progId="Equation.DSMT4">
                  <p:embed/>
                </p:oleObj>
              </mc:Choice>
              <mc:Fallback>
                <p:oleObj name="Equation" r:id="rId20" imgW="1206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9713" y="5605825"/>
                        <a:ext cx="2157269" cy="75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84" name="Text Box 2"/>
          <p:cNvSpPr txBox="1">
            <a:spLocks noChangeArrowheads="1"/>
          </p:cNvSpPr>
          <p:nvPr/>
        </p:nvSpPr>
        <p:spPr bwMode="auto">
          <a:xfrm>
            <a:off x="1774825" y="5805489"/>
            <a:ext cx="2376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6. Magnetic energy:</a:t>
            </a:r>
            <a:endParaRPr kumimoji="1" lang="en-US" altLang="zh-CN" sz="2000" b="1">
              <a:solidFill>
                <a:srgbClr val="0000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6898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816158"/>
              </p:ext>
            </p:extLst>
          </p:nvPr>
        </p:nvGraphicFramePr>
        <p:xfrm>
          <a:off x="4167187" y="5662613"/>
          <a:ext cx="228917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130040" imgH="393480" progId="Equation.DSMT4">
                  <p:embed/>
                </p:oleObj>
              </mc:Choice>
              <mc:Fallback>
                <p:oleObj name="Equation" r:id="rId22" imgW="11300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187" y="5662613"/>
                        <a:ext cx="2289177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8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785381"/>
              </p:ext>
            </p:extLst>
          </p:nvPr>
        </p:nvGraphicFramePr>
        <p:xfrm>
          <a:off x="6809365" y="5629999"/>
          <a:ext cx="2001838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091880" imgH="393480" progId="Equation.DSMT4">
                  <p:embed/>
                </p:oleObj>
              </mc:Choice>
              <mc:Fallback>
                <p:oleObj name="Equation" r:id="rId24" imgW="1091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9365" y="5629999"/>
                        <a:ext cx="2001838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87" name="Rectangle 27"/>
          <p:cNvSpPr>
            <a:spLocks noChangeArrowheads="1"/>
          </p:cNvSpPr>
          <p:nvPr/>
        </p:nvSpPr>
        <p:spPr bwMode="auto">
          <a:xfrm>
            <a:off x="5087939" y="4437063"/>
            <a:ext cx="1570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 = L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L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51531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8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68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6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6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6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6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68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6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6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6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68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68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/>
      <p:bldP spid="168964" grpId="0"/>
      <p:bldP spid="168965" grpId="0"/>
      <p:bldP spid="168966" grpId="0"/>
      <p:bldP spid="168967" grpId="0"/>
      <p:bldP spid="168974" grpId="0"/>
      <p:bldP spid="168976" grpId="0"/>
      <p:bldP spid="168979" grpId="0"/>
      <p:bldP spid="168980" grpId="0"/>
      <p:bldP spid="168984" grpId="0"/>
      <p:bldP spid="16898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74825" y="1125538"/>
            <a:ext cx="854075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6000" b="1">
                <a:effectLst>
                  <a:outerShdw blurRad="38100" dist="38100" dir="2700000" algn="tl">
                    <a:srgbClr val="C0C0C0"/>
                  </a:outerShdw>
                </a:effectLst>
              </a:rPr>
              <a:t>Homework</a:t>
            </a:r>
          </a:p>
        </p:txBody>
      </p:sp>
      <p:sp>
        <p:nvSpPr>
          <p:cNvPr id="665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424114" y="2852738"/>
            <a:ext cx="7488237" cy="1873250"/>
          </a:xfrm>
        </p:spPr>
        <p:txBody>
          <a:bodyPr/>
          <a:lstStyle/>
          <a:p>
            <a:r>
              <a:rPr lang="en-US" altLang="zh-CN" sz="4800" b="1"/>
              <a:t>6-4, 6-6, 6-10, 6-15, 6-22, 6-27</a:t>
            </a:r>
            <a:endParaRPr lang="zh-CN" altLang="zh-CN" sz="4800"/>
          </a:p>
        </p:txBody>
      </p:sp>
    </p:spTree>
    <p:extLst>
      <p:ext uri="{BB962C8B-B14F-4D97-AF65-F5344CB8AC3E}">
        <p14:creationId xmlns:p14="http://schemas.microsoft.com/office/powerpoint/2010/main" val="840006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Text Box 2"/>
          <p:cNvSpPr txBox="1">
            <a:spLocks noChangeArrowheads="1"/>
          </p:cNvSpPr>
          <p:nvPr/>
        </p:nvSpPr>
        <p:spPr bwMode="auto">
          <a:xfrm>
            <a:off x="1774825" y="549276"/>
            <a:ext cx="6337300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FF0000"/>
                </a:solidFill>
                <a:ea typeface="幼圆" panose="02010509060101010101" pitchFamily="49" charset="-122"/>
              </a:rPr>
              <a:t>Ex</a:t>
            </a:r>
            <a:r>
              <a:rPr kumimoji="1" lang="en-US" altLang="zh-CN" sz="2000" b="1">
                <a:solidFill>
                  <a:srgbClr val="FF0000"/>
                </a:solidFill>
                <a:ea typeface="楷体_GB2312" pitchFamily="49" charset="-122"/>
              </a:rPr>
              <a:t>: </a:t>
            </a:r>
            <a:r>
              <a:rPr kumimoji="1" lang="en-US" altLang="zh-CN" sz="2000" b="1">
                <a:solidFill>
                  <a:srgbClr val="0000CC"/>
                </a:solidFill>
                <a:ea typeface="楷体_GB2312" pitchFamily="49" charset="-122"/>
              </a:rPr>
              <a:t>An infinitely long, straight conductor with a circular cross section of radius b carries a steady current I. Determine the magnetic flux density both inside and outside the conductor</a:t>
            </a:r>
            <a:r>
              <a:rPr kumimoji="1" lang="en-US" altLang="zh-CN" sz="2000" b="1">
                <a:solidFill>
                  <a:srgbClr val="0000CC"/>
                </a:solidFill>
              </a:rPr>
              <a:t>.</a:t>
            </a:r>
            <a:r>
              <a:rPr kumimoji="1" lang="en-US" altLang="zh-CN" sz="2000">
                <a:solidFill>
                  <a:srgbClr val="0000CC"/>
                </a:solidFill>
              </a:rPr>
              <a:t> </a:t>
            </a:r>
            <a:r>
              <a:rPr kumimoji="1" lang="en-US" altLang="zh-CN" sz="2000" b="1">
                <a:solidFill>
                  <a:srgbClr val="0000CC"/>
                </a:solidFill>
                <a:ea typeface="楷体_GB2312" pitchFamily="49" charset="-122"/>
              </a:rPr>
              <a:t> </a:t>
            </a:r>
            <a:endParaRPr kumimoji="1" lang="en-US" altLang="zh-CN" sz="2000" b="1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9093" name="Text Box 4"/>
          <p:cNvSpPr txBox="1">
            <a:spLocks noChangeArrowheads="1"/>
          </p:cNvSpPr>
          <p:nvPr/>
        </p:nvSpPr>
        <p:spPr bwMode="auto">
          <a:xfrm>
            <a:off x="1919288" y="2276476"/>
            <a:ext cx="1439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FF33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Solution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：</a:t>
            </a:r>
            <a:endParaRPr kumimoji="1" lang="zh-CN" altLang="en-US" sz="2000" b="1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1126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26" y="620714"/>
            <a:ext cx="2303463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09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2852739"/>
            <a:ext cx="8640762" cy="336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8" descr="BD05546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8288" y="5273675"/>
            <a:ext cx="1763712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07818" y="803564"/>
            <a:ext cx="1495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Example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87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/>
      <p:bldP spid="8909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524001" y="5805489"/>
            <a:ext cx="3622675" cy="4349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00CC"/>
                </a:solidFill>
                <a:latin typeface="Times New Roman" panose="02020603050405020304" pitchFamily="18" charset="0"/>
              </a:rPr>
              <a:t>     Magnetic flux density of an infinitely long circular conductor carrying a current I</a:t>
            </a:r>
          </a:p>
        </p:txBody>
      </p:sp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188913"/>
            <a:ext cx="8785225" cy="356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3716338"/>
            <a:ext cx="320040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5232400" y="3860801"/>
            <a:ext cx="49672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If it is not a solid cylindrical conductor but a very thin circular tube carrying a surface current density </a:t>
            </a:r>
            <a:r>
              <a:rPr lang="en-US" altLang="zh-CN" sz="2000" b="1" i="1">
                <a:solidFill>
                  <a:srgbClr val="0000CC"/>
                </a:solidFill>
                <a:latin typeface="Times New Roman" panose="02020603050405020304" pitchFamily="18" charset="0"/>
              </a:rPr>
              <a:t>Js</a:t>
            </a: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, then it is obvious:</a:t>
            </a:r>
          </a:p>
        </p:txBody>
      </p:sp>
      <p:pic>
        <p:nvPicPr>
          <p:cNvPr id="12493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9" y="5013326"/>
            <a:ext cx="3025775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545638" y="5589588"/>
            <a:ext cx="11223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FFC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584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/>
      <p:bldP spid="1249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774826" y="1125538"/>
            <a:ext cx="10417174" cy="86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800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The divergence-free postulate of </a:t>
            </a:r>
            <a:r>
              <a:rPr lang="en-US" altLang="ko-KR" sz="2800" b="1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B,</a:t>
            </a:r>
            <a:r>
              <a:rPr lang="en-US" altLang="ko-KR" sz="2800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 assures that </a:t>
            </a:r>
            <a:r>
              <a:rPr lang="en-US" altLang="ko-KR" sz="2800" b="1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B</a:t>
            </a:r>
            <a:r>
              <a:rPr lang="en-US" altLang="ko-KR" sz="2800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is </a:t>
            </a:r>
            <a:r>
              <a:rPr lang="en-US" altLang="ko-KR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solenoidal</a:t>
            </a:r>
            <a:r>
              <a:rPr lang="en-US" altLang="ko-KR" sz="2800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.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847850" y="333376"/>
            <a:ext cx="854075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rgbClr val="800000"/>
                </a:solidFill>
              </a:rPr>
              <a:t>6.2 Vector Magnetic Potential</a:t>
            </a:r>
          </a:p>
        </p:txBody>
      </p:sp>
      <p:graphicFrame>
        <p:nvGraphicFramePr>
          <p:cNvPr id="90122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168908"/>
              </p:ext>
            </p:extLst>
          </p:nvPr>
        </p:nvGraphicFramePr>
        <p:xfrm>
          <a:off x="4800601" y="1702918"/>
          <a:ext cx="13684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2420" imgH="171450" progId="Equation.DSMT4">
                  <p:embed/>
                </p:oleObj>
              </mc:Choice>
              <mc:Fallback>
                <p:oleObj name="Equation" r:id="rId2" imgW="552420" imgH="17145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1702918"/>
                        <a:ext cx="13684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3" name="Object 25"/>
          <p:cNvGraphicFramePr>
            <a:graphicFrameLocks noChangeAspect="1"/>
          </p:cNvGraphicFramePr>
          <p:nvPr/>
        </p:nvGraphicFramePr>
        <p:xfrm>
          <a:off x="4656139" y="3068639"/>
          <a:ext cx="264318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66770" imgH="209460" progId="Equation.DSMT4">
                  <p:embed/>
                </p:oleObj>
              </mc:Choice>
              <mc:Fallback>
                <p:oleObj name="Equation" r:id="rId4" imgW="1066770" imgH="2094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9" y="3068639"/>
                        <a:ext cx="2643187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8" name="Picture 18" descr="感恩 中的图像 0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548" y="5239264"/>
            <a:ext cx="955095" cy="1618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31" name="Rectangle 19"/>
          <p:cNvSpPr>
            <a:spLocks noRot="1" noChangeArrowheads="1"/>
          </p:cNvSpPr>
          <p:nvPr/>
        </p:nvSpPr>
        <p:spPr bwMode="auto">
          <a:xfrm>
            <a:off x="1774826" y="2205039"/>
            <a:ext cx="9692244" cy="93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en-US" altLang="ko-KR" sz="2800" dirty="0">
                <a:solidFill>
                  <a:srgbClr val="0000CC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As a consequence, </a:t>
            </a:r>
            <a:r>
              <a:rPr lang="en-US" altLang="ko-KR" sz="2800" b="1" dirty="0">
                <a:solidFill>
                  <a:srgbClr val="0000CC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B</a:t>
            </a:r>
            <a:r>
              <a:rPr lang="en-US" altLang="ko-KR" sz="2800" dirty="0">
                <a:solidFill>
                  <a:srgbClr val="0000CC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can be expressed as the curl of another vector field, say </a:t>
            </a:r>
            <a:r>
              <a:rPr lang="en-US" altLang="ko-KR" sz="2800" b="1" dirty="0">
                <a:solidFill>
                  <a:srgbClr val="0000CC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A</a:t>
            </a:r>
            <a:r>
              <a:rPr lang="en-US" altLang="ko-KR" sz="2800" dirty="0">
                <a:solidFill>
                  <a:srgbClr val="0000CC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, such that</a:t>
            </a:r>
            <a:endParaRPr lang="ko-KR" altLang="en-US" sz="2800" dirty="0">
              <a:solidFill>
                <a:srgbClr val="0000CC"/>
              </a:solidFill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  <p:sp>
        <p:nvSpPr>
          <p:cNvPr id="90133" name="Rectangle 21"/>
          <p:cNvSpPr>
            <a:spLocks noRot="1" noChangeArrowheads="1"/>
          </p:cNvSpPr>
          <p:nvPr/>
        </p:nvSpPr>
        <p:spPr bwMode="auto">
          <a:xfrm>
            <a:off x="1774826" y="3716339"/>
            <a:ext cx="10212817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ko-KR" sz="2800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The vector field </a:t>
            </a:r>
            <a:r>
              <a:rPr lang="en-US" altLang="ko-KR" sz="2800" b="1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A</a:t>
            </a:r>
            <a:r>
              <a:rPr lang="en-US" altLang="ko-KR" sz="2800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so defined is called the </a:t>
            </a:r>
            <a:r>
              <a:rPr lang="en-US" altLang="ko-KR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vector magnetic potential</a:t>
            </a:r>
            <a:r>
              <a:rPr lang="en-US" altLang="ko-KR" sz="2800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.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Gulim" panose="020B0600000101010101" pitchFamily="34" charset="-127"/>
            </a:endParaRPr>
          </a:p>
          <a:p>
            <a:pPr eaLnBrk="1" hangingPunct="1"/>
            <a:r>
              <a:rPr lang="en-US" altLang="ko-KR" sz="2800" dirty="0">
                <a:solidFill>
                  <a:srgbClr val="0000CC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The definition of a vector field requires the specification of both its curl and its divergence.</a:t>
            </a:r>
            <a:endParaRPr lang="en-US" altLang="zh-CN" sz="2800" dirty="0">
              <a:solidFill>
                <a:srgbClr val="0000CC"/>
              </a:solidFill>
              <a:latin typeface="Times New Roman" panose="02020603050405020304" pitchFamily="18" charset="0"/>
              <a:ea typeface="Gulim" panose="020B0600000101010101" pitchFamily="34" charset="-127"/>
            </a:endParaRPr>
          </a:p>
          <a:p>
            <a:pPr eaLnBrk="1" hangingPunct="1"/>
            <a:r>
              <a:rPr lang="en-US" altLang="ko-KR" sz="2800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How do we choose divergence of A?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521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0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build="p"/>
      <p:bldP spid="90131" grpId="0"/>
      <p:bldP spid="90133" grpId="0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2481</TotalTime>
  <Words>2815</Words>
  <Application>Microsoft Office PowerPoint</Application>
  <PresentationFormat>宽屏</PresentationFormat>
  <Paragraphs>394</Paragraphs>
  <Slides>61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61</vt:i4>
      </vt:variant>
    </vt:vector>
  </HeadingPairs>
  <TitlesOfParts>
    <vt:vector size="77" baseType="lpstr">
      <vt:lpstr>楷体_GB2312</vt:lpstr>
      <vt:lpstr>宋体</vt:lpstr>
      <vt:lpstr>幼圆</vt:lpstr>
      <vt:lpstr>Arial</vt:lpstr>
      <vt:lpstr>Calibri</vt:lpstr>
      <vt:lpstr>Century Gothic</vt:lpstr>
      <vt:lpstr>Times New Roman</vt:lpstr>
      <vt:lpstr>Verdana</vt:lpstr>
      <vt:lpstr>Wingdings</vt:lpstr>
      <vt:lpstr>Wingdings 3</vt:lpstr>
      <vt:lpstr>丝状</vt:lpstr>
      <vt:lpstr>Equation</vt:lpstr>
      <vt:lpstr>MathType 6.0 Equation</vt:lpstr>
      <vt:lpstr>公式</vt:lpstr>
      <vt:lpstr>剪辑</vt:lpstr>
      <vt:lpstr>CorelDRAW! Graphic</vt:lpstr>
      <vt:lpstr>PowerPoint 演示文稿</vt:lpstr>
      <vt:lpstr>PowerPoint 演示文稿</vt:lpstr>
      <vt:lpstr>6.1 Fundamental Postulates of Magnetostatics in Free Space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Homework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lwq</dc:creator>
  <cp:lastModifiedBy>骆 无穷</cp:lastModifiedBy>
  <cp:revision>50</cp:revision>
  <dcterms:created xsi:type="dcterms:W3CDTF">2019-03-21T03:59:03Z</dcterms:created>
  <dcterms:modified xsi:type="dcterms:W3CDTF">2021-04-24T15:46:54Z</dcterms:modified>
</cp:coreProperties>
</file>