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59.wmf"/><Relationship Id="rId5" Type="http://schemas.openxmlformats.org/officeDocument/2006/relationships/image" Target="../media/image54.wmf"/><Relationship Id="rId10" Type="http://schemas.openxmlformats.org/officeDocument/2006/relationships/image" Target="../media/image26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56.wmf"/><Relationship Id="rId1" Type="http://schemas.openxmlformats.org/officeDocument/2006/relationships/image" Target="../media/image67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11" Type="http://schemas.openxmlformats.org/officeDocument/2006/relationships/image" Target="../media/image149.wmf"/><Relationship Id="rId5" Type="http://schemas.openxmlformats.org/officeDocument/2006/relationships/image" Target="../media/image143.wmf"/><Relationship Id="rId10" Type="http://schemas.openxmlformats.org/officeDocument/2006/relationships/image" Target="../media/image148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4" Type="http://schemas.openxmlformats.org/officeDocument/2006/relationships/image" Target="../media/image15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9" Type="http://schemas.openxmlformats.org/officeDocument/2006/relationships/image" Target="../media/image15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png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2" Type="http://schemas.openxmlformats.org/officeDocument/2006/relationships/image" Target="../media/image82.wmf"/><Relationship Id="rId1" Type="http://schemas.openxmlformats.org/officeDocument/2006/relationships/image" Target="../media/image186.wmf"/><Relationship Id="rId6" Type="http://schemas.openxmlformats.org/officeDocument/2006/relationships/image" Target="../media/image190.wmf"/><Relationship Id="rId11" Type="http://schemas.openxmlformats.org/officeDocument/2006/relationships/image" Target="../media/image195.wmf"/><Relationship Id="rId5" Type="http://schemas.openxmlformats.org/officeDocument/2006/relationships/image" Target="../media/image189.wmf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4" Type="http://schemas.openxmlformats.org/officeDocument/2006/relationships/image" Target="../media/image20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12" Type="http://schemas.openxmlformats.org/officeDocument/2006/relationships/image" Target="../media/image228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11" Type="http://schemas.openxmlformats.org/officeDocument/2006/relationships/image" Target="../media/image227.wmf"/><Relationship Id="rId5" Type="http://schemas.openxmlformats.org/officeDocument/2006/relationships/image" Target="../media/image221.wmf"/><Relationship Id="rId10" Type="http://schemas.openxmlformats.org/officeDocument/2006/relationships/image" Target="../media/image226.wmf"/><Relationship Id="rId4" Type="http://schemas.openxmlformats.org/officeDocument/2006/relationships/image" Target="../media/image220.wmf"/><Relationship Id="rId9" Type="http://schemas.openxmlformats.org/officeDocument/2006/relationships/image" Target="../media/image225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image" Target="../media/image231.wmf"/><Relationship Id="rId7" Type="http://schemas.openxmlformats.org/officeDocument/2006/relationships/image" Target="../media/image56.wmf"/><Relationship Id="rId12" Type="http://schemas.openxmlformats.org/officeDocument/2006/relationships/image" Target="../media/image239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11" Type="http://schemas.openxmlformats.org/officeDocument/2006/relationships/image" Target="../media/image238.wmf"/><Relationship Id="rId5" Type="http://schemas.openxmlformats.org/officeDocument/2006/relationships/image" Target="../media/image233.wmf"/><Relationship Id="rId10" Type="http://schemas.openxmlformats.org/officeDocument/2006/relationships/image" Target="../media/image237.wmf"/><Relationship Id="rId4" Type="http://schemas.openxmlformats.org/officeDocument/2006/relationships/image" Target="../media/image232.wmf"/><Relationship Id="rId9" Type="http://schemas.openxmlformats.org/officeDocument/2006/relationships/image" Target="../media/image236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7" Type="http://schemas.openxmlformats.org/officeDocument/2006/relationships/image" Target="../media/image246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6" Type="http://schemas.openxmlformats.org/officeDocument/2006/relationships/image" Target="../media/image245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" Type="http://schemas.openxmlformats.org/officeDocument/2006/relationships/image" Target="../media/image241.wmf"/><Relationship Id="rId6" Type="http://schemas.openxmlformats.org/officeDocument/2006/relationships/image" Target="../media/image251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4" Type="http://schemas.openxmlformats.org/officeDocument/2006/relationships/image" Target="../media/image26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7" Type="http://schemas.openxmlformats.org/officeDocument/2006/relationships/image" Target="../media/image274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4" Type="http://schemas.openxmlformats.org/officeDocument/2006/relationships/image" Target="../media/image271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3" Type="http://schemas.openxmlformats.org/officeDocument/2006/relationships/image" Target="../media/image276.wmf"/><Relationship Id="rId7" Type="http://schemas.openxmlformats.org/officeDocument/2006/relationships/image" Target="../media/image280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6" Type="http://schemas.openxmlformats.org/officeDocument/2006/relationships/image" Target="../media/image279.wmf"/><Relationship Id="rId5" Type="http://schemas.openxmlformats.org/officeDocument/2006/relationships/image" Target="../media/image278.wmf"/><Relationship Id="rId10" Type="http://schemas.openxmlformats.org/officeDocument/2006/relationships/image" Target="../media/image283.wmf"/><Relationship Id="rId4" Type="http://schemas.openxmlformats.org/officeDocument/2006/relationships/image" Target="../media/image277.wmf"/><Relationship Id="rId9" Type="http://schemas.openxmlformats.org/officeDocument/2006/relationships/image" Target="../media/image282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png"/><Relationship Id="rId1" Type="http://schemas.openxmlformats.org/officeDocument/2006/relationships/image" Target="../media/image284.png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Relationship Id="rId5" Type="http://schemas.openxmlformats.org/officeDocument/2006/relationships/image" Target="../media/image293.wmf"/><Relationship Id="rId4" Type="http://schemas.openxmlformats.org/officeDocument/2006/relationships/image" Target="../media/image292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4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7" Type="http://schemas.openxmlformats.org/officeDocument/2006/relationships/image" Target="../media/image300.wmf"/><Relationship Id="rId2" Type="http://schemas.openxmlformats.org/officeDocument/2006/relationships/image" Target="../media/image295.wmf"/><Relationship Id="rId1" Type="http://schemas.openxmlformats.org/officeDocument/2006/relationships/image" Target="../media/image103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6" Type="http://schemas.openxmlformats.org/officeDocument/2006/relationships/image" Target="../media/image306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wmf"/><Relationship Id="rId1" Type="http://schemas.openxmlformats.org/officeDocument/2006/relationships/image" Target="../media/image310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5" Type="http://schemas.openxmlformats.org/officeDocument/2006/relationships/image" Target="../media/image316.wmf"/><Relationship Id="rId4" Type="http://schemas.openxmlformats.org/officeDocument/2006/relationships/image" Target="../media/image315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4" Type="http://schemas.openxmlformats.org/officeDocument/2006/relationships/image" Target="../media/image320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1.png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3" Type="http://schemas.openxmlformats.org/officeDocument/2006/relationships/image" Target="../media/image324.wmf"/><Relationship Id="rId7" Type="http://schemas.openxmlformats.org/officeDocument/2006/relationships/image" Target="../media/image328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Relationship Id="rId6" Type="http://schemas.openxmlformats.org/officeDocument/2006/relationships/image" Target="../media/image327.wmf"/><Relationship Id="rId11" Type="http://schemas.openxmlformats.org/officeDocument/2006/relationships/image" Target="../media/image332.wmf"/><Relationship Id="rId5" Type="http://schemas.openxmlformats.org/officeDocument/2006/relationships/image" Target="../media/image326.wmf"/><Relationship Id="rId10" Type="http://schemas.openxmlformats.org/officeDocument/2006/relationships/image" Target="../media/image331.wmf"/><Relationship Id="rId4" Type="http://schemas.openxmlformats.org/officeDocument/2006/relationships/image" Target="../media/image325.wmf"/><Relationship Id="rId9" Type="http://schemas.openxmlformats.org/officeDocument/2006/relationships/image" Target="../media/image3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wmf"/><Relationship Id="rId2" Type="http://schemas.openxmlformats.org/officeDocument/2006/relationships/image" Target="../media/image336.wmf"/><Relationship Id="rId1" Type="http://schemas.openxmlformats.org/officeDocument/2006/relationships/image" Target="../media/image3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jpeg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3FBB4-796C-4659-8125-458416CADB0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84933-2FEF-4A86-991B-3E8C6A4BB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5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5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1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8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352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125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87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10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5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6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9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0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0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0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2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7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7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7E5B-533A-44AC-BF8E-891370FBA039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0.wmf"/><Relationship Id="rId3" Type="http://schemas.openxmlformats.org/officeDocument/2006/relationships/image" Target="../media/image41.jpeg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5.wmf"/><Relationship Id="rId22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9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5.xml"/><Relationship Id="rId3" Type="http://schemas.openxmlformats.org/officeDocument/2006/relationships/slide" Target="slide12.xml"/><Relationship Id="rId7" Type="http://schemas.openxmlformats.org/officeDocument/2006/relationships/slide" Target="slide4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7.xml"/><Relationship Id="rId5" Type="http://schemas.openxmlformats.org/officeDocument/2006/relationships/slide" Target="slide27.xml"/><Relationship Id="rId10" Type="http://schemas.openxmlformats.org/officeDocument/2006/relationships/slide" Target="slide73.xml"/><Relationship Id="rId4" Type="http://schemas.openxmlformats.org/officeDocument/2006/relationships/slide" Target="slide18.xml"/><Relationship Id="rId9" Type="http://schemas.openxmlformats.org/officeDocument/2006/relationships/slide" Target="slide6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3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wmf"/><Relationship Id="rId20" Type="http://schemas.openxmlformats.org/officeDocument/2006/relationships/image" Target="../media/image14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49.wmf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10" Type="http://schemas.openxmlformats.org/officeDocument/2006/relationships/image" Target="../media/image142.w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4.wmf"/><Relationship Id="rId22" Type="http://schemas.openxmlformats.org/officeDocument/2006/relationships/image" Target="../media/image14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55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73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7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7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80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7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0" Type="http://schemas.openxmlformats.org/officeDocument/2006/relationships/image" Target="../media/image184.wmf"/><Relationship Id="rId4" Type="http://schemas.openxmlformats.org/officeDocument/2006/relationships/image" Target="../media/image181.png"/><Relationship Id="rId9" Type="http://schemas.openxmlformats.org/officeDocument/2006/relationships/oleObject" Target="../embeddings/oleObject18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92.w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20" Type="http://schemas.openxmlformats.org/officeDocument/2006/relationships/image" Target="../media/image193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95.w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0.wmf"/><Relationship Id="rId22" Type="http://schemas.openxmlformats.org/officeDocument/2006/relationships/image" Target="../media/image19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9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0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oleObject" Target="../embeddings/oleObject211.bin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0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9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10" Type="http://schemas.openxmlformats.org/officeDocument/2006/relationships/image" Target="../media/image206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0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18.bin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6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213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1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24.wmf"/><Relationship Id="rId26" Type="http://schemas.openxmlformats.org/officeDocument/2006/relationships/image" Target="../media/image228.wmf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29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21.wmf"/><Relationship Id="rId17" Type="http://schemas.openxmlformats.org/officeDocument/2006/relationships/oleObject" Target="../embeddings/oleObject227.bin"/><Relationship Id="rId25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3.wmf"/><Relationship Id="rId20" Type="http://schemas.openxmlformats.org/officeDocument/2006/relationships/image" Target="../media/image225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227.wmf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10" Type="http://schemas.openxmlformats.org/officeDocument/2006/relationships/image" Target="../media/image220.wmf"/><Relationship Id="rId19" Type="http://schemas.openxmlformats.org/officeDocument/2006/relationships/oleObject" Target="../embeddings/oleObject228.bin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22.wmf"/><Relationship Id="rId22" Type="http://schemas.openxmlformats.org/officeDocument/2006/relationships/image" Target="../media/image22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35.wmf"/><Relationship Id="rId26" Type="http://schemas.openxmlformats.org/officeDocument/2006/relationships/image" Target="../media/image239.wmf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1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239.bin"/><Relationship Id="rId25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236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36.bin"/><Relationship Id="rId24" Type="http://schemas.openxmlformats.org/officeDocument/2006/relationships/image" Target="../media/image238.wmf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2.bin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34.wmf"/><Relationship Id="rId22" Type="http://schemas.openxmlformats.org/officeDocument/2006/relationships/image" Target="../media/image23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23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oleObject" Target="../embeddings/oleObject251.bin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6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50.bin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10" Type="http://schemas.openxmlformats.org/officeDocument/2006/relationships/image" Target="../media/image243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4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58.bin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4.bin"/><Relationship Id="rId10" Type="http://schemas.openxmlformats.org/officeDocument/2006/relationships/image" Target="../media/image249.wmf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5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60.bin"/><Relationship Id="rId4" Type="http://schemas.openxmlformats.org/officeDocument/2006/relationships/image" Target="../media/image252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4.bin"/><Relationship Id="rId12" Type="http://schemas.openxmlformats.org/officeDocument/2006/relationships/image" Target="../media/image2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56.wmf"/><Relationship Id="rId11" Type="http://schemas.openxmlformats.org/officeDocument/2006/relationships/oleObject" Target="../embeddings/oleObject266.bin"/><Relationship Id="rId5" Type="http://schemas.openxmlformats.org/officeDocument/2006/relationships/oleObject" Target="../embeddings/oleObject263.bin"/><Relationship Id="rId10" Type="http://schemas.openxmlformats.org/officeDocument/2006/relationships/image" Target="../media/image258.wmf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26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61.w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263.wmf"/><Relationship Id="rId4" Type="http://schemas.openxmlformats.org/officeDocument/2006/relationships/image" Target="../media/image260.wmf"/><Relationship Id="rId9" Type="http://schemas.openxmlformats.org/officeDocument/2006/relationships/oleObject" Target="../embeddings/oleObject270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66.wmf"/><Relationship Id="rId5" Type="http://schemas.openxmlformats.org/officeDocument/2006/relationships/oleObject" Target="../embeddings/oleObject273.bin"/><Relationship Id="rId10" Type="http://schemas.openxmlformats.org/officeDocument/2006/relationships/image" Target="../media/image268.wmf"/><Relationship Id="rId4" Type="http://schemas.openxmlformats.org/officeDocument/2006/relationships/image" Target="../media/image265.wmf"/><Relationship Id="rId9" Type="http://schemas.openxmlformats.org/officeDocument/2006/relationships/oleObject" Target="../embeddings/oleObject275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oleObject" Target="../embeddings/oleObject281.bin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4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70.w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10" Type="http://schemas.openxmlformats.org/officeDocument/2006/relationships/image" Target="../media/image271.wmf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73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13" Type="http://schemas.openxmlformats.org/officeDocument/2006/relationships/oleObject" Target="../embeddings/oleObject288.bin"/><Relationship Id="rId18" Type="http://schemas.openxmlformats.org/officeDocument/2006/relationships/image" Target="../media/image281.wmf"/><Relationship Id="rId3" Type="http://schemas.openxmlformats.org/officeDocument/2006/relationships/oleObject" Target="../embeddings/oleObject283.bin"/><Relationship Id="rId21" Type="http://schemas.openxmlformats.org/officeDocument/2006/relationships/oleObject" Target="../embeddings/oleObject292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78.wmf"/><Relationship Id="rId17" Type="http://schemas.openxmlformats.org/officeDocument/2006/relationships/oleObject" Target="../embeddings/oleObject2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0.wmf"/><Relationship Id="rId20" Type="http://schemas.openxmlformats.org/officeDocument/2006/relationships/image" Target="../media/image282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75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10" Type="http://schemas.openxmlformats.org/officeDocument/2006/relationships/image" Target="../media/image277.wmf"/><Relationship Id="rId19" Type="http://schemas.openxmlformats.org/officeDocument/2006/relationships/oleObject" Target="../embeddings/oleObject291.bin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79.wmf"/><Relationship Id="rId22" Type="http://schemas.openxmlformats.org/officeDocument/2006/relationships/image" Target="../media/image28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85.png"/><Relationship Id="rId5" Type="http://schemas.openxmlformats.org/officeDocument/2006/relationships/oleObject" Target="../embeddings/oleObject294.bin"/><Relationship Id="rId4" Type="http://schemas.openxmlformats.org/officeDocument/2006/relationships/image" Target="../media/image28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wmf"/><Relationship Id="rId3" Type="http://schemas.openxmlformats.org/officeDocument/2006/relationships/oleObject" Target="../embeddings/oleObject295.bin"/><Relationship Id="rId7" Type="http://schemas.openxmlformats.org/officeDocument/2006/relationships/oleObject" Target="../embeddings/oleObject2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296.bin"/><Relationship Id="rId4" Type="http://schemas.openxmlformats.org/officeDocument/2006/relationships/image" Target="../media/image286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0.bin"/><Relationship Id="rId12" Type="http://schemas.openxmlformats.org/officeDocument/2006/relationships/image" Target="../media/image2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302.bin"/><Relationship Id="rId5" Type="http://schemas.openxmlformats.org/officeDocument/2006/relationships/oleObject" Target="../embeddings/oleObject299.bin"/><Relationship Id="rId10" Type="http://schemas.openxmlformats.org/officeDocument/2006/relationships/image" Target="../media/image292.wmf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301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294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oleObject" Target="../embeddings/oleObject309.bin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12" Type="http://schemas.openxmlformats.org/officeDocument/2006/relationships/image" Target="../media/image29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0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95.wmf"/><Relationship Id="rId11" Type="http://schemas.openxmlformats.org/officeDocument/2006/relationships/oleObject" Target="../embeddings/oleObject308.bin"/><Relationship Id="rId5" Type="http://schemas.openxmlformats.org/officeDocument/2006/relationships/oleObject" Target="../embeddings/oleObject305.bin"/><Relationship Id="rId15" Type="http://schemas.openxmlformats.org/officeDocument/2006/relationships/oleObject" Target="../embeddings/oleObject310.bin"/><Relationship Id="rId10" Type="http://schemas.openxmlformats.org/officeDocument/2006/relationships/image" Target="../media/image297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307.bin"/><Relationship Id="rId14" Type="http://schemas.openxmlformats.org/officeDocument/2006/relationships/image" Target="../media/image299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13" Type="http://schemas.openxmlformats.org/officeDocument/2006/relationships/oleObject" Target="../embeddings/oleObject316.bin"/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3.bin"/><Relationship Id="rId12" Type="http://schemas.openxmlformats.org/officeDocument/2006/relationships/image" Target="../media/image3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315.bin"/><Relationship Id="rId5" Type="http://schemas.openxmlformats.org/officeDocument/2006/relationships/oleObject" Target="../embeddings/oleObject312.bin"/><Relationship Id="rId10" Type="http://schemas.openxmlformats.org/officeDocument/2006/relationships/image" Target="../media/image304.wmf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14.bin"/><Relationship Id="rId14" Type="http://schemas.openxmlformats.org/officeDocument/2006/relationships/image" Target="../media/image306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318.bin"/><Relationship Id="rId4" Type="http://schemas.openxmlformats.org/officeDocument/2006/relationships/image" Target="../media/image307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11.wmf"/><Relationship Id="rId5" Type="http://schemas.openxmlformats.org/officeDocument/2006/relationships/oleObject" Target="../embeddings/oleObject321.bin"/><Relationship Id="rId4" Type="http://schemas.openxmlformats.org/officeDocument/2006/relationships/image" Target="../media/image310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3" Type="http://schemas.openxmlformats.org/officeDocument/2006/relationships/oleObject" Target="../embeddings/oleObject322.bin"/><Relationship Id="rId7" Type="http://schemas.openxmlformats.org/officeDocument/2006/relationships/oleObject" Target="../embeddings/oleObject324.bin"/><Relationship Id="rId12" Type="http://schemas.openxmlformats.org/officeDocument/2006/relationships/image" Target="../media/image3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13.wmf"/><Relationship Id="rId11" Type="http://schemas.openxmlformats.org/officeDocument/2006/relationships/oleObject" Target="../embeddings/oleObject326.bin"/><Relationship Id="rId5" Type="http://schemas.openxmlformats.org/officeDocument/2006/relationships/oleObject" Target="../embeddings/oleObject323.bin"/><Relationship Id="rId10" Type="http://schemas.openxmlformats.org/officeDocument/2006/relationships/image" Target="../media/image315.wmf"/><Relationship Id="rId4" Type="http://schemas.openxmlformats.org/officeDocument/2006/relationships/image" Target="../media/image312.wmf"/><Relationship Id="rId9" Type="http://schemas.openxmlformats.org/officeDocument/2006/relationships/oleObject" Target="../embeddings/oleObject325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3" Type="http://schemas.openxmlformats.org/officeDocument/2006/relationships/oleObject" Target="../embeddings/oleObject327.bin"/><Relationship Id="rId7" Type="http://schemas.openxmlformats.org/officeDocument/2006/relationships/oleObject" Target="../embeddings/oleObject3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18.wmf"/><Relationship Id="rId5" Type="http://schemas.openxmlformats.org/officeDocument/2006/relationships/oleObject" Target="../embeddings/oleObject328.bin"/><Relationship Id="rId10" Type="http://schemas.openxmlformats.org/officeDocument/2006/relationships/image" Target="../media/image320.wmf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33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32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13" Type="http://schemas.openxmlformats.org/officeDocument/2006/relationships/oleObject" Target="../embeddings/oleObject337.bin"/><Relationship Id="rId18" Type="http://schemas.openxmlformats.org/officeDocument/2006/relationships/image" Target="../media/image329.wmf"/><Relationship Id="rId3" Type="http://schemas.openxmlformats.org/officeDocument/2006/relationships/oleObject" Target="../embeddings/oleObject332.bin"/><Relationship Id="rId21" Type="http://schemas.openxmlformats.org/officeDocument/2006/relationships/oleObject" Target="../embeddings/oleObject341.bin"/><Relationship Id="rId7" Type="http://schemas.openxmlformats.org/officeDocument/2006/relationships/oleObject" Target="../embeddings/oleObject334.bin"/><Relationship Id="rId12" Type="http://schemas.openxmlformats.org/officeDocument/2006/relationships/image" Target="../media/image326.wmf"/><Relationship Id="rId17" Type="http://schemas.openxmlformats.org/officeDocument/2006/relationships/oleObject" Target="../embeddings/oleObject3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8.wmf"/><Relationship Id="rId20" Type="http://schemas.openxmlformats.org/officeDocument/2006/relationships/image" Target="../media/image330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23.wmf"/><Relationship Id="rId11" Type="http://schemas.openxmlformats.org/officeDocument/2006/relationships/oleObject" Target="../embeddings/oleObject336.bin"/><Relationship Id="rId24" Type="http://schemas.openxmlformats.org/officeDocument/2006/relationships/image" Target="../media/image332.wmf"/><Relationship Id="rId5" Type="http://schemas.openxmlformats.org/officeDocument/2006/relationships/oleObject" Target="../embeddings/oleObject333.bin"/><Relationship Id="rId15" Type="http://schemas.openxmlformats.org/officeDocument/2006/relationships/oleObject" Target="../embeddings/oleObject338.bin"/><Relationship Id="rId23" Type="http://schemas.openxmlformats.org/officeDocument/2006/relationships/oleObject" Target="../embeddings/oleObject342.bin"/><Relationship Id="rId10" Type="http://schemas.openxmlformats.org/officeDocument/2006/relationships/image" Target="../media/image325.wmf"/><Relationship Id="rId19" Type="http://schemas.openxmlformats.org/officeDocument/2006/relationships/oleObject" Target="../embeddings/oleObject340.bin"/><Relationship Id="rId4" Type="http://schemas.openxmlformats.org/officeDocument/2006/relationships/image" Target="../media/image322.wmf"/><Relationship Id="rId9" Type="http://schemas.openxmlformats.org/officeDocument/2006/relationships/oleObject" Target="../embeddings/oleObject335.bin"/><Relationship Id="rId14" Type="http://schemas.openxmlformats.org/officeDocument/2006/relationships/image" Target="../media/image327.wmf"/><Relationship Id="rId22" Type="http://schemas.openxmlformats.org/officeDocument/2006/relationships/image" Target="../media/image331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oleObject" Target="../embeddings/oleObject343.bin"/><Relationship Id="rId7" Type="http://schemas.openxmlformats.org/officeDocument/2006/relationships/oleObject" Target="../embeddings/oleObject3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34.wmf"/><Relationship Id="rId5" Type="http://schemas.openxmlformats.org/officeDocument/2006/relationships/oleObject" Target="../embeddings/oleObject344.bin"/><Relationship Id="rId4" Type="http://schemas.openxmlformats.org/officeDocument/2006/relationships/image" Target="../media/image333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wmf"/><Relationship Id="rId3" Type="http://schemas.openxmlformats.org/officeDocument/2006/relationships/oleObject" Target="../embeddings/oleObject346.bin"/><Relationship Id="rId7" Type="http://schemas.openxmlformats.org/officeDocument/2006/relationships/oleObject" Target="../embeddings/oleObject3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36.wmf"/><Relationship Id="rId5" Type="http://schemas.openxmlformats.org/officeDocument/2006/relationships/oleObject" Target="../embeddings/oleObject347.bin"/><Relationship Id="rId4" Type="http://schemas.openxmlformats.org/officeDocument/2006/relationships/image" Target="../media/image335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68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2286000" y="381001"/>
            <a:ext cx="7848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only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need to solve the scalar Helmholtz equation for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longitudinal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components, and then from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the relationships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between the transverse components and the longitudinal components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all transverse components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can be derived.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2286000" y="1981201"/>
            <a:ext cx="7620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In the same way, in cylindrical coordinates the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-component can be expressed in terms of the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-component and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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–component as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74436" name="Group 4"/>
          <p:cNvGrpSpPr>
            <a:grpSpLocks/>
          </p:cNvGrpSpPr>
          <p:nvPr/>
        </p:nvGrpSpPr>
        <p:grpSpPr bwMode="auto">
          <a:xfrm>
            <a:off x="4464051" y="2895600"/>
            <a:ext cx="3211513" cy="3322638"/>
            <a:chOff x="1852" y="1693"/>
            <a:chExt cx="2023" cy="2093"/>
          </a:xfrm>
        </p:grpSpPr>
        <p:graphicFrame>
          <p:nvGraphicFramePr>
            <p:cNvPr id="274437" name="Object 5"/>
            <p:cNvGraphicFramePr>
              <a:graphicFrameLocks noChangeAspect="1"/>
            </p:cNvGraphicFramePr>
            <p:nvPr/>
          </p:nvGraphicFramePr>
          <p:xfrm>
            <a:off x="1868" y="1693"/>
            <a:ext cx="1983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10" name="Equation" r:id="rId3" imgW="1981080" imgH="457200" progId="Equation.3">
                    <p:embed/>
                  </p:oleObj>
                </mc:Choice>
                <mc:Fallback>
                  <p:oleObj name="Equation" r:id="rId3" imgW="19810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1693"/>
                          <a:ext cx="1983" cy="4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4438" name="Object 6"/>
            <p:cNvGraphicFramePr>
              <a:graphicFrameLocks noChangeAspect="1"/>
            </p:cNvGraphicFramePr>
            <p:nvPr/>
          </p:nvGraphicFramePr>
          <p:xfrm>
            <a:off x="1852" y="2213"/>
            <a:ext cx="2010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11" name="Equation" r:id="rId5" imgW="2006280" imgH="457200" progId="Equation.3">
                    <p:embed/>
                  </p:oleObj>
                </mc:Choice>
                <mc:Fallback>
                  <p:oleObj name="Equation" r:id="rId5" imgW="20062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2213"/>
                          <a:ext cx="2010" cy="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4439" name="Object 7"/>
            <p:cNvGraphicFramePr>
              <a:graphicFrameLocks noChangeAspect="1"/>
            </p:cNvGraphicFramePr>
            <p:nvPr/>
          </p:nvGraphicFramePr>
          <p:xfrm>
            <a:off x="1858" y="2758"/>
            <a:ext cx="1890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12" name="Equation" r:id="rId7" imgW="1892160" imgH="457200" progId="Equation.3">
                    <p:embed/>
                  </p:oleObj>
                </mc:Choice>
                <mc:Fallback>
                  <p:oleObj name="Equation" r:id="rId7" imgW="18921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8" y="2758"/>
                          <a:ext cx="1890" cy="4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4440" name="Object 8"/>
            <p:cNvGraphicFramePr>
              <a:graphicFrameLocks noChangeAspect="1"/>
            </p:cNvGraphicFramePr>
            <p:nvPr/>
          </p:nvGraphicFramePr>
          <p:xfrm>
            <a:off x="1852" y="3325"/>
            <a:ext cx="2023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13" name="Equation" r:id="rId9" imgW="2019240" imgH="457200" progId="Equation.3">
                    <p:embed/>
                  </p:oleObj>
                </mc:Choice>
                <mc:Fallback>
                  <p:oleObj name="Equation" r:id="rId9" imgW="20192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3325"/>
                          <a:ext cx="2023" cy="4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444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444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4" grpId="0" autoUpdateAnimBg="0"/>
      <p:bldP spid="27443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2362200" y="228601"/>
            <a:ext cx="7162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2.    Equations for Electromagnetic Waves in Rectangular</a:t>
            </a:r>
          </a:p>
          <a:p>
            <a:r>
              <a:rPr kumimoji="1"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       Waveguides</a:t>
            </a:r>
            <a:r>
              <a:rPr kumimoji="1" lang="en-US" altLang="zh-CN" sz="2000">
                <a:solidFill>
                  <a:srgbClr val="3333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2438400" y="1066801"/>
            <a:ext cx="76073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Select the rectangular coordinate system and let the broad side be placed along the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x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-axis, the narrow side along the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-axis, and the propagating direction be along the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-axis.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75460" name="Group 4"/>
          <p:cNvGrpSpPr>
            <a:grpSpLocks/>
          </p:cNvGrpSpPr>
          <p:nvPr/>
        </p:nvGrpSpPr>
        <p:grpSpPr bwMode="auto">
          <a:xfrm>
            <a:off x="2590801" y="2595564"/>
            <a:ext cx="3317875" cy="2487613"/>
            <a:chOff x="310" y="1731"/>
            <a:chExt cx="2090" cy="1567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310" y="2356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75462" name="Group 6"/>
            <p:cNvGrpSpPr>
              <a:grpSpLocks/>
            </p:cNvGrpSpPr>
            <p:nvPr/>
          </p:nvGrpSpPr>
          <p:grpSpPr bwMode="auto">
            <a:xfrm>
              <a:off x="336" y="1731"/>
              <a:ext cx="2064" cy="1567"/>
              <a:chOff x="384" y="1217"/>
              <a:chExt cx="2064" cy="1567"/>
            </a:xfrm>
          </p:grpSpPr>
          <p:sp>
            <p:nvSpPr>
              <p:cNvPr id="275463" name="Rectangle 7"/>
              <p:cNvSpPr>
                <a:spLocks noChangeArrowheads="1"/>
              </p:cNvSpPr>
              <p:nvPr/>
            </p:nvSpPr>
            <p:spPr bwMode="auto">
              <a:xfrm>
                <a:off x="899" y="2007"/>
                <a:ext cx="791" cy="4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64" name="Rectangle 8"/>
              <p:cNvSpPr>
                <a:spLocks noChangeArrowheads="1"/>
              </p:cNvSpPr>
              <p:nvPr/>
            </p:nvSpPr>
            <p:spPr bwMode="auto">
              <a:xfrm>
                <a:off x="949" y="2069"/>
                <a:ext cx="678" cy="301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36078"/>
                      <a:invGamma/>
                    </a:srgbClr>
                  </a:gs>
                  <a:gs pos="100000">
                    <a:srgbClr val="FFFFFF"/>
                  </a:gs>
                </a:gsLst>
                <a:lin ang="2700000" scaled="1"/>
              </a:gradFill>
              <a:ln w="28575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65" name="Line 9"/>
              <p:cNvSpPr>
                <a:spLocks noChangeShapeType="1"/>
              </p:cNvSpPr>
              <p:nvPr/>
            </p:nvSpPr>
            <p:spPr bwMode="auto">
              <a:xfrm flipV="1">
                <a:off x="949" y="1656"/>
                <a:ext cx="0" cy="71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66" name="Line 10"/>
              <p:cNvSpPr>
                <a:spLocks noChangeShapeType="1"/>
              </p:cNvSpPr>
              <p:nvPr/>
            </p:nvSpPr>
            <p:spPr bwMode="auto">
              <a:xfrm>
                <a:off x="949" y="2370"/>
                <a:ext cx="105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67" name="Line 11"/>
              <p:cNvSpPr>
                <a:spLocks noChangeShapeType="1"/>
              </p:cNvSpPr>
              <p:nvPr/>
            </p:nvSpPr>
            <p:spPr bwMode="auto">
              <a:xfrm flipH="1">
                <a:off x="572" y="2069"/>
                <a:ext cx="679" cy="67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68" name="Line 12"/>
              <p:cNvSpPr>
                <a:spLocks noChangeShapeType="1"/>
              </p:cNvSpPr>
              <p:nvPr/>
            </p:nvSpPr>
            <p:spPr bwMode="auto">
              <a:xfrm flipV="1">
                <a:off x="899" y="1330"/>
                <a:ext cx="678" cy="67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69" name="Line 13"/>
              <p:cNvSpPr>
                <a:spLocks noChangeShapeType="1"/>
              </p:cNvSpPr>
              <p:nvPr/>
            </p:nvSpPr>
            <p:spPr bwMode="auto">
              <a:xfrm flipV="1">
                <a:off x="1690" y="1731"/>
                <a:ext cx="678" cy="67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70" name="Line 14"/>
              <p:cNvSpPr>
                <a:spLocks noChangeShapeType="1"/>
              </p:cNvSpPr>
              <p:nvPr/>
            </p:nvSpPr>
            <p:spPr bwMode="auto">
              <a:xfrm flipV="1">
                <a:off x="1678" y="1330"/>
                <a:ext cx="678" cy="67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71" name="Line 15"/>
              <p:cNvSpPr>
                <a:spLocks noChangeShapeType="1"/>
              </p:cNvSpPr>
              <p:nvPr/>
            </p:nvSpPr>
            <p:spPr bwMode="auto">
              <a:xfrm flipV="1">
                <a:off x="949" y="2069"/>
                <a:ext cx="302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72" name="Freeform 16"/>
              <p:cNvSpPr>
                <a:spLocks/>
              </p:cNvSpPr>
              <p:nvPr/>
            </p:nvSpPr>
            <p:spPr bwMode="auto">
              <a:xfrm>
                <a:off x="1577" y="1217"/>
                <a:ext cx="871" cy="527"/>
              </a:xfrm>
              <a:custGeom>
                <a:avLst/>
                <a:gdLst>
                  <a:gd name="T0" fmla="*/ 0 w 1347"/>
                  <a:gd name="T1" fmla="*/ 203 h 843"/>
                  <a:gd name="T2" fmla="*/ 140 w 1347"/>
                  <a:gd name="T3" fmla="*/ 123 h 843"/>
                  <a:gd name="T4" fmla="*/ 580 w 1347"/>
                  <a:gd name="T5" fmla="*/ 3 h 843"/>
                  <a:gd name="T6" fmla="*/ 900 w 1347"/>
                  <a:gd name="T7" fmla="*/ 103 h 843"/>
                  <a:gd name="T8" fmla="*/ 1120 w 1347"/>
                  <a:gd name="T9" fmla="*/ 103 h 843"/>
                  <a:gd name="T10" fmla="*/ 1260 w 1347"/>
                  <a:gd name="T11" fmla="*/ 223 h 843"/>
                  <a:gd name="T12" fmla="*/ 1340 w 1347"/>
                  <a:gd name="T13" fmla="*/ 343 h 843"/>
                  <a:gd name="T14" fmla="*/ 1300 w 1347"/>
                  <a:gd name="T15" fmla="*/ 523 h 843"/>
                  <a:gd name="T16" fmla="*/ 1240 w 1347"/>
                  <a:gd name="T17" fmla="*/ 843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7" h="843">
                    <a:moveTo>
                      <a:pt x="0" y="203"/>
                    </a:moveTo>
                    <a:cubicBezTo>
                      <a:pt x="21" y="179"/>
                      <a:pt x="43" y="156"/>
                      <a:pt x="140" y="123"/>
                    </a:cubicBezTo>
                    <a:cubicBezTo>
                      <a:pt x="237" y="90"/>
                      <a:pt x="453" y="6"/>
                      <a:pt x="580" y="3"/>
                    </a:cubicBezTo>
                    <a:cubicBezTo>
                      <a:pt x="707" y="0"/>
                      <a:pt x="810" y="86"/>
                      <a:pt x="900" y="103"/>
                    </a:cubicBezTo>
                    <a:cubicBezTo>
                      <a:pt x="990" y="120"/>
                      <a:pt x="1060" y="83"/>
                      <a:pt x="1120" y="103"/>
                    </a:cubicBezTo>
                    <a:cubicBezTo>
                      <a:pt x="1180" y="123"/>
                      <a:pt x="1223" y="183"/>
                      <a:pt x="1260" y="223"/>
                    </a:cubicBezTo>
                    <a:cubicBezTo>
                      <a:pt x="1297" y="263"/>
                      <a:pt x="1333" y="293"/>
                      <a:pt x="1340" y="343"/>
                    </a:cubicBezTo>
                    <a:cubicBezTo>
                      <a:pt x="1347" y="393"/>
                      <a:pt x="1317" y="440"/>
                      <a:pt x="1300" y="523"/>
                    </a:cubicBezTo>
                    <a:cubicBezTo>
                      <a:pt x="1283" y="606"/>
                      <a:pt x="1247" y="790"/>
                      <a:pt x="1240" y="843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73" name="Line 17"/>
              <p:cNvSpPr>
                <a:spLocks noChangeShapeType="1"/>
              </p:cNvSpPr>
              <p:nvPr/>
            </p:nvSpPr>
            <p:spPr bwMode="auto">
              <a:xfrm>
                <a:off x="949" y="2358"/>
                <a:ext cx="0" cy="2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74" name="Line 18"/>
              <p:cNvSpPr>
                <a:spLocks noChangeShapeType="1"/>
              </p:cNvSpPr>
              <p:nvPr/>
            </p:nvSpPr>
            <p:spPr bwMode="auto">
              <a:xfrm>
                <a:off x="1627" y="2358"/>
                <a:ext cx="0" cy="2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75" name="Line 19"/>
              <p:cNvSpPr>
                <a:spLocks noChangeShapeType="1"/>
              </p:cNvSpPr>
              <p:nvPr/>
            </p:nvSpPr>
            <p:spPr bwMode="auto">
              <a:xfrm>
                <a:off x="1376" y="2521"/>
                <a:ext cx="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76" name="Line 20"/>
              <p:cNvSpPr>
                <a:spLocks noChangeShapeType="1"/>
              </p:cNvSpPr>
              <p:nvPr/>
            </p:nvSpPr>
            <p:spPr bwMode="auto">
              <a:xfrm flipH="1">
                <a:off x="949" y="2521"/>
                <a:ext cx="22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77" name="Line 21"/>
              <p:cNvSpPr>
                <a:spLocks noChangeShapeType="1"/>
              </p:cNvSpPr>
              <p:nvPr/>
            </p:nvSpPr>
            <p:spPr bwMode="auto">
              <a:xfrm flipH="1">
                <a:off x="736" y="2069"/>
                <a:ext cx="2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78" name="Line 22"/>
              <p:cNvSpPr>
                <a:spLocks noChangeShapeType="1"/>
              </p:cNvSpPr>
              <p:nvPr/>
            </p:nvSpPr>
            <p:spPr bwMode="auto">
              <a:xfrm flipH="1" flipV="1">
                <a:off x="736" y="2358"/>
                <a:ext cx="2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79" name="Line 23"/>
              <p:cNvSpPr>
                <a:spLocks noChangeShapeType="1"/>
              </p:cNvSpPr>
              <p:nvPr/>
            </p:nvSpPr>
            <p:spPr bwMode="auto">
              <a:xfrm>
                <a:off x="788" y="2069"/>
                <a:ext cx="0" cy="2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80" name="Text Box 24"/>
              <p:cNvSpPr txBox="1">
                <a:spLocks noChangeArrowheads="1"/>
              </p:cNvSpPr>
              <p:nvPr/>
            </p:nvSpPr>
            <p:spPr bwMode="auto">
              <a:xfrm>
                <a:off x="1150" y="2358"/>
                <a:ext cx="3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75481" name="Text Box 25"/>
              <p:cNvSpPr txBox="1">
                <a:spLocks noChangeArrowheads="1"/>
              </p:cNvSpPr>
              <p:nvPr/>
            </p:nvSpPr>
            <p:spPr bwMode="auto">
              <a:xfrm>
                <a:off x="384" y="2496"/>
                <a:ext cx="3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i="1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275482" name="Text Box 26"/>
              <p:cNvSpPr txBox="1">
                <a:spLocks noChangeArrowheads="1"/>
              </p:cNvSpPr>
              <p:nvPr/>
            </p:nvSpPr>
            <p:spPr bwMode="auto">
              <a:xfrm>
                <a:off x="736" y="1518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75483" name="Text Box 27"/>
              <p:cNvSpPr txBox="1">
                <a:spLocks noChangeArrowheads="1"/>
              </p:cNvSpPr>
              <p:nvPr/>
            </p:nvSpPr>
            <p:spPr bwMode="auto">
              <a:xfrm>
                <a:off x="1929" y="2232"/>
                <a:ext cx="35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75484" name="Text Box 28"/>
              <p:cNvSpPr txBox="1">
                <a:spLocks noChangeArrowheads="1"/>
              </p:cNvSpPr>
              <p:nvPr/>
            </p:nvSpPr>
            <p:spPr bwMode="auto">
              <a:xfrm>
                <a:off x="535" y="2044"/>
                <a:ext cx="35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75485" name="Text Box 29"/>
              <p:cNvSpPr txBox="1">
                <a:spLocks noChangeArrowheads="1"/>
              </p:cNvSpPr>
              <p:nvPr/>
            </p:nvSpPr>
            <p:spPr bwMode="auto">
              <a:xfrm>
                <a:off x="1112" y="2044"/>
                <a:ext cx="415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zh-CN" altLang="en-US" i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,</a:t>
                </a:r>
                <a:r>
                  <a:rPr lang="en-US" altLang="zh-CN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</a:t>
                </a:r>
                <a:endParaRPr lang="en-US" altLang="zh-CN" i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75486" name="Text Box 30"/>
          <p:cNvSpPr txBox="1">
            <a:spLocks noChangeArrowheads="1"/>
          </p:cNvSpPr>
          <p:nvPr/>
        </p:nvSpPr>
        <p:spPr bwMode="auto">
          <a:xfrm>
            <a:off x="6096000" y="2286001"/>
            <a:ext cx="38862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For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TM waves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i="1" baseline="-2500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= 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, and according to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method of longitudinal fields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the component 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i="1" baseline="-2500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should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first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be solved, and from which the other components can be derived.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5487" name="Text Box 31"/>
          <p:cNvSpPr txBox="1">
            <a:spLocks noChangeArrowheads="1"/>
          </p:cNvSpPr>
          <p:nvPr/>
        </p:nvSpPr>
        <p:spPr bwMode="auto">
          <a:xfrm>
            <a:off x="2743200" y="5216526"/>
            <a:ext cx="7543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-component of the electric field intensity can be written as</a:t>
            </a:r>
          </a:p>
        </p:txBody>
      </p:sp>
      <p:graphicFrame>
        <p:nvGraphicFramePr>
          <p:cNvPr id="275488" name="Object 32"/>
          <p:cNvGraphicFramePr>
            <a:graphicFrameLocks noChangeAspect="1"/>
          </p:cNvGraphicFramePr>
          <p:nvPr/>
        </p:nvGraphicFramePr>
        <p:xfrm>
          <a:off x="5105400" y="5921376"/>
          <a:ext cx="1993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4" name="Equation" r:id="rId3" imgW="1180800" imgH="241200" progId="Equation.3">
                  <p:embed/>
                </p:oleObj>
              </mc:Choice>
              <mc:Fallback>
                <p:oleObj name="Equation" r:id="rId3" imgW="1180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921376"/>
                        <a:ext cx="19939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89" name="AutoShape 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5490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2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5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5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 autoUpdateAnimBg="0"/>
      <p:bldP spid="275459" grpId="0" autoUpdateAnimBg="0"/>
      <p:bldP spid="275486" grpId="0" autoUpdateAnimBg="0"/>
      <p:bldP spid="27548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2590800" y="304801"/>
            <a:ext cx="6172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It satisfies the following scalar Helmholtz equation, i.e.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</a:endParaRPr>
          </a:p>
        </p:txBody>
      </p:sp>
      <p:graphicFrame>
        <p:nvGraphicFramePr>
          <p:cNvPr id="276483" name="Object 3"/>
          <p:cNvGraphicFramePr>
            <a:graphicFrameLocks noChangeAspect="1"/>
          </p:cNvGraphicFramePr>
          <p:nvPr/>
        </p:nvGraphicFramePr>
        <p:xfrm>
          <a:off x="4800600" y="914401"/>
          <a:ext cx="24447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58" name="Equation" r:id="rId3" imgW="1485720" imgH="444240" progId="Equation.3">
                  <p:embed/>
                </p:oleObj>
              </mc:Choice>
              <mc:Fallback>
                <p:oleObj name="Equation" r:id="rId3" imgW="1485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914401"/>
                        <a:ext cx="244475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2200276" y="1524001"/>
            <a:ext cx="7629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And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amplitude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 is found to satisfy the same scalar Helmholtz equation, given by</a:t>
            </a:r>
          </a:p>
        </p:txBody>
      </p:sp>
      <p:graphicFrame>
        <p:nvGraphicFramePr>
          <p:cNvPr id="276485" name="Object 5"/>
          <p:cNvGraphicFramePr>
            <a:graphicFrameLocks noChangeAspect="1"/>
          </p:cNvGraphicFramePr>
          <p:nvPr/>
        </p:nvGraphicFramePr>
        <p:xfrm>
          <a:off x="4776789" y="2343150"/>
          <a:ext cx="25479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59" name="Equation" r:id="rId5" imgW="1638000" imgH="444240" progId="Equation.3">
                  <p:embed/>
                </p:oleObj>
              </mc:Choice>
              <mc:Fallback>
                <p:oleObj name="Equation" r:id="rId5" imgW="1638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9" y="2343150"/>
                        <a:ext cx="2547937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2286000" y="2895601"/>
            <a:ext cx="7620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In order to solve the above equation, the method of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separation of variables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is used. Let</a:t>
            </a:r>
          </a:p>
        </p:txBody>
      </p:sp>
      <p:graphicFrame>
        <p:nvGraphicFramePr>
          <p:cNvPr id="276487" name="Object 7"/>
          <p:cNvGraphicFramePr>
            <a:graphicFrameLocks noChangeAspect="1"/>
          </p:cNvGraphicFramePr>
          <p:nvPr/>
        </p:nvGraphicFramePr>
        <p:xfrm>
          <a:off x="4876800" y="3886200"/>
          <a:ext cx="22860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0" r:id="rId7" imgW="1435100" imgH="228600" progId="Equation.3">
                  <p:embed/>
                </p:oleObj>
              </mc:Choice>
              <mc:Fallback>
                <p:oleObj r:id="rId7" imgW="143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86200"/>
                        <a:ext cx="228600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488" name="Group 8"/>
          <p:cNvGrpSpPr>
            <a:grpSpLocks/>
          </p:cNvGrpSpPr>
          <p:nvPr/>
        </p:nvGrpSpPr>
        <p:grpSpPr bwMode="auto">
          <a:xfrm>
            <a:off x="2314576" y="4457700"/>
            <a:ext cx="4130675" cy="636588"/>
            <a:chOff x="498" y="2832"/>
            <a:chExt cx="2602" cy="401"/>
          </a:xfrm>
        </p:grpSpPr>
        <p:sp>
          <p:nvSpPr>
            <p:cNvPr id="276489" name="Text Box 9"/>
            <p:cNvSpPr txBox="1">
              <a:spLocks noChangeArrowheads="1"/>
            </p:cNvSpPr>
            <p:nvPr/>
          </p:nvSpPr>
          <p:spPr bwMode="auto">
            <a:xfrm>
              <a:off x="498" y="2832"/>
              <a:ext cx="91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We obtain</a:t>
              </a:r>
            </a:p>
          </p:txBody>
        </p:sp>
        <p:graphicFrame>
          <p:nvGraphicFramePr>
            <p:cNvPr id="276490" name="Object 10"/>
            <p:cNvGraphicFramePr>
              <a:graphicFrameLocks noChangeAspect="1"/>
            </p:cNvGraphicFramePr>
            <p:nvPr/>
          </p:nvGraphicFramePr>
          <p:xfrm>
            <a:off x="2132" y="2832"/>
            <a:ext cx="968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61" name="Equation" r:id="rId9" imgW="939600" imgH="393480" progId="Equation.3">
                    <p:embed/>
                  </p:oleObj>
                </mc:Choice>
                <mc:Fallback>
                  <p:oleObj name="Equation" r:id="rId9" imgW="9396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2" y="2832"/>
                          <a:ext cx="968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2324100" y="5105401"/>
            <a:ext cx="7620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where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denotes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the second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derivative of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X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with respect to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and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denotes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the second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derivative of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with respect to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49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6493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0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autoUpdateAnimBg="0"/>
      <p:bldP spid="276484" grpId="0" autoUpdateAnimBg="0"/>
      <p:bldP spid="276486" grpId="0" autoUpdateAnimBg="0"/>
      <p:bldP spid="27649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ext Box 2"/>
          <p:cNvSpPr txBox="1">
            <a:spLocks noChangeArrowheads="1"/>
          </p:cNvSpPr>
          <p:nvPr/>
        </p:nvSpPr>
        <p:spPr bwMode="auto">
          <a:xfrm>
            <a:off x="2286000" y="1066801"/>
            <a:ext cx="79248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second term on the left side of the above equation is a function of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only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while the right side is a constant. The only way the equation can be satisfied is that both terms on the left side are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constants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77507" name="Object 3"/>
          <p:cNvGraphicFramePr>
            <a:graphicFrameLocks noChangeAspect="1"/>
          </p:cNvGraphicFramePr>
          <p:nvPr/>
        </p:nvGraphicFramePr>
        <p:xfrm>
          <a:off x="5287964" y="457200"/>
          <a:ext cx="15382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2" name="Equation" r:id="rId3" imgW="939600" imgH="393480" progId="Equation.3">
                  <p:embed/>
                </p:oleObj>
              </mc:Choice>
              <mc:Fallback>
                <p:oleObj name="Equation" r:id="rId3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4" y="457200"/>
                        <a:ext cx="1538287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7508" name="Group 4"/>
          <p:cNvGrpSpPr>
            <a:grpSpLocks/>
          </p:cNvGrpSpPr>
          <p:nvPr/>
        </p:nvGrpSpPr>
        <p:grpSpPr bwMode="auto">
          <a:xfrm>
            <a:off x="2667000" y="2286000"/>
            <a:ext cx="4876800" cy="661988"/>
            <a:chOff x="672" y="1440"/>
            <a:chExt cx="3072" cy="417"/>
          </a:xfrm>
        </p:grpSpPr>
        <p:sp>
          <p:nvSpPr>
            <p:cNvPr id="277509" name="Text Box 5"/>
            <p:cNvSpPr txBox="1">
              <a:spLocks noChangeArrowheads="1"/>
            </p:cNvSpPr>
            <p:nvPr/>
          </p:nvSpPr>
          <p:spPr bwMode="auto">
            <a:xfrm>
              <a:off x="672" y="1440"/>
              <a:ext cx="91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Now let</a:t>
              </a:r>
              <a:r>
                <a:rPr kumimoji="1" lang="en-US" altLang="zh-CN" sz="200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77510" name="Object 6"/>
            <p:cNvGraphicFramePr>
              <a:graphicFrameLocks noChangeAspect="1"/>
            </p:cNvGraphicFramePr>
            <p:nvPr/>
          </p:nvGraphicFramePr>
          <p:xfrm>
            <a:off x="1776" y="1464"/>
            <a:ext cx="643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083" r:id="rId5" imgW="634725" imgH="393529" progId="Equation.3">
                    <p:embed/>
                  </p:oleObj>
                </mc:Choice>
                <mc:Fallback>
                  <p:oleObj r:id="rId5" imgW="634725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64"/>
                          <a:ext cx="643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511" name="Object 7"/>
            <p:cNvGraphicFramePr>
              <a:graphicFrameLocks noChangeAspect="1"/>
            </p:cNvGraphicFramePr>
            <p:nvPr/>
          </p:nvGraphicFramePr>
          <p:xfrm>
            <a:off x="3120" y="1464"/>
            <a:ext cx="624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084" r:id="rId7" imgW="622030" imgH="393529" progId="Equation.3">
                    <p:embed/>
                  </p:oleObj>
                </mc:Choice>
                <mc:Fallback>
                  <p:oleObj r:id="rId7" imgW="62203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464"/>
                          <a:ext cx="624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2308225" y="2895601"/>
            <a:ext cx="79121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where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000" i="1" baseline="-30000"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sz="2000" i="1" baseline="-30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and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000" i="1" baseline="-30000">
                <a:latin typeface="Times New Roman" panose="02020603050405020304" pitchFamily="18" charset="0"/>
                <a:ea typeface="楷体_GB2312" pitchFamily="49" charset="-122"/>
              </a:rPr>
              <a:t> y</a:t>
            </a:r>
            <a:r>
              <a:rPr kumimoji="1" lang="en-US" altLang="zh-CN" sz="2000" i="1" baseline="-30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are called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separation constants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and they can be found by using the boundary conditions.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77513" name="Group 9"/>
          <p:cNvGrpSpPr>
            <a:grpSpLocks/>
          </p:cNvGrpSpPr>
          <p:nvPr/>
        </p:nvGrpSpPr>
        <p:grpSpPr bwMode="auto">
          <a:xfrm>
            <a:off x="2638426" y="3733801"/>
            <a:ext cx="3768725" cy="563563"/>
            <a:chOff x="672" y="2256"/>
            <a:chExt cx="2374" cy="355"/>
          </a:xfrm>
        </p:grpSpPr>
        <p:graphicFrame>
          <p:nvGraphicFramePr>
            <p:cNvPr id="277514" name="Object 10"/>
            <p:cNvGraphicFramePr>
              <a:graphicFrameLocks noChangeAspect="1"/>
            </p:cNvGraphicFramePr>
            <p:nvPr/>
          </p:nvGraphicFramePr>
          <p:xfrm>
            <a:off x="2281" y="2352"/>
            <a:ext cx="76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085" name="Equation" r:id="rId9" imgW="761760" imgH="253800" progId="Equation.3">
                    <p:embed/>
                  </p:oleObj>
                </mc:Choice>
                <mc:Fallback>
                  <p:oleObj name="Equation" r:id="rId9" imgW="7617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1" y="2352"/>
                          <a:ext cx="765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515" name="Text Box 11"/>
            <p:cNvSpPr txBox="1">
              <a:spLocks noChangeArrowheads="1"/>
            </p:cNvSpPr>
            <p:nvPr/>
          </p:nvSpPr>
          <p:spPr bwMode="auto">
            <a:xfrm>
              <a:off x="672" y="2256"/>
              <a:ext cx="105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Obviously</a:t>
              </a:r>
            </a:p>
          </p:txBody>
        </p:sp>
      </p:grpSp>
      <p:grpSp>
        <p:nvGrpSpPr>
          <p:cNvPr id="277516" name="Group 12"/>
          <p:cNvGrpSpPr>
            <a:grpSpLocks/>
          </p:cNvGrpSpPr>
          <p:nvPr/>
        </p:nvGrpSpPr>
        <p:grpSpPr bwMode="auto">
          <a:xfrm>
            <a:off x="3276600" y="5181600"/>
            <a:ext cx="6096000" cy="381000"/>
            <a:chOff x="1104" y="3472"/>
            <a:chExt cx="3840" cy="240"/>
          </a:xfrm>
        </p:grpSpPr>
        <p:graphicFrame>
          <p:nvGraphicFramePr>
            <p:cNvPr id="277517" name="Object 13"/>
            <p:cNvGraphicFramePr>
              <a:graphicFrameLocks noChangeAspect="1"/>
            </p:cNvGraphicFramePr>
            <p:nvPr/>
          </p:nvGraphicFramePr>
          <p:xfrm>
            <a:off x="1104" y="3472"/>
            <a:ext cx="177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086" r:id="rId11" imgW="1586811" imgH="203112" progId="Equation.3">
                    <p:embed/>
                  </p:oleObj>
                </mc:Choice>
                <mc:Fallback>
                  <p:oleObj r:id="rId11" imgW="158681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472"/>
                          <a:ext cx="1773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518" name="Object 14"/>
            <p:cNvGraphicFramePr>
              <a:graphicFrameLocks noChangeAspect="1"/>
            </p:cNvGraphicFramePr>
            <p:nvPr/>
          </p:nvGraphicFramePr>
          <p:xfrm>
            <a:off x="3216" y="3475"/>
            <a:ext cx="1728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087" r:id="rId13" imgW="1727200" imgH="241300" progId="Equation.3">
                    <p:embed/>
                  </p:oleObj>
                </mc:Choice>
                <mc:Fallback>
                  <p:oleObj r:id="rId13" imgW="17272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475"/>
                          <a:ext cx="1728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7519" name="Text Box 15"/>
          <p:cNvSpPr txBox="1">
            <a:spLocks noChangeArrowheads="1"/>
          </p:cNvSpPr>
          <p:nvPr/>
        </p:nvSpPr>
        <p:spPr bwMode="auto">
          <a:xfrm>
            <a:off x="2362200" y="5562601"/>
            <a:ext cx="7620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where all the constants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,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,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,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, and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000" i="1" baseline="-30000"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,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000" i="1" baseline="-30000">
                <a:latin typeface="Times New Roman" panose="02020603050405020304" pitchFamily="18" charset="0"/>
                <a:ea typeface="楷体_GB2312" pitchFamily="49" charset="-122"/>
              </a:rPr>
              <a:t> 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,  depend on the boundary conditions.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7520" name="Text Box 16"/>
          <p:cNvSpPr txBox="1">
            <a:spLocks noChangeArrowheads="1"/>
          </p:cNvSpPr>
          <p:nvPr/>
        </p:nvSpPr>
        <p:spPr bwMode="auto">
          <a:xfrm>
            <a:off x="2352675" y="4267201"/>
            <a:ext cx="7772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two equations are second order ordinary differential equations, and the general solutions, are respectively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77521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7522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57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 autoUpdateAnimBg="0"/>
      <p:bldP spid="277512" grpId="0" autoUpdateAnimBg="0"/>
      <p:bldP spid="277519" grpId="0" autoUpdateAnimBg="0"/>
      <p:bldP spid="27752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362200" y="304801"/>
            <a:ext cx="7620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Since the component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000" i="1" baseline="-25000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is parallel to the walls, we have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000" i="1" baseline="-25000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= 0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at the boundaries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 = 0,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and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 = 0,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. Using these results we find</a:t>
            </a:r>
          </a:p>
        </p:txBody>
      </p:sp>
      <p:graphicFrame>
        <p:nvGraphicFramePr>
          <p:cNvPr id="278531" name="Object 3"/>
          <p:cNvGraphicFramePr>
            <a:graphicFrameLocks noChangeAspect="1"/>
          </p:cNvGraphicFramePr>
          <p:nvPr/>
        </p:nvGraphicFramePr>
        <p:xfrm>
          <a:off x="6599239" y="1143000"/>
          <a:ext cx="22510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06" name="Equation" r:id="rId3" imgW="1396800" imgH="393480" progId="Equation.3">
                  <p:embed/>
                </p:oleObj>
              </mc:Choice>
              <mc:Fallback>
                <p:oleObj name="Equation" r:id="rId3" imgW="1396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9" y="1143000"/>
                        <a:ext cx="22510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3322638" y="1143000"/>
          <a:ext cx="23542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07" name="Equation" r:id="rId5" imgW="1460160" imgH="393480" progId="Equation.3">
                  <p:embed/>
                </p:oleObj>
              </mc:Choice>
              <mc:Fallback>
                <p:oleObj name="Equation" r:id="rId5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1143000"/>
                        <a:ext cx="23542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2362200" y="1695451"/>
            <a:ext cx="3886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And all the field components are</a:t>
            </a:r>
          </a:p>
        </p:txBody>
      </p:sp>
      <p:grpSp>
        <p:nvGrpSpPr>
          <p:cNvPr id="278534" name="Group 6"/>
          <p:cNvGrpSpPr>
            <a:grpSpLocks/>
          </p:cNvGrpSpPr>
          <p:nvPr/>
        </p:nvGrpSpPr>
        <p:grpSpPr bwMode="auto">
          <a:xfrm>
            <a:off x="4040188" y="2286000"/>
            <a:ext cx="4456112" cy="3740150"/>
            <a:chOff x="1585" y="1440"/>
            <a:chExt cx="2807" cy="2356"/>
          </a:xfrm>
        </p:grpSpPr>
        <p:graphicFrame>
          <p:nvGraphicFramePr>
            <p:cNvPr id="278535" name="Object 7"/>
            <p:cNvGraphicFramePr>
              <a:graphicFrameLocks noChangeAspect="1"/>
            </p:cNvGraphicFramePr>
            <p:nvPr/>
          </p:nvGraphicFramePr>
          <p:xfrm>
            <a:off x="1603" y="1440"/>
            <a:ext cx="179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108" name="Equation" r:id="rId7" imgW="1841400" imgH="393480" progId="Equation.3">
                    <p:embed/>
                  </p:oleObj>
                </mc:Choice>
                <mc:Fallback>
                  <p:oleObj name="Equation" r:id="rId7" imgW="18414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1440"/>
                          <a:ext cx="1796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536" name="Object 8"/>
            <p:cNvGraphicFramePr>
              <a:graphicFrameLocks noChangeAspect="1"/>
            </p:cNvGraphicFramePr>
            <p:nvPr/>
          </p:nvGraphicFramePr>
          <p:xfrm>
            <a:off x="1597" y="1920"/>
            <a:ext cx="2736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109" name="Equation" r:id="rId9" imgW="2806560" imgH="444240" progId="Equation.3">
                    <p:embed/>
                  </p:oleObj>
                </mc:Choice>
                <mc:Fallback>
                  <p:oleObj name="Equation" r:id="rId9" imgW="28065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1920"/>
                          <a:ext cx="2736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537" name="Object 9"/>
            <p:cNvGraphicFramePr>
              <a:graphicFrameLocks noChangeAspect="1"/>
            </p:cNvGraphicFramePr>
            <p:nvPr/>
          </p:nvGraphicFramePr>
          <p:xfrm>
            <a:off x="1596" y="2400"/>
            <a:ext cx="2710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110" name="Equation" r:id="rId11" imgW="2781000" imgH="444240" progId="Equation.3">
                    <p:embed/>
                  </p:oleObj>
                </mc:Choice>
                <mc:Fallback>
                  <p:oleObj name="Equation" r:id="rId11" imgW="27810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6" y="2400"/>
                          <a:ext cx="2710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538" name="Object 10"/>
            <p:cNvGraphicFramePr>
              <a:graphicFrameLocks noChangeAspect="1"/>
            </p:cNvGraphicFramePr>
            <p:nvPr/>
          </p:nvGraphicFramePr>
          <p:xfrm>
            <a:off x="1585" y="2880"/>
            <a:ext cx="2686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111" name="Equation" r:id="rId13" imgW="2755800" imgH="444240" progId="Equation.3">
                    <p:embed/>
                  </p:oleObj>
                </mc:Choice>
                <mc:Fallback>
                  <p:oleObj name="Equation" r:id="rId13" imgW="27558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" y="2880"/>
                          <a:ext cx="2686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539" name="Object 11"/>
            <p:cNvGraphicFramePr>
              <a:graphicFrameLocks noChangeAspect="1"/>
            </p:cNvGraphicFramePr>
            <p:nvPr/>
          </p:nvGraphicFramePr>
          <p:xfrm>
            <a:off x="1585" y="3360"/>
            <a:ext cx="2807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112" name="Equation" r:id="rId15" imgW="2882880" imgH="444240" progId="Equation.3">
                    <p:embed/>
                  </p:oleObj>
                </mc:Choice>
                <mc:Fallback>
                  <p:oleObj name="Equation" r:id="rId15" imgW="28828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" y="3360"/>
                          <a:ext cx="2807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8540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8541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76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 autoUpdateAnimBg="0"/>
      <p:bldP spid="27853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ext Box 2" descr="蓝色砂纸"/>
          <p:cNvSpPr txBox="1">
            <a:spLocks noChangeArrowheads="1"/>
          </p:cNvSpPr>
          <p:nvPr/>
        </p:nvSpPr>
        <p:spPr bwMode="auto">
          <a:xfrm>
            <a:off x="2133600" y="4435476"/>
            <a:ext cx="7924800" cy="1616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(a)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phase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electromagnetic wave is related to the variable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only, while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amplitude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to the variables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and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Hence,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traveling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 is formed in the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-direction, and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standing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 is in the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-direction and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</a:rPr>
              <a:t>-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direction.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</a:p>
        </p:txBody>
      </p:sp>
      <p:sp>
        <p:nvSpPr>
          <p:cNvPr id="279555" name="Text Box 3" descr="蓝色砂纸"/>
          <p:cNvSpPr txBox="1">
            <a:spLocks noChangeArrowheads="1"/>
          </p:cNvSpPr>
          <p:nvPr/>
        </p:nvSpPr>
        <p:spPr bwMode="auto">
          <a:xfrm>
            <a:off x="2133600" y="4343401"/>
            <a:ext cx="7924800" cy="22256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(b)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The plane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z</a:t>
            </a:r>
            <a:r>
              <a:rPr kumimoji="1" lang="en-US" altLang="zh-CN" sz="2000">
                <a:latin typeface="Times New Roman" panose="02020603050405020304" pitchFamily="18" charset="0"/>
              </a:rPr>
              <a:t> = 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is a wave front. Because the amplitude is related to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x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and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the TM wave is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non-uniform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plane wave.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kumimoji="1"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79556" name="Group 4"/>
          <p:cNvGrpSpPr>
            <a:grpSpLocks/>
          </p:cNvGrpSpPr>
          <p:nvPr/>
        </p:nvGrpSpPr>
        <p:grpSpPr bwMode="auto">
          <a:xfrm>
            <a:off x="4041776" y="533401"/>
            <a:ext cx="4456113" cy="3654425"/>
            <a:chOff x="1586" y="438"/>
            <a:chExt cx="2807" cy="2302"/>
          </a:xfrm>
        </p:grpSpPr>
        <p:graphicFrame>
          <p:nvGraphicFramePr>
            <p:cNvPr id="279557" name="Object 5"/>
            <p:cNvGraphicFramePr>
              <a:graphicFrameLocks noChangeAspect="1"/>
            </p:cNvGraphicFramePr>
            <p:nvPr/>
          </p:nvGraphicFramePr>
          <p:xfrm>
            <a:off x="1589" y="438"/>
            <a:ext cx="179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130" name="Equation" r:id="rId4" imgW="1841400" imgH="393480" progId="Equation.3">
                    <p:embed/>
                  </p:oleObj>
                </mc:Choice>
                <mc:Fallback>
                  <p:oleObj name="Equation" r:id="rId4" imgW="18414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9" y="438"/>
                          <a:ext cx="1795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9558" name="Object 6"/>
            <p:cNvGraphicFramePr>
              <a:graphicFrameLocks noChangeAspect="1"/>
            </p:cNvGraphicFramePr>
            <p:nvPr/>
          </p:nvGraphicFramePr>
          <p:xfrm>
            <a:off x="1598" y="864"/>
            <a:ext cx="2736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131" name="Equation" r:id="rId6" imgW="2806560" imgH="444240" progId="Equation.3">
                    <p:embed/>
                  </p:oleObj>
                </mc:Choice>
                <mc:Fallback>
                  <p:oleObj name="Equation" r:id="rId6" imgW="28065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8" y="864"/>
                          <a:ext cx="2736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9559" name="Object 7"/>
            <p:cNvGraphicFramePr>
              <a:graphicFrameLocks noChangeAspect="1"/>
            </p:cNvGraphicFramePr>
            <p:nvPr/>
          </p:nvGraphicFramePr>
          <p:xfrm>
            <a:off x="1597" y="1344"/>
            <a:ext cx="2710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132" name="Equation" r:id="rId8" imgW="2781000" imgH="444240" progId="Equation.3">
                    <p:embed/>
                  </p:oleObj>
                </mc:Choice>
                <mc:Fallback>
                  <p:oleObj name="Equation" r:id="rId8" imgW="27810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1344"/>
                          <a:ext cx="2710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9560" name="Object 8"/>
            <p:cNvGraphicFramePr>
              <a:graphicFrameLocks noChangeAspect="1"/>
            </p:cNvGraphicFramePr>
            <p:nvPr/>
          </p:nvGraphicFramePr>
          <p:xfrm>
            <a:off x="1586" y="1824"/>
            <a:ext cx="2686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133" name="Equation" r:id="rId10" imgW="2755800" imgH="444240" progId="Equation.3">
                    <p:embed/>
                  </p:oleObj>
                </mc:Choice>
                <mc:Fallback>
                  <p:oleObj name="Equation" r:id="rId10" imgW="27558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" y="1824"/>
                          <a:ext cx="2686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9561" name="Object 9"/>
            <p:cNvGraphicFramePr>
              <a:graphicFrameLocks noChangeAspect="1"/>
            </p:cNvGraphicFramePr>
            <p:nvPr/>
          </p:nvGraphicFramePr>
          <p:xfrm>
            <a:off x="1586" y="2304"/>
            <a:ext cx="2807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134" name="Equation" r:id="rId12" imgW="2882880" imgH="444240" progId="Equation.3">
                    <p:embed/>
                  </p:oleObj>
                </mc:Choice>
                <mc:Fallback>
                  <p:oleObj name="Equation" r:id="rId12" imgW="28828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" y="2304"/>
                          <a:ext cx="2807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9562" name="Group 10"/>
          <p:cNvGrpSpPr>
            <a:grpSpLocks/>
          </p:cNvGrpSpPr>
          <p:nvPr/>
        </p:nvGrpSpPr>
        <p:grpSpPr bwMode="auto">
          <a:xfrm>
            <a:off x="2057400" y="4251326"/>
            <a:ext cx="8153400" cy="2530475"/>
            <a:chOff x="288" y="2859"/>
            <a:chExt cx="5136" cy="1975"/>
          </a:xfrm>
        </p:grpSpPr>
        <p:sp>
          <p:nvSpPr>
            <p:cNvPr id="279563" name="Text Box 11" descr="蓝色砂纸"/>
            <p:cNvSpPr txBox="1">
              <a:spLocks noChangeArrowheads="1"/>
            </p:cNvSpPr>
            <p:nvPr/>
          </p:nvSpPr>
          <p:spPr bwMode="auto">
            <a:xfrm>
              <a:off x="288" y="2859"/>
              <a:ext cx="5136" cy="19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(c)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If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or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is zero, then            (             for TM wave), and all components will be zero. Thus the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and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are non-zero integrals, and they have clear physical meanings. The value of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stands for the number of half-cycle variations of the fields along the broad side, while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denotes that for the narrow side.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</a:t>
              </a:r>
            </a:p>
            <a:p>
              <a:pPr>
                <a:lnSpc>
                  <a:spcPct val="125000"/>
                </a:lnSpc>
                <a:spcBef>
                  <a:spcPct val="50000"/>
                </a:spcBef>
              </a:pP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79564" name="Object 12" descr="蓝色砂纸"/>
            <p:cNvGraphicFramePr>
              <a:graphicFrameLocks noChangeAspect="1"/>
            </p:cNvGraphicFramePr>
            <p:nvPr/>
          </p:nvGraphicFramePr>
          <p:xfrm>
            <a:off x="2428" y="2920"/>
            <a:ext cx="41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135" r:id="rId14" imgW="431613" imgH="215806" progId="Equation.3">
                    <p:embed/>
                  </p:oleObj>
                </mc:Choice>
                <mc:Fallback>
                  <p:oleObj r:id="rId14" imgW="43161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2920"/>
                          <a:ext cx="418" cy="213"/>
                        </a:xfrm>
                        <a:prstGeom prst="rect">
                          <a:avLst/>
                        </a:prstGeom>
                        <a:blipFill dpi="0" rotWithShape="0">
                          <a:blip r:embed="rId3"/>
                          <a:srcRect/>
                          <a:tile tx="0" ty="0" sx="100000" sy="100000" flip="none" algn="tl"/>
                        </a:blip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9565" name="Object 13" descr="蓝色砂纸"/>
            <p:cNvGraphicFramePr>
              <a:graphicFrameLocks noChangeAspect="1"/>
            </p:cNvGraphicFramePr>
            <p:nvPr/>
          </p:nvGraphicFramePr>
          <p:xfrm>
            <a:off x="2931" y="2920"/>
            <a:ext cx="44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136" name="Equation" r:id="rId16" imgW="457200" imgH="215640" progId="Equation.3">
                    <p:embed/>
                  </p:oleObj>
                </mc:Choice>
                <mc:Fallback>
                  <p:oleObj name="Equation" r:id="rId16" imgW="4572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" y="2920"/>
                          <a:ext cx="443" cy="213"/>
                        </a:xfrm>
                        <a:prstGeom prst="rect">
                          <a:avLst/>
                        </a:prstGeom>
                        <a:blipFill dpi="0" rotWithShape="0">
                          <a:blip r:embed="rId3"/>
                          <a:srcRect/>
                          <a:tile tx="0" ty="0" sx="100000" sy="100000" flip="none" algn="tl"/>
                        </a:blip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9566" name="Text Box 14" descr="蓝色砂纸"/>
          <p:cNvSpPr txBox="1">
            <a:spLocks noChangeArrowheads="1"/>
          </p:cNvSpPr>
          <p:nvPr/>
        </p:nvSpPr>
        <p:spPr bwMode="auto">
          <a:xfrm>
            <a:off x="2057400" y="4327526"/>
            <a:ext cx="8229600" cy="1997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(d)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    Since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and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are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multi-valued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the pattern of the field has multiple forms, also called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multiple modes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A pair of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and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lead to a mode, and it is denoted as the</a:t>
            </a:r>
            <a:r>
              <a:rPr kumimoji="1" lang="en-US" altLang="zh-CN" sz="2000">
                <a:latin typeface="Times New Roman" panose="02020603050405020304" pitchFamily="18" charset="0"/>
              </a:rPr>
              <a:t> TM</a:t>
            </a:r>
            <a:r>
              <a:rPr kumimoji="1" lang="en-US" altLang="zh-CN" sz="2000" baseline="-10000">
                <a:latin typeface="Times New Roman" panose="02020603050405020304" pitchFamily="18" charset="0"/>
              </a:rPr>
              <a:t>mn</a:t>
            </a:r>
            <a:r>
              <a:rPr kumimoji="1" lang="en-US" altLang="zh-CN" sz="2000" baseline="-30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mode. For instance, </a:t>
            </a:r>
            <a:r>
              <a:rPr kumimoji="1" lang="en-US" altLang="zh-CN" sz="2000">
                <a:latin typeface="Times New Roman" panose="02020603050405020304" pitchFamily="18" charset="0"/>
              </a:rPr>
              <a:t>TM</a:t>
            </a:r>
            <a:r>
              <a:rPr kumimoji="1" lang="en-US" altLang="zh-CN" sz="2000" baseline="-10000">
                <a:latin typeface="Times New Roman" panose="02020603050405020304" pitchFamily="18" charset="0"/>
              </a:rPr>
              <a:t>11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denotes the pattern of the field for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= 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,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= 1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and the wave with this character is called </a:t>
            </a:r>
            <a:r>
              <a:rPr kumimoji="1" lang="en-US" altLang="zh-CN" sz="2000">
                <a:latin typeface="Times New Roman" panose="02020603050405020304" pitchFamily="18" charset="0"/>
              </a:rPr>
              <a:t>TM</a:t>
            </a:r>
            <a:r>
              <a:rPr kumimoji="1" lang="en-US" altLang="zh-CN" sz="2000" baseline="-10000">
                <a:latin typeface="Times New Roman" panose="02020603050405020304" pitchFamily="18" charset="0"/>
              </a:rPr>
              <a:t>11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 or mode.</a:t>
            </a:r>
          </a:p>
        </p:txBody>
      </p:sp>
      <p:sp>
        <p:nvSpPr>
          <p:cNvPr id="279567" name="Text Box 15" descr="蓝色砂纸"/>
          <p:cNvSpPr txBox="1">
            <a:spLocks noChangeArrowheads="1"/>
          </p:cNvSpPr>
          <p:nvPr/>
        </p:nvSpPr>
        <p:spPr bwMode="auto">
          <a:xfrm>
            <a:off x="1981200" y="4327526"/>
            <a:ext cx="8362950" cy="2149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(e)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modes with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larger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and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are called the modes of higher order or the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higher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modes, and that with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less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and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are called the modes of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lower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order or the lower modes. Since both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and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are not zero, and 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he lowest mode of </a:t>
            </a:r>
            <a:r>
              <a:rPr kumimoji="1" lang="en-US" altLang="zh-CN" sz="2000">
                <a:latin typeface="Times New Roman" panose="02020603050405020304" pitchFamily="18" charset="0"/>
              </a:rPr>
              <a:t>TM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 is </a:t>
            </a:r>
            <a:r>
              <a:rPr kumimoji="1" lang="en-US" altLang="zh-CN" sz="2000">
                <a:latin typeface="Times New Roman" panose="02020603050405020304" pitchFamily="18" charset="0"/>
              </a:rPr>
              <a:t>TM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11</a:t>
            </a:r>
            <a:r>
              <a:rPr kumimoji="1" lang="en-US" altLang="zh-CN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in the rectangular waveguide.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9568" name="AutoShape 16" descr="蓝色砂纸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9569" name="AutoShape 17" descr="蓝色砂纸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animBg="1" autoUpdateAnimBg="0"/>
      <p:bldP spid="279555" grpId="0" animBg="1" autoUpdateAnimBg="0"/>
      <p:bldP spid="279566" grpId="0" animBg="1" autoUpdateAnimBg="0"/>
      <p:bldP spid="27956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ext Box 2"/>
          <p:cNvSpPr txBox="1">
            <a:spLocks noChangeArrowheads="1"/>
          </p:cNvSpPr>
          <p:nvPr/>
        </p:nvSpPr>
        <p:spPr bwMode="auto">
          <a:xfrm>
            <a:off x="2209800" y="381001"/>
            <a:ext cx="7772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Similarly, we can derive all the components of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TE wave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in the rectangular waveguide, as given by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80579" name="Group 3"/>
          <p:cNvGrpSpPr>
            <a:grpSpLocks/>
          </p:cNvGrpSpPr>
          <p:nvPr/>
        </p:nvGrpSpPr>
        <p:grpSpPr bwMode="auto">
          <a:xfrm>
            <a:off x="3822701" y="1279526"/>
            <a:ext cx="4538663" cy="3749675"/>
            <a:chOff x="1448" y="624"/>
            <a:chExt cx="2859" cy="2362"/>
          </a:xfrm>
        </p:grpSpPr>
        <p:graphicFrame>
          <p:nvGraphicFramePr>
            <p:cNvPr id="280580" name="Object 4"/>
            <p:cNvGraphicFramePr>
              <a:graphicFrameLocks noChangeAspect="1"/>
            </p:cNvGraphicFramePr>
            <p:nvPr/>
          </p:nvGraphicFramePr>
          <p:xfrm>
            <a:off x="1456" y="624"/>
            <a:ext cx="216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154" name="Equation" r:id="rId3" imgW="2197080" imgH="431640" progId="Equation.3">
                    <p:embed/>
                  </p:oleObj>
                </mc:Choice>
                <mc:Fallback>
                  <p:oleObj name="Equation" r:id="rId3" imgW="21970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624"/>
                          <a:ext cx="2168" cy="4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0581" name="Object 5"/>
            <p:cNvGraphicFramePr>
              <a:graphicFrameLocks noChangeAspect="1"/>
            </p:cNvGraphicFramePr>
            <p:nvPr/>
          </p:nvGraphicFramePr>
          <p:xfrm>
            <a:off x="1452" y="1104"/>
            <a:ext cx="2746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155" name="Equation" r:id="rId5" imgW="2781000" imgH="444240" progId="Equation.3">
                    <p:embed/>
                  </p:oleObj>
                </mc:Choice>
                <mc:Fallback>
                  <p:oleObj name="Equation" r:id="rId5" imgW="27810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1104"/>
                          <a:ext cx="2746" cy="4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0582" name="Object 6"/>
            <p:cNvGraphicFramePr>
              <a:graphicFrameLocks noChangeAspect="1"/>
            </p:cNvGraphicFramePr>
            <p:nvPr/>
          </p:nvGraphicFramePr>
          <p:xfrm>
            <a:off x="1451" y="1584"/>
            <a:ext cx="2719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156" name="Equation" r:id="rId7" imgW="2755800" imgH="444240" progId="Equation.3">
                    <p:embed/>
                  </p:oleObj>
                </mc:Choice>
                <mc:Fallback>
                  <p:oleObj name="Equation" r:id="rId7" imgW="27558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1584"/>
                          <a:ext cx="2719" cy="4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0583" name="Object 7"/>
            <p:cNvGraphicFramePr>
              <a:graphicFrameLocks noChangeAspect="1"/>
            </p:cNvGraphicFramePr>
            <p:nvPr/>
          </p:nvGraphicFramePr>
          <p:xfrm>
            <a:off x="1451" y="2072"/>
            <a:ext cx="2736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157" name="Equation" r:id="rId9" imgW="2768400" imgH="444240" progId="Equation.3">
                    <p:embed/>
                  </p:oleObj>
                </mc:Choice>
                <mc:Fallback>
                  <p:oleObj name="Equation" r:id="rId9" imgW="27684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2072"/>
                          <a:ext cx="2736" cy="4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0584" name="Object 8"/>
            <p:cNvGraphicFramePr>
              <a:graphicFrameLocks noChangeAspect="1"/>
            </p:cNvGraphicFramePr>
            <p:nvPr/>
          </p:nvGraphicFramePr>
          <p:xfrm>
            <a:off x="1448" y="2544"/>
            <a:ext cx="2859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158" name="Equation" r:id="rId11" imgW="2895480" imgH="444240" progId="Equation.3">
                    <p:embed/>
                  </p:oleObj>
                </mc:Choice>
                <mc:Fallback>
                  <p:oleObj name="Equation" r:id="rId11" imgW="28954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2544"/>
                          <a:ext cx="2859" cy="4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0585" name="Group 9"/>
          <p:cNvGrpSpPr>
            <a:grpSpLocks/>
          </p:cNvGrpSpPr>
          <p:nvPr/>
        </p:nvGrpSpPr>
        <p:grpSpPr bwMode="auto">
          <a:xfrm>
            <a:off x="2209800" y="4937126"/>
            <a:ext cx="7772400" cy="549275"/>
            <a:chOff x="432" y="3110"/>
            <a:chExt cx="4896" cy="346"/>
          </a:xfrm>
        </p:grpSpPr>
        <p:sp>
          <p:nvSpPr>
            <p:cNvPr id="280586" name="Text Box 10"/>
            <p:cNvSpPr txBox="1">
              <a:spLocks noChangeArrowheads="1"/>
            </p:cNvSpPr>
            <p:nvPr/>
          </p:nvSpPr>
          <p:spPr bwMode="auto">
            <a:xfrm>
              <a:off x="432" y="3110"/>
              <a:ext cx="48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where                         , but both should not be zero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at the same time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 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0587" name="Object 11"/>
            <p:cNvGraphicFramePr>
              <a:graphicFrameLocks noChangeAspect="1"/>
            </p:cNvGraphicFramePr>
            <p:nvPr/>
          </p:nvGraphicFramePr>
          <p:xfrm>
            <a:off x="945" y="3238"/>
            <a:ext cx="92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159" name="Equation" r:id="rId13" imgW="952200" imgH="203040" progId="Equation.3">
                    <p:embed/>
                  </p:oleObj>
                </mc:Choice>
                <mc:Fallback>
                  <p:oleObj name="Equation" r:id="rId13" imgW="952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3238"/>
                          <a:ext cx="927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0588" name="Text Box 12"/>
          <p:cNvSpPr txBox="1">
            <a:spLocks noChangeArrowheads="1"/>
          </p:cNvSpPr>
          <p:nvPr/>
        </p:nvSpPr>
        <p:spPr bwMode="auto">
          <a:xfrm>
            <a:off x="2362200" y="5470526"/>
            <a:ext cx="7696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TE wave has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multi-mode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characteristics as the TM wave.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lowest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order mode of TE wave is the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01</a:t>
            </a:r>
            <a:r>
              <a:rPr kumimoji="1" lang="en-US" altLang="zh-CN" sz="2000" baseline="-30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or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wave.</a:t>
            </a:r>
          </a:p>
        </p:txBody>
      </p:sp>
      <p:sp>
        <p:nvSpPr>
          <p:cNvPr id="280589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0590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8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 autoUpdateAnimBg="0"/>
      <p:bldP spid="28058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ext Box 2"/>
          <p:cNvSpPr txBox="1">
            <a:spLocks noChangeArrowheads="1"/>
          </p:cNvSpPr>
          <p:nvPr/>
        </p:nvSpPr>
        <p:spPr bwMode="auto">
          <a:xfrm>
            <a:off x="1992313" y="1214439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3.   Characterization of Electromagnetic Waves in Rectangular</a:t>
            </a:r>
          </a:p>
          <a:p>
            <a:r>
              <a:rPr kumimoji="1"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      Waveguides</a:t>
            </a:r>
            <a:r>
              <a:rPr kumimoji="1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grpSp>
        <p:nvGrpSpPr>
          <p:cNvPr id="281603" name="Group 3"/>
          <p:cNvGrpSpPr>
            <a:grpSpLocks/>
          </p:cNvGrpSpPr>
          <p:nvPr/>
        </p:nvGrpSpPr>
        <p:grpSpPr bwMode="auto">
          <a:xfrm>
            <a:off x="2209800" y="1978026"/>
            <a:ext cx="7772400" cy="1235075"/>
            <a:chOff x="384" y="1008"/>
            <a:chExt cx="4896" cy="778"/>
          </a:xfrm>
        </p:grpSpPr>
        <p:sp>
          <p:nvSpPr>
            <p:cNvPr id="281604" name="Text Box 4"/>
            <p:cNvSpPr txBox="1">
              <a:spLocks noChangeArrowheads="1"/>
            </p:cNvSpPr>
            <p:nvPr/>
          </p:nvSpPr>
          <p:spPr bwMode="auto">
            <a:xfrm>
              <a:off x="384" y="1008"/>
              <a:ext cx="4896" cy="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Since                   , or                  , if           , then            . This means that the propagation of the wave is cut off, and    is called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cutoff propagation constant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81605" name="Object 5"/>
            <p:cNvGraphicFramePr>
              <a:graphicFrameLocks noChangeAspect="1"/>
            </p:cNvGraphicFramePr>
            <p:nvPr/>
          </p:nvGraphicFramePr>
          <p:xfrm>
            <a:off x="1074" y="1068"/>
            <a:ext cx="79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178" name="Equation" r:id="rId3" imgW="761760" imgH="241200" progId="Equation.3">
                    <p:embed/>
                  </p:oleObj>
                </mc:Choice>
                <mc:Fallback>
                  <p:oleObj name="Equation" r:id="rId3" imgW="7617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4" y="1068"/>
                          <a:ext cx="791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1606" name="Object 6"/>
            <p:cNvGraphicFramePr>
              <a:graphicFrameLocks noChangeAspect="1"/>
            </p:cNvGraphicFramePr>
            <p:nvPr/>
          </p:nvGraphicFramePr>
          <p:xfrm>
            <a:off x="2070" y="1068"/>
            <a:ext cx="79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179" name="Equation" r:id="rId5" imgW="761760" imgH="241200" progId="Equation.3">
                    <p:embed/>
                  </p:oleObj>
                </mc:Choice>
                <mc:Fallback>
                  <p:oleObj name="Equation" r:id="rId5" imgW="7617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1068"/>
                          <a:ext cx="791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1607" name="Object 7"/>
            <p:cNvGraphicFramePr>
              <a:graphicFrameLocks noChangeAspect="1"/>
            </p:cNvGraphicFramePr>
            <p:nvPr/>
          </p:nvGraphicFramePr>
          <p:xfrm>
            <a:off x="3057" y="1068"/>
            <a:ext cx="41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180" name="Equation" r:id="rId7" imgW="393480" imgH="228600" progId="Equation.3">
                    <p:embed/>
                  </p:oleObj>
                </mc:Choice>
                <mc:Fallback>
                  <p:oleObj name="Equation" r:id="rId7" imgW="393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7" y="1068"/>
                          <a:ext cx="411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1608" name="Object 8"/>
            <p:cNvGraphicFramePr>
              <a:graphicFrameLocks noChangeAspect="1"/>
            </p:cNvGraphicFramePr>
            <p:nvPr/>
          </p:nvGraphicFramePr>
          <p:xfrm>
            <a:off x="3888" y="1080"/>
            <a:ext cx="43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181" r:id="rId9" imgW="393529" imgH="203112" progId="Equation.3">
                    <p:embed/>
                  </p:oleObj>
                </mc:Choice>
                <mc:Fallback>
                  <p:oleObj r:id="rId9" imgW="39352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080"/>
                          <a:ext cx="43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1609" name="Object 9"/>
            <p:cNvGraphicFramePr>
              <a:graphicFrameLocks noChangeAspect="1"/>
            </p:cNvGraphicFramePr>
            <p:nvPr/>
          </p:nvGraphicFramePr>
          <p:xfrm>
            <a:off x="3762" y="1308"/>
            <a:ext cx="16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182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2" y="1308"/>
                          <a:ext cx="169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1610" name="Group 10"/>
          <p:cNvGrpSpPr>
            <a:grpSpLocks/>
          </p:cNvGrpSpPr>
          <p:nvPr/>
        </p:nvGrpSpPr>
        <p:grpSpPr bwMode="auto">
          <a:xfrm>
            <a:off x="2006600" y="4078289"/>
            <a:ext cx="8128000" cy="1006475"/>
            <a:chOff x="304" y="2400"/>
            <a:chExt cx="5120" cy="634"/>
          </a:xfrm>
        </p:grpSpPr>
        <p:sp>
          <p:nvSpPr>
            <p:cNvPr id="281611" name="Text Box 11"/>
            <p:cNvSpPr txBox="1">
              <a:spLocks noChangeArrowheads="1"/>
            </p:cNvSpPr>
            <p:nvPr/>
          </p:nvSpPr>
          <p:spPr bwMode="auto">
            <a:xfrm>
              <a:off x="304" y="2400"/>
              <a:ext cx="512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From                    , we can find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cutoff frequency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corresponding to the cutoff propagation constant     , as given by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1612" name="Object 12"/>
            <p:cNvGraphicFramePr>
              <a:graphicFrameLocks noChangeAspect="1"/>
            </p:cNvGraphicFramePr>
            <p:nvPr/>
          </p:nvGraphicFramePr>
          <p:xfrm>
            <a:off x="1056" y="2476"/>
            <a:ext cx="84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183" name="Equation" r:id="rId13" imgW="799920" imgH="253800" progId="Equation.3">
                    <p:embed/>
                  </p:oleObj>
                </mc:Choice>
                <mc:Fallback>
                  <p:oleObj name="Equation" r:id="rId13" imgW="7999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476"/>
                          <a:ext cx="841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1613" name="Object 13"/>
            <p:cNvGraphicFramePr>
              <a:graphicFrameLocks noChangeAspect="1"/>
            </p:cNvGraphicFramePr>
            <p:nvPr/>
          </p:nvGraphicFramePr>
          <p:xfrm>
            <a:off x="2700" y="2788"/>
            <a:ext cx="16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184" name="Equation" r:id="rId15" imgW="164880" imgH="228600" progId="Equation.3">
                    <p:embed/>
                  </p:oleObj>
                </mc:Choice>
                <mc:Fallback>
                  <p:oleObj name="Equation" r:id="rId15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2788"/>
                          <a:ext cx="169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1614" name="Object 14"/>
            <p:cNvGraphicFramePr>
              <a:graphicFrameLocks noChangeAspect="1"/>
            </p:cNvGraphicFramePr>
            <p:nvPr/>
          </p:nvGraphicFramePr>
          <p:xfrm>
            <a:off x="4122" y="2506"/>
            <a:ext cx="16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185" name="Equation" r:id="rId17" imgW="164880" imgH="228600" progId="Equation.3">
                    <p:embed/>
                  </p:oleObj>
                </mc:Choice>
                <mc:Fallback>
                  <p:oleObj name="Equation" r:id="rId1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2" y="2506"/>
                          <a:ext cx="169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1615" name="Object 15"/>
          <p:cNvGraphicFramePr>
            <a:graphicFrameLocks noChangeAspect="1"/>
          </p:cNvGraphicFramePr>
          <p:nvPr/>
        </p:nvGraphicFramePr>
        <p:xfrm>
          <a:off x="4267200" y="5248275"/>
          <a:ext cx="3657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6" name="Equation" r:id="rId19" imgW="2260440" imgH="520560" progId="Equation.3">
                  <p:embed/>
                </p:oleObj>
              </mc:Choice>
              <mc:Fallback>
                <p:oleObj name="Equation" r:id="rId19" imgW="22604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248275"/>
                        <a:ext cx="36576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16" name="Object 16"/>
          <p:cNvGraphicFramePr>
            <a:graphicFrameLocks noChangeAspect="1"/>
          </p:cNvGraphicFramePr>
          <p:nvPr/>
        </p:nvGraphicFramePr>
        <p:xfrm>
          <a:off x="3967164" y="3378201"/>
          <a:ext cx="12144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7" name="Equation" r:id="rId21" imgW="761760" imgH="253800" progId="Equation.3">
                  <p:embed/>
                </p:oleObj>
              </mc:Choice>
              <mc:Fallback>
                <p:oleObj name="Equation" r:id="rId21" imgW="761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3378201"/>
                        <a:ext cx="1214437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1617" name="Group 17"/>
          <p:cNvGrpSpPr>
            <a:grpSpLocks/>
          </p:cNvGrpSpPr>
          <p:nvPr/>
        </p:nvGrpSpPr>
        <p:grpSpPr bwMode="auto">
          <a:xfrm>
            <a:off x="5572126" y="3186114"/>
            <a:ext cx="2809875" cy="757237"/>
            <a:chOff x="2400" y="1824"/>
            <a:chExt cx="1770" cy="477"/>
          </a:xfrm>
        </p:grpSpPr>
        <p:graphicFrame>
          <p:nvGraphicFramePr>
            <p:cNvPr id="281618" name="Object 18"/>
            <p:cNvGraphicFramePr>
              <a:graphicFrameLocks noChangeAspect="1"/>
            </p:cNvGraphicFramePr>
            <p:nvPr/>
          </p:nvGraphicFramePr>
          <p:xfrm>
            <a:off x="2880" y="1824"/>
            <a:ext cx="1290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188" name="Equation" r:id="rId23" imgW="1282680" imgH="469800" progId="Equation.3">
                    <p:embed/>
                  </p:oleObj>
                </mc:Choice>
                <mc:Fallback>
                  <p:oleObj name="Equation" r:id="rId23" imgW="128268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290" cy="4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1619" name="AutoShape 19"/>
            <p:cNvSpPr>
              <a:spLocks noChangeArrowheads="1"/>
            </p:cNvSpPr>
            <p:nvPr/>
          </p:nvSpPr>
          <p:spPr bwMode="auto">
            <a:xfrm>
              <a:off x="2400" y="1839"/>
              <a:ext cx="288" cy="46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1620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1621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ext Box 2"/>
          <p:cNvSpPr txBox="1">
            <a:spLocks noChangeArrowheads="1"/>
          </p:cNvSpPr>
          <p:nvPr/>
        </p:nvSpPr>
        <p:spPr bwMode="auto">
          <a:xfrm>
            <a:off x="2590800" y="304801"/>
            <a:ext cx="5486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propagation constant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can be expressed as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82627" name="Object 3"/>
          <p:cNvGraphicFramePr>
            <a:graphicFrameLocks noChangeAspect="1"/>
          </p:cNvGraphicFramePr>
          <p:nvPr/>
        </p:nvGraphicFramePr>
        <p:xfrm>
          <a:off x="3200400" y="914400"/>
          <a:ext cx="487680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02" name="Equation" r:id="rId3" imgW="3073320" imgH="1117440" progId="Equation.3">
                  <p:embed/>
                </p:oleObj>
              </mc:Choice>
              <mc:Fallback>
                <p:oleObj name="Equation" r:id="rId3" imgW="307332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914400"/>
                        <a:ext cx="4876800" cy="177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2628" name="Group 4"/>
          <p:cNvGrpSpPr>
            <a:grpSpLocks/>
          </p:cNvGrpSpPr>
          <p:nvPr/>
        </p:nvGrpSpPr>
        <p:grpSpPr bwMode="auto">
          <a:xfrm>
            <a:off x="2209800" y="2743201"/>
            <a:ext cx="7391400" cy="854075"/>
            <a:chOff x="576" y="1872"/>
            <a:chExt cx="4656" cy="538"/>
          </a:xfrm>
        </p:grpSpPr>
        <p:sp>
          <p:nvSpPr>
            <p:cNvPr id="282629" name="Text Box 5"/>
            <p:cNvSpPr txBox="1">
              <a:spLocks noChangeArrowheads="1"/>
            </p:cNvSpPr>
            <p:nvPr/>
          </p:nvSpPr>
          <p:spPr bwMode="auto">
            <a:xfrm>
              <a:off x="576" y="1872"/>
              <a:ext cx="4656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         ,     is a real number, and the factor          stands for the wave propagating along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positive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-direction.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2630" name="Object 6"/>
            <p:cNvGraphicFramePr>
              <a:graphicFrameLocks noChangeAspect="1"/>
            </p:cNvGraphicFramePr>
            <p:nvPr/>
          </p:nvGraphicFramePr>
          <p:xfrm>
            <a:off x="1008" y="1950"/>
            <a:ext cx="42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03" name="Equation" r:id="rId5" imgW="431640" imgH="228600" progId="Equation.3">
                    <p:embed/>
                  </p:oleObj>
                </mc:Choice>
                <mc:Fallback>
                  <p:oleObj name="Equation" r:id="rId5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50"/>
                          <a:ext cx="427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2631" name="Object 7"/>
            <p:cNvGraphicFramePr>
              <a:graphicFrameLocks noChangeAspect="1"/>
            </p:cNvGraphicFramePr>
            <p:nvPr/>
          </p:nvGraphicFramePr>
          <p:xfrm>
            <a:off x="1488" y="1956"/>
            <a:ext cx="15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04" r:id="rId7" imgW="164957" imgH="203024" progId="Equation.3">
                    <p:embed/>
                  </p:oleObj>
                </mc:Choice>
                <mc:Fallback>
                  <p:oleObj r:id="rId7" imgW="164957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956"/>
                          <a:ext cx="158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2632" name="Object 8"/>
            <p:cNvGraphicFramePr>
              <a:graphicFrameLocks noChangeAspect="1"/>
            </p:cNvGraphicFramePr>
            <p:nvPr/>
          </p:nvGraphicFramePr>
          <p:xfrm>
            <a:off x="3828" y="1908"/>
            <a:ext cx="3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05" name="Equation" r:id="rId9" imgW="330120" imgH="203040" progId="Equation.3">
                    <p:embed/>
                  </p:oleObj>
                </mc:Choice>
                <mc:Fallback>
                  <p:oleObj name="Equation" r:id="rId9" imgW="3301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1908"/>
                          <a:ext cx="38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2633" name="Group 9"/>
          <p:cNvGrpSpPr>
            <a:grpSpLocks/>
          </p:cNvGrpSpPr>
          <p:nvPr/>
        </p:nvGrpSpPr>
        <p:grpSpPr bwMode="auto">
          <a:xfrm>
            <a:off x="2619376" y="3362326"/>
            <a:ext cx="6638925" cy="785813"/>
            <a:chOff x="576" y="2299"/>
            <a:chExt cx="4182" cy="495"/>
          </a:xfrm>
        </p:grpSpPr>
        <p:sp>
          <p:nvSpPr>
            <p:cNvPr id="282634" name="Text Box 10"/>
            <p:cNvSpPr txBox="1">
              <a:spLocks noChangeArrowheads="1"/>
            </p:cNvSpPr>
            <p:nvPr/>
          </p:nvSpPr>
          <p:spPr bwMode="auto">
            <a:xfrm>
              <a:off x="576" y="2448"/>
              <a:ext cx="297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          ,    is an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imaginary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number, then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2635" name="Object 11"/>
            <p:cNvGraphicFramePr>
              <a:graphicFrameLocks noChangeAspect="1"/>
            </p:cNvGraphicFramePr>
            <p:nvPr/>
          </p:nvGraphicFramePr>
          <p:xfrm>
            <a:off x="768" y="2544"/>
            <a:ext cx="42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06" name="Equation" r:id="rId11" imgW="431640" imgH="228600" progId="Equation.3">
                    <p:embed/>
                  </p:oleObj>
                </mc:Choice>
                <mc:Fallback>
                  <p:oleObj name="Equation" r:id="rId11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544"/>
                          <a:ext cx="427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2636" name="Object 12"/>
            <p:cNvGraphicFramePr>
              <a:graphicFrameLocks noChangeAspect="1"/>
            </p:cNvGraphicFramePr>
            <p:nvPr/>
          </p:nvGraphicFramePr>
          <p:xfrm>
            <a:off x="1242" y="2564"/>
            <a:ext cx="15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07" r:id="rId13" imgW="164957" imgH="203024" progId="Equation.3">
                    <p:embed/>
                  </p:oleObj>
                </mc:Choice>
                <mc:Fallback>
                  <p:oleObj r:id="rId13" imgW="164957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2564"/>
                          <a:ext cx="158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2637" name="Object 13"/>
            <p:cNvGraphicFramePr>
              <a:graphicFrameLocks noChangeAspect="1"/>
            </p:cNvGraphicFramePr>
            <p:nvPr/>
          </p:nvGraphicFramePr>
          <p:xfrm>
            <a:off x="3462" y="2299"/>
            <a:ext cx="1296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08" name="Equation" r:id="rId15" imgW="1180800" imgH="406080" progId="Equation.3">
                    <p:embed/>
                  </p:oleObj>
                </mc:Choice>
                <mc:Fallback>
                  <p:oleObj name="Equation" r:id="rId15" imgW="11808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" y="2299"/>
                          <a:ext cx="1296" cy="4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2232025" y="4038601"/>
            <a:ext cx="703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which states that this time-varying electromagnetic field is not transmitted, but is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an evanescent field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82639" name="Group 15"/>
          <p:cNvGrpSpPr>
            <a:grpSpLocks/>
          </p:cNvGrpSpPr>
          <p:nvPr/>
        </p:nvGrpSpPr>
        <p:grpSpPr bwMode="auto">
          <a:xfrm>
            <a:off x="2228850" y="5019676"/>
            <a:ext cx="7924800" cy="1235075"/>
            <a:chOff x="588" y="3162"/>
            <a:chExt cx="4992" cy="778"/>
          </a:xfrm>
        </p:grpSpPr>
        <p:sp>
          <p:nvSpPr>
            <p:cNvPr id="282640" name="Text Box 16"/>
            <p:cNvSpPr txBox="1">
              <a:spLocks noChangeArrowheads="1"/>
            </p:cNvSpPr>
            <p:nvPr/>
          </p:nvSpPr>
          <p:spPr bwMode="auto">
            <a:xfrm>
              <a:off x="588" y="3162"/>
              <a:ext cx="4992" cy="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For a given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mode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and in a given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size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waveguide,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is the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lowest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frequency of the mode to be transmitted. In view of this, the waveguide acts like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a high-pass filter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</a:t>
              </a:r>
            </a:p>
          </p:txBody>
        </p:sp>
        <p:graphicFrame>
          <p:nvGraphicFramePr>
            <p:cNvPr id="282641" name="Object 17"/>
            <p:cNvGraphicFramePr>
              <a:graphicFrameLocks noChangeAspect="1"/>
            </p:cNvGraphicFramePr>
            <p:nvPr/>
          </p:nvGraphicFramePr>
          <p:xfrm>
            <a:off x="4241" y="3222"/>
            <a:ext cx="16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09" name="Equation" r:id="rId17" imgW="164880" imgH="228600" progId="Equation.3">
                    <p:embed/>
                  </p:oleObj>
                </mc:Choice>
                <mc:Fallback>
                  <p:oleObj name="Equation" r:id="rId1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222"/>
                          <a:ext cx="169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2642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2643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 autoUpdateAnimBg="0"/>
      <p:bldP spid="28263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650" name="Group 2"/>
          <p:cNvGrpSpPr>
            <a:grpSpLocks/>
          </p:cNvGrpSpPr>
          <p:nvPr/>
        </p:nvGrpSpPr>
        <p:grpSpPr bwMode="auto">
          <a:xfrm>
            <a:off x="2178050" y="5035553"/>
            <a:ext cx="3524250" cy="1084263"/>
            <a:chOff x="412" y="3172"/>
            <a:chExt cx="2220" cy="683"/>
          </a:xfrm>
        </p:grpSpPr>
        <p:sp>
          <p:nvSpPr>
            <p:cNvPr id="283651" name="Rectangle 3"/>
            <p:cNvSpPr>
              <a:spLocks noChangeArrowheads="1"/>
            </p:cNvSpPr>
            <p:nvPr/>
          </p:nvSpPr>
          <p:spPr bwMode="auto">
            <a:xfrm>
              <a:off x="412" y="3172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83652" name="Group 4"/>
            <p:cNvGrpSpPr>
              <a:grpSpLocks/>
            </p:cNvGrpSpPr>
            <p:nvPr/>
          </p:nvGrpSpPr>
          <p:grpSpPr bwMode="auto">
            <a:xfrm>
              <a:off x="432" y="3538"/>
              <a:ext cx="2200" cy="317"/>
              <a:chOff x="432" y="3670"/>
              <a:chExt cx="2200" cy="317"/>
            </a:xfrm>
          </p:grpSpPr>
          <p:sp>
            <p:nvSpPr>
              <p:cNvPr id="283653" name="Line 5"/>
              <p:cNvSpPr>
                <a:spLocks noChangeShapeType="1"/>
              </p:cNvSpPr>
              <p:nvPr/>
            </p:nvSpPr>
            <p:spPr bwMode="auto">
              <a:xfrm flipV="1">
                <a:off x="539" y="3783"/>
                <a:ext cx="186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54" name="Line 6"/>
              <p:cNvSpPr>
                <a:spLocks noChangeShapeType="1"/>
              </p:cNvSpPr>
              <p:nvPr/>
            </p:nvSpPr>
            <p:spPr bwMode="auto">
              <a:xfrm>
                <a:off x="539" y="3741"/>
                <a:ext cx="0" cy="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55" name="Text Box 7"/>
              <p:cNvSpPr txBox="1">
                <a:spLocks noChangeArrowheads="1"/>
              </p:cNvSpPr>
              <p:nvPr/>
            </p:nvSpPr>
            <p:spPr bwMode="auto">
              <a:xfrm>
                <a:off x="432" y="3741"/>
                <a:ext cx="236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83656" name="Text Box 8"/>
              <p:cNvSpPr txBox="1">
                <a:spLocks noChangeArrowheads="1"/>
              </p:cNvSpPr>
              <p:nvPr/>
            </p:nvSpPr>
            <p:spPr bwMode="auto">
              <a:xfrm>
                <a:off x="1098" y="3730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83657" name="Text Box 9"/>
              <p:cNvSpPr txBox="1">
                <a:spLocks noChangeArrowheads="1"/>
              </p:cNvSpPr>
              <p:nvPr/>
            </p:nvSpPr>
            <p:spPr bwMode="auto">
              <a:xfrm>
                <a:off x="1754" y="3751"/>
                <a:ext cx="31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83658" name="Text Box 10"/>
              <p:cNvSpPr txBox="1">
                <a:spLocks noChangeArrowheads="1"/>
              </p:cNvSpPr>
              <p:nvPr/>
            </p:nvSpPr>
            <p:spPr bwMode="auto">
              <a:xfrm>
                <a:off x="2374" y="3670"/>
                <a:ext cx="258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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</p:grpSp>
      <p:grpSp>
        <p:nvGrpSpPr>
          <p:cNvPr id="283659" name="Group 11"/>
          <p:cNvGrpSpPr>
            <a:grpSpLocks/>
          </p:cNvGrpSpPr>
          <p:nvPr/>
        </p:nvGrpSpPr>
        <p:grpSpPr bwMode="auto">
          <a:xfrm>
            <a:off x="2286000" y="304801"/>
            <a:ext cx="7620000" cy="885825"/>
            <a:chOff x="480" y="570"/>
            <a:chExt cx="4800" cy="558"/>
          </a:xfrm>
        </p:grpSpPr>
        <p:sp>
          <p:nvSpPr>
            <p:cNvPr id="283660" name="Text Box 12"/>
            <p:cNvSpPr txBox="1">
              <a:spLocks noChangeArrowheads="1"/>
            </p:cNvSpPr>
            <p:nvPr/>
          </p:nvSpPr>
          <p:spPr bwMode="auto">
            <a:xfrm>
              <a:off x="480" y="576"/>
              <a:ext cx="480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From           , we can find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cutoff wavelength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corresponding the cutoff propagation constant     as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3661" name="Object 13"/>
            <p:cNvGraphicFramePr>
              <a:graphicFrameLocks noChangeAspect="1"/>
            </p:cNvGraphicFramePr>
            <p:nvPr/>
          </p:nvGraphicFramePr>
          <p:xfrm>
            <a:off x="1254" y="570"/>
            <a:ext cx="460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26" name="Equation" r:id="rId3" imgW="469800" imgH="393480" progId="Equation.3">
                    <p:embed/>
                  </p:oleObj>
                </mc:Choice>
                <mc:Fallback>
                  <p:oleObj name="Equation" r:id="rId3" imgW="469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" y="570"/>
                          <a:ext cx="460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3662" name="Object 14"/>
            <p:cNvGraphicFramePr>
              <a:graphicFrameLocks noChangeAspect="1"/>
            </p:cNvGraphicFramePr>
            <p:nvPr/>
          </p:nvGraphicFramePr>
          <p:xfrm>
            <a:off x="2688" y="876"/>
            <a:ext cx="18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27" name="Equation" r:id="rId5" imgW="164880" imgH="228600" progId="Equation.3">
                    <p:embed/>
                  </p:oleObj>
                </mc:Choice>
                <mc:Fallback>
                  <p:oleObj name="Equation" r:id="rId5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876"/>
                          <a:ext cx="183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3663" name="Object 15"/>
            <p:cNvGraphicFramePr>
              <a:graphicFrameLocks noChangeAspect="1"/>
            </p:cNvGraphicFramePr>
            <p:nvPr/>
          </p:nvGraphicFramePr>
          <p:xfrm>
            <a:off x="4056" y="636"/>
            <a:ext cx="19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28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6" y="636"/>
                          <a:ext cx="190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3664" name="Object 16"/>
          <p:cNvGraphicFramePr>
            <a:graphicFrameLocks noChangeAspect="1"/>
          </p:cNvGraphicFramePr>
          <p:nvPr/>
        </p:nvGraphicFramePr>
        <p:xfrm>
          <a:off x="4621214" y="1143000"/>
          <a:ext cx="24923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9" name="Equation" r:id="rId9" imgW="1612800" imgH="698400" progId="Equation.3">
                  <p:embed/>
                </p:oleObj>
              </mc:Choice>
              <mc:Fallback>
                <p:oleObj name="Equation" r:id="rId9" imgW="16128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4" y="1143000"/>
                        <a:ext cx="249237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65" name="Text Box 17"/>
          <p:cNvSpPr txBox="1">
            <a:spLocks noChangeArrowheads="1"/>
          </p:cNvSpPr>
          <p:nvPr/>
        </p:nvSpPr>
        <p:spPr bwMode="auto">
          <a:xfrm>
            <a:off x="2133600" y="2209801"/>
            <a:ext cx="7848600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cutoff frequency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or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the cutoff wavelength is related to the dimensions of the waveguide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and the integers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For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 given size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waveguide,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different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modes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have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different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cutoff frequencies and cutoff wavelengths. A mode of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higher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order has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higher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cutoff frequency, or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shorter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cutoff wavelength.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</a:p>
        </p:txBody>
      </p:sp>
      <p:sp>
        <p:nvSpPr>
          <p:cNvPr id="283666" name="Text Box 18"/>
          <p:cNvSpPr txBox="1">
            <a:spLocks noChangeArrowheads="1"/>
          </p:cNvSpPr>
          <p:nvPr/>
        </p:nvSpPr>
        <p:spPr bwMode="auto">
          <a:xfrm>
            <a:off x="5791200" y="4191001"/>
            <a:ext cx="4572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cutoff wavelength of the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10</a:t>
            </a:r>
            <a:r>
              <a:rPr kumimoji="1" lang="en-US" altLang="zh-CN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wave is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and that of</a:t>
            </a:r>
            <a:r>
              <a:rPr kumimoji="1" lang="en-US" altLang="zh-CN" sz="2000">
                <a:latin typeface="Times New Roman" panose="02020603050405020304" pitchFamily="18" charset="0"/>
              </a:rPr>
              <a:t> 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20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 is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283667" name="Group 19"/>
          <p:cNvGrpSpPr>
            <a:grpSpLocks/>
          </p:cNvGrpSpPr>
          <p:nvPr/>
        </p:nvGrpSpPr>
        <p:grpSpPr bwMode="auto">
          <a:xfrm>
            <a:off x="5791200" y="5105401"/>
            <a:ext cx="4495800" cy="1235075"/>
            <a:chOff x="2736" y="3355"/>
            <a:chExt cx="2832" cy="778"/>
          </a:xfrm>
        </p:grpSpPr>
        <p:sp>
          <p:nvSpPr>
            <p:cNvPr id="283668" name="Text Box 20"/>
            <p:cNvSpPr txBox="1">
              <a:spLocks noChangeArrowheads="1"/>
            </p:cNvSpPr>
            <p:nvPr/>
          </p:nvSpPr>
          <p:spPr bwMode="auto">
            <a:xfrm>
              <a:off x="2736" y="3355"/>
              <a:ext cx="2832" cy="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The left figure gives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distribution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of the cutoff wavelength for a waveguide with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.</a:t>
              </a:r>
            </a:p>
          </p:txBody>
        </p:sp>
        <p:graphicFrame>
          <p:nvGraphicFramePr>
            <p:cNvPr id="283669" name="Object 21"/>
            <p:cNvGraphicFramePr>
              <a:graphicFrameLocks noChangeAspect="1"/>
            </p:cNvGraphicFramePr>
            <p:nvPr/>
          </p:nvGraphicFramePr>
          <p:xfrm>
            <a:off x="3150" y="3930"/>
            <a:ext cx="38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30" r:id="rId11" imgW="431425" imgH="177646" progId="Equation.3">
                    <p:embed/>
                  </p:oleObj>
                </mc:Choice>
                <mc:Fallback>
                  <p:oleObj r:id="rId11" imgW="431425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3930"/>
                          <a:ext cx="384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3670" name="Group 22"/>
          <p:cNvGrpSpPr>
            <a:grpSpLocks/>
          </p:cNvGrpSpPr>
          <p:nvPr/>
        </p:nvGrpSpPr>
        <p:grpSpPr bwMode="auto">
          <a:xfrm>
            <a:off x="2482851" y="5175251"/>
            <a:ext cx="715963" cy="620713"/>
            <a:chOff x="604" y="3392"/>
            <a:chExt cx="451" cy="391"/>
          </a:xfrm>
        </p:grpSpPr>
        <p:sp>
          <p:nvSpPr>
            <p:cNvPr id="283671" name="Line 23"/>
            <p:cNvSpPr>
              <a:spLocks noChangeShapeType="1"/>
            </p:cNvSpPr>
            <p:nvPr/>
          </p:nvSpPr>
          <p:spPr bwMode="auto">
            <a:xfrm flipV="1">
              <a:off x="980" y="3392"/>
              <a:ext cx="0" cy="39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672" name="Line 24"/>
            <p:cNvSpPr>
              <a:spLocks noChangeShapeType="1"/>
            </p:cNvSpPr>
            <p:nvPr/>
          </p:nvSpPr>
          <p:spPr bwMode="auto">
            <a:xfrm flipH="1" flipV="1">
              <a:off x="733" y="3434"/>
              <a:ext cx="247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673" name="Text Box 25"/>
            <p:cNvSpPr txBox="1">
              <a:spLocks noChangeArrowheads="1"/>
            </p:cNvSpPr>
            <p:nvPr/>
          </p:nvSpPr>
          <p:spPr bwMode="auto">
            <a:xfrm>
              <a:off x="604" y="3425"/>
              <a:ext cx="451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anose="02020603050405020304" pitchFamily="18" charset="0"/>
                </a:rPr>
                <a:t>TM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283674" name="Group 26"/>
          <p:cNvGrpSpPr>
            <a:grpSpLocks/>
          </p:cNvGrpSpPr>
          <p:nvPr/>
        </p:nvGrpSpPr>
        <p:grpSpPr bwMode="auto">
          <a:xfrm>
            <a:off x="2954339" y="4479925"/>
            <a:ext cx="733425" cy="1316038"/>
            <a:chOff x="901" y="2954"/>
            <a:chExt cx="462" cy="829"/>
          </a:xfrm>
        </p:grpSpPr>
        <p:sp>
          <p:nvSpPr>
            <p:cNvPr id="283675" name="Line 27"/>
            <p:cNvSpPr>
              <a:spLocks noChangeShapeType="1"/>
            </p:cNvSpPr>
            <p:nvPr/>
          </p:nvSpPr>
          <p:spPr bwMode="auto">
            <a:xfrm flipV="1">
              <a:off x="1216" y="3138"/>
              <a:ext cx="0" cy="6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676" name="Line 28"/>
            <p:cNvSpPr>
              <a:spLocks noChangeShapeType="1"/>
            </p:cNvSpPr>
            <p:nvPr/>
          </p:nvSpPr>
          <p:spPr bwMode="auto">
            <a:xfrm flipH="1">
              <a:off x="959" y="3180"/>
              <a:ext cx="257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677" name="Text Box 29"/>
            <p:cNvSpPr txBox="1">
              <a:spLocks noChangeArrowheads="1"/>
            </p:cNvSpPr>
            <p:nvPr/>
          </p:nvSpPr>
          <p:spPr bwMode="auto">
            <a:xfrm>
              <a:off x="912" y="2954"/>
              <a:ext cx="451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anose="02020603050405020304" pitchFamily="18" charset="0"/>
                </a:rPr>
                <a:t>TE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283678" name="Text Box 30"/>
            <p:cNvSpPr txBox="1">
              <a:spLocks noChangeArrowheads="1"/>
            </p:cNvSpPr>
            <p:nvPr/>
          </p:nvSpPr>
          <p:spPr bwMode="auto">
            <a:xfrm>
              <a:off x="901" y="3170"/>
              <a:ext cx="451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anose="02020603050405020304" pitchFamily="18" charset="0"/>
                </a:rPr>
                <a:t>TE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283679" name="Group 31"/>
          <p:cNvGrpSpPr>
            <a:grpSpLocks/>
          </p:cNvGrpSpPr>
          <p:nvPr/>
        </p:nvGrpSpPr>
        <p:grpSpPr bwMode="auto">
          <a:xfrm>
            <a:off x="3962401" y="4419601"/>
            <a:ext cx="715963" cy="1376363"/>
            <a:chOff x="1536" y="2916"/>
            <a:chExt cx="451" cy="867"/>
          </a:xfrm>
        </p:grpSpPr>
        <p:sp>
          <p:nvSpPr>
            <p:cNvPr id="283680" name="Line 32"/>
            <p:cNvSpPr>
              <a:spLocks noChangeShapeType="1"/>
            </p:cNvSpPr>
            <p:nvPr/>
          </p:nvSpPr>
          <p:spPr bwMode="auto">
            <a:xfrm flipH="1">
              <a:off x="1646" y="2958"/>
              <a:ext cx="258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3681" name="Group 33"/>
            <p:cNvGrpSpPr>
              <a:grpSpLocks/>
            </p:cNvGrpSpPr>
            <p:nvPr/>
          </p:nvGrpSpPr>
          <p:grpSpPr bwMode="auto">
            <a:xfrm>
              <a:off x="1536" y="2916"/>
              <a:ext cx="451" cy="867"/>
              <a:chOff x="1536" y="2916"/>
              <a:chExt cx="451" cy="867"/>
            </a:xfrm>
          </p:grpSpPr>
          <p:sp>
            <p:nvSpPr>
              <p:cNvPr id="283682" name="Line 34"/>
              <p:cNvSpPr>
                <a:spLocks noChangeShapeType="1"/>
              </p:cNvSpPr>
              <p:nvPr/>
            </p:nvSpPr>
            <p:spPr bwMode="auto">
              <a:xfrm>
                <a:off x="1893" y="2916"/>
                <a:ext cx="0" cy="867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83" name="Text Box 35"/>
              <p:cNvSpPr txBox="1">
                <a:spLocks noChangeArrowheads="1"/>
              </p:cNvSpPr>
              <p:nvPr/>
            </p:nvSpPr>
            <p:spPr bwMode="auto">
              <a:xfrm>
                <a:off x="1536" y="2962"/>
                <a:ext cx="451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33CC33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TE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10</a:t>
                </a:r>
              </a:p>
            </p:txBody>
          </p:sp>
        </p:grpSp>
      </p:grpSp>
      <p:sp>
        <p:nvSpPr>
          <p:cNvPr id="283684" name="AutoShape 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3685" name="AutoShape 3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1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65" grpId="0" autoUpdateAnimBg="0"/>
      <p:bldP spid="2836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847850" y="2060575"/>
            <a:ext cx="849788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5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Chapter 9</a:t>
            </a:r>
            <a:br>
              <a:rPr lang="en-US" altLang="zh-CN" sz="5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5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 Guided  Electromagnetic Waves</a:t>
            </a:r>
            <a:endParaRPr kumimoji="1" lang="en-US" altLang="zh-CN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774825" y="62261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CN" sz="2400">
              <a:latin typeface="Verdana" panose="020B0604030504040204" pitchFamily="34" charset="0"/>
            </a:endParaRP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367214" y="4797426"/>
            <a:ext cx="34575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Hongyan Tang</a:t>
            </a:r>
          </a:p>
          <a:p>
            <a:pPr algn="ctr">
              <a:spcBef>
                <a:spcPct val="50000"/>
              </a:spcBef>
            </a:pPr>
            <a:endParaRPr lang="en-US" altLang="zh-CN" sz="800"/>
          </a:p>
        </p:txBody>
      </p:sp>
    </p:spTree>
    <p:extLst>
      <p:ext uri="{BB962C8B-B14F-4D97-AF65-F5344CB8AC3E}">
        <p14:creationId xmlns:p14="http://schemas.microsoft.com/office/powerpoint/2010/main" val="558874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674" name="Group 2"/>
          <p:cNvGrpSpPr>
            <a:grpSpLocks/>
          </p:cNvGrpSpPr>
          <p:nvPr/>
        </p:nvGrpSpPr>
        <p:grpSpPr bwMode="auto">
          <a:xfrm>
            <a:off x="2133600" y="1752602"/>
            <a:ext cx="3568700" cy="1700213"/>
            <a:chOff x="384" y="1104"/>
            <a:chExt cx="2248" cy="1071"/>
          </a:xfrm>
        </p:grpSpPr>
        <p:sp>
          <p:nvSpPr>
            <p:cNvPr id="284675" name="Rectangle 3"/>
            <p:cNvSpPr>
              <a:spLocks noChangeArrowheads="1"/>
            </p:cNvSpPr>
            <p:nvPr/>
          </p:nvSpPr>
          <p:spPr bwMode="auto">
            <a:xfrm>
              <a:off x="384" y="1468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84676" name="Group 4"/>
            <p:cNvGrpSpPr>
              <a:grpSpLocks/>
            </p:cNvGrpSpPr>
            <p:nvPr/>
          </p:nvGrpSpPr>
          <p:grpSpPr bwMode="auto">
            <a:xfrm>
              <a:off x="432" y="1104"/>
              <a:ext cx="2200" cy="1071"/>
              <a:chOff x="432" y="1344"/>
              <a:chExt cx="2200" cy="1071"/>
            </a:xfrm>
          </p:grpSpPr>
          <p:sp>
            <p:nvSpPr>
              <p:cNvPr id="284677" name="Line 5"/>
              <p:cNvSpPr>
                <a:spLocks noChangeShapeType="1"/>
              </p:cNvSpPr>
              <p:nvPr/>
            </p:nvSpPr>
            <p:spPr bwMode="auto">
              <a:xfrm flipH="1">
                <a:off x="1646" y="1386"/>
                <a:ext cx="258" cy="0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84678" name="Group 6"/>
              <p:cNvGrpSpPr>
                <a:grpSpLocks/>
              </p:cNvGrpSpPr>
              <p:nvPr/>
            </p:nvGrpSpPr>
            <p:grpSpPr bwMode="auto">
              <a:xfrm>
                <a:off x="604" y="1820"/>
                <a:ext cx="451" cy="391"/>
                <a:chOff x="604" y="3392"/>
                <a:chExt cx="451" cy="391"/>
              </a:xfrm>
            </p:grpSpPr>
            <p:sp>
              <p:nvSpPr>
                <p:cNvPr id="28467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980" y="3392"/>
                  <a:ext cx="0" cy="391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680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733" y="3434"/>
                  <a:ext cx="247" cy="0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68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04" y="3425"/>
                  <a:ext cx="451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>
                      <a:latin typeface="Times New Roman" panose="02020603050405020304" pitchFamily="18" charset="0"/>
                    </a:rPr>
                    <a:t>TM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11</a:t>
                  </a:r>
                </a:p>
              </p:txBody>
            </p:sp>
          </p:grpSp>
          <p:grpSp>
            <p:nvGrpSpPr>
              <p:cNvPr id="284682" name="Group 10"/>
              <p:cNvGrpSpPr>
                <a:grpSpLocks/>
              </p:cNvGrpSpPr>
              <p:nvPr/>
            </p:nvGrpSpPr>
            <p:grpSpPr bwMode="auto">
              <a:xfrm>
                <a:off x="901" y="1382"/>
                <a:ext cx="462" cy="829"/>
                <a:chOff x="901" y="2954"/>
                <a:chExt cx="462" cy="829"/>
              </a:xfrm>
            </p:grpSpPr>
            <p:sp>
              <p:nvSpPr>
                <p:cNvPr id="28468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216" y="3138"/>
                  <a:ext cx="0" cy="645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68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959" y="3180"/>
                  <a:ext cx="257" cy="0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68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912" y="2954"/>
                  <a:ext cx="451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>
                      <a:latin typeface="Times New Roman" panose="02020603050405020304" pitchFamily="18" charset="0"/>
                    </a:rPr>
                    <a:t>TE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01</a:t>
                  </a:r>
                </a:p>
              </p:txBody>
            </p:sp>
            <p:sp>
              <p:nvSpPr>
                <p:cNvPr id="28468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901" y="3170"/>
                  <a:ext cx="451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>
                      <a:latin typeface="Times New Roman" panose="02020603050405020304" pitchFamily="18" charset="0"/>
                    </a:rPr>
                    <a:t>TE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20</a:t>
                  </a:r>
                </a:p>
              </p:txBody>
            </p:sp>
          </p:grpSp>
          <p:grpSp>
            <p:nvGrpSpPr>
              <p:cNvPr id="284687" name="Group 15"/>
              <p:cNvGrpSpPr>
                <a:grpSpLocks/>
              </p:cNvGrpSpPr>
              <p:nvPr/>
            </p:nvGrpSpPr>
            <p:grpSpPr bwMode="auto">
              <a:xfrm>
                <a:off x="1536" y="1344"/>
                <a:ext cx="451" cy="867"/>
                <a:chOff x="1536" y="2916"/>
                <a:chExt cx="451" cy="867"/>
              </a:xfrm>
            </p:grpSpPr>
            <p:sp>
              <p:nvSpPr>
                <p:cNvPr id="284688" name="Line 16"/>
                <p:cNvSpPr>
                  <a:spLocks noChangeShapeType="1"/>
                </p:cNvSpPr>
                <p:nvPr/>
              </p:nvSpPr>
              <p:spPr bwMode="auto">
                <a:xfrm>
                  <a:off x="1893" y="2916"/>
                  <a:ext cx="0" cy="867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68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536" y="2962"/>
                  <a:ext cx="451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33CC33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>
                      <a:latin typeface="Times New Roman" panose="02020603050405020304" pitchFamily="18" charset="0"/>
                    </a:rPr>
                    <a:t>TE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</p:grpSp>
          <p:grpSp>
            <p:nvGrpSpPr>
              <p:cNvPr id="284690" name="Group 18"/>
              <p:cNvGrpSpPr>
                <a:grpSpLocks/>
              </p:cNvGrpSpPr>
              <p:nvPr/>
            </p:nvGrpSpPr>
            <p:grpSpPr bwMode="auto">
              <a:xfrm>
                <a:off x="432" y="2098"/>
                <a:ext cx="2200" cy="317"/>
                <a:chOff x="432" y="3670"/>
                <a:chExt cx="2200" cy="317"/>
              </a:xfrm>
            </p:grpSpPr>
            <p:sp>
              <p:nvSpPr>
                <p:cNvPr id="28469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539" y="3783"/>
                  <a:ext cx="186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692" name="Line 20"/>
                <p:cNvSpPr>
                  <a:spLocks noChangeShapeType="1"/>
                </p:cNvSpPr>
                <p:nvPr/>
              </p:nvSpPr>
              <p:spPr bwMode="auto">
                <a:xfrm>
                  <a:off x="539" y="3741"/>
                  <a:ext cx="0" cy="4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69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32" y="3741"/>
                  <a:ext cx="236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8469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098" y="3730"/>
                  <a:ext cx="23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i="1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8469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754" y="3751"/>
                  <a:ext cx="31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 sz="1600" i="1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8469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74" y="3670"/>
                  <a:ext cx="258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</a:t>
                  </a:r>
                  <a:r>
                    <a:rPr lang="en-US" altLang="zh-CN" sz="1600" i="1" baseline="-2500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</p:grpSp>
        </p:grpSp>
      </p:grpSp>
      <p:sp>
        <p:nvSpPr>
          <p:cNvPr id="284697" name="Rectangle 25"/>
          <p:cNvSpPr>
            <a:spLocks noChangeArrowheads="1"/>
          </p:cNvSpPr>
          <p:nvPr/>
        </p:nvSpPr>
        <p:spPr bwMode="auto">
          <a:xfrm>
            <a:off x="3454400" y="2444234"/>
            <a:ext cx="1066800" cy="369332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4698" name="Text Box 26"/>
          <p:cNvSpPr txBox="1">
            <a:spLocks noChangeArrowheads="1"/>
          </p:cNvSpPr>
          <p:nvPr/>
        </p:nvSpPr>
        <p:spPr bwMode="auto">
          <a:xfrm>
            <a:off x="2295525" y="5486401"/>
            <a:ext cx="7543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TE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 is usually used, and it is called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dominant mode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rectangular waveguide.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284699" name="Group 27"/>
          <p:cNvGrpSpPr>
            <a:grpSpLocks/>
          </p:cNvGrpSpPr>
          <p:nvPr/>
        </p:nvGrpSpPr>
        <p:grpSpPr bwMode="auto">
          <a:xfrm>
            <a:off x="2209800" y="288926"/>
            <a:ext cx="7772400" cy="854075"/>
            <a:chOff x="432" y="144"/>
            <a:chExt cx="4896" cy="538"/>
          </a:xfrm>
        </p:grpSpPr>
        <p:sp>
          <p:nvSpPr>
            <p:cNvPr id="284700" name="Text Box 28"/>
            <p:cNvSpPr txBox="1">
              <a:spLocks noChangeArrowheads="1"/>
            </p:cNvSpPr>
            <p:nvPr/>
          </p:nvSpPr>
          <p:spPr bwMode="auto">
            <a:xfrm>
              <a:off x="432" y="144"/>
              <a:ext cx="4896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        , then the corresponding mode will be cut off. From the figure we see that if            , all modes will be cut off. 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4701" name="Object 29"/>
            <p:cNvGraphicFramePr>
              <a:graphicFrameLocks noChangeAspect="1"/>
            </p:cNvGraphicFramePr>
            <p:nvPr/>
          </p:nvGraphicFramePr>
          <p:xfrm>
            <a:off x="930" y="226"/>
            <a:ext cx="39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50" name="Equation" r:id="rId3" imgW="419040" imgH="228600" progId="Equation.3">
                    <p:embed/>
                  </p:oleObj>
                </mc:Choice>
                <mc:Fallback>
                  <p:oleObj name="Equation" r:id="rId3" imgW="419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26"/>
                          <a:ext cx="390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4702" name="Object 30"/>
            <p:cNvGraphicFramePr>
              <a:graphicFrameLocks noChangeAspect="1"/>
            </p:cNvGraphicFramePr>
            <p:nvPr/>
          </p:nvGraphicFramePr>
          <p:xfrm>
            <a:off x="1848" y="483"/>
            <a:ext cx="41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51" r:id="rId5" imgW="418918" imgH="165028" progId="Equation.3">
                    <p:embed/>
                  </p:oleObj>
                </mc:Choice>
                <mc:Fallback>
                  <p:oleObj r:id="rId5" imgW="418918" imgH="16502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483"/>
                          <a:ext cx="414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4703" name="Group 31"/>
          <p:cNvGrpSpPr>
            <a:grpSpLocks/>
          </p:cNvGrpSpPr>
          <p:nvPr/>
        </p:nvGrpSpPr>
        <p:grpSpPr bwMode="auto">
          <a:xfrm>
            <a:off x="5867400" y="1066802"/>
            <a:ext cx="4343400" cy="862013"/>
            <a:chOff x="2736" y="768"/>
            <a:chExt cx="2736" cy="543"/>
          </a:xfrm>
        </p:grpSpPr>
        <p:sp>
          <p:nvSpPr>
            <p:cNvPr id="284704" name="Text Box 32"/>
            <p:cNvSpPr txBox="1">
              <a:spLocks noChangeArrowheads="1"/>
            </p:cNvSpPr>
            <p:nvPr/>
          </p:nvSpPr>
          <p:spPr bwMode="auto">
            <a:xfrm>
              <a:off x="2736" y="768"/>
              <a:ext cx="2736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               , then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only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TE</a:t>
              </a:r>
              <a:r>
                <a:rPr kumimoji="1" lang="en-US" altLang="zh-CN" sz="2000" baseline="-30000"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wave exists, while all other modes are cut off . 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4705" name="Object 33"/>
            <p:cNvGraphicFramePr>
              <a:graphicFrameLocks noChangeAspect="1"/>
            </p:cNvGraphicFramePr>
            <p:nvPr/>
          </p:nvGraphicFramePr>
          <p:xfrm>
            <a:off x="3144" y="864"/>
            <a:ext cx="57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52" r:id="rId7" imgW="622030" imgH="165028" progId="Equation.3">
                    <p:embed/>
                  </p:oleObj>
                </mc:Choice>
                <mc:Fallback>
                  <p:oleObj r:id="rId7" imgW="622030" imgH="16502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864"/>
                          <a:ext cx="577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4706" name="Group 34"/>
          <p:cNvGrpSpPr>
            <a:grpSpLocks/>
          </p:cNvGrpSpPr>
          <p:nvPr/>
        </p:nvGrpSpPr>
        <p:grpSpPr bwMode="auto">
          <a:xfrm>
            <a:off x="5867400" y="1822451"/>
            <a:ext cx="4191000" cy="854075"/>
            <a:chOff x="2736" y="1296"/>
            <a:chExt cx="2640" cy="538"/>
          </a:xfrm>
        </p:grpSpPr>
        <p:sp>
          <p:nvSpPr>
            <p:cNvPr id="284707" name="Text Box 35"/>
            <p:cNvSpPr txBox="1">
              <a:spLocks noChangeArrowheads="1"/>
            </p:cNvSpPr>
            <p:nvPr/>
          </p:nvSpPr>
          <p:spPr bwMode="auto">
            <a:xfrm>
              <a:off x="2736" y="1296"/>
              <a:ext cx="264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         , then the other modes will be supported.</a:t>
              </a:r>
            </a:p>
          </p:txBody>
        </p:sp>
        <p:graphicFrame>
          <p:nvGraphicFramePr>
            <p:cNvPr id="284708" name="Object 36"/>
            <p:cNvGraphicFramePr>
              <a:graphicFrameLocks noChangeAspect="1"/>
            </p:cNvGraphicFramePr>
            <p:nvPr/>
          </p:nvGraphicFramePr>
          <p:xfrm>
            <a:off x="3300" y="1392"/>
            <a:ext cx="32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53" r:id="rId9" imgW="342603" imgH="164957" progId="Equation.3">
                    <p:embed/>
                  </p:oleObj>
                </mc:Choice>
                <mc:Fallback>
                  <p:oleObj r:id="rId9" imgW="342603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0" y="1392"/>
                          <a:ext cx="320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4709" name="Text Box 37"/>
          <p:cNvSpPr txBox="1">
            <a:spLocks noChangeArrowheads="1"/>
          </p:cNvSpPr>
          <p:nvPr/>
        </p:nvSpPr>
        <p:spPr bwMode="auto">
          <a:xfrm>
            <a:off x="5867400" y="2590801"/>
            <a:ext cx="4343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Hence,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if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operating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wavelength satisfies the inequality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84710" name="Object 38"/>
          <p:cNvGraphicFramePr>
            <a:graphicFrameLocks noChangeAspect="1"/>
          </p:cNvGraphicFramePr>
          <p:nvPr/>
        </p:nvGraphicFramePr>
        <p:xfrm>
          <a:off x="7467600" y="3505200"/>
          <a:ext cx="1066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4" r:id="rId11" imgW="622030" imgH="165028" progId="Equation.3">
                  <p:embed/>
                </p:oleObj>
              </mc:Choice>
              <mc:Fallback>
                <p:oleObj r:id="rId11" imgW="622030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505200"/>
                        <a:ext cx="10668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711" name="Text Box 39"/>
          <p:cNvSpPr txBox="1">
            <a:spLocks noChangeArrowheads="1"/>
          </p:cNvSpPr>
          <p:nvPr/>
        </p:nvSpPr>
        <p:spPr bwMode="auto">
          <a:xfrm>
            <a:off x="2286000" y="3794126"/>
            <a:ext cx="8001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Then the transmission of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 single mode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is realized, and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 is the single mode to be transmitted.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4712" name="Text Box 40"/>
          <p:cNvSpPr txBox="1">
            <a:spLocks noChangeArrowheads="1"/>
          </p:cNvSpPr>
          <p:nvPr/>
        </p:nvSpPr>
        <p:spPr bwMode="auto">
          <a:xfrm>
            <a:off x="2305050" y="4572001"/>
            <a:ext cx="7543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transmission of a single mode wave is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necessary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in practice since it is helpful for coupling energy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into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or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out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waveguide.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84713" name="Text Box 41"/>
          <p:cNvSpPr txBox="1">
            <a:spLocks noChangeArrowheads="1"/>
          </p:cNvSpPr>
          <p:nvPr/>
        </p:nvSpPr>
        <p:spPr bwMode="auto">
          <a:xfrm rot="-10800000">
            <a:off x="4543425" y="1762125"/>
            <a:ext cx="685800" cy="1371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/>
          <a:lstStyle/>
          <a:p>
            <a:pPr algn="just" eaLnBrk="0" hangingPunct="0"/>
            <a:r>
              <a:rPr lang="zh-CN" altLang="en-US" sz="1000">
                <a:latin typeface="Times New Roman" panose="02020603050405020304" pitchFamily="18" charset="0"/>
              </a:rPr>
              <a:t> </a:t>
            </a:r>
            <a:endParaRPr lang="zh-CN" altLang="en-US" sz="800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Cutoff area</a:t>
            </a:r>
          </a:p>
        </p:txBody>
      </p:sp>
      <p:sp>
        <p:nvSpPr>
          <p:cNvPr id="284714" name="AutoShape 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4715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4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4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4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4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4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7" grpId="0" animBg="1"/>
      <p:bldP spid="284698" grpId="0" autoUpdateAnimBg="0"/>
      <p:bldP spid="284709" grpId="0" autoUpdateAnimBg="0"/>
      <p:bldP spid="284711" grpId="0" autoUpdateAnimBg="0"/>
      <p:bldP spid="284712" grpId="0" autoUpdateAnimBg="0"/>
      <p:bldP spid="28471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2286000" y="2727326"/>
            <a:ext cx="7543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lower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limit for the narrow side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depends on the transmitted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power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the allowable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attenuation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and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weight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per unit length.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286000" y="4022726"/>
            <a:ext cx="79883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As the wavelength is increased, the sizes of the waveguide must be increased proportionally to ensure the dominant mode is above cutoff. If the frequency is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very low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the wavelength will be very long so that it may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not be convenient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for use. 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85700" name="Group 4"/>
          <p:cNvGrpSpPr>
            <a:grpSpLocks/>
          </p:cNvGrpSpPr>
          <p:nvPr/>
        </p:nvGrpSpPr>
        <p:grpSpPr bwMode="auto">
          <a:xfrm>
            <a:off x="2286000" y="390526"/>
            <a:ext cx="7772400" cy="854075"/>
            <a:chOff x="480" y="246"/>
            <a:chExt cx="4896" cy="538"/>
          </a:xfrm>
        </p:grpSpPr>
        <p:sp>
          <p:nvSpPr>
            <p:cNvPr id="285701" name="Text Box 5"/>
            <p:cNvSpPr txBox="1">
              <a:spLocks noChangeArrowheads="1"/>
            </p:cNvSpPr>
            <p:nvPr/>
          </p:nvSpPr>
          <p:spPr bwMode="auto">
            <a:xfrm>
              <a:off x="480" y="246"/>
              <a:ext cx="4896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In practice, we usually take          to realize the transmission of the single mode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TE</a:t>
              </a:r>
              <a:r>
                <a:rPr kumimoji="1" lang="en-US" altLang="zh-CN" sz="2000" baseline="-30000"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in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frequency band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          .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5702" name="Object 6"/>
            <p:cNvGraphicFramePr>
              <a:graphicFrameLocks noChangeAspect="1"/>
            </p:cNvGraphicFramePr>
            <p:nvPr/>
          </p:nvGraphicFramePr>
          <p:xfrm>
            <a:off x="2712" y="342"/>
            <a:ext cx="368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74" r:id="rId3" imgW="431425" imgH="177646" progId="Equation.3">
                    <p:embed/>
                  </p:oleObj>
                </mc:Choice>
                <mc:Fallback>
                  <p:oleObj r:id="rId3" imgW="431425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342"/>
                          <a:ext cx="368" cy="1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5703" name="Object 7"/>
            <p:cNvGraphicFramePr>
              <a:graphicFrameLocks noChangeAspect="1"/>
            </p:cNvGraphicFramePr>
            <p:nvPr/>
          </p:nvGraphicFramePr>
          <p:xfrm>
            <a:off x="3264" y="582"/>
            <a:ext cx="624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75" r:id="rId5" imgW="685502" imgH="177723" progId="Equation.3">
                    <p:embed/>
                  </p:oleObj>
                </mc:Choice>
                <mc:Fallback>
                  <p:oleObj r:id="rId5" imgW="685502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582"/>
                          <a:ext cx="624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5704" name="Group 8"/>
          <p:cNvGrpSpPr>
            <a:grpSpLocks/>
          </p:cNvGrpSpPr>
          <p:nvPr/>
        </p:nvGrpSpPr>
        <p:grpSpPr bwMode="auto">
          <a:xfrm>
            <a:off x="4648200" y="2178050"/>
            <a:ext cx="2393950" cy="565150"/>
            <a:chOff x="1968" y="960"/>
            <a:chExt cx="1508" cy="356"/>
          </a:xfrm>
        </p:grpSpPr>
        <p:graphicFrame>
          <p:nvGraphicFramePr>
            <p:cNvPr id="285705" name="Object 9"/>
            <p:cNvGraphicFramePr>
              <a:graphicFrameLocks noChangeAspect="1"/>
            </p:cNvGraphicFramePr>
            <p:nvPr/>
          </p:nvGraphicFramePr>
          <p:xfrm>
            <a:off x="1968" y="960"/>
            <a:ext cx="58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76" r:id="rId7" imgW="634725" imgH="393529" progId="Equation.3">
                    <p:embed/>
                  </p:oleObj>
                </mc:Choice>
                <mc:Fallback>
                  <p:oleObj r:id="rId7" imgW="634725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960"/>
                          <a:ext cx="582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5706" name="Object 10"/>
            <p:cNvGraphicFramePr>
              <a:graphicFrameLocks noChangeAspect="1"/>
            </p:cNvGraphicFramePr>
            <p:nvPr/>
          </p:nvGraphicFramePr>
          <p:xfrm>
            <a:off x="3120" y="960"/>
            <a:ext cx="35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77" r:id="rId9" imgW="393529" imgH="393529" progId="Equation.3">
                    <p:embed/>
                  </p:oleObj>
                </mc:Choice>
                <mc:Fallback>
                  <p:oleObj r:id="rId9" imgW="39352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960"/>
                          <a:ext cx="356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5707" name="Group 11"/>
          <p:cNvGrpSpPr>
            <a:grpSpLocks/>
          </p:cNvGrpSpPr>
          <p:nvPr/>
        </p:nvGrpSpPr>
        <p:grpSpPr bwMode="auto">
          <a:xfrm>
            <a:off x="2743200" y="3489326"/>
            <a:ext cx="7404100" cy="549275"/>
            <a:chOff x="664" y="2342"/>
            <a:chExt cx="4664" cy="346"/>
          </a:xfrm>
        </p:grpSpPr>
        <p:sp>
          <p:nvSpPr>
            <p:cNvPr id="285708" name="Text Box 12"/>
            <p:cNvSpPr txBox="1">
              <a:spLocks noChangeArrowheads="1"/>
            </p:cNvSpPr>
            <p:nvPr/>
          </p:nvSpPr>
          <p:spPr bwMode="auto">
            <a:xfrm>
              <a:off x="664" y="2342"/>
              <a:ext cx="46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In practice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, we usually take             and                       or                  .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5709" name="Object 13"/>
            <p:cNvGraphicFramePr>
              <a:graphicFrameLocks noChangeAspect="1"/>
            </p:cNvGraphicFramePr>
            <p:nvPr/>
          </p:nvGraphicFramePr>
          <p:xfrm>
            <a:off x="2604" y="2478"/>
            <a:ext cx="480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78" r:id="rId11" imgW="558558" imgH="177723" progId="Equation.3">
                    <p:embed/>
                  </p:oleObj>
                </mc:Choice>
                <mc:Fallback>
                  <p:oleObj r:id="rId11" imgW="558558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4" y="2478"/>
                          <a:ext cx="480" cy="1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5710" name="Object 14"/>
            <p:cNvGraphicFramePr>
              <a:graphicFrameLocks noChangeAspect="1"/>
            </p:cNvGraphicFramePr>
            <p:nvPr/>
          </p:nvGraphicFramePr>
          <p:xfrm>
            <a:off x="3373" y="2472"/>
            <a:ext cx="89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79" r:id="rId13" imgW="977476" imgH="203112" progId="Equation.3">
                    <p:embed/>
                  </p:oleObj>
                </mc:Choice>
                <mc:Fallback>
                  <p:oleObj r:id="rId13" imgW="977476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" y="2472"/>
                          <a:ext cx="893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5711" name="Object 15"/>
            <p:cNvGraphicFramePr>
              <a:graphicFrameLocks noChangeAspect="1"/>
            </p:cNvGraphicFramePr>
            <p:nvPr/>
          </p:nvGraphicFramePr>
          <p:xfrm>
            <a:off x="4451" y="2478"/>
            <a:ext cx="68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80" r:id="rId15" imgW="748975" imgH="203112" progId="Equation.3">
                    <p:embed/>
                  </p:oleObj>
                </mc:Choice>
                <mc:Fallback>
                  <p:oleObj r:id="rId15" imgW="748975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1" y="2478"/>
                          <a:ext cx="685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5712" name="Text Box 16"/>
          <p:cNvSpPr txBox="1">
            <a:spLocks noChangeArrowheads="1"/>
          </p:cNvSpPr>
          <p:nvPr/>
        </p:nvSpPr>
        <p:spPr bwMode="auto">
          <a:xfrm>
            <a:off x="2286000" y="1279526"/>
            <a:ext cx="7543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To support the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mode the sizes of the rectangular waveguide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should satisfy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the following inequality</a:t>
            </a:r>
          </a:p>
        </p:txBody>
      </p:sp>
      <p:sp>
        <p:nvSpPr>
          <p:cNvPr id="285713" name="Text Box 17"/>
          <p:cNvSpPr txBox="1">
            <a:spLocks noChangeArrowheads="1"/>
          </p:cNvSpPr>
          <p:nvPr/>
        </p:nvSpPr>
        <p:spPr bwMode="auto">
          <a:xfrm>
            <a:off x="2286000" y="5562601"/>
            <a:ext cx="7620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Consequently, metal waveguides are used for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microwave bands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above </a:t>
            </a:r>
            <a:r>
              <a:rPr kumimoji="1" lang="en-US" altLang="zh-CN" sz="2000">
                <a:latin typeface="Times New Roman" panose="02020603050405020304" pitchFamily="18" charset="0"/>
              </a:rPr>
              <a:t>3GHz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85714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5715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8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 autoUpdateAnimBg="0"/>
      <p:bldP spid="285699" grpId="0" autoUpdateAnimBg="0"/>
      <p:bldP spid="285712" grpId="0" autoUpdateAnimBg="0"/>
      <p:bldP spid="28571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22" name="Group 2"/>
          <p:cNvGrpSpPr>
            <a:grpSpLocks/>
          </p:cNvGrpSpPr>
          <p:nvPr/>
        </p:nvGrpSpPr>
        <p:grpSpPr bwMode="auto">
          <a:xfrm>
            <a:off x="2514600" y="152401"/>
            <a:ext cx="7620000" cy="549275"/>
            <a:chOff x="624" y="240"/>
            <a:chExt cx="4800" cy="346"/>
          </a:xfrm>
        </p:grpSpPr>
        <p:sp>
          <p:nvSpPr>
            <p:cNvPr id="286723" name="Text Box 3"/>
            <p:cNvSpPr txBox="1">
              <a:spLocks noChangeArrowheads="1"/>
            </p:cNvSpPr>
            <p:nvPr/>
          </p:nvSpPr>
          <p:spPr bwMode="auto">
            <a:xfrm>
              <a:off x="624" y="240"/>
              <a:ext cx="480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phase velocity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can be found from the phase constant as</a:t>
              </a:r>
              <a:r>
                <a:rPr kumimoji="1" lang="en-US" altLang="zh-CN" sz="200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86724" name="Object 4"/>
            <p:cNvGraphicFramePr>
              <a:graphicFrameLocks noChangeAspect="1"/>
            </p:cNvGraphicFramePr>
            <p:nvPr/>
          </p:nvGraphicFramePr>
          <p:xfrm>
            <a:off x="1974" y="336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98" name="Equation" r:id="rId3" imgW="164880" imgH="241200" progId="Equation.3">
                    <p:embed/>
                  </p:oleObj>
                </mc:Choice>
                <mc:Fallback>
                  <p:oleObj name="Equation" r:id="rId3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" y="336"/>
                          <a:ext cx="16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725" name="Object 5"/>
          <p:cNvGraphicFramePr>
            <a:graphicFrameLocks noChangeAspect="1"/>
          </p:cNvGraphicFramePr>
          <p:nvPr/>
        </p:nvGraphicFramePr>
        <p:xfrm>
          <a:off x="4114801" y="762001"/>
          <a:ext cx="3783013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99" name="Equation" r:id="rId5" imgW="2400120" imgH="736560" progId="Equation.3">
                  <p:embed/>
                </p:oleObj>
              </mc:Choice>
              <mc:Fallback>
                <p:oleObj name="Equation" r:id="rId5" imgW="24001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762001"/>
                        <a:ext cx="3783013" cy="116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26" name="Group 6"/>
          <p:cNvGrpSpPr>
            <a:grpSpLocks/>
          </p:cNvGrpSpPr>
          <p:nvPr/>
        </p:nvGrpSpPr>
        <p:grpSpPr bwMode="auto">
          <a:xfrm>
            <a:off x="2209800" y="1828801"/>
            <a:ext cx="7391400" cy="741363"/>
            <a:chOff x="336" y="1200"/>
            <a:chExt cx="4656" cy="467"/>
          </a:xfrm>
        </p:grpSpPr>
        <p:sp>
          <p:nvSpPr>
            <p:cNvPr id="286727" name="Text Box 7"/>
            <p:cNvSpPr txBox="1">
              <a:spLocks noChangeArrowheads="1"/>
            </p:cNvSpPr>
            <p:nvPr/>
          </p:nvSpPr>
          <p:spPr bwMode="auto">
            <a:xfrm>
              <a:off x="336" y="1200"/>
              <a:ext cx="465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Where               .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the inside of the waveguide is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vacuum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, then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86728" name="Object 8"/>
            <p:cNvGraphicFramePr>
              <a:graphicFrameLocks noChangeAspect="1"/>
            </p:cNvGraphicFramePr>
            <p:nvPr/>
          </p:nvGraphicFramePr>
          <p:xfrm>
            <a:off x="864" y="1218"/>
            <a:ext cx="57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00" r:id="rId7" imgW="583947" imgH="457002" progId="Equation.3">
                    <p:embed/>
                  </p:oleObj>
                </mc:Choice>
                <mc:Fallback>
                  <p:oleObj r:id="rId7" imgW="583947" imgH="457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218"/>
                          <a:ext cx="570" cy="4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729" name="Object 9"/>
          <p:cNvGraphicFramePr>
            <a:graphicFrameLocks noChangeAspect="1"/>
          </p:cNvGraphicFramePr>
          <p:nvPr/>
        </p:nvGraphicFramePr>
        <p:xfrm>
          <a:off x="5181600" y="2438400"/>
          <a:ext cx="15240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1" r:id="rId9" imgW="965200" imgH="457200" progId="Equation.3">
                  <p:embed/>
                </p:oleObj>
              </mc:Choice>
              <mc:Fallback>
                <p:oleObj r:id="rId9" imgW="965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438400"/>
                        <a:ext cx="152400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2133600" y="4572001"/>
            <a:ext cx="8077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phase velocity depends on not only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sizes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waveguide,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modes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and the properties of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media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within the waveguide, but also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frequency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Hence, an electromagnetic wave will also experience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dispersion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in a waveguide.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</a:p>
        </p:txBody>
      </p:sp>
      <p:grpSp>
        <p:nvGrpSpPr>
          <p:cNvPr id="286731" name="Group 11"/>
          <p:cNvGrpSpPr>
            <a:grpSpLocks/>
          </p:cNvGrpSpPr>
          <p:nvPr/>
        </p:nvGrpSpPr>
        <p:grpSpPr bwMode="auto">
          <a:xfrm>
            <a:off x="2209800" y="3200401"/>
            <a:ext cx="7924800" cy="1235075"/>
            <a:chOff x="336" y="2064"/>
            <a:chExt cx="4992" cy="778"/>
          </a:xfrm>
        </p:grpSpPr>
        <p:sp>
          <p:nvSpPr>
            <p:cNvPr id="286732" name="Text Box 12"/>
            <p:cNvSpPr txBox="1">
              <a:spLocks noChangeArrowheads="1"/>
            </p:cNvSpPr>
            <p:nvPr/>
          </p:nvSpPr>
          <p:spPr bwMode="auto">
            <a:xfrm>
              <a:off x="336" y="2064"/>
              <a:ext cx="4992" cy="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Since the operating frequency          and the operating wavelength</a:t>
              </a:r>
            </a:p>
            <a:p>
              <a:pPr algn="just">
                <a:lnSpc>
                  <a:spcPct val="125000"/>
                </a:lnSpc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  , we have         for a vacuum waveguide.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Hence, t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he phase velocity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does not represent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the energy velocity in a waveguide.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6733" name="Object 13"/>
            <p:cNvGraphicFramePr>
              <a:graphicFrameLocks noChangeAspect="1"/>
            </p:cNvGraphicFramePr>
            <p:nvPr/>
          </p:nvGraphicFramePr>
          <p:xfrm>
            <a:off x="2794" y="2154"/>
            <a:ext cx="32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02" name="Equation" r:id="rId11" imgW="431640" imgH="228600" progId="Equation.3">
                    <p:embed/>
                  </p:oleObj>
                </mc:Choice>
                <mc:Fallback>
                  <p:oleObj name="Equation" r:id="rId11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4" y="2154"/>
                          <a:ext cx="326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34" name="Object 14"/>
            <p:cNvGraphicFramePr>
              <a:graphicFrameLocks noChangeAspect="1"/>
            </p:cNvGraphicFramePr>
            <p:nvPr/>
          </p:nvGraphicFramePr>
          <p:xfrm>
            <a:off x="384" y="2364"/>
            <a:ext cx="391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03" name="Equation" r:id="rId13" imgW="419040" imgH="228600" progId="Equation.3">
                    <p:embed/>
                  </p:oleObj>
                </mc:Choice>
                <mc:Fallback>
                  <p:oleObj name="Equation" r:id="rId13" imgW="419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364"/>
                          <a:ext cx="391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35" name="Object 15"/>
            <p:cNvGraphicFramePr>
              <a:graphicFrameLocks noChangeAspect="1"/>
            </p:cNvGraphicFramePr>
            <p:nvPr/>
          </p:nvGraphicFramePr>
          <p:xfrm>
            <a:off x="1402" y="2376"/>
            <a:ext cx="37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04" name="Equation" r:id="rId15" imgW="393480" imgH="241200" progId="Equation.3">
                    <p:embed/>
                  </p:oleObj>
                </mc:Choice>
                <mc:Fallback>
                  <p:oleObj name="Equation" r:id="rId15" imgW="393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2" y="2376"/>
                          <a:ext cx="379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36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737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746" name="Group 2"/>
          <p:cNvGrpSpPr>
            <a:grpSpLocks/>
          </p:cNvGrpSpPr>
          <p:nvPr/>
        </p:nvGrpSpPr>
        <p:grpSpPr bwMode="auto">
          <a:xfrm>
            <a:off x="2286000" y="381000"/>
            <a:ext cx="7620000" cy="1258888"/>
            <a:chOff x="480" y="240"/>
            <a:chExt cx="4800" cy="793"/>
          </a:xfrm>
        </p:grpSpPr>
        <p:sp>
          <p:nvSpPr>
            <p:cNvPr id="287747" name="Text Box 3"/>
            <p:cNvSpPr txBox="1">
              <a:spLocks noChangeArrowheads="1"/>
            </p:cNvSpPr>
            <p:nvPr/>
          </p:nvSpPr>
          <p:spPr bwMode="auto">
            <a:xfrm>
              <a:off x="480" y="240"/>
              <a:ext cx="4800" cy="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Based on the relationship between the wavelength and the phase constant, we find the wavelength of the electromagnetic wave in a waveguide,       , as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7748" name="Object 4"/>
            <p:cNvGraphicFramePr>
              <a:graphicFrameLocks noChangeAspect="1"/>
            </p:cNvGraphicFramePr>
            <p:nvPr/>
          </p:nvGraphicFramePr>
          <p:xfrm>
            <a:off x="1344" y="780"/>
            <a:ext cx="18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22" name="Equation" r:id="rId3" imgW="177480" imgH="241200" progId="Equation.3">
                    <p:embed/>
                  </p:oleObj>
                </mc:Choice>
                <mc:Fallback>
                  <p:oleObj name="Equation" r:id="rId3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780"/>
                          <a:ext cx="187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7749" name="Object 5"/>
          <p:cNvGraphicFramePr>
            <a:graphicFrameLocks noChangeAspect="1"/>
          </p:cNvGraphicFramePr>
          <p:nvPr/>
        </p:nvGraphicFramePr>
        <p:xfrm>
          <a:off x="4267200" y="1524000"/>
          <a:ext cx="35052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3" name="Equation" r:id="rId5" imgW="2222280" imgH="736560" progId="Equation.3">
                  <p:embed/>
                </p:oleObj>
              </mc:Choice>
              <mc:Fallback>
                <p:oleObj name="Equation" r:id="rId5" imgW="22222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524000"/>
                        <a:ext cx="3505200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750" name="Group 6"/>
          <p:cNvGrpSpPr>
            <a:grpSpLocks/>
          </p:cNvGrpSpPr>
          <p:nvPr/>
        </p:nvGrpSpPr>
        <p:grpSpPr bwMode="auto">
          <a:xfrm>
            <a:off x="2286000" y="2651126"/>
            <a:ext cx="7924800" cy="854075"/>
            <a:chOff x="510" y="1670"/>
            <a:chExt cx="4992" cy="538"/>
          </a:xfrm>
        </p:grpSpPr>
        <p:sp>
          <p:nvSpPr>
            <p:cNvPr id="287751" name="Text Box 7"/>
            <p:cNvSpPr txBox="1">
              <a:spLocks noChangeArrowheads="1"/>
            </p:cNvSpPr>
            <p:nvPr/>
          </p:nvSpPr>
          <p:spPr bwMode="auto">
            <a:xfrm>
              <a:off x="510" y="1670"/>
              <a:ext cx="4992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where </a:t>
              </a:r>
              <a:r>
                <a:rPr kumimoji="1" lang="en-US" altLang="zh-CN" sz="2000" i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is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operating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wavelength. The quantity     is called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guide wavelength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</a:t>
              </a:r>
              <a:endPara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87752" name="Object 8"/>
            <p:cNvGraphicFramePr>
              <a:graphicFrameLocks noChangeAspect="1"/>
            </p:cNvGraphicFramePr>
            <p:nvPr/>
          </p:nvGraphicFramePr>
          <p:xfrm>
            <a:off x="3990" y="1751"/>
            <a:ext cx="17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24" name="Equation" r:id="rId7" imgW="177480" imgH="241200" progId="Equation.3">
                    <p:embed/>
                  </p:oleObj>
                </mc:Choice>
                <mc:Fallback>
                  <p:oleObj name="Equation" r:id="rId7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" y="1751"/>
                          <a:ext cx="178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753" name="Group 9"/>
          <p:cNvGrpSpPr>
            <a:grpSpLocks/>
          </p:cNvGrpSpPr>
          <p:nvPr/>
        </p:nvGrpSpPr>
        <p:grpSpPr bwMode="auto">
          <a:xfrm>
            <a:off x="2743200" y="3429001"/>
            <a:ext cx="4229100" cy="549275"/>
            <a:chOff x="864" y="2208"/>
            <a:chExt cx="2664" cy="346"/>
          </a:xfrm>
        </p:grpSpPr>
        <p:sp>
          <p:nvSpPr>
            <p:cNvPr id="287754" name="Text Box 10"/>
            <p:cNvSpPr txBox="1">
              <a:spLocks noChangeArrowheads="1"/>
            </p:cNvSpPr>
            <p:nvPr/>
          </p:nvSpPr>
          <p:spPr bwMode="auto">
            <a:xfrm>
              <a:off x="864" y="2208"/>
              <a:ext cx="26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Due to           </a:t>
              </a: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        ，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thus</a:t>
              </a:r>
              <a:r>
                <a:rPr kumimoji="1" lang="en-US" altLang="zh-CN" sz="200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      .      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7755" name="Object 11"/>
            <p:cNvGraphicFramePr>
              <a:graphicFrameLocks noChangeAspect="1"/>
            </p:cNvGraphicFramePr>
            <p:nvPr/>
          </p:nvGraphicFramePr>
          <p:xfrm>
            <a:off x="1398" y="2316"/>
            <a:ext cx="38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25" name="Equation" r:id="rId9" imgW="431640" imgH="228600" progId="Equation.3">
                    <p:embed/>
                  </p:oleObj>
                </mc:Choice>
                <mc:Fallback>
                  <p:oleObj name="Equation" r:id="rId9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2316"/>
                          <a:ext cx="384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56" name="Object 12"/>
            <p:cNvGraphicFramePr>
              <a:graphicFrameLocks noChangeAspect="1"/>
            </p:cNvGraphicFramePr>
            <p:nvPr/>
          </p:nvGraphicFramePr>
          <p:xfrm>
            <a:off x="1866" y="2320"/>
            <a:ext cx="414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26" name="Equation" r:id="rId11" imgW="431640" imgH="228600" progId="Equation.3">
                    <p:embed/>
                  </p:oleObj>
                </mc:Choice>
                <mc:Fallback>
                  <p:oleObj name="Equation" r:id="rId11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" y="2320"/>
                          <a:ext cx="414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57" name="Object 13"/>
            <p:cNvGraphicFramePr>
              <a:graphicFrameLocks noChangeAspect="1"/>
            </p:cNvGraphicFramePr>
            <p:nvPr/>
          </p:nvGraphicFramePr>
          <p:xfrm>
            <a:off x="2799" y="2320"/>
            <a:ext cx="41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27" name="Equation" r:id="rId13" imgW="431640" imgH="241200" progId="Equation.3">
                    <p:embed/>
                  </p:oleObj>
                </mc:Choice>
                <mc:Fallback>
                  <p:oleObj name="Equation" r:id="rId13" imgW="431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9" y="2320"/>
                          <a:ext cx="417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2286000" y="3962401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ratio of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transverse electric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to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transverse magnetic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field intensities as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waveguide impedance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waveguide. For a TM wave the waveguide impedance is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</a:rPr>
              <a:t>				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87759" name="Object 15"/>
          <p:cNvGraphicFramePr>
            <a:graphicFrameLocks noChangeAspect="1"/>
          </p:cNvGraphicFramePr>
          <p:nvPr/>
        </p:nvGraphicFramePr>
        <p:xfrm>
          <a:off x="2514600" y="5410201"/>
          <a:ext cx="19050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8" r:id="rId15" imgW="1206500" imgH="469900" progId="Equation.3">
                  <p:embed/>
                </p:oleObj>
              </mc:Choice>
              <mc:Fallback>
                <p:oleObj r:id="rId15" imgW="1206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10201"/>
                        <a:ext cx="1905000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60" name="Object 16"/>
          <p:cNvGraphicFramePr>
            <a:graphicFrameLocks noChangeAspect="1"/>
          </p:cNvGraphicFramePr>
          <p:nvPr/>
        </p:nvGraphicFramePr>
        <p:xfrm>
          <a:off x="8534400" y="5410200"/>
          <a:ext cx="8382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9" r:id="rId17" imgW="558558" imgH="444307" progId="Equation.3">
                  <p:embed/>
                </p:oleObj>
              </mc:Choice>
              <mc:Fallback>
                <p:oleObj r:id="rId17" imgW="55855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5410200"/>
                        <a:ext cx="8382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761" name="Group 17"/>
          <p:cNvGrpSpPr>
            <a:grpSpLocks/>
          </p:cNvGrpSpPr>
          <p:nvPr/>
        </p:nvGrpSpPr>
        <p:grpSpPr bwMode="auto">
          <a:xfrm>
            <a:off x="4648200" y="5286376"/>
            <a:ext cx="3733800" cy="873125"/>
            <a:chOff x="1968" y="3330"/>
            <a:chExt cx="2352" cy="550"/>
          </a:xfrm>
        </p:grpSpPr>
        <p:graphicFrame>
          <p:nvGraphicFramePr>
            <p:cNvPr id="287762" name="Object 18"/>
            <p:cNvGraphicFramePr>
              <a:graphicFrameLocks noChangeAspect="1"/>
            </p:cNvGraphicFramePr>
            <p:nvPr/>
          </p:nvGraphicFramePr>
          <p:xfrm>
            <a:off x="2208" y="3330"/>
            <a:ext cx="2112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30" name="Equation" r:id="rId19" imgW="2158920" imgH="558720" progId="Equation.3">
                    <p:embed/>
                  </p:oleObj>
                </mc:Choice>
                <mc:Fallback>
                  <p:oleObj name="Equation" r:id="rId19" imgW="215892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330"/>
                          <a:ext cx="2112" cy="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763" name="AutoShape 19"/>
            <p:cNvSpPr>
              <a:spLocks noChangeArrowheads="1"/>
            </p:cNvSpPr>
            <p:nvPr/>
          </p:nvSpPr>
          <p:spPr bwMode="auto">
            <a:xfrm>
              <a:off x="1968" y="3417"/>
              <a:ext cx="155" cy="46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776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76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8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 Box 2"/>
          <p:cNvSpPr txBox="1">
            <a:spLocks noChangeArrowheads="1"/>
          </p:cNvSpPr>
          <p:nvPr/>
        </p:nvSpPr>
        <p:spPr bwMode="auto">
          <a:xfrm>
            <a:off x="2438400" y="333376"/>
            <a:ext cx="7239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In the same way, we find the waveguide impedance of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 as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88771" name="Object 3"/>
          <p:cNvGraphicFramePr>
            <a:graphicFrameLocks noChangeAspect="1"/>
          </p:cNvGraphicFramePr>
          <p:nvPr/>
        </p:nvGraphicFramePr>
        <p:xfrm>
          <a:off x="4471988" y="1030288"/>
          <a:ext cx="3224212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46" name="Equation" r:id="rId3" imgW="1968480" imgH="736560" progId="Equation.3">
                  <p:embed/>
                </p:oleObj>
              </mc:Choice>
              <mc:Fallback>
                <p:oleObj name="Equation" r:id="rId3" imgW="19684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8" y="1030288"/>
                        <a:ext cx="3224212" cy="119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8772" name="Group 4"/>
          <p:cNvGrpSpPr>
            <a:grpSpLocks/>
          </p:cNvGrpSpPr>
          <p:nvPr/>
        </p:nvGrpSpPr>
        <p:grpSpPr bwMode="auto">
          <a:xfrm>
            <a:off x="2362200" y="2209801"/>
            <a:ext cx="7620000" cy="1997075"/>
            <a:chOff x="480" y="1392"/>
            <a:chExt cx="4848" cy="1258"/>
          </a:xfrm>
        </p:grpSpPr>
        <p:sp>
          <p:nvSpPr>
            <p:cNvPr id="288773" name="Text Box 5"/>
            <p:cNvSpPr txBox="1">
              <a:spLocks noChangeArrowheads="1"/>
            </p:cNvSpPr>
            <p:nvPr/>
          </p:nvSpPr>
          <p:spPr bwMode="auto">
            <a:xfrm>
              <a:off x="480" y="1392"/>
              <a:ext cx="4848" cy="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          ,           , then       and      are both imaginary numbers.   This means that the transverse electric field and the transverse magnetic field have a phase difference of     . Hence, there is no energy flow in the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-direction, and it indicates that the propagation of the electromagnetic wave is cut off.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8774" name="Object 6"/>
            <p:cNvGraphicFramePr>
              <a:graphicFrameLocks noChangeAspect="1"/>
            </p:cNvGraphicFramePr>
            <p:nvPr/>
          </p:nvGraphicFramePr>
          <p:xfrm>
            <a:off x="966" y="1464"/>
            <a:ext cx="39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47" name="Equation" r:id="rId5" imgW="431640" imgH="228600" progId="Equation.3">
                    <p:embed/>
                  </p:oleObj>
                </mc:Choice>
                <mc:Fallback>
                  <p:oleObj name="Equation" r:id="rId5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1464"/>
                          <a:ext cx="396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75" name="Object 7"/>
            <p:cNvGraphicFramePr>
              <a:graphicFrameLocks noChangeAspect="1"/>
            </p:cNvGraphicFramePr>
            <p:nvPr/>
          </p:nvGraphicFramePr>
          <p:xfrm>
            <a:off x="2250" y="1482"/>
            <a:ext cx="27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48" r:id="rId7" imgW="279279" imgH="203112" progId="Equation.3">
                    <p:embed/>
                  </p:oleObj>
                </mc:Choice>
                <mc:Fallback>
                  <p:oleObj r:id="rId7" imgW="27927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0" y="1482"/>
                          <a:ext cx="273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76" name="Object 8"/>
            <p:cNvGraphicFramePr>
              <a:graphicFrameLocks noChangeAspect="1"/>
            </p:cNvGraphicFramePr>
            <p:nvPr/>
          </p:nvGraphicFramePr>
          <p:xfrm>
            <a:off x="2784" y="1476"/>
            <a:ext cx="25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49" r:id="rId9" imgW="253780" imgH="203024" progId="Equation.3">
                    <p:embed/>
                  </p:oleObj>
                </mc:Choice>
                <mc:Fallback>
                  <p:oleObj r:id="rId9" imgW="253780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476"/>
                          <a:ext cx="253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77" name="Object 9"/>
            <p:cNvGraphicFramePr>
              <a:graphicFrameLocks noChangeAspect="1"/>
            </p:cNvGraphicFramePr>
            <p:nvPr/>
          </p:nvGraphicFramePr>
          <p:xfrm>
            <a:off x="1446" y="1470"/>
            <a:ext cx="40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50" name="Equation" r:id="rId11" imgW="419040" imgH="228600" progId="Equation.3">
                    <p:embed/>
                  </p:oleObj>
                </mc:Choice>
                <mc:Fallback>
                  <p:oleObj name="Equation" r:id="rId11" imgW="419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" y="1470"/>
                          <a:ext cx="408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78" name="Object 10"/>
            <p:cNvGraphicFramePr>
              <a:graphicFrameLocks noChangeAspect="1"/>
            </p:cNvGraphicFramePr>
            <p:nvPr/>
          </p:nvGraphicFramePr>
          <p:xfrm>
            <a:off x="3353" y="1872"/>
            <a:ext cx="12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51" name="Equation" r:id="rId13" imgW="152280" imgH="393480" progId="Equation.3">
                    <p:embed/>
                  </p:oleObj>
                </mc:Choice>
                <mc:Fallback>
                  <p:oleObj name="Equation" r:id="rId13" imgW="152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3" y="1872"/>
                          <a:ext cx="12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8779" name="Group 11"/>
          <p:cNvGrpSpPr>
            <a:grpSpLocks/>
          </p:cNvGrpSpPr>
          <p:nvPr/>
        </p:nvGrpSpPr>
        <p:grpSpPr bwMode="auto">
          <a:xfrm>
            <a:off x="2362200" y="4251326"/>
            <a:ext cx="7696200" cy="1997075"/>
            <a:chOff x="528" y="2678"/>
            <a:chExt cx="4848" cy="1258"/>
          </a:xfrm>
        </p:grpSpPr>
        <p:sp>
          <p:nvSpPr>
            <p:cNvPr id="288780" name="Text Box 12"/>
            <p:cNvSpPr txBox="1">
              <a:spLocks noChangeArrowheads="1"/>
            </p:cNvSpPr>
            <p:nvPr/>
          </p:nvSpPr>
          <p:spPr bwMode="auto">
            <a:xfrm>
              <a:off x="528" y="2678"/>
              <a:ext cx="4848" cy="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Example.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The inside of a rectangular metal waveguide is vacuum, and the cross-section is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25mm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10mm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 What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modes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can be transmitted if an electromagnetic wave of frequency                  enters the waveguide? Will the modes be changed if the waveguide is filled with a perfect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dielectric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of relative permittivity           ?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8781" name="Object 13"/>
            <p:cNvGraphicFramePr>
              <a:graphicFrameLocks noChangeAspect="1"/>
            </p:cNvGraphicFramePr>
            <p:nvPr/>
          </p:nvGraphicFramePr>
          <p:xfrm>
            <a:off x="4116" y="3240"/>
            <a:ext cx="759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52" r:id="rId15" imgW="850900" imgH="228600" progId="Equation.3">
                    <p:embed/>
                  </p:oleObj>
                </mc:Choice>
                <mc:Fallback>
                  <p:oleObj r:id="rId15" imgW="850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" y="3240"/>
                          <a:ext cx="759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82" name="Object 14"/>
            <p:cNvGraphicFramePr>
              <a:graphicFrameLocks noChangeAspect="1"/>
            </p:cNvGraphicFramePr>
            <p:nvPr/>
          </p:nvGraphicFramePr>
          <p:xfrm>
            <a:off x="3792" y="3720"/>
            <a:ext cx="36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53" name="Equation" r:id="rId17" imgW="406080" imgH="215640" progId="Equation.3">
                    <p:embed/>
                  </p:oleObj>
                </mc:Choice>
                <mc:Fallback>
                  <p:oleObj name="Equation" r:id="rId17" imgW="4060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720"/>
                          <a:ext cx="361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8783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8784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2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2311400" y="228601"/>
            <a:ext cx="7518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Solution: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Due to the inside is vacuum, the operating wavelength is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5195889" y="762001"/>
          <a:ext cx="15700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0" name="Equation" r:id="rId3" imgW="990360" imgH="419040" progId="Equation.3">
                  <p:embed/>
                </p:oleObj>
              </mc:Choice>
              <mc:Fallback>
                <p:oleObj name="Equation" r:id="rId3" imgW="990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9" y="762001"/>
                        <a:ext cx="1570037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9796" name="Group 4"/>
          <p:cNvGrpSpPr>
            <a:grpSpLocks/>
          </p:cNvGrpSpPr>
          <p:nvPr/>
        </p:nvGrpSpPr>
        <p:grpSpPr bwMode="auto">
          <a:xfrm>
            <a:off x="2095500" y="1327150"/>
            <a:ext cx="6896100" cy="1111250"/>
            <a:chOff x="360" y="1098"/>
            <a:chExt cx="4344" cy="700"/>
          </a:xfrm>
        </p:grpSpPr>
        <p:sp>
          <p:nvSpPr>
            <p:cNvPr id="289797" name="Text Box 5"/>
            <p:cNvSpPr txBox="1">
              <a:spLocks noChangeArrowheads="1"/>
            </p:cNvSpPr>
            <p:nvPr/>
          </p:nvSpPr>
          <p:spPr bwMode="auto">
            <a:xfrm>
              <a:off x="360" y="1098"/>
              <a:ext cx="208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and the cutoff wavelength is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89798" name="Object 6"/>
            <p:cNvGraphicFramePr>
              <a:graphicFrameLocks noChangeAspect="1"/>
            </p:cNvGraphicFramePr>
            <p:nvPr/>
          </p:nvGraphicFramePr>
          <p:xfrm>
            <a:off x="2452" y="1110"/>
            <a:ext cx="2252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71" name="Equation" r:id="rId5" imgW="2298600" imgH="698400" progId="Equation.3">
                    <p:embed/>
                  </p:oleObj>
                </mc:Choice>
                <mc:Fallback>
                  <p:oleObj name="Equation" r:id="rId5" imgW="2298600" imgH="698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2" y="1110"/>
                          <a:ext cx="2252" cy="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9799" name="Group 7"/>
          <p:cNvGrpSpPr>
            <a:grpSpLocks/>
          </p:cNvGrpSpPr>
          <p:nvPr/>
        </p:nvGrpSpPr>
        <p:grpSpPr bwMode="auto">
          <a:xfrm>
            <a:off x="2133600" y="3960814"/>
            <a:ext cx="7620000" cy="854075"/>
            <a:chOff x="384" y="2495"/>
            <a:chExt cx="4800" cy="538"/>
          </a:xfrm>
        </p:grpSpPr>
        <p:sp>
          <p:nvSpPr>
            <p:cNvPr id="289800" name="Text Box 8"/>
            <p:cNvSpPr txBox="1">
              <a:spLocks noChangeArrowheads="1"/>
            </p:cNvSpPr>
            <p:nvPr/>
          </p:nvSpPr>
          <p:spPr bwMode="auto">
            <a:xfrm>
              <a:off x="384" y="2495"/>
              <a:ext cx="480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the waveguide is filled with a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perfect dielectric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of         , then the operating wavelength is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9801" name="Object 9"/>
            <p:cNvGraphicFramePr>
              <a:graphicFrameLocks noChangeAspect="1"/>
            </p:cNvGraphicFramePr>
            <p:nvPr/>
          </p:nvGraphicFramePr>
          <p:xfrm>
            <a:off x="4374" y="2566"/>
            <a:ext cx="33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72" name="Equation" r:id="rId7" imgW="406080" imgH="215640" progId="Equation.3">
                    <p:embed/>
                  </p:oleObj>
                </mc:Choice>
                <mc:Fallback>
                  <p:oleObj name="Equation" r:id="rId7" imgW="4060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4" y="2566"/>
                          <a:ext cx="336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9802" name="Object 10"/>
          <p:cNvGraphicFramePr>
            <a:graphicFrameLocks noChangeAspect="1"/>
          </p:cNvGraphicFramePr>
          <p:nvPr/>
        </p:nvGraphicFramePr>
        <p:xfrm>
          <a:off x="5192714" y="4787900"/>
          <a:ext cx="16541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3" name="Equation" r:id="rId9" imgW="1079280" imgH="457200" progId="Equation.3">
                  <p:embed/>
                </p:oleObj>
              </mc:Choice>
              <mc:Fallback>
                <p:oleObj name="Equation" r:id="rId9" imgW="1079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4" y="4787900"/>
                        <a:ext cx="16541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2133600" y="5394326"/>
            <a:ext cx="7848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Hence,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and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waves can be transmitted, and some other modes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TE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01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TE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30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TE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TM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TE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TM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can exist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289804" name="Group 12"/>
          <p:cNvGrpSpPr>
            <a:grpSpLocks/>
          </p:cNvGrpSpPr>
          <p:nvPr/>
        </p:nvGrpSpPr>
        <p:grpSpPr bwMode="auto">
          <a:xfrm>
            <a:off x="2133600" y="2362201"/>
            <a:ext cx="7696200" cy="1616075"/>
            <a:chOff x="384" y="1488"/>
            <a:chExt cx="4848" cy="1018"/>
          </a:xfrm>
        </p:grpSpPr>
        <p:sp>
          <p:nvSpPr>
            <p:cNvPr id="289805" name="Text Box 13"/>
            <p:cNvSpPr txBox="1">
              <a:spLocks noChangeArrowheads="1"/>
            </p:cNvSpPr>
            <p:nvPr/>
          </p:nvSpPr>
          <p:spPr bwMode="auto">
            <a:xfrm>
              <a:off x="384" y="1488"/>
              <a:ext cx="4848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Then the cutoff wavelength of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TE</a:t>
              </a:r>
              <a:r>
                <a:rPr kumimoji="1" lang="en-US" altLang="zh-CN" sz="2000" baseline="-3000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wave is                , that of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TE</a:t>
              </a:r>
              <a:r>
                <a:rPr kumimoji="1" lang="en-US" altLang="zh-CN" sz="2000" baseline="-30000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wave is                , and that of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TE</a:t>
              </a:r>
              <a:r>
                <a:rPr kumimoji="1" lang="en-US" altLang="zh-CN" sz="2000" baseline="-30000">
                  <a:solidFill>
                    <a:srgbClr val="FF0000"/>
                  </a:solidFill>
                  <a:latin typeface="Times New Roman" panose="02020603050405020304" pitchFamily="18" charset="0"/>
                </a:rPr>
                <a:t>01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wave is               . The cutoff wavelength of the higher modes will be even shorter. In view of this, only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TE</a:t>
              </a:r>
              <a:r>
                <a:rPr kumimoji="1" lang="en-US" altLang="zh-CN" sz="2000" baseline="-3000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wave can be transmitted in this waveguide.</a:t>
              </a:r>
            </a:p>
          </p:txBody>
        </p:sp>
        <p:graphicFrame>
          <p:nvGraphicFramePr>
            <p:cNvPr id="289806" name="Object 14"/>
            <p:cNvGraphicFramePr>
              <a:graphicFrameLocks noChangeAspect="1"/>
            </p:cNvGraphicFramePr>
            <p:nvPr/>
          </p:nvGraphicFramePr>
          <p:xfrm>
            <a:off x="3495" y="1548"/>
            <a:ext cx="73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74" name="Equation" r:id="rId11" imgW="723600" imgH="228600" progId="Equation.3">
                    <p:embed/>
                  </p:oleObj>
                </mc:Choice>
                <mc:Fallback>
                  <p:oleObj name="Equation" r:id="rId11" imgW="723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5" y="1548"/>
                          <a:ext cx="731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9807" name="Object 15"/>
            <p:cNvGraphicFramePr>
              <a:graphicFrameLocks noChangeAspect="1"/>
            </p:cNvGraphicFramePr>
            <p:nvPr/>
          </p:nvGraphicFramePr>
          <p:xfrm>
            <a:off x="1017" y="1794"/>
            <a:ext cx="73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75" name="Equation" r:id="rId13" imgW="723600" imgH="228600" progId="Equation.3">
                    <p:embed/>
                  </p:oleObj>
                </mc:Choice>
                <mc:Fallback>
                  <p:oleObj name="Equation" r:id="rId13" imgW="723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1794"/>
                          <a:ext cx="732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9808" name="Object 16"/>
            <p:cNvGraphicFramePr>
              <a:graphicFrameLocks noChangeAspect="1"/>
            </p:cNvGraphicFramePr>
            <p:nvPr/>
          </p:nvGraphicFramePr>
          <p:xfrm>
            <a:off x="3621" y="1804"/>
            <a:ext cx="70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76" name="Equation" r:id="rId15" imgW="711000" imgH="228600" progId="Equation.3">
                    <p:embed/>
                  </p:oleObj>
                </mc:Choice>
                <mc:Fallback>
                  <p:oleObj name="Equation" r:id="rId15" imgW="711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1" y="1804"/>
                          <a:ext cx="703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9809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9810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1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 autoUpdateAnimBg="0"/>
      <p:bldP spid="28980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2362200" y="228601"/>
            <a:ext cx="5257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ea typeface="楷体_GB2312" pitchFamily="49" charset="-122"/>
              </a:rPr>
              <a:t>4.   </a:t>
            </a:r>
            <a:r>
              <a:rPr kumimoji="1" lang="en-US" altLang="zh-CN" sz="2000">
                <a:solidFill>
                  <a:srgbClr val="FF0000"/>
                </a:solidFill>
              </a:rPr>
              <a:t>TE</a:t>
            </a:r>
            <a:r>
              <a:rPr kumimoji="1" lang="en-US" altLang="zh-CN" sz="2000" baseline="-30000">
                <a:solidFill>
                  <a:srgbClr val="FF0000"/>
                </a:solidFill>
              </a:rPr>
              <a:t>10 </a:t>
            </a:r>
            <a:r>
              <a:rPr kumimoji="1" lang="en-US" altLang="zh-CN" sz="2000">
                <a:solidFill>
                  <a:srgbClr val="FF0000"/>
                </a:solidFill>
              </a:rPr>
              <a:t>Wave in Rectangular Waveguides</a:t>
            </a:r>
            <a:r>
              <a:rPr kumimoji="1" lang="en-US" altLang="zh-CN" sz="2000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</p:txBody>
      </p:sp>
      <p:grpSp>
        <p:nvGrpSpPr>
          <p:cNvPr id="290819" name="Group 3"/>
          <p:cNvGrpSpPr>
            <a:grpSpLocks/>
          </p:cNvGrpSpPr>
          <p:nvPr/>
        </p:nvGrpSpPr>
        <p:grpSpPr bwMode="auto">
          <a:xfrm>
            <a:off x="2743200" y="762001"/>
            <a:ext cx="3048000" cy="549275"/>
            <a:chOff x="336" y="576"/>
            <a:chExt cx="1920" cy="346"/>
          </a:xfrm>
        </p:grpSpPr>
        <p:sp>
          <p:nvSpPr>
            <p:cNvPr id="290820" name="Text Box 4"/>
            <p:cNvSpPr txBox="1">
              <a:spLocks noChangeArrowheads="1"/>
            </p:cNvSpPr>
            <p:nvPr/>
          </p:nvSpPr>
          <p:spPr bwMode="auto">
            <a:xfrm>
              <a:off x="336" y="576"/>
              <a:ext cx="192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Let               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, we find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0821" name="Object 5"/>
            <p:cNvGraphicFramePr>
              <a:graphicFrameLocks noChangeAspect="1"/>
            </p:cNvGraphicFramePr>
            <p:nvPr/>
          </p:nvGraphicFramePr>
          <p:xfrm>
            <a:off x="702" y="690"/>
            <a:ext cx="768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94" r:id="rId3" imgW="787058" imgH="203112" progId="Equation.3">
                    <p:embed/>
                  </p:oleObj>
                </mc:Choice>
                <mc:Fallback>
                  <p:oleObj r:id="rId3" imgW="787058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" y="690"/>
                          <a:ext cx="768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822" name="Group 6"/>
          <p:cNvGrpSpPr>
            <a:grpSpLocks/>
          </p:cNvGrpSpPr>
          <p:nvPr/>
        </p:nvGrpSpPr>
        <p:grpSpPr bwMode="auto">
          <a:xfrm>
            <a:off x="4573588" y="1295400"/>
            <a:ext cx="2970212" cy="2063750"/>
            <a:chOff x="1776" y="1008"/>
            <a:chExt cx="1775" cy="1252"/>
          </a:xfrm>
        </p:grpSpPr>
        <p:graphicFrame>
          <p:nvGraphicFramePr>
            <p:cNvPr id="290823" name="Object 7"/>
            <p:cNvGraphicFramePr>
              <a:graphicFrameLocks noChangeAspect="1"/>
            </p:cNvGraphicFramePr>
            <p:nvPr/>
          </p:nvGraphicFramePr>
          <p:xfrm>
            <a:off x="1776" y="1873"/>
            <a:ext cx="1299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95" name="Equation" r:id="rId5" imgW="1434960" imgH="431640" progId="Equation.3">
                    <p:embed/>
                  </p:oleObj>
                </mc:Choice>
                <mc:Fallback>
                  <p:oleObj name="Equation" r:id="rId5" imgW="14349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873"/>
                          <a:ext cx="1299" cy="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824" name="Object 8"/>
            <p:cNvGraphicFramePr>
              <a:graphicFrameLocks noChangeAspect="1"/>
            </p:cNvGraphicFramePr>
            <p:nvPr/>
          </p:nvGraphicFramePr>
          <p:xfrm>
            <a:off x="1782" y="1441"/>
            <a:ext cx="167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96" name="Equation" r:id="rId7" imgW="1904760" imgH="444240" progId="Equation.3">
                    <p:embed/>
                  </p:oleObj>
                </mc:Choice>
                <mc:Fallback>
                  <p:oleObj name="Equation" r:id="rId7" imgW="19047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1441"/>
                          <a:ext cx="1670" cy="3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825" name="Object 9"/>
            <p:cNvGraphicFramePr>
              <a:graphicFrameLocks noChangeAspect="1"/>
            </p:cNvGraphicFramePr>
            <p:nvPr/>
          </p:nvGraphicFramePr>
          <p:xfrm>
            <a:off x="1781" y="1008"/>
            <a:ext cx="177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97" name="Equation" r:id="rId9" imgW="2019240" imgH="444240" progId="Equation.3">
                    <p:embed/>
                  </p:oleObj>
                </mc:Choice>
                <mc:Fallback>
                  <p:oleObj name="Equation" r:id="rId9" imgW="20192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1" y="1008"/>
                          <a:ext cx="1770" cy="3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826" name="Group 10"/>
          <p:cNvGrpSpPr>
            <a:grpSpLocks/>
          </p:cNvGrpSpPr>
          <p:nvPr/>
        </p:nvGrpSpPr>
        <p:grpSpPr bwMode="auto">
          <a:xfrm>
            <a:off x="3886200" y="4038601"/>
            <a:ext cx="5048250" cy="2193925"/>
            <a:chOff x="1668" y="2448"/>
            <a:chExt cx="3180" cy="1382"/>
          </a:xfrm>
        </p:grpSpPr>
        <p:graphicFrame>
          <p:nvGraphicFramePr>
            <p:cNvPr id="290827" name="Object 11"/>
            <p:cNvGraphicFramePr>
              <a:graphicFrameLocks noChangeAspect="1"/>
            </p:cNvGraphicFramePr>
            <p:nvPr/>
          </p:nvGraphicFramePr>
          <p:xfrm>
            <a:off x="1668" y="3408"/>
            <a:ext cx="2413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98" name="Equation" r:id="rId11" imgW="2387520" imgH="431640" progId="Equation.3">
                    <p:embed/>
                  </p:oleObj>
                </mc:Choice>
                <mc:Fallback>
                  <p:oleObj name="Equation" r:id="rId11" imgW="23875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3408"/>
                          <a:ext cx="2413" cy="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828" name="Object 12"/>
            <p:cNvGraphicFramePr>
              <a:graphicFrameLocks noChangeAspect="1"/>
            </p:cNvGraphicFramePr>
            <p:nvPr/>
          </p:nvGraphicFramePr>
          <p:xfrm>
            <a:off x="1678" y="2928"/>
            <a:ext cx="301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99" name="Equation" r:id="rId13" imgW="3035160" imgH="469800" progId="Equation.3">
                    <p:embed/>
                  </p:oleObj>
                </mc:Choice>
                <mc:Fallback>
                  <p:oleObj name="Equation" r:id="rId13" imgW="30351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2928"/>
                          <a:ext cx="3010" cy="4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829" name="Object 13"/>
            <p:cNvGraphicFramePr>
              <a:graphicFrameLocks noChangeAspect="1"/>
            </p:cNvGraphicFramePr>
            <p:nvPr/>
          </p:nvGraphicFramePr>
          <p:xfrm>
            <a:off x="1702" y="2448"/>
            <a:ext cx="3146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00" name="Equation" r:id="rId15" imgW="3174840" imgH="469800" progId="Equation.3">
                    <p:embed/>
                  </p:oleObj>
                </mc:Choice>
                <mc:Fallback>
                  <p:oleObj name="Equation" r:id="rId15" imgW="317484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2" y="2448"/>
                          <a:ext cx="3146" cy="4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0830" name="Text Box 14"/>
          <p:cNvSpPr txBox="1">
            <a:spLocks noChangeArrowheads="1"/>
          </p:cNvSpPr>
          <p:nvPr/>
        </p:nvSpPr>
        <p:spPr bwMode="auto">
          <a:xfrm>
            <a:off x="4867275" y="3238501"/>
            <a:ext cx="5257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corresponding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instantaneous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values are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90831" name="Group 15"/>
          <p:cNvGrpSpPr>
            <a:grpSpLocks/>
          </p:cNvGrpSpPr>
          <p:nvPr/>
        </p:nvGrpSpPr>
        <p:grpSpPr bwMode="auto">
          <a:xfrm>
            <a:off x="2362200" y="3260726"/>
            <a:ext cx="2819400" cy="549275"/>
            <a:chOff x="288" y="2112"/>
            <a:chExt cx="1776" cy="346"/>
          </a:xfrm>
        </p:grpSpPr>
        <p:sp>
          <p:nvSpPr>
            <p:cNvPr id="290832" name="Text Box 16"/>
            <p:cNvSpPr txBox="1">
              <a:spLocks noChangeArrowheads="1"/>
            </p:cNvSpPr>
            <p:nvPr/>
          </p:nvSpPr>
          <p:spPr bwMode="auto">
            <a:xfrm>
              <a:off x="288" y="2112"/>
              <a:ext cx="177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And                              .</a:t>
              </a:r>
              <a:endPara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90833" name="Object 17"/>
            <p:cNvGraphicFramePr>
              <a:graphicFrameLocks noChangeAspect="1"/>
            </p:cNvGraphicFramePr>
            <p:nvPr/>
          </p:nvGraphicFramePr>
          <p:xfrm>
            <a:off x="653" y="2208"/>
            <a:ext cx="118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01" r:id="rId17" imgW="1168400" imgH="241300" progId="Equation.3">
                    <p:embed/>
                  </p:oleObj>
                </mc:Choice>
                <mc:Fallback>
                  <p:oleObj r:id="rId17" imgW="11684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" y="2208"/>
                          <a:ext cx="1185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0834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0835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1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0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0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 autoUpdateAnimBg="0"/>
      <p:bldP spid="29083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842" name="Group 2"/>
          <p:cNvGrpSpPr>
            <a:grpSpLocks/>
          </p:cNvGrpSpPr>
          <p:nvPr/>
        </p:nvGrpSpPr>
        <p:grpSpPr bwMode="auto">
          <a:xfrm>
            <a:off x="6934201" y="304800"/>
            <a:ext cx="2949575" cy="2281238"/>
            <a:chOff x="3408" y="192"/>
            <a:chExt cx="1858" cy="1437"/>
          </a:xfrm>
        </p:grpSpPr>
        <p:sp>
          <p:nvSpPr>
            <p:cNvPr id="291843" name="Rectangle 3"/>
            <p:cNvSpPr>
              <a:spLocks noChangeArrowheads="1"/>
            </p:cNvSpPr>
            <p:nvPr/>
          </p:nvSpPr>
          <p:spPr bwMode="auto">
            <a:xfrm>
              <a:off x="3408" y="1396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91844" name="Group 4"/>
            <p:cNvGrpSpPr>
              <a:grpSpLocks/>
            </p:cNvGrpSpPr>
            <p:nvPr/>
          </p:nvGrpSpPr>
          <p:grpSpPr bwMode="auto">
            <a:xfrm>
              <a:off x="3436" y="192"/>
              <a:ext cx="1830" cy="1383"/>
              <a:chOff x="3436" y="192"/>
              <a:chExt cx="1830" cy="1383"/>
            </a:xfrm>
          </p:grpSpPr>
          <p:sp>
            <p:nvSpPr>
              <p:cNvPr id="291845" name="Text Box 5"/>
              <p:cNvSpPr txBox="1">
                <a:spLocks noChangeArrowheads="1"/>
              </p:cNvSpPr>
              <p:nvPr/>
            </p:nvSpPr>
            <p:spPr bwMode="auto">
              <a:xfrm>
                <a:off x="4610" y="332"/>
                <a:ext cx="496" cy="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endParaRPr lang="zh-CN" altLang="en-US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1846" name="Line 6"/>
              <p:cNvSpPr>
                <a:spLocks noChangeShapeType="1"/>
              </p:cNvSpPr>
              <p:nvPr/>
            </p:nvSpPr>
            <p:spPr bwMode="auto">
              <a:xfrm flipH="1">
                <a:off x="3474" y="862"/>
                <a:ext cx="17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847" name="Line 7"/>
              <p:cNvSpPr>
                <a:spLocks noChangeShapeType="1"/>
              </p:cNvSpPr>
              <p:nvPr/>
            </p:nvSpPr>
            <p:spPr bwMode="auto">
              <a:xfrm flipV="1">
                <a:off x="3823" y="386"/>
                <a:ext cx="0" cy="11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1848" name="Group 8"/>
              <p:cNvGrpSpPr>
                <a:grpSpLocks/>
              </p:cNvGrpSpPr>
              <p:nvPr/>
            </p:nvGrpSpPr>
            <p:grpSpPr bwMode="auto">
              <a:xfrm>
                <a:off x="3823" y="613"/>
                <a:ext cx="1301" cy="497"/>
                <a:chOff x="2178" y="2434"/>
                <a:chExt cx="2380" cy="920"/>
              </a:xfrm>
            </p:grpSpPr>
            <p:grpSp>
              <p:nvGrpSpPr>
                <p:cNvPr id="291849" name="Group 9"/>
                <p:cNvGrpSpPr>
                  <a:grpSpLocks/>
                </p:cNvGrpSpPr>
                <p:nvPr/>
              </p:nvGrpSpPr>
              <p:grpSpPr bwMode="auto">
                <a:xfrm>
                  <a:off x="2178" y="2434"/>
                  <a:ext cx="1200" cy="460"/>
                  <a:chOff x="2178" y="2434"/>
                  <a:chExt cx="1200" cy="460"/>
                </a:xfrm>
              </p:grpSpPr>
              <p:sp>
                <p:nvSpPr>
                  <p:cNvPr id="291850" name="Freeform 10"/>
                  <p:cNvSpPr>
                    <a:spLocks/>
                  </p:cNvSpPr>
                  <p:nvPr/>
                </p:nvSpPr>
                <p:spPr bwMode="auto">
                  <a:xfrm>
                    <a:off x="2178" y="2434"/>
                    <a:ext cx="600" cy="460"/>
                  </a:xfrm>
                  <a:custGeom>
                    <a:avLst/>
                    <a:gdLst>
                      <a:gd name="T0" fmla="*/ 0 w 780"/>
                      <a:gd name="T1" fmla="*/ 540 h 540"/>
                      <a:gd name="T2" fmla="*/ 160 w 780"/>
                      <a:gd name="T3" fmla="*/ 320 h 540"/>
                      <a:gd name="T4" fmla="*/ 320 w 780"/>
                      <a:gd name="T5" fmla="*/ 160 h 540"/>
                      <a:gd name="T6" fmla="*/ 500 w 780"/>
                      <a:gd name="T7" fmla="*/ 60 h 540"/>
                      <a:gd name="T8" fmla="*/ 660 w 780"/>
                      <a:gd name="T9" fmla="*/ 20 h 540"/>
                      <a:gd name="T10" fmla="*/ 780 w 780"/>
                      <a:gd name="T11" fmla="*/ 0 h 5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80" h="540">
                        <a:moveTo>
                          <a:pt x="0" y="540"/>
                        </a:moveTo>
                        <a:cubicBezTo>
                          <a:pt x="53" y="461"/>
                          <a:pt x="107" y="383"/>
                          <a:pt x="160" y="320"/>
                        </a:cubicBezTo>
                        <a:cubicBezTo>
                          <a:pt x="213" y="257"/>
                          <a:pt x="263" y="203"/>
                          <a:pt x="320" y="160"/>
                        </a:cubicBezTo>
                        <a:cubicBezTo>
                          <a:pt x="377" y="117"/>
                          <a:pt x="443" y="83"/>
                          <a:pt x="500" y="60"/>
                        </a:cubicBezTo>
                        <a:cubicBezTo>
                          <a:pt x="557" y="37"/>
                          <a:pt x="613" y="30"/>
                          <a:pt x="660" y="20"/>
                        </a:cubicBezTo>
                        <a:cubicBezTo>
                          <a:pt x="707" y="10"/>
                          <a:pt x="743" y="5"/>
                          <a:pt x="78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3333FF"/>
                    </a:solidFill>
                    <a:prstDash val="dash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851" name="Freeform 11"/>
                  <p:cNvSpPr>
                    <a:spLocks/>
                  </p:cNvSpPr>
                  <p:nvPr/>
                </p:nvSpPr>
                <p:spPr bwMode="auto">
                  <a:xfrm flipH="1">
                    <a:off x="2778" y="2434"/>
                    <a:ext cx="600" cy="460"/>
                  </a:xfrm>
                  <a:custGeom>
                    <a:avLst/>
                    <a:gdLst>
                      <a:gd name="T0" fmla="*/ 0 w 780"/>
                      <a:gd name="T1" fmla="*/ 540 h 540"/>
                      <a:gd name="T2" fmla="*/ 160 w 780"/>
                      <a:gd name="T3" fmla="*/ 320 h 540"/>
                      <a:gd name="T4" fmla="*/ 320 w 780"/>
                      <a:gd name="T5" fmla="*/ 160 h 540"/>
                      <a:gd name="T6" fmla="*/ 500 w 780"/>
                      <a:gd name="T7" fmla="*/ 60 h 540"/>
                      <a:gd name="T8" fmla="*/ 660 w 780"/>
                      <a:gd name="T9" fmla="*/ 20 h 540"/>
                      <a:gd name="T10" fmla="*/ 780 w 780"/>
                      <a:gd name="T11" fmla="*/ 0 h 5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80" h="540">
                        <a:moveTo>
                          <a:pt x="0" y="540"/>
                        </a:moveTo>
                        <a:cubicBezTo>
                          <a:pt x="53" y="461"/>
                          <a:pt x="107" y="383"/>
                          <a:pt x="160" y="320"/>
                        </a:cubicBezTo>
                        <a:cubicBezTo>
                          <a:pt x="213" y="257"/>
                          <a:pt x="263" y="203"/>
                          <a:pt x="320" y="160"/>
                        </a:cubicBezTo>
                        <a:cubicBezTo>
                          <a:pt x="377" y="117"/>
                          <a:pt x="443" y="83"/>
                          <a:pt x="500" y="60"/>
                        </a:cubicBezTo>
                        <a:cubicBezTo>
                          <a:pt x="557" y="37"/>
                          <a:pt x="613" y="30"/>
                          <a:pt x="660" y="20"/>
                        </a:cubicBezTo>
                        <a:cubicBezTo>
                          <a:pt x="707" y="10"/>
                          <a:pt x="743" y="5"/>
                          <a:pt x="78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3333FF"/>
                    </a:solidFill>
                    <a:prstDash val="dash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1852" name="Group 12"/>
                <p:cNvGrpSpPr>
                  <a:grpSpLocks/>
                </p:cNvGrpSpPr>
                <p:nvPr/>
              </p:nvGrpSpPr>
              <p:grpSpPr bwMode="auto">
                <a:xfrm flipV="1">
                  <a:off x="3358" y="2894"/>
                  <a:ext cx="1200" cy="460"/>
                  <a:chOff x="2178" y="2434"/>
                  <a:chExt cx="1200" cy="460"/>
                </a:xfrm>
              </p:grpSpPr>
              <p:sp>
                <p:nvSpPr>
                  <p:cNvPr id="291853" name="Freeform 13"/>
                  <p:cNvSpPr>
                    <a:spLocks/>
                  </p:cNvSpPr>
                  <p:nvPr/>
                </p:nvSpPr>
                <p:spPr bwMode="auto">
                  <a:xfrm>
                    <a:off x="2178" y="2434"/>
                    <a:ext cx="600" cy="460"/>
                  </a:xfrm>
                  <a:custGeom>
                    <a:avLst/>
                    <a:gdLst>
                      <a:gd name="T0" fmla="*/ 0 w 780"/>
                      <a:gd name="T1" fmla="*/ 540 h 540"/>
                      <a:gd name="T2" fmla="*/ 160 w 780"/>
                      <a:gd name="T3" fmla="*/ 320 h 540"/>
                      <a:gd name="T4" fmla="*/ 320 w 780"/>
                      <a:gd name="T5" fmla="*/ 160 h 540"/>
                      <a:gd name="T6" fmla="*/ 500 w 780"/>
                      <a:gd name="T7" fmla="*/ 60 h 540"/>
                      <a:gd name="T8" fmla="*/ 660 w 780"/>
                      <a:gd name="T9" fmla="*/ 20 h 540"/>
                      <a:gd name="T10" fmla="*/ 780 w 780"/>
                      <a:gd name="T11" fmla="*/ 0 h 5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80" h="540">
                        <a:moveTo>
                          <a:pt x="0" y="540"/>
                        </a:moveTo>
                        <a:cubicBezTo>
                          <a:pt x="53" y="461"/>
                          <a:pt x="107" y="383"/>
                          <a:pt x="160" y="320"/>
                        </a:cubicBezTo>
                        <a:cubicBezTo>
                          <a:pt x="213" y="257"/>
                          <a:pt x="263" y="203"/>
                          <a:pt x="320" y="160"/>
                        </a:cubicBezTo>
                        <a:cubicBezTo>
                          <a:pt x="377" y="117"/>
                          <a:pt x="443" y="83"/>
                          <a:pt x="500" y="60"/>
                        </a:cubicBezTo>
                        <a:cubicBezTo>
                          <a:pt x="557" y="37"/>
                          <a:pt x="613" y="30"/>
                          <a:pt x="660" y="20"/>
                        </a:cubicBezTo>
                        <a:cubicBezTo>
                          <a:pt x="707" y="10"/>
                          <a:pt x="743" y="5"/>
                          <a:pt x="78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3333FF"/>
                    </a:solidFill>
                    <a:prstDash val="dash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854" name="Freeform 14"/>
                  <p:cNvSpPr>
                    <a:spLocks/>
                  </p:cNvSpPr>
                  <p:nvPr/>
                </p:nvSpPr>
                <p:spPr bwMode="auto">
                  <a:xfrm flipH="1">
                    <a:off x="2778" y="2434"/>
                    <a:ext cx="600" cy="460"/>
                  </a:xfrm>
                  <a:custGeom>
                    <a:avLst/>
                    <a:gdLst>
                      <a:gd name="T0" fmla="*/ 0 w 780"/>
                      <a:gd name="T1" fmla="*/ 540 h 540"/>
                      <a:gd name="T2" fmla="*/ 160 w 780"/>
                      <a:gd name="T3" fmla="*/ 320 h 540"/>
                      <a:gd name="T4" fmla="*/ 320 w 780"/>
                      <a:gd name="T5" fmla="*/ 160 h 540"/>
                      <a:gd name="T6" fmla="*/ 500 w 780"/>
                      <a:gd name="T7" fmla="*/ 60 h 540"/>
                      <a:gd name="T8" fmla="*/ 660 w 780"/>
                      <a:gd name="T9" fmla="*/ 20 h 540"/>
                      <a:gd name="T10" fmla="*/ 780 w 780"/>
                      <a:gd name="T11" fmla="*/ 0 h 5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80" h="540">
                        <a:moveTo>
                          <a:pt x="0" y="540"/>
                        </a:moveTo>
                        <a:cubicBezTo>
                          <a:pt x="53" y="461"/>
                          <a:pt x="107" y="383"/>
                          <a:pt x="160" y="320"/>
                        </a:cubicBezTo>
                        <a:cubicBezTo>
                          <a:pt x="213" y="257"/>
                          <a:pt x="263" y="203"/>
                          <a:pt x="320" y="160"/>
                        </a:cubicBezTo>
                        <a:cubicBezTo>
                          <a:pt x="377" y="117"/>
                          <a:pt x="443" y="83"/>
                          <a:pt x="500" y="60"/>
                        </a:cubicBezTo>
                        <a:cubicBezTo>
                          <a:pt x="557" y="37"/>
                          <a:pt x="613" y="30"/>
                          <a:pt x="660" y="20"/>
                        </a:cubicBezTo>
                        <a:cubicBezTo>
                          <a:pt x="707" y="10"/>
                          <a:pt x="743" y="5"/>
                          <a:pt x="78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3333FF"/>
                    </a:solidFill>
                    <a:prstDash val="dash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91855" name="Line 15"/>
              <p:cNvSpPr>
                <a:spLocks noChangeShapeType="1"/>
              </p:cNvSpPr>
              <p:nvPr/>
            </p:nvSpPr>
            <p:spPr bwMode="auto">
              <a:xfrm>
                <a:off x="5124" y="419"/>
                <a:ext cx="0" cy="1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1856" name="Group 16"/>
              <p:cNvGrpSpPr>
                <a:grpSpLocks/>
              </p:cNvGrpSpPr>
              <p:nvPr/>
            </p:nvGrpSpPr>
            <p:grpSpPr bwMode="auto">
              <a:xfrm>
                <a:off x="3823" y="484"/>
                <a:ext cx="1301" cy="788"/>
                <a:chOff x="2178" y="2434"/>
                <a:chExt cx="2380" cy="920"/>
              </a:xfrm>
            </p:grpSpPr>
            <p:grpSp>
              <p:nvGrpSpPr>
                <p:cNvPr id="291857" name="Group 17"/>
                <p:cNvGrpSpPr>
                  <a:grpSpLocks/>
                </p:cNvGrpSpPr>
                <p:nvPr/>
              </p:nvGrpSpPr>
              <p:grpSpPr bwMode="auto">
                <a:xfrm>
                  <a:off x="2758" y="2434"/>
                  <a:ext cx="1200" cy="460"/>
                  <a:chOff x="2178" y="2434"/>
                  <a:chExt cx="1200" cy="460"/>
                </a:xfrm>
              </p:grpSpPr>
              <p:sp>
                <p:nvSpPr>
                  <p:cNvPr id="291858" name="Freeform 18"/>
                  <p:cNvSpPr>
                    <a:spLocks/>
                  </p:cNvSpPr>
                  <p:nvPr/>
                </p:nvSpPr>
                <p:spPr bwMode="auto">
                  <a:xfrm>
                    <a:off x="2178" y="2434"/>
                    <a:ext cx="600" cy="460"/>
                  </a:xfrm>
                  <a:custGeom>
                    <a:avLst/>
                    <a:gdLst>
                      <a:gd name="T0" fmla="*/ 0 w 780"/>
                      <a:gd name="T1" fmla="*/ 540 h 540"/>
                      <a:gd name="T2" fmla="*/ 160 w 780"/>
                      <a:gd name="T3" fmla="*/ 320 h 540"/>
                      <a:gd name="T4" fmla="*/ 320 w 780"/>
                      <a:gd name="T5" fmla="*/ 160 h 540"/>
                      <a:gd name="T6" fmla="*/ 500 w 780"/>
                      <a:gd name="T7" fmla="*/ 60 h 540"/>
                      <a:gd name="T8" fmla="*/ 660 w 780"/>
                      <a:gd name="T9" fmla="*/ 20 h 540"/>
                      <a:gd name="T10" fmla="*/ 780 w 780"/>
                      <a:gd name="T11" fmla="*/ 0 h 5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80" h="540">
                        <a:moveTo>
                          <a:pt x="0" y="540"/>
                        </a:moveTo>
                        <a:cubicBezTo>
                          <a:pt x="53" y="461"/>
                          <a:pt x="107" y="383"/>
                          <a:pt x="160" y="320"/>
                        </a:cubicBezTo>
                        <a:cubicBezTo>
                          <a:pt x="213" y="257"/>
                          <a:pt x="263" y="203"/>
                          <a:pt x="320" y="160"/>
                        </a:cubicBezTo>
                        <a:cubicBezTo>
                          <a:pt x="377" y="117"/>
                          <a:pt x="443" y="83"/>
                          <a:pt x="500" y="60"/>
                        </a:cubicBezTo>
                        <a:cubicBezTo>
                          <a:pt x="557" y="37"/>
                          <a:pt x="613" y="30"/>
                          <a:pt x="660" y="20"/>
                        </a:cubicBezTo>
                        <a:cubicBezTo>
                          <a:pt x="707" y="10"/>
                          <a:pt x="743" y="5"/>
                          <a:pt x="78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859" name="Freeform 19"/>
                  <p:cNvSpPr>
                    <a:spLocks/>
                  </p:cNvSpPr>
                  <p:nvPr/>
                </p:nvSpPr>
                <p:spPr bwMode="auto">
                  <a:xfrm flipH="1">
                    <a:off x="2778" y="2434"/>
                    <a:ext cx="600" cy="460"/>
                  </a:xfrm>
                  <a:custGeom>
                    <a:avLst/>
                    <a:gdLst>
                      <a:gd name="T0" fmla="*/ 0 w 780"/>
                      <a:gd name="T1" fmla="*/ 540 h 540"/>
                      <a:gd name="T2" fmla="*/ 160 w 780"/>
                      <a:gd name="T3" fmla="*/ 320 h 540"/>
                      <a:gd name="T4" fmla="*/ 320 w 780"/>
                      <a:gd name="T5" fmla="*/ 160 h 540"/>
                      <a:gd name="T6" fmla="*/ 500 w 780"/>
                      <a:gd name="T7" fmla="*/ 60 h 540"/>
                      <a:gd name="T8" fmla="*/ 660 w 780"/>
                      <a:gd name="T9" fmla="*/ 20 h 540"/>
                      <a:gd name="T10" fmla="*/ 780 w 780"/>
                      <a:gd name="T11" fmla="*/ 0 h 5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80" h="540">
                        <a:moveTo>
                          <a:pt x="0" y="540"/>
                        </a:moveTo>
                        <a:cubicBezTo>
                          <a:pt x="53" y="461"/>
                          <a:pt x="107" y="383"/>
                          <a:pt x="160" y="320"/>
                        </a:cubicBezTo>
                        <a:cubicBezTo>
                          <a:pt x="213" y="257"/>
                          <a:pt x="263" y="203"/>
                          <a:pt x="320" y="160"/>
                        </a:cubicBezTo>
                        <a:cubicBezTo>
                          <a:pt x="377" y="117"/>
                          <a:pt x="443" y="83"/>
                          <a:pt x="500" y="60"/>
                        </a:cubicBezTo>
                        <a:cubicBezTo>
                          <a:pt x="557" y="37"/>
                          <a:pt x="613" y="30"/>
                          <a:pt x="660" y="20"/>
                        </a:cubicBezTo>
                        <a:cubicBezTo>
                          <a:pt x="707" y="10"/>
                          <a:pt x="743" y="5"/>
                          <a:pt x="78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1860" name="Freeform 20"/>
                <p:cNvSpPr>
                  <a:spLocks/>
                </p:cNvSpPr>
                <p:nvPr/>
              </p:nvSpPr>
              <p:spPr bwMode="auto">
                <a:xfrm flipV="1">
                  <a:off x="3958" y="2894"/>
                  <a:ext cx="600" cy="460"/>
                </a:xfrm>
                <a:custGeom>
                  <a:avLst/>
                  <a:gdLst>
                    <a:gd name="T0" fmla="*/ 0 w 780"/>
                    <a:gd name="T1" fmla="*/ 540 h 540"/>
                    <a:gd name="T2" fmla="*/ 160 w 780"/>
                    <a:gd name="T3" fmla="*/ 320 h 540"/>
                    <a:gd name="T4" fmla="*/ 320 w 780"/>
                    <a:gd name="T5" fmla="*/ 160 h 540"/>
                    <a:gd name="T6" fmla="*/ 500 w 780"/>
                    <a:gd name="T7" fmla="*/ 60 h 540"/>
                    <a:gd name="T8" fmla="*/ 660 w 780"/>
                    <a:gd name="T9" fmla="*/ 20 h 540"/>
                    <a:gd name="T10" fmla="*/ 780 w 780"/>
                    <a:gd name="T11" fmla="*/ 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0" h="540">
                      <a:moveTo>
                        <a:pt x="0" y="540"/>
                      </a:moveTo>
                      <a:cubicBezTo>
                        <a:pt x="53" y="461"/>
                        <a:pt x="107" y="383"/>
                        <a:pt x="160" y="320"/>
                      </a:cubicBezTo>
                      <a:cubicBezTo>
                        <a:pt x="213" y="257"/>
                        <a:pt x="263" y="203"/>
                        <a:pt x="320" y="160"/>
                      </a:cubicBezTo>
                      <a:cubicBezTo>
                        <a:pt x="377" y="117"/>
                        <a:pt x="443" y="83"/>
                        <a:pt x="500" y="60"/>
                      </a:cubicBezTo>
                      <a:cubicBezTo>
                        <a:pt x="557" y="37"/>
                        <a:pt x="613" y="30"/>
                        <a:pt x="660" y="20"/>
                      </a:cubicBezTo>
                      <a:cubicBezTo>
                        <a:pt x="707" y="10"/>
                        <a:pt x="743" y="5"/>
                        <a:pt x="780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861" name="Freeform 21"/>
                <p:cNvSpPr>
                  <a:spLocks/>
                </p:cNvSpPr>
                <p:nvPr/>
              </p:nvSpPr>
              <p:spPr bwMode="auto">
                <a:xfrm flipH="1" flipV="1">
                  <a:off x="2178" y="2874"/>
                  <a:ext cx="600" cy="460"/>
                </a:xfrm>
                <a:custGeom>
                  <a:avLst/>
                  <a:gdLst>
                    <a:gd name="T0" fmla="*/ 0 w 780"/>
                    <a:gd name="T1" fmla="*/ 540 h 540"/>
                    <a:gd name="T2" fmla="*/ 160 w 780"/>
                    <a:gd name="T3" fmla="*/ 320 h 540"/>
                    <a:gd name="T4" fmla="*/ 320 w 780"/>
                    <a:gd name="T5" fmla="*/ 160 h 540"/>
                    <a:gd name="T6" fmla="*/ 500 w 780"/>
                    <a:gd name="T7" fmla="*/ 60 h 540"/>
                    <a:gd name="T8" fmla="*/ 660 w 780"/>
                    <a:gd name="T9" fmla="*/ 20 h 540"/>
                    <a:gd name="T10" fmla="*/ 780 w 780"/>
                    <a:gd name="T11" fmla="*/ 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0" h="540">
                      <a:moveTo>
                        <a:pt x="0" y="540"/>
                      </a:moveTo>
                      <a:cubicBezTo>
                        <a:pt x="53" y="461"/>
                        <a:pt x="107" y="383"/>
                        <a:pt x="160" y="320"/>
                      </a:cubicBezTo>
                      <a:cubicBezTo>
                        <a:pt x="213" y="257"/>
                        <a:pt x="263" y="203"/>
                        <a:pt x="320" y="160"/>
                      </a:cubicBezTo>
                      <a:cubicBezTo>
                        <a:pt x="377" y="117"/>
                        <a:pt x="443" y="83"/>
                        <a:pt x="500" y="60"/>
                      </a:cubicBezTo>
                      <a:cubicBezTo>
                        <a:pt x="557" y="37"/>
                        <a:pt x="613" y="30"/>
                        <a:pt x="660" y="20"/>
                      </a:cubicBezTo>
                      <a:cubicBezTo>
                        <a:pt x="707" y="10"/>
                        <a:pt x="743" y="5"/>
                        <a:pt x="780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1862" name="Group 22"/>
              <p:cNvGrpSpPr>
                <a:grpSpLocks/>
              </p:cNvGrpSpPr>
              <p:nvPr/>
            </p:nvGrpSpPr>
            <p:grpSpPr bwMode="auto">
              <a:xfrm>
                <a:off x="3812" y="678"/>
                <a:ext cx="1323" cy="357"/>
                <a:chOff x="2158" y="2434"/>
                <a:chExt cx="2420" cy="940"/>
              </a:xfrm>
            </p:grpSpPr>
            <p:sp>
              <p:nvSpPr>
                <p:cNvPr id="291863" name="Freeform 23"/>
                <p:cNvSpPr>
                  <a:spLocks/>
                </p:cNvSpPr>
                <p:nvPr/>
              </p:nvSpPr>
              <p:spPr bwMode="auto">
                <a:xfrm>
                  <a:off x="3978" y="2434"/>
                  <a:ext cx="600" cy="460"/>
                </a:xfrm>
                <a:custGeom>
                  <a:avLst/>
                  <a:gdLst>
                    <a:gd name="T0" fmla="*/ 0 w 780"/>
                    <a:gd name="T1" fmla="*/ 540 h 540"/>
                    <a:gd name="T2" fmla="*/ 160 w 780"/>
                    <a:gd name="T3" fmla="*/ 320 h 540"/>
                    <a:gd name="T4" fmla="*/ 320 w 780"/>
                    <a:gd name="T5" fmla="*/ 160 h 540"/>
                    <a:gd name="T6" fmla="*/ 500 w 780"/>
                    <a:gd name="T7" fmla="*/ 60 h 540"/>
                    <a:gd name="T8" fmla="*/ 660 w 780"/>
                    <a:gd name="T9" fmla="*/ 20 h 540"/>
                    <a:gd name="T10" fmla="*/ 780 w 780"/>
                    <a:gd name="T11" fmla="*/ 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0" h="540">
                      <a:moveTo>
                        <a:pt x="0" y="540"/>
                      </a:moveTo>
                      <a:cubicBezTo>
                        <a:pt x="53" y="461"/>
                        <a:pt x="107" y="383"/>
                        <a:pt x="160" y="320"/>
                      </a:cubicBezTo>
                      <a:cubicBezTo>
                        <a:pt x="213" y="257"/>
                        <a:pt x="263" y="203"/>
                        <a:pt x="320" y="160"/>
                      </a:cubicBezTo>
                      <a:cubicBezTo>
                        <a:pt x="377" y="117"/>
                        <a:pt x="443" y="83"/>
                        <a:pt x="500" y="60"/>
                      </a:cubicBezTo>
                      <a:cubicBezTo>
                        <a:pt x="557" y="37"/>
                        <a:pt x="613" y="30"/>
                        <a:pt x="660" y="20"/>
                      </a:cubicBezTo>
                      <a:cubicBezTo>
                        <a:pt x="707" y="10"/>
                        <a:pt x="743" y="5"/>
                        <a:pt x="780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3333FF"/>
                  </a:solidFill>
                  <a:prstDash val="lgDashDot"/>
                  <a:round/>
                  <a:headEnd type="none" w="med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864" name="Freeform 24"/>
                <p:cNvSpPr>
                  <a:spLocks/>
                </p:cNvSpPr>
                <p:nvPr/>
              </p:nvSpPr>
              <p:spPr bwMode="auto">
                <a:xfrm flipH="1">
                  <a:off x="2158" y="2434"/>
                  <a:ext cx="600" cy="460"/>
                </a:xfrm>
                <a:custGeom>
                  <a:avLst/>
                  <a:gdLst>
                    <a:gd name="T0" fmla="*/ 0 w 780"/>
                    <a:gd name="T1" fmla="*/ 540 h 540"/>
                    <a:gd name="T2" fmla="*/ 160 w 780"/>
                    <a:gd name="T3" fmla="*/ 320 h 540"/>
                    <a:gd name="T4" fmla="*/ 320 w 780"/>
                    <a:gd name="T5" fmla="*/ 160 h 540"/>
                    <a:gd name="T6" fmla="*/ 500 w 780"/>
                    <a:gd name="T7" fmla="*/ 60 h 540"/>
                    <a:gd name="T8" fmla="*/ 660 w 780"/>
                    <a:gd name="T9" fmla="*/ 20 h 540"/>
                    <a:gd name="T10" fmla="*/ 780 w 780"/>
                    <a:gd name="T11" fmla="*/ 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0" h="540">
                      <a:moveTo>
                        <a:pt x="0" y="540"/>
                      </a:moveTo>
                      <a:cubicBezTo>
                        <a:pt x="53" y="461"/>
                        <a:pt x="107" y="383"/>
                        <a:pt x="160" y="320"/>
                      </a:cubicBezTo>
                      <a:cubicBezTo>
                        <a:pt x="213" y="257"/>
                        <a:pt x="263" y="203"/>
                        <a:pt x="320" y="160"/>
                      </a:cubicBezTo>
                      <a:cubicBezTo>
                        <a:pt x="377" y="117"/>
                        <a:pt x="443" y="83"/>
                        <a:pt x="500" y="60"/>
                      </a:cubicBezTo>
                      <a:cubicBezTo>
                        <a:pt x="557" y="37"/>
                        <a:pt x="613" y="30"/>
                        <a:pt x="660" y="20"/>
                      </a:cubicBezTo>
                      <a:cubicBezTo>
                        <a:pt x="707" y="10"/>
                        <a:pt x="743" y="5"/>
                        <a:pt x="780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3333FF"/>
                  </a:solidFill>
                  <a:prstDash val="lgDashDot"/>
                  <a:round/>
                  <a:headEnd type="none" w="med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91865" name="Group 25"/>
                <p:cNvGrpSpPr>
                  <a:grpSpLocks/>
                </p:cNvGrpSpPr>
                <p:nvPr/>
              </p:nvGrpSpPr>
              <p:grpSpPr bwMode="auto">
                <a:xfrm flipV="1">
                  <a:off x="2778" y="2914"/>
                  <a:ext cx="1200" cy="460"/>
                  <a:chOff x="2178" y="2434"/>
                  <a:chExt cx="1200" cy="460"/>
                </a:xfrm>
              </p:grpSpPr>
              <p:sp>
                <p:nvSpPr>
                  <p:cNvPr id="291866" name="Freeform 26"/>
                  <p:cNvSpPr>
                    <a:spLocks/>
                  </p:cNvSpPr>
                  <p:nvPr/>
                </p:nvSpPr>
                <p:spPr bwMode="auto">
                  <a:xfrm>
                    <a:off x="2178" y="2434"/>
                    <a:ext cx="600" cy="460"/>
                  </a:xfrm>
                  <a:custGeom>
                    <a:avLst/>
                    <a:gdLst>
                      <a:gd name="T0" fmla="*/ 0 w 780"/>
                      <a:gd name="T1" fmla="*/ 540 h 540"/>
                      <a:gd name="T2" fmla="*/ 160 w 780"/>
                      <a:gd name="T3" fmla="*/ 320 h 540"/>
                      <a:gd name="T4" fmla="*/ 320 w 780"/>
                      <a:gd name="T5" fmla="*/ 160 h 540"/>
                      <a:gd name="T6" fmla="*/ 500 w 780"/>
                      <a:gd name="T7" fmla="*/ 60 h 540"/>
                      <a:gd name="T8" fmla="*/ 660 w 780"/>
                      <a:gd name="T9" fmla="*/ 20 h 540"/>
                      <a:gd name="T10" fmla="*/ 780 w 780"/>
                      <a:gd name="T11" fmla="*/ 0 h 5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80" h="540">
                        <a:moveTo>
                          <a:pt x="0" y="540"/>
                        </a:moveTo>
                        <a:cubicBezTo>
                          <a:pt x="53" y="461"/>
                          <a:pt x="107" y="383"/>
                          <a:pt x="160" y="320"/>
                        </a:cubicBezTo>
                        <a:cubicBezTo>
                          <a:pt x="213" y="257"/>
                          <a:pt x="263" y="203"/>
                          <a:pt x="320" y="160"/>
                        </a:cubicBezTo>
                        <a:cubicBezTo>
                          <a:pt x="377" y="117"/>
                          <a:pt x="443" y="83"/>
                          <a:pt x="500" y="60"/>
                        </a:cubicBezTo>
                        <a:cubicBezTo>
                          <a:pt x="557" y="37"/>
                          <a:pt x="613" y="30"/>
                          <a:pt x="660" y="20"/>
                        </a:cubicBezTo>
                        <a:cubicBezTo>
                          <a:pt x="707" y="10"/>
                          <a:pt x="743" y="5"/>
                          <a:pt x="78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3333FF"/>
                    </a:solidFill>
                    <a:prstDash val="lgDashDot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867" name="Freeform 27"/>
                  <p:cNvSpPr>
                    <a:spLocks/>
                  </p:cNvSpPr>
                  <p:nvPr/>
                </p:nvSpPr>
                <p:spPr bwMode="auto">
                  <a:xfrm flipH="1">
                    <a:off x="2778" y="2434"/>
                    <a:ext cx="600" cy="460"/>
                  </a:xfrm>
                  <a:custGeom>
                    <a:avLst/>
                    <a:gdLst>
                      <a:gd name="T0" fmla="*/ 0 w 780"/>
                      <a:gd name="T1" fmla="*/ 540 h 540"/>
                      <a:gd name="T2" fmla="*/ 160 w 780"/>
                      <a:gd name="T3" fmla="*/ 320 h 540"/>
                      <a:gd name="T4" fmla="*/ 320 w 780"/>
                      <a:gd name="T5" fmla="*/ 160 h 540"/>
                      <a:gd name="T6" fmla="*/ 500 w 780"/>
                      <a:gd name="T7" fmla="*/ 60 h 540"/>
                      <a:gd name="T8" fmla="*/ 660 w 780"/>
                      <a:gd name="T9" fmla="*/ 20 h 540"/>
                      <a:gd name="T10" fmla="*/ 780 w 780"/>
                      <a:gd name="T11" fmla="*/ 0 h 5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80" h="540">
                        <a:moveTo>
                          <a:pt x="0" y="540"/>
                        </a:moveTo>
                        <a:cubicBezTo>
                          <a:pt x="53" y="461"/>
                          <a:pt x="107" y="383"/>
                          <a:pt x="160" y="320"/>
                        </a:cubicBezTo>
                        <a:cubicBezTo>
                          <a:pt x="213" y="257"/>
                          <a:pt x="263" y="203"/>
                          <a:pt x="320" y="160"/>
                        </a:cubicBezTo>
                        <a:cubicBezTo>
                          <a:pt x="377" y="117"/>
                          <a:pt x="443" y="83"/>
                          <a:pt x="500" y="60"/>
                        </a:cubicBezTo>
                        <a:cubicBezTo>
                          <a:pt x="557" y="37"/>
                          <a:pt x="613" y="30"/>
                          <a:pt x="660" y="20"/>
                        </a:cubicBezTo>
                        <a:cubicBezTo>
                          <a:pt x="707" y="10"/>
                          <a:pt x="743" y="5"/>
                          <a:pt x="78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3333FF"/>
                    </a:solidFill>
                    <a:prstDash val="lgDashDot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91868" name="Line 28"/>
              <p:cNvSpPr>
                <a:spLocks noChangeShapeType="1"/>
              </p:cNvSpPr>
              <p:nvPr/>
            </p:nvSpPr>
            <p:spPr bwMode="auto">
              <a:xfrm>
                <a:off x="4687" y="1402"/>
                <a:ext cx="43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869" name="Line 29"/>
              <p:cNvSpPr>
                <a:spLocks noChangeShapeType="1"/>
              </p:cNvSpPr>
              <p:nvPr/>
            </p:nvSpPr>
            <p:spPr bwMode="auto">
              <a:xfrm flipH="1">
                <a:off x="3834" y="1413"/>
                <a:ext cx="4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870" name="Line 30"/>
              <p:cNvSpPr>
                <a:spLocks noChangeShapeType="1"/>
              </p:cNvSpPr>
              <p:nvPr/>
            </p:nvSpPr>
            <p:spPr bwMode="auto">
              <a:xfrm flipH="1">
                <a:off x="4260" y="1013"/>
                <a:ext cx="175" cy="17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871" name="Line 31"/>
              <p:cNvSpPr>
                <a:spLocks noChangeShapeType="1"/>
              </p:cNvSpPr>
              <p:nvPr/>
            </p:nvSpPr>
            <p:spPr bwMode="auto">
              <a:xfrm flipH="1" flipV="1">
                <a:off x="4075" y="462"/>
                <a:ext cx="109" cy="1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872" name="Line 32"/>
              <p:cNvSpPr>
                <a:spLocks noChangeShapeType="1"/>
              </p:cNvSpPr>
              <p:nvPr/>
            </p:nvSpPr>
            <p:spPr bwMode="auto">
              <a:xfrm flipV="1">
                <a:off x="4512" y="311"/>
                <a:ext cx="186" cy="1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873" name="Text Box 33"/>
              <p:cNvSpPr txBox="1">
                <a:spLocks noChangeArrowheads="1"/>
              </p:cNvSpPr>
              <p:nvPr/>
            </p:nvSpPr>
            <p:spPr bwMode="auto">
              <a:xfrm>
                <a:off x="4315" y="1251"/>
                <a:ext cx="328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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291874" name="Text Box 34"/>
              <p:cNvSpPr txBox="1">
                <a:spLocks noChangeArrowheads="1"/>
              </p:cNvSpPr>
              <p:nvPr/>
            </p:nvSpPr>
            <p:spPr bwMode="auto">
              <a:xfrm>
                <a:off x="3856" y="311"/>
                <a:ext cx="295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i="1">
                    <a:latin typeface="Times New Roman" panose="02020603050405020304" pitchFamily="18" charset="0"/>
                  </a:rPr>
                  <a:t>H</a:t>
                </a:r>
                <a:r>
                  <a:rPr lang="en-US" altLang="zh-CN" i="1" baseline="-25000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291875" name="Text Box 35"/>
              <p:cNvSpPr txBox="1">
                <a:spLocks noChangeArrowheads="1"/>
              </p:cNvSpPr>
              <p:nvPr/>
            </p:nvSpPr>
            <p:spPr bwMode="auto">
              <a:xfrm>
                <a:off x="4086" y="1056"/>
                <a:ext cx="284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i="1">
                    <a:latin typeface="Times New Roman" panose="02020603050405020304" pitchFamily="18" charset="0"/>
                  </a:rPr>
                  <a:t>H</a:t>
                </a:r>
                <a:r>
                  <a:rPr lang="en-US" altLang="zh-CN" i="1" baseline="-2500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91876" name="Text Box 36"/>
              <p:cNvSpPr txBox="1">
                <a:spLocks noChangeArrowheads="1"/>
              </p:cNvSpPr>
              <p:nvPr/>
            </p:nvSpPr>
            <p:spPr bwMode="auto">
              <a:xfrm>
                <a:off x="4676" y="192"/>
                <a:ext cx="284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i="1">
                    <a:latin typeface="Times New Roman" panose="02020603050405020304" pitchFamily="18" charset="0"/>
                  </a:rPr>
                  <a:t>E</a:t>
                </a:r>
                <a:r>
                  <a:rPr lang="en-US" altLang="zh-CN" i="1" baseline="-250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91877" name="Text Box 37"/>
              <p:cNvSpPr txBox="1">
                <a:spLocks noChangeArrowheads="1"/>
              </p:cNvSpPr>
              <p:nvPr/>
            </p:nvSpPr>
            <p:spPr bwMode="auto">
              <a:xfrm>
                <a:off x="3436" y="638"/>
                <a:ext cx="192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i="1">
                    <a:latin typeface="Times New Roman" panose="02020603050405020304" pitchFamily="18" charset="0"/>
                  </a:rPr>
                  <a:t>z</a:t>
                </a:r>
                <a:endParaRPr lang="en-US" altLang="zh-CN" i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1878" name="Text Box 38"/>
              <p:cNvSpPr txBox="1">
                <a:spLocks noChangeArrowheads="1"/>
              </p:cNvSpPr>
              <p:nvPr/>
            </p:nvSpPr>
            <p:spPr bwMode="auto">
              <a:xfrm>
                <a:off x="3594" y="235"/>
                <a:ext cx="251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i="1">
                    <a:latin typeface="Times New Roman" panose="02020603050405020304" pitchFamily="18" charset="0"/>
                  </a:rPr>
                  <a:t>y</a:t>
                </a:r>
                <a:endParaRPr lang="en-US" altLang="zh-CN" i="1" baseline="-250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1879" name="Group 39"/>
          <p:cNvGrpSpPr>
            <a:grpSpLocks/>
          </p:cNvGrpSpPr>
          <p:nvPr/>
        </p:nvGrpSpPr>
        <p:grpSpPr bwMode="auto">
          <a:xfrm>
            <a:off x="7251700" y="2590801"/>
            <a:ext cx="2497138" cy="1770063"/>
            <a:chOff x="3067" y="678"/>
            <a:chExt cx="1573" cy="1115"/>
          </a:xfrm>
        </p:grpSpPr>
        <p:sp>
          <p:nvSpPr>
            <p:cNvPr id="291880" name="Text Box 40"/>
            <p:cNvSpPr txBox="1">
              <a:spLocks noChangeArrowheads="1"/>
            </p:cNvSpPr>
            <p:nvPr/>
          </p:nvSpPr>
          <p:spPr bwMode="auto">
            <a:xfrm>
              <a:off x="3109" y="678"/>
              <a:ext cx="25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i="1">
                  <a:latin typeface="Times New Roman" panose="02020603050405020304" pitchFamily="18" charset="0"/>
                </a:rPr>
                <a:t>y</a:t>
              </a:r>
              <a:endParaRPr lang="en-US" altLang="zh-CN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91881" name="Line 41"/>
            <p:cNvSpPr>
              <a:spLocks noChangeShapeType="1"/>
            </p:cNvSpPr>
            <p:nvPr/>
          </p:nvSpPr>
          <p:spPr bwMode="auto">
            <a:xfrm flipV="1">
              <a:off x="3285" y="831"/>
              <a:ext cx="0" cy="8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82" name="Line 42"/>
            <p:cNvSpPr>
              <a:spLocks noChangeShapeType="1"/>
            </p:cNvSpPr>
            <p:nvPr/>
          </p:nvSpPr>
          <p:spPr bwMode="auto">
            <a:xfrm>
              <a:off x="3067" y="1199"/>
              <a:ext cx="13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83" name="Line 43"/>
            <p:cNvSpPr>
              <a:spLocks noChangeShapeType="1"/>
            </p:cNvSpPr>
            <p:nvPr/>
          </p:nvSpPr>
          <p:spPr bwMode="auto">
            <a:xfrm>
              <a:off x="4148" y="928"/>
              <a:ext cx="0" cy="8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1884" name="Group 44"/>
            <p:cNvGrpSpPr>
              <a:grpSpLocks/>
            </p:cNvGrpSpPr>
            <p:nvPr/>
          </p:nvGrpSpPr>
          <p:grpSpPr bwMode="auto">
            <a:xfrm>
              <a:off x="3285" y="939"/>
              <a:ext cx="863" cy="243"/>
              <a:chOff x="2178" y="2434"/>
              <a:chExt cx="1200" cy="460"/>
            </a:xfrm>
          </p:grpSpPr>
          <p:sp>
            <p:nvSpPr>
              <p:cNvPr id="291885" name="Freeform 45"/>
              <p:cNvSpPr>
                <a:spLocks/>
              </p:cNvSpPr>
              <p:nvPr/>
            </p:nvSpPr>
            <p:spPr bwMode="auto">
              <a:xfrm>
                <a:off x="2178" y="2434"/>
                <a:ext cx="600" cy="460"/>
              </a:xfrm>
              <a:custGeom>
                <a:avLst/>
                <a:gdLst>
                  <a:gd name="T0" fmla="*/ 0 w 780"/>
                  <a:gd name="T1" fmla="*/ 540 h 540"/>
                  <a:gd name="T2" fmla="*/ 160 w 780"/>
                  <a:gd name="T3" fmla="*/ 320 h 540"/>
                  <a:gd name="T4" fmla="*/ 320 w 780"/>
                  <a:gd name="T5" fmla="*/ 160 h 540"/>
                  <a:gd name="T6" fmla="*/ 500 w 780"/>
                  <a:gd name="T7" fmla="*/ 60 h 540"/>
                  <a:gd name="T8" fmla="*/ 660 w 780"/>
                  <a:gd name="T9" fmla="*/ 20 h 540"/>
                  <a:gd name="T10" fmla="*/ 780 w 780"/>
                  <a:gd name="T11" fmla="*/ 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0" h="540">
                    <a:moveTo>
                      <a:pt x="0" y="540"/>
                    </a:moveTo>
                    <a:cubicBezTo>
                      <a:pt x="53" y="461"/>
                      <a:pt x="107" y="383"/>
                      <a:pt x="160" y="320"/>
                    </a:cubicBezTo>
                    <a:cubicBezTo>
                      <a:pt x="213" y="257"/>
                      <a:pt x="263" y="203"/>
                      <a:pt x="320" y="160"/>
                    </a:cubicBezTo>
                    <a:cubicBezTo>
                      <a:pt x="377" y="117"/>
                      <a:pt x="443" y="83"/>
                      <a:pt x="500" y="60"/>
                    </a:cubicBezTo>
                    <a:cubicBezTo>
                      <a:pt x="557" y="37"/>
                      <a:pt x="613" y="30"/>
                      <a:pt x="660" y="20"/>
                    </a:cubicBezTo>
                    <a:cubicBezTo>
                      <a:pt x="707" y="10"/>
                      <a:pt x="743" y="5"/>
                      <a:pt x="780" y="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lgDashDot"/>
                <a:round/>
                <a:headEnd type="none" w="med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886" name="Freeform 46"/>
              <p:cNvSpPr>
                <a:spLocks/>
              </p:cNvSpPr>
              <p:nvPr/>
            </p:nvSpPr>
            <p:spPr bwMode="auto">
              <a:xfrm flipH="1">
                <a:off x="2778" y="2434"/>
                <a:ext cx="600" cy="460"/>
              </a:xfrm>
              <a:custGeom>
                <a:avLst/>
                <a:gdLst>
                  <a:gd name="T0" fmla="*/ 0 w 780"/>
                  <a:gd name="T1" fmla="*/ 540 h 540"/>
                  <a:gd name="T2" fmla="*/ 160 w 780"/>
                  <a:gd name="T3" fmla="*/ 320 h 540"/>
                  <a:gd name="T4" fmla="*/ 320 w 780"/>
                  <a:gd name="T5" fmla="*/ 160 h 540"/>
                  <a:gd name="T6" fmla="*/ 500 w 780"/>
                  <a:gd name="T7" fmla="*/ 60 h 540"/>
                  <a:gd name="T8" fmla="*/ 660 w 780"/>
                  <a:gd name="T9" fmla="*/ 20 h 540"/>
                  <a:gd name="T10" fmla="*/ 780 w 780"/>
                  <a:gd name="T11" fmla="*/ 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0" h="540">
                    <a:moveTo>
                      <a:pt x="0" y="540"/>
                    </a:moveTo>
                    <a:cubicBezTo>
                      <a:pt x="53" y="461"/>
                      <a:pt x="107" y="383"/>
                      <a:pt x="160" y="320"/>
                    </a:cubicBezTo>
                    <a:cubicBezTo>
                      <a:pt x="213" y="257"/>
                      <a:pt x="263" y="203"/>
                      <a:pt x="320" y="160"/>
                    </a:cubicBezTo>
                    <a:cubicBezTo>
                      <a:pt x="377" y="117"/>
                      <a:pt x="443" y="83"/>
                      <a:pt x="500" y="60"/>
                    </a:cubicBezTo>
                    <a:cubicBezTo>
                      <a:pt x="557" y="37"/>
                      <a:pt x="613" y="30"/>
                      <a:pt x="660" y="20"/>
                    </a:cubicBezTo>
                    <a:cubicBezTo>
                      <a:pt x="707" y="10"/>
                      <a:pt x="743" y="5"/>
                      <a:pt x="780" y="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lgDashDot"/>
                <a:round/>
                <a:headEnd type="none" w="med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1887" name="Freeform 47"/>
            <p:cNvSpPr>
              <a:spLocks/>
            </p:cNvSpPr>
            <p:nvPr/>
          </p:nvSpPr>
          <p:spPr bwMode="auto">
            <a:xfrm flipV="1">
              <a:off x="3711" y="1199"/>
              <a:ext cx="437" cy="248"/>
            </a:xfrm>
            <a:custGeom>
              <a:avLst/>
              <a:gdLst>
                <a:gd name="T0" fmla="*/ 0 w 780"/>
                <a:gd name="T1" fmla="*/ 540 h 540"/>
                <a:gd name="T2" fmla="*/ 160 w 780"/>
                <a:gd name="T3" fmla="*/ 320 h 540"/>
                <a:gd name="T4" fmla="*/ 320 w 780"/>
                <a:gd name="T5" fmla="*/ 160 h 540"/>
                <a:gd name="T6" fmla="*/ 500 w 780"/>
                <a:gd name="T7" fmla="*/ 60 h 540"/>
                <a:gd name="T8" fmla="*/ 660 w 780"/>
                <a:gd name="T9" fmla="*/ 20 h 540"/>
                <a:gd name="T10" fmla="*/ 780 w 780"/>
                <a:gd name="T11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0" h="540">
                  <a:moveTo>
                    <a:pt x="0" y="540"/>
                  </a:moveTo>
                  <a:cubicBezTo>
                    <a:pt x="53" y="461"/>
                    <a:pt x="107" y="383"/>
                    <a:pt x="160" y="320"/>
                  </a:cubicBezTo>
                  <a:cubicBezTo>
                    <a:pt x="213" y="257"/>
                    <a:pt x="263" y="203"/>
                    <a:pt x="320" y="160"/>
                  </a:cubicBezTo>
                  <a:cubicBezTo>
                    <a:pt x="377" y="117"/>
                    <a:pt x="443" y="83"/>
                    <a:pt x="500" y="60"/>
                  </a:cubicBezTo>
                  <a:cubicBezTo>
                    <a:pt x="557" y="37"/>
                    <a:pt x="613" y="30"/>
                    <a:pt x="660" y="20"/>
                  </a:cubicBezTo>
                  <a:cubicBezTo>
                    <a:pt x="707" y="10"/>
                    <a:pt x="743" y="5"/>
                    <a:pt x="780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dash"/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1888" name="Group 48"/>
            <p:cNvGrpSpPr>
              <a:grpSpLocks/>
            </p:cNvGrpSpPr>
            <p:nvPr/>
          </p:nvGrpSpPr>
          <p:grpSpPr bwMode="auto">
            <a:xfrm flipV="1">
              <a:off x="3285" y="1199"/>
              <a:ext cx="863" cy="335"/>
              <a:chOff x="2178" y="2434"/>
              <a:chExt cx="1200" cy="460"/>
            </a:xfrm>
          </p:grpSpPr>
          <p:sp>
            <p:nvSpPr>
              <p:cNvPr id="291889" name="Freeform 49"/>
              <p:cNvSpPr>
                <a:spLocks/>
              </p:cNvSpPr>
              <p:nvPr/>
            </p:nvSpPr>
            <p:spPr bwMode="auto">
              <a:xfrm>
                <a:off x="2178" y="2434"/>
                <a:ext cx="600" cy="460"/>
              </a:xfrm>
              <a:custGeom>
                <a:avLst/>
                <a:gdLst>
                  <a:gd name="T0" fmla="*/ 0 w 780"/>
                  <a:gd name="T1" fmla="*/ 540 h 540"/>
                  <a:gd name="T2" fmla="*/ 160 w 780"/>
                  <a:gd name="T3" fmla="*/ 320 h 540"/>
                  <a:gd name="T4" fmla="*/ 320 w 780"/>
                  <a:gd name="T5" fmla="*/ 160 h 540"/>
                  <a:gd name="T6" fmla="*/ 500 w 780"/>
                  <a:gd name="T7" fmla="*/ 60 h 540"/>
                  <a:gd name="T8" fmla="*/ 660 w 780"/>
                  <a:gd name="T9" fmla="*/ 20 h 540"/>
                  <a:gd name="T10" fmla="*/ 780 w 780"/>
                  <a:gd name="T11" fmla="*/ 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0" h="540">
                    <a:moveTo>
                      <a:pt x="0" y="540"/>
                    </a:moveTo>
                    <a:cubicBezTo>
                      <a:pt x="53" y="461"/>
                      <a:pt x="107" y="383"/>
                      <a:pt x="160" y="320"/>
                    </a:cubicBezTo>
                    <a:cubicBezTo>
                      <a:pt x="213" y="257"/>
                      <a:pt x="263" y="203"/>
                      <a:pt x="320" y="160"/>
                    </a:cubicBezTo>
                    <a:cubicBezTo>
                      <a:pt x="377" y="117"/>
                      <a:pt x="443" y="83"/>
                      <a:pt x="500" y="60"/>
                    </a:cubicBezTo>
                    <a:cubicBezTo>
                      <a:pt x="557" y="37"/>
                      <a:pt x="613" y="30"/>
                      <a:pt x="660" y="20"/>
                    </a:cubicBezTo>
                    <a:cubicBezTo>
                      <a:pt x="707" y="10"/>
                      <a:pt x="743" y="5"/>
                      <a:pt x="78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890" name="Freeform 50"/>
              <p:cNvSpPr>
                <a:spLocks/>
              </p:cNvSpPr>
              <p:nvPr/>
            </p:nvSpPr>
            <p:spPr bwMode="auto">
              <a:xfrm flipH="1">
                <a:off x="2778" y="2434"/>
                <a:ext cx="600" cy="460"/>
              </a:xfrm>
              <a:custGeom>
                <a:avLst/>
                <a:gdLst>
                  <a:gd name="T0" fmla="*/ 0 w 780"/>
                  <a:gd name="T1" fmla="*/ 540 h 540"/>
                  <a:gd name="T2" fmla="*/ 160 w 780"/>
                  <a:gd name="T3" fmla="*/ 320 h 540"/>
                  <a:gd name="T4" fmla="*/ 320 w 780"/>
                  <a:gd name="T5" fmla="*/ 160 h 540"/>
                  <a:gd name="T6" fmla="*/ 500 w 780"/>
                  <a:gd name="T7" fmla="*/ 60 h 540"/>
                  <a:gd name="T8" fmla="*/ 660 w 780"/>
                  <a:gd name="T9" fmla="*/ 20 h 540"/>
                  <a:gd name="T10" fmla="*/ 780 w 780"/>
                  <a:gd name="T11" fmla="*/ 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0" h="540">
                    <a:moveTo>
                      <a:pt x="0" y="540"/>
                    </a:moveTo>
                    <a:cubicBezTo>
                      <a:pt x="53" y="461"/>
                      <a:pt x="107" y="383"/>
                      <a:pt x="160" y="320"/>
                    </a:cubicBezTo>
                    <a:cubicBezTo>
                      <a:pt x="213" y="257"/>
                      <a:pt x="263" y="203"/>
                      <a:pt x="320" y="160"/>
                    </a:cubicBezTo>
                    <a:cubicBezTo>
                      <a:pt x="377" y="117"/>
                      <a:pt x="443" y="83"/>
                      <a:pt x="500" y="60"/>
                    </a:cubicBezTo>
                    <a:cubicBezTo>
                      <a:pt x="557" y="37"/>
                      <a:pt x="613" y="30"/>
                      <a:pt x="660" y="20"/>
                    </a:cubicBezTo>
                    <a:cubicBezTo>
                      <a:pt x="707" y="10"/>
                      <a:pt x="743" y="5"/>
                      <a:pt x="78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1891" name="Freeform 51"/>
            <p:cNvSpPr>
              <a:spLocks/>
            </p:cNvSpPr>
            <p:nvPr/>
          </p:nvSpPr>
          <p:spPr bwMode="auto">
            <a:xfrm flipH="1">
              <a:off x="3274" y="950"/>
              <a:ext cx="437" cy="249"/>
            </a:xfrm>
            <a:custGeom>
              <a:avLst/>
              <a:gdLst>
                <a:gd name="T0" fmla="*/ 0 w 780"/>
                <a:gd name="T1" fmla="*/ 540 h 540"/>
                <a:gd name="T2" fmla="*/ 160 w 780"/>
                <a:gd name="T3" fmla="*/ 320 h 540"/>
                <a:gd name="T4" fmla="*/ 320 w 780"/>
                <a:gd name="T5" fmla="*/ 160 h 540"/>
                <a:gd name="T6" fmla="*/ 500 w 780"/>
                <a:gd name="T7" fmla="*/ 60 h 540"/>
                <a:gd name="T8" fmla="*/ 660 w 780"/>
                <a:gd name="T9" fmla="*/ 20 h 540"/>
                <a:gd name="T10" fmla="*/ 780 w 780"/>
                <a:gd name="T11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0" h="540">
                  <a:moveTo>
                    <a:pt x="0" y="540"/>
                  </a:moveTo>
                  <a:cubicBezTo>
                    <a:pt x="53" y="461"/>
                    <a:pt x="107" y="383"/>
                    <a:pt x="160" y="320"/>
                  </a:cubicBezTo>
                  <a:cubicBezTo>
                    <a:pt x="213" y="257"/>
                    <a:pt x="263" y="203"/>
                    <a:pt x="320" y="160"/>
                  </a:cubicBezTo>
                  <a:cubicBezTo>
                    <a:pt x="377" y="117"/>
                    <a:pt x="443" y="83"/>
                    <a:pt x="500" y="60"/>
                  </a:cubicBezTo>
                  <a:cubicBezTo>
                    <a:pt x="557" y="37"/>
                    <a:pt x="613" y="30"/>
                    <a:pt x="660" y="20"/>
                  </a:cubicBezTo>
                  <a:cubicBezTo>
                    <a:pt x="707" y="10"/>
                    <a:pt x="743" y="5"/>
                    <a:pt x="780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dash"/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92" name="Text Box 52"/>
            <p:cNvSpPr txBox="1">
              <a:spLocks noChangeArrowheads="1"/>
            </p:cNvSpPr>
            <p:nvPr/>
          </p:nvSpPr>
          <p:spPr bwMode="auto">
            <a:xfrm>
              <a:off x="3908" y="723"/>
              <a:ext cx="284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i="1">
                  <a:latin typeface="Times New Roman" panose="02020603050405020304" pitchFamily="18" charset="0"/>
                </a:rPr>
                <a:t>H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91893" name="Text Box 53"/>
            <p:cNvSpPr txBox="1">
              <a:spLocks noChangeArrowheads="1"/>
            </p:cNvSpPr>
            <p:nvPr/>
          </p:nvSpPr>
          <p:spPr bwMode="auto">
            <a:xfrm>
              <a:off x="3897" y="1426"/>
              <a:ext cx="28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i="1">
                  <a:latin typeface="Times New Roman" panose="02020603050405020304" pitchFamily="18" charset="0"/>
                </a:rPr>
                <a:t>E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91894" name="Text Box 54"/>
            <p:cNvSpPr txBox="1">
              <a:spLocks noChangeArrowheads="1"/>
            </p:cNvSpPr>
            <p:nvPr/>
          </p:nvSpPr>
          <p:spPr bwMode="auto">
            <a:xfrm>
              <a:off x="3395" y="734"/>
              <a:ext cx="295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i="1">
                  <a:latin typeface="Times New Roman" panose="02020603050405020304" pitchFamily="18" charset="0"/>
                </a:rPr>
                <a:t>H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91895" name="Line 55"/>
            <p:cNvSpPr>
              <a:spLocks noChangeShapeType="1"/>
            </p:cNvSpPr>
            <p:nvPr/>
          </p:nvSpPr>
          <p:spPr bwMode="auto">
            <a:xfrm>
              <a:off x="3919" y="1480"/>
              <a:ext cx="55" cy="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96" name="Line 56"/>
            <p:cNvSpPr>
              <a:spLocks noChangeShapeType="1"/>
            </p:cNvSpPr>
            <p:nvPr/>
          </p:nvSpPr>
          <p:spPr bwMode="auto">
            <a:xfrm flipH="1">
              <a:off x="3930" y="907"/>
              <a:ext cx="87" cy="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97" name="Line 57"/>
            <p:cNvSpPr>
              <a:spLocks noChangeShapeType="1"/>
            </p:cNvSpPr>
            <p:nvPr/>
          </p:nvSpPr>
          <p:spPr bwMode="auto">
            <a:xfrm flipH="1">
              <a:off x="3416" y="907"/>
              <a:ext cx="66" cy="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98" name="Text Box 58"/>
            <p:cNvSpPr txBox="1">
              <a:spLocks noChangeArrowheads="1"/>
            </p:cNvSpPr>
            <p:nvPr/>
          </p:nvSpPr>
          <p:spPr bwMode="auto">
            <a:xfrm>
              <a:off x="4389" y="1090"/>
              <a:ext cx="25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endParaRPr lang="en-US" altLang="zh-CN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91899" name="Line 59"/>
            <p:cNvSpPr>
              <a:spLocks noChangeShapeType="1"/>
            </p:cNvSpPr>
            <p:nvPr/>
          </p:nvSpPr>
          <p:spPr bwMode="auto">
            <a:xfrm>
              <a:off x="3788" y="1685"/>
              <a:ext cx="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900" name="Line 60"/>
            <p:cNvSpPr>
              <a:spLocks noChangeShapeType="1"/>
            </p:cNvSpPr>
            <p:nvPr/>
          </p:nvSpPr>
          <p:spPr bwMode="auto">
            <a:xfrm flipH="1">
              <a:off x="3285" y="1685"/>
              <a:ext cx="2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901" name="Text Box 61"/>
            <p:cNvSpPr txBox="1">
              <a:spLocks noChangeArrowheads="1"/>
            </p:cNvSpPr>
            <p:nvPr/>
          </p:nvSpPr>
          <p:spPr bwMode="auto">
            <a:xfrm>
              <a:off x="3569" y="1555"/>
              <a:ext cx="252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endParaRPr lang="en-US" altLang="zh-CN" i="1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291902" name="Text Box 62"/>
          <p:cNvSpPr txBox="1">
            <a:spLocks noChangeArrowheads="1"/>
          </p:cNvSpPr>
          <p:nvPr/>
        </p:nvSpPr>
        <p:spPr bwMode="auto">
          <a:xfrm>
            <a:off x="2209800" y="3124201"/>
            <a:ext cx="48768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right figure gives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distributions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 along the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-direction and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-direction at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= 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1903" name="Text Box 63"/>
          <p:cNvSpPr txBox="1">
            <a:spLocks noChangeArrowheads="1"/>
          </p:cNvSpPr>
          <p:nvPr/>
        </p:nvSpPr>
        <p:spPr bwMode="auto">
          <a:xfrm>
            <a:off x="2190750" y="4267201"/>
            <a:ext cx="75628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standing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wave is found in the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-direction, while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traveling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wave is seen in the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-direction.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1904" name="Text Box 64"/>
          <p:cNvSpPr txBox="1">
            <a:spLocks noChangeArrowheads="1"/>
          </p:cNvSpPr>
          <p:nvPr/>
        </p:nvSpPr>
        <p:spPr bwMode="auto">
          <a:xfrm>
            <a:off x="2209800" y="5105401"/>
            <a:ext cx="79248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amplitude of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follows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cosine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function, while the amplitudes of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and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depend on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with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sine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function. But all of them are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independent of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the variable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</a:p>
        </p:txBody>
      </p:sp>
      <p:grpSp>
        <p:nvGrpSpPr>
          <p:cNvPr id="291905" name="Group 65"/>
          <p:cNvGrpSpPr>
            <a:grpSpLocks/>
          </p:cNvGrpSpPr>
          <p:nvPr/>
        </p:nvGrpSpPr>
        <p:grpSpPr bwMode="auto">
          <a:xfrm>
            <a:off x="2681288" y="914401"/>
            <a:ext cx="3795712" cy="1889125"/>
            <a:chOff x="729" y="576"/>
            <a:chExt cx="2391" cy="1190"/>
          </a:xfrm>
        </p:grpSpPr>
        <p:graphicFrame>
          <p:nvGraphicFramePr>
            <p:cNvPr id="291906" name="Object 66"/>
            <p:cNvGraphicFramePr>
              <a:graphicFrameLocks noChangeAspect="1"/>
            </p:cNvGraphicFramePr>
            <p:nvPr/>
          </p:nvGraphicFramePr>
          <p:xfrm>
            <a:off x="732" y="1344"/>
            <a:ext cx="215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18" name="Equation" r:id="rId3" imgW="2133360" imgH="431640" progId="Equation.3">
                    <p:embed/>
                  </p:oleObj>
                </mc:Choice>
                <mc:Fallback>
                  <p:oleObj name="Equation" r:id="rId3" imgW="21333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" y="1344"/>
                          <a:ext cx="2156" cy="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1907" name="Object 67"/>
            <p:cNvGraphicFramePr>
              <a:graphicFrameLocks noChangeAspect="1"/>
            </p:cNvGraphicFramePr>
            <p:nvPr/>
          </p:nvGraphicFramePr>
          <p:xfrm>
            <a:off x="734" y="960"/>
            <a:ext cx="2330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19" name="Equation" r:id="rId5" imgW="2349360" imgH="431640" progId="Equation.3">
                    <p:embed/>
                  </p:oleObj>
                </mc:Choice>
                <mc:Fallback>
                  <p:oleObj name="Equation" r:id="rId5" imgW="23493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" y="960"/>
                          <a:ext cx="2330" cy="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1908" name="Object 68"/>
            <p:cNvGraphicFramePr>
              <a:graphicFrameLocks noChangeAspect="1"/>
            </p:cNvGraphicFramePr>
            <p:nvPr/>
          </p:nvGraphicFramePr>
          <p:xfrm>
            <a:off x="729" y="576"/>
            <a:ext cx="2391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20" name="Equation" r:id="rId7" imgW="2412720" imgH="431640" progId="Equation.3">
                    <p:embed/>
                  </p:oleObj>
                </mc:Choice>
                <mc:Fallback>
                  <p:oleObj name="Equation" r:id="rId7" imgW="24127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576"/>
                          <a:ext cx="2391" cy="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1909" name="Text Box 69"/>
          <p:cNvSpPr txBox="1">
            <a:spLocks noChangeArrowheads="1"/>
          </p:cNvSpPr>
          <p:nvPr/>
        </p:nvSpPr>
        <p:spPr bwMode="auto">
          <a:xfrm>
            <a:off x="2362200" y="304801"/>
            <a:ext cx="4495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The above equations are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simplified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as</a:t>
            </a:r>
          </a:p>
        </p:txBody>
      </p:sp>
      <p:sp>
        <p:nvSpPr>
          <p:cNvPr id="291910" name="Text Box 70"/>
          <p:cNvSpPr txBox="1">
            <a:spLocks noChangeArrowheads="1"/>
          </p:cNvSpPr>
          <p:nvPr/>
        </p:nvSpPr>
        <p:spPr bwMode="auto">
          <a:xfrm>
            <a:off x="2197100" y="2667001"/>
            <a:ext cx="4660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Where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are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positive real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numbers.</a:t>
            </a:r>
          </a:p>
        </p:txBody>
      </p:sp>
      <p:sp>
        <p:nvSpPr>
          <p:cNvPr id="291911" name="AutoShape 7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1912" name="AutoShape 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1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1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902" grpId="0" autoUpdateAnimBg="0"/>
      <p:bldP spid="291903" grpId="0" autoUpdateAnimBg="0"/>
      <p:bldP spid="291904" grpId="0" autoUpdateAnimBg="0"/>
      <p:bldP spid="291909" grpId="0" autoUpdateAnimBg="0"/>
      <p:bldP spid="29191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866" name="Group 2"/>
          <p:cNvGrpSpPr>
            <a:grpSpLocks/>
          </p:cNvGrpSpPr>
          <p:nvPr/>
        </p:nvGrpSpPr>
        <p:grpSpPr bwMode="auto">
          <a:xfrm>
            <a:off x="1981200" y="1295401"/>
            <a:ext cx="4941888" cy="2892425"/>
            <a:chOff x="1057" y="818"/>
            <a:chExt cx="3113" cy="1822"/>
          </a:xfrm>
        </p:grpSpPr>
        <p:sp>
          <p:nvSpPr>
            <p:cNvPr id="292867" name="Rectangle 3" descr="浅色上对角线"/>
            <p:cNvSpPr>
              <a:spLocks noChangeArrowheads="1"/>
            </p:cNvSpPr>
            <p:nvPr/>
          </p:nvSpPr>
          <p:spPr bwMode="auto">
            <a:xfrm>
              <a:off x="1439" y="883"/>
              <a:ext cx="1694" cy="730"/>
            </a:xfrm>
            <a:prstGeom prst="rect">
              <a:avLst/>
            </a:prstGeom>
            <a:pattFill prst="ltUpDiag">
              <a:fgClr>
                <a:srgbClr val="969696"/>
              </a:fgClr>
              <a:bgClr>
                <a:srgbClr val="FFFFFF"/>
              </a:bgClr>
            </a:pattFill>
            <a:ln w="19050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68" name="Line 4"/>
            <p:cNvSpPr>
              <a:spLocks noChangeShapeType="1"/>
            </p:cNvSpPr>
            <p:nvPr/>
          </p:nvSpPr>
          <p:spPr bwMode="auto">
            <a:xfrm flipH="1">
              <a:off x="1195" y="937"/>
              <a:ext cx="16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69" name="Rectangle 5"/>
            <p:cNvSpPr>
              <a:spLocks noChangeArrowheads="1"/>
            </p:cNvSpPr>
            <p:nvPr/>
          </p:nvSpPr>
          <p:spPr bwMode="auto">
            <a:xfrm>
              <a:off x="1439" y="937"/>
              <a:ext cx="1694" cy="6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70" name="Rectangle 6" descr="浅色上对角线"/>
            <p:cNvSpPr>
              <a:spLocks noChangeArrowheads="1"/>
            </p:cNvSpPr>
            <p:nvPr/>
          </p:nvSpPr>
          <p:spPr bwMode="auto">
            <a:xfrm>
              <a:off x="3377" y="872"/>
              <a:ext cx="371" cy="741"/>
            </a:xfrm>
            <a:prstGeom prst="rect">
              <a:avLst/>
            </a:prstGeom>
            <a:pattFill prst="ltUpDiag">
              <a:fgClr>
                <a:srgbClr val="969696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71" name="Rectangle 7"/>
            <p:cNvSpPr>
              <a:spLocks noChangeArrowheads="1"/>
            </p:cNvSpPr>
            <p:nvPr/>
          </p:nvSpPr>
          <p:spPr bwMode="auto">
            <a:xfrm>
              <a:off x="3435" y="937"/>
              <a:ext cx="255" cy="6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72" name="Rectangle 8" descr="浅色上对角线"/>
            <p:cNvSpPr>
              <a:spLocks noChangeArrowheads="1"/>
            </p:cNvSpPr>
            <p:nvPr/>
          </p:nvSpPr>
          <p:spPr bwMode="auto">
            <a:xfrm rot="-5400000">
              <a:off x="2101" y="1283"/>
              <a:ext cx="359" cy="1683"/>
            </a:xfrm>
            <a:prstGeom prst="rect">
              <a:avLst/>
            </a:prstGeom>
            <a:pattFill prst="ltUpDiag">
              <a:fgClr>
                <a:srgbClr val="969696"/>
              </a:fgClr>
              <a:bgClr>
                <a:srgbClr val="FFFFFF"/>
              </a:bgClr>
            </a:pattFill>
            <a:ln w="19050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73" name="Rectangle 9"/>
            <p:cNvSpPr>
              <a:spLocks noChangeArrowheads="1"/>
            </p:cNvSpPr>
            <p:nvPr/>
          </p:nvSpPr>
          <p:spPr bwMode="auto">
            <a:xfrm rot="-5400000">
              <a:off x="2159" y="1282"/>
              <a:ext cx="243" cy="16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74" name="Line 10"/>
            <p:cNvSpPr>
              <a:spLocks noChangeShapeType="1"/>
            </p:cNvSpPr>
            <p:nvPr/>
          </p:nvSpPr>
          <p:spPr bwMode="auto">
            <a:xfrm flipH="1">
              <a:off x="1230" y="2003"/>
              <a:ext cx="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75" name="Line 11"/>
            <p:cNvSpPr>
              <a:spLocks noChangeShapeType="1"/>
            </p:cNvSpPr>
            <p:nvPr/>
          </p:nvSpPr>
          <p:spPr bwMode="auto">
            <a:xfrm>
              <a:off x="1439" y="2026"/>
              <a:ext cx="0" cy="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76" name="Line 12"/>
            <p:cNvSpPr>
              <a:spLocks noChangeShapeType="1"/>
            </p:cNvSpPr>
            <p:nvPr/>
          </p:nvSpPr>
          <p:spPr bwMode="auto">
            <a:xfrm>
              <a:off x="3435" y="1539"/>
              <a:ext cx="0" cy="2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77" name="Line 13"/>
            <p:cNvSpPr>
              <a:spLocks noChangeShapeType="1"/>
            </p:cNvSpPr>
            <p:nvPr/>
          </p:nvSpPr>
          <p:spPr bwMode="auto">
            <a:xfrm flipV="1">
              <a:off x="3667" y="925"/>
              <a:ext cx="2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78" name="Line 14"/>
            <p:cNvSpPr>
              <a:spLocks noChangeShapeType="1"/>
            </p:cNvSpPr>
            <p:nvPr/>
          </p:nvSpPr>
          <p:spPr bwMode="auto">
            <a:xfrm>
              <a:off x="3122" y="937"/>
              <a:ext cx="1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79" name="Line 15"/>
            <p:cNvSpPr>
              <a:spLocks noChangeShapeType="1"/>
            </p:cNvSpPr>
            <p:nvPr/>
          </p:nvSpPr>
          <p:spPr bwMode="auto">
            <a:xfrm>
              <a:off x="3122" y="1562"/>
              <a:ext cx="1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80" name="Line 16"/>
            <p:cNvSpPr>
              <a:spLocks noChangeShapeType="1"/>
            </p:cNvSpPr>
            <p:nvPr/>
          </p:nvSpPr>
          <p:spPr bwMode="auto">
            <a:xfrm>
              <a:off x="1439" y="1609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81" name="Line 17"/>
            <p:cNvSpPr>
              <a:spLocks noChangeShapeType="1"/>
            </p:cNvSpPr>
            <p:nvPr/>
          </p:nvSpPr>
          <p:spPr bwMode="auto">
            <a:xfrm>
              <a:off x="3122" y="1620"/>
              <a:ext cx="0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82" name="Line 18"/>
            <p:cNvSpPr>
              <a:spLocks noChangeShapeType="1"/>
            </p:cNvSpPr>
            <p:nvPr/>
          </p:nvSpPr>
          <p:spPr bwMode="auto">
            <a:xfrm flipV="1">
              <a:off x="3122" y="2003"/>
              <a:ext cx="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83" name="Line 19"/>
            <p:cNvSpPr>
              <a:spLocks noChangeShapeType="1"/>
            </p:cNvSpPr>
            <p:nvPr/>
          </p:nvSpPr>
          <p:spPr bwMode="auto">
            <a:xfrm>
              <a:off x="3110" y="2246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84" name="Line 20"/>
            <p:cNvSpPr>
              <a:spLocks noChangeShapeType="1"/>
            </p:cNvSpPr>
            <p:nvPr/>
          </p:nvSpPr>
          <p:spPr bwMode="auto">
            <a:xfrm flipV="1">
              <a:off x="3216" y="960"/>
              <a:ext cx="0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85" name="Line 21"/>
            <p:cNvSpPr>
              <a:spLocks noChangeShapeType="1"/>
            </p:cNvSpPr>
            <p:nvPr/>
          </p:nvSpPr>
          <p:spPr bwMode="auto">
            <a:xfrm>
              <a:off x="3219" y="1338"/>
              <a:ext cx="0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86" name="Line 22"/>
            <p:cNvSpPr>
              <a:spLocks noChangeShapeType="1"/>
            </p:cNvSpPr>
            <p:nvPr/>
          </p:nvSpPr>
          <p:spPr bwMode="auto">
            <a:xfrm>
              <a:off x="2472" y="1713"/>
              <a:ext cx="6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87" name="Line 23"/>
            <p:cNvSpPr>
              <a:spLocks noChangeShapeType="1"/>
            </p:cNvSpPr>
            <p:nvPr/>
          </p:nvSpPr>
          <p:spPr bwMode="auto">
            <a:xfrm flipH="1">
              <a:off x="1439" y="1713"/>
              <a:ext cx="6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88" name="Line 24"/>
            <p:cNvSpPr>
              <a:spLocks noChangeShapeType="1"/>
            </p:cNvSpPr>
            <p:nvPr/>
          </p:nvSpPr>
          <p:spPr bwMode="auto">
            <a:xfrm>
              <a:off x="3191" y="1829"/>
              <a:ext cx="0" cy="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89" name="Line 25"/>
            <p:cNvSpPr>
              <a:spLocks noChangeShapeType="1"/>
            </p:cNvSpPr>
            <p:nvPr/>
          </p:nvSpPr>
          <p:spPr bwMode="auto">
            <a:xfrm flipH="1" flipV="1">
              <a:off x="3191" y="2234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90" name="Text Box 26"/>
            <p:cNvSpPr txBox="1">
              <a:spLocks noChangeArrowheads="1"/>
            </p:cNvSpPr>
            <p:nvPr/>
          </p:nvSpPr>
          <p:spPr bwMode="auto">
            <a:xfrm>
              <a:off x="3418" y="1717"/>
              <a:ext cx="27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92891" name="Text Box 27"/>
            <p:cNvSpPr txBox="1">
              <a:spLocks noChangeArrowheads="1"/>
            </p:cNvSpPr>
            <p:nvPr/>
          </p:nvSpPr>
          <p:spPr bwMode="auto">
            <a:xfrm>
              <a:off x="1057" y="837"/>
              <a:ext cx="27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92892" name="Text Box 28"/>
            <p:cNvSpPr txBox="1">
              <a:spLocks noChangeArrowheads="1"/>
            </p:cNvSpPr>
            <p:nvPr/>
          </p:nvSpPr>
          <p:spPr bwMode="auto">
            <a:xfrm>
              <a:off x="3892" y="818"/>
              <a:ext cx="27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92893" name="Text Box 29"/>
            <p:cNvSpPr txBox="1">
              <a:spLocks noChangeArrowheads="1"/>
            </p:cNvSpPr>
            <p:nvPr/>
          </p:nvSpPr>
          <p:spPr bwMode="auto">
            <a:xfrm>
              <a:off x="1219" y="1643"/>
              <a:ext cx="27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92894" name="Text Box 30"/>
            <p:cNvSpPr txBox="1">
              <a:spLocks noChangeArrowheads="1"/>
            </p:cNvSpPr>
            <p:nvPr/>
          </p:nvSpPr>
          <p:spPr bwMode="auto">
            <a:xfrm>
              <a:off x="1230" y="2373"/>
              <a:ext cx="27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92895" name="Text Box 31"/>
            <p:cNvSpPr txBox="1">
              <a:spLocks noChangeArrowheads="1"/>
            </p:cNvSpPr>
            <p:nvPr/>
          </p:nvSpPr>
          <p:spPr bwMode="auto">
            <a:xfrm>
              <a:off x="1069" y="1899"/>
              <a:ext cx="27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92896" name="Text Box 32"/>
            <p:cNvSpPr txBox="1">
              <a:spLocks noChangeArrowheads="1"/>
            </p:cNvSpPr>
            <p:nvPr/>
          </p:nvSpPr>
          <p:spPr bwMode="auto">
            <a:xfrm>
              <a:off x="2147" y="1574"/>
              <a:ext cx="278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i="1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sz="1600" i="1" baseline="-2500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92897" name="Text Box 33"/>
            <p:cNvSpPr txBox="1">
              <a:spLocks noChangeArrowheads="1"/>
            </p:cNvSpPr>
            <p:nvPr/>
          </p:nvSpPr>
          <p:spPr bwMode="auto">
            <a:xfrm>
              <a:off x="3120" y="2016"/>
              <a:ext cx="279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2898" name="Text Box 34"/>
            <p:cNvSpPr txBox="1">
              <a:spLocks noChangeArrowheads="1"/>
            </p:cNvSpPr>
            <p:nvPr/>
          </p:nvSpPr>
          <p:spPr bwMode="auto">
            <a:xfrm>
              <a:off x="3127" y="1149"/>
              <a:ext cx="27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292899" name="Group 35"/>
          <p:cNvGrpSpPr>
            <a:grpSpLocks/>
          </p:cNvGrpSpPr>
          <p:nvPr/>
        </p:nvGrpSpPr>
        <p:grpSpPr bwMode="auto">
          <a:xfrm>
            <a:off x="2627314" y="1524000"/>
            <a:ext cx="6916737" cy="1968500"/>
            <a:chOff x="695" y="960"/>
            <a:chExt cx="4357" cy="1240"/>
          </a:xfrm>
        </p:grpSpPr>
        <p:grpSp>
          <p:nvGrpSpPr>
            <p:cNvPr id="292900" name="Group 36"/>
            <p:cNvGrpSpPr>
              <a:grpSpLocks/>
            </p:cNvGrpSpPr>
            <p:nvPr/>
          </p:nvGrpSpPr>
          <p:grpSpPr bwMode="auto">
            <a:xfrm>
              <a:off x="695" y="960"/>
              <a:ext cx="2170" cy="1240"/>
              <a:chOff x="1462" y="971"/>
              <a:chExt cx="2170" cy="1240"/>
            </a:xfrm>
          </p:grpSpPr>
          <p:grpSp>
            <p:nvGrpSpPr>
              <p:cNvPr id="292901" name="Group 37"/>
              <p:cNvGrpSpPr>
                <a:grpSpLocks/>
              </p:cNvGrpSpPr>
              <p:nvPr/>
            </p:nvGrpSpPr>
            <p:grpSpPr bwMode="auto">
              <a:xfrm>
                <a:off x="1462" y="983"/>
                <a:ext cx="754" cy="521"/>
                <a:chOff x="2198" y="7374"/>
                <a:chExt cx="1000" cy="900"/>
              </a:xfrm>
            </p:grpSpPr>
            <p:sp>
              <p:nvSpPr>
                <p:cNvPr id="292902" name="Oval 38"/>
                <p:cNvSpPr>
                  <a:spLocks noChangeArrowheads="1"/>
                </p:cNvSpPr>
                <p:nvPr/>
              </p:nvSpPr>
              <p:spPr bwMode="auto">
                <a:xfrm>
                  <a:off x="2198" y="7374"/>
                  <a:ext cx="1000" cy="90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03" name="Oval 39"/>
                <p:cNvSpPr>
                  <a:spLocks noChangeArrowheads="1"/>
                </p:cNvSpPr>
                <p:nvPr/>
              </p:nvSpPr>
              <p:spPr bwMode="auto">
                <a:xfrm>
                  <a:off x="2298" y="7494"/>
                  <a:ext cx="800" cy="66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04" name="Oval 40"/>
                <p:cNvSpPr>
                  <a:spLocks noChangeArrowheads="1"/>
                </p:cNvSpPr>
                <p:nvPr/>
              </p:nvSpPr>
              <p:spPr bwMode="auto">
                <a:xfrm>
                  <a:off x="2458" y="7674"/>
                  <a:ext cx="460" cy="32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05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2598" y="7674"/>
                  <a:ext cx="180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06" name="Line 42"/>
                <p:cNvSpPr>
                  <a:spLocks noChangeShapeType="1"/>
                </p:cNvSpPr>
                <p:nvPr/>
              </p:nvSpPr>
              <p:spPr bwMode="auto">
                <a:xfrm flipH="1" flipV="1">
                  <a:off x="2598" y="7494"/>
                  <a:ext cx="180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07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2598" y="7374"/>
                  <a:ext cx="180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08" name="Line 44"/>
                <p:cNvSpPr>
                  <a:spLocks noChangeShapeType="1"/>
                </p:cNvSpPr>
                <p:nvPr/>
              </p:nvSpPr>
              <p:spPr bwMode="auto">
                <a:xfrm>
                  <a:off x="2658" y="7974"/>
                  <a:ext cx="140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09" name="Line 45"/>
                <p:cNvSpPr>
                  <a:spLocks noChangeShapeType="1"/>
                </p:cNvSpPr>
                <p:nvPr/>
              </p:nvSpPr>
              <p:spPr bwMode="auto">
                <a:xfrm>
                  <a:off x="2658" y="8154"/>
                  <a:ext cx="140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10" name="Line 46"/>
                <p:cNvSpPr>
                  <a:spLocks noChangeShapeType="1"/>
                </p:cNvSpPr>
                <p:nvPr/>
              </p:nvSpPr>
              <p:spPr bwMode="auto">
                <a:xfrm>
                  <a:off x="2658" y="8274"/>
                  <a:ext cx="140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2911" name="Group 47"/>
              <p:cNvGrpSpPr>
                <a:grpSpLocks/>
              </p:cNvGrpSpPr>
              <p:nvPr/>
            </p:nvGrpSpPr>
            <p:grpSpPr bwMode="auto">
              <a:xfrm flipH="1">
                <a:off x="2344" y="983"/>
                <a:ext cx="754" cy="521"/>
                <a:chOff x="2198" y="7374"/>
                <a:chExt cx="1000" cy="900"/>
              </a:xfrm>
            </p:grpSpPr>
            <p:sp>
              <p:nvSpPr>
                <p:cNvPr id="292912" name="Oval 48"/>
                <p:cNvSpPr>
                  <a:spLocks noChangeArrowheads="1"/>
                </p:cNvSpPr>
                <p:nvPr/>
              </p:nvSpPr>
              <p:spPr bwMode="auto">
                <a:xfrm>
                  <a:off x="2198" y="7374"/>
                  <a:ext cx="1000" cy="90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13" name="Oval 49"/>
                <p:cNvSpPr>
                  <a:spLocks noChangeArrowheads="1"/>
                </p:cNvSpPr>
                <p:nvPr/>
              </p:nvSpPr>
              <p:spPr bwMode="auto">
                <a:xfrm>
                  <a:off x="2298" y="7494"/>
                  <a:ext cx="800" cy="66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14" name="Oval 50"/>
                <p:cNvSpPr>
                  <a:spLocks noChangeArrowheads="1"/>
                </p:cNvSpPr>
                <p:nvPr/>
              </p:nvSpPr>
              <p:spPr bwMode="auto">
                <a:xfrm>
                  <a:off x="2458" y="7674"/>
                  <a:ext cx="460" cy="32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15" name="Line 51"/>
                <p:cNvSpPr>
                  <a:spLocks noChangeShapeType="1"/>
                </p:cNvSpPr>
                <p:nvPr/>
              </p:nvSpPr>
              <p:spPr bwMode="auto">
                <a:xfrm flipH="1" flipV="1">
                  <a:off x="2598" y="7674"/>
                  <a:ext cx="180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16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2598" y="7494"/>
                  <a:ext cx="180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17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2598" y="7374"/>
                  <a:ext cx="180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18" name="Line 54"/>
                <p:cNvSpPr>
                  <a:spLocks noChangeShapeType="1"/>
                </p:cNvSpPr>
                <p:nvPr/>
              </p:nvSpPr>
              <p:spPr bwMode="auto">
                <a:xfrm>
                  <a:off x="2658" y="7974"/>
                  <a:ext cx="140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19" name="Line 55"/>
                <p:cNvSpPr>
                  <a:spLocks noChangeShapeType="1"/>
                </p:cNvSpPr>
                <p:nvPr/>
              </p:nvSpPr>
              <p:spPr bwMode="auto">
                <a:xfrm>
                  <a:off x="2658" y="8154"/>
                  <a:ext cx="140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20" name="Line 56"/>
                <p:cNvSpPr>
                  <a:spLocks noChangeShapeType="1"/>
                </p:cNvSpPr>
                <p:nvPr/>
              </p:nvSpPr>
              <p:spPr bwMode="auto">
                <a:xfrm>
                  <a:off x="2658" y="8274"/>
                  <a:ext cx="140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2921" name="Group 57"/>
              <p:cNvGrpSpPr>
                <a:grpSpLocks/>
              </p:cNvGrpSpPr>
              <p:nvPr/>
            </p:nvGrpSpPr>
            <p:grpSpPr bwMode="auto">
              <a:xfrm>
                <a:off x="3481" y="971"/>
                <a:ext cx="151" cy="568"/>
                <a:chOff x="3481" y="971"/>
                <a:chExt cx="151" cy="568"/>
              </a:xfrm>
            </p:grpSpPr>
            <p:sp>
              <p:nvSpPr>
                <p:cNvPr id="292922" name="Line 58"/>
                <p:cNvSpPr>
                  <a:spLocks noChangeShapeType="1"/>
                </p:cNvSpPr>
                <p:nvPr/>
              </p:nvSpPr>
              <p:spPr bwMode="auto">
                <a:xfrm>
                  <a:off x="3632" y="971"/>
                  <a:ext cx="0" cy="568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23" name="Line 59"/>
                <p:cNvSpPr>
                  <a:spLocks noChangeShapeType="1"/>
                </p:cNvSpPr>
                <p:nvPr/>
              </p:nvSpPr>
              <p:spPr bwMode="auto">
                <a:xfrm>
                  <a:off x="3586" y="971"/>
                  <a:ext cx="0" cy="568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24" name="Line 60"/>
                <p:cNvSpPr>
                  <a:spLocks noChangeShapeType="1"/>
                </p:cNvSpPr>
                <p:nvPr/>
              </p:nvSpPr>
              <p:spPr bwMode="auto">
                <a:xfrm>
                  <a:off x="3528" y="971"/>
                  <a:ext cx="0" cy="568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25" name="Line 61"/>
                <p:cNvSpPr>
                  <a:spLocks noChangeShapeType="1"/>
                </p:cNvSpPr>
                <p:nvPr/>
              </p:nvSpPr>
              <p:spPr bwMode="auto">
                <a:xfrm>
                  <a:off x="3481" y="971"/>
                  <a:ext cx="0" cy="568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2926" name="Group 62"/>
              <p:cNvGrpSpPr>
                <a:grpSpLocks/>
              </p:cNvGrpSpPr>
              <p:nvPr/>
            </p:nvGrpSpPr>
            <p:grpSpPr bwMode="auto">
              <a:xfrm>
                <a:off x="1474" y="2049"/>
                <a:ext cx="1648" cy="162"/>
                <a:chOff x="1474" y="2049"/>
                <a:chExt cx="1648" cy="162"/>
              </a:xfrm>
            </p:grpSpPr>
            <p:sp>
              <p:nvSpPr>
                <p:cNvPr id="292927" name="Line 63"/>
                <p:cNvSpPr>
                  <a:spLocks noChangeShapeType="1"/>
                </p:cNvSpPr>
                <p:nvPr/>
              </p:nvSpPr>
              <p:spPr bwMode="auto">
                <a:xfrm>
                  <a:off x="1474" y="2153"/>
                  <a:ext cx="696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28" name="Line 64"/>
                <p:cNvSpPr>
                  <a:spLocks noChangeShapeType="1"/>
                </p:cNvSpPr>
                <p:nvPr/>
              </p:nvSpPr>
              <p:spPr bwMode="auto">
                <a:xfrm>
                  <a:off x="1474" y="2211"/>
                  <a:ext cx="696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29" name="Line 65"/>
                <p:cNvSpPr>
                  <a:spLocks noChangeShapeType="1"/>
                </p:cNvSpPr>
                <p:nvPr/>
              </p:nvSpPr>
              <p:spPr bwMode="auto">
                <a:xfrm>
                  <a:off x="1474" y="2095"/>
                  <a:ext cx="696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30" name="Line 66"/>
                <p:cNvSpPr>
                  <a:spLocks noChangeShapeType="1"/>
                </p:cNvSpPr>
                <p:nvPr/>
              </p:nvSpPr>
              <p:spPr bwMode="auto">
                <a:xfrm>
                  <a:off x="1474" y="2049"/>
                  <a:ext cx="696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31" name="Line 67"/>
                <p:cNvSpPr>
                  <a:spLocks noChangeShapeType="1"/>
                </p:cNvSpPr>
                <p:nvPr/>
              </p:nvSpPr>
              <p:spPr bwMode="auto">
                <a:xfrm>
                  <a:off x="2414" y="2211"/>
                  <a:ext cx="708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32" name="Line 68"/>
                <p:cNvSpPr>
                  <a:spLocks noChangeShapeType="1"/>
                </p:cNvSpPr>
                <p:nvPr/>
              </p:nvSpPr>
              <p:spPr bwMode="auto">
                <a:xfrm>
                  <a:off x="2414" y="2153"/>
                  <a:ext cx="708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33" name="Line 69"/>
                <p:cNvSpPr>
                  <a:spLocks noChangeShapeType="1"/>
                </p:cNvSpPr>
                <p:nvPr/>
              </p:nvSpPr>
              <p:spPr bwMode="auto">
                <a:xfrm>
                  <a:off x="2414" y="2107"/>
                  <a:ext cx="696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934" name="Line 70"/>
                <p:cNvSpPr>
                  <a:spLocks noChangeShapeType="1"/>
                </p:cNvSpPr>
                <p:nvPr/>
              </p:nvSpPr>
              <p:spPr bwMode="auto">
                <a:xfrm>
                  <a:off x="2414" y="2049"/>
                  <a:ext cx="696" cy="0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2935" name="Line 71"/>
            <p:cNvSpPr>
              <a:spLocks noChangeShapeType="1"/>
            </p:cNvSpPr>
            <p:nvPr/>
          </p:nvSpPr>
          <p:spPr bwMode="auto">
            <a:xfrm>
              <a:off x="3462" y="1327"/>
              <a:ext cx="348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936" name="Text Box 72"/>
            <p:cNvSpPr txBox="1">
              <a:spLocks noChangeArrowheads="1"/>
            </p:cNvSpPr>
            <p:nvPr/>
          </p:nvSpPr>
          <p:spPr bwMode="auto">
            <a:xfrm>
              <a:off x="3852" y="1200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solidFill>
                    <a:srgbClr val="3333FF"/>
                  </a:solidFill>
                  <a:latin typeface="Times New Roman" panose="02020603050405020304" pitchFamily="18" charset="0"/>
                </a:rPr>
                <a:t>Magnetic field lines</a:t>
              </a:r>
            </a:p>
          </p:txBody>
        </p:sp>
      </p:grpSp>
      <p:grpSp>
        <p:nvGrpSpPr>
          <p:cNvPr id="292937" name="Group 73"/>
          <p:cNvGrpSpPr>
            <a:grpSpLocks/>
          </p:cNvGrpSpPr>
          <p:nvPr/>
        </p:nvGrpSpPr>
        <p:grpSpPr bwMode="auto">
          <a:xfrm>
            <a:off x="2513014" y="1385889"/>
            <a:ext cx="7088187" cy="2185987"/>
            <a:chOff x="623" y="873"/>
            <a:chExt cx="4465" cy="1377"/>
          </a:xfrm>
        </p:grpSpPr>
        <p:sp>
          <p:nvSpPr>
            <p:cNvPr id="292938" name="Line 74"/>
            <p:cNvSpPr>
              <a:spLocks noChangeShapeType="1"/>
            </p:cNvSpPr>
            <p:nvPr/>
          </p:nvSpPr>
          <p:spPr bwMode="auto">
            <a:xfrm>
              <a:off x="3456" y="989"/>
              <a:ext cx="3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939" name="Text Box 75"/>
            <p:cNvSpPr txBox="1">
              <a:spLocks noChangeArrowheads="1"/>
            </p:cNvSpPr>
            <p:nvPr/>
          </p:nvSpPr>
          <p:spPr bwMode="auto">
            <a:xfrm>
              <a:off x="3854" y="873"/>
              <a:ext cx="12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Electric field lines</a:t>
              </a:r>
            </a:p>
          </p:txBody>
        </p:sp>
        <p:grpSp>
          <p:nvGrpSpPr>
            <p:cNvPr id="292940" name="Group 76"/>
            <p:cNvGrpSpPr>
              <a:grpSpLocks/>
            </p:cNvGrpSpPr>
            <p:nvPr/>
          </p:nvGrpSpPr>
          <p:grpSpPr bwMode="auto">
            <a:xfrm>
              <a:off x="623" y="944"/>
              <a:ext cx="2298" cy="1306"/>
              <a:chOff x="1392" y="952"/>
              <a:chExt cx="2298" cy="1306"/>
            </a:xfrm>
          </p:grpSpPr>
          <p:grpSp>
            <p:nvGrpSpPr>
              <p:cNvPr id="292941" name="Group 77"/>
              <p:cNvGrpSpPr>
                <a:grpSpLocks/>
              </p:cNvGrpSpPr>
              <p:nvPr/>
            </p:nvGrpSpPr>
            <p:grpSpPr bwMode="auto">
              <a:xfrm>
                <a:off x="1915" y="971"/>
                <a:ext cx="742" cy="545"/>
                <a:chOff x="1915" y="971"/>
                <a:chExt cx="742" cy="545"/>
              </a:xfrm>
            </p:grpSpPr>
            <p:grpSp>
              <p:nvGrpSpPr>
                <p:cNvPr id="292942" name="Group 78"/>
                <p:cNvGrpSpPr>
                  <a:grpSpLocks/>
                </p:cNvGrpSpPr>
                <p:nvPr/>
              </p:nvGrpSpPr>
              <p:grpSpPr bwMode="auto">
                <a:xfrm>
                  <a:off x="2251" y="971"/>
                  <a:ext cx="58" cy="70"/>
                  <a:chOff x="2978" y="8754"/>
                  <a:chExt cx="160" cy="160"/>
                </a:xfrm>
              </p:grpSpPr>
              <p:sp>
                <p:nvSpPr>
                  <p:cNvPr id="29294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44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45" name="Group 81"/>
                <p:cNvGrpSpPr>
                  <a:grpSpLocks/>
                </p:cNvGrpSpPr>
                <p:nvPr/>
              </p:nvGrpSpPr>
              <p:grpSpPr bwMode="auto">
                <a:xfrm>
                  <a:off x="2251" y="1446"/>
                  <a:ext cx="58" cy="70"/>
                  <a:chOff x="2978" y="8754"/>
                  <a:chExt cx="160" cy="160"/>
                </a:xfrm>
              </p:grpSpPr>
              <p:sp>
                <p:nvSpPr>
                  <p:cNvPr id="292946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47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48" name="Group 84"/>
                <p:cNvGrpSpPr>
                  <a:grpSpLocks/>
                </p:cNvGrpSpPr>
                <p:nvPr/>
              </p:nvGrpSpPr>
              <p:grpSpPr bwMode="auto">
                <a:xfrm>
                  <a:off x="2251" y="1331"/>
                  <a:ext cx="58" cy="69"/>
                  <a:chOff x="2978" y="8754"/>
                  <a:chExt cx="160" cy="160"/>
                </a:xfrm>
              </p:grpSpPr>
              <p:sp>
                <p:nvSpPr>
                  <p:cNvPr id="292949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50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51" name="Group 87"/>
                <p:cNvGrpSpPr>
                  <a:grpSpLocks/>
                </p:cNvGrpSpPr>
                <p:nvPr/>
              </p:nvGrpSpPr>
              <p:grpSpPr bwMode="auto">
                <a:xfrm>
                  <a:off x="2251" y="1087"/>
                  <a:ext cx="58" cy="70"/>
                  <a:chOff x="2978" y="8754"/>
                  <a:chExt cx="160" cy="160"/>
                </a:xfrm>
              </p:grpSpPr>
              <p:sp>
                <p:nvSpPr>
                  <p:cNvPr id="292952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53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54" name="Group 90"/>
                <p:cNvGrpSpPr>
                  <a:grpSpLocks/>
                </p:cNvGrpSpPr>
                <p:nvPr/>
              </p:nvGrpSpPr>
              <p:grpSpPr bwMode="auto">
                <a:xfrm>
                  <a:off x="2251" y="1215"/>
                  <a:ext cx="58" cy="69"/>
                  <a:chOff x="2978" y="8754"/>
                  <a:chExt cx="160" cy="160"/>
                </a:xfrm>
              </p:grpSpPr>
              <p:sp>
                <p:nvSpPr>
                  <p:cNvPr id="292955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56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57" name="Group 93"/>
                <p:cNvGrpSpPr>
                  <a:grpSpLocks/>
                </p:cNvGrpSpPr>
                <p:nvPr/>
              </p:nvGrpSpPr>
              <p:grpSpPr bwMode="auto">
                <a:xfrm>
                  <a:off x="2147" y="1018"/>
                  <a:ext cx="58" cy="69"/>
                  <a:chOff x="2978" y="8754"/>
                  <a:chExt cx="160" cy="160"/>
                </a:xfrm>
              </p:grpSpPr>
              <p:sp>
                <p:nvSpPr>
                  <p:cNvPr id="292958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59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60" name="Group 96"/>
                <p:cNvGrpSpPr>
                  <a:grpSpLocks/>
                </p:cNvGrpSpPr>
                <p:nvPr/>
              </p:nvGrpSpPr>
              <p:grpSpPr bwMode="auto">
                <a:xfrm>
                  <a:off x="2147" y="1400"/>
                  <a:ext cx="58" cy="70"/>
                  <a:chOff x="2978" y="8754"/>
                  <a:chExt cx="160" cy="160"/>
                </a:xfrm>
              </p:grpSpPr>
              <p:sp>
                <p:nvSpPr>
                  <p:cNvPr id="292961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62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63" name="Group 99"/>
                <p:cNvGrpSpPr>
                  <a:grpSpLocks/>
                </p:cNvGrpSpPr>
                <p:nvPr/>
              </p:nvGrpSpPr>
              <p:grpSpPr bwMode="auto">
                <a:xfrm>
                  <a:off x="2147" y="1273"/>
                  <a:ext cx="58" cy="69"/>
                  <a:chOff x="2978" y="8754"/>
                  <a:chExt cx="160" cy="160"/>
                </a:xfrm>
              </p:grpSpPr>
              <p:sp>
                <p:nvSpPr>
                  <p:cNvPr id="292964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65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66" name="Group 102"/>
                <p:cNvGrpSpPr>
                  <a:grpSpLocks/>
                </p:cNvGrpSpPr>
                <p:nvPr/>
              </p:nvGrpSpPr>
              <p:grpSpPr bwMode="auto">
                <a:xfrm>
                  <a:off x="2147" y="1145"/>
                  <a:ext cx="58" cy="70"/>
                  <a:chOff x="2978" y="8754"/>
                  <a:chExt cx="160" cy="160"/>
                </a:xfrm>
              </p:grpSpPr>
              <p:sp>
                <p:nvSpPr>
                  <p:cNvPr id="292967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68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69" name="Group 105"/>
                <p:cNvGrpSpPr>
                  <a:grpSpLocks/>
                </p:cNvGrpSpPr>
                <p:nvPr/>
              </p:nvGrpSpPr>
              <p:grpSpPr bwMode="auto">
                <a:xfrm>
                  <a:off x="2042" y="1110"/>
                  <a:ext cx="58" cy="70"/>
                  <a:chOff x="2978" y="8754"/>
                  <a:chExt cx="160" cy="160"/>
                </a:xfrm>
              </p:grpSpPr>
              <p:sp>
                <p:nvSpPr>
                  <p:cNvPr id="292970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71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72" name="Group 108"/>
                <p:cNvGrpSpPr>
                  <a:grpSpLocks/>
                </p:cNvGrpSpPr>
                <p:nvPr/>
              </p:nvGrpSpPr>
              <p:grpSpPr bwMode="auto">
                <a:xfrm>
                  <a:off x="2042" y="1307"/>
                  <a:ext cx="58" cy="70"/>
                  <a:chOff x="2978" y="8754"/>
                  <a:chExt cx="160" cy="160"/>
                </a:xfrm>
              </p:grpSpPr>
              <p:sp>
                <p:nvSpPr>
                  <p:cNvPr id="292973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74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75" name="Group 111"/>
                <p:cNvGrpSpPr>
                  <a:grpSpLocks/>
                </p:cNvGrpSpPr>
                <p:nvPr/>
              </p:nvGrpSpPr>
              <p:grpSpPr bwMode="auto">
                <a:xfrm>
                  <a:off x="2042" y="1215"/>
                  <a:ext cx="58" cy="69"/>
                  <a:chOff x="2978" y="8754"/>
                  <a:chExt cx="160" cy="160"/>
                </a:xfrm>
              </p:grpSpPr>
              <p:sp>
                <p:nvSpPr>
                  <p:cNvPr id="292976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77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78" name="Group 114"/>
                <p:cNvGrpSpPr>
                  <a:grpSpLocks/>
                </p:cNvGrpSpPr>
                <p:nvPr/>
              </p:nvGrpSpPr>
              <p:grpSpPr bwMode="auto">
                <a:xfrm>
                  <a:off x="1915" y="1215"/>
                  <a:ext cx="58" cy="69"/>
                  <a:chOff x="2978" y="8754"/>
                  <a:chExt cx="160" cy="160"/>
                </a:xfrm>
              </p:grpSpPr>
              <p:sp>
                <p:nvSpPr>
                  <p:cNvPr id="292979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80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81" name="Group 117"/>
                <p:cNvGrpSpPr>
                  <a:grpSpLocks/>
                </p:cNvGrpSpPr>
                <p:nvPr/>
              </p:nvGrpSpPr>
              <p:grpSpPr bwMode="auto">
                <a:xfrm flipH="1">
                  <a:off x="2367" y="1018"/>
                  <a:ext cx="58" cy="69"/>
                  <a:chOff x="2978" y="8754"/>
                  <a:chExt cx="160" cy="160"/>
                </a:xfrm>
              </p:grpSpPr>
              <p:sp>
                <p:nvSpPr>
                  <p:cNvPr id="292982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83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84" name="Group 120"/>
                <p:cNvGrpSpPr>
                  <a:grpSpLocks/>
                </p:cNvGrpSpPr>
                <p:nvPr/>
              </p:nvGrpSpPr>
              <p:grpSpPr bwMode="auto">
                <a:xfrm flipH="1">
                  <a:off x="2367" y="1400"/>
                  <a:ext cx="58" cy="70"/>
                  <a:chOff x="2978" y="8754"/>
                  <a:chExt cx="160" cy="160"/>
                </a:xfrm>
              </p:grpSpPr>
              <p:sp>
                <p:nvSpPr>
                  <p:cNvPr id="292985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86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87" name="Group 123"/>
                <p:cNvGrpSpPr>
                  <a:grpSpLocks/>
                </p:cNvGrpSpPr>
                <p:nvPr/>
              </p:nvGrpSpPr>
              <p:grpSpPr bwMode="auto">
                <a:xfrm flipH="1">
                  <a:off x="2367" y="1273"/>
                  <a:ext cx="58" cy="69"/>
                  <a:chOff x="2978" y="8754"/>
                  <a:chExt cx="160" cy="160"/>
                </a:xfrm>
              </p:grpSpPr>
              <p:sp>
                <p:nvSpPr>
                  <p:cNvPr id="292988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89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90" name="Group 126"/>
                <p:cNvGrpSpPr>
                  <a:grpSpLocks/>
                </p:cNvGrpSpPr>
                <p:nvPr/>
              </p:nvGrpSpPr>
              <p:grpSpPr bwMode="auto">
                <a:xfrm flipH="1">
                  <a:off x="2367" y="1134"/>
                  <a:ext cx="58" cy="69"/>
                  <a:chOff x="2978" y="8754"/>
                  <a:chExt cx="160" cy="160"/>
                </a:xfrm>
              </p:grpSpPr>
              <p:sp>
                <p:nvSpPr>
                  <p:cNvPr id="292991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92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93" name="Group 129"/>
                <p:cNvGrpSpPr>
                  <a:grpSpLocks/>
                </p:cNvGrpSpPr>
                <p:nvPr/>
              </p:nvGrpSpPr>
              <p:grpSpPr bwMode="auto">
                <a:xfrm flipH="1">
                  <a:off x="2483" y="1110"/>
                  <a:ext cx="58" cy="70"/>
                  <a:chOff x="2978" y="8754"/>
                  <a:chExt cx="160" cy="160"/>
                </a:xfrm>
              </p:grpSpPr>
              <p:sp>
                <p:nvSpPr>
                  <p:cNvPr id="292994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95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96" name="Group 132"/>
                <p:cNvGrpSpPr>
                  <a:grpSpLocks/>
                </p:cNvGrpSpPr>
                <p:nvPr/>
              </p:nvGrpSpPr>
              <p:grpSpPr bwMode="auto">
                <a:xfrm flipH="1">
                  <a:off x="2483" y="1296"/>
                  <a:ext cx="58" cy="69"/>
                  <a:chOff x="2978" y="8754"/>
                  <a:chExt cx="160" cy="160"/>
                </a:xfrm>
              </p:grpSpPr>
              <p:sp>
                <p:nvSpPr>
                  <p:cNvPr id="292997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98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999" name="Group 135"/>
                <p:cNvGrpSpPr>
                  <a:grpSpLocks/>
                </p:cNvGrpSpPr>
                <p:nvPr/>
              </p:nvGrpSpPr>
              <p:grpSpPr bwMode="auto">
                <a:xfrm flipH="1">
                  <a:off x="2483" y="1203"/>
                  <a:ext cx="58" cy="70"/>
                  <a:chOff x="2978" y="8754"/>
                  <a:chExt cx="160" cy="160"/>
                </a:xfrm>
              </p:grpSpPr>
              <p:sp>
                <p:nvSpPr>
                  <p:cNvPr id="293000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001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3002" name="Group 138"/>
                <p:cNvGrpSpPr>
                  <a:grpSpLocks/>
                </p:cNvGrpSpPr>
                <p:nvPr/>
              </p:nvGrpSpPr>
              <p:grpSpPr bwMode="auto">
                <a:xfrm flipH="1">
                  <a:off x="2599" y="1203"/>
                  <a:ext cx="58" cy="70"/>
                  <a:chOff x="2978" y="8754"/>
                  <a:chExt cx="160" cy="160"/>
                </a:xfrm>
              </p:grpSpPr>
              <p:sp>
                <p:nvSpPr>
                  <p:cNvPr id="293003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004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93005" name="Group 141"/>
              <p:cNvGrpSpPr>
                <a:grpSpLocks/>
              </p:cNvGrpSpPr>
              <p:nvPr/>
            </p:nvGrpSpPr>
            <p:grpSpPr bwMode="auto">
              <a:xfrm>
                <a:off x="1509" y="1038"/>
                <a:ext cx="348" cy="445"/>
                <a:chOff x="1509" y="1006"/>
                <a:chExt cx="348" cy="445"/>
              </a:xfrm>
            </p:grpSpPr>
            <p:sp>
              <p:nvSpPr>
                <p:cNvPr id="293006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509" y="1219"/>
                  <a:ext cx="243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</a:t>
                  </a:r>
                  <a:endPara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3007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509" y="1110"/>
                  <a:ext cx="243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</a:t>
                  </a:r>
                  <a:endPara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300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509" y="1006"/>
                  <a:ext cx="243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</a:t>
                  </a:r>
                  <a:endPara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3009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13" y="1110"/>
                  <a:ext cx="244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</a:t>
                  </a:r>
                  <a:endPara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010" name="Group 146"/>
              <p:cNvGrpSpPr>
                <a:grpSpLocks/>
              </p:cNvGrpSpPr>
              <p:nvPr/>
            </p:nvGrpSpPr>
            <p:grpSpPr bwMode="auto">
              <a:xfrm>
                <a:off x="2731" y="1055"/>
                <a:ext cx="349" cy="417"/>
                <a:chOff x="2723" y="384"/>
                <a:chExt cx="349" cy="417"/>
              </a:xfrm>
            </p:grpSpPr>
            <p:sp>
              <p:nvSpPr>
                <p:cNvPr id="293011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2828" y="384"/>
                  <a:ext cx="244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</a:t>
                  </a:r>
                  <a:endPara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3012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2828" y="477"/>
                  <a:ext cx="244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</a:t>
                  </a:r>
                  <a:endPara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3013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2828" y="570"/>
                  <a:ext cx="24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</a:t>
                  </a:r>
                  <a:endPara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3014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2723" y="480"/>
                  <a:ext cx="244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</a:t>
                  </a:r>
                  <a:endPara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015" name="Group 151"/>
              <p:cNvGrpSpPr>
                <a:grpSpLocks/>
              </p:cNvGrpSpPr>
              <p:nvPr/>
            </p:nvGrpSpPr>
            <p:grpSpPr bwMode="auto">
              <a:xfrm>
                <a:off x="1509" y="1991"/>
                <a:ext cx="1543" cy="267"/>
                <a:chOff x="1509" y="1991"/>
                <a:chExt cx="1543" cy="267"/>
              </a:xfrm>
            </p:grpSpPr>
            <p:sp>
              <p:nvSpPr>
                <p:cNvPr id="293016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1509" y="1991"/>
                  <a:ext cx="0" cy="24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017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1601" y="1991"/>
                  <a:ext cx="0" cy="24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018" name="Line 154"/>
                <p:cNvSpPr>
                  <a:spLocks noChangeShapeType="1"/>
                </p:cNvSpPr>
                <p:nvPr/>
              </p:nvSpPr>
              <p:spPr bwMode="auto">
                <a:xfrm flipH="1" flipV="1">
                  <a:off x="3052" y="1991"/>
                  <a:ext cx="0" cy="24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019" name="Line 155"/>
                <p:cNvSpPr>
                  <a:spLocks noChangeShapeType="1"/>
                </p:cNvSpPr>
                <p:nvPr/>
              </p:nvSpPr>
              <p:spPr bwMode="auto">
                <a:xfrm flipH="1" flipV="1">
                  <a:off x="2959" y="1991"/>
                  <a:ext cx="0" cy="24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020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2832" y="1991"/>
                  <a:ext cx="0" cy="25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021" name="Line 157"/>
                <p:cNvSpPr>
                  <a:spLocks noChangeShapeType="1"/>
                </p:cNvSpPr>
                <p:nvPr/>
              </p:nvSpPr>
              <p:spPr bwMode="auto">
                <a:xfrm flipH="1" flipV="1">
                  <a:off x="1729" y="1991"/>
                  <a:ext cx="0" cy="24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022" name="Line 158"/>
                <p:cNvSpPr>
                  <a:spLocks noChangeShapeType="1"/>
                </p:cNvSpPr>
                <p:nvPr/>
              </p:nvSpPr>
              <p:spPr bwMode="auto">
                <a:xfrm>
                  <a:off x="2367" y="2014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023" name="Line 159"/>
                <p:cNvSpPr>
                  <a:spLocks noChangeShapeType="1"/>
                </p:cNvSpPr>
                <p:nvPr/>
              </p:nvSpPr>
              <p:spPr bwMode="auto">
                <a:xfrm>
                  <a:off x="2472" y="2014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024" name="Line 160"/>
                <p:cNvSpPr>
                  <a:spLocks noChangeShapeType="1"/>
                </p:cNvSpPr>
                <p:nvPr/>
              </p:nvSpPr>
              <p:spPr bwMode="auto">
                <a:xfrm>
                  <a:off x="2205" y="2014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025" name="Line 161"/>
                <p:cNvSpPr>
                  <a:spLocks noChangeShapeType="1"/>
                </p:cNvSpPr>
                <p:nvPr/>
              </p:nvSpPr>
              <p:spPr bwMode="auto">
                <a:xfrm>
                  <a:off x="1950" y="2014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026" name="Line 162"/>
                <p:cNvSpPr>
                  <a:spLocks noChangeShapeType="1"/>
                </p:cNvSpPr>
                <p:nvPr/>
              </p:nvSpPr>
              <p:spPr bwMode="auto">
                <a:xfrm>
                  <a:off x="2286" y="2014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027" name="Line 163"/>
                <p:cNvSpPr>
                  <a:spLocks noChangeShapeType="1"/>
                </p:cNvSpPr>
                <p:nvPr/>
              </p:nvSpPr>
              <p:spPr bwMode="auto">
                <a:xfrm>
                  <a:off x="2100" y="2014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028" name="Line 164"/>
                <p:cNvSpPr>
                  <a:spLocks noChangeShapeType="1"/>
                </p:cNvSpPr>
                <p:nvPr/>
              </p:nvSpPr>
              <p:spPr bwMode="auto">
                <a:xfrm>
                  <a:off x="2634" y="1991"/>
                  <a:ext cx="0" cy="26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3029" name="Line 165"/>
              <p:cNvSpPr>
                <a:spLocks noChangeShapeType="1"/>
              </p:cNvSpPr>
              <p:nvPr/>
            </p:nvSpPr>
            <p:spPr bwMode="auto">
              <a:xfrm flipH="1">
                <a:off x="3435" y="1250"/>
                <a:ext cx="25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30" name="Line 166"/>
              <p:cNvSpPr>
                <a:spLocks noChangeShapeType="1"/>
              </p:cNvSpPr>
              <p:nvPr/>
            </p:nvSpPr>
            <p:spPr bwMode="auto">
              <a:xfrm flipH="1">
                <a:off x="3435" y="1296"/>
                <a:ext cx="25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31" name="Line 167"/>
              <p:cNvSpPr>
                <a:spLocks noChangeShapeType="1"/>
              </p:cNvSpPr>
              <p:nvPr/>
            </p:nvSpPr>
            <p:spPr bwMode="auto">
              <a:xfrm flipH="1">
                <a:off x="3435" y="1470"/>
                <a:ext cx="25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32" name="Line 168"/>
              <p:cNvSpPr>
                <a:spLocks noChangeShapeType="1"/>
              </p:cNvSpPr>
              <p:nvPr/>
            </p:nvSpPr>
            <p:spPr bwMode="auto">
              <a:xfrm flipH="1">
                <a:off x="3435" y="1018"/>
                <a:ext cx="25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33" name="Line 169"/>
              <p:cNvSpPr>
                <a:spLocks noChangeShapeType="1"/>
              </p:cNvSpPr>
              <p:nvPr/>
            </p:nvSpPr>
            <p:spPr bwMode="auto">
              <a:xfrm flipH="1">
                <a:off x="3435" y="1192"/>
                <a:ext cx="25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3034" name="Group 170"/>
              <p:cNvGrpSpPr>
                <a:grpSpLocks/>
              </p:cNvGrpSpPr>
              <p:nvPr/>
            </p:nvGrpSpPr>
            <p:grpSpPr bwMode="auto">
              <a:xfrm>
                <a:off x="2932" y="958"/>
                <a:ext cx="244" cy="626"/>
                <a:chOff x="2924" y="144"/>
                <a:chExt cx="244" cy="626"/>
              </a:xfrm>
            </p:grpSpPr>
            <p:sp>
              <p:nvSpPr>
                <p:cNvPr id="293035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2924" y="538"/>
                  <a:ext cx="244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</a:t>
                  </a:r>
                  <a:endPara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3036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924" y="411"/>
                  <a:ext cx="244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</a:t>
                  </a:r>
                  <a:endPara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3037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924" y="273"/>
                  <a:ext cx="244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</a:t>
                  </a:r>
                  <a:endPara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3038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2924" y="144"/>
                  <a:ext cx="244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</a:t>
                  </a:r>
                  <a:endPara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039" name="Group 175"/>
              <p:cNvGrpSpPr>
                <a:grpSpLocks/>
              </p:cNvGrpSpPr>
              <p:nvPr/>
            </p:nvGrpSpPr>
            <p:grpSpPr bwMode="auto">
              <a:xfrm>
                <a:off x="1392" y="952"/>
                <a:ext cx="244" cy="626"/>
                <a:chOff x="2924" y="144"/>
                <a:chExt cx="244" cy="626"/>
              </a:xfrm>
            </p:grpSpPr>
            <p:sp>
              <p:nvSpPr>
                <p:cNvPr id="293040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2924" y="538"/>
                  <a:ext cx="244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</a:t>
                  </a:r>
                  <a:endPara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3041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2924" y="411"/>
                  <a:ext cx="244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</a:t>
                  </a:r>
                  <a:endPara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3042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2924" y="273"/>
                  <a:ext cx="244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</a:t>
                  </a:r>
                  <a:endPara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3043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2924" y="144"/>
                  <a:ext cx="244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</a:t>
                  </a:r>
                  <a:endPara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044" name="Group 180"/>
          <p:cNvGrpSpPr>
            <a:grpSpLocks/>
          </p:cNvGrpSpPr>
          <p:nvPr/>
        </p:nvGrpSpPr>
        <p:grpSpPr bwMode="auto">
          <a:xfrm>
            <a:off x="4876800" y="3048001"/>
            <a:ext cx="5029200" cy="3141663"/>
            <a:chOff x="2112" y="1920"/>
            <a:chExt cx="3168" cy="1979"/>
          </a:xfrm>
        </p:grpSpPr>
        <p:grpSp>
          <p:nvGrpSpPr>
            <p:cNvPr id="293045" name="Group 181"/>
            <p:cNvGrpSpPr>
              <a:grpSpLocks/>
            </p:cNvGrpSpPr>
            <p:nvPr/>
          </p:nvGrpSpPr>
          <p:grpSpPr bwMode="auto">
            <a:xfrm>
              <a:off x="2112" y="1920"/>
              <a:ext cx="2331" cy="1979"/>
              <a:chOff x="2640" y="2245"/>
              <a:chExt cx="2331" cy="1979"/>
            </a:xfrm>
          </p:grpSpPr>
          <p:sp>
            <p:nvSpPr>
              <p:cNvPr id="293046" name="Freeform 182"/>
              <p:cNvSpPr>
                <a:spLocks/>
              </p:cNvSpPr>
              <p:nvPr/>
            </p:nvSpPr>
            <p:spPr bwMode="auto">
              <a:xfrm>
                <a:off x="3228" y="3201"/>
                <a:ext cx="432" cy="753"/>
              </a:xfrm>
              <a:custGeom>
                <a:avLst/>
                <a:gdLst>
                  <a:gd name="T0" fmla="*/ 20 w 800"/>
                  <a:gd name="T1" fmla="*/ 0 h 1440"/>
                  <a:gd name="T2" fmla="*/ 0 w 800"/>
                  <a:gd name="T3" fmla="*/ 640 h 1440"/>
                  <a:gd name="T4" fmla="*/ 800 w 800"/>
                  <a:gd name="T5" fmla="*/ 1440 h 1440"/>
                  <a:gd name="T6" fmla="*/ 800 w 800"/>
                  <a:gd name="T7" fmla="*/ 780 h 1440"/>
                  <a:gd name="T8" fmla="*/ 20 w 800"/>
                  <a:gd name="T9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0" h="1440">
                    <a:moveTo>
                      <a:pt x="20" y="0"/>
                    </a:moveTo>
                    <a:lnTo>
                      <a:pt x="0" y="640"/>
                    </a:lnTo>
                    <a:lnTo>
                      <a:pt x="800" y="1440"/>
                    </a:lnTo>
                    <a:lnTo>
                      <a:pt x="800" y="780"/>
                    </a:lnTo>
                    <a:lnTo>
                      <a:pt x="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>
                      <a:gamma/>
                      <a:shade val="36078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47" name="AutoShape 183"/>
              <p:cNvSpPr>
                <a:spLocks noChangeArrowheads="1"/>
              </p:cNvSpPr>
              <p:nvPr/>
            </p:nvSpPr>
            <p:spPr bwMode="auto">
              <a:xfrm rot="-2694359">
                <a:off x="3218" y="2553"/>
                <a:ext cx="1541" cy="607"/>
              </a:xfrm>
              <a:prstGeom prst="parallelogram">
                <a:avLst>
                  <a:gd name="adj" fmla="val 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48" name="Line 184"/>
              <p:cNvSpPr>
                <a:spLocks noChangeShapeType="1"/>
              </p:cNvSpPr>
              <p:nvPr/>
            </p:nvSpPr>
            <p:spPr bwMode="auto">
              <a:xfrm rot="18905641" flipV="1">
                <a:off x="3559" y="2907"/>
                <a:ext cx="0" cy="23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49" name="Line 185"/>
              <p:cNvSpPr>
                <a:spLocks noChangeShapeType="1"/>
              </p:cNvSpPr>
              <p:nvPr/>
            </p:nvSpPr>
            <p:spPr bwMode="auto">
              <a:xfrm rot="18905641" flipV="1">
                <a:off x="3441" y="3428"/>
                <a:ext cx="1530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50" name="Freeform 186"/>
              <p:cNvSpPr>
                <a:spLocks/>
              </p:cNvSpPr>
              <p:nvPr/>
            </p:nvSpPr>
            <p:spPr bwMode="auto">
              <a:xfrm rot="-2694359">
                <a:off x="3433" y="2982"/>
                <a:ext cx="100" cy="244"/>
              </a:xfrm>
              <a:custGeom>
                <a:avLst/>
                <a:gdLst>
                  <a:gd name="T0" fmla="*/ 190 w 190"/>
                  <a:gd name="T1" fmla="*/ 460 h 460"/>
                  <a:gd name="T2" fmla="*/ 70 w 190"/>
                  <a:gd name="T3" fmla="*/ 300 h 460"/>
                  <a:gd name="T4" fmla="*/ 10 w 190"/>
                  <a:gd name="T5" fmla="*/ 120 h 460"/>
                  <a:gd name="T6" fmla="*/ 10 w 190"/>
                  <a:gd name="T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460">
                    <a:moveTo>
                      <a:pt x="190" y="460"/>
                    </a:moveTo>
                    <a:cubicBezTo>
                      <a:pt x="145" y="408"/>
                      <a:pt x="100" y="357"/>
                      <a:pt x="70" y="300"/>
                    </a:cubicBezTo>
                    <a:cubicBezTo>
                      <a:pt x="40" y="243"/>
                      <a:pt x="20" y="170"/>
                      <a:pt x="10" y="120"/>
                    </a:cubicBezTo>
                    <a:cubicBezTo>
                      <a:pt x="0" y="70"/>
                      <a:pt x="5" y="35"/>
                      <a:pt x="1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51" name="Freeform 187"/>
              <p:cNvSpPr>
                <a:spLocks/>
              </p:cNvSpPr>
              <p:nvPr/>
            </p:nvSpPr>
            <p:spPr bwMode="auto">
              <a:xfrm rot="-2694359">
                <a:off x="3354" y="3212"/>
                <a:ext cx="242" cy="85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52" name="Freeform 188"/>
              <p:cNvSpPr>
                <a:spLocks/>
              </p:cNvSpPr>
              <p:nvPr/>
            </p:nvSpPr>
            <p:spPr bwMode="auto">
              <a:xfrm rot="18905641" flipH="1">
                <a:off x="3601" y="2818"/>
                <a:ext cx="100" cy="244"/>
              </a:xfrm>
              <a:custGeom>
                <a:avLst/>
                <a:gdLst>
                  <a:gd name="T0" fmla="*/ 190 w 190"/>
                  <a:gd name="T1" fmla="*/ 460 h 460"/>
                  <a:gd name="T2" fmla="*/ 70 w 190"/>
                  <a:gd name="T3" fmla="*/ 300 h 460"/>
                  <a:gd name="T4" fmla="*/ 10 w 190"/>
                  <a:gd name="T5" fmla="*/ 120 h 460"/>
                  <a:gd name="T6" fmla="*/ 10 w 190"/>
                  <a:gd name="T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460">
                    <a:moveTo>
                      <a:pt x="190" y="460"/>
                    </a:moveTo>
                    <a:cubicBezTo>
                      <a:pt x="145" y="408"/>
                      <a:pt x="100" y="357"/>
                      <a:pt x="70" y="300"/>
                    </a:cubicBezTo>
                    <a:cubicBezTo>
                      <a:pt x="40" y="243"/>
                      <a:pt x="20" y="170"/>
                      <a:pt x="10" y="120"/>
                    </a:cubicBezTo>
                    <a:cubicBezTo>
                      <a:pt x="0" y="70"/>
                      <a:pt x="5" y="35"/>
                      <a:pt x="1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53" name="Line 189"/>
              <p:cNvSpPr>
                <a:spLocks noChangeShapeType="1"/>
              </p:cNvSpPr>
              <p:nvPr/>
            </p:nvSpPr>
            <p:spPr bwMode="auto">
              <a:xfrm rot="18905641" flipV="1">
                <a:off x="4142" y="2322"/>
                <a:ext cx="0" cy="23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54" name="Freeform 190"/>
              <p:cNvSpPr>
                <a:spLocks/>
              </p:cNvSpPr>
              <p:nvPr/>
            </p:nvSpPr>
            <p:spPr bwMode="auto">
              <a:xfrm rot="-2694359">
                <a:off x="4019" y="2397"/>
                <a:ext cx="100" cy="244"/>
              </a:xfrm>
              <a:custGeom>
                <a:avLst/>
                <a:gdLst>
                  <a:gd name="T0" fmla="*/ 190 w 190"/>
                  <a:gd name="T1" fmla="*/ 460 h 460"/>
                  <a:gd name="T2" fmla="*/ 70 w 190"/>
                  <a:gd name="T3" fmla="*/ 300 h 460"/>
                  <a:gd name="T4" fmla="*/ 10 w 190"/>
                  <a:gd name="T5" fmla="*/ 120 h 460"/>
                  <a:gd name="T6" fmla="*/ 10 w 190"/>
                  <a:gd name="T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460">
                    <a:moveTo>
                      <a:pt x="190" y="460"/>
                    </a:moveTo>
                    <a:cubicBezTo>
                      <a:pt x="145" y="408"/>
                      <a:pt x="100" y="357"/>
                      <a:pt x="70" y="300"/>
                    </a:cubicBezTo>
                    <a:cubicBezTo>
                      <a:pt x="40" y="243"/>
                      <a:pt x="20" y="170"/>
                      <a:pt x="10" y="120"/>
                    </a:cubicBezTo>
                    <a:cubicBezTo>
                      <a:pt x="0" y="70"/>
                      <a:pt x="5" y="35"/>
                      <a:pt x="1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55" name="Freeform 191"/>
              <p:cNvSpPr>
                <a:spLocks/>
              </p:cNvSpPr>
              <p:nvPr/>
            </p:nvSpPr>
            <p:spPr bwMode="auto">
              <a:xfrm rot="18905641" flipH="1">
                <a:off x="4274" y="2324"/>
                <a:ext cx="241" cy="74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56" name="Freeform 192"/>
              <p:cNvSpPr>
                <a:spLocks/>
              </p:cNvSpPr>
              <p:nvPr/>
            </p:nvSpPr>
            <p:spPr bwMode="auto">
              <a:xfrm rot="18905641" flipH="1">
                <a:off x="4172" y="2245"/>
                <a:ext cx="100" cy="245"/>
              </a:xfrm>
              <a:custGeom>
                <a:avLst/>
                <a:gdLst>
                  <a:gd name="T0" fmla="*/ 190 w 190"/>
                  <a:gd name="T1" fmla="*/ 460 h 460"/>
                  <a:gd name="T2" fmla="*/ 70 w 190"/>
                  <a:gd name="T3" fmla="*/ 300 h 460"/>
                  <a:gd name="T4" fmla="*/ 10 w 190"/>
                  <a:gd name="T5" fmla="*/ 120 h 460"/>
                  <a:gd name="T6" fmla="*/ 10 w 190"/>
                  <a:gd name="T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460">
                    <a:moveTo>
                      <a:pt x="190" y="460"/>
                    </a:moveTo>
                    <a:cubicBezTo>
                      <a:pt x="145" y="408"/>
                      <a:pt x="100" y="357"/>
                      <a:pt x="70" y="300"/>
                    </a:cubicBezTo>
                    <a:cubicBezTo>
                      <a:pt x="40" y="243"/>
                      <a:pt x="20" y="170"/>
                      <a:pt x="10" y="120"/>
                    </a:cubicBezTo>
                    <a:cubicBezTo>
                      <a:pt x="0" y="70"/>
                      <a:pt x="5" y="35"/>
                      <a:pt x="1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57" name="Line 193"/>
              <p:cNvSpPr>
                <a:spLocks noChangeShapeType="1"/>
              </p:cNvSpPr>
              <p:nvPr/>
            </p:nvSpPr>
            <p:spPr bwMode="auto">
              <a:xfrm rot="-2694359">
                <a:off x="3828" y="3153"/>
                <a:ext cx="0" cy="23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58" name="Line 194"/>
              <p:cNvSpPr>
                <a:spLocks noChangeShapeType="1"/>
              </p:cNvSpPr>
              <p:nvPr/>
            </p:nvSpPr>
            <p:spPr bwMode="auto">
              <a:xfrm rot="-2694359" flipH="1" flipV="1">
                <a:off x="3408" y="3311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59" name="Freeform 195"/>
              <p:cNvSpPr>
                <a:spLocks/>
              </p:cNvSpPr>
              <p:nvPr/>
            </p:nvSpPr>
            <p:spPr bwMode="auto">
              <a:xfrm rot="18905641" flipV="1">
                <a:off x="3686" y="3231"/>
                <a:ext cx="100" cy="243"/>
              </a:xfrm>
              <a:custGeom>
                <a:avLst/>
                <a:gdLst>
                  <a:gd name="T0" fmla="*/ 190 w 190"/>
                  <a:gd name="T1" fmla="*/ 460 h 460"/>
                  <a:gd name="T2" fmla="*/ 70 w 190"/>
                  <a:gd name="T3" fmla="*/ 300 h 460"/>
                  <a:gd name="T4" fmla="*/ 10 w 190"/>
                  <a:gd name="T5" fmla="*/ 120 h 460"/>
                  <a:gd name="T6" fmla="*/ 10 w 190"/>
                  <a:gd name="T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460">
                    <a:moveTo>
                      <a:pt x="190" y="460"/>
                    </a:moveTo>
                    <a:cubicBezTo>
                      <a:pt x="145" y="408"/>
                      <a:pt x="100" y="357"/>
                      <a:pt x="70" y="300"/>
                    </a:cubicBezTo>
                    <a:cubicBezTo>
                      <a:pt x="40" y="243"/>
                      <a:pt x="20" y="170"/>
                      <a:pt x="10" y="120"/>
                    </a:cubicBezTo>
                    <a:cubicBezTo>
                      <a:pt x="0" y="70"/>
                      <a:pt x="5" y="35"/>
                      <a:pt x="1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60" name="Freeform 196"/>
              <p:cNvSpPr>
                <a:spLocks/>
              </p:cNvSpPr>
              <p:nvPr/>
            </p:nvSpPr>
            <p:spPr bwMode="auto">
              <a:xfrm rot="18905641" flipV="1">
                <a:off x="3460" y="3318"/>
                <a:ext cx="242" cy="84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61" name="Freeform 197"/>
              <p:cNvSpPr>
                <a:spLocks/>
              </p:cNvSpPr>
              <p:nvPr/>
            </p:nvSpPr>
            <p:spPr bwMode="auto">
              <a:xfrm rot="-2694359" flipH="1" flipV="1">
                <a:off x="3865" y="3055"/>
                <a:ext cx="101" cy="255"/>
              </a:xfrm>
              <a:custGeom>
                <a:avLst/>
                <a:gdLst>
                  <a:gd name="T0" fmla="*/ 190 w 190"/>
                  <a:gd name="T1" fmla="*/ 460 h 460"/>
                  <a:gd name="T2" fmla="*/ 70 w 190"/>
                  <a:gd name="T3" fmla="*/ 300 h 460"/>
                  <a:gd name="T4" fmla="*/ 10 w 190"/>
                  <a:gd name="T5" fmla="*/ 120 h 460"/>
                  <a:gd name="T6" fmla="*/ 10 w 190"/>
                  <a:gd name="T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460">
                    <a:moveTo>
                      <a:pt x="190" y="460"/>
                    </a:moveTo>
                    <a:cubicBezTo>
                      <a:pt x="145" y="408"/>
                      <a:pt x="100" y="357"/>
                      <a:pt x="70" y="300"/>
                    </a:cubicBezTo>
                    <a:cubicBezTo>
                      <a:pt x="40" y="243"/>
                      <a:pt x="20" y="170"/>
                      <a:pt x="10" y="120"/>
                    </a:cubicBezTo>
                    <a:cubicBezTo>
                      <a:pt x="0" y="70"/>
                      <a:pt x="5" y="35"/>
                      <a:pt x="1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62" name="Line 198"/>
              <p:cNvSpPr>
                <a:spLocks noChangeShapeType="1"/>
              </p:cNvSpPr>
              <p:nvPr/>
            </p:nvSpPr>
            <p:spPr bwMode="auto">
              <a:xfrm rot="-2694359">
                <a:off x="3710" y="2861"/>
                <a:ext cx="554" cy="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63" name="Freeform 199"/>
              <p:cNvSpPr>
                <a:spLocks/>
              </p:cNvSpPr>
              <p:nvPr/>
            </p:nvSpPr>
            <p:spPr bwMode="auto">
              <a:xfrm rot="18905641" flipH="1">
                <a:off x="3672" y="2857"/>
                <a:ext cx="306" cy="100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64" name="Freeform 200"/>
              <p:cNvSpPr>
                <a:spLocks/>
              </p:cNvSpPr>
              <p:nvPr/>
            </p:nvSpPr>
            <p:spPr bwMode="auto">
              <a:xfrm rot="-2694359">
                <a:off x="3871" y="2653"/>
                <a:ext cx="313" cy="91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65" name="Freeform 201"/>
              <p:cNvSpPr>
                <a:spLocks/>
              </p:cNvSpPr>
              <p:nvPr/>
            </p:nvSpPr>
            <p:spPr bwMode="auto">
              <a:xfrm rot="-2694359" flipH="1" flipV="1">
                <a:off x="3787" y="2968"/>
                <a:ext cx="313" cy="114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66" name="Freeform 202"/>
              <p:cNvSpPr>
                <a:spLocks/>
              </p:cNvSpPr>
              <p:nvPr/>
            </p:nvSpPr>
            <p:spPr bwMode="auto">
              <a:xfrm rot="18905641" flipV="1">
                <a:off x="4007" y="2786"/>
                <a:ext cx="302" cy="83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67" name="Line 203"/>
              <p:cNvSpPr>
                <a:spLocks noChangeShapeType="1"/>
              </p:cNvSpPr>
              <p:nvPr/>
            </p:nvSpPr>
            <p:spPr bwMode="auto">
              <a:xfrm rot="-2694359">
                <a:off x="4416" y="2608"/>
                <a:ext cx="12" cy="20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68" name="Line 204"/>
              <p:cNvSpPr>
                <a:spLocks noChangeShapeType="1"/>
              </p:cNvSpPr>
              <p:nvPr/>
            </p:nvSpPr>
            <p:spPr bwMode="auto">
              <a:xfrm rot="18905641" flipV="1">
                <a:off x="4347" y="2406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69" name="Freeform 205"/>
              <p:cNvSpPr>
                <a:spLocks/>
              </p:cNvSpPr>
              <p:nvPr/>
            </p:nvSpPr>
            <p:spPr bwMode="auto">
              <a:xfrm rot="18905641" flipV="1">
                <a:off x="4287" y="2680"/>
                <a:ext cx="111" cy="207"/>
              </a:xfrm>
              <a:custGeom>
                <a:avLst/>
                <a:gdLst>
                  <a:gd name="T0" fmla="*/ 190 w 190"/>
                  <a:gd name="T1" fmla="*/ 460 h 460"/>
                  <a:gd name="T2" fmla="*/ 70 w 190"/>
                  <a:gd name="T3" fmla="*/ 300 h 460"/>
                  <a:gd name="T4" fmla="*/ 10 w 190"/>
                  <a:gd name="T5" fmla="*/ 120 h 460"/>
                  <a:gd name="T6" fmla="*/ 10 w 190"/>
                  <a:gd name="T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460">
                    <a:moveTo>
                      <a:pt x="190" y="460"/>
                    </a:moveTo>
                    <a:cubicBezTo>
                      <a:pt x="145" y="408"/>
                      <a:pt x="100" y="357"/>
                      <a:pt x="70" y="300"/>
                    </a:cubicBezTo>
                    <a:cubicBezTo>
                      <a:pt x="40" y="243"/>
                      <a:pt x="20" y="170"/>
                      <a:pt x="10" y="120"/>
                    </a:cubicBezTo>
                    <a:cubicBezTo>
                      <a:pt x="0" y="70"/>
                      <a:pt x="5" y="35"/>
                      <a:pt x="1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70" name="Freeform 206"/>
              <p:cNvSpPr>
                <a:spLocks/>
              </p:cNvSpPr>
              <p:nvPr/>
            </p:nvSpPr>
            <p:spPr bwMode="auto">
              <a:xfrm rot="-2694359" flipH="1" flipV="1">
                <a:off x="4389" y="2439"/>
                <a:ext cx="243" cy="70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71" name="Freeform 207"/>
              <p:cNvSpPr>
                <a:spLocks/>
              </p:cNvSpPr>
              <p:nvPr/>
            </p:nvSpPr>
            <p:spPr bwMode="auto">
              <a:xfrm rot="-2694359" flipH="1" flipV="1">
                <a:off x="4457" y="2536"/>
                <a:ext cx="94" cy="202"/>
              </a:xfrm>
              <a:custGeom>
                <a:avLst/>
                <a:gdLst>
                  <a:gd name="T0" fmla="*/ 190 w 190"/>
                  <a:gd name="T1" fmla="*/ 460 h 460"/>
                  <a:gd name="T2" fmla="*/ 70 w 190"/>
                  <a:gd name="T3" fmla="*/ 300 h 460"/>
                  <a:gd name="T4" fmla="*/ 10 w 190"/>
                  <a:gd name="T5" fmla="*/ 120 h 460"/>
                  <a:gd name="T6" fmla="*/ 10 w 190"/>
                  <a:gd name="T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460">
                    <a:moveTo>
                      <a:pt x="190" y="460"/>
                    </a:moveTo>
                    <a:cubicBezTo>
                      <a:pt x="145" y="408"/>
                      <a:pt x="100" y="357"/>
                      <a:pt x="70" y="300"/>
                    </a:cubicBezTo>
                    <a:cubicBezTo>
                      <a:pt x="40" y="243"/>
                      <a:pt x="20" y="170"/>
                      <a:pt x="10" y="120"/>
                    </a:cubicBezTo>
                    <a:cubicBezTo>
                      <a:pt x="0" y="70"/>
                      <a:pt x="5" y="35"/>
                      <a:pt x="1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72" name="Line 208"/>
              <p:cNvSpPr>
                <a:spLocks noChangeShapeType="1"/>
              </p:cNvSpPr>
              <p:nvPr/>
            </p:nvSpPr>
            <p:spPr bwMode="auto">
              <a:xfrm>
                <a:off x="3228" y="3202"/>
                <a:ext cx="0" cy="3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73" name="Line 209"/>
              <p:cNvSpPr>
                <a:spLocks noChangeShapeType="1"/>
              </p:cNvSpPr>
              <p:nvPr/>
            </p:nvSpPr>
            <p:spPr bwMode="auto">
              <a:xfrm>
                <a:off x="3660" y="3610"/>
                <a:ext cx="0" cy="3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74" name="Line 210"/>
              <p:cNvSpPr>
                <a:spLocks noChangeShapeType="1"/>
              </p:cNvSpPr>
              <p:nvPr/>
            </p:nvSpPr>
            <p:spPr bwMode="auto">
              <a:xfrm>
                <a:off x="3228" y="3537"/>
                <a:ext cx="548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75" name="Line 211"/>
              <p:cNvSpPr>
                <a:spLocks noChangeShapeType="1"/>
              </p:cNvSpPr>
              <p:nvPr/>
            </p:nvSpPr>
            <p:spPr bwMode="auto">
              <a:xfrm>
                <a:off x="4746" y="2532"/>
                <a:ext cx="0" cy="36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76" name="Line 212"/>
              <p:cNvSpPr>
                <a:spLocks noChangeShapeType="1"/>
              </p:cNvSpPr>
              <p:nvPr/>
            </p:nvSpPr>
            <p:spPr bwMode="auto">
              <a:xfrm flipV="1">
                <a:off x="3228" y="2867"/>
                <a:ext cx="0" cy="6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77" name="Line 213"/>
              <p:cNvSpPr>
                <a:spLocks noChangeShapeType="1"/>
              </p:cNvSpPr>
              <p:nvPr/>
            </p:nvSpPr>
            <p:spPr bwMode="auto">
              <a:xfrm flipH="1">
                <a:off x="2859" y="3369"/>
                <a:ext cx="538" cy="5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78" name="Line 214"/>
              <p:cNvSpPr>
                <a:spLocks noChangeShapeType="1"/>
              </p:cNvSpPr>
              <p:nvPr/>
            </p:nvSpPr>
            <p:spPr bwMode="auto">
              <a:xfrm>
                <a:off x="3913" y="3369"/>
                <a:ext cx="0" cy="36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79" name="Line 215"/>
              <p:cNvSpPr>
                <a:spLocks noChangeShapeType="1"/>
              </p:cNvSpPr>
              <p:nvPr/>
            </p:nvSpPr>
            <p:spPr bwMode="auto">
              <a:xfrm>
                <a:off x="3797" y="3495"/>
                <a:ext cx="0" cy="34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80" name="Line 216"/>
              <p:cNvSpPr>
                <a:spLocks noChangeShapeType="1"/>
              </p:cNvSpPr>
              <p:nvPr/>
            </p:nvSpPr>
            <p:spPr bwMode="auto">
              <a:xfrm>
                <a:off x="4040" y="3244"/>
                <a:ext cx="0" cy="35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81" name="Line 217"/>
              <p:cNvSpPr>
                <a:spLocks noChangeShapeType="1"/>
              </p:cNvSpPr>
              <p:nvPr/>
            </p:nvSpPr>
            <p:spPr bwMode="auto">
              <a:xfrm flipV="1">
                <a:off x="4504" y="2773"/>
                <a:ext cx="0" cy="34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82" name="Line 218"/>
              <p:cNvSpPr>
                <a:spLocks noChangeShapeType="1"/>
              </p:cNvSpPr>
              <p:nvPr/>
            </p:nvSpPr>
            <p:spPr bwMode="auto">
              <a:xfrm flipH="1" flipV="1">
                <a:off x="4609" y="2679"/>
                <a:ext cx="0" cy="33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83" name="Line 219"/>
              <p:cNvSpPr>
                <a:spLocks noChangeShapeType="1"/>
              </p:cNvSpPr>
              <p:nvPr/>
            </p:nvSpPr>
            <p:spPr bwMode="auto">
              <a:xfrm flipV="1">
                <a:off x="4388" y="2888"/>
                <a:ext cx="0" cy="34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84" name="Freeform 220"/>
              <p:cNvSpPr>
                <a:spLocks/>
              </p:cNvSpPr>
              <p:nvPr/>
            </p:nvSpPr>
            <p:spPr bwMode="auto">
              <a:xfrm rot="-2694359">
                <a:off x="3355" y="3566"/>
                <a:ext cx="242" cy="85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85" name="Line 221"/>
              <p:cNvSpPr>
                <a:spLocks noChangeShapeType="1"/>
              </p:cNvSpPr>
              <p:nvPr/>
            </p:nvSpPr>
            <p:spPr bwMode="auto">
              <a:xfrm rot="-2694359" flipH="1" flipV="1">
                <a:off x="3407" y="3662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86" name="Freeform 222"/>
              <p:cNvSpPr>
                <a:spLocks/>
              </p:cNvSpPr>
              <p:nvPr/>
            </p:nvSpPr>
            <p:spPr bwMode="auto">
              <a:xfrm rot="18905641" flipV="1">
                <a:off x="3449" y="3672"/>
                <a:ext cx="243" cy="84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87" name="Freeform 223"/>
              <p:cNvSpPr>
                <a:spLocks/>
              </p:cNvSpPr>
              <p:nvPr/>
            </p:nvSpPr>
            <p:spPr bwMode="auto">
              <a:xfrm>
                <a:off x="3365" y="3401"/>
                <a:ext cx="127" cy="52"/>
              </a:xfrm>
              <a:custGeom>
                <a:avLst/>
                <a:gdLst>
                  <a:gd name="T0" fmla="*/ 0 w 240"/>
                  <a:gd name="T1" fmla="*/ 0 h 100"/>
                  <a:gd name="T2" fmla="*/ 100 w 240"/>
                  <a:gd name="T3" fmla="*/ 80 h 100"/>
                  <a:gd name="T4" fmla="*/ 240 w 240"/>
                  <a:gd name="T5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100">
                    <a:moveTo>
                      <a:pt x="0" y="0"/>
                    </a:moveTo>
                    <a:cubicBezTo>
                      <a:pt x="30" y="31"/>
                      <a:pt x="60" y="63"/>
                      <a:pt x="100" y="80"/>
                    </a:cubicBezTo>
                    <a:cubicBezTo>
                      <a:pt x="140" y="97"/>
                      <a:pt x="190" y="98"/>
                      <a:pt x="240" y="10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88" name="Text Box 224"/>
              <p:cNvSpPr txBox="1">
                <a:spLocks noChangeArrowheads="1"/>
              </p:cNvSpPr>
              <p:nvPr/>
            </p:nvSpPr>
            <p:spPr bwMode="auto">
              <a:xfrm>
                <a:off x="2640" y="3781"/>
                <a:ext cx="27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293089" name="Text Box 225"/>
              <p:cNvSpPr txBox="1">
                <a:spLocks noChangeArrowheads="1"/>
              </p:cNvSpPr>
              <p:nvPr/>
            </p:nvSpPr>
            <p:spPr bwMode="auto">
              <a:xfrm>
                <a:off x="3072" y="2725"/>
                <a:ext cx="27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93090" name="Text Box 226"/>
              <p:cNvSpPr txBox="1">
                <a:spLocks noChangeArrowheads="1"/>
              </p:cNvSpPr>
              <p:nvPr/>
            </p:nvSpPr>
            <p:spPr bwMode="auto">
              <a:xfrm>
                <a:off x="3744" y="3973"/>
                <a:ext cx="27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93091" name="Line 227"/>
              <p:cNvSpPr>
                <a:spLocks noChangeShapeType="1"/>
              </p:cNvSpPr>
              <p:nvPr/>
            </p:nvSpPr>
            <p:spPr bwMode="auto">
              <a:xfrm>
                <a:off x="3228" y="3180"/>
                <a:ext cx="0" cy="3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92" name="Line 228"/>
              <p:cNvSpPr>
                <a:spLocks noChangeShapeType="1"/>
              </p:cNvSpPr>
              <p:nvPr/>
            </p:nvSpPr>
            <p:spPr bwMode="auto">
              <a:xfrm>
                <a:off x="3228" y="3536"/>
                <a:ext cx="443" cy="4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3093" name="Group 229"/>
            <p:cNvGrpSpPr>
              <a:grpSpLocks/>
            </p:cNvGrpSpPr>
            <p:nvPr/>
          </p:nvGrpSpPr>
          <p:grpSpPr bwMode="auto">
            <a:xfrm>
              <a:off x="3696" y="3183"/>
              <a:ext cx="1584" cy="315"/>
              <a:chOff x="3696" y="3183"/>
              <a:chExt cx="1584" cy="315"/>
            </a:xfrm>
          </p:grpSpPr>
          <p:sp>
            <p:nvSpPr>
              <p:cNvPr id="293094" name="Line 230"/>
              <p:cNvSpPr>
                <a:spLocks noChangeShapeType="1"/>
              </p:cNvSpPr>
              <p:nvPr/>
            </p:nvSpPr>
            <p:spPr bwMode="auto">
              <a:xfrm>
                <a:off x="3696" y="3293"/>
                <a:ext cx="28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95" name="Text Box 231"/>
              <p:cNvSpPr txBox="1">
                <a:spLocks noChangeArrowheads="1"/>
              </p:cNvSpPr>
              <p:nvPr/>
            </p:nvSpPr>
            <p:spPr bwMode="auto">
              <a:xfrm>
                <a:off x="3986" y="3183"/>
                <a:ext cx="1294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The electric currents on the inner walls </a:t>
                </a:r>
              </a:p>
            </p:txBody>
          </p:sp>
          <p:sp>
            <p:nvSpPr>
              <p:cNvPr id="293096" name="Line 232"/>
              <p:cNvSpPr>
                <a:spLocks noChangeShapeType="1"/>
              </p:cNvSpPr>
              <p:nvPr/>
            </p:nvSpPr>
            <p:spPr bwMode="auto">
              <a:xfrm>
                <a:off x="3696" y="3423"/>
                <a:ext cx="28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93097" name="Text Box 233"/>
          <p:cNvSpPr txBox="1">
            <a:spLocks noChangeArrowheads="1"/>
          </p:cNvSpPr>
          <p:nvPr/>
        </p:nvSpPr>
        <p:spPr bwMode="auto">
          <a:xfrm>
            <a:off x="2362200" y="441326"/>
            <a:ext cx="7543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electric and magnetic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field lines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and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currents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of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.</a:t>
            </a:r>
          </a:p>
        </p:txBody>
      </p:sp>
      <p:sp>
        <p:nvSpPr>
          <p:cNvPr id="293098" name="AutoShape 2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3099" name="AutoShape 2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09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4038600" y="517526"/>
            <a:ext cx="3886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modes with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higher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orders</a:t>
            </a:r>
          </a:p>
        </p:txBody>
      </p:sp>
      <p:grpSp>
        <p:nvGrpSpPr>
          <p:cNvPr id="293891" name="Group 3"/>
          <p:cNvGrpSpPr>
            <a:grpSpLocks/>
          </p:cNvGrpSpPr>
          <p:nvPr/>
        </p:nvGrpSpPr>
        <p:grpSpPr bwMode="auto">
          <a:xfrm>
            <a:off x="2895600" y="1447800"/>
            <a:ext cx="6064250" cy="3790950"/>
            <a:chOff x="864" y="912"/>
            <a:chExt cx="3820" cy="2388"/>
          </a:xfrm>
        </p:grpSpPr>
        <p:grpSp>
          <p:nvGrpSpPr>
            <p:cNvPr id="293892" name="Group 4"/>
            <p:cNvGrpSpPr>
              <a:grpSpLocks/>
            </p:cNvGrpSpPr>
            <p:nvPr/>
          </p:nvGrpSpPr>
          <p:grpSpPr bwMode="auto">
            <a:xfrm>
              <a:off x="864" y="1135"/>
              <a:ext cx="1747" cy="521"/>
              <a:chOff x="1380" y="4692"/>
              <a:chExt cx="3100" cy="1008"/>
            </a:xfrm>
          </p:grpSpPr>
          <p:sp>
            <p:nvSpPr>
              <p:cNvPr id="293893" name="Rectangle 5" descr="浅色上对角线"/>
              <p:cNvSpPr>
                <a:spLocks noChangeArrowheads="1"/>
              </p:cNvSpPr>
              <p:nvPr/>
            </p:nvSpPr>
            <p:spPr bwMode="auto">
              <a:xfrm>
                <a:off x="1380" y="4692"/>
                <a:ext cx="2246" cy="1006"/>
              </a:xfrm>
              <a:prstGeom prst="rect">
                <a:avLst/>
              </a:prstGeom>
              <a:pattFill prst="ltUpDiag">
                <a:fgClr>
                  <a:srgbClr val="969696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894" name="Rectangle 6"/>
              <p:cNvSpPr>
                <a:spLocks noChangeArrowheads="1"/>
              </p:cNvSpPr>
              <p:nvPr/>
            </p:nvSpPr>
            <p:spPr bwMode="auto">
              <a:xfrm>
                <a:off x="1380" y="4772"/>
                <a:ext cx="2246" cy="84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895" name="Rectangle 7" descr="浅色上对角线"/>
              <p:cNvSpPr>
                <a:spLocks noChangeArrowheads="1"/>
              </p:cNvSpPr>
              <p:nvPr/>
            </p:nvSpPr>
            <p:spPr bwMode="auto">
              <a:xfrm>
                <a:off x="3860" y="4692"/>
                <a:ext cx="620" cy="1008"/>
              </a:xfrm>
              <a:prstGeom prst="rect">
                <a:avLst/>
              </a:prstGeom>
              <a:pattFill prst="ltUpDiag">
                <a:fgClr>
                  <a:srgbClr val="969696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896" name="Rectangle 8"/>
              <p:cNvSpPr>
                <a:spLocks noChangeArrowheads="1"/>
              </p:cNvSpPr>
              <p:nvPr/>
            </p:nvSpPr>
            <p:spPr bwMode="auto">
              <a:xfrm>
                <a:off x="3940" y="4772"/>
                <a:ext cx="460" cy="84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3897" name="Text Box 9"/>
            <p:cNvSpPr txBox="1">
              <a:spLocks noChangeArrowheads="1"/>
            </p:cNvSpPr>
            <p:nvPr/>
          </p:nvSpPr>
          <p:spPr bwMode="auto">
            <a:xfrm>
              <a:off x="1326" y="918"/>
              <a:ext cx="473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anose="02020603050405020304" pitchFamily="18" charset="0"/>
                </a:rPr>
                <a:t>TE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10</a:t>
              </a:r>
              <a:endParaRPr lang="en-US" altLang="zh-CN" sz="1600" i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293898" name="Group 10"/>
            <p:cNvGrpSpPr>
              <a:grpSpLocks/>
            </p:cNvGrpSpPr>
            <p:nvPr/>
          </p:nvGrpSpPr>
          <p:grpSpPr bwMode="auto">
            <a:xfrm>
              <a:off x="2926" y="1135"/>
              <a:ext cx="1747" cy="521"/>
              <a:chOff x="1380" y="4692"/>
              <a:chExt cx="3100" cy="1008"/>
            </a:xfrm>
          </p:grpSpPr>
          <p:sp>
            <p:nvSpPr>
              <p:cNvPr id="293899" name="Rectangle 11" descr="浅色上对角线"/>
              <p:cNvSpPr>
                <a:spLocks noChangeArrowheads="1"/>
              </p:cNvSpPr>
              <p:nvPr/>
            </p:nvSpPr>
            <p:spPr bwMode="auto">
              <a:xfrm>
                <a:off x="1380" y="4692"/>
                <a:ext cx="2246" cy="1006"/>
              </a:xfrm>
              <a:prstGeom prst="rect">
                <a:avLst/>
              </a:prstGeom>
              <a:pattFill prst="ltUpDiag">
                <a:fgClr>
                  <a:srgbClr val="969696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00" name="Rectangle 12"/>
              <p:cNvSpPr>
                <a:spLocks noChangeArrowheads="1"/>
              </p:cNvSpPr>
              <p:nvPr/>
            </p:nvSpPr>
            <p:spPr bwMode="auto">
              <a:xfrm>
                <a:off x="1380" y="4772"/>
                <a:ext cx="2246" cy="84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01" name="Rectangle 13" descr="浅色上对角线"/>
              <p:cNvSpPr>
                <a:spLocks noChangeArrowheads="1"/>
              </p:cNvSpPr>
              <p:nvPr/>
            </p:nvSpPr>
            <p:spPr bwMode="auto">
              <a:xfrm>
                <a:off x="3860" y="4692"/>
                <a:ext cx="620" cy="1008"/>
              </a:xfrm>
              <a:prstGeom prst="rect">
                <a:avLst/>
              </a:prstGeom>
              <a:pattFill prst="ltUpDiag">
                <a:fgClr>
                  <a:srgbClr val="969696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02" name="Rectangle 14"/>
              <p:cNvSpPr>
                <a:spLocks noChangeArrowheads="1"/>
              </p:cNvSpPr>
              <p:nvPr/>
            </p:nvSpPr>
            <p:spPr bwMode="auto">
              <a:xfrm>
                <a:off x="3940" y="4772"/>
                <a:ext cx="460" cy="84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3903" name="Text Box 15"/>
            <p:cNvSpPr txBox="1">
              <a:spLocks noChangeArrowheads="1"/>
            </p:cNvSpPr>
            <p:nvPr/>
          </p:nvSpPr>
          <p:spPr bwMode="auto">
            <a:xfrm>
              <a:off x="3347" y="912"/>
              <a:ext cx="473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anose="02020603050405020304" pitchFamily="18" charset="0"/>
                </a:rPr>
                <a:t>TE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11</a:t>
              </a:r>
              <a:endParaRPr lang="en-US" altLang="zh-CN" sz="1600" i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293904" name="Group 16"/>
            <p:cNvGrpSpPr>
              <a:grpSpLocks/>
            </p:cNvGrpSpPr>
            <p:nvPr/>
          </p:nvGrpSpPr>
          <p:grpSpPr bwMode="auto">
            <a:xfrm>
              <a:off x="875" y="1942"/>
              <a:ext cx="1747" cy="521"/>
              <a:chOff x="1380" y="4692"/>
              <a:chExt cx="3100" cy="1008"/>
            </a:xfrm>
          </p:grpSpPr>
          <p:sp>
            <p:nvSpPr>
              <p:cNvPr id="293905" name="Rectangle 17" descr="浅色上对角线"/>
              <p:cNvSpPr>
                <a:spLocks noChangeArrowheads="1"/>
              </p:cNvSpPr>
              <p:nvPr/>
            </p:nvSpPr>
            <p:spPr bwMode="auto">
              <a:xfrm>
                <a:off x="1380" y="4692"/>
                <a:ext cx="2246" cy="1006"/>
              </a:xfrm>
              <a:prstGeom prst="rect">
                <a:avLst/>
              </a:prstGeom>
              <a:pattFill prst="ltUpDiag">
                <a:fgClr>
                  <a:srgbClr val="969696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06" name="Rectangle 18"/>
              <p:cNvSpPr>
                <a:spLocks noChangeArrowheads="1"/>
              </p:cNvSpPr>
              <p:nvPr/>
            </p:nvSpPr>
            <p:spPr bwMode="auto">
              <a:xfrm>
                <a:off x="1380" y="4772"/>
                <a:ext cx="2246" cy="84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07" name="Rectangle 19" descr="浅色上对角线"/>
              <p:cNvSpPr>
                <a:spLocks noChangeArrowheads="1"/>
              </p:cNvSpPr>
              <p:nvPr/>
            </p:nvSpPr>
            <p:spPr bwMode="auto">
              <a:xfrm>
                <a:off x="3860" y="4692"/>
                <a:ext cx="620" cy="1008"/>
              </a:xfrm>
              <a:prstGeom prst="rect">
                <a:avLst/>
              </a:prstGeom>
              <a:pattFill prst="ltUpDiag">
                <a:fgClr>
                  <a:srgbClr val="969696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08" name="Rectangle 20"/>
              <p:cNvSpPr>
                <a:spLocks noChangeArrowheads="1"/>
              </p:cNvSpPr>
              <p:nvPr/>
            </p:nvSpPr>
            <p:spPr bwMode="auto">
              <a:xfrm>
                <a:off x="3940" y="4772"/>
                <a:ext cx="460" cy="84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3909" name="Text Box 21"/>
            <p:cNvSpPr txBox="1">
              <a:spLocks noChangeArrowheads="1"/>
            </p:cNvSpPr>
            <p:nvPr/>
          </p:nvSpPr>
          <p:spPr bwMode="auto">
            <a:xfrm>
              <a:off x="1326" y="1735"/>
              <a:ext cx="473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anose="02020603050405020304" pitchFamily="18" charset="0"/>
                </a:rPr>
                <a:t>TE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20</a:t>
              </a:r>
              <a:endParaRPr lang="en-US" altLang="zh-CN" sz="1600" i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293910" name="Group 22"/>
            <p:cNvGrpSpPr>
              <a:grpSpLocks/>
            </p:cNvGrpSpPr>
            <p:nvPr/>
          </p:nvGrpSpPr>
          <p:grpSpPr bwMode="auto">
            <a:xfrm>
              <a:off x="2938" y="1940"/>
              <a:ext cx="1746" cy="521"/>
              <a:chOff x="1380" y="4692"/>
              <a:chExt cx="3100" cy="1008"/>
            </a:xfrm>
          </p:grpSpPr>
          <p:sp>
            <p:nvSpPr>
              <p:cNvPr id="293911" name="Rectangle 23" descr="浅色上对角线"/>
              <p:cNvSpPr>
                <a:spLocks noChangeArrowheads="1"/>
              </p:cNvSpPr>
              <p:nvPr/>
            </p:nvSpPr>
            <p:spPr bwMode="auto">
              <a:xfrm>
                <a:off x="1380" y="4692"/>
                <a:ext cx="2246" cy="1006"/>
              </a:xfrm>
              <a:prstGeom prst="rect">
                <a:avLst/>
              </a:prstGeom>
              <a:pattFill prst="ltUpDiag">
                <a:fgClr>
                  <a:srgbClr val="969696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2" name="Rectangle 24"/>
              <p:cNvSpPr>
                <a:spLocks noChangeArrowheads="1"/>
              </p:cNvSpPr>
              <p:nvPr/>
            </p:nvSpPr>
            <p:spPr bwMode="auto">
              <a:xfrm>
                <a:off x="1380" y="4772"/>
                <a:ext cx="2246" cy="84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3" name="Rectangle 25" descr="浅色上对角线"/>
              <p:cNvSpPr>
                <a:spLocks noChangeArrowheads="1"/>
              </p:cNvSpPr>
              <p:nvPr/>
            </p:nvSpPr>
            <p:spPr bwMode="auto">
              <a:xfrm>
                <a:off x="3860" y="4692"/>
                <a:ext cx="620" cy="1008"/>
              </a:xfrm>
              <a:prstGeom prst="rect">
                <a:avLst/>
              </a:prstGeom>
              <a:pattFill prst="ltUpDiag">
                <a:fgClr>
                  <a:srgbClr val="969696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4" name="Rectangle 26"/>
              <p:cNvSpPr>
                <a:spLocks noChangeArrowheads="1"/>
              </p:cNvSpPr>
              <p:nvPr/>
            </p:nvSpPr>
            <p:spPr bwMode="auto">
              <a:xfrm>
                <a:off x="3940" y="4772"/>
                <a:ext cx="460" cy="84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>
              <a:off x="3344" y="1729"/>
              <a:ext cx="473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anose="02020603050405020304" pitchFamily="18" charset="0"/>
                </a:rPr>
                <a:t>TE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21</a:t>
              </a:r>
              <a:endParaRPr lang="en-US" altLang="zh-CN" sz="1600" i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293916" name="Group 28"/>
            <p:cNvGrpSpPr>
              <a:grpSpLocks/>
            </p:cNvGrpSpPr>
            <p:nvPr/>
          </p:nvGrpSpPr>
          <p:grpSpPr bwMode="auto">
            <a:xfrm>
              <a:off x="2926" y="2779"/>
              <a:ext cx="1747" cy="521"/>
              <a:chOff x="1380" y="4692"/>
              <a:chExt cx="3100" cy="1008"/>
            </a:xfrm>
          </p:grpSpPr>
          <p:sp>
            <p:nvSpPr>
              <p:cNvPr id="293917" name="Rectangle 29" descr="浅色上对角线"/>
              <p:cNvSpPr>
                <a:spLocks noChangeArrowheads="1"/>
              </p:cNvSpPr>
              <p:nvPr/>
            </p:nvSpPr>
            <p:spPr bwMode="auto">
              <a:xfrm>
                <a:off x="1380" y="4692"/>
                <a:ext cx="2246" cy="1006"/>
              </a:xfrm>
              <a:prstGeom prst="rect">
                <a:avLst/>
              </a:prstGeom>
              <a:pattFill prst="ltUpDiag">
                <a:fgClr>
                  <a:srgbClr val="969696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8" name="Rectangle 30"/>
              <p:cNvSpPr>
                <a:spLocks noChangeArrowheads="1"/>
              </p:cNvSpPr>
              <p:nvPr/>
            </p:nvSpPr>
            <p:spPr bwMode="auto">
              <a:xfrm>
                <a:off x="1380" y="4772"/>
                <a:ext cx="2246" cy="84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9" name="Rectangle 31" descr="浅色上对角线"/>
              <p:cNvSpPr>
                <a:spLocks noChangeArrowheads="1"/>
              </p:cNvSpPr>
              <p:nvPr/>
            </p:nvSpPr>
            <p:spPr bwMode="auto">
              <a:xfrm>
                <a:off x="3860" y="4692"/>
                <a:ext cx="620" cy="1008"/>
              </a:xfrm>
              <a:prstGeom prst="rect">
                <a:avLst/>
              </a:prstGeom>
              <a:pattFill prst="ltUpDiag">
                <a:fgClr>
                  <a:srgbClr val="969696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20" name="Rectangle 32"/>
              <p:cNvSpPr>
                <a:spLocks noChangeArrowheads="1"/>
              </p:cNvSpPr>
              <p:nvPr/>
            </p:nvSpPr>
            <p:spPr bwMode="auto">
              <a:xfrm>
                <a:off x="3940" y="4772"/>
                <a:ext cx="460" cy="84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3921" name="Text Box 33"/>
            <p:cNvSpPr txBox="1">
              <a:spLocks noChangeArrowheads="1"/>
            </p:cNvSpPr>
            <p:nvPr/>
          </p:nvSpPr>
          <p:spPr bwMode="auto">
            <a:xfrm>
              <a:off x="3363" y="2568"/>
              <a:ext cx="473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anose="02020603050405020304" pitchFamily="18" charset="0"/>
                </a:rPr>
                <a:t>TM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21</a:t>
              </a:r>
              <a:endParaRPr lang="en-US" altLang="zh-CN" sz="1600" i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293922" name="Group 34"/>
            <p:cNvGrpSpPr>
              <a:grpSpLocks/>
            </p:cNvGrpSpPr>
            <p:nvPr/>
          </p:nvGrpSpPr>
          <p:grpSpPr bwMode="auto">
            <a:xfrm>
              <a:off x="875" y="2779"/>
              <a:ext cx="1747" cy="521"/>
              <a:chOff x="1380" y="4692"/>
              <a:chExt cx="3100" cy="1008"/>
            </a:xfrm>
          </p:grpSpPr>
          <p:sp>
            <p:nvSpPr>
              <p:cNvPr id="293923" name="Rectangle 35" descr="浅色上对角线"/>
              <p:cNvSpPr>
                <a:spLocks noChangeArrowheads="1"/>
              </p:cNvSpPr>
              <p:nvPr/>
            </p:nvSpPr>
            <p:spPr bwMode="auto">
              <a:xfrm>
                <a:off x="1380" y="4692"/>
                <a:ext cx="2246" cy="1006"/>
              </a:xfrm>
              <a:prstGeom prst="rect">
                <a:avLst/>
              </a:prstGeom>
              <a:pattFill prst="ltUpDiag">
                <a:fgClr>
                  <a:srgbClr val="969696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24" name="Rectangle 36"/>
              <p:cNvSpPr>
                <a:spLocks noChangeArrowheads="1"/>
              </p:cNvSpPr>
              <p:nvPr/>
            </p:nvSpPr>
            <p:spPr bwMode="auto">
              <a:xfrm>
                <a:off x="1380" y="4772"/>
                <a:ext cx="2246" cy="84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25" name="Rectangle 37" descr="浅色上对角线"/>
              <p:cNvSpPr>
                <a:spLocks noChangeArrowheads="1"/>
              </p:cNvSpPr>
              <p:nvPr/>
            </p:nvSpPr>
            <p:spPr bwMode="auto">
              <a:xfrm>
                <a:off x="3860" y="4692"/>
                <a:ext cx="620" cy="1008"/>
              </a:xfrm>
              <a:prstGeom prst="rect">
                <a:avLst/>
              </a:prstGeom>
              <a:pattFill prst="ltUpDiag">
                <a:fgClr>
                  <a:srgbClr val="969696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26" name="Rectangle 38"/>
              <p:cNvSpPr>
                <a:spLocks noChangeArrowheads="1"/>
              </p:cNvSpPr>
              <p:nvPr/>
            </p:nvSpPr>
            <p:spPr bwMode="auto">
              <a:xfrm>
                <a:off x="3940" y="4772"/>
                <a:ext cx="460" cy="84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3927" name="Text Box 39"/>
            <p:cNvSpPr txBox="1">
              <a:spLocks noChangeArrowheads="1"/>
            </p:cNvSpPr>
            <p:nvPr/>
          </p:nvSpPr>
          <p:spPr bwMode="auto">
            <a:xfrm>
              <a:off x="1314" y="2562"/>
              <a:ext cx="474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anose="02020603050405020304" pitchFamily="18" charset="0"/>
                </a:rPr>
                <a:t>TM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11</a:t>
              </a:r>
              <a:endParaRPr lang="en-US" altLang="zh-CN" sz="1600" i="1" baseline="-25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3928" name="Group 40"/>
          <p:cNvGrpSpPr>
            <a:grpSpLocks/>
          </p:cNvGrpSpPr>
          <p:nvPr/>
        </p:nvGrpSpPr>
        <p:grpSpPr bwMode="auto">
          <a:xfrm>
            <a:off x="2925764" y="1924050"/>
            <a:ext cx="5233987" cy="4260850"/>
            <a:chOff x="883" y="1212"/>
            <a:chExt cx="3297" cy="2684"/>
          </a:xfrm>
        </p:grpSpPr>
        <p:grpSp>
          <p:nvGrpSpPr>
            <p:cNvPr id="293929" name="Group 41"/>
            <p:cNvGrpSpPr>
              <a:grpSpLocks/>
            </p:cNvGrpSpPr>
            <p:nvPr/>
          </p:nvGrpSpPr>
          <p:grpSpPr bwMode="auto">
            <a:xfrm>
              <a:off x="883" y="1212"/>
              <a:ext cx="1230" cy="371"/>
              <a:chOff x="883" y="1207"/>
              <a:chExt cx="1230" cy="371"/>
            </a:xfrm>
          </p:grpSpPr>
          <p:sp>
            <p:nvSpPr>
              <p:cNvPr id="293930" name="Oval 42"/>
              <p:cNvSpPr>
                <a:spLocks noChangeArrowheads="1"/>
              </p:cNvSpPr>
              <p:nvPr/>
            </p:nvSpPr>
            <p:spPr bwMode="auto">
              <a:xfrm>
                <a:off x="940" y="1257"/>
                <a:ext cx="453" cy="27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31" name="Oval 43"/>
              <p:cNvSpPr>
                <a:spLocks noChangeArrowheads="1"/>
              </p:cNvSpPr>
              <p:nvPr/>
            </p:nvSpPr>
            <p:spPr bwMode="auto">
              <a:xfrm>
                <a:off x="1030" y="1331"/>
                <a:ext cx="261" cy="13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32" name="Oval 44"/>
              <p:cNvSpPr>
                <a:spLocks noChangeArrowheads="1"/>
              </p:cNvSpPr>
              <p:nvPr/>
            </p:nvSpPr>
            <p:spPr bwMode="auto">
              <a:xfrm flipH="1">
                <a:off x="1546" y="1207"/>
                <a:ext cx="567" cy="371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3933" name="Group 45"/>
              <p:cNvGrpSpPr>
                <a:grpSpLocks/>
              </p:cNvGrpSpPr>
              <p:nvPr/>
            </p:nvGrpSpPr>
            <p:grpSpPr bwMode="auto">
              <a:xfrm>
                <a:off x="883" y="1207"/>
                <a:ext cx="1173" cy="371"/>
                <a:chOff x="883" y="1207"/>
                <a:chExt cx="1173" cy="371"/>
              </a:xfrm>
            </p:grpSpPr>
            <p:sp>
              <p:nvSpPr>
                <p:cNvPr id="293934" name="Oval 46"/>
                <p:cNvSpPr>
                  <a:spLocks noChangeArrowheads="1"/>
                </p:cNvSpPr>
                <p:nvPr/>
              </p:nvSpPr>
              <p:spPr bwMode="auto">
                <a:xfrm>
                  <a:off x="883" y="1207"/>
                  <a:ext cx="567" cy="371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935" name="Oval 47"/>
                <p:cNvSpPr>
                  <a:spLocks noChangeArrowheads="1"/>
                </p:cNvSpPr>
                <p:nvPr/>
              </p:nvSpPr>
              <p:spPr bwMode="auto">
                <a:xfrm flipH="1">
                  <a:off x="1603" y="1257"/>
                  <a:ext cx="453" cy="272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3936" name="Oval 48"/>
              <p:cNvSpPr>
                <a:spLocks noChangeArrowheads="1"/>
              </p:cNvSpPr>
              <p:nvPr/>
            </p:nvSpPr>
            <p:spPr bwMode="auto">
              <a:xfrm flipH="1">
                <a:off x="1705" y="1331"/>
                <a:ext cx="261" cy="13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3937" name="Group 49"/>
            <p:cNvGrpSpPr>
              <a:grpSpLocks/>
            </p:cNvGrpSpPr>
            <p:nvPr/>
          </p:nvGrpSpPr>
          <p:grpSpPr bwMode="auto">
            <a:xfrm>
              <a:off x="2945" y="1212"/>
              <a:ext cx="1230" cy="371"/>
              <a:chOff x="2945" y="1207"/>
              <a:chExt cx="1230" cy="371"/>
            </a:xfrm>
          </p:grpSpPr>
          <p:grpSp>
            <p:nvGrpSpPr>
              <p:cNvPr id="293938" name="Group 50"/>
              <p:cNvGrpSpPr>
                <a:grpSpLocks/>
              </p:cNvGrpSpPr>
              <p:nvPr/>
            </p:nvGrpSpPr>
            <p:grpSpPr bwMode="auto">
              <a:xfrm>
                <a:off x="2945" y="1207"/>
                <a:ext cx="567" cy="371"/>
                <a:chOff x="2945" y="1207"/>
                <a:chExt cx="567" cy="371"/>
              </a:xfrm>
            </p:grpSpPr>
            <p:sp>
              <p:nvSpPr>
                <p:cNvPr id="293939" name="Oval 51"/>
                <p:cNvSpPr>
                  <a:spLocks noChangeArrowheads="1"/>
                </p:cNvSpPr>
                <p:nvPr/>
              </p:nvSpPr>
              <p:spPr bwMode="auto">
                <a:xfrm>
                  <a:off x="2945" y="1207"/>
                  <a:ext cx="567" cy="371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940" name="Oval 52"/>
                <p:cNvSpPr>
                  <a:spLocks noChangeArrowheads="1"/>
                </p:cNvSpPr>
                <p:nvPr/>
              </p:nvSpPr>
              <p:spPr bwMode="auto">
                <a:xfrm>
                  <a:off x="3002" y="1257"/>
                  <a:ext cx="453" cy="272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941" name="Oval 53"/>
                <p:cNvSpPr>
                  <a:spLocks noChangeArrowheads="1"/>
                </p:cNvSpPr>
                <p:nvPr/>
              </p:nvSpPr>
              <p:spPr bwMode="auto">
                <a:xfrm>
                  <a:off x="3092" y="1331"/>
                  <a:ext cx="261" cy="132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3942" name="Group 54"/>
              <p:cNvGrpSpPr>
                <a:grpSpLocks/>
              </p:cNvGrpSpPr>
              <p:nvPr/>
            </p:nvGrpSpPr>
            <p:grpSpPr bwMode="auto">
              <a:xfrm>
                <a:off x="3608" y="1207"/>
                <a:ext cx="567" cy="371"/>
                <a:chOff x="3608" y="1207"/>
                <a:chExt cx="567" cy="371"/>
              </a:xfrm>
            </p:grpSpPr>
            <p:sp>
              <p:nvSpPr>
                <p:cNvPr id="293943" name="Oval 55"/>
                <p:cNvSpPr>
                  <a:spLocks noChangeArrowheads="1"/>
                </p:cNvSpPr>
                <p:nvPr/>
              </p:nvSpPr>
              <p:spPr bwMode="auto">
                <a:xfrm flipH="1">
                  <a:off x="3608" y="1207"/>
                  <a:ext cx="567" cy="371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944" name="Oval 56"/>
                <p:cNvSpPr>
                  <a:spLocks noChangeArrowheads="1"/>
                </p:cNvSpPr>
                <p:nvPr/>
              </p:nvSpPr>
              <p:spPr bwMode="auto">
                <a:xfrm flipH="1">
                  <a:off x="3665" y="1257"/>
                  <a:ext cx="453" cy="272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945" name="Oval 57"/>
                <p:cNvSpPr>
                  <a:spLocks noChangeArrowheads="1"/>
                </p:cNvSpPr>
                <p:nvPr/>
              </p:nvSpPr>
              <p:spPr bwMode="auto">
                <a:xfrm flipH="1">
                  <a:off x="3767" y="1331"/>
                  <a:ext cx="261" cy="132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3946" name="Group 58"/>
            <p:cNvGrpSpPr>
              <a:grpSpLocks/>
            </p:cNvGrpSpPr>
            <p:nvPr/>
          </p:nvGrpSpPr>
          <p:grpSpPr bwMode="auto">
            <a:xfrm>
              <a:off x="886" y="2019"/>
              <a:ext cx="1231" cy="383"/>
              <a:chOff x="886" y="2014"/>
              <a:chExt cx="1231" cy="383"/>
            </a:xfrm>
          </p:grpSpPr>
          <p:sp>
            <p:nvSpPr>
              <p:cNvPr id="293947" name="Oval 59"/>
              <p:cNvSpPr>
                <a:spLocks noChangeArrowheads="1"/>
              </p:cNvSpPr>
              <p:nvPr/>
            </p:nvSpPr>
            <p:spPr bwMode="auto">
              <a:xfrm flipH="1">
                <a:off x="1550" y="2014"/>
                <a:ext cx="567" cy="166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48" name="Oval 60"/>
              <p:cNvSpPr>
                <a:spLocks noChangeArrowheads="1"/>
              </p:cNvSpPr>
              <p:nvPr/>
            </p:nvSpPr>
            <p:spPr bwMode="auto">
              <a:xfrm flipH="1">
                <a:off x="1606" y="2036"/>
                <a:ext cx="454" cy="12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49" name="Oval 61"/>
              <p:cNvSpPr>
                <a:spLocks noChangeArrowheads="1"/>
              </p:cNvSpPr>
              <p:nvPr/>
            </p:nvSpPr>
            <p:spPr bwMode="auto">
              <a:xfrm flipH="1">
                <a:off x="1708" y="2070"/>
                <a:ext cx="261" cy="58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3950" name="Group 62"/>
              <p:cNvGrpSpPr>
                <a:grpSpLocks/>
              </p:cNvGrpSpPr>
              <p:nvPr/>
            </p:nvGrpSpPr>
            <p:grpSpPr bwMode="auto">
              <a:xfrm>
                <a:off x="886" y="2014"/>
                <a:ext cx="568" cy="383"/>
                <a:chOff x="886" y="2014"/>
                <a:chExt cx="568" cy="383"/>
              </a:xfrm>
            </p:grpSpPr>
            <p:sp>
              <p:nvSpPr>
                <p:cNvPr id="293951" name="Oval 63"/>
                <p:cNvSpPr>
                  <a:spLocks noChangeArrowheads="1"/>
                </p:cNvSpPr>
                <p:nvPr/>
              </p:nvSpPr>
              <p:spPr bwMode="auto">
                <a:xfrm>
                  <a:off x="886" y="2014"/>
                  <a:ext cx="568" cy="166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952" name="Oval 64"/>
                <p:cNvSpPr>
                  <a:spLocks noChangeArrowheads="1"/>
                </p:cNvSpPr>
                <p:nvPr/>
              </p:nvSpPr>
              <p:spPr bwMode="auto">
                <a:xfrm>
                  <a:off x="943" y="2036"/>
                  <a:ext cx="454" cy="121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953" name="Oval 65"/>
                <p:cNvSpPr>
                  <a:spLocks noChangeArrowheads="1"/>
                </p:cNvSpPr>
                <p:nvPr/>
              </p:nvSpPr>
              <p:spPr bwMode="auto">
                <a:xfrm>
                  <a:off x="1034" y="2070"/>
                  <a:ext cx="261" cy="58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954" name="Oval 66"/>
                <p:cNvSpPr>
                  <a:spLocks noChangeArrowheads="1"/>
                </p:cNvSpPr>
                <p:nvPr/>
              </p:nvSpPr>
              <p:spPr bwMode="auto">
                <a:xfrm>
                  <a:off x="886" y="2231"/>
                  <a:ext cx="568" cy="166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955" name="Oval 67"/>
                <p:cNvSpPr>
                  <a:spLocks noChangeArrowheads="1"/>
                </p:cNvSpPr>
                <p:nvPr/>
              </p:nvSpPr>
              <p:spPr bwMode="auto">
                <a:xfrm>
                  <a:off x="943" y="2254"/>
                  <a:ext cx="454" cy="121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956" name="Oval 68"/>
                <p:cNvSpPr>
                  <a:spLocks noChangeArrowheads="1"/>
                </p:cNvSpPr>
                <p:nvPr/>
              </p:nvSpPr>
              <p:spPr bwMode="auto">
                <a:xfrm>
                  <a:off x="1034" y="2287"/>
                  <a:ext cx="261" cy="58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3957" name="Oval 69"/>
              <p:cNvSpPr>
                <a:spLocks noChangeArrowheads="1"/>
              </p:cNvSpPr>
              <p:nvPr/>
            </p:nvSpPr>
            <p:spPr bwMode="auto">
              <a:xfrm flipH="1">
                <a:off x="1550" y="2231"/>
                <a:ext cx="567" cy="166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58" name="Oval 70"/>
              <p:cNvSpPr>
                <a:spLocks noChangeArrowheads="1"/>
              </p:cNvSpPr>
              <p:nvPr/>
            </p:nvSpPr>
            <p:spPr bwMode="auto">
              <a:xfrm flipH="1">
                <a:off x="1606" y="2254"/>
                <a:ext cx="454" cy="12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59" name="Oval 71"/>
              <p:cNvSpPr>
                <a:spLocks noChangeArrowheads="1"/>
              </p:cNvSpPr>
              <p:nvPr/>
            </p:nvSpPr>
            <p:spPr bwMode="auto">
              <a:xfrm flipH="1">
                <a:off x="1708" y="2287"/>
                <a:ext cx="261" cy="58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3960" name="Line 72"/>
            <p:cNvSpPr>
              <a:spLocks noChangeShapeType="1"/>
            </p:cNvSpPr>
            <p:nvPr/>
          </p:nvSpPr>
          <p:spPr bwMode="auto">
            <a:xfrm flipH="1">
              <a:off x="1872" y="3762"/>
              <a:ext cx="338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961" name="Text Box 73"/>
            <p:cNvSpPr txBox="1">
              <a:spLocks noChangeArrowheads="1"/>
            </p:cNvSpPr>
            <p:nvPr/>
          </p:nvSpPr>
          <p:spPr bwMode="auto">
            <a:xfrm>
              <a:off x="2188" y="3648"/>
              <a:ext cx="122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solidFill>
                    <a:srgbClr val="3333FF"/>
                  </a:solidFill>
                  <a:latin typeface="Times New Roman" panose="02020603050405020304" pitchFamily="18" charset="0"/>
                </a:rPr>
                <a:t>Magnetic field lines</a:t>
              </a:r>
            </a:p>
          </p:txBody>
        </p:sp>
        <p:grpSp>
          <p:nvGrpSpPr>
            <p:cNvPr id="293962" name="Group 74"/>
            <p:cNvGrpSpPr>
              <a:grpSpLocks/>
            </p:cNvGrpSpPr>
            <p:nvPr/>
          </p:nvGrpSpPr>
          <p:grpSpPr bwMode="auto">
            <a:xfrm>
              <a:off x="2949" y="2013"/>
              <a:ext cx="1231" cy="383"/>
              <a:chOff x="2949" y="2008"/>
              <a:chExt cx="1231" cy="383"/>
            </a:xfrm>
          </p:grpSpPr>
          <p:sp>
            <p:nvSpPr>
              <p:cNvPr id="293963" name="Oval 75"/>
              <p:cNvSpPr>
                <a:spLocks noChangeArrowheads="1"/>
              </p:cNvSpPr>
              <p:nvPr/>
            </p:nvSpPr>
            <p:spPr bwMode="auto">
              <a:xfrm>
                <a:off x="2949" y="2008"/>
                <a:ext cx="568" cy="166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64" name="Oval 76"/>
              <p:cNvSpPr>
                <a:spLocks noChangeArrowheads="1"/>
              </p:cNvSpPr>
              <p:nvPr/>
            </p:nvSpPr>
            <p:spPr bwMode="auto">
              <a:xfrm>
                <a:off x="3006" y="2030"/>
                <a:ext cx="454" cy="12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65" name="Oval 77"/>
              <p:cNvSpPr>
                <a:spLocks noChangeArrowheads="1"/>
              </p:cNvSpPr>
              <p:nvPr/>
            </p:nvSpPr>
            <p:spPr bwMode="auto">
              <a:xfrm>
                <a:off x="3097" y="2063"/>
                <a:ext cx="261" cy="5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66" name="Oval 78"/>
              <p:cNvSpPr>
                <a:spLocks noChangeArrowheads="1"/>
              </p:cNvSpPr>
              <p:nvPr/>
            </p:nvSpPr>
            <p:spPr bwMode="auto">
              <a:xfrm flipH="1">
                <a:off x="3612" y="2008"/>
                <a:ext cx="568" cy="166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67" name="Oval 79"/>
              <p:cNvSpPr>
                <a:spLocks noChangeArrowheads="1"/>
              </p:cNvSpPr>
              <p:nvPr/>
            </p:nvSpPr>
            <p:spPr bwMode="auto">
              <a:xfrm flipH="1">
                <a:off x="3669" y="2030"/>
                <a:ext cx="454" cy="12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68" name="Oval 80"/>
              <p:cNvSpPr>
                <a:spLocks noChangeArrowheads="1"/>
              </p:cNvSpPr>
              <p:nvPr/>
            </p:nvSpPr>
            <p:spPr bwMode="auto">
              <a:xfrm flipH="1">
                <a:off x="3771" y="2063"/>
                <a:ext cx="261" cy="5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69" name="Oval 81"/>
              <p:cNvSpPr>
                <a:spLocks noChangeArrowheads="1"/>
              </p:cNvSpPr>
              <p:nvPr/>
            </p:nvSpPr>
            <p:spPr bwMode="auto">
              <a:xfrm>
                <a:off x="2949" y="2225"/>
                <a:ext cx="568" cy="166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70" name="Oval 82"/>
              <p:cNvSpPr>
                <a:spLocks noChangeArrowheads="1"/>
              </p:cNvSpPr>
              <p:nvPr/>
            </p:nvSpPr>
            <p:spPr bwMode="auto">
              <a:xfrm>
                <a:off x="3006" y="2248"/>
                <a:ext cx="454" cy="12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71" name="Oval 83"/>
              <p:cNvSpPr>
                <a:spLocks noChangeArrowheads="1"/>
              </p:cNvSpPr>
              <p:nvPr/>
            </p:nvSpPr>
            <p:spPr bwMode="auto">
              <a:xfrm>
                <a:off x="3097" y="2281"/>
                <a:ext cx="261" cy="58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72" name="Oval 84"/>
              <p:cNvSpPr>
                <a:spLocks noChangeArrowheads="1"/>
              </p:cNvSpPr>
              <p:nvPr/>
            </p:nvSpPr>
            <p:spPr bwMode="auto">
              <a:xfrm flipH="1">
                <a:off x="3612" y="2225"/>
                <a:ext cx="568" cy="166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73" name="Oval 85"/>
              <p:cNvSpPr>
                <a:spLocks noChangeArrowheads="1"/>
              </p:cNvSpPr>
              <p:nvPr/>
            </p:nvSpPr>
            <p:spPr bwMode="auto">
              <a:xfrm flipH="1">
                <a:off x="3669" y="2248"/>
                <a:ext cx="454" cy="12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74" name="Oval 86"/>
              <p:cNvSpPr>
                <a:spLocks noChangeArrowheads="1"/>
              </p:cNvSpPr>
              <p:nvPr/>
            </p:nvSpPr>
            <p:spPr bwMode="auto">
              <a:xfrm flipH="1">
                <a:off x="3771" y="2281"/>
                <a:ext cx="261" cy="58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3975" name="Group 87"/>
          <p:cNvGrpSpPr>
            <a:grpSpLocks/>
          </p:cNvGrpSpPr>
          <p:nvPr/>
        </p:nvGrpSpPr>
        <p:grpSpPr bwMode="auto">
          <a:xfrm>
            <a:off x="3021014" y="1866900"/>
            <a:ext cx="6097587" cy="3919538"/>
            <a:chOff x="943" y="1176"/>
            <a:chExt cx="3841" cy="2469"/>
          </a:xfrm>
        </p:grpSpPr>
        <p:grpSp>
          <p:nvGrpSpPr>
            <p:cNvPr id="293976" name="Group 88"/>
            <p:cNvGrpSpPr>
              <a:grpSpLocks/>
            </p:cNvGrpSpPr>
            <p:nvPr/>
          </p:nvGrpSpPr>
          <p:grpSpPr bwMode="auto">
            <a:xfrm>
              <a:off x="1872" y="1176"/>
              <a:ext cx="2912" cy="2469"/>
              <a:chOff x="1872" y="1176"/>
              <a:chExt cx="2912" cy="2469"/>
            </a:xfrm>
          </p:grpSpPr>
          <p:grpSp>
            <p:nvGrpSpPr>
              <p:cNvPr id="293977" name="Group 89"/>
              <p:cNvGrpSpPr>
                <a:grpSpLocks/>
              </p:cNvGrpSpPr>
              <p:nvPr/>
            </p:nvGrpSpPr>
            <p:grpSpPr bwMode="auto">
              <a:xfrm>
                <a:off x="2315" y="1229"/>
                <a:ext cx="248" cy="321"/>
                <a:chOff x="2307" y="1232"/>
                <a:chExt cx="248" cy="321"/>
              </a:xfrm>
            </p:grpSpPr>
            <p:sp>
              <p:nvSpPr>
                <p:cNvPr id="293978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2307" y="1393"/>
                  <a:ext cx="24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979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2307" y="1430"/>
                  <a:ext cx="24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980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2307" y="1553"/>
                  <a:ext cx="24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98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307" y="1232"/>
                  <a:ext cx="24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982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2307" y="1355"/>
                  <a:ext cx="24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3983" name="Group 95"/>
              <p:cNvGrpSpPr>
                <a:grpSpLocks/>
              </p:cNvGrpSpPr>
              <p:nvPr/>
            </p:nvGrpSpPr>
            <p:grpSpPr bwMode="auto">
              <a:xfrm>
                <a:off x="4369" y="1176"/>
                <a:ext cx="259" cy="435"/>
                <a:chOff x="4369" y="1179"/>
                <a:chExt cx="259" cy="435"/>
              </a:xfrm>
            </p:grpSpPr>
            <p:grpSp>
              <p:nvGrpSpPr>
                <p:cNvPr id="293984" name="Group 96"/>
                <p:cNvGrpSpPr>
                  <a:grpSpLocks/>
                </p:cNvGrpSpPr>
                <p:nvPr/>
              </p:nvGrpSpPr>
              <p:grpSpPr bwMode="auto">
                <a:xfrm>
                  <a:off x="4369" y="1179"/>
                  <a:ext cx="259" cy="187"/>
                  <a:chOff x="8078" y="1694"/>
                  <a:chExt cx="460" cy="360"/>
                </a:xfrm>
              </p:grpSpPr>
              <p:grpSp>
                <p:nvGrpSpPr>
                  <p:cNvPr id="293985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8378" y="1694"/>
                    <a:ext cx="160" cy="360"/>
                    <a:chOff x="8378" y="1694"/>
                    <a:chExt cx="160" cy="360"/>
                  </a:xfrm>
                </p:grpSpPr>
                <p:sp>
                  <p:nvSpPr>
                    <p:cNvPr id="293986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8430" y="1694"/>
                      <a:ext cx="91" cy="200"/>
                    </a:xfrm>
                    <a:custGeom>
                      <a:avLst/>
                      <a:gdLst>
                        <a:gd name="T0" fmla="*/ 0 w 100"/>
                        <a:gd name="T1" fmla="*/ 0 h 200"/>
                        <a:gd name="T2" fmla="*/ 20 w 100"/>
                        <a:gd name="T3" fmla="*/ 160 h 200"/>
                        <a:gd name="T4" fmla="*/ 100 w 100"/>
                        <a:gd name="T5" fmla="*/ 200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00" h="200">
                          <a:moveTo>
                            <a:pt x="0" y="0"/>
                          </a:moveTo>
                          <a:cubicBezTo>
                            <a:pt x="1" y="63"/>
                            <a:pt x="3" y="127"/>
                            <a:pt x="20" y="160"/>
                          </a:cubicBezTo>
                          <a:cubicBezTo>
                            <a:pt x="37" y="193"/>
                            <a:pt x="87" y="193"/>
                            <a:pt x="10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3987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8378" y="1694"/>
                      <a:ext cx="160" cy="360"/>
                    </a:xfrm>
                    <a:custGeom>
                      <a:avLst/>
                      <a:gdLst>
                        <a:gd name="T0" fmla="*/ 0 w 100"/>
                        <a:gd name="T1" fmla="*/ 0 h 200"/>
                        <a:gd name="T2" fmla="*/ 20 w 100"/>
                        <a:gd name="T3" fmla="*/ 160 h 200"/>
                        <a:gd name="T4" fmla="*/ 100 w 100"/>
                        <a:gd name="T5" fmla="*/ 200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00" h="200">
                          <a:moveTo>
                            <a:pt x="0" y="0"/>
                          </a:moveTo>
                          <a:cubicBezTo>
                            <a:pt x="1" y="63"/>
                            <a:pt x="3" y="127"/>
                            <a:pt x="20" y="160"/>
                          </a:cubicBezTo>
                          <a:cubicBezTo>
                            <a:pt x="37" y="193"/>
                            <a:pt x="87" y="193"/>
                            <a:pt x="10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93988" name="Group 100"/>
                  <p:cNvGrpSpPr>
                    <a:grpSpLocks/>
                  </p:cNvGrpSpPr>
                  <p:nvPr/>
                </p:nvGrpSpPr>
                <p:grpSpPr bwMode="auto">
                  <a:xfrm flipH="1">
                    <a:off x="8078" y="1694"/>
                    <a:ext cx="160" cy="360"/>
                    <a:chOff x="8378" y="1694"/>
                    <a:chExt cx="160" cy="360"/>
                  </a:xfrm>
                </p:grpSpPr>
                <p:sp>
                  <p:nvSpPr>
                    <p:cNvPr id="293989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8430" y="1694"/>
                      <a:ext cx="91" cy="200"/>
                    </a:xfrm>
                    <a:custGeom>
                      <a:avLst/>
                      <a:gdLst>
                        <a:gd name="T0" fmla="*/ 0 w 100"/>
                        <a:gd name="T1" fmla="*/ 0 h 200"/>
                        <a:gd name="T2" fmla="*/ 20 w 100"/>
                        <a:gd name="T3" fmla="*/ 160 h 200"/>
                        <a:gd name="T4" fmla="*/ 100 w 100"/>
                        <a:gd name="T5" fmla="*/ 200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00" h="200">
                          <a:moveTo>
                            <a:pt x="0" y="0"/>
                          </a:moveTo>
                          <a:cubicBezTo>
                            <a:pt x="1" y="63"/>
                            <a:pt x="3" y="127"/>
                            <a:pt x="20" y="160"/>
                          </a:cubicBezTo>
                          <a:cubicBezTo>
                            <a:pt x="37" y="193"/>
                            <a:pt x="87" y="193"/>
                            <a:pt x="10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3990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8378" y="1694"/>
                      <a:ext cx="160" cy="360"/>
                    </a:xfrm>
                    <a:custGeom>
                      <a:avLst/>
                      <a:gdLst>
                        <a:gd name="T0" fmla="*/ 0 w 100"/>
                        <a:gd name="T1" fmla="*/ 0 h 200"/>
                        <a:gd name="T2" fmla="*/ 20 w 100"/>
                        <a:gd name="T3" fmla="*/ 160 h 200"/>
                        <a:gd name="T4" fmla="*/ 100 w 100"/>
                        <a:gd name="T5" fmla="*/ 200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00" h="200">
                          <a:moveTo>
                            <a:pt x="0" y="0"/>
                          </a:moveTo>
                          <a:cubicBezTo>
                            <a:pt x="1" y="63"/>
                            <a:pt x="3" y="127"/>
                            <a:pt x="20" y="160"/>
                          </a:cubicBezTo>
                          <a:cubicBezTo>
                            <a:pt x="37" y="193"/>
                            <a:pt x="87" y="193"/>
                            <a:pt x="10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93991" name="Group 103"/>
                <p:cNvGrpSpPr>
                  <a:grpSpLocks/>
                </p:cNvGrpSpPr>
                <p:nvPr/>
              </p:nvGrpSpPr>
              <p:grpSpPr bwMode="auto">
                <a:xfrm flipV="1">
                  <a:off x="4369" y="1428"/>
                  <a:ext cx="259" cy="186"/>
                  <a:chOff x="8078" y="1694"/>
                  <a:chExt cx="460" cy="360"/>
                </a:xfrm>
              </p:grpSpPr>
              <p:grpSp>
                <p:nvGrpSpPr>
                  <p:cNvPr id="293992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8378" y="1694"/>
                    <a:ext cx="160" cy="360"/>
                    <a:chOff x="8378" y="1694"/>
                    <a:chExt cx="160" cy="360"/>
                  </a:xfrm>
                </p:grpSpPr>
                <p:sp>
                  <p:nvSpPr>
                    <p:cNvPr id="293993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8430" y="1694"/>
                      <a:ext cx="91" cy="200"/>
                    </a:xfrm>
                    <a:custGeom>
                      <a:avLst/>
                      <a:gdLst>
                        <a:gd name="T0" fmla="*/ 0 w 100"/>
                        <a:gd name="T1" fmla="*/ 0 h 200"/>
                        <a:gd name="T2" fmla="*/ 20 w 100"/>
                        <a:gd name="T3" fmla="*/ 160 h 200"/>
                        <a:gd name="T4" fmla="*/ 100 w 100"/>
                        <a:gd name="T5" fmla="*/ 200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00" h="200">
                          <a:moveTo>
                            <a:pt x="0" y="0"/>
                          </a:moveTo>
                          <a:cubicBezTo>
                            <a:pt x="1" y="63"/>
                            <a:pt x="3" y="127"/>
                            <a:pt x="20" y="160"/>
                          </a:cubicBezTo>
                          <a:cubicBezTo>
                            <a:pt x="37" y="193"/>
                            <a:pt x="87" y="193"/>
                            <a:pt x="10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3994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8378" y="1694"/>
                      <a:ext cx="160" cy="360"/>
                    </a:xfrm>
                    <a:custGeom>
                      <a:avLst/>
                      <a:gdLst>
                        <a:gd name="T0" fmla="*/ 0 w 100"/>
                        <a:gd name="T1" fmla="*/ 0 h 200"/>
                        <a:gd name="T2" fmla="*/ 20 w 100"/>
                        <a:gd name="T3" fmla="*/ 160 h 200"/>
                        <a:gd name="T4" fmla="*/ 100 w 100"/>
                        <a:gd name="T5" fmla="*/ 200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00" h="200">
                          <a:moveTo>
                            <a:pt x="0" y="0"/>
                          </a:moveTo>
                          <a:cubicBezTo>
                            <a:pt x="1" y="63"/>
                            <a:pt x="3" y="127"/>
                            <a:pt x="20" y="160"/>
                          </a:cubicBezTo>
                          <a:cubicBezTo>
                            <a:pt x="37" y="193"/>
                            <a:pt x="87" y="193"/>
                            <a:pt x="10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93995" name="Group 107"/>
                  <p:cNvGrpSpPr>
                    <a:grpSpLocks/>
                  </p:cNvGrpSpPr>
                  <p:nvPr/>
                </p:nvGrpSpPr>
                <p:grpSpPr bwMode="auto">
                  <a:xfrm flipH="1">
                    <a:off x="8078" y="1694"/>
                    <a:ext cx="160" cy="360"/>
                    <a:chOff x="8378" y="1694"/>
                    <a:chExt cx="160" cy="360"/>
                  </a:xfrm>
                </p:grpSpPr>
                <p:sp>
                  <p:nvSpPr>
                    <p:cNvPr id="293996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8430" y="1694"/>
                      <a:ext cx="91" cy="200"/>
                    </a:xfrm>
                    <a:custGeom>
                      <a:avLst/>
                      <a:gdLst>
                        <a:gd name="T0" fmla="*/ 0 w 100"/>
                        <a:gd name="T1" fmla="*/ 0 h 200"/>
                        <a:gd name="T2" fmla="*/ 20 w 100"/>
                        <a:gd name="T3" fmla="*/ 160 h 200"/>
                        <a:gd name="T4" fmla="*/ 100 w 100"/>
                        <a:gd name="T5" fmla="*/ 200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00" h="200">
                          <a:moveTo>
                            <a:pt x="0" y="0"/>
                          </a:moveTo>
                          <a:cubicBezTo>
                            <a:pt x="1" y="63"/>
                            <a:pt x="3" y="127"/>
                            <a:pt x="20" y="160"/>
                          </a:cubicBezTo>
                          <a:cubicBezTo>
                            <a:pt x="37" y="193"/>
                            <a:pt x="87" y="193"/>
                            <a:pt x="10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3997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8378" y="1694"/>
                      <a:ext cx="160" cy="360"/>
                    </a:xfrm>
                    <a:custGeom>
                      <a:avLst/>
                      <a:gdLst>
                        <a:gd name="T0" fmla="*/ 0 w 100"/>
                        <a:gd name="T1" fmla="*/ 0 h 200"/>
                        <a:gd name="T2" fmla="*/ 20 w 100"/>
                        <a:gd name="T3" fmla="*/ 160 h 200"/>
                        <a:gd name="T4" fmla="*/ 100 w 100"/>
                        <a:gd name="T5" fmla="*/ 200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00" h="200">
                          <a:moveTo>
                            <a:pt x="0" y="0"/>
                          </a:moveTo>
                          <a:cubicBezTo>
                            <a:pt x="1" y="63"/>
                            <a:pt x="3" y="127"/>
                            <a:pt x="20" y="160"/>
                          </a:cubicBezTo>
                          <a:cubicBezTo>
                            <a:pt x="37" y="193"/>
                            <a:pt x="87" y="193"/>
                            <a:pt x="10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93998" name="Group 110"/>
              <p:cNvGrpSpPr>
                <a:grpSpLocks/>
              </p:cNvGrpSpPr>
              <p:nvPr/>
            </p:nvGrpSpPr>
            <p:grpSpPr bwMode="auto">
              <a:xfrm>
                <a:off x="2318" y="2042"/>
                <a:ext cx="248" cy="315"/>
                <a:chOff x="2318" y="2045"/>
                <a:chExt cx="248" cy="315"/>
              </a:xfrm>
            </p:grpSpPr>
            <p:sp>
              <p:nvSpPr>
                <p:cNvPr id="293999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2318" y="2314"/>
                  <a:ext cx="24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4000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2318" y="2360"/>
                  <a:ext cx="24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4001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2318" y="2045"/>
                  <a:ext cx="24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4002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2318" y="2097"/>
                  <a:ext cx="24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4003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2318" y="2138"/>
                  <a:ext cx="24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4004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2318" y="2262"/>
                  <a:ext cx="24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4005" name="Group 117"/>
              <p:cNvGrpSpPr>
                <a:grpSpLocks/>
              </p:cNvGrpSpPr>
              <p:nvPr/>
            </p:nvGrpSpPr>
            <p:grpSpPr bwMode="auto">
              <a:xfrm>
                <a:off x="4369" y="2810"/>
                <a:ext cx="270" cy="450"/>
                <a:chOff x="4369" y="2813"/>
                <a:chExt cx="270" cy="450"/>
              </a:xfrm>
            </p:grpSpPr>
            <p:grpSp>
              <p:nvGrpSpPr>
                <p:cNvPr id="294006" name="Group 118"/>
                <p:cNvGrpSpPr>
                  <a:grpSpLocks/>
                </p:cNvGrpSpPr>
                <p:nvPr/>
              </p:nvGrpSpPr>
              <p:grpSpPr bwMode="auto">
                <a:xfrm>
                  <a:off x="4525" y="2872"/>
                  <a:ext cx="114" cy="124"/>
                  <a:chOff x="7856" y="8059"/>
                  <a:chExt cx="202" cy="241"/>
                </a:xfrm>
              </p:grpSpPr>
              <p:sp>
                <p:nvSpPr>
                  <p:cNvPr id="294007" name="Line 119"/>
                  <p:cNvSpPr>
                    <a:spLocks noChangeShapeType="1"/>
                  </p:cNvSpPr>
                  <p:nvPr/>
                </p:nvSpPr>
                <p:spPr bwMode="auto">
                  <a:xfrm rot="16174272" flipV="1">
                    <a:off x="7946" y="8087"/>
                    <a:ext cx="3" cy="18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 type="none" w="sm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08" name="Freeform 120"/>
                  <p:cNvSpPr>
                    <a:spLocks/>
                  </p:cNvSpPr>
                  <p:nvPr/>
                </p:nvSpPr>
                <p:spPr bwMode="auto">
                  <a:xfrm rot="-27025728" flipH="1" flipV="1">
                    <a:off x="7907" y="8011"/>
                    <a:ext cx="101" cy="198"/>
                  </a:xfrm>
                  <a:custGeom>
                    <a:avLst/>
                    <a:gdLst>
                      <a:gd name="T0" fmla="*/ 190 w 190"/>
                      <a:gd name="T1" fmla="*/ 460 h 460"/>
                      <a:gd name="T2" fmla="*/ 70 w 190"/>
                      <a:gd name="T3" fmla="*/ 300 h 460"/>
                      <a:gd name="T4" fmla="*/ 10 w 190"/>
                      <a:gd name="T5" fmla="*/ 120 h 460"/>
                      <a:gd name="T6" fmla="*/ 10 w 190"/>
                      <a:gd name="T7" fmla="*/ 0 h 4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0" h="460">
                        <a:moveTo>
                          <a:pt x="190" y="460"/>
                        </a:moveTo>
                        <a:cubicBezTo>
                          <a:pt x="145" y="408"/>
                          <a:pt x="100" y="357"/>
                          <a:pt x="70" y="300"/>
                        </a:cubicBezTo>
                        <a:cubicBezTo>
                          <a:pt x="40" y="243"/>
                          <a:pt x="20" y="170"/>
                          <a:pt x="10" y="120"/>
                        </a:cubicBezTo>
                        <a:cubicBezTo>
                          <a:pt x="0" y="70"/>
                          <a:pt x="5" y="35"/>
                          <a:pt x="1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sm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09" name="Freeform 121"/>
                  <p:cNvSpPr>
                    <a:spLocks/>
                  </p:cNvSpPr>
                  <p:nvPr/>
                </p:nvSpPr>
                <p:spPr bwMode="auto">
                  <a:xfrm rot="5425728" flipH="1">
                    <a:off x="7908" y="8151"/>
                    <a:ext cx="101" cy="198"/>
                  </a:xfrm>
                  <a:custGeom>
                    <a:avLst/>
                    <a:gdLst>
                      <a:gd name="T0" fmla="*/ 190 w 190"/>
                      <a:gd name="T1" fmla="*/ 460 h 460"/>
                      <a:gd name="T2" fmla="*/ 70 w 190"/>
                      <a:gd name="T3" fmla="*/ 300 h 460"/>
                      <a:gd name="T4" fmla="*/ 10 w 190"/>
                      <a:gd name="T5" fmla="*/ 120 h 460"/>
                      <a:gd name="T6" fmla="*/ 10 w 190"/>
                      <a:gd name="T7" fmla="*/ 0 h 4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0" h="460">
                        <a:moveTo>
                          <a:pt x="190" y="460"/>
                        </a:moveTo>
                        <a:cubicBezTo>
                          <a:pt x="145" y="408"/>
                          <a:pt x="100" y="357"/>
                          <a:pt x="70" y="300"/>
                        </a:cubicBezTo>
                        <a:cubicBezTo>
                          <a:pt x="40" y="243"/>
                          <a:pt x="20" y="170"/>
                          <a:pt x="10" y="120"/>
                        </a:cubicBezTo>
                        <a:cubicBezTo>
                          <a:pt x="0" y="70"/>
                          <a:pt x="5" y="35"/>
                          <a:pt x="1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sm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4010" name="Group 122"/>
                <p:cNvGrpSpPr>
                  <a:grpSpLocks/>
                </p:cNvGrpSpPr>
                <p:nvPr/>
              </p:nvGrpSpPr>
              <p:grpSpPr bwMode="auto">
                <a:xfrm>
                  <a:off x="4525" y="3089"/>
                  <a:ext cx="114" cy="125"/>
                  <a:chOff x="7856" y="8059"/>
                  <a:chExt cx="202" cy="241"/>
                </a:xfrm>
              </p:grpSpPr>
              <p:sp>
                <p:nvSpPr>
                  <p:cNvPr id="294011" name="Line 123"/>
                  <p:cNvSpPr>
                    <a:spLocks noChangeShapeType="1"/>
                  </p:cNvSpPr>
                  <p:nvPr/>
                </p:nvSpPr>
                <p:spPr bwMode="auto">
                  <a:xfrm rot="16174272" flipV="1">
                    <a:off x="7946" y="8087"/>
                    <a:ext cx="3" cy="18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 type="none" w="sm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12" name="Freeform 124"/>
                  <p:cNvSpPr>
                    <a:spLocks/>
                  </p:cNvSpPr>
                  <p:nvPr/>
                </p:nvSpPr>
                <p:spPr bwMode="auto">
                  <a:xfrm rot="-27025728" flipH="1" flipV="1">
                    <a:off x="7907" y="8011"/>
                    <a:ext cx="101" cy="198"/>
                  </a:xfrm>
                  <a:custGeom>
                    <a:avLst/>
                    <a:gdLst>
                      <a:gd name="T0" fmla="*/ 190 w 190"/>
                      <a:gd name="T1" fmla="*/ 460 h 460"/>
                      <a:gd name="T2" fmla="*/ 70 w 190"/>
                      <a:gd name="T3" fmla="*/ 300 h 460"/>
                      <a:gd name="T4" fmla="*/ 10 w 190"/>
                      <a:gd name="T5" fmla="*/ 120 h 460"/>
                      <a:gd name="T6" fmla="*/ 10 w 190"/>
                      <a:gd name="T7" fmla="*/ 0 h 4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0" h="460">
                        <a:moveTo>
                          <a:pt x="190" y="460"/>
                        </a:moveTo>
                        <a:cubicBezTo>
                          <a:pt x="145" y="408"/>
                          <a:pt x="100" y="357"/>
                          <a:pt x="70" y="300"/>
                        </a:cubicBezTo>
                        <a:cubicBezTo>
                          <a:pt x="40" y="243"/>
                          <a:pt x="20" y="170"/>
                          <a:pt x="10" y="120"/>
                        </a:cubicBezTo>
                        <a:cubicBezTo>
                          <a:pt x="0" y="70"/>
                          <a:pt x="5" y="35"/>
                          <a:pt x="1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sm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13" name="Freeform 125"/>
                  <p:cNvSpPr>
                    <a:spLocks/>
                  </p:cNvSpPr>
                  <p:nvPr/>
                </p:nvSpPr>
                <p:spPr bwMode="auto">
                  <a:xfrm rot="5425728" flipH="1">
                    <a:off x="7908" y="8151"/>
                    <a:ext cx="101" cy="198"/>
                  </a:xfrm>
                  <a:custGeom>
                    <a:avLst/>
                    <a:gdLst>
                      <a:gd name="T0" fmla="*/ 190 w 190"/>
                      <a:gd name="T1" fmla="*/ 460 h 460"/>
                      <a:gd name="T2" fmla="*/ 70 w 190"/>
                      <a:gd name="T3" fmla="*/ 300 h 460"/>
                      <a:gd name="T4" fmla="*/ 10 w 190"/>
                      <a:gd name="T5" fmla="*/ 120 h 460"/>
                      <a:gd name="T6" fmla="*/ 10 w 190"/>
                      <a:gd name="T7" fmla="*/ 0 h 4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0" h="460">
                        <a:moveTo>
                          <a:pt x="190" y="460"/>
                        </a:moveTo>
                        <a:cubicBezTo>
                          <a:pt x="145" y="408"/>
                          <a:pt x="100" y="357"/>
                          <a:pt x="70" y="300"/>
                        </a:cubicBezTo>
                        <a:cubicBezTo>
                          <a:pt x="40" y="243"/>
                          <a:pt x="20" y="170"/>
                          <a:pt x="10" y="120"/>
                        </a:cubicBezTo>
                        <a:cubicBezTo>
                          <a:pt x="0" y="70"/>
                          <a:pt x="5" y="35"/>
                          <a:pt x="1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sm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4014" name="Group 126"/>
                <p:cNvGrpSpPr>
                  <a:grpSpLocks/>
                </p:cNvGrpSpPr>
                <p:nvPr/>
              </p:nvGrpSpPr>
              <p:grpSpPr bwMode="auto">
                <a:xfrm flipH="1">
                  <a:off x="4369" y="2872"/>
                  <a:ext cx="114" cy="125"/>
                  <a:chOff x="7856" y="8059"/>
                  <a:chExt cx="202" cy="241"/>
                </a:xfrm>
              </p:grpSpPr>
              <p:sp>
                <p:nvSpPr>
                  <p:cNvPr id="294015" name="Line 127"/>
                  <p:cNvSpPr>
                    <a:spLocks noChangeShapeType="1"/>
                  </p:cNvSpPr>
                  <p:nvPr/>
                </p:nvSpPr>
                <p:spPr bwMode="auto">
                  <a:xfrm rot="16174272" flipV="1">
                    <a:off x="7946" y="8087"/>
                    <a:ext cx="3" cy="18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 type="none" w="sm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16" name="Freeform 128"/>
                  <p:cNvSpPr>
                    <a:spLocks/>
                  </p:cNvSpPr>
                  <p:nvPr/>
                </p:nvSpPr>
                <p:spPr bwMode="auto">
                  <a:xfrm rot="-27025728" flipH="1" flipV="1">
                    <a:off x="7907" y="8011"/>
                    <a:ext cx="101" cy="198"/>
                  </a:xfrm>
                  <a:custGeom>
                    <a:avLst/>
                    <a:gdLst>
                      <a:gd name="T0" fmla="*/ 190 w 190"/>
                      <a:gd name="T1" fmla="*/ 460 h 460"/>
                      <a:gd name="T2" fmla="*/ 70 w 190"/>
                      <a:gd name="T3" fmla="*/ 300 h 460"/>
                      <a:gd name="T4" fmla="*/ 10 w 190"/>
                      <a:gd name="T5" fmla="*/ 120 h 460"/>
                      <a:gd name="T6" fmla="*/ 10 w 190"/>
                      <a:gd name="T7" fmla="*/ 0 h 4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0" h="460">
                        <a:moveTo>
                          <a:pt x="190" y="460"/>
                        </a:moveTo>
                        <a:cubicBezTo>
                          <a:pt x="145" y="408"/>
                          <a:pt x="100" y="357"/>
                          <a:pt x="70" y="300"/>
                        </a:cubicBezTo>
                        <a:cubicBezTo>
                          <a:pt x="40" y="243"/>
                          <a:pt x="20" y="170"/>
                          <a:pt x="10" y="120"/>
                        </a:cubicBezTo>
                        <a:cubicBezTo>
                          <a:pt x="0" y="70"/>
                          <a:pt x="5" y="35"/>
                          <a:pt x="1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sm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17" name="Freeform 129"/>
                  <p:cNvSpPr>
                    <a:spLocks/>
                  </p:cNvSpPr>
                  <p:nvPr/>
                </p:nvSpPr>
                <p:spPr bwMode="auto">
                  <a:xfrm rot="5425728" flipH="1">
                    <a:off x="7908" y="8151"/>
                    <a:ext cx="101" cy="198"/>
                  </a:xfrm>
                  <a:custGeom>
                    <a:avLst/>
                    <a:gdLst>
                      <a:gd name="T0" fmla="*/ 190 w 190"/>
                      <a:gd name="T1" fmla="*/ 460 h 460"/>
                      <a:gd name="T2" fmla="*/ 70 w 190"/>
                      <a:gd name="T3" fmla="*/ 300 h 460"/>
                      <a:gd name="T4" fmla="*/ 10 w 190"/>
                      <a:gd name="T5" fmla="*/ 120 h 460"/>
                      <a:gd name="T6" fmla="*/ 10 w 190"/>
                      <a:gd name="T7" fmla="*/ 0 h 4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0" h="460">
                        <a:moveTo>
                          <a:pt x="190" y="460"/>
                        </a:moveTo>
                        <a:cubicBezTo>
                          <a:pt x="145" y="408"/>
                          <a:pt x="100" y="357"/>
                          <a:pt x="70" y="300"/>
                        </a:cubicBezTo>
                        <a:cubicBezTo>
                          <a:pt x="40" y="243"/>
                          <a:pt x="20" y="170"/>
                          <a:pt x="10" y="120"/>
                        </a:cubicBezTo>
                        <a:cubicBezTo>
                          <a:pt x="0" y="70"/>
                          <a:pt x="5" y="35"/>
                          <a:pt x="1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sm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4018" name="Group 130"/>
                <p:cNvGrpSpPr>
                  <a:grpSpLocks/>
                </p:cNvGrpSpPr>
                <p:nvPr/>
              </p:nvGrpSpPr>
              <p:grpSpPr bwMode="auto">
                <a:xfrm flipH="1">
                  <a:off x="4369" y="3089"/>
                  <a:ext cx="114" cy="125"/>
                  <a:chOff x="7856" y="8059"/>
                  <a:chExt cx="202" cy="241"/>
                </a:xfrm>
              </p:grpSpPr>
              <p:sp>
                <p:nvSpPr>
                  <p:cNvPr id="294019" name="Line 131"/>
                  <p:cNvSpPr>
                    <a:spLocks noChangeShapeType="1"/>
                  </p:cNvSpPr>
                  <p:nvPr/>
                </p:nvSpPr>
                <p:spPr bwMode="auto">
                  <a:xfrm rot="16174272" flipV="1">
                    <a:off x="7946" y="8087"/>
                    <a:ext cx="3" cy="18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 type="none" w="sm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20" name="Freeform 132"/>
                  <p:cNvSpPr>
                    <a:spLocks/>
                  </p:cNvSpPr>
                  <p:nvPr/>
                </p:nvSpPr>
                <p:spPr bwMode="auto">
                  <a:xfrm rot="-27025728" flipH="1" flipV="1">
                    <a:off x="7907" y="8011"/>
                    <a:ext cx="101" cy="198"/>
                  </a:xfrm>
                  <a:custGeom>
                    <a:avLst/>
                    <a:gdLst>
                      <a:gd name="T0" fmla="*/ 190 w 190"/>
                      <a:gd name="T1" fmla="*/ 460 h 460"/>
                      <a:gd name="T2" fmla="*/ 70 w 190"/>
                      <a:gd name="T3" fmla="*/ 300 h 460"/>
                      <a:gd name="T4" fmla="*/ 10 w 190"/>
                      <a:gd name="T5" fmla="*/ 120 h 460"/>
                      <a:gd name="T6" fmla="*/ 10 w 190"/>
                      <a:gd name="T7" fmla="*/ 0 h 4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0" h="460">
                        <a:moveTo>
                          <a:pt x="190" y="460"/>
                        </a:moveTo>
                        <a:cubicBezTo>
                          <a:pt x="145" y="408"/>
                          <a:pt x="100" y="357"/>
                          <a:pt x="70" y="300"/>
                        </a:cubicBezTo>
                        <a:cubicBezTo>
                          <a:pt x="40" y="243"/>
                          <a:pt x="20" y="170"/>
                          <a:pt x="10" y="120"/>
                        </a:cubicBezTo>
                        <a:cubicBezTo>
                          <a:pt x="0" y="70"/>
                          <a:pt x="5" y="35"/>
                          <a:pt x="1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sm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21" name="Freeform 133"/>
                  <p:cNvSpPr>
                    <a:spLocks/>
                  </p:cNvSpPr>
                  <p:nvPr/>
                </p:nvSpPr>
                <p:spPr bwMode="auto">
                  <a:xfrm rot="5425728" flipH="1">
                    <a:off x="7908" y="8151"/>
                    <a:ext cx="101" cy="198"/>
                  </a:xfrm>
                  <a:custGeom>
                    <a:avLst/>
                    <a:gdLst>
                      <a:gd name="T0" fmla="*/ 190 w 190"/>
                      <a:gd name="T1" fmla="*/ 460 h 460"/>
                      <a:gd name="T2" fmla="*/ 70 w 190"/>
                      <a:gd name="T3" fmla="*/ 300 h 460"/>
                      <a:gd name="T4" fmla="*/ 10 w 190"/>
                      <a:gd name="T5" fmla="*/ 120 h 460"/>
                      <a:gd name="T6" fmla="*/ 10 w 190"/>
                      <a:gd name="T7" fmla="*/ 0 h 4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0" h="460">
                        <a:moveTo>
                          <a:pt x="190" y="460"/>
                        </a:moveTo>
                        <a:cubicBezTo>
                          <a:pt x="145" y="408"/>
                          <a:pt x="100" y="357"/>
                          <a:pt x="70" y="300"/>
                        </a:cubicBezTo>
                        <a:cubicBezTo>
                          <a:pt x="40" y="243"/>
                          <a:pt x="20" y="170"/>
                          <a:pt x="10" y="120"/>
                        </a:cubicBezTo>
                        <a:cubicBezTo>
                          <a:pt x="0" y="70"/>
                          <a:pt x="5" y="35"/>
                          <a:pt x="1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sm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4022" name="Group 134"/>
                <p:cNvGrpSpPr>
                  <a:grpSpLocks/>
                </p:cNvGrpSpPr>
                <p:nvPr/>
              </p:nvGrpSpPr>
              <p:grpSpPr bwMode="auto">
                <a:xfrm>
                  <a:off x="4459" y="3182"/>
                  <a:ext cx="90" cy="81"/>
                  <a:chOff x="7760" y="8684"/>
                  <a:chExt cx="160" cy="155"/>
                </a:xfrm>
              </p:grpSpPr>
              <p:sp>
                <p:nvSpPr>
                  <p:cNvPr id="294023" name="Line 135"/>
                  <p:cNvSpPr>
                    <a:spLocks noChangeShapeType="1"/>
                  </p:cNvSpPr>
                  <p:nvPr/>
                </p:nvSpPr>
                <p:spPr bwMode="auto">
                  <a:xfrm rot="16174272" flipH="1">
                    <a:off x="7762" y="8762"/>
                    <a:ext cx="15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24" name="Freeform 136"/>
                  <p:cNvSpPr>
                    <a:spLocks/>
                  </p:cNvSpPr>
                  <p:nvPr/>
                </p:nvSpPr>
                <p:spPr bwMode="auto">
                  <a:xfrm rot="16174272" flipV="1">
                    <a:off x="7830" y="8731"/>
                    <a:ext cx="131" cy="48"/>
                  </a:xfrm>
                  <a:custGeom>
                    <a:avLst/>
                    <a:gdLst>
                      <a:gd name="T0" fmla="*/ 460 w 460"/>
                      <a:gd name="T1" fmla="*/ 170 h 170"/>
                      <a:gd name="T2" fmla="*/ 320 w 460"/>
                      <a:gd name="T3" fmla="*/ 70 h 170"/>
                      <a:gd name="T4" fmla="*/ 120 w 460"/>
                      <a:gd name="T5" fmla="*/ 10 h 170"/>
                      <a:gd name="T6" fmla="*/ 0 w 460"/>
                      <a:gd name="T7" fmla="*/ 1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0" h="170">
                        <a:moveTo>
                          <a:pt x="460" y="170"/>
                        </a:moveTo>
                        <a:cubicBezTo>
                          <a:pt x="418" y="133"/>
                          <a:pt x="377" y="97"/>
                          <a:pt x="320" y="70"/>
                        </a:cubicBezTo>
                        <a:cubicBezTo>
                          <a:pt x="263" y="43"/>
                          <a:pt x="173" y="20"/>
                          <a:pt x="120" y="10"/>
                        </a:cubicBezTo>
                        <a:cubicBezTo>
                          <a:pt x="67" y="0"/>
                          <a:pt x="33" y="5"/>
                          <a:pt x="0" y="1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25" name="Freeform 137"/>
                  <p:cNvSpPr>
                    <a:spLocks/>
                  </p:cNvSpPr>
                  <p:nvPr/>
                </p:nvSpPr>
                <p:spPr bwMode="auto">
                  <a:xfrm rot="27025728" flipH="1" flipV="1">
                    <a:off x="7718" y="8731"/>
                    <a:ext cx="131" cy="48"/>
                  </a:xfrm>
                  <a:custGeom>
                    <a:avLst/>
                    <a:gdLst>
                      <a:gd name="T0" fmla="*/ 460 w 460"/>
                      <a:gd name="T1" fmla="*/ 170 h 170"/>
                      <a:gd name="T2" fmla="*/ 320 w 460"/>
                      <a:gd name="T3" fmla="*/ 70 h 170"/>
                      <a:gd name="T4" fmla="*/ 120 w 460"/>
                      <a:gd name="T5" fmla="*/ 10 h 170"/>
                      <a:gd name="T6" fmla="*/ 0 w 460"/>
                      <a:gd name="T7" fmla="*/ 1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0" h="170">
                        <a:moveTo>
                          <a:pt x="460" y="170"/>
                        </a:moveTo>
                        <a:cubicBezTo>
                          <a:pt x="418" y="133"/>
                          <a:pt x="377" y="97"/>
                          <a:pt x="320" y="70"/>
                        </a:cubicBezTo>
                        <a:cubicBezTo>
                          <a:pt x="263" y="43"/>
                          <a:pt x="173" y="20"/>
                          <a:pt x="120" y="10"/>
                        </a:cubicBezTo>
                        <a:cubicBezTo>
                          <a:pt x="67" y="0"/>
                          <a:pt x="33" y="5"/>
                          <a:pt x="0" y="1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4026" name="Group 138"/>
                <p:cNvGrpSpPr>
                  <a:grpSpLocks/>
                </p:cNvGrpSpPr>
                <p:nvPr/>
              </p:nvGrpSpPr>
              <p:grpSpPr bwMode="auto">
                <a:xfrm>
                  <a:off x="4459" y="2980"/>
                  <a:ext cx="90" cy="130"/>
                  <a:chOff x="8240" y="9164"/>
                  <a:chExt cx="160" cy="251"/>
                </a:xfrm>
              </p:grpSpPr>
              <p:grpSp>
                <p:nvGrpSpPr>
                  <p:cNvPr id="294027" name="Group 139"/>
                  <p:cNvGrpSpPr>
                    <a:grpSpLocks/>
                  </p:cNvGrpSpPr>
                  <p:nvPr/>
                </p:nvGrpSpPr>
                <p:grpSpPr bwMode="auto">
                  <a:xfrm flipV="1">
                    <a:off x="8240" y="9260"/>
                    <a:ext cx="160" cy="155"/>
                    <a:chOff x="7760" y="8684"/>
                    <a:chExt cx="160" cy="155"/>
                  </a:xfrm>
                </p:grpSpPr>
                <p:sp>
                  <p:nvSpPr>
                    <p:cNvPr id="294028" name="Line 140"/>
                    <p:cNvSpPr>
                      <a:spLocks noChangeShapeType="1"/>
                    </p:cNvSpPr>
                    <p:nvPr/>
                  </p:nvSpPr>
                  <p:spPr bwMode="auto">
                    <a:xfrm rot="16174272" flipH="1">
                      <a:off x="7762" y="8762"/>
                      <a:ext cx="155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round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029" name="Freeform 141"/>
                    <p:cNvSpPr>
                      <a:spLocks/>
                    </p:cNvSpPr>
                    <p:nvPr/>
                  </p:nvSpPr>
                  <p:spPr bwMode="auto">
                    <a:xfrm rot="16174272" flipV="1">
                      <a:off x="7830" y="8731"/>
                      <a:ext cx="131" cy="48"/>
                    </a:xfrm>
                    <a:custGeom>
                      <a:avLst/>
                      <a:gdLst>
                        <a:gd name="T0" fmla="*/ 460 w 460"/>
                        <a:gd name="T1" fmla="*/ 170 h 170"/>
                        <a:gd name="T2" fmla="*/ 320 w 460"/>
                        <a:gd name="T3" fmla="*/ 70 h 170"/>
                        <a:gd name="T4" fmla="*/ 120 w 460"/>
                        <a:gd name="T5" fmla="*/ 10 h 170"/>
                        <a:gd name="T6" fmla="*/ 0 w 460"/>
                        <a:gd name="T7" fmla="*/ 10 h 1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60" h="170">
                          <a:moveTo>
                            <a:pt x="460" y="170"/>
                          </a:moveTo>
                          <a:cubicBezTo>
                            <a:pt x="418" y="133"/>
                            <a:pt x="377" y="97"/>
                            <a:pt x="320" y="70"/>
                          </a:cubicBezTo>
                          <a:cubicBezTo>
                            <a:pt x="263" y="43"/>
                            <a:pt x="173" y="20"/>
                            <a:pt x="120" y="10"/>
                          </a:cubicBezTo>
                          <a:cubicBezTo>
                            <a:pt x="67" y="0"/>
                            <a:pt x="33" y="5"/>
                            <a:pt x="0" y="1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030" name="Freeform 142"/>
                    <p:cNvSpPr>
                      <a:spLocks/>
                    </p:cNvSpPr>
                    <p:nvPr/>
                  </p:nvSpPr>
                  <p:spPr bwMode="auto">
                    <a:xfrm rot="27025728" flipH="1" flipV="1">
                      <a:off x="7718" y="8731"/>
                      <a:ext cx="131" cy="48"/>
                    </a:xfrm>
                    <a:custGeom>
                      <a:avLst/>
                      <a:gdLst>
                        <a:gd name="T0" fmla="*/ 460 w 460"/>
                        <a:gd name="T1" fmla="*/ 170 h 170"/>
                        <a:gd name="T2" fmla="*/ 320 w 460"/>
                        <a:gd name="T3" fmla="*/ 70 h 170"/>
                        <a:gd name="T4" fmla="*/ 120 w 460"/>
                        <a:gd name="T5" fmla="*/ 10 h 170"/>
                        <a:gd name="T6" fmla="*/ 0 w 460"/>
                        <a:gd name="T7" fmla="*/ 10 h 1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60" h="170">
                          <a:moveTo>
                            <a:pt x="460" y="170"/>
                          </a:moveTo>
                          <a:cubicBezTo>
                            <a:pt x="418" y="133"/>
                            <a:pt x="377" y="97"/>
                            <a:pt x="320" y="70"/>
                          </a:cubicBezTo>
                          <a:cubicBezTo>
                            <a:pt x="263" y="43"/>
                            <a:pt x="173" y="20"/>
                            <a:pt x="120" y="10"/>
                          </a:cubicBezTo>
                          <a:cubicBezTo>
                            <a:pt x="67" y="0"/>
                            <a:pt x="33" y="5"/>
                            <a:pt x="0" y="1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94031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8240" y="9164"/>
                    <a:ext cx="160" cy="155"/>
                    <a:chOff x="7760" y="8684"/>
                    <a:chExt cx="160" cy="155"/>
                  </a:xfrm>
                </p:grpSpPr>
                <p:sp>
                  <p:nvSpPr>
                    <p:cNvPr id="294032" name="Line 144"/>
                    <p:cNvSpPr>
                      <a:spLocks noChangeShapeType="1"/>
                    </p:cNvSpPr>
                    <p:nvPr/>
                  </p:nvSpPr>
                  <p:spPr bwMode="auto">
                    <a:xfrm rot="16174272" flipH="1">
                      <a:off x="7762" y="8762"/>
                      <a:ext cx="155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round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033" name="Freeform 145"/>
                    <p:cNvSpPr>
                      <a:spLocks/>
                    </p:cNvSpPr>
                    <p:nvPr/>
                  </p:nvSpPr>
                  <p:spPr bwMode="auto">
                    <a:xfrm rot="16174272" flipV="1">
                      <a:off x="7830" y="8731"/>
                      <a:ext cx="131" cy="48"/>
                    </a:xfrm>
                    <a:custGeom>
                      <a:avLst/>
                      <a:gdLst>
                        <a:gd name="T0" fmla="*/ 460 w 460"/>
                        <a:gd name="T1" fmla="*/ 170 h 170"/>
                        <a:gd name="T2" fmla="*/ 320 w 460"/>
                        <a:gd name="T3" fmla="*/ 70 h 170"/>
                        <a:gd name="T4" fmla="*/ 120 w 460"/>
                        <a:gd name="T5" fmla="*/ 10 h 170"/>
                        <a:gd name="T6" fmla="*/ 0 w 460"/>
                        <a:gd name="T7" fmla="*/ 10 h 1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60" h="170">
                          <a:moveTo>
                            <a:pt x="460" y="170"/>
                          </a:moveTo>
                          <a:cubicBezTo>
                            <a:pt x="418" y="133"/>
                            <a:pt x="377" y="97"/>
                            <a:pt x="320" y="70"/>
                          </a:cubicBezTo>
                          <a:cubicBezTo>
                            <a:pt x="263" y="43"/>
                            <a:pt x="173" y="20"/>
                            <a:pt x="120" y="10"/>
                          </a:cubicBezTo>
                          <a:cubicBezTo>
                            <a:pt x="67" y="0"/>
                            <a:pt x="33" y="5"/>
                            <a:pt x="0" y="1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034" name="Freeform 146"/>
                    <p:cNvSpPr>
                      <a:spLocks/>
                    </p:cNvSpPr>
                    <p:nvPr/>
                  </p:nvSpPr>
                  <p:spPr bwMode="auto">
                    <a:xfrm rot="27025728" flipH="1" flipV="1">
                      <a:off x="7718" y="8731"/>
                      <a:ext cx="131" cy="48"/>
                    </a:xfrm>
                    <a:custGeom>
                      <a:avLst/>
                      <a:gdLst>
                        <a:gd name="T0" fmla="*/ 460 w 460"/>
                        <a:gd name="T1" fmla="*/ 170 h 170"/>
                        <a:gd name="T2" fmla="*/ 320 w 460"/>
                        <a:gd name="T3" fmla="*/ 70 h 170"/>
                        <a:gd name="T4" fmla="*/ 120 w 460"/>
                        <a:gd name="T5" fmla="*/ 10 h 170"/>
                        <a:gd name="T6" fmla="*/ 0 w 460"/>
                        <a:gd name="T7" fmla="*/ 10 h 1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60" h="170">
                          <a:moveTo>
                            <a:pt x="460" y="170"/>
                          </a:moveTo>
                          <a:cubicBezTo>
                            <a:pt x="418" y="133"/>
                            <a:pt x="377" y="97"/>
                            <a:pt x="320" y="70"/>
                          </a:cubicBezTo>
                          <a:cubicBezTo>
                            <a:pt x="263" y="43"/>
                            <a:pt x="173" y="20"/>
                            <a:pt x="120" y="10"/>
                          </a:cubicBezTo>
                          <a:cubicBezTo>
                            <a:pt x="67" y="0"/>
                            <a:pt x="33" y="5"/>
                            <a:pt x="0" y="1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94035" name="Group 147"/>
                <p:cNvGrpSpPr>
                  <a:grpSpLocks/>
                </p:cNvGrpSpPr>
                <p:nvPr/>
              </p:nvGrpSpPr>
              <p:grpSpPr bwMode="auto">
                <a:xfrm flipV="1">
                  <a:off x="4459" y="2813"/>
                  <a:ext cx="90" cy="80"/>
                  <a:chOff x="7760" y="8684"/>
                  <a:chExt cx="160" cy="155"/>
                </a:xfrm>
              </p:grpSpPr>
              <p:sp>
                <p:nvSpPr>
                  <p:cNvPr id="294036" name="Line 148"/>
                  <p:cNvSpPr>
                    <a:spLocks noChangeShapeType="1"/>
                  </p:cNvSpPr>
                  <p:nvPr/>
                </p:nvSpPr>
                <p:spPr bwMode="auto">
                  <a:xfrm rot="16174272" flipH="1">
                    <a:off x="7762" y="8762"/>
                    <a:ext cx="15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37" name="Freeform 149"/>
                  <p:cNvSpPr>
                    <a:spLocks/>
                  </p:cNvSpPr>
                  <p:nvPr/>
                </p:nvSpPr>
                <p:spPr bwMode="auto">
                  <a:xfrm rot="16174272" flipV="1">
                    <a:off x="7830" y="8731"/>
                    <a:ext cx="131" cy="48"/>
                  </a:xfrm>
                  <a:custGeom>
                    <a:avLst/>
                    <a:gdLst>
                      <a:gd name="T0" fmla="*/ 460 w 460"/>
                      <a:gd name="T1" fmla="*/ 170 h 170"/>
                      <a:gd name="T2" fmla="*/ 320 w 460"/>
                      <a:gd name="T3" fmla="*/ 70 h 170"/>
                      <a:gd name="T4" fmla="*/ 120 w 460"/>
                      <a:gd name="T5" fmla="*/ 10 h 170"/>
                      <a:gd name="T6" fmla="*/ 0 w 460"/>
                      <a:gd name="T7" fmla="*/ 1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0" h="170">
                        <a:moveTo>
                          <a:pt x="460" y="170"/>
                        </a:moveTo>
                        <a:cubicBezTo>
                          <a:pt x="418" y="133"/>
                          <a:pt x="377" y="97"/>
                          <a:pt x="320" y="70"/>
                        </a:cubicBezTo>
                        <a:cubicBezTo>
                          <a:pt x="263" y="43"/>
                          <a:pt x="173" y="20"/>
                          <a:pt x="120" y="10"/>
                        </a:cubicBezTo>
                        <a:cubicBezTo>
                          <a:pt x="67" y="0"/>
                          <a:pt x="33" y="5"/>
                          <a:pt x="0" y="1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38" name="Freeform 150"/>
                  <p:cNvSpPr>
                    <a:spLocks/>
                  </p:cNvSpPr>
                  <p:nvPr/>
                </p:nvSpPr>
                <p:spPr bwMode="auto">
                  <a:xfrm rot="27025728" flipH="1" flipV="1">
                    <a:off x="7718" y="8731"/>
                    <a:ext cx="131" cy="48"/>
                  </a:xfrm>
                  <a:custGeom>
                    <a:avLst/>
                    <a:gdLst>
                      <a:gd name="T0" fmla="*/ 460 w 460"/>
                      <a:gd name="T1" fmla="*/ 170 h 170"/>
                      <a:gd name="T2" fmla="*/ 320 w 460"/>
                      <a:gd name="T3" fmla="*/ 70 h 170"/>
                      <a:gd name="T4" fmla="*/ 120 w 460"/>
                      <a:gd name="T5" fmla="*/ 10 h 170"/>
                      <a:gd name="T6" fmla="*/ 0 w 460"/>
                      <a:gd name="T7" fmla="*/ 1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0" h="170">
                        <a:moveTo>
                          <a:pt x="460" y="170"/>
                        </a:moveTo>
                        <a:cubicBezTo>
                          <a:pt x="418" y="133"/>
                          <a:pt x="377" y="97"/>
                          <a:pt x="320" y="70"/>
                        </a:cubicBezTo>
                        <a:cubicBezTo>
                          <a:pt x="263" y="43"/>
                          <a:pt x="173" y="20"/>
                          <a:pt x="120" y="10"/>
                        </a:cubicBezTo>
                        <a:cubicBezTo>
                          <a:pt x="67" y="0"/>
                          <a:pt x="33" y="5"/>
                          <a:pt x="0" y="1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94039" name="Text Box 151"/>
              <p:cNvSpPr txBox="1">
                <a:spLocks noChangeArrowheads="1"/>
              </p:cNvSpPr>
              <p:nvPr/>
            </p:nvSpPr>
            <p:spPr bwMode="auto">
              <a:xfrm>
                <a:off x="2176" y="3397"/>
                <a:ext cx="132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Electric field lines</a:t>
                </a:r>
              </a:p>
              <a:p>
                <a:pPr algn="just" eaLnBrk="0" hangingPunct="0"/>
                <a:endParaRPr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4040" name="Line 152"/>
              <p:cNvSpPr>
                <a:spLocks noChangeShapeType="1"/>
              </p:cNvSpPr>
              <p:nvPr/>
            </p:nvSpPr>
            <p:spPr bwMode="auto">
              <a:xfrm flipH="1">
                <a:off x="1872" y="3511"/>
                <a:ext cx="33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4041" name="Group 153"/>
              <p:cNvGrpSpPr>
                <a:grpSpLocks/>
              </p:cNvGrpSpPr>
              <p:nvPr/>
            </p:nvGrpSpPr>
            <p:grpSpPr bwMode="auto">
              <a:xfrm>
                <a:off x="2306" y="2806"/>
                <a:ext cx="271" cy="455"/>
                <a:chOff x="2306" y="2809"/>
                <a:chExt cx="271" cy="455"/>
              </a:xfrm>
            </p:grpSpPr>
            <p:grpSp>
              <p:nvGrpSpPr>
                <p:cNvPr id="294042" name="Group 154"/>
                <p:cNvGrpSpPr>
                  <a:grpSpLocks/>
                </p:cNvGrpSpPr>
                <p:nvPr/>
              </p:nvGrpSpPr>
              <p:grpSpPr bwMode="auto">
                <a:xfrm>
                  <a:off x="2477" y="2952"/>
                  <a:ext cx="100" cy="162"/>
                  <a:chOff x="4223" y="8243"/>
                  <a:chExt cx="176" cy="313"/>
                </a:xfrm>
              </p:grpSpPr>
              <p:sp>
                <p:nvSpPr>
                  <p:cNvPr id="294043" name="Line 155"/>
                  <p:cNvSpPr>
                    <a:spLocks noChangeShapeType="1"/>
                  </p:cNvSpPr>
                  <p:nvPr/>
                </p:nvSpPr>
                <p:spPr bwMode="auto">
                  <a:xfrm rot="-27025728">
                    <a:off x="4312" y="8320"/>
                    <a:ext cx="0" cy="159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44" name="Freeform 156"/>
                  <p:cNvSpPr>
                    <a:spLocks/>
                  </p:cNvSpPr>
                  <p:nvPr/>
                </p:nvSpPr>
                <p:spPr bwMode="auto">
                  <a:xfrm rot="16174272" flipV="1">
                    <a:off x="4249" y="8414"/>
                    <a:ext cx="116" cy="167"/>
                  </a:xfrm>
                  <a:custGeom>
                    <a:avLst/>
                    <a:gdLst>
                      <a:gd name="T0" fmla="*/ 190 w 190"/>
                      <a:gd name="T1" fmla="*/ 460 h 460"/>
                      <a:gd name="T2" fmla="*/ 70 w 190"/>
                      <a:gd name="T3" fmla="*/ 300 h 460"/>
                      <a:gd name="T4" fmla="*/ 10 w 190"/>
                      <a:gd name="T5" fmla="*/ 120 h 460"/>
                      <a:gd name="T6" fmla="*/ 10 w 190"/>
                      <a:gd name="T7" fmla="*/ 0 h 4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0" h="460">
                        <a:moveTo>
                          <a:pt x="190" y="460"/>
                        </a:moveTo>
                        <a:cubicBezTo>
                          <a:pt x="145" y="408"/>
                          <a:pt x="100" y="357"/>
                          <a:pt x="70" y="300"/>
                        </a:cubicBezTo>
                        <a:cubicBezTo>
                          <a:pt x="40" y="243"/>
                          <a:pt x="20" y="170"/>
                          <a:pt x="10" y="120"/>
                        </a:cubicBezTo>
                        <a:cubicBezTo>
                          <a:pt x="0" y="70"/>
                          <a:pt x="5" y="35"/>
                          <a:pt x="1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45" name="Freeform 157"/>
                  <p:cNvSpPr>
                    <a:spLocks/>
                  </p:cNvSpPr>
                  <p:nvPr/>
                </p:nvSpPr>
                <p:spPr bwMode="auto">
                  <a:xfrm rot="-27025728" flipH="1" flipV="1">
                    <a:off x="4254" y="8215"/>
                    <a:ext cx="117" cy="173"/>
                  </a:xfrm>
                  <a:custGeom>
                    <a:avLst/>
                    <a:gdLst>
                      <a:gd name="T0" fmla="*/ 190 w 190"/>
                      <a:gd name="T1" fmla="*/ 460 h 460"/>
                      <a:gd name="T2" fmla="*/ 70 w 190"/>
                      <a:gd name="T3" fmla="*/ 300 h 460"/>
                      <a:gd name="T4" fmla="*/ 10 w 190"/>
                      <a:gd name="T5" fmla="*/ 120 h 460"/>
                      <a:gd name="T6" fmla="*/ 10 w 190"/>
                      <a:gd name="T7" fmla="*/ 0 h 4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0" h="460">
                        <a:moveTo>
                          <a:pt x="190" y="460"/>
                        </a:moveTo>
                        <a:cubicBezTo>
                          <a:pt x="145" y="408"/>
                          <a:pt x="100" y="357"/>
                          <a:pt x="70" y="300"/>
                        </a:cubicBezTo>
                        <a:cubicBezTo>
                          <a:pt x="40" y="243"/>
                          <a:pt x="20" y="170"/>
                          <a:pt x="10" y="120"/>
                        </a:cubicBezTo>
                        <a:cubicBezTo>
                          <a:pt x="0" y="70"/>
                          <a:pt x="5" y="35"/>
                          <a:pt x="1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4046" name="Group 158"/>
                <p:cNvGrpSpPr>
                  <a:grpSpLocks/>
                </p:cNvGrpSpPr>
                <p:nvPr/>
              </p:nvGrpSpPr>
              <p:grpSpPr bwMode="auto">
                <a:xfrm>
                  <a:off x="2391" y="2809"/>
                  <a:ext cx="103" cy="191"/>
                  <a:chOff x="4090" y="7931"/>
                  <a:chExt cx="183" cy="369"/>
                </a:xfrm>
              </p:grpSpPr>
              <p:sp>
                <p:nvSpPr>
                  <p:cNvPr id="294047" name="Line 159"/>
                  <p:cNvSpPr>
                    <a:spLocks noChangeShapeType="1"/>
                  </p:cNvSpPr>
                  <p:nvPr/>
                </p:nvSpPr>
                <p:spPr bwMode="auto">
                  <a:xfrm rot="-27025728">
                    <a:off x="4009" y="8104"/>
                    <a:ext cx="350" cy="4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48" name="Freeform 160"/>
                  <p:cNvSpPr>
                    <a:spLocks/>
                  </p:cNvSpPr>
                  <p:nvPr/>
                </p:nvSpPr>
                <p:spPr bwMode="auto">
                  <a:xfrm rot="16174272" flipH="1">
                    <a:off x="3946" y="8087"/>
                    <a:ext cx="357" cy="69"/>
                  </a:xfrm>
                  <a:custGeom>
                    <a:avLst/>
                    <a:gdLst>
                      <a:gd name="T0" fmla="*/ 460 w 460"/>
                      <a:gd name="T1" fmla="*/ 170 h 170"/>
                      <a:gd name="T2" fmla="*/ 320 w 460"/>
                      <a:gd name="T3" fmla="*/ 70 h 170"/>
                      <a:gd name="T4" fmla="*/ 120 w 460"/>
                      <a:gd name="T5" fmla="*/ 10 h 170"/>
                      <a:gd name="T6" fmla="*/ 0 w 460"/>
                      <a:gd name="T7" fmla="*/ 1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0" h="170">
                        <a:moveTo>
                          <a:pt x="460" y="170"/>
                        </a:moveTo>
                        <a:cubicBezTo>
                          <a:pt x="418" y="133"/>
                          <a:pt x="377" y="97"/>
                          <a:pt x="320" y="70"/>
                        </a:cubicBezTo>
                        <a:cubicBezTo>
                          <a:pt x="263" y="43"/>
                          <a:pt x="173" y="20"/>
                          <a:pt x="120" y="10"/>
                        </a:cubicBezTo>
                        <a:cubicBezTo>
                          <a:pt x="67" y="0"/>
                          <a:pt x="33" y="5"/>
                          <a:pt x="0" y="1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49" name="Freeform 161"/>
                  <p:cNvSpPr>
                    <a:spLocks/>
                  </p:cNvSpPr>
                  <p:nvPr/>
                </p:nvSpPr>
                <p:spPr bwMode="auto">
                  <a:xfrm rot="-27025728" flipH="1" flipV="1">
                    <a:off x="4060" y="8082"/>
                    <a:ext cx="357" cy="68"/>
                  </a:xfrm>
                  <a:custGeom>
                    <a:avLst/>
                    <a:gdLst>
                      <a:gd name="T0" fmla="*/ 460 w 460"/>
                      <a:gd name="T1" fmla="*/ 170 h 170"/>
                      <a:gd name="T2" fmla="*/ 320 w 460"/>
                      <a:gd name="T3" fmla="*/ 70 h 170"/>
                      <a:gd name="T4" fmla="*/ 120 w 460"/>
                      <a:gd name="T5" fmla="*/ 10 h 170"/>
                      <a:gd name="T6" fmla="*/ 0 w 460"/>
                      <a:gd name="T7" fmla="*/ 1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0" h="170">
                        <a:moveTo>
                          <a:pt x="460" y="170"/>
                        </a:moveTo>
                        <a:cubicBezTo>
                          <a:pt x="418" y="133"/>
                          <a:pt x="377" y="97"/>
                          <a:pt x="320" y="70"/>
                        </a:cubicBezTo>
                        <a:cubicBezTo>
                          <a:pt x="263" y="43"/>
                          <a:pt x="173" y="20"/>
                          <a:pt x="120" y="10"/>
                        </a:cubicBezTo>
                        <a:cubicBezTo>
                          <a:pt x="67" y="0"/>
                          <a:pt x="33" y="5"/>
                          <a:pt x="0" y="1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4050" name="Group 162"/>
                <p:cNvGrpSpPr>
                  <a:grpSpLocks/>
                </p:cNvGrpSpPr>
                <p:nvPr/>
              </p:nvGrpSpPr>
              <p:grpSpPr bwMode="auto">
                <a:xfrm flipV="1">
                  <a:off x="2395" y="3073"/>
                  <a:ext cx="103" cy="191"/>
                  <a:chOff x="4090" y="7931"/>
                  <a:chExt cx="183" cy="369"/>
                </a:xfrm>
              </p:grpSpPr>
              <p:sp>
                <p:nvSpPr>
                  <p:cNvPr id="294051" name="Line 163"/>
                  <p:cNvSpPr>
                    <a:spLocks noChangeShapeType="1"/>
                  </p:cNvSpPr>
                  <p:nvPr/>
                </p:nvSpPr>
                <p:spPr bwMode="auto">
                  <a:xfrm rot="-27025728">
                    <a:off x="4009" y="8104"/>
                    <a:ext cx="350" cy="4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52" name="Freeform 164"/>
                  <p:cNvSpPr>
                    <a:spLocks/>
                  </p:cNvSpPr>
                  <p:nvPr/>
                </p:nvSpPr>
                <p:spPr bwMode="auto">
                  <a:xfrm rot="16174272" flipH="1">
                    <a:off x="3946" y="8087"/>
                    <a:ext cx="357" cy="69"/>
                  </a:xfrm>
                  <a:custGeom>
                    <a:avLst/>
                    <a:gdLst>
                      <a:gd name="T0" fmla="*/ 460 w 460"/>
                      <a:gd name="T1" fmla="*/ 170 h 170"/>
                      <a:gd name="T2" fmla="*/ 320 w 460"/>
                      <a:gd name="T3" fmla="*/ 70 h 170"/>
                      <a:gd name="T4" fmla="*/ 120 w 460"/>
                      <a:gd name="T5" fmla="*/ 10 h 170"/>
                      <a:gd name="T6" fmla="*/ 0 w 460"/>
                      <a:gd name="T7" fmla="*/ 1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0" h="170">
                        <a:moveTo>
                          <a:pt x="460" y="170"/>
                        </a:moveTo>
                        <a:cubicBezTo>
                          <a:pt x="418" y="133"/>
                          <a:pt x="377" y="97"/>
                          <a:pt x="320" y="70"/>
                        </a:cubicBezTo>
                        <a:cubicBezTo>
                          <a:pt x="263" y="43"/>
                          <a:pt x="173" y="20"/>
                          <a:pt x="120" y="10"/>
                        </a:cubicBezTo>
                        <a:cubicBezTo>
                          <a:pt x="67" y="0"/>
                          <a:pt x="33" y="5"/>
                          <a:pt x="0" y="1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53" name="Freeform 165"/>
                  <p:cNvSpPr>
                    <a:spLocks/>
                  </p:cNvSpPr>
                  <p:nvPr/>
                </p:nvSpPr>
                <p:spPr bwMode="auto">
                  <a:xfrm rot="-27025728" flipH="1" flipV="1">
                    <a:off x="4060" y="8082"/>
                    <a:ext cx="357" cy="68"/>
                  </a:xfrm>
                  <a:custGeom>
                    <a:avLst/>
                    <a:gdLst>
                      <a:gd name="T0" fmla="*/ 460 w 460"/>
                      <a:gd name="T1" fmla="*/ 170 h 170"/>
                      <a:gd name="T2" fmla="*/ 320 w 460"/>
                      <a:gd name="T3" fmla="*/ 70 h 170"/>
                      <a:gd name="T4" fmla="*/ 120 w 460"/>
                      <a:gd name="T5" fmla="*/ 10 h 170"/>
                      <a:gd name="T6" fmla="*/ 0 w 460"/>
                      <a:gd name="T7" fmla="*/ 1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0" h="170">
                        <a:moveTo>
                          <a:pt x="460" y="170"/>
                        </a:moveTo>
                        <a:cubicBezTo>
                          <a:pt x="418" y="133"/>
                          <a:pt x="377" y="97"/>
                          <a:pt x="320" y="70"/>
                        </a:cubicBezTo>
                        <a:cubicBezTo>
                          <a:pt x="263" y="43"/>
                          <a:pt x="173" y="20"/>
                          <a:pt x="120" y="10"/>
                        </a:cubicBezTo>
                        <a:cubicBezTo>
                          <a:pt x="67" y="0"/>
                          <a:pt x="33" y="5"/>
                          <a:pt x="0" y="1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4054" name="Group 166"/>
                <p:cNvGrpSpPr>
                  <a:grpSpLocks/>
                </p:cNvGrpSpPr>
                <p:nvPr/>
              </p:nvGrpSpPr>
              <p:grpSpPr bwMode="auto">
                <a:xfrm flipH="1">
                  <a:off x="2306" y="2959"/>
                  <a:ext cx="99" cy="162"/>
                  <a:chOff x="4223" y="8243"/>
                  <a:chExt cx="176" cy="313"/>
                </a:xfrm>
              </p:grpSpPr>
              <p:sp>
                <p:nvSpPr>
                  <p:cNvPr id="294055" name="Line 167"/>
                  <p:cNvSpPr>
                    <a:spLocks noChangeShapeType="1"/>
                  </p:cNvSpPr>
                  <p:nvPr/>
                </p:nvSpPr>
                <p:spPr bwMode="auto">
                  <a:xfrm rot="-27025728">
                    <a:off x="4312" y="8320"/>
                    <a:ext cx="0" cy="159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56" name="Freeform 168"/>
                  <p:cNvSpPr>
                    <a:spLocks/>
                  </p:cNvSpPr>
                  <p:nvPr/>
                </p:nvSpPr>
                <p:spPr bwMode="auto">
                  <a:xfrm rot="16174272" flipV="1">
                    <a:off x="4249" y="8414"/>
                    <a:ext cx="116" cy="167"/>
                  </a:xfrm>
                  <a:custGeom>
                    <a:avLst/>
                    <a:gdLst>
                      <a:gd name="T0" fmla="*/ 190 w 190"/>
                      <a:gd name="T1" fmla="*/ 460 h 460"/>
                      <a:gd name="T2" fmla="*/ 70 w 190"/>
                      <a:gd name="T3" fmla="*/ 300 h 460"/>
                      <a:gd name="T4" fmla="*/ 10 w 190"/>
                      <a:gd name="T5" fmla="*/ 120 h 460"/>
                      <a:gd name="T6" fmla="*/ 10 w 190"/>
                      <a:gd name="T7" fmla="*/ 0 h 4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0" h="460">
                        <a:moveTo>
                          <a:pt x="190" y="460"/>
                        </a:moveTo>
                        <a:cubicBezTo>
                          <a:pt x="145" y="408"/>
                          <a:pt x="100" y="357"/>
                          <a:pt x="70" y="300"/>
                        </a:cubicBezTo>
                        <a:cubicBezTo>
                          <a:pt x="40" y="243"/>
                          <a:pt x="20" y="170"/>
                          <a:pt x="10" y="120"/>
                        </a:cubicBezTo>
                        <a:cubicBezTo>
                          <a:pt x="0" y="70"/>
                          <a:pt x="5" y="35"/>
                          <a:pt x="1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57" name="Freeform 169"/>
                  <p:cNvSpPr>
                    <a:spLocks/>
                  </p:cNvSpPr>
                  <p:nvPr/>
                </p:nvSpPr>
                <p:spPr bwMode="auto">
                  <a:xfrm rot="-27025728" flipH="1" flipV="1">
                    <a:off x="4254" y="8215"/>
                    <a:ext cx="117" cy="173"/>
                  </a:xfrm>
                  <a:custGeom>
                    <a:avLst/>
                    <a:gdLst>
                      <a:gd name="T0" fmla="*/ 190 w 190"/>
                      <a:gd name="T1" fmla="*/ 460 h 460"/>
                      <a:gd name="T2" fmla="*/ 70 w 190"/>
                      <a:gd name="T3" fmla="*/ 300 h 460"/>
                      <a:gd name="T4" fmla="*/ 10 w 190"/>
                      <a:gd name="T5" fmla="*/ 120 h 460"/>
                      <a:gd name="T6" fmla="*/ 10 w 190"/>
                      <a:gd name="T7" fmla="*/ 0 h 4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0" h="460">
                        <a:moveTo>
                          <a:pt x="190" y="460"/>
                        </a:moveTo>
                        <a:cubicBezTo>
                          <a:pt x="145" y="408"/>
                          <a:pt x="100" y="357"/>
                          <a:pt x="70" y="300"/>
                        </a:cubicBezTo>
                        <a:cubicBezTo>
                          <a:pt x="40" y="243"/>
                          <a:pt x="20" y="170"/>
                          <a:pt x="10" y="120"/>
                        </a:cubicBezTo>
                        <a:cubicBezTo>
                          <a:pt x="0" y="70"/>
                          <a:pt x="5" y="35"/>
                          <a:pt x="1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94058" name="Group 170"/>
              <p:cNvGrpSpPr>
                <a:grpSpLocks/>
              </p:cNvGrpSpPr>
              <p:nvPr/>
            </p:nvGrpSpPr>
            <p:grpSpPr bwMode="auto">
              <a:xfrm>
                <a:off x="4240" y="1974"/>
                <a:ext cx="544" cy="434"/>
                <a:chOff x="4240" y="1977"/>
                <a:chExt cx="544" cy="434"/>
              </a:xfrm>
            </p:grpSpPr>
            <p:grpSp>
              <p:nvGrpSpPr>
                <p:cNvPr id="294059" name="Group 171"/>
                <p:cNvGrpSpPr>
                  <a:grpSpLocks/>
                </p:cNvGrpSpPr>
                <p:nvPr/>
              </p:nvGrpSpPr>
              <p:grpSpPr bwMode="auto">
                <a:xfrm>
                  <a:off x="4380" y="1977"/>
                  <a:ext cx="259" cy="73"/>
                  <a:chOff x="8078" y="1694"/>
                  <a:chExt cx="460" cy="360"/>
                </a:xfrm>
              </p:grpSpPr>
              <p:grpSp>
                <p:nvGrpSpPr>
                  <p:cNvPr id="294060" name="Group 172"/>
                  <p:cNvGrpSpPr>
                    <a:grpSpLocks/>
                  </p:cNvGrpSpPr>
                  <p:nvPr/>
                </p:nvGrpSpPr>
                <p:grpSpPr bwMode="auto">
                  <a:xfrm>
                    <a:off x="8378" y="1694"/>
                    <a:ext cx="160" cy="360"/>
                    <a:chOff x="8378" y="1694"/>
                    <a:chExt cx="160" cy="360"/>
                  </a:xfrm>
                </p:grpSpPr>
                <p:sp>
                  <p:nvSpPr>
                    <p:cNvPr id="294061" name="Freeform 173"/>
                    <p:cNvSpPr>
                      <a:spLocks/>
                    </p:cNvSpPr>
                    <p:nvPr/>
                  </p:nvSpPr>
                  <p:spPr bwMode="auto">
                    <a:xfrm>
                      <a:off x="8430" y="1694"/>
                      <a:ext cx="91" cy="200"/>
                    </a:xfrm>
                    <a:custGeom>
                      <a:avLst/>
                      <a:gdLst>
                        <a:gd name="T0" fmla="*/ 0 w 100"/>
                        <a:gd name="T1" fmla="*/ 0 h 200"/>
                        <a:gd name="T2" fmla="*/ 20 w 100"/>
                        <a:gd name="T3" fmla="*/ 160 h 200"/>
                        <a:gd name="T4" fmla="*/ 100 w 100"/>
                        <a:gd name="T5" fmla="*/ 200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00" h="200">
                          <a:moveTo>
                            <a:pt x="0" y="0"/>
                          </a:moveTo>
                          <a:cubicBezTo>
                            <a:pt x="1" y="63"/>
                            <a:pt x="3" y="127"/>
                            <a:pt x="20" y="160"/>
                          </a:cubicBezTo>
                          <a:cubicBezTo>
                            <a:pt x="37" y="193"/>
                            <a:pt x="87" y="193"/>
                            <a:pt x="10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062" name="Freeform 174"/>
                    <p:cNvSpPr>
                      <a:spLocks/>
                    </p:cNvSpPr>
                    <p:nvPr/>
                  </p:nvSpPr>
                  <p:spPr bwMode="auto">
                    <a:xfrm>
                      <a:off x="8378" y="1694"/>
                      <a:ext cx="160" cy="360"/>
                    </a:xfrm>
                    <a:custGeom>
                      <a:avLst/>
                      <a:gdLst>
                        <a:gd name="T0" fmla="*/ 0 w 100"/>
                        <a:gd name="T1" fmla="*/ 0 h 200"/>
                        <a:gd name="T2" fmla="*/ 20 w 100"/>
                        <a:gd name="T3" fmla="*/ 160 h 200"/>
                        <a:gd name="T4" fmla="*/ 100 w 100"/>
                        <a:gd name="T5" fmla="*/ 200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00" h="200">
                          <a:moveTo>
                            <a:pt x="0" y="0"/>
                          </a:moveTo>
                          <a:cubicBezTo>
                            <a:pt x="1" y="63"/>
                            <a:pt x="3" y="127"/>
                            <a:pt x="20" y="160"/>
                          </a:cubicBezTo>
                          <a:cubicBezTo>
                            <a:pt x="37" y="193"/>
                            <a:pt x="87" y="193"/>
                            <a:pt x="10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94063" name="Group 175"/>
                  <p:cNvGrpSpPr>
                    <a:grpSpLocks/>
                  </p:cNvGrpSpPr>
                  <p:nvPr/>
                </p:nvGrpSpPr>
                <p:grpSpPr bwMode="auto">
                  <a:xfrm flipH="1">
                    <a:off x="8078" y="1694"/>
                    <a:ext cx="160" cy="360"/>
                    <a:chOff x="8378" y="1694"/>
                    <a:chExt cx="160" cy="360"/>
                  </a:xfrm>
                </p:grpSpPr>
                <p:sp>
                  <p:nvSpPr>
                    <p:cNvPr id="294064" name="Freeform 176"/>
                    <p:cNvSpPr>
                      <a:spLocks/>
                    </p:cNvSpPr>
                    <p:nvPr/>
                  </p:nvSpPr>
                  <p:spPr bwMode="auto">
                    <a:xfrm>
                      <a:off x="8430" y="1694"/>
                      <a:ext cx="91" cy="200"/>
                    </a:xfrm>
                    <a:custGeom>
                      <a:avLst/>
                      <a:gdLst>
                        <a:gd name="T0" fmla="*/ 0 w 100"/>
                        <a:gd name="T1" fmla="*/ 0 h 200"/>
                        <a:gd name="T2" fmla="*/ 20 w 100"/>
                        <a:gd name="T3" fmla="*/ 160 h 200"/>
                        <a:gd name="T4" fmla="*/ 100 w 100"/>
                        <a:gd name="T5" fmla="*/ 200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00" h="200">
                          <a:moveTo>
                            <a:pt x="0" y="0"/>
                          </a:moveTo>
                          <a:cubicBezTo>
                            <a:pt x="1" y="63"/>
                            <a:pt x="3" y="127"/>
                            <a:pt x="20" y="160"/>
                          </a:cubicBezTo>
                          <a:cubicBezTo>
                            <a:pt x="37" y="193"/>
                            <a:pt x="87" y="193"/>
                            <a:pt x="10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065" name="Freeform 177"/>
                    <p:cNvSpPr>
                      <a:spLocks/>
                    </p:cNvSpPr>
                    <p:nvPr/>
                  </p:nvSpPr>
                  <p:spPr bwMode="auto">
                    <a:xfrm>
                      <a:off x="8378" y="1694"/>
                      <a:ext cx="160" cy="360"/>
                    </a:xfrm>
                    <a:custGeom>
                      <a:avLst/>
                      <a:gdLst>
                        <a:gd name="T0" fmla="*/ 0 w 100"/>
                        <a:gd name="T1" fmla="*/ 0 h 200"/>
                        <a:gd name="T2" fmla="*/ 20 w 100"/>
                        <a:gd name="T3" fmla="*/ 160 h 200"/>
                        <a:gd name="T4" fmla="*/ 100 w 100"/>
                        <a:gd name="T5" fmla="*/ 200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00" h="200">
                          <a:moveTo>
                            <a:pt x="0" y="0"/>
                          </a:moveTo>
                          <a:cubicBezTo>
                            <a:pt x="1" y="63"/>
                            <a:pt x="3" y="127"/>
                            <a:pt x="20" y="160"/>
                          </a:cubicBezTo>
                          <a:cubicBezTo>
                            <a:pt x="37" y="193"/>
                            <a:pt x="87" y="193"/>
                            <a:pt x="10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94066" name="Group 178"/>
                <p:cNvGrpSpPr>
                  <a:grpSpLocks/>
                </p:cNvGrpSpPr>
                <p:nvPr/>
              </p:nvGrpSpPr>
              <p:grpSpPr bwMode="auto">
                <a:xfrm flipV="1">
                  <a:off x="4380" y="2339"/>
                  <a:ext cx="259" cy="72"/>
                  <a:chOff x="8078" y="1694"/>
                  <a:chExt cx="460" cy="360"/>
                </a:xfrm>
              </p:grpSpPr>
              <p:grpSp>
                <p:nvGrpSpPr>
                  <p:cNvPr id="294067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8378" y="1694"/>
                    <a:ext cx="160" cy="360"/>
                    <a:chOff x="8378" y="1694"/>
                    <a:chExt cx="160" cy="360"/>
                  </a:xfrm>
                </p:grpSpPr>
                <p:sp>
                  <p:nvSpPr>
                    <p:cNvPr id="294068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8430" y="1694"/>
                      <a:ext cx="91" cy="200"/>
                    </a:xfrm>
                    <a:custGeom>
                      <a:avLst/>
                      <a:gdLst>
                        <a:gd name="T0" fmla="*/ 0 w 100"/>
                        <a:gd name="T1" fmla="*/ 0 h 200"/>
                        <a:gd name="T2" fmla="*/ 20 w 100"/>
                        <a:gd name="T3" fmla="*/ 160 h 200"/>
                        <a:gd name="T4" fmla="*/ 100 w 100"/>
                        <a:gd name="T5" fmla="*/ 200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00" h="200">
                          <a:moveTo>
                            <a:pt x="0" y="0"/>
                          </a:moveTo>
                          <a:cubicBezTo>
                            <a:pt x="1" y="63"/>
                            <a:pt x="3" y="127"/>
                            <a:pt x="20" y="160"/>
                          </a:cubicBezTo>
                          <a:cubicBezTo>
                            <a:pt x="37" y="193"/>
                            <a:pt x="87" y="193"/>
                            <a:pt x="10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069" name="Freeform 181"/>
                    <p:cNvSpPr>
                      <a:spLocks/>
                    </p:cNvSpPr>
                    <p:nvPr/>
                  </p:nvSpPr>
                  <p:spPr bwMode="auto">
                    <a:xfrm>
                      <a:off x="8378" y="1694"/>
                      <a:ext cx="160" cy="360"/>
                    </a:xfrm>
                    <a:custGeom>
                      <a:avLst/>
                      <a:gdLst>
                        <a:gd name="T0" fmla="*/ 0 w 100"/>
                        <a:gd name="T1" fmla="*/ 0 h 200"/>
                        <a:gd name="T2" fmla="*/ 20 w 100"/>
                        <a:gd name="T3" fmla="*/ 160 h 200"/>
                        <a:gd name="T4" fmla="*/ 100 w 100"/>
                        <a:gd name="T5" fmla="*/ 200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00" h="200">
                          <a:moveTo>
                            <a:pt x="0" y="0"/>
                          </a:moveTo>
                          <a:cubicBezTo>
                            <a:pt x="1" y="63"/>
                            <a:pt x="3" y="127"/>
                            <a:pt x="20" y="160"/>
                          </a:cubicBezTo>
                          <a:cubicBezTo>
                            <a:pt x="37" y="193"/>
                            <a:pt x="87" y="193"/>
                            <a:pt x="10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94070" name="Group 182"/>
                  <p:cNvGrpSpPr>
                    <a:grpSpLocks/>
                  </p:cNvGrpSpPr>
                  <p:nvPr/>
                </p:nvGrpSpPr>
                <p:grpSpPr bwMode="auto">
                  <a:xfrm flipH="1">
                    <a:off x="8078" y="1694"/>
                    <a:ext cx="160" cy="360"/>
                    <a:chOff x="8378" y="1694"/>
                    <a:chExt cx="160" cy="360"/>
                  </a:xfrm>
                </p:grpSpPr>
                <p:sp>
                  <p:nvSpPr>
                    <p:cNvPr id="294071" name="Freeform 183"/>
                    <p:cNvSpPr>
                      <a:spLocks/>
                    </p:cNvSpPr>
                    <p:nvPr/>
                  </p:nvSpPr>
                  <p:spPr bwMode="auto">
                    <a:xfrm>
                      <a:off x="8430" y="1694"/>
                      <a:ext cx="91" cy="200"/>
                    </a:xfrm>
                    <a:custGeom>
                      <a:avLst/>
                      <a:gdLst>
                        <a:gd name="T0" fmla="*/ 0 w 100"/>
                        <a:gd name="T1" fmla="*/ 0 h 200"/>
                        <a:gd name="T2" fmla="*/ 20 w 100"/>
                        <a:gd name="T3" fmla="*/ 160 h 200"/>
                        <a:gd name="T4" fmla="*/ 100 w 100"/>
                        <a:gd name="T5" fmla="*/ 200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00" h="200">
                          <a:moveTo>
                            <a:pt x="0" y="0"/>
                          </a:moveTo>
                          <a:cubicBezTo>
                            <a:pt x="1" y="63"/>
                            <a:pt x="3" y="127"/>
                            <a:pt x="20" y="160"/>
                          </a:cubicBezTo>
                          <a:cubicBezTo>
                            <a:pt x="37" y="193"/>
                            <a:pt x="87" y="193"/>
                            <a:pt x="10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072" name="Freeform 184"/>
                    <p:cNvSpPr>
                      <a:spLocks/>
                    </p:cNvSpPr>
                    <p:nvPr/>
                  </p:nvSpPr>
                  <p:spPr bwMode="auto">
                    <a:xfrm>
                      <a:off x="8378" y="1694"/>
                      <a:ext cx="160" cy="360"/>
                    </a:xfrm>
                    <a:custGeom>
                      <a:avLst/>
                      <a:gdLst>
                        <a:gd name="T0" fmla="*/ 0 w 100"/>
                        <a:gd name="T1" fmla="*/ 0 h 200"/>
                        <a:gd name="T2" fmla="*/ 20 w 100"/>
                        <a:gd name="T3" fmla="*/ 160 h 200"/>
                        <a:gd name="T4" fmla="*/ 100 w 100"/>
                        <a:gd name="T5" fmla="*/ 200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00" h="200">
                          <a:moveTo>
                            <a:pt x="0" y="0"/>
                          </a:moveTo>
                          <a:cubicBezTo>
                            <a:pt x="1" y="63"/>
                            <a:pt x="3" y="127"/>
                            <a:pt x="20" y="160"/>
                          </a:cubicBezTo>
                          <a:cubicBezTo>
                            <a:pt x="37" y="193"/>
                            <a:pt x="87" y="193"/>
                            <a:pt x="10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94073" name="Group 185"/>
                <p:cNvGrpSpPr>
                  <a:grpSpLocks/>
                </p:cNvGrpSpPr>
                <p:nvPr/>
              </p:nvGrpSpPr>
              <p:grpSpPr bwMode="auto">
                <a:xfrm>
                  <a:off x="4538" y="2091"/>
                  <a:ext cx="214" cy="227"/>
                  <a:chOff x="9038" y="3194"/>
                  <a:chExt cx="380" cy="440"/>
                </a:xfrm>
              </p:grpSpPr>
              <p:sp>
                <p:nvSpPr>
                  <p:cNvPr id="294074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9038" y="3214"/>
                    <a:ext cx="360" cy="3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75" name="Oval 187"/>
                  <p:cNvSpPr>
                    <a:spLocks noChangeArrowheads="1"/>
                  </p:cNvSpPr>
                  <p:nvPr/>
                </p:nvSpPr>
                <p:spPr bwMode="auto">
                  <a:xfrm>
                    <a:off x="9138" y="3314"/>
                    <a:ext cx="160" cy="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76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9218" y="3194"/>
                    <a:ext cx="200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FF000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4077" name="Group 189"/>
                <p:cNvGrpSpPr>
                  <a:grpSpLocks/>
                </p:cNvGrpSpPr>
                <p:nvPr/>
              </p:nvGrpSpPr>
              <p:grpSpPr bwMode="auto">
                <a:xfrm flipH="1">
                  <a:off x="4268" y="2091"/>
                  <a:ext cx="214" cy="227"/>
                  <a:chOff x="9038" y="3194"/>
                  <a:chExt cx="380" cy="440"/>
                </a:xfrm>
              </p:grpSpPr>
              <p:sp>
                <p:nvSpPr>
                  <p:cNvPr id="294078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9038" y="3214"/>
                    <a:ext cx="360" cy="3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79" name="Oval 191"/>
                  <p:cNvSpPr>
                    <a:spLocks noChangeArrowheads="1"/>
                  </p:cNvSpPr>
                  <p:nvPr/>
                </p:nvSpPr>
                <p:spPr bwMode="auto">
                  <a:xfrm>
                    <a:off x="9138" y="3314"/>
                    <a:ext cx="160" cy="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080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9218" y="3194"/>
                    <a:ext cx="200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FF000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4081" name="Group 193"/>
                <p:cNvGrpSpPr>
                  <a:grpSpLocks/>
                </p:cNvGrpSpPr>
                <p:nvPr/>
              </p:nvGrpSpPr>
              <p:grpSpPr bwMode="auto">
                <a:xfrm>
                  <a:off x="4639" y="2054"/>
                  <a:ext cx="45" cy="268"/>
                  <a:chOff x="8320" y="6500"/>
                  <a:chExt cx="80" cy="520"/>
                </a:xfrm>
              </p:grpSpPr>
              <p:sp>
                <p:nvSpPr>
                  <p:cNvPr id="294082" name="Rectangle 194" descr="浅色上对角线"/>
                  <p:cNvSpPr>
                    <a:spLocks noChangeArrowheads="1"/>
                  </p:cNvSpPr>
                  <p:nvPr/>
                </p:nvSpPr>
                <p:spPr bwMode="auto">
                  <a:xfrm>
                    <a:off x="8320" y="6520"/>
                    <a:ext cx="60" cy="500"/>
                  </a:xfrm>
                  <a:prstGeom prst="rect">
                    <a:avLst/>
                  </a:prstGeom>
                  <a:pattFill prst="ltUpDiag">
                    <a:fgClr>
                      <a:srgbClr val="969696"/>
                    </a:fgClr>
                    <a:bgClr>
                      <a:srgbClr val="FFFFFF"/>
                    </a:bgClr>
                  </a:patt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94083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8320" y="6500"/>
                    <a:ext cx="80" cy="520"/>
                    <a:chOff x="8080" y="6500"/>
                    <a:chExt cx="80" cy="520"/>
                  </a:xfrm>
                </p:grpSpPr>
                <p:sp>
                  <p:nvSpPr>
                    <p:cNvPr id="294084" name="Line 1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80" y="6500"/>
                      <a:ext cx="0" cy="52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085" name="Line 1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60" y="6500"/>
                      <a:ext cx="0" cy="52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94086" name="Group 198"/>
                <p:cNvGrpSpPr>
                  <a:grpSpLocks/>
                </p:cNvGrpSpPr>
                <p:nvPr/>
              </p:nvGrpSpPr>
              <p:grpSpPr bwMode="auto">
                <a:xfrm>
                  <a:off x="4335" y="2054"/>
                  <a:ext cx="45" cy="268"/>
                  <a:chOff x="8320" y="6500"/>
                  <a:chExt cx="80" cy="520"/>
                </a:xfrm>
              </p:grpSpPr>
              <p:sp>
                <p:nvSpPr>
                  <p:cNvPr id="294087" name="Rectangle 199" descr="浅色上对角线"/>
                  <p:cNvSpPr>
                    <a:spLocks noChangeArrowheads="1"/>
                  </p:cNvSpPr>
                  <p:nvPr/>
                </p:nvSpPr>
                <p:spPr bwMode="auto">
                  <a:xfrm>
                    <a:off x="8320" y="6520"/>
                    <a:ext cx="60" cy="500"/>
                  </a:xfrm>
                  <a:prstGeom prst="rect">
                    <a:avLst/>
                  </a:prstGeom>
                  <a:pattFill prst="ltUpDiag">
                    <a:fgClr>
                      <a:srgbClr val="969696"/>
                    </a:fgClr>
                    <a:bgClr>
                      <a:srgbClr val="FFFFFF"/>
                    </a:bgClr>
                  </a:patt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94088" name="Group 200"/>
                  <p:cNvGrpSpPr>
                    <a:grpSpLocks/>
                  </p:cNvGrpSpPr>
                  <p:nvPr/>
                </p:nvGrpSpPr>
                <p:grpSpPr bwMode="auto">
                  <a:xfrm>
                    <a:off x="8320" y="6500"/>
                    <a:ext cx="80" cy="520"/>
                    <a:chOff x="8080" y="6500"/>
                    <a:chExt cx="80" cy="520"/>
                  </a:xfrm>
                </p:grpSpPr>
                <p:sp>
                  <p:nvSpPr>
                    <p:cNvPr id="294089" name="Line 2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80" y="6500"/>
                      <a:ext cx="0" cy="52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090" name="Line 2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60" y="6500"/>
                      <a:ext cx="0" cy="52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94091" name="Rectangle 203"/>
                <p:cNvSpPr>
                  <a:spLocks noChangeArrowheads="1"/>
                </p:cNvSpPr>
                <p:nvPr/>
              </p:nvSpPr>
              <p:spPr bwMode="auto">
                <a:xfrm>
                  <a:off x="4688" y="2068"/>
                  <a:ext cx="96" cy="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092" name="Rectangle 204"/>
                <p:cNvSpPr>
                  <a:spLocks noChangeArrowheads="1"/>
                </p:cNvSpPr>
                <p:nvPr/>
              </p:nvSpPr>
              <p:spPr bwMode="auto">
                <a:xfrm>
                  <a:off x="4240" y="2116"/>
                  <a:ext cx="96" cy="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093" name="Line 205"/>
                <p:cNvSpPr>
                  <a:spLocks noChangeShapeType="1"/>
                </p:cNvSpPr>
                <p:nvPr/>
              </p:nvSpPr>
              <p:spPr bwMode="auto">
                <a:xfrm>
                  <a:off x="4680" y="20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4094" name="Group 206"/>
            <p:cNvGrpSpPr>
              <a:grpSpLocks/>
            </p:cNvGrpSpPr>
            <p:nvPr/>
          </p:nvGrpSpPr>
          <p:grpSpPr bwMode="auto">
            <a:xfrm>
              <a:off x="943" y="2815"/>
              <a:ext cx="1104" cy="445"/>
              <a:chOff x="943" y="2810"/>
              <a:chExt cx="1104" cy="445"/>
            </a:xfrm>
          </p:grpSpPr>
          <p:grpSp>
            <p:nvGrpSpPr>
              <p:cNvPr id="294095" name="Group 207"/>
              <p:cNvGrpSpPr>
                <a:grpSpLocks/>
              </p:cNvGrpSpPr>
              <p:nvPr/>
            </p:nvGrpSpPr>
            <p:grpSpPr bwMode="auto">
              <a:xfrm>
                <a:off x="948" y="2810"/>
                <a:ext cx="1093" cy="145"/>
                <a:chOff x="1888" y="4894"/>
                <a:chExt cx="1940" cy="280"/>
              </a:xfrm>
            </p:grpSpPr>
            <p:grpSp>
              <p:nvGrpSpPr>
                <p:cNvPr id="294096" name="Group 208"/>
                <p:cNvGrpSpPr>
                  <a:grpSpLocks/>
                </p:cNvGrpSpPr>
                <p:nvPr/>
              </p:nvGrpSpPr>
              <p:grpSpPr bwMode="auto">
                <a:xfrm>
                  <a:off x="1888" y="4894"/>
                  <a:ext cx="850" cy="280"/>
                  <a:chOff x="1888" y="4894"/>
                  <a:chExt cx="850" cy="280"/>
                </a:xfrm>
              </p:grpSpPr>
              <p:grpSp>
                <p:nvGrpSpPr>
                  <p:cNvPr id="294097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1888" y="4894"/>
                    <a:ext cx="850" cy="280"/>
                    <a:chOff x="1888" y="4894"/>
                    <a:chExt cx="850" cy="280"/>
                  </a:xfrm>
                </p:grpSpPr>
                <p:sp>
                  <p:nvSpPr>
                    <p:cNvPr id="294098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188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099" name="Freeform 211"/>
                    <p:cNvSpPr>
                      <a:spLocks/>
                    </p:cNvSpPr>
                    <p:nvPr/>
                  </p:nvSpPr>
                  <p:spPr bwMode="auto">
                    <a:xfrm flipH="1">
                      <a:off x="230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94100" name="Group 212"/>
                  <p:cNvGrpSpPr>
                    <a:grpSpLocks/>
                  </p:cNvGrpSpPr>
                  <p:nvPr/>
                </p:nvGrpSpPr>
                <p:grpSpPr bwMode="auto">
                  <a:xfrm>
                    <a:off x="2038" y="4894"/>
                    <a:ext cx="550" cy="180"/>
                    <a:chOff x="1888" y="4894"/>
                    <a:chExt cx="850" cy="280"/>
                  </a:xfrm>
                </p:grpSpPr>
                <p:sp>
                  <p:nvSpPr>
                    <p:cNvPr id="294101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188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102" name="Freeform 214"/>
                    <p:cNvSpPr>
                      <a:spLocks/>
                    </p:cNvSpPr>
                    <p:nvPr/>
                  </p:nvSpPr>
                  <p:spPr bwMode="auto">
                    <a:xfrm flipH="1">
                      <a:off x="230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94103" name="Group 215"/>
                <p:cNvGrpSpPr>
                  <a:grpSpLocks/>
                </p:cNvGrpSpPr>
                <p:nvPr/>
              </p:nvGrpSpPr>
              <p:grpSpPr bwMode="auto">
                <a:xfrm>
                  <a:off x="2978" y="4894"/>
                  <a:ext cx="850" cy="280"/>
                  <a:chOff x="1888" y="4894"/>
                  <a:chExt cx="850" cy="280"/>
                </a:xfrm>
              </p:grpSpPr>
              <p:grpSp>
                <p:nvGrpSpPr>
                  <p:cNvPr id="294104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1888" y="4894"/>
                    <a:ext cx="850" cy="280"/>
                    <a:chOff x="1888" y="4894"/>
                    <a:chExt cx="850" cy="280"/>
                  </a:xfrm>
                </p:grpSpPr>
                <p:sp>
                  <p:nvSpPr>
                    <p:cNvPr id="294105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188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106" name="Freeform 218"/>
                    <p:cNvSpPr>
                      <a:spLocks/>
                    </p:cNvSpPr>
                    <p:nvPr/>
                  </p:nvSpPr>
                  <p:spPr bwMode="auto">
                    <a:xfrm flipH="1">
                      <a:off x="230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94107" name="Group 219"/>
                  <p:cNvGrpSpPr>
                    <a:grpSpLocks/>
                  </p:cNvGrpSpPr>
                  <p:nvPr/>
                </p:nvGrpSpPr>
                <p:grpSpPr bwMode="auto">
                  <a:xfrm>
                    <a:off x="2038" y="4894"/>
                    <a:ext cx="550" cy="180"/>
                    <a:chOff x="1888" y="4894"/>
                    <a:chExt cx="850" cy="280"/>
                  </a:xfrm>
                </p:grpSpPr>
                <p:sp>
                  <p:nvSpPr>
                    <p:cNvPr id="294108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188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109" name="Freeform 221"/>
                    <p:cNvSpPr>
                      <a:spLocks/>
                    </p:cNvSpPr>
                    <p:nvPr/>
                  </p:nvSpPr>
                  <p:spPr bwMode="auto">
                    <a:xfrm flipH="1">
                      <a:off x="230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94110" name="Group 222"/>
              <p:cNvGrpSpPr>
                <a:grpSpLocks/>
              </p:cNvGrpSpPr>
              <p:nvPr/>
            </p:nvGrpSpPr>
            <p:grpSpPr bwMode="auto">
              <a:xfrm flipV="1">
                <a:off x="943" y="3110"/>
                <a:ext cx="479" cy="145"/>
                <a:chOff x="1888" y="4894"/>
                <a:chExt cx="850" cy="280"/>
              </a:xfrm>
            </p:grpSpPr>
            <p:grpSp>
              <p:nvGrpSpPr>
                <p:cNvPr id="294111" name="Group 223"/>
                <p:cNvGrpSpPr>
                  <a:grpSpLocks/>
                </p:cNvGrpSpPr>
                <p:nvPr/>
              </p:nvGrpSpPr>
              <p:grpSpPr bwMode="auto">
                <a:xfrm>
                  <a:off x="1888" y="4894"/>
                  <a:ext cx="850" cy="280"/>
                  <a:chOff x="1888" y="4894"/>
                  <a:chExt cx="850" cy="280"/>
                </a:xfrm>
              </p:grpSpPr>
              <p:sp>
                <p:nvSpPr>
                  <p:cNvPr id="294112" name="Freeform 224"/>
                  <p:cNvSpPr>
                    <a:spLocks/>
                  </p:cNvSpPr>
                  <p:nvPr/>
                </p:nvSpPr>
                <p:spPr bwMode="auto">
                  <a:xfrm>
                    <a:off x="1888" y="4894"/>
                    <a:ext cx="430" cy="280"/>
                  </a:xfrm>
                  <a:custGeom>
                    <a:avLst/>
                    <a:gdLst>
                      <a:gd name="T0" fmla="*/ 10 w 430"/>
                      <a:gd name="T1" fmla="*/ 0 h 280"/>
                      <a:gd name="T2" fmla="*/ 10 w 430"/>
                      <a:gd name="T3" fmla="*/ 120 h 280"/>
                      <a:gd name="T4" fmla="*/ 70 w 430"/>
                      <a:gd name="T5" fmla="*/ 200 h 280"/>
                      <a:gd name="T6" fmla="*/ 190 w 430"/>
                      <a:gd name="T7" fmla="*/ 260 h 280"/>
                      <a:gd name="T8" fmla="*/ 430 w 430"/>
                      <a:gd name="T9" fmla="*/ 280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0" h="280">
                        <a:moveTo>
                          <a:pt x="10" y="0"/>
                        </a:moveTo>
                        <a:cubicBezTo>
                          <a:pt x="5" y="43"/>
                          <a:pt x="0" y="87"/>
                          <a:pt x="10" y="120"/>
                        </a:cubicBezTo>
                        <a:cubicBezTo>
                          <a:pt x="20" y="153"/>
                          <a:pt x="40" y="177"/>
                          <a:pt x="70" y="200"/>
                        </a:cubicBezTo>
                        <a:cubicBezTo>
                          <a:pt x="100" y="223"/>
                          <a:pt x="130" y="247"/>
                          <a:pt x="190" y="260"/>
                        </a:cubicBezTo>
                        <a:cubicBezTo>
                          <a:pt x="250" y="273"/>
                          <a:pt x="340" y="276"/>
                          <a:pt x="430" y="28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113" name="Freeform 225"/>
                  <p:cNvSpPr>
                    <a:spLocks/>
                  </p:cNvSpPr>
                  <p:nvPr/>
                </p:nvSpPr>
                <p:spPr bwMode="auto">
                  <a:xfrm flipH="1">
                    <a:off x="2308" y="4894"/>
                    <a:ext cx="430" cy="280"/>
                  </a:xfrm>
                  <a:custGeom>
                    <a:avLst/>
                    <a:gdLst>
                      <a:gd name="T0" fmla="*/ 10 w 430"/>
                      <a:gd name="T1" fmla="*/ 0 h 280"/>
                      <a:gd name="T2" fmla="*/ 10 w 430"/>
                      <a:gd name="T3" fmla="*/ 120 h 280"/>
                      <a:gd name="T4" fmla="*/ 70 w 430"/>
                      <a:gd name="T5" fmla="*/ 200 h 280"/>
                      <a:gd name="T6" fmla="*/ 190 w 430"/>
                      <a:gd name="T7" fmla="*/ 260 h 280"/>
                      <a:gd name="T8" fmla="*/ 430 w 430"/>
                      <a:gd name="T9" fmla="*/ 280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0" h="280">
                        <a:moveTo>
                          <a:pt x="10" y="0"/>
                        </a:moveTo>
                        <a:cubicBezTo>
                          <a:pt x="5" y="43"/>
                          <a:pt x="0" y="87"/>
                          <a:pt x="10" y="120"/>
                        </a:cubicBezTo>
                        <a:cubicBezTo>
                          <a:pt x="20" y="153"/>
                          <a:pt x="40" y="177"/>
                          <a:pt x="70" y="200"/>
                        </a:cubicBezTo>
                        <a:cubicBezTo>
                          <a:pt x="100" y="223"/>
                          <a:pt x="130" y="247"/>
                          <a:pt x="190" y="260"/>
                        </a:cubicBezTo>
                        <a:cubicBezTo>
                          <a:pt x="250" y="273"/>
                          <a:pt x="340" y="276"/>
                          <a:pt x="430" y="28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4114" name="Group 226"/>
                <p:cNvGrpSpPr>
                  <a:grpSpLocks/>
                </p:cNvGrpSpPr>
                <p:nvPr/>
              </p:nvGrpSpPr>
              <p:grpSpPr bwMode="auto">
                <a:xfrm>
                  <a:off x="2038" y="4894"/>
                  <a:ext cx="550" cy="180"/>
                  <a:chOff x="1888" y="4894"/>
                  <a:chExt cx="850" cy="280"/>
                </a:xfrm>
              </p:grpSpPr>
              <p:sp>
                <p:nvSpPr>
                  <p:cNvPr id="294115" name="Freeform 227"/>
                  <p:cNvSpPr>
                    <a:spLocks/>
                  </p:cNvSpPr>
                  <p:nvPr/>
                </p:nvSpPr>
                <p:spPr bwMode="auto">
                  <a:xfrm>
                    <a:off x="1888" y="4894"/>
                    <a:ext cx="430" cy="280"/>
                  </a:xfrm>
                  <a:custGeom>
                    <a:avLst/>
                    <a:gdLst>
                      <a:gd name="T0" fmla="*/ 10 w 430"/>
                      <a:gd name="T1" fmla="*/ 0 h 280"/>
                      <a:gd name="T2" fmla="*/ 10 w 430"/>
                      <a:gd name="T3" fmla="*/ 120 h 280"/>
                      <a:gd name="T4" fmla="*/ 70 w 430"/>
                      <a:gd name="T5" fmla="*/ 200 h 280"/>
                      <a:gd name="T6" fmla="*/ 190 w 430"/>
                      <a:gd name="T7" fmla="*/ 260 h 280"/>
                      <a:gd name="T8" fmla="*/ 430 w 430"/>
                      <a:gd name="T9" fmla="*/ 280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0" h="280">
                        <a:moveTo>
                          <a:pt x="10" y="0"/>
                        </a:moveTo>
                        <a:cubicBezTo>
                          <a:pt x="5" y="43"/>
                          <a:pt x="0" y="87"/>
                          <a:pt x="10" y="120"/>
                        </a:cubicBezTo>
                        <a:cubicBezTo>
                          <a:pt x="20" y="153"/>
                          <a:pt x="40" y="177"/>
                          <a:pt x="70" y="200"/>
                        </a:cubicBezTo>
                        <a:cubicBezTo>
                          <a:pt x="100" y="223"/>
                          <a:pt x="130" y="247"/>
                          <a:pt x="190" y="260"/>
                        </a:cubicBezTo>
                        <a:cubicBezTo>
                          <a:pt x="250" y="273"/>
                          <a:pt x="340" y="276"/>
                          <a:pt x="430" y="28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116" name="Freeform 228"/>
                  <p:cNvSpPr>
                    <a:spLocks/>
                  </p:cNvSpPr>
                  <p:nvPr/>
                </p:nvSpPr>
                <p:spPr bwMode="auto">
                  <a:xfrm flipH="1">
                    <a:off x="2308" y="4894"/>
                    <a:ext cx="430" cy="280"/>
                  </a:xfrm>
                  <a:custGeom>
                    <a:avLst/>
                    <a:gdLst>
                      <a:gd name="T0" fmla="*/ 10 w 430"/>
                      <a:gd name="T1" fmla="*/ 0 h 280"/>
                      <a:gd name="T2" fmla="*/ 10 w 430"/>
                      <a:gd name="T3" fmla="*/ 120 h 280"/>
                      <a:gd name="T4" fmla="*/ 70 w 430"/>
                      <a:gd name="T5" fmla="*/ 200 h 280"/>
                      <a:gd name="T6" fmla="*/ 190 w 430"/>
                      <a:gd name="T7" fmla="*/ 260 h 280"/>
                      <a:gd name="T8" fmla="*/ 430 w 430"/>
                      <a:gd name="T9" fmla="*/ 280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0" h="280">
                        <a:moveTo>
                          <a:pt x="10" y="0"/>
                        </a:moveTo>
                        <a:cubicBezTo>
                          <a:pt x="5" y="43"/>
                          <a:pt x="0" y="87"/>
                          <a:pt x="10" y="120"/>
                        </a:cubicBezTo>
                        <a:cubicBezTo>
                          <a:pt x="20" y="153"/>
                          <a:pt x="40" y="177"/>
                          <a:pt x="70" y="200"/>
                        </a:cubicBezTo>
                        <a:cubicBezTo>
                          <a:pt x="100" y="223"/>
                          <a:pt x="130" y="247"/>
                          <a:pt x="190" y="260"/>
                        </a:cubicBezTo>
                        <a:cubicBezTo>
                          <a:pt x="250" y="273"/>
                          <a:pt x="340" y="276"/>
                          <a:pt x="430" y="28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94117" name="Group 229"/>
              <p:cNvGrpSpPr>
                <a:grpSpLocks/>
              </p:cNvGrpSpPr>
              <p:nvPr/>
            </p:nvGrpSpPr>
            <p:grpSpPr bwMode="auto">
              <a:xfrm flipV="1">
                <a:off x="1562" y="3110"/>
                <a:ext cx="485" cy="145"/>
                <a:chOff x="1888" y="4894"/>
                <a:chExt cx="850" cy="280"/>
              </a:xfrm>
            </p:grpSpPr>
            <p:grpSp>
              <p:nvGrpSpPr>
                <p:cNvPr id="294118" name="Group 230"/>
                <p:cNvGrpSpPr>
                  <a:grpSpLocks/>
                </p:cNvGrpSpPr>
                <p:nvPr/>
              </p:nvGrpSpPr>
              <p:grpSpPr bwMode="auto">
                <a:xfrm>
                  <a:off x="1888" y="4894"/>
                  <a:ext cx="850" cy="280"/>
                  <a:chOff x="1888" y="4894"/>
                  <a:chExt cx="850" cy="280"/>
                </a:xfrm>
              </p:grpSpPr>
              <p:sp>
                <p:nvSpPr>
                  <p:cNvPr id="294119" name="Freeform 231"/>
                  <p:cNvSpPr>
                    <a:spLocks/>
                  </p:cNvSpPr>
                  <p:nvPr/>
                </p:nvSpPr>
                <p:spPr bwMode="auto">
                  <a:xfrm>
                    <a:off x="1888" y="4894"/>
                    <a:ext cx="430" cy="280"/>
                  </a:xfrm>
                  <a:custGeom>
                    <a:avLst/>
                    <a:gdLst>
                      <a:gd name="T0" fmla="*/ 10 w 430"/>
                      <a:gd name="T1" fmla="*/ 0 h 280"/>
                      <a:gd name="T2" fmla="*/ 10 w 430"/>
                      <a:gd name="T3" fmla="*/ 120 h 280"/>
                      <a:gd name="T4" fmla="*/ 70 w 430"/>
                      <a:gd name="T5" fmla="*/ 200 h 280"/>
                      <a:gd name="T6" fmla="*/ 190 w 430"/>
                      <a:gd name="T7" fmla="*/ 260 h 280"/>
                      <a:gd name="T8" fmla="*/ 430 w 430"/>
                      <a:gd name="T9" fmla="*/ 280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0" h="280">
                        <a:moveTo>
                          <a:pt x="10" y="0"/>
                        </a:moveTo>
                        <a:cubicBezTo>
                          <a:pt x="5" y="43"/>
                          <a:pt x="0" y="87"/>
                          <a:pt x="10" y="120"/>
                        </a:cubicBezTo>
                        <a:cubicBezTo>
                          <a:pt x="20" y="153"/>
                          <a:pt x="40" y="177"/>
                          <a:pt x="70" y="200"/>
                        </a:cubicBezTo>
                        <a:cubicBezTo>
                          <a:pt x="100" y="223"/>
                          <a:pt x="130" y="247"/>
                          <a:pt x="190" y="260"/>
                        </a:cubicBezTo>
                        <a:cubicBezTo>
                          <a:pt x="250" y="273"/>
                          <a:pt x="340" y="276"/>
                          <a:pt x="430" y="28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120" name="Freeform 232"/>
                  <p:cNvSpPr>
                    <a:spLocks/>
                  </p:cNvSpPr>
                  <p:nvPr/>
                </p:nvSpPr>
                <p:spPr bwMode="auto">
                  <a:xfrm flipH="1">
                    <a:off x="2308" y="4894"/>
                    <a:ext cx="430" cy="280"/>
                  </a:xfrm>
                  <a:custGeom>
                    <a:avLst/>
                    <a:gdLst>
                      <a:gd name="T0" fmla="*/ 10 w 430"/>
                      <a:gd name="T1" fmla="*/ 0 h 280"/>
                      <a:gd name="T2" fmla="*/ 10 w 430"/>
                      <a:gd name="T3" fmla="*/ 120 h 280"/>
                      <a:gd name="T4" fmla="*/ 70 w 430"/>
                      <a:gd name="T5" fmla="*/ 200 h 280"/>
                      <a:gd name="T6" fmla="*/ 190 w 430"/>
                      <a:gd name="T7" fmla="*/ 260 h 280"/>
                      <a:gd name="T8" fmla="*/ 430 w 430"/>
                      <a:gd name="T9" fmla="*/ 280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0" h="280">
                        <a:moveTo>
                          <a:pt x="10" y="0"/>
                        </a:moveTo>
                        <a:cubicBezTo>
                          <a:pt x="5" y="43"/>
                          <a:pt x="0" y="87"/>
                          <a:pt x="10" y="120"/>
                        </a:cubicBezTo>
                        <a:cubicBezTo>
                          <a:pt x="20" y="153"/>
                          <a:pt x="40" y="177"/>
                          <a:pt x="70" y="200"/>
                        </a:cubicBezTo>
                        <a:cubicBezTo>
                          <a:pt x="100" y="223"/>
                          <a:pt x="130" y="247"/>
                          <a:pt x="190" y="260"/>
                        </a:cubicBezTo>
                        <a:cubicBezTo>
                          <a:pt x="250" y="273"/>
                          <a:pt x="340" y="276"/>
                          <a:pt x="430" y="28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4121" name="Group 233"/>
                <p:cNvGrpSpPr>
                  <a:grpSpLocks/>
                </p:cNvGrpSpPr>
                <p:nvPr/>
              </p:nvGrpSpPr>
              <p:grpSpPr bwMode="auto">
                <a:xfrm>
                  <a:off x="2038" y="4894"/>
                  <a:ext cx="550" cy="180"/>
                  <a:chOff x="1888" y="4894"/>
                  <a:chExt cx="850" cy="280"/>
                </a:xfrm>
              </p:grpSpPr>
              <p:sp>
                <p:nvSpPr>
                  <p:cNvPr id="294122" name="Freeform 234"/>
                  <p:cNvSpPr>
                    <a:spLocks/>
                  </p:cNvSpPr>
                  <p:nvPr/>
                </p:nvSpPr>
                <p:spPr bwMode="auto">
                  <a:xfrm>
                    <a:off x="1888" y="4894"/>
                    <a:ext cx="430" cy="280"/>
                  </a:xfrm>
                  <a:custGeom>
                    <a:avLst/>
                    <a:gdLst>
                      <a:gd name="T0" fmla="*/ 10 w 430"/>
                      <a:gd name="T1" fmla="*/ 0 h 280"/>
                      <a:gd name="T2" fmla="*/ 10 w 430"/>
                      <a:gd name="T3" fmla="*/ 120 h 280"/>
                      <a:gd name="T4" fmla="*/ 70 w 430"/>
                      <a:gd name="T5" fmla="*/ 200 h 280"/>
                      <a:gd name="T6" fmla="*/ 190 w 430"/>
                      <a:gd name="T7" fmla="*/ 260 h 280"/>
                      <a:gd name="T8" fmla="*/ 430 w 430"/>
                      <a:gd name="T9" fmla="*/ 280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0" h="280">
                        <a:moveTo>
                          <a:pt x="10" y="0"/>
                        </a:moveTo>
                        <a:cubicBezTo>
                          <a:pt x="5" y="43"/>
                          <a:pt x="0" y="87"/>
                          <a:pt x="10" y="120"/>
                        </a:cubicBezTo>
                        <a:cubicBezTo>
                          <a:pt x="20" y="153"/>
                          <a:pt x="40" y="177"/>
                          <a:pt x="70" y="200"/>
                        </a:cubicBezTo>
                        <a:cubicBezTo>
                          <a:pt x="100" y="223"/>
                          <a:pt x="130" y="247"/>
                          <a:pt x="190" y="260"/>
                        </a:cubicBezTo>
                        <a:cubicBezTo>
                          <a:pt x="250" y="273"/>
                          <a:pt x="340" y="276"/>
                          <a:pt x="430" y="28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123" name="Freeform 235"/>
                  <p:cNvSpPr>
                    <a:spLocks/>
                  </p:cNvSpPr>
                  <p:nvPr/>
                </p:nvSpPr>
                <p:spPr bwMode="auto">
                  <a:xfrm flipH="1">
                    <a:off x="2308" y="4894"/>
                    <a:ext cx="430" cy="280"/>
                  </a:xfrm>
                  <a:custGeom>
                    <a:avLst/>
                    <a:gdLst>
                      <a:gd name="T0" fmla="*/ 10 w 430"/>
                      <a:gd name="T1" fmla="*/ 0 h 280"/>
                      <a:gd name="T2" fmla="*/ 10 w 430"/>
                      <a:gd name="T3" fmla="*/ 120 h 280"/>
                      <a:gd name="T4" fmla="*/ 70 w 430"/>
                      <a:gd name="T5" fmla="*/ 200 h 280"/>
                      <a:gd name="T6" fmla="*/ 190 w 430"/>
                      <a:gd name="T7" fmla="*/ 260 h 280"/>
                      <a:gd name="T8" fmla="*/ 430 w 430"/>
                      <a:gd name="T9" fmla="*/ 280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0" h="280">
                        <a:moveTo>
                          <a:pt x="10" y="0"/>
                        </a:moveTo>
                        <a:cubicBezTo>
                          <a:pt x="5" y="43"/>
                          <a:pt x="0" y="87"/>
                          <a:pt x="10" y="120"/>
                        </a:cubicBezTo>
                        <a:cubicBezTo>
                          <a:pt x="20" y="153"/>
                          <a:pt x="40" y="177"/>
                          <a:pt x="70" y="200"/>
                        </a:cubicBezTo>
                        <a:cubicBezTo>
                          <a:pt x="100" y="223"/>
                          <a:pt x="130" y="247"/>
                          <a:pt x="190" y="260"/>
                        </a:cubicBezTo>
                        <a:cubicBezTo>
                          <a:pt x="250" y="273"/>
                          <a:pt x="340" y="276"/>
                          <a:pt x="430" y="28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94124" name="Group 236"/>
            <p:cNvGrpSpPr>
              <a:grpSpLocks/>
            </p:cNvGrpSpPr>
            <p:nvPr/>
          </p:nvGrpSpPr>
          <p:grpSpPr bwMode="auto">
            <a:xfrm>
              <a:off x="3002" y="2821"/>
              <a:ext cx="1105" cy="445"/>
              <a:chOff x="3002" y="2816"/>
              <a:chExt cx="1105" cy="445"/>
            </a:xfrm>
          </p:grpSpPr>
          <p:grpSp>
            <p:nvGrpSpPr>
              <p:cNvPr id="294125" name="Group 237"/>
              <p:cNvGrpSpPr>
                <a:grpSpLocks/>
              </p:cNvGrpSpPr>
              <p:nvPr/>
            </p:nvGrpSpPr>
            <p:grpSpPr bwMode="auto">
              <a:xfrm>
                <a:off x="3008" y="2816"/>
                <a:ext cx="1093" cy="83"/>
                <a:chOff x="1888" y="4894"/>
                <a:chExt cx="1940" cy="280"/>
              </a:xfrm>
            </p:grpSpPr>
            <p:grpSp>
              <p:nvGrpSpPr>
                <p:cNvPr id="294126" name="Group 238"/>
                <p:cNvGrpSpPr>
                  <a:grpSpLocks/>
                </p:cNvGrpSpPr>
                <p:nvPr/>
              </p:nvGrpSpPr>
              <p:grpSpPr bwMode="auto">
                <a:xfrm>
                  <a:off x="1888" y="4894"/>
                  <a:ext cx="850" cy="280"/>
                  <a:chOff x="1888" y="4894"/>
                  <a:chExt cx="850" cy="280"/>
                </a:xfrm>
              </p:grpSpPr>
              <p:grpSp>
                <p:nvGrpSpPr>
                  <p:cNvPr id="294127" name="Group 239"/>
                  <p:cNvGrpSpPr>
                    <a:grpSpLocks/>
                  </p:cNvGrpSpPr>
                  <p:nvPr/>
                </p:nvGrpSpPr>
                <p:grpSpPr bwMode="auto">
                  <a:xfrm>
                    <a:off x="1888" y="4894"/>
                    <a:ext cx="850" cy="280"/>
                    <a:chOff x="1888" y="4894"/>
                    <a:chExt cx="850" cy="280"/>
                  </a:xfrm>
                </p:grpSpPr>
                <p:sp>
                  <p:nvSpPr>
                    <p:cNvPr id="294128" name="Freeform 240"/>
                    <p:cNvSpPr>
                      <a:spLocks/>
                    </p:cNvSpPr>
                    <p:nvPr/>
                  </p:nvSpPr>
                  <p:spPr bwMode="auto">
                    <a:xfrm>
                      <a:off x="188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129" name="Freeform 241"/>
                    <p:cNvSpPr>
                      <a:spLocks/>
                    </p:cNvSpPr>
                    <p:nvPr/>
                  </p:nvSpPr>
                  <p:spPr bwMode="auto">
                    <a:xfrm flipH="1">
                      <a:off x="230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94130" name="Group 242"/>
                  <p:cNvGrpSpPr>
                    <a:grpSpLocks/>
                  </p:cNvGrpSpPr>
                  <p:nvPr/>
                </p:nvGrpSpPr>
                <p:grpSpPr bwMode="auto">
                  <a:xfrm>
                    <a:off x="2038" y="4894"/>
                    <a:ext cx="550" cy="180"/>
                    <a:chOff x="1888" y="4894"/>
                    <a:chExt cx="850" cy="280"/>
                  </a:xfrm>
                </p:grpSpPr>
                <p:sp>
                  <p:nvSpPr>
                    <p:cNvPr id="294131" name="Freeform 243"/>
                    <p:cNvSpPr>
                      <a:spLocks/>
                    </p:cNvSpPr>
                    <p:nvPr/>
                  </p:nvSpPr>
                  <p:spPr bwMode="auto">
                    <a:xfrm>
                      <a:off x="188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132" name="Freeform 244"/>
                    <p:cNvSpPr>
                      <a:spLocks/>
                    </p:cNvSpPr>
                    <p:nvPr/>
                  </p:nvSpPr>
                  <p:spPr bwMode="auto">
                    <a:xfrm flipH="1">
                      <a:off x="230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94133" name="Group 245"/>
                <p:cNvGrpSpPr>
                  <a:grpSpLocks/>
                </p:cNvGrpSpPr>
                <p:nvPr/>
              </p:nvGrpSpPr>
              <p:grpSpPr bwMode="auto">
                <a:xfrm>
                  <a:off x="2978" y="4894"/>
                  <a:ext cx="850" cy="280"/>
                  <a:chOff x="1888" y="4894"/>
                  <a:chExt cx="850" cy="280"/>
                </a:xfrm>
              </p:grpSpPr>
              <p:grpSp>
                <p:nvGrpSpPr>
                  <p:cNvPr id="294134" name="Group 246"/>
                  <p:cNvGrpSpPr>
                    <a:grpSpLocks/>
                  </p:cNvGrpSpPr>
                  <p:nvPr/>
                </p:nvGrpSpPr>
                <p:grpSpPr bwMode="auto">
                  <a:xfrm>
                    <a:off x="1888" y="4894"/>
                    <a:ext cx="850" cy="280"/>
                    <a:chOff x="1888" y="4894"/>
                    <a:chExt cx="850" cy="280"/>
                  </a:xfrm>
                </p:grpSpPr>
                <p:sp>
                  <p:nvSpPr>
                    <p:cNvPr id="294135" name="Freeform 247"/>
                    <p:cNvSpPr>
                      <a:spLocks/>
                    </p:cNvSpPr>
                    <p:nvPr/>
                  </p:nvSpPr>
                  <p:spPr bwMode="auto">
                    <a:xfrm>
                      <a:off x="188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136" name="Freeform 248"/>
                    <p:cNvSpPr>
                      <a:spLocks/>
                    </p:cNvSpPr>
                    <p:nvPr/>
                  </p:nvSpPr>
                  <p:spPr bwMode="auto">
                    <a:xfrm flipH="1">
                      <a:off x="230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94137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2038" y="4894"/>
                    <a:ext cx="550" cy="180"/>
                    <a:chOff x="1888" y="4894"/>
                    <a:chExt cx="850" cy="280"/>
                  </a:xfrm>
                </p:grpSpPr>
                <p:sp>
                  <p:nvSpPr>
                    <p:cNvPr id="294138" name="Freeform 250"/>
                    <p:cNvSpPr>
                      <a:spLocks/>
                    </p:cNvSpPr>
                    <p:nvPr/>
                  </p:nvSpPr>
                  <p:spPr bwMode="auto">
                    <a:xfrm>
                      <a:off x="188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139" name="Freeform 251"/>
                    <p:cNvSpPr>
                      <a:spLocks/>
                    </p:cNvSpPr>
                    <p:nvPr/>
                  </p:nvSpPr>
                  <p:spPr bwMode="auto">
                    <a:xfrm flipH="1">
                      <a:off x="230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94140" name="Group 252"/>
              <p:cNvGrpSpPr>
                <a:grpSpLocks/>
              </p:cNvGrpSpPr>
              <p:nvPr/>
            </p:nvGrpSpPr>
            <p:grpSpPr bwMode="auto">
              <a:xfrm>
                <a:off x="3002" y="3178"/>
                <a:ext cx="1105" cy="83"/>
                <a:chOff x="5658" y="5474"/>
                <a:chExt cx="1960" cy="280"/>
              </a:xfrm>
            </p:grpSpPr>
            <p:grpSp>
              <p:nvGrpSpPr>
                <p:cNvPr id="294141" name="Group 253"/>
                <p:cNvGrpSpPr>
                  <a:grpSpLocks/>
                </p:cNvGrpSpPr>
                <p:nvPr/>
              </p:nvGrpSpPr>
              <p:grpSpPr bwMode="auto">
                <a:xfrm flipV="1">
                  <a:off x="5658" y="5474"/>
                  <a:ext cx="850" cy="280"/>
                  <a:chOff x="1888" y="4894"/>
                  <a:chExt cx="850" cy="280"/>
                </a:xfrm>
              </p:grpSpPr>
              <p:grpSp>
                <p:nvGrpSpPr>
                  <p:cNvPr id="294142" name="Group 254"/>
                  <p:cNvGrpSpPr>
                    <a:grpSpLocks/>
                  </p:cNvGrpSpPr>
                  <p:nvPr/>
                </p:nvGrpSpPr>
                <p:grpSpPr bwMode="auto">
                  <a:xfrm>
                    <a:off x="1888" y="4894"/>
                    <a:ext cx="850" cy="280"/>
                    <a:chOff x="1888" y="4894"/>
                    <a:chExt cx="850" cy="280"/>
                  </a:xfrm>
                </p:grpSpPr>
                <p:sp>
                  <p:nvSpPr>
                    <p:cNvPr id="294143" name="Freeform 255"/>
                    <p:cNvSpPr>
                      <a:spLocks/>
                    </p:cNvSpPr>
                    <p:nvPr/>
                  </p:nvSpPr>
                  <p:spPr bwMode="auto">
                    <a:xfrm>
                      <a:off x="188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144" name="Freeform 256"/>
                    <p:cNvSpPr>
                      <a:spLocks/>
                    </p:cNvSpPr>
                    <p:nvPr/>
                  </p:nvSpPr>
                  <p:spPr bwMode="auto">
                    <a:xfrm flipH="1">
                      <a:off x="230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94145" name="Group 257"/>
                  <p:cNvGrpSpPr>
                    <a:grpSpLocks/>
                  </p:cNvGrpSpPr>
                  <p:nvPr/>
                </p:nvGrpSpPr>
                <p:grpSpPr bwMode="auto">
                  <a:xfrm>
                    <a:off x="2038" y="4894"/>
                    <a:ext cx="550" cy="180"/>
                    <a:chOff x="1888" y="4894"/>
                    <a:chExt cx="850" cy="280"/>
                  </a:xfrm>
                </p:grpSpPr>
                <p:sp>
                  <p:nvSpPr>
                    <p:cNvPr id="294146" name="Freeform 258"/>
                    <p:cNvSpPr>
                      <a:spLocks/>
                    </p:cNvSpPr>
                    <p:nvPr/>
                  </p:nvSpPr>
                  <p:spPr bwMode="auto">
                    <a:xfrm>
                      <a:off x="188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147" name="Freeform 259"/>
                    <p:cNvSpPr>
                      <a:spLocks/>
                    </p:cNvSpPr>
                    <p:nvPr/>
                  </p:nvSpPr>
                  <p:spPr bwMode="auto">
                    <a:xfrm flipH="1">
                      <a:off x="230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94148" name="Group 260"/>
                <p:cNvGrpSpPr>
                  <a:grpSpLocks/>
                </p:cNvGrpSpPr>
                <p:nvPr/>
              </p:nvGrpSpPr>
              <p:grpSpPr bwMode="auto">
                <a:xfrm flipV="1">
                  <a:off x="6758" y="5474"/>
                  <a:ext cx="860" cy="280"/>
                  <a:chOff x="1888" y="4894"/>
                  <a:chExt cx="850" cy="280"/>
                </a:xfrm>
              </p:grpSpPr>
              <p:grpSp>
                <p:nvGrpSpPr>
                  <p:cNvPr id="294149" name="Group 261"/>
                  <p:cNvGrpSpPr>
                    <a:grpSpLocks/>
                  </p:cNvGrpSpPr>
                  <p:nvPr/>
                </p:nvGrpSpPr>
                <p:grpSpPr bwMode="auto">
                  <a:xfrm>
                    <a:off x="1888" y="4894"/>
                    <a:ext cx="850" cy="280"/>
                    <a:chOff x="1888" y="4894"/>
                    <a:chExt cx="850" cy="280"/>
                  </a:xfrm>
                </p:grpSpPr>
                <p:sp>
                  <p:nvSpPr>
                    <p:cNvPr id="294150" name="Freeform 262"/>
                    <p:cNvSpPr>
                      <a:spLocks/>
                    </p:cNvSpPr>
                    <p:nvPr/>
                  </p:nvSpPr>
                  <p:spPr bwMode="auto">
                    <a:xfrm>
                      <a:off x="188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151" name="Freeform 263"/>
                    <p:cNvSpPr>
                      <a:spLocks/>
                    </p:cNvSpPr>
                    <p:nvPr/>
                  </p:nvSpPr>
                  <p:spPr bwMode="auto">
                    <a:xfrm flipH="1">
                      <a:off x="230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94152" name="Group 264"/>
                  <p:cNvGrpSpPr>
                    <a:grpSpLocks/>
                  </p:cNvGrpSpPr>
                  <p:nvPr/>
                </p:nvGrpSpPr>
                <p:grpSpPr bwMode="auto">
                  <a:xfrm>
                    <a:off x="2038" y="4894"/>
                    <a:ext cx="550" cy="180"/>
                    <a:chOff x="1888" y="4894"/>
                    <a:chExt cx="850" cy="280"/>
                  </a:xfrm>
                </p:grpSpPr>
                <p:sp>
                  <p:nvSpPr>
                    <p:cNvPr id="294153" name="Freeform 265"/>
                    <p:cNvSpPr>
                      <a:spLocks/>
                    </p:cNvSpPr>
                    <p:nvPr/>
                  </p:nvSpPr>
                  <p:spPr bwMode="auto">
                    <a:xfrm>
                      <a:off x="188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154" name="Freeform 266"/>
                    <p:cNvSpPr>
                      <a:spLocks/>
                    </p:cNvSpPr>
                    <p:nvPr/>
                  </p:nvSpPr>
                  <p:spPr bwMode="auto">
                    <a:xfrm flipH="1">
                      <a:off x="2308" y="4894"/>
                      <a:ext cx="430" cy="280"/>
                    </a:xfrm>
                    <a:custGeom>
                      <a:avLst/>
                      <a:gdLst>
                        <a:gd name="T0" fmla="*/ 10 w 430"/>
                        <a:gd name="T1" fmla="*/ 0 h 280"/>
                        <a:gd name="T2" fmla="*/ 10 w 430"/>
                        <a:gd name="T3" fmla="*/ 120 h 280"/>
                        <a:gd name="T4" fmla="*/ 70 w 430"/>
                        <a:gd name="T5" fmla="*/ 200 h 280"/>
                        <a:gd name="T6" fmla="*/ 190 w 430"/>
                        <a:gd name="T7" fmla="*/ 260 h 280"/>
                        <a:gd name="T8" fmla="*/ 430 w 430"/>
                        <a:gd name="T9" fmla="*/ 280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30" h="280">
                          <a:moveTo>
                            <a:pt x="10" y="0"/>
                          </a:moveTo>
                          <a:cubicBezTo>
                            <a:pt x="5" y="43"/>
                            <a:pt x="0" y="87"/>
                            <a:pt x="10" y="120"/>
                          </a:cubicBezTo>
                          <a:cubicBezTo>
                            <a:pt x="20" y="153"/>
                            <a:pt x="40" y="177"/>
                            <a:pt x="70" y="200"/>
                          </a:cubicBezTo>
                          <a:cubicBezTo>
                            <a:pt x="100" y="223"/>
                            <a:pt x="130" y="247"/>
                            <a:pt x="190" y="260"/>
                          </a:cubicBezTo>
                          <a:cubicBezTo>
                            <a:pt x="250" y="273"/>
                            <a:pt x="340" y="276"/>
                            <a:pt x="430" y="2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94155" name="Group 267"/>
              <p:cNvGrpSpPr>
                <a:grpSpLocks/>
              </p:cNvGrpSpPr>
              <p:nvPr/>
            </p:nvGrpSpPr>
            <p:grpSpPr bwMode="auto">
              <a:xfrm>
                <a:off x="3002" y="2961"/>
                <a:ext cx="485" cy="155"/>
                <a:chOff x="5658" y="6094"/>
                <a:chExt cx="860" cy="300"/>
              </a:xfrm>
            </p:grpSpPr>
            <p:sp>
              <p:nvSpPr>
                <p:cNvPr id="294156" name="Oval 268"/>
                <p:cNvSpPr>
                  <a:spLocks noChangeArrowheads="1"/>
                </p:cNvSpPr>
                <p:nvPr/>
              </p:nvSpPr>
              <p:spPr bwMode="auto">
                <a:xfrm>
                  <a:off x="5658" y="6094"/>
                  <a:ext cx="860" cy="300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4157" name="Oval 269"/>
                <p:cNvSpPr>
                  <a:spLocks noChangeArrowheads="1"/>
                </p:cNvSpPr>
                <p:nvPr/>
              </p:nvSpPr>
              <p:spPr bwMode="auto">
                <a:xfrm>
                  <a:off x="5798" y="6154"/>
                  <a:ext cx="580" cy="180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4158" name="Group 270"/>
              <p:cNvGrpSpPr>
                <a:grpSpLocks/>
              </p:cNvGrpSpPr>
              <p:nvPr/>
            </p:nvGrpSpPr>
            <p:grpSpPr bwMode="auto">
              <a:xfrm>
                <a:off x="3622" y="2961"/>
                <a:ext cx="485" cy="155"/>
                <a:chOff x="5658" y="6094"/>
                <a:chExt cx="860" cy="300"/>
              </a:xfrm>
            </p:grpSpPr>
            <p:sp>
              <p:nvSpPr>
                <p:cNvPr id="294159" name="Oval 271"/>
                <p:cNvSpPr>
                  <a:spLocks noChangeArrowheads="1"/>
                </p:cNvSpPr>
                <p:nvPr/>
              </p:nvSpPr>
              <p:spPr bwMode="auto">
                <a:xfrm>
                  <a:off x="5658" y="6094"/>
                  <a:ext cx="860" cy="300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4160" name="Oval 272"/>
                <p:cNvSpPr>
                  <a:spLocks noChangeArrowheads="1"/>
                </p:cNvSpPr>
                <p:nvPr/>
              </p:nvSpPr>
              <p:spPr bwMode="auto">
                <a:xfrm>
                  <a:off x="5798" y="6154"/>
                  <a:ext cx="580" cy="180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4161" name="AutoShape 2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4162" name="AutoShape 2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8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2667000" y="990600"/>
            <a:ext cx="7010400" cy="156966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Several wave guiding systems, 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Electromagnetic waves in rectangular and circular  waveguides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Coaxial line</a:t>
            </a: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Cavity 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resonator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667000" y="2743200"/>
            <a:ext cx="7696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>
                <a:solidFill>
                  <a:srgbClr val="3333FF"/>
                </a:solidFill>
                <a:ea typeface="楷体_GB2312" pitchFamily="49" charset="-122"/>
                <a:hlinkClick r:id="rId2" action="ppaction://hlinksldjump"/>
              </a:rPr>
              <a:t>1.   TEM Wave, TE Wave, and TM Wave</a:t>
            </a:r>
            <a:endParaRPr kumimoji="1" lang="en-US" altLang="zh-CN" sz="2000">
              <a:solidFill>
                <a:srgbClr val="3333FF"/>
              </a:solidFill>
              <a:ea typeface="楷体_GB2312" pitchFamily="49" charset="-122"/>
            </a:endParaRPr>
          </a:p>
          <a:p>
            <a:r>
              <a:rPr kumimoji="1" lang="en-US" altLang="zh-CN" sz="2000">
                <a:solidFill>
                  <a:srgbClr val="3333FF"/>
                </a:solidFill>
                <a:hlinkClick r:id="rId3" action="ppaction://hlinksldjump"/>
              </a:rPr>
              <a:t>2.   Equations for Electromagnetic Waves in Rectangular</a:t>
            </a:r>
          </a:p>
          <a:p>
            <a:r>
              <a:rPr kumimoji="1" lang="en-US" altLang="zh-CN" sz="2000">
                <a:solidFill>
                  <a:srgbClr val="3333FF"/>
                </a:solidFill>
                <a:hlinkClick r:id="rId3" action="ppaction://hlinksldjump"/>
              </a:rPr>
              <a:t>      Waveguides</a:t>
            </a:r>
            <a:endParaRPr kumimoji="1" lang="en-US" altLang="zh-CN" sz="2000">
              <a:solidFill>
                <a:srgbClr val="3333FF"/>
              </a:solidFill>
            </a:endParaRPr>
          </a:p>
          <a:p>
            <a:r>
              <a:rPr kumimoji="1" lang="en-US" altLang="zh-CN" sz="2000">
                <a:solidFill>
                  <a:srgbClr val="3333FF"/>
                </a:solidFill>
                <a:hlinkClick r:id="rId4" action="ppaction://hlinksldjump"/>
              </a:rPr>
              <a:t>3.   Characterization of Electromagnetic Waves in Rectangular</a:t>
            </a:r>
          </a:p>
          <a:p>
            <a:r>
              <a:rPr kumimoji="1" lang="en-US" altLang="zh-CN" sz="2000">
                <a:solidFill>
                  <a:srgbClr val="3333FF"/>
                </a:solidFill>
                <a:hlinkClick r:id="rId4" action="ppaction://hlinksldjump"/>
              </a:rPr>
              <a:t>      Waveguides</a:t>
            </a:r>
            <a:endParaRPr kumimoji="1" lang="en-US" altLang="zh-CN" sz="2000">
              <a:solidFill>
                <a:srgbClr val="3333FF"/>
              </a:solidFill>
            </a:endParaRPr>
          </a:p>
          <a:p>
            <a:r>
              <a:rPr kumimoji="1" lang="en-US" altLang="zh-CN" sz="2000">
                <a:solidFill>
                  <a:srgbClr val="3333FF"/>
                </a:solidFill>
                <a:ea typeface="楷体_GB2312" pitchFamily="49" charset="-122"/>
                <a:hlinkClick r:id="rId5" action="ppaction://hlinksldjump"/>
              </a:rPr>
              <a:t>4.   </a:t>
            </a:r>
            <a:r>
              <a:rPr kumimoji="1" lang="en-US" altLang="zh-CN" sz="2000">
                <a:solidFill>
                  <a:srgbClr val="3333FF"/>
                </a:solidFill>
                <a:hlinkClick r:id="rId5" action="ppaction://hlinksldjump"/>
              </a:rPr>
              <a:t>TE</a:t>
            </a:r>
            <a:r>
              <a:rPr kumimoji="1" lang="en-US" altLang="zh-CN" sz="2000" baseline="-10000">
                <a:solidFill>
                  <a:srgbClr val="3333FF"/>
                </a:solidFill>
                <a:hlinkClick r:id="rId5" action="ppaction://hlinksldjump"/>
              </a:rPr>
              <a:t>10</a:t>
            </a:r>
            <a:r>
              <a:rPr kumimoji="1" lang="en-US" altLang="zh-CN" sz="2000" baseline="-20000">
                <a:solidFill>
                  <a:srgbClr val="3333FF"/>
                </a:solidFill>
                <a:hlinkClick r:id="rId5" action="ppaction://hlinksldjump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hlinkClick r:id="rId5" action="ppaction://hlinksldjump"/>
              </a:rPr>
              <a:t>Wave in Rectangular Waveguides</a:t>
            </a:r>
            <a:r>
              <a:rPr kumimoji="1" lang="en-US" altLang="zh-CN" sz="2000">
                <a:solidFill>
                  <a:srgbClr val="3333FF"/>
                </a:solidFill>
                <a:ea typeface="楷体_GB2312" pitchFamily="49" charset="-122"/>
                <a:hlinkClick r:id="rId5" action="ppaction://hlinksldjump"/>
              </a:rPr>
              <a:t> </a:t>
            </a:r>
            <a:endParaRPr kumimoji="1" lang="en-US" altLang="zh-CN" sz="2000">
              <a:solidFill>
                <a:srgbClr val="3333FF"/>
              </a:solidFill>
              <a:ea typeface="楷体_GB2312" pitchFamily="49" charset="-122"/>
            </a:endParaRPr>
          </a:p>
          <a:p>
            <a:r>
              <a:rPr kumimoji="1" lang="en-US" altLang="zh-CN" sz="2000">
                <a:solidFill>
                  <a:srgbClr val="3333FF"/>
                </a:solidFill>
                <a:ea typeface="楷体_GB2312" pitchFamily="49" charset="-122"/>
                <a:hlinkClick r:id="rId6" action="ppaction://hlinksldjump"/>
              </a:rPr>
              <a:t>5.   </a:t>
            </a:r>
            <a:r>
              <a:rPr kumimoji="1" lang="en-US" altLang="zh-CN" sz="2000">
                <a:solidFill>
                  <a:srgbClr val="3333FF"/>
                </a:solidFill>
                <a:hlinkClick r:id="rId6" action="ppaction://hlinksldjump"/>
              </a:rPr>
              <a:t>Group Velocity</a:t>
            </a:r>
            <a:endParaRPr kumimoji="1" lang="en-US" altLang="zh-CN" sz="2000">
              <a:solidFill>
                <a:srgbClr val="3333FF"/>
              </a:solidFill>
            </a:endParaRPr>
          </a:p>
          <a:p>
            <a:r>
              <a:rPr kumimoji="1" lang="en-US" altLang="zh-CN" sz="2000">
                <a:solidFill>
                  <a:srgbClr val="3333FF"/>
                </a:solidFill>
                <a:ea typeface="楷体_GB2312" pitchFamily="49" charset="-122"/>
                <a:hlinkClick r:id="rId7" action="ppaction://hlinksldjump"/>
              </a:rPr>
              <a:t>6.   </a:t>
            </a:r>
            <a:r>
              <a:rPr kumimoji="1" lang="en-US" altLang="zh-CN" sz="2000">
                <a:solidFill>
                  <a:srgbClr val="3333FF"/>
                </a:solidFill>
                <a:hlinkClick r:id="rId7" action="ppaction://hlinksldjump"/>
              </a:rPr>
              <a:t>Circular Waveguides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hlinkClick r:id="rId7" action="ppaction://hlinksldjump"/>
              </a:rPr>
              <a:t> 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000">
                <a:solidFill>
                  <a:srgbClr val="3333FF"/>
                </a:solidFill>
                <a:ea typeface="楷体_GB2312" pitchFamily="49" charset="-122"/>
                <a:hlinkClick r:id="rId8" action="ppaction://hlinksldjump"/>
              </a:rPr>
              <a:t>7.   </a:t>
            </a:r>
            <a:r>
              <a:rPr kumimoji="1" lang="en-US" altLang="zh-CN" sz="2000">
                <a:solidFill>
                  <a:srgbClr val="3333FF"/>
                </a:solidFill>
                <a:hlinkClick r:id="rId8" action="ppaction://hlinksldjump"/>
              </a:rPr>
              <a:t>Transmitted Power and Loss in Waveguides</a:t>
            </a:r>
            <a:endParaRPr kumimoji="1" lang="en-US" altLang="zh-CN" sz="2000">
              <a:solidFill>
                <a:srgbClr val="3333FF"/>
              </a:solidFill>
            </a:endParaRPr>
          </a:p>
          <a:p>
            <a:r>
              <a:rPr kumimoji="1" lang="en-US" altLang="zh-CN" sz="2000">
                <a:solidFill>
                  <a:srgbClr val="3333FF"/>
                </a:solidFill>
                <a:ea typeface="楷体_GB2312" pitchFamily="49" charset="-122"/>
                <a:hlinkClick r:id="rId9" action="ppaction://hlinksldjump"/>
              </a:rPr>
              <a:t>8.   </a:t>
            </a:r>
            <a:r>
              <a:rPr kumimoji="1" lang="en-US" altLang="zh-CN" sz="2000">
                <a:solidFill>
                  <a:srgbClr val="3333FF"/>
                </a:solidFill>
                <a:hlinkClick r:id="rId9" action="ppaction://hlinksldjump"/>
              </a:rPr>
              <a:t>Resonant</a:t>
            </a:r>
            <a:r>
              <a:rPr kumimoji="1" lang="en-US" altLang="zh-CN" sz="2000">
                <a:solidFill>
                  <a:srgbClr val="3333FF"/>
                </a:solidFill>
                <a:ea typeface="楷体_GB2312" pitchFamily="49" charset="-122"/>
                <a:hlinkClick r:id="rId9" action="ppaction://hlinksldjump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hlinkClick r:id="rId9" action="ppaction://hlinksldjump"/>
              </a:rPr>
              <a:t>Cavity</a:t>
            </a:r>
            <a:endParaRPr kumimoji="1" lang="en-US" altLang="zh-CN" sz="2000">
              <a:solidFill>
                <a:srgbClr val="3333FF"/>
              </a:solidFill>
            </a:endParaRPr>
          </a:p>
          <a:p>
            <a:r>
              <a:rPr kumimoji="1" lang="en-US" altLang="zh-CN" sz="2000">
                <a:solidFill>
                  <a:srgbClr val="3333FF"/>
                </a:solidFill>
                <a:ea typeface="楷体_GB2312" pitchFamily="49" charset="-122"/>
                <a:hlinkClick r:id="rId10" action="ppaction://hlinksldjump"/>
              </a:rPr>
              <a:t>9.   </a:t>
            </a:r>
            <a:r>
              <a:rPr kumimoji="1" lang="en-US" altLang="zh-CN" sz="2000">
                <a:solidFill>
                  <a:srgbClr val="3333FF"/>
                </a:solidFill>
                <a:hlinkClick r:id="rId10" action="ppaction://hlinksldjump"/>
              </a:rPr>
              <a:t>Coaxial Lines</a:t>
            </a:r>
            <a:endParaRPr kumimoji="1" lang="en-US" altLang="zh-CN" sz="2000">
              <a:solidFill>
                <a:srgbClr val="3333FF"/>
              </a:solidFill>
            </a:endParaRPr>
          </a:p>
        </p:txBody>
      </p:sp>
      <p:sp>
        <p:nvSpPr>
          <p:cNvPr id="26726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727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0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nimBg="1" autoUpdateAnimBg="0"/>
      <p:bldP spid="26726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2514600" y="428626"/>
            <a:ext cx="7086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Let 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= 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= 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 we find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the cutoff wavelength of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mode as</a:t>
            </a:r>
          </a:p>
        </p:txBody>
      </p:sp>
      <p:graphicFrame>
        <p:nvGraphicFramePr>
          <p:cNvPr id="294915" name="Object 3"/>
          <p:cNvGraphicFramePr>
            <a:graphicFrameLocks noChangeAspect="1"/>
          </p:cNvGraphicFramePr>
          <p:nvPr/>
        </p:nvGraphicFramePr>
        <p:xfrm>
          <a:off x="5334000" y="1066801"/>
          <a:ext cx="8382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2" name="Equation" r:id="rId3" imgW="495000" imgH="228600" progId="Equation.3">
                  <p:embed/>
                </p:oleObj>
              </mc:Choice>
              <mc:Fallback>
                <p:oleObj name="Equation" r:id="rId3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066801"/>
                        <a:ext cx="8382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2057400" y="1447801"/>
            <a:ext cx="8001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It means that the cutoff wavelength of the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 is independent of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narrow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side.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2190750" y="2362201"/>
            <a:ext cx="7467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phase velocity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and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guide wavelength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can be found as</a:t>
            </a:r>
          </a:p>
        </p:txBody>
      </p:sp>
      <p:graphicFrame>
        <p:nvGraphicFramePr>
          <p:cNvPr id="294918" name="Object 6"/>
          <p:cNvGraphicFramePr>
            <a:graphicFrameLocks noChangeAspect="1"/>
          </p:cNvGraphicFramePr>
          <p:nvPr/>
        </p:nvGraphicFramePr>
        <p:xfrm>
          <a:off x="3630613" y="2819401"/>
          <a:ext cx="16383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3" name="Equation" r:id="rId5" imgW="1041120" imgH="698400" progId="Equation.3">
                  <p:embed/>
                </p:oleObj>
              </mc:Choice>
              <mc:Fallback>
                <p:oleObj name="Equation" r:id="rId5" imgW="10411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2819401"/>
                        <a:ext cx="163830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9" name="Object 7"/>
          <p:cNvGraphicFramePr>
            <a:graphicFrameLocks noChangeAspect="1"/>
          </p:cNvGraphicFramePr>
          <p:nvPr/>
        </p:nvGraphicFramePr>
        <p:xfrm>
          <a:off x="6440489" y="2819401"/>
          <a:ext cx="167322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4" name="Equation" r:id="rId7" imgW="1066680" imgH="698400" progId="Equation.3">
                  <p:embed/>
                </p:oleObj>
              </mc:Choice>
              <mc:Fallback>
                <p:oleObj name="Equation" r:id="rId7" imgW="10666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9" y="2819401"/>
                        <a:ext cx="1673225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2209800" y="3962401"/>
            <a:ext cx="7315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To visualize 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physical meaning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 of  the phase velocity,  the energy velocity, as well as the guide wavelength for the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wave, the expression of electric field intensity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000" i="1" baseline="-2500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is rewritten as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94921" name="Object 9"/>
          <p:cNvGraphicFramePr>
            <a:graphicFrameLocks noChangeAspect="1"/>
          </p:cNvGraphicFramePr>
          <p:nvPr/>
        </p:nvGraphicFramePr>
        <p:xfrm>
          <a:off x="3200400" y="5402263"/>
          <a:ext cx="24384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5" name="Equation" r:id="rId9" imgW="1574640" imgH="355320" progId="Equation.3">
                  <p:embed/>
                </p:oleObj>
              </mc:Choice>
              <mc:Fallback>
                <p:oleObj name="Equation" r:id="rId9" imgW="15746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02263"/>
                        <a:ext cx="2438400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2" name="Object 10"/>
          <p:cNvGraphicFramePr>
            <a:graphicFrameLocks noChangeAspect="1"/>
          </p:cNvGraphicFramePr>
          <p:nvPr/>
        </p:nvGraphicFramePr>
        <p:xfrm>
          <a:off x="6067426" y="5334000"/>
          <a:ext cx="27717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6" name="Equation" r:id="rId11" imgW="1790640" imgH="482400" progId="Equation.3">
                  <p:embed/>
                </p:oleObj>
              </mc:Choice>
              <mc:Fallback>
                <p:oleObj name="Equation" r:id="rId11" imgW="1790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6" y="5334000"/>
                        <a:ext cx="2771775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4924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01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autoUpdateAnimBg="0"/>
      <p:bldP spid="294916" grpId="0" autoUpdateAnimBg="0"/>
      <p:bldP spid="294917" grpId="0" autoUpdateAnimBg="0"/>
      <p:bldP spid="29492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938" name="Object 2"/>
          <p:cNvGraphicFramePr>
            <a:graphicFrameLocks noChangeAspect="1"/>
          </p:cNvGraphicFramePr>
          <p:nvPr/>
        </p:nvGraphicFramePr>
        <p:xfrm>
          <a:off x="3200400" y="857250"/>
          <a:ext cx="4191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6" name="Equation" r:id="rId3" imgW="2463480" imgH="253800" progId="Equation.3">
                  <p:embed/>
                </p:oleObj>
              </mc:Choice>
              <mc:Fallback>
                <p:oleObj name="Equation" r:id="rId3" imgW="2463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857250"/>
                        <a:ext cx="41910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2705100" y="228601"/>
            <a:ext cx="28575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Furthermore, we have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2209800" y="1371601"/>
            <a:ext cx="78486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which states that a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10</a:t>
            </a:r>
            <a:r>
              <a:rPr kumimoji="1" lang="en-US" altLang="zh-CN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wave can be considered as the resultant wave comprising 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two uniform plane waves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with the same propagation constant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95941" name="Group 5"/>
          <p:cNvGrpSpPr>
            <a:grpSpLocks/>
          </p:cNvGrpSpPr>
          <p:nvPr/>
        </p:nvGrpSpPr>
        <p:grpSpPr bwMode="auto">
          <a:xfrm>
            <a:off x="2286000" y="2860676"/>
            <a:ext cx="3200400" cy="1920875"/>
            <a:chOff x="480" y="1802"/>
            <a:chExt cx="2016" cy="1210"/>
          </a:xfrm>
        </p:grpSpPr>
        <p:sp>
          <p:nvSpPr>
            <p:cNvPr id="295942" name="Rectangle 6"/>
            <p:cNvSpPr>
              <a:spLocks noChangeArrowheads="1"/>
            </p:cNvSpPr>
            <p:nvPr/>
          </p:nvSpPr>
          <p:spPr bwMode="auto">
            <a:xfrm>
              <a:off x="528" y="2260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95943" name="Group 7"/>
            <p:cNvGrpSpPr>
              <a:grpSpLocks/>
            </p:cNvGrpSpPr>
            <p:nvPr/>
          </p:nvGrpSpPr>
          <p:grpSpPr bwMode="auto">
            <a:xfrm>
              <a:off x="480" y="1802"/>
              <a:ext cx="2016" cy="1210"/>
              <a:chOff x="480" y="1888"/>
              <a:chExt cx="2016" cy="1210"/>
            </a:xfrm>
          </p:grpSpPr>
          <p:sp>
            <p:nvSpPr>
              <p:cNvPr id="295944" name="Text Box 8"/>
              <p:cNvSpPr txBox="1">
                <a:spLocks noChangeArrowheads="1"/>
              </p:cNvSpPr>
              <p:nvPr/>
            </p:nvSpPr>
            <p:spPr bwMode="auto">
              <a:xfrm>
                <a:off x="828" y="2822"/>
                <a:ext cx="29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95945" name="Line 9"/>
              <p:cNvSpPr>
                <a:spLocks noChangeShapeType="1"/>
              </p:cNvSpPr>
              <p:nvPr/>
            </p:nvSpPr>
            <p:spPr bwMode="auto">
              <a:xfrm>
                <a:off x="841" y="2691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5946" name="Group 10"/>
              <p:cNvGrpSpPr>
                <a:grpSpLocks/>
              </p:cNvGrpSpPr>
              <p:nvPr/>
            </p:nvGrpSpPr>
            <p:grpSpPr bwMode="auto">
              <a:xfrm>
                <a:off x="841" y="1968"/>
                <a:ext cx="1655" cy="723"/>
                <a:chOff x="1860" y="12820"/>
                <a:chExt cx="2580" cy="1100"/>
              </a:xfrm>
            </p:grpSpPr>
            <p:sp>
              <p:nvSpPr>
                <p:cNvPr id="295947" name="Rectangle 11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1860" y="12820"/>
                  <a:ext cx="2580" cy="1100"/>
                </a:xfrm>
                <a:prstGeom prst="rect">
                  <a:avLst/>
                </a:prstGeom>
                <a:pattFill prst="ltUpDiag">
                  <a:fgClr>
                    <a:srgbClr val="969696"/>
                  </a:fgClr>
                  <a:bgClr>
                    <a:srgbClr val="FFFFFF"/>
                  </a:bgClr>
                </a:pattFill>
                <a:ln w="19050">
                  <a:solidFill>
                    <a:srgbClr val="00000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5948" name="Rectangle 12"/>
                <p:cNvSpPr>
                  <a:spLocks noChangeArrowheads="1"/>
                </p:cNvSpPr>
                <p:nvPr/>
              </p:nvSpPr>
              <p:spPr bwMode="auto">
                <a:xfrm>
                  <a:off x="1860" y="12886"/>
                  <a:ext cx="2580" cy="968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5949" name="Line 13"/>
              <p:cNvSpPr>
                <a:spLocks noChangeShapeType="1"/>
              </p:cNvSpPr>
              <p:nvPr/>
            </p:nvSpPr>
            <p:spPr bwMode="auto">
              <a:xfrm flipH="1">
                <a:off x="648" y="2007"/>
                <a:ext cx="4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5950" name="Text Box 14"/>
              <p:cNvSpPr txBox="1">
                <a:spLocks noChangeArrowheads="1"/>
              </p:cNvSpPr>
              <p:nvPr/>
            </p:nvSpPr>
            <p:spPr bwMode="auto">
              <a:xfrm>
                <a:off x="480" y="1888"/>
                <a:ext cx="29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宋体" panose="02010600030101010101" pitchFamily="2" charset="-122"/>
                  </a:rPr>
                  <a:t>z</a:t>
                </a:r>
                <a:endParaRPr lang="en-US" altLang="zh-CN" sz="16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5951" name="Text Box 15"/>
              <p:cNvSpPr txBox="1">
                <a:spLocks noChangeArrowheads="1"/>
              </p:cNvSpPr>
              <p:nvPr/>
            </p:nvSpPr>
            <p:spPr bwMode="auto">
              <a:xfrm>
                <a:off x="683" y="2184"/>
                <a:ext cx="283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</p:grpSp>
      <p:grpSp>
        <p:nvGrpSpPr>
          <p:cNvPr id="295952" name="Group 16"/>
          <p:cNvGrpSpPr>
            <a:grpSpLocks/>
          </p:cNvGrpSpPr>
          <p:nvPr/>
        </p:nvGrpSpPr>
        <p:grpSpPr bwMode="auto">
          <a:xfrm>
            <a:off x="2960688" y="3055938"/>
            <a:ext cx="2284412" cy="1027112"/>
            <a:chOff x="905" y="2011"/>
            <a:chExt cx="1439" cy="647"/>
          </a:xfrm>
        </p:grpSpPr>
        <p:sp>
          <p:nvSpPr>
            <p:cNvPr id="295953" name="Line 17"/>
            <p:cNvSpPr>
              <a:spLocks noChangeShapeType="1"/>
            </p:cNvSpPr>
            <p:nvPr/>
          </p:nvSpPr>
          <p:spPr bwMode="auto">
            <a:xfrm flipV="1">
              <a:off x="1418" y="2022"/>
              <a:ext cx="270" cy="6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54" name="Line 18"/>
            <p:cNvSpPr>
              <a:spLocks noChangeShapeType="1"/>
            </p:cNvSpPr>
            <p:nvPr/>
          </p:nvSpPr>
          <p:spPr bwMode="auto">
            <a:xfrm flipV="1">
              <a:off x="1931" y="2022"/>
              <a:ext cx="270" cy="6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55" name="Line 19"/>
            <p:cNvSpPr>
              <a:spLocks noChangeShapeType="1"/>
            </p:cNvSpPr>
            <p:nvPr/>
          </p:nvSpPr>
          <p:spPr bwMode="auto">
            <a:xfrm flipV="1">
              <a:off x="905" y="2011"/>
              <a:ext cx="269" cy="6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56" name="Text Box 20"/>
            <p:cNvSpPr txBox="1">
              <a:spLocks noChangeArrowheads="1"/>
            </p:cNvSpPr>
            <p:nvPr/>
          </p:nvSpPr>
          <p:spPr bwMode="auto">
            <a:xfrm>
              <a:off x="2036" y="2218"/>
              <a:ext cx="30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>
                  <a:solidFill>
                    <a:srgbClr val="FF0000"/>
                  </a:solidFill>
                  <a:latin typeface="宋体" panose="02010600030101010101" pitchFamily="2" charset="-122"/>
                </a:rPr>
                <a:t>①</a:t>
              </a:r>
              <a:endPara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5957" name="Group 21"/>
          <p:cNvGrpSpPr>
            <a:grpSpLocks/>
          </p:cNvGrpSpPr>
          <p:nvPr/>
        </p:nvGrpSpPr>
        <p:grpSpPr bwMode="auto">
          <a:xfrm>
            <a:off x="3387726" y="3038475"/>
            <a:ext cx="2017713" cy="1011238"/>
            <a:chOff x="1174" y="2000"/>
            <a:chExt cx="1271" cy="637"/>
          </a:xfrm>
        </p:grpSpPr>
        <p:grpSp>
          <p:nvGrpSpPr>
            <p:cNvPr id="295958" name="Group 22"/>
            <p:cNvGrpSpPr>
              <a:grpSpLocks/>
            </p:cNvGrpSpPr>
            <p:nvPr/>
          </p:nvGrpSpPr>
          <p:grpSpPr bwMode="auto">
            <a:xfrm>
              <a:off x="1174" y="2000"/>
              <a:ext cx="1271" cy="637"/>
              <a:chOff x="1174" y="2000"/>
              <a:chExt cx="1271" cy="637"/>
            </a:xfrm>
          </p:grpSpPr>
          <p:sp>
            <p:nvSpPr>
              <p:cNvPr id="295959" name="Line 23"/>
              <p:cNvSpPr>
                <a:spLocks noChangeShapeType="1"/>
              </p:cNvSpPr>
              <p:nvPr/>
            </p:nvSpPr>
            <p:spPr bwMode="auto">
              <a:xfrm flipH="1" flipV="1">
                <a:off x="1174" y="2011"/>
                <a:ext cx="244" cy="626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5960" name="Line 24"/>
              <p:cNvSpPr>
                <a:spLocks noChangeShapeType="1"/>
              </p:cNvSpPr>
              <p:nvPr/>
            </p:nvSpPr>
            <p:spPr bwMode="auto">
              <a:xfrm flipH="1" flipV="1">
                <a:off x="1688" y="2000"/>
                <a:ext cx="243" cy="626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5961" name="Line 25"/>
              <p:cNvSpPr>
                <a:spLocks noChangeShapeType="1"/>
              </p:cNvSpPr>
              <p:nvPr/>
            </p:nvSpPr>
            <p:spPr bwMode="auto">
              <a:xfrm flipH="1" flipV="1">
                <a:off x="2201" y="2011"/>
                <a:ext cx="244" cy="626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5962" name="Text Box 26"/>
            <p:cNvSpPr txBox="1">
              <a:spLocks noChangeArrowheads="1"/>
            </p:cNvSpPr>
            <p:nvPr/>
          </p:nvSpPr>
          <p:spPr bwMode="auto">
            <a:xfrm>
              <a:off x="1622" y="2218"/>
              <a:ext cx="29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>
                  <a:solidFill>
                    <a:srgbClr val="3333FF"/>
                  </a:solidFill>
                  <a:latin typeface="宋体" panose="02010600030101010101" pitchFamily="2" charset="-122"/>
                </a:rPr>
                <a:t>②</a:t>
              </a:r>
              <a:endParaRPr lang="zh-CN" altLang="en-US" sz="160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5963" name="Group 27"/>
          <p:cNvGrpSpPr>
            <a:grpSpLocks/>
          </p:cNvGrpSpPr>
          <p:nvPr/>
        </p:nvGrpSpPr>
        <p:grpSpPr bwMode="auto">
          <a:xfrm>
            <a:off x="3527426" y="3375026"/>
            <a:ext cx="676275" cy="696913"/>
            <a:chOff x="1262" y="2212"/>
            <a:chExt cx="426" cy="439"/>
          </a:xfrm>
        </p:grpSpPr>
        <p:sp>
          <p:nvSpPr>
            <p:cNvPr id="295964" name="Line 28"/>
            <p:cNvSpPr>
              <a:spLocks noChangeShapeType="1"/>
            </p:cNvSpPr>
            <p:nvPr/>
          </p:nvSpPr>
          <p:spPr bwMode="auto">
            <a:xfrm>
              <a:off x="1431" y="2244"/>
              <a:ext cx="0" cy="4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5" name="Text Box 29"/>
            <p:cNvSpPr txBox="1">
              <a:spLocks noChangeArrowheads="1"/>
            </p:cNvSpPr>
            <p:nvPr/>
          </p:nvSpPr>
          <p:spPr bwMode="auto">
            <a:xfrm>
              <a:off x="1393" y="2212"/>
              <a:ext cx="29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i="1">
                  <a:latin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zh-CN" altLang="en-US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295966" name="Text Box 30"/>
            <p:cNvSpPr txBox="1">
              <a:spLocks noChangeArrowheads="1"/>
            </p:cNvSpPr>
            <p:nvPr/>
          </p:nvSpPr>
          <p:spPr bwMode="auto">
            <a:xfrm>
              <a:off x="1262" y="2212"/>
              <a:ext cx="29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i="1">
                  <a:latin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zh-CN" altLang="en-US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295967" name="Freeform 31"/>
            <p:cNvSpPr>
              <a:spLocks/>
            </p:cNvSpPr>
            <p:nvPr/>
          </p:nvSpPr>
          <p:spPr bwMode="auto">
            <a:xfrm>
              <a:off x="1431" y="2441"/>
              <a:ext cx="77" cy="26"/>
            </a:xfrm>
            <a:custGeom>
              <a:avLst/>
              <a:gdLst>
                <a:gd name="T0" fmla="*/ 120 w 120"/>
                <a:gd name="T1" fmla="*/ 40 h 40"/>
                <a:gd name="T2" fmla="*/ 0 w 120"/>
                <a:gd name="T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0" h="40">
                  <a:moveTo>
                    <a:pt x="120" y="40"/>
                  </a:moveTo>
                  <a:cubicBezTo>
                    <a:pt x="120" y="40"/>
                    <a:pt x="60" y="2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8" name="Freeform 32"/>
            <p:cNvSpPr>
              <a:spLocks/>
            </p:cNvSpPr>
            <p:nvPr/>
          </p:nvSpPr>
          <p:spPr bwMode="auto">
            <a:xfrm>
              <a:off x="1341" y="2435"/>
              <a:ext cx="90" cy="40"/>
            </a:xfrm>
            <a:custGeom>
              <a:avLst/>
              <a:gdLst>
                <a:gd name="T0" fmla="*/ 140 w 140"/>
                <a:gd name="T1" fmla="*/ 0 h 60"/>
                <a:gd name="T2" fmla="*/ 0 w 140"/>
                <a:gd name="T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60">
                  <a:moveTo>
                    <a:pt x="140" y="0"/>
                  </a:moveTo>
                  <a:cubicBezTo>
                    <a:pt x="81" y="26"/>
                    <a:pt x="23" y="53"/>
                    <a:pt x="0" y="6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969" name="Text Box 33"/>
          <p:cNvSpPr txBox="1">
            <a:spLocks noChangeArrowheads="1"/>
          </p:cNvSpPr>
          <p:nvPr/>
        </p:nvSpPr>
        <p:spPr bwMode="auto">
          <a:xfrm>
            <a:off x="5867400" y="2301876"/>
            <a:ext cx="44196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propagating directions of the two plane waves are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laid on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the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xz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</a:rPr>
              <a:t>-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plane. They are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parallel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to the broad wall, and the two plane waves are combined into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 plane wave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taking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zigzag path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between the two narrow walls.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95970" name="Group 34"/>
          <p:cNvGrpSpPr>
            <a:grpSpLocks/>
          </p:cNvGrpSpPr>
          <p:nvPr/>
        </p:nvGrpSpPr>
        <p:grpSpPr bwMode="auto">
          <a:xfrm>
            <a:off x="2209800" y="5045076"/>
            <a:ext cx="8153400" cy="1235075"/>
            <a:chOff x="408" y="3350"/>
            <a:chExt cx="5136" cy="778"/>
          </a:xfrm>
        </p:grpSpPr>
        <p:sp>
          <p:nvSpPr>
            <p:cNvPr id="295971" name="Text Box 35"/>
            <p:cNvSpPr txBox="1">
              <a:spLocks noChangeArrowheads="1"/>
            </p:cNvSpPr>
            <p:nvPr/>
          </p:nvSpPr>
          <p:spPr bwMode="auto">
            <a:xfrm>
              <a:off x="408" y="3350"/>
              <a:ext cx="5136" cy="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000">
                  <a:solidFill>
                    <a:srgbClr val="3333FF"/>
                  </a:solidFill>
                  <a:latin typeface="楷体_GB2312" pitchFamily="49" charset="-122"/>
                </a:rPr>
                <a:t>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            , then           . The plane wave will be reflected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vertically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between two narrow walls. Hence it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cannot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propagate in the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-direction and is cut off.</a:t>
              </a:r>
              <a:r>
                <a:rPr kumimoji="1" lang="en-US" altLang="zh-CN" sz="200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</a:p>
          </p:txBody>
        </p:sp>
        <p:graphicFrame>
          <p:nvGraphicFramePr>
            <p:cNvPr id="295972" name="Object 36"/>
            <p:cNvGraphicFramePr>
              <a:graphicFrameLocks noChangeAspect="1"/>
            </p:cNvGraphicFramePr>
            <p:nvPr/>
          </p:nvGraphicFramePr>
          <p:xfrm>
            <a:off x="966" y="3420"/>
            <a:ext cx="417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67" name="Equation" r:id="rId5" imgW="419040" imgH="228600" progId="Equation.3">
                    <p:embed/>
                  </p:oleObj>
                </mc:Choice>
                <mc:Fallback>
                  <p:oleObj name="Equation" r:id="rId5" imgW="419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3420"/>
                          <a:ext cx="417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5973" name="Object 37"/>
            <p:cNvGraphicFramePr>
              <a:graphicFrameLocks noChangeAspect="1"/>
            </p:cNvGraphicFramePr>
            <p:nvPr/>
          </p:nvGraphicFramePr>
          <p:xfrm>
            <a:off x="1872" y="3450"/>
            <a:ext cx="336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68" r:id="rId7" imgW="330057" imgH="165028" progId="Equation.3">
                    <p:embed/>
                  </p:oleObj>
                </mc:Choice>
                <mc:Fallback>
                  <p:oleObj r:id="rId7" imgW="330057" imgH="16502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450"/>
                          <a:ext cx="336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5974" name="Object 38"/>
          <p:cNvGraphicFramePr>
            <a:graphicFrameLocks noChangeAspect="1"/>
          </p:cNvGraphicFramePr>
          <p:nvPr/>
        </p:nvGraphicFramePr>
        <p:xfrm>
          <a:off x="7772401" y="661988"/>
          <a:ext cx="180181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9" name="Equation" r:id="rId9" imgW="1155600" imgH="482400" progId="Equation.3">
                  <p:embed/>
                </p:oleObj>
              </mc:Choice>
              <mc:Fallback>
                <p:oleObj name="Equation" r:id="rId9" imgW="1155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661988"/>
                        <a:ext cx="1801813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75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5976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0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utoUpdateAnimBg="0"/>
      <p:bldP spid="295940" grpId="0" autoUpdateAnimBg="0"/>
      <p:bldP spid="29596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2286000" y="381001"/>
            <a:ext cx="76200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when the wave loops of the two plane waves meet,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wave loop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resultant wave is formed.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 wave node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resultant wave is formed when the wave nodes of the two plane waves meet.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5334000" y="1676401"/>
            <a:ext cx="47244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bold lines denote the wave loops of plane wave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and the dashed lines denote that of plane wave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②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</a:p>
        </p:txBody>
      </p:sp>
      <p:grpSp>
        <p:nvGrpSpPr>
          <p:cNvPr id="296964" name="Group 4"/>
          <p:cNvGrpSpPr>
            <a:grpSpLocks/>
          </p:cNvGrpSpPr>
          <p:nvPr/>
        </p:nvGrpSpPr>
        <p:grpSpPr bwMode="auto">
          <a:xfrm>
            <a:off x="1905000" y="2133600"/>
            <a:ext cx="3200400" cy="2082800"/>
            <a:chOff x="240" y="1344"/>
            <a:chExt cx="2016" cy="1312"/>
          </a:xfrm>
        </p:grpSpPr>
        <p:sp>
          <p:nvSpPr>
            <p:cNvPr id="296965" name="Rectangle 5"/>
            <p:cNvSpPr>
              <a:spLocks noChangeArrowheads="1"/>
            </p:cNvSpPr>
            <p:nvPr/>
          </p:nvSpPr>
          <p:spPr bwMode="auto">
            <a:xfrm>
              <a:off x="240" y="1852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96966" name="Group 6"/>
            <p:cNvGrpSpPr>
              <a:grpSpLocks/>
            </p:cNvGrpSpPr>
            <p:nvPr/>
          </p:nvGrpSpPr>
          <p:grpSpPr bwMode="auto">
            <a:xfrm>
              <a:off x="240" y="1344"/>
              <a:ext cx="2016" cy="1312"/>
              <a:chOff x="240" y="1344"/>
              <a:chExt cx="2016" cy="1312"/>
            </a:xfrm>
          </p:grpSpPr>
          <p:grpSp>
            <p:nvGrpSpPr>
              <p:cNvPr id="296967" name="Group 7"/>
              <p:cNvGrpSpPr>
                <a:grpSpLocks/>
              </p:cNvGrpSpPr>
              <p:nvPr/>
            </p:nvGrpSpPr>
            <p:grpSpPr bwMode="auto">
              <a:xfrm>
                <a:off x="586" y="1440"/>
                <a:ext cx="1670" cy="746"/>
                <a:chOff x="1860" y="12820"/>
                <a:chExt cx="2580" cy="1100"/>
              </a:xfrm>
            </p:grpSpPr>
            <p:sp>
              <p:nvSpPr>
                <p:cNvPr id="296968" name="Rectangle 8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1860" y="12820"/>
                  <a:ext cx="2580" cy="1100"/>
                </a:xfrm>
                <a:prstGeom prst="rect">
                  <a:avLst/>
                </a:prstGeom>
                <a:pattFill prst="ltUpDiag">
                  <a:fgClr>
                    <a:srgbClr val="969696"/>
                  </a:fgClr>
                  <a:bgClr>
                    <a:srgbClr val="FFFFFF"/>
                  </a:bgClr>
                </a:pattFill>
                <a:ln w="19050">
                  <a:solidFill>
                    <a:srgbClr val="00000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6969" name="Rectangle 9"/>
                <p:cNvSpPr>
                  <a:spLocks noChangeArrowheads="1"/>
                </p:cNvSpPr>
                <p:nvPr/>
              </p:nvSpPr>
              <p:spPr bwMode="auto">
                <a:xfrm>
                  <a:off x="1860" y="12886"/>
                  <a:ext cx="2580" cy="968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6970" name="Line 10"/>
              <p:cNvSpPr>
                <a:spLocks noChangeShapeType="1"/>
              </p:cNvSpPr>
              <p:nvPr/>
            </p:nvSpPr>
            <p:spPr bwMode="auto">
              <a:xfrm flipH="1">
                <a:off x="392" y="1489"/>
                <a:ext cx="41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71" name="Line 11"/>
              <p:cNvSpPr>
                <a:spLocks noChangeShapeType="1"/>
              </p:cNvSpPr>
              <p:nvPr/>
            </p:nvSpPr>
            <p:spPr bwMode="auto">
              <a:xfrm>
                <a:off x="586" y="2186"/>
                <a:ext cx="0" cy="3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72" name="Text Box 12"/>
              <p:cNvSpPr txBox="1">
                <a:spLocks noChangeArrowheads="1"/>
              </p:cNvSpPr>
              <p:nvPr/>
            </p:nvSpPr>
            <p:spPr bwMode="auto">
              <a:xfrm>
                <a:off x="563" y="2372"/>
                <a:ext cx="375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96973" name="Text Box 13"/>
              <p:cNvSpPr txBox="1">
                <a:spLocks noChangeArrowheads="1"/>
              </p:cNvSpPr>
              <p:nvPr/>
            </p:nvSpPr>
            <p:spPr bwMode="auto">
              <a:xfrm>
                <a:off x="240" y="1344"/>
                <a:ext cx="29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i="1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296974" name="Text Box 14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285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</p:grpSp>
      <p:grpSp>
        <p:nvGrpSpPr>
          <p:cNvPr id="296975" name="Group 15"/>
          <p:cNvGrpSpPr>
            <a:grpSpLocks/>
          </p:cNvGrpSpPr>
          <p:nvPr/>
        </p:nvGrpSpPr>
        <p:grpSpPr bwMode="auto">
          <a:xfrm>
            <a:off x="3098800" y="2413001"/>
            <a:ext cx="1792288" cy="1057275"/>
            <a:chOff x="1006" y="1507"/>
            <a:chExt cx="1129" cy="666"/>
          </a:xfrm>
        </p:grpSpPr>
        <p:sp>
          <p:nvSpPr>
            <p:cNvPr id="296976" name="Line 16"/>
            <p:cNvSpPr>
              <a:spLocks noChangeShapeType="1"/>
            </p:cNvSpPr>
            <p:nvPr/>
          </p:nvSpPr>
          <p:spPr bwMode="auto">
            <a:xfrm>
              <a:off x="1104" y="1711"/>
              <a:ext cx="8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977" name="Text Box 17"/>
            <p:cNvSpPr txBox="1">
              <a:spLocks noChangeArrowheads="1"/>
            </p:cNvSpPr>
            <p:nvPr/>
          </p:nvSpPr>
          <p:spPr bwMode="auto">
            <a:xfrm>
              <a:off x="1778" y="1722"/>
              <a:ext cx="29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i="1">
                  <a:latin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zh-CN" altLang="en-US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296978" name="Freeform 18"/>
            <p:cNvSpPr>
              <a:spLocks/>
            </p:cNvSpPr>
            <p:nvPr/>
          </p:nvSpPr>
          <p:spPr bwMode="auto">
            <a:xfrm rot="-18500273">
              <a:off x="1822" y="1892"/>
              <a:ext cx="81" cy="13"/>
            </a:xfrm>
            <a:custGeom>
              <a:avLst/>
              <a:gdLst>
                <a:gd name="T0" fmla="*/ 140 w 140"/>
                <a:gd name="T1" fmla="*/ 0 h 60"/>
                <a:gd name="T2" fmla="*/ 0 w 140"/>
                <a:gd name="T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60">
                  <a:moveTo>
                    <a:pt x="140" y="0"/>
                  </a:moveTo>
                  <a:cubicBezTo>
                    <a:pt x="81" y="26"/>
                    <a:pt x="23" y="53"/>
                    <a:pt x="0" y="6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979" name="Text Box 19"/>
            <p:cNvSpPr txBox="1">
              <a:spLocks noChangeArrowheads="1"/>
            </p:cNvSpPr>
            <p:nvPr/>
          </p:nvSpPr>
          <p:spPr bwMode="auto">
            <a:xfrm>
              <a:off x="1848" y="1507"/>
              <a:ext cx="259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296980" name="Text Box 20"/>
            <p:cNvSpPr txBox="1">
              <a:spLocks noChangeArrowheads="1"/>
            </p:cNvSpPr>
            <p:nvPr/>
          </p:nvSpPr>
          <p:spPr bwMode="auto">
            <a:xfrm>
              <a:off x="1006" y="1545"/>
              <a:ext cx="27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296981" name="Text Box 21"/>
            <p:cNvSpPr txBox="1">
              <a:spLocks noChangeArrowheads="1"/>
            </p:cNvSpPr>
            <p:nvPr/>
          </p:nvSpPr>
          <p:spPr bwMode="auto">
            <a:xfrm>
              <a:off x="1824" y="1888"/>
              <a:ext cx="311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宋体" panose="02010600030101010101" pitchFamily="2" charset="-122"/>
                </a:rPr>
                <a:t>C</a:t>
              </a:r>
            </a:p>
          </p:txBody>
        </p:sp>
        <p:grpSp>
          <p:nvGrpSpPr>
            <p:cNvPr id="296982" name="Group 22"/>
            <p:cNvGrpSpPr>
              <a:grpSpLocks/>
            </p:cNvGrpSpPr>
            <p:nvPr/>
          </p:nvGrpSpPr>
          <p:grpSpPr bwMode="auto">
            <a:xfrm>
              <a:off x="1671" y="1651"/>
              <a:ext cx="298" cy="258"/>
              <a:chOff x="6338" y="10054"/>
              <a:chExt cx="400" cy="380"/>
            </a:xfrm>
          </p:grpSpPr>
          <p:sp>
            <p:nvSpPr>
              <p:cNvPr id="296983" name="Rectangle 23"/>
              <p:cNvSpPr>
                <a:spLocks noChangeArrowheads="1"/>
              </p:cNvSpPr>
              <p:nvPr/>
            </p:nvSpPr>
            <p:spPr bwMode="auto">
              <a:xfrm>
                <a:off x="6478" y="10214"/>
                <a:ext cx="120" cy="1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4" name="Text Box 24"/>
              <p:cNvSpPr txBox="1">
                <a:spLocks noChangeArrowheads="1"/>
              </p:cNvSpPr>
              <p:nvPr/>
            </p:nvSpPr>
            <p:spPr bwMode="auto">
              <a:xfrm>
                <a:off x="6338" y="10054"/>
                <a:ext cx="400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宋体" panose="02010600030101010101" pitchFamily="2" charset="-122"/>
                  </a:rPr>
                  <a:t>D</a:t>
                </a:r>
              </a:p>
            </p:txBody>
          </p:sp>
        </p:grpSp>
        <p:sp>
          <p:nvSpPr>
            <p:cNvPr id="296985" name="Freeform 25"/>
            <p:cNvSpPr>
              <a:spLocks/>
            </p:cNvSpPr>
            <p:nvPr/>
          </p:nvSpPr>
          <p:spPr bwMode="auto">
            <a:xfrm>
              <a:off x="1285" y="1711"/>
              <a:ext cx="13" cy="68"/>
            </a:xfrm>
            <a:custGeom>
              <a:avLst/>
              <a:gdLst>
                <a:gd name="T0" fmla="*/ 20 w 20"/>
                <a:gd name="T1" fmla="*/ 0 h 100"/>
                <a:gd name="T2" fmla="*/ 0 w 20"/>
                <a:gd name="T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100">
                  <a:moveTo>
                    <a:pt x="20" y="0"/>
                  </a:moveTo>
                  <a:cubicBezTo>
                    <a:pt x="20" y="0"/>
                    <a:pt x="10" y="50"/>
                    <a:pt x="0" y="10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986" name="Text Box 26"/>
            <p:cNvSpPr txBox="1">
              <a:spLocks noChangeArrowheads="1"/>
            </p:cNvSpPr>
            <p:nvPr/>
          </p:nvSpPr>
          <p:spPr bwMode="auto">
            <a:xfrm>
              <a:off x="1244" y="1649"/>
              <a:ext cx="28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i="1">
                  <a:latin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zh-CN" altLang="en-US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296987" name="Line 27"/>
            <p:cNvSpPr>
              <a:spLocks noChangeShapeType="1"/>
            </p:cNvSpPr>
            <p:nvPr/>
          </p:nvSpPr>
          <p:spPr bwMode="auto">
            <a:xfrm flipH="1">
              <a:off x="1570" y="1752"/>
              <a:ext cx="77" cy="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988" name="Line 28"/>
            <p:cNvSpPr>
              <a:spLocks noChangeShapeType="1"/>
            </p:cNvSpPr>
            <p:nvPr/>
          </p:nvSpPr>
          <p:spPr bwMode="auto">
            <a:xfrm flipH="1" flipV="1">
              <a:off x="1570" y="1779"/>
              <a:ext cx="39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989" name="Line 29"/>
            <p:cNvSpPr>
              <a:spLocks noChangeShapeType="1"/>
            </p:cNvSpPr>
            <p:nvPr/>
          </p:nvSpPr>
          <p:spPr bwMode="auto">
            <a:xfrm>
              <a:off x="1997" y="1616"/>
              <a:ext cx="91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990" name="Line 30"/>
            <p:cNvSpPr>
              <a:spLocks noChangeShapeType="1"/>
            </p:cNvSpPr>
            <p:nvPr/>
          </p:nvSpPr>
          <p:spPr bwMode="auto">
            <a:xfrm flipH="1">
              <a:off x="2049" y="1657"/>
              <a:ext cx="39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991" name="Line 31"/>
            <p:cNvSpPr>
              <a:spLocks noChangeShapeType="1"/>
            </p:cNvSpPr>
            <p:nvPr/>
          </p:nvSpPr>
          <p:spPr bwMode="auto">
            <a:xfrm flipV="1">
              <a:off x="1842" y="1711"/>
              <a:ext cx="0" cy="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6992" name="Text Box 32"/>
          <p:cNvSpPr txBox="1">
            <a:spLocks noChangeArrowheads="1"/>
          </p:cNvSpPr>
          <p:nvPr/>
        </p:nvSpPr>
        <p:spPr bwMode="auto">
          <a:xfrm>
            <a:off x="2371725" y="4543425"/>
            <a:ext cx="75438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If the inside of the waveguide is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vacuum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then the length of the line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AC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is equal to the wavelength  in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vacuum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From the figure, we find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6993" name="Text Box 33"/>
          <p:cNvSpPr txBox="1">
            <a:spLocks noChangeArrowheads="1"/>
          </p:cNvSpPr>
          <p:nvPr/>
        </p:nvSpPr>
        <p:spPr bwMode="auto">
          <a:xfrm>
            <a:off x="5400676" y="2914651"/>
            <a:ext cx="46005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Obviously, the length of the line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is equal to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guide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wavelength , and the length of the line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AC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is equal to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operating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wavelength 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</a:p>
        </p:txBody>
      </p:sp>
      <p:graphicFrame>
        <p:nvGraphicFramePr>
          <p:cNvPr id="296994" name="Object 34"/>
          <p:cNvGraphicFramePr>
            <a:graphicFrameLocks noChangeAspect="1"/>
          </p:cNvGraphicFramePr>
          <p:nvPr/>
        </p:nvGraphicFramePr>
        <p:xfrm>
          <a:off x="3506788" y="5562600"/>
          <a:ext cx="228441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0" name="Equation" r:id="rId3" imgW="1498320" imgH="431640" progId="Equation.3">
                  <p:embed/>
                </p:oleObj>
              </mc:Choice>
              <mc:Fallback>
                <p:oleObj name="Equation" r:id="rId3" imgW="1498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5562600"/>
                        <a:ext cx="2284412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6995" name="Group 35"/>
          <p:cNvGrpSpPr>
            <a:grpSpLocks/>
          </p:cNvGrpSpPr>
          <p:nvPr/>
        </p:nvGrpSpPr>
        <p:grpSpPr bwMode="auto">
          <a:xfrm>
            <a:off x="2433639" y="2349500"/>
            <a:ext cx="2651125" cy="1074738"/>
            <a:chOff x="573" y="1467"/>
            <a:chExt cx="1670" cy="677"/>
          </a:xfrm>
        </p:grpSpPr>
        <p:sp>
          <p:nvSpPr>
            <p:cNvPr id="296996" name="Line 36"/>
            <p:cNvSpPr>
              <a:spLocks noChangeShapeType="1"/>
            </p:cNvSpPr>
            <p:nvPr/>
          </p:nvSpPr>
          <p:spPr bwMode="auto">
            <a:xfrm flipV="1">
              <a:off x="845" y="1616"/>
              <a:ext cx="1398" cy="52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997" name="Line 37"/>
            <p:cNvSpPr>
              <a:spLocks noChangeShapeType="1"/>
            </p:cNvSpPr>
            <p:nvPr/>
          </p:nvSpPr>
          <p:spPr bwMode="auto">
            <a:xfrm flipV="1">
              <a:off x="1842" y="1955"/>
              <a:ext cx="388" cy="18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998" name="Line 38"/>
            <p:cNvSpPr>
              <a:spLocks noChangeShapeType="1"/>
            </p:cNvSpPr>
            <p:nvPr/>
          </p:nvSpPr>
          <p:spPr bwMode="auto">
            <a:xfrm flipV="1">
              <a:off x="573" y="1494"/>
              <a:ext cx="1126" cy="42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999" name="Line 39"/>
            <p:cNvSpPr>
              <a:spLocks noChangeShapeType="1"/>
            </p:cNvSpPr>
            <p:nvPr/>
          </p:nvSpPr>
          <p:spPr bwMode="auto">
            <a:xfrm flipH="1" flipV="1">
              <a:off x="1531" y="1467"/>
              <a:ext cx="259" cy="67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00" name="Text Box 40"/>
            <p:cNvSpPr txBox="1">
              <a:spLocks noChangeArrowheads="1"/>
            </p:cNvSpPr>
            <p:nvPr/>
          </p:nvSpPr>
          <p:spPr bwMode="auto">
            <a:xfrm>
              <a:off x="1409" y="1526"/>
              <a:ext cx="29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>
                  <a:solidFill>
                    <a:srgbClr val="3333FF"/>
                  </a:solidFill>
                  <a:latin typeface="宋体" panose="02010600030101010101" pitchFamily="2" charset="-122"/>
                </a:rPr>
                <a:t>②</a:t>
              </a:r>
              <a:endParaRPr lang="zh-CN" altLang="en-US" sz="160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7001" name="Group 41"/>
          <p:cNvGrpSpPr>
            <a:grpSpLocks/>
          </p:cNvGrpSpPr>
          <p:nvPr/>
        </p:nvGrpSpPr>
        <p:grpSpPr bwMode="auto">
          <a:xfrm>
            <a:off x="2454275" y="2371725"/>
            <a:ext cx="2630488" cy="1060450"/>
            <a:chOff x="586" y="1481"/>
            <a:chExt cx="1657" cy="668"/>
          </a:xfrm>
        </p:grpSpPr>
        <p:sp>
          <p:nvSpPr>
            <p:cNvPr id="297002" name="Line 42"/>
            <p:cNvSpPr>
              <a:spLocks noChangeShapeType="1"/>
            </p:cNvSpPr>
            <p:nvPr/>
          </p:nvSpPr>
          <p:spPr bwMode="auto">
            <a:xfrm>
              <a:off x="586" y="1494"/>
              <a:ext cx="1515" cy="6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03" name="Line 43"/>
            <p:cNvSpPr>
              <a:spLocks noChangeShapeType="1"/>
            </p:cNvSpPr>
            <p:nvPr/>
          </p:nvSpPr>
          <p:spPr bwMode="auto">
            <a:xfrm>
              <a:off x="586" y="1901"/>
              <a:ext cx="582" cy="24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04" name="Line 44"/>
            <p:cNvSpPr>
              <a:spLocks noChangeShapeType="1"/>
            </p:cNvSpPr>
            <p:nvPr/>
          </p:nvSpPr>
          <p:spPr bwMode="auto">
            <a:xfrm>
              <a:off x="1440" y="1494"/>
              <a:ext cx="803" cy="3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05" name="Line 45"/>
            <p:cNvSpPr>
              <a:spLocks noChangeShapeType="1"/>
            </p:cNvSpPr>
            <p:nvPr/>
          </p:nvSpPr>
          <p:spPr bwMode="auto">
            <a:xfrm flipV="1">
              <a:off x="1790" y="1481"/>
              <a:ext cx="272" cy="6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006" name="Group 46"/>
            <p:cNvGrpSpPr>
              <a:grpSpLocks/>
            </p:cNvGrpSpPr>
            <p:nvPr/>
          </p:nvGrpSpPr>
          <p:grpSpPr bwMode="auto">
            <a:xfrm>
              <a:off x="1890" y="1711"/>
              <a:ext cx="310" cy="285"/>
              <a:chOff x="8320" y="12660"/>
              <a:chExt cx="480" cy="420"/>
            </a:xfrm>
          </p:grpSpPr>
          <p:sp>
            <p:nvSpPr>
              <p:cNvPr id="297007" name="Oval 47"/>
              <p:cNvSpPr>
                <a:spLocks noChangeArrowheads="1"/>
              </p:cNvSpPr>
              <p:nvPr/>
            </p:nvSpPr>
            <p:spPr bwMode="auto">
              <a:xfrm>
                <a:off x="8460" y="12740"/>
                <a:ext cx="180" cy="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08" name="Text Box 48"/>
              <p:cNvSpPr txBox="1">
                <a:spLocks noChangeArrowheads="1"/>
              </p:cNvSpPr>
              <p:nvPr/>
            </p:nvSpPr>
            <p:spPr bwMode="auto">
              <a:xfrm>
                <a:off x="8320" y="12660"/>
                <a:ext cx="480" cy="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①</a:t>
                </a:r>
                <a:endParaRPr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009" name="Group 49"/>
          <p:cNvGrpSpPr>
            <a:grpSpLocks/>
          </p:cNvGrpSpPr>
          <p:nvPr/>
        </p:nvGrpSpPr>
        <p:grpSpPr bwMode="auto">
          <a:xfrm>
            <a:off x="6094414" y="5334001"/>
            <a:ext cx="2439987" cy="1177925"/>
            <a:chOff x="2783" y="3360"/>
            <a:chExt cx="1537" cy="742"/>
          </a:xfrm>
        </p:grpSpPr>
        <p:graphicFrame>
          <p:nvGraphicFramePr>
            <p:cNvPr id="297010" name="Object 50"/>
            <p:cNvGraphicFramePr>
              <a:graphicFrameLocks noChangeAspect="1"/>
            </p:cNvGraphicFramePr>
            <p:nvPr/>
          </p:nvGraphicFramePr>
          <p:xfrm>
            <a:off x="3277" y="3360"/>
            <a:ext cx="1043" cy="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91" name="Equation" r:id="rId5" imgW="1041120" imgH="736560" progId="Equation.3">
                    <p:embed/>
                  </p:oleObj>
                </mc:Choice>
                <mc:Fallback>
                  <p:oleObj name="Equation" r:id="rId5" imgW="1041120" imgH="736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7" y="3360"/>
                          <a:ext cx="1043" cy="7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11" name="AutoShape 51"/>
            <p:cNvSpPr>
              <a:spLocks noChangeArrowheads="1"/>
            </p:cNvSpPr>
            <p:nvPr/>
          </p:nvSpPr>
          <p:spPr bwMode="auto">
            <a:xfrm>
              <a:off x="2783" y="3472"/>
              <a:ext cx="344" cy="462"/>
            </a:xfrm>
            <a:prstGeom prst="rightArrow">
              <a:avLst>
                <a:gd name="adj1" fmla="val 50000"/>
                <a:gd name="adj2" fmla="val 91489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7012" name="AutoShape 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013" name="AutoShape 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9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6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6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6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7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7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autoUpdateAnimBg="0"/>
      <p:bldP spid="296963" grpId="0" autoUpdateAnimBg="0"/>
      <p:bldP spid="296992" grpId="0" autoUpdateAnimBg="0"/>
      <p:bldP spid="29699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/>
          <p:cNvSpPr txBox="1">
            <a:spLocks noChangeArrowheads="1"/>
          </p:cNvSpPr>
          <p:nvPr/>
        </p:nvSpPr>
        <p:spPr bwMode="auto">
          <a:xfrm>
            <a:off x="2286000" y="288926"/>
            <a:ext cx="7848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space phase of plane wave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is changed by 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from 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A</a:t>
            </a:r>
            <a:r>
              <a:rPr kumimoji="1" lang="en-US" altLang="zh-CN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to</a:t>
            </a:r>
            <a:r>
              <a:rPr kumimoji="1" lang="en-US" altLang="zh-CN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C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while that of the resultant wave is changed by 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over the distance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In view of this,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phase velocity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 of the resultant wave is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greater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than that of the uniform plane wave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297987" name="Group 3"/>
          <p:cNvGrpSpPr>
            <a:grpSpLocks/>
          </p:cNvGrpSpPr>
          <p:nvPr/>
        </p:nvGrpSpPr>
        <p:grpSpPr bwMode="auto">
          <a:xfrm>
            <a:off x="2514600" y="1981200"/>
            <a:ext cx="3200400" cy="1670050"/>
            <a:chOff x="480" y="1344"/>
            <a:chExt cx="2016" cy="1052"/>
          </a:xfrm>
        </p:grpSpPr>
        <p:grpSp>
          <p:nvGrpSpPr>
            <p:cNvPr id="297988" name="Group 4"/>
            <p:cNvGrpSpPr>
              <a:grpSpLocks/>
            </p:cNvGrpSpPr>
            <p:nvPr/>
          </p:nvGrpSpPr>
          <p:grpSpPr bwMode="auto">
            <a:xfrm>
              <a:off x="480" y="1344"/>
              <a:ext cx="2016" cy="1052"/>
              <a:chOff x="336" y="1248"/>
              <a:chExt cx="2016" cy="1052"/>
            </a:xfrm>
          </p:grpSpPr>
          <p:sp>
            <p:nvSpPr>
              <p:cNvPr id="297989" name="Rectangle 5"/>
              <p:cNvSpPr>
                <a:spLocks noChangeArrowheads="1"/>
              </p:cNvSpPr>
              <p:nvPr/>
            </p:nvSpPr>
            <p:spPr bwMode="auto">
              <a:xfrm>
                <a:off x="336" y="1660"/>
                <a:ext cx="116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97990" name="Group 6"/>
              <p:cNvGrpSpPr>
                <a:grpSpLocks/>
              </p:cNvGrpSpPr>
              <p:nvPr/>
            </p:nvGrpSpPr>
            <p:grpSpPr bwMode="auto">
              <a:xfrm>
                <a:off x="336" y="1248"/>
                <a:ext cx="2016" cy="1052"/>
                <a:chOff x="336" y="1248"/>
                <a:chExt cx="2016" cy="1052"/>
              </a:xfrm>
            </p:grpSpPr>
            <p:grpSp>
              <p:nvGrpSpPr>
                <p:cNvPr id="297991" name="Group 7"/>
                <p:cNvGrpSpPr>
                  <a:grpSpLocks/>
                </p:cNvGrpSpPr>
                <p:nvPr/>
              </p:nvGrpSpPr>
              <p:grpSpPr bwMode="auto">
                <a:xfrm>
                  <a:off x="682" y="1344"/>
                  <a:ext cx="1670" cy="746"/>
                  <a:chOff x="1860" y="12820"/>
                  <a:chExt cx="2580" cy="1100"/>
                </a:xfrm>
              </p:grpSpPr>
              <p:sp>
                <p:nvSpPr>
                  <p:cNvPr id="297992" name="Rectangle 8" descr="浅色上对角线"/>
                  <p:cNvSpPr>
                    <a:spLocks noChangeArrowheads="1"/>
                  </p:cNvSpPr>
                  <p:nvPr/>
                </p:nvSpPr>
                <p:spPr bwMode="auto">
                  <a:xfrm>
                    <a:off x="1860" y="12820"/>
                    <a:ext cx="2580" cy="1100"/>
                  </a:xfrm>
                  <a:prstGeom prst="rect">
                    <a:avLst/>
                  </a:prstGeom>
                  <a:pattFill prst="ltUpDiag">
                    <a:fgClr>
                      <a:srgbClr val="969696"/>
                    </a:fgClr>
                    <a:bgClr>
                      <a:srgbClr val="FFFFFF"/>
                    </a:bgClr>
                  </a:pattFill>
                  <a:ln w="1905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99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860" y="12886"/>
                    <a:ext cx="2580" cy="968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7994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88" y="1393"/>
                  <a:ext cx="41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95" name="Line 11"/>
                <p:cNvSpPr>
                  <a:spLocks noChangeShapeType="1"/>
                </p:cNvSpPr>
                <p:nvPr/>
              </p:nvSpPr>
              <p:spPr bwMode="auto">
                <a:xfrm>
                  <a:off x="682" y="1872"/>
                  <a:ext cx="0" cy="32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80" y="2016"/>
                  <a:ext cx="375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2000" i="1"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9799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6" y="1248"/>
                  <a:ext cx="298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2000" i="1">
                      <a:latin typeface="Times New Roman" panose="02020603050405020304" pitchFamily="18" charset="0"/>
                    </a:rPr>
                    <a:t>z</a:t>
                  </a:r>
                </a:p>
              </p:txBody>
            </p:sp>
            <p:sp>
              <p:nvSpPr>
                <p:cNvPr id="29799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28" y="1584"/>
                  <a:ext cx="285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i="1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</p:grpSp>
        </p:grpSp>
        <p:grpSp>
          <p:nvGrpSpPr>
            <p:cNvPr id="297999" name="Group 15"/>
            <p:cNvGrpSpPr>
              <a:grpSpLocks/>
            </p:cNvGrpSpPr>
            <p:nvPr/>
          </p:nvGrpSpPr>
          <p:grpSpPr bwMode="auto">
            <a:xfrm>
              <a:off x="1232" y="1520"/>
              <a:ext cx="1129" cy="666"/>
              <a:chOff x="1088" y="1424"/>
              <a:chExt cx="1129" cy="666"/>
            </a:xfrm>
          </p:grpSpPr>
          <p:sp>
            <p:nvSpPr>
              <p:cNvPr id="298000" name="Line 16"/>
              <p:cNvSpPr>
                <a:spLocks noChangeShapeType="1"/>
              </p:cNvSpPr>
              <p:nvPr/>
            </p:nvSpPr>
            <p:spPr bwMode="auto">
              <a:xfrm>
                <a:off x="1186" y="1628"/>
                <a:ext cx="8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01" name="Text Box 17"/>
              <p:cNvSpPr txBox="1">
                <a:spLocks noChangeArrowheads="1"/>
              </p:cNvSpPr>
              <p:nvPr/>
            </p:nvSpPr>
            <p:spPr bwMode="auto">
              <a:xfrm>
                <a:off x="1860" y="1639"/>
                <a:ext cx="29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 i="1">
                    <a:latin typeface="宋体" panose="02010600030101010101" pitchFamily="2" charset="-122"/>
                    <a:sym typeface="Symbol" panose="05050102010706020507" pitchFamily="18" charset="2"/>
                  </a:rPr>
                  <a:t></a:t>
                </a:r>
                <a:endParaRPr lang="zh-CN" altLang="en-US" sz="16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002" name="Freeform 18"/>
              <p:cNvSpPr>
                <a:spLocks/>
              </p:cNvSpPr>
              <p:nvPr/>
            </p:nvSpPr>
            <p:spPr bwMode="auto">
              <a:xfrm rot="-18500273">
                <a:off x="1904" y="1809"/>
                <a:ext cx="81" cy="13"/>
              </a:xfrm>
              <a:custGeom>
                <a:avLst/>
                <a:gdLst>
                  <a:gd name="T0" fmla="*/ 140 w 140"/>
                  <a:gd name="T1" fmla="*/ 0 h 60"/>
                  <a:gd name="T2" fmla="*/ 0 w 140"/>
                  <a:gd name="T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0" h="60">
                    <a:moveTo>
                      <a:pt x="140" y="0"/>
                    </a:moveTo>
                    <a:cubicBezTo>
                      <a:pt x="81" y="26"/>
                      <a:pt x="23" y="53"/>
                      <a:pt x="0" y="6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03" name="Text Box 19"/>
              <p:cNvSpPr txBox="1">
                <a:spLocks noChangeArrowheads="1"/>
              </p:cNvSpPr>
              <p:nvPr/>
            </p:nvSpPr>
            <p:spPr bwMode="auto">
              <a:xfrm>
                <a:off x="1930" y="1424"/>
                <a:ext cx="259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98004" name="Text Box 20"/>
              <p:cNvSpPr txBox="1">
                <a:spLocks noChangeArrowheads="1"/>
              </p:cNvSpPr>
              <p:nvPr/>
            </p:nvSpPr>
            <p:spPr bwMode="auto">
              <a:xfrm>
                <a:off x="1088" y="1462"/>
                <a:ext cx="27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98005" name="Text Box 21"/>
              <p:cNvSpPr txBox="1">
                <a:spLocks noChangeArrowheads="1"/>
              </p:cNvSpPr>
              <p:nvPr/>
            </p:nvSpPr>
            <p:spPr bwMode="auto">
              <a:xfrm>
                <a:off x="1906" y="1805"/>
                <a:ext cx="311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grpSp>
            <p:nvGrpSpPr>
              <p:cNvPr id="298006" name="Group 22"/>
              <p:cNvGrpSpPr>
                <a:grpSpLocks/>
              </p:cNvGrpSpPr>
              <p:nvPr/>
            </p:nvGrpSpPr>
            <p:grpSpPr bwMode="auto">
              <a:xfrm>
                <a:off x="1753" y="1568"/>
                <a:ext cx="298" cy="258"/>
                <a:chOff x="6338" y="10054"/>
                <a:chExt cx="400" cy="380"/>
              </a:xfrm>
            </p:grpSpPr>
            <p:sp>
              <p:nvSpPr>
                <p:cNvPr id="298007" name="Rectangle 23"/>
                <p:cNvSpPr>
                  <a:spLocks noChangeArrowheads="1"/>
                </p:cNvSpPr>
                <p:nvPr/>
              </p:nvSpPr>
              <p:spPr bwMode="auto">
                <a:xfrm>
                  <a:off x="6478" y="10214"/>
                  <a:ext cx="120" cy="1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00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338" y="10054"/>
                  <a:ext cx="400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i="1">
                      <a:latin typeface="宋体" panose="02010600030101010101" pitchFamily="2" charset="-122"/>
                    </a:rPr>
                    <a:t>D</a:t>
                  </a:r>
                </a:p>
              </p:txBody>
            </p:sp>
          </p:grpSp>
          <p:sp>
            <p:nvSpPr>
              <p:cNvPr id="298009" name="Freeform 25"/>
              <p:cNvSpPr>
                <a:spLocks/>
              </p:cNvSpPr>
              <p:nvPr/>
            </p:nvSpPr>
            <p:spPr bwMode="auto">
              <a:xfrm>
                <a:off x="1367" y="1628"/>
                <a:ext cx="13" cy="68"/>
              </a:xfrm>
              <a:custGeom>
                <a:avLst/>
                <a:gdLst>
                  <a:gd name="T0" fmla="*/ 20 w 20"/>
                  <a:gd name="T1" fmla="*/ 0 h 100"/>
                  <a:gd name="T2" fmla="*/ 0 w 20"/>
                  <a:gd name="T3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" h="100">
                    <a:moveTo>
                      <a:pt x="20" y="0"/>
                    </a:moveTo>
                    <a:cubicBezTo>
                      <a:pt x="20" y="0"/>
                      <a:pt x="10" y="50"/>
                      <a:pt x="0" y="10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10" name="Text Box 26"/>
              <p:cNvSpPr txBox="1">
                <a:spLocks noChangeArrowheads="1"/>
              </p:cNvSpPr>
              <p:nvPr/>
            </p:nvSpPr>
            <p:spPr bwMode="auto">
              <a:xfrm>
                <a:off x="1326" y="1566"/>
                <a:ext cx="28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 i="1">
                    <a:latin typeface="宋体" panose="02010600030101010101" pitchFamily="2" charset="-122"/>
                    <a:sym typeface="Symbol" panose="05050102010706020507" pitchFamily="18" charset="2"/>
                  </a:rPr>
                  <a:t></a:t>
                </a:r>
                <a:endParaRPr lang="zh-CN" altLang="en-US" sz="16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011" name="Line 27"/>
              <p:cNvSpPr>
                <a:spLocks noChangeShapeType="1"/>
              </p:cNvSpPr>
              <p:nvPr/>
            </p:nvSpPr>
            <p:spPr bwMode="auto">
              <a:xfrm flipH="1">
                <a:off x="1652" y="1669"/>
                <a:ext cx="77" cy="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12" name="Line 28"/>
              <p:cNvSpPr>
                <a:spLocks noChangeShapeType="1"/>
              </p:cNvSpPr>
              <p:nvPr/>
            </p:nvSpPr>
            <p:spPr bwMode="auto">
              <a:xfrm flipH="1" flipV="1">
                <a:off x="1652" y="1696"/>
                <a:ext cx="39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13" name="Line 29"/>
              <p:cNvSpPr>
                <a:spLocks noChangeShapeType="1"/>
              </p:cNvSpPr>
              <p:nvPr/>
            </p:nvSpPr>
            <p:spPr bwMode="auto">
              <a:xfrm>
                <a:off x="2079" y="1533"/>
                <a:ext cx="91" cy="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14" name="Line 30"/>
              <p:cNvSpPr>
                <a:spLocks noChangeShapeType="1"/>
              </p:cNvSpPr>
              <p:nvPr/>
            </p:nvSpPr>
            <p:spPr bwMode="auto">
              <a:xfrm flipH="1">
                <a:off x="2131" y="1574"/>
                <a:ext cx="39" cy="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15" name="Line 31"/>
              <p:cNvSpPr>
                <a:spLocks noChangeShapeType="1"/>
              </p:cNvSpPr>
              <p:nvPr/>
            </p:nvSpPr>
            <p:spPr bwMode="auto">
              <a:xfrm flipV="1">
                <a:off x="1924" y="1628"/>
                <a:ext cx="0" cy="3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8016" name="Group 32"/>
            <p:cNvGrpSpPr>
              <a:grpSpLocks/>
            </p:cNvGrpSpPr>
            <p:nvPr/>
          </p:nvGrpSpPr>
          <p:grpSpPr bwMode="auto">
            <a:xfrm>
              <a:off x="813" y="1480"/>
              <a:ext cx="1670" cy="677"/>
              <a:chOff x="669" y="1384"/>
              <a:chExt cx="1670" cy="677"/>
            </a:xfrm>
          </p:grpSpPr>
          <p:sp>
            <p:nvSpPr>
              <p:cNvPr id="298017" name="Line 33"/>
              <p:cNvSpPr>
                <a:spLocks noChangeShapeType="1"/>
              </p:cNvSpPr>
              <p:nvPr/>
            </p:nvSpPr>
            <p:spPr bwMode="auto">
              <a:xfrm flipV="1">
                <a:off x="941" y="1533"/>
                <a:ext cx="1398" cy="52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18" name="Line 34"/>
              <p:cNvSpPr>
                <a:spLocks noChangeShapeType="1"/>
              </p:cNvSpPr>
              <p:nvPr/>
            </p:nvSpPr>
            <p:spPr bwMode="auto">
              <a:xfrm flipV="1">
                <a:off x="1938" y="1872"/>
                <a:ext cx="388" cy="189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19" name="Line 35"/>
              <p:cNvSpPr>
                <a:spLocks noChangeShapeType="1"/>
              </p:cNvSpPr>
              <p:nvPr/>
            </p:nvSpPr>
            <p:spPr bwMode="auto">
              <a:xfrm flipV="1">
                <a:off x="669" y="1411"/>
                <a:ext cx="1126" cy="42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20" name="Line 36"/>
              <p:cNvSpPr>
                <a:spLocks noChangeShapeType="1"/>
              </p:cNvSpPr>
              <p:nvPr/>
            </p:nvSpPr>
            <p:spPr bwMode="auto">
              <a:xfrm flipH="1" flipV="1">
                <a:off x="1627" y="1384"/>
                <a:ext cx="259" cy="67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prstDash val="dashDot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21" name="Text Box 37"/>
              <p:cNvSpPr txBox="1">
                <a:spLocks noChangeArrowheads="1"/>
              </p:cNvSpPr>
              <p:nvPr/>
            </p:nvSpPr>
            <p:spPr bwMode="auto">
              <a:xfrm>
                <a:off x="1505" y="1443"/>
                <a:ext cx="298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>
                    <a:solidFill>
                      <a:srgbClr val="3333FF"/>
                    </a:solidFill>
                    <a:latin typeface="宋体" panose="02010600030101010101" pitchFamily="2" charset="-122"/>
                  </a:rPr>
                  <a:t>②</a:t>
                </a:r>
                <a:endParaRPr lang="zh-CN" altLang="en-US" sz="160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98022" name="Group 38"/>
            <p:cNvGrpSpPr>
              <a:grpSpLocks/>
            </p:cNvGrpSpPr>
            <p:nvPr/>
          </p:nvGrpSpPr>
          <p:grpSpPr bwMode="auto">
            <a:xfrm>
              <a:off x="826" y="1476"/>
              <a:ext cx="1657" cy="681"/>
              <a:chOff x="682" y="1380"/>
              <a:chExt cx="1657" cy="681"/>
            </a:xfrm>
          </p:grpSpPr>
          <p:sp>
            <p:nvSpPr>
              <p:cNvPr id="298023" name="Line 39"/>
              <p:cNvSpPr>
                <a:spLocks noChangeShapeType="1"/>
              </p:cNvSpPr>
              <p:nvPr/>
            </p:nvSpPr>
            <p:spPr bwMode="auto">
              <a:xfrm>
                <a:off x="682" y="1411"/>
                <a:ext cx="1515" cy="65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24" name="Line 40"/>
              <p:cNvSpPr>
                <a:spLocks noChangeShapeType="1"/>
              </p:cNvSpPr>
              <p:nvPr/>
            </p:nvSpPr>
            <p:spPr bwMode="auto">
              <a:xfrm>
                <a:off x="682" y="1818"/>
                <a:ext cx="582" cy="24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25" name="Line 41"/>
              <p:cNvSpPr>
                <a:spLocks noChangeShapeType="1"/>
              </p:cNvSpPr>
              <p:nvPr/>
            </p:nvSpPr>
            <p:spPr bwMode="auto">
              <a:xfrm>
                <a:off x="1536" y="1411"/>
                <a:ext cx="803" cy="32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26" name="Line 42"/>
              <p:cNvSpPr>
                <a:spLocks noChangeShapeType="1"/>
              </p:cNvSpPr>
              <p:nvPr/>
            </p:nvSpPr>
            <p:spPr bwMode="auto">
              <a:xfrm flipV="1">
                <a:off x="1886" y="1380"/>
                <a:ext cx="272" cy="66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Dot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8027" name="Group 43"/>
              <p:cNvGrpSpPr>
                <a:grpSpLocks/>
              </p:cNvGrpSpPr>
              <p:nvPr/>
            </p:nvGrpSpPr>
            <p:grpSpPr bwMode="auto">
              <a:xfrm>
                <a:off x="1986" y="1628"/>
                <a:ext cx="310" cy="285"/>
                <a:chOff x="8320" y="12660"/>
                <a:chExt cx="480" cy="420"/>
              </a:xfrm>
            </p:grpSpPr>
            <p:sp>
              <p:nvSpPr>
                <p:cNvPr id="298028" name="Oval 44"/>
                <p:cNvSpPr>
                  <a:spLocks noChangeArrowheads="1"/>
                </p:cNvSpPr>
                <p:nvPr/>
              </p:nvSpPr>
              <p:spPr bwMode="auto">
                <a:xfrm>
                  <a:off x="8460" y="12740"/>
                  <a:ext cx="180" cy="2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02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8320" y="12660"/>
                  <a:ext cx="480" cy="4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solidFill>
                        <a:srgbClr val="FF0000"/>
                      </a:solidFill>
                      <a:latin typeface="宋体" panose="02010600030101010101" pitchFamily="2" charset="-122"/>
                    </a:rPr>
                    <a:t>①</a:t>
                  </a:r>
                  <a:endPara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aphicFrame>
        <p:nvGraphicFramePr>
          <p:cNvPr id="298030" name="Object 46"/>
          <p:cNvGraphicFramePr>
            <a:graphicFrameLocks noChangeAspect="1"/>
          </p:cNvGraphicFramePr>
          <p:nvPr/>
        </p:nvGraphicFramePr>
        <p:xfrm>
          <a:off x="6265864" y="2133601"/>
          <a:ext cx="10874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4" name="Equation" r:id="rId3" imgW="634680" imgH="393480" progId="Equation.3">
                  <p:embed/>
                </p:oleObj>
              </mc:Choice>
              <mc:Fallback>
                <p:oleObj name="Equation" r:id="rId3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864" y="2133601"/>
                        <a:ext cx="1087437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8031" name="Group 47"/>
          <p:cNvGrpSpPr>
            <a:grpSpLocks/>
          </p:cNvGrpSpPr>
          <p:nvPr/>
        </p:nvGrpSpPr>
        <p:grpSpPr bwMode="auto">
          <a:xfrm>
            <a:off x="7429500" y="2146301"/>
            <a:ext cx="2247900" cy="1206499"/>
            <a:chOff x="3552" y="1352"/>
            <a:chExt cx="1416" cy="760"/>
          </a:xfrm>
        </p:grpSpPr>
        <p:graphicFrame>
          <p:nvGraphicFramePr>
            <p:cNvPr id="298032" name="Object 48"/>
            <p:cNvGraphicFramePr>
              <a:graphicFrameLocks noChangeAspect="1"/>
            </p:cNvGraphicFramePr>
            <p:nvPr/>
          </p:nvGraphicFramePr>
          <p:xfrm>
            <a:off x="3936" y="1357"/>
            <a:ext cx="1032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15" name="Equation" r:id="rId5" imgW="1028520" imgH="736560" progId="Equation.3">
                    <p:embed/>
                  </p:oleObj>
                </mc:Choice>
                <mc:Fallback>
                  <p:oleObj name="Equation" r:id="rId5" imgW="1028520" imgH="736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357"/>
                          <a:ext cx="1032" cy="7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8033" name="AutoShape 49"/>
            <p:cNvSpPr>
              <a:spLocks noChangeArrowheads="1"/>
            </p:cNvSpPr>
            <p:nvPr/>
          </p:nvSpPr>
          <p:spPr bwMode="auto">
            <a:xfrm>
              <a:off x="3552" y="1352"/>
              <a:ext cx="163" cy="462"/>
            </a:xfrm>
            <a:prstGeom prst="rightArrow">
              <a:avLst>
                <a:gd name="adj1" fmla="val 50000"/>
                <a:gd name="adj2" fmla="val 58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8034" name="Text Box 50"/>
          <p:cNvSpPr txBox="1">
            <a:spLocks noChangeArrowheads="1"/>
          </p:cNvSpPr>
          <p:nvPr/>
        </p:nvSpPr>
        <p:spPr bwMode="auto">
          <a:xfrm>
            <a:off x="2209800" y="3657601"/>
            <a:ext cx="7772400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From the point of the view of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energy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when the energy carried by plane wave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arrives at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from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the movement in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-direction is just over the distance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Hence,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energy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velocity  is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less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than the energy velocity of the uniform plane wave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From the figure, we find the energy velocity as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98035" name="Object 51"/>
          <p:cNvGraphicFramePr>
            <a:graphicFrameLocks noChangeAspect="1"/>
          </p:cNvGraphicFramePr>
          <p:nvPr/>
        </p:nvGraphicFramePr>
        <p:xfrm>
          <a:off x="3743326" y="5705476"/>
          <a:ext cx="18954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6" name="Equation" r:id="rId7" imgW="1180800" imgH="241200" progId="Equation.3">
                  <p:embed/>
                </p:oleObj>
              </mc:Choice>
              <mc:Fallback>
                <p:oleObj name="Equation" r:id="rId7" imgW="1180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6" y="5705476"/>
                        <a:ext cx="18954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8036" name="Group 52"/>
          <p:cNvGrpSpPr>
            <a:grpSpLocks/>
          </p:cNvGrpSpPr>
          <p:nvPr/>
        </p:nvGrpSpPr>
        <p:grpSpPr bwMode="auto">
          <a:xfrm>
            <a:off x="6086476" y="5353051"/>
            <a:ext cx="2676525" cy="963613"/>
            <a:chOff x="2640" y="3456"/>
            <a:chExt cx="1646" cy="559"/>
          </a:xfrm>
        </p:grpSpPr>
        <p:graphicFrame>
          <p:nvGraphicFramePr>
            <p:cNvPr id="298037" name="Object 53"/>
            <p:cNvGraphicFramePr>
              <a:graphicFrameLocks noChangeAspect="1"/>
            </p:cNvGraphicFramePr>
            <p:nvPr/>
          </p:nvGraphicFramePr>
          <p:xfrm>
            <a:off x="3216" y="3456"/>
            <a:ext cx="1070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17" name="Equation" r:id="rId9" imgW="1066680" imgH="558720" progId="Equation.3">
                    <p:embed/>
                  </p:oleObj>
                </mc:Choice>
                <mc:Fallback>
                  <p:oleObj name="Equation" r:id="rId9" imgW="106668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456"/>
                          <a:ext cx="1070" cy="5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8038" name="AutoShape 54"/>
            <p:cNvSpPr>
              <a:spLocks noChangeArrowheads="1"/>
            </p:cNvSpPr>
            <p:nvPr/>
          </p:nvSpPr>
          <p:spPr bwMode="auto">
            <a:xfrm>
              <a:off x="2640" y="3547"/>
              <a:ext cx="384" cy="426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8039" name="AutoShape 5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8040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8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8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8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8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8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8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8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8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8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autoUpdateAnimBg="0"/>
      <p:bldP spid="29803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010" name="Group 2"/>
          <p:cNvGrpSpPr>
            <a:grpSpLocks/>
          </p:cNvGrpSpPr>
          <p:nvPr/>
        </p:nvGrpSpPr>
        <p:grpSpPr bwMode="auto">
          <a:xfrm>
            <a:off x="2057400" y="517526"/>
            <a:ext cx="8077200" cy="2759075"/>
            <a:chOff x="336" y="192"/>
            <a:chExt cx="5088" cy="1738"/>
          </a:xfrm>
        </p:grpSpPr>
        <p:sp>
          <p:nvSpPr>
            <p:cNvPr id="299011" name="Text Box 3"/>
            <p:cNvSpPr txBox="1">
              <a:spLocks noChangeArrowheads="1"/>
            </p:cNvSpPr>
            <p:nvPr/>
          </p:nvSpPr>
          <p:spPr bwMode="auto">
            <a:xfrm>
              <a:off x="336" y="192"/>
              <a:ext cx="5088" cy="1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kumimoji="1"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Example.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The broad side of a rectangular waveguide filled with air satisfies the condition                  , and the operating frequency is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3GHz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 If the operating frequency is required to be higher than the cutoff frequency of the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TE</a:t>
              </a:r>
              <a:r>
                <a:rPr kumimoji="1" lang="en-US" altLang="zh-CN" sz="2000" baseline="-30000"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wave by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20%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and less than the cutoff frequency of the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TE</a:t>
              </a:r>
              <a:r>
                <a:rPr kumimoji="1" lang="en-US" altLang="zh-CN" sz="2000" baseline="-30000">
                  <a:latin typeface="Times New Roman" panose="02020603050405020304" pitchFamily="18" charset="0"/>
                </a:rPr>
                <a:t>01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by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20%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 Find: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(a)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The sizes for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and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(b)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The operating wavelength, the phase velocity, the guide wavelength, and the wave impedance for the designed waveguide.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9012" name="Object 4"/>
            <p:cNvGraphicFramePr>
              <a:graphicFrameLocks noChangeAspect="1"/>
            </p:cNvGraphicFramePr>
            <p:nvPr/>
          </p:nvGraphicFramePr>
          <p:xfrm>
            <a:off x="1866" y="516"/>
            <a:ext cx="72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38" r:id="rId3" imgW="710891" imgH="177723" progId="Equation.3">
                    <p:embed/>
                  </p:oleObj>
                </mc:Choice>
                <mc:Fallback>
                  <p:oleObj r:id="rId3" imgW="710891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" y="516"/>
                          <a:ext cx="720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9013" name="Group 5"/>
          <p:cNvGrpSpPr>
            <a:grpSpLocks/>
          </p:cNvGrpSpPr>
          <p:nvPr/>
        </p:nvGrpSpPr>
        <p:grpSpPr bwMode="auto">
          <a:xfrm>
            <a:off x="2085975" y="3260725"/>
            <a:ext cx="8077200" cy="1358900"/>
            <a:chOff x="384" y="1814"/>
            <a:chExt cx="5088" cy="856"/>
          </a:xfrm>
        </p:grpSpPr>
        <p:sp>
          <p:nvSpPr>
            <p:cNvPr id="299014" name="Text Box 6"/>
            <p:cNvSpPr txBox="1">
              <a:spLocks noChangeArrowheads="1"/>
            </p:cNvSpPr>
            <p:nvPr/>
          </p:nvSpPr>
          <p:spPr bwMode="auto">
            <a:xfrm>
              <a:off x="384" y="1814"/>
              <a:ext cx="5088" cy="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Solution: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(a)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The cutoff wavelength of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TE</a:t>
              </a:r>
              <a:r>
                <a:rPr kumimoji="1" lang="en-US" altLang="zh-CN" sz="2000" baseline="-3000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wave is    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, and the cutoff frequency is                      .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The cutoff wavelength of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TE</a:t>
              </a:r>
              <a:r>
                <a:rPr kumimoji="1" lang="en-US" altLang="zh-CN" sz="2000" baseline="-30000">
                  <a:solidFill>
                    <a:srgbClr val="FF0000"/>
                  </a:solidFill>
                  <a:latin typeface="Times New Roman" panose="02020603050405020304" pitchFamily="18" charset="0"/>
                </a:rPr>
                <a:t>01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wave is 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, and the cutoff frequency is         . According to the given condition, we have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99015" name="Object 7"/>
            <p:cNvGraphicFramePr>
              <a:graphicFrameLocks noChangeAspect="1"/>
            </p:cNvGraphicFramePr>
            <p:nvPr/>
          </p:nvGraphicFramePr>
          <p:xfrm>
            <a:off x="4524" y="1884"/>
            <a:ext cx="50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39" name="Equation" r:id="rId5" imgW="495000" imgH="228600" progId="Equation.3">
                    <p:embed/>
                  </p:oleObj>
                </mc:Choice>
                <mc:Fallback>
                  <p:oleObj name="Equation" r:id="rId5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1884"/>
                          <a:ext cx="509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6" name="Object 8"/>
            <p:cNvGraphicFramePr>
              <a:graphicFrameLocks noChangeAspect="1"/>
            </p:cNvGraphicFramePr>
            <p:nvPr/>
          </p:nvGraphicFramePr>
          <p:xfrm>
            <a:off x="1992" y="2016"/>
            <a:ext cx="860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40" name="Equation" r:id="rId7" imgW="838080" imgH="431640" progId="Equation.3">
                    <p:embed/>
                  </p:oleObj>
                </mc:Choice>
                <mc:Fallback>
                  <p:oleObj name="Equation" r:id="rId7" imgW="8380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2016"/>
                          <a:ext cx="860" cy="4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7" name="Object 9"/>
            <p:cNvGraphicFramePr>
              <a:graphicFrameLocks noChangeAspect="1"/>
            </p:cNvGraphicFramePr>
            <p:nvPr/>
          </p:nvGraphicFramePr>
          <p:xfrm>
            <a:off x="558" y="2364"/>
            <a:ext cx="50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41" name="Equation" r:id="rId9" imgW="495000" imgH="228600" progId="Equation.3">
                    <p:embed/>
                  </p:oleObj>
                </mc:Choice>
                <mc:Fallback>
                  <p:oleObj name="Equation" r:id="rId9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" y="2364"/>
                          <a:ext cx="505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8" name="Object 10"/>
            <p:cNvGraphicFramePr>
              <a:graphicFrameLocks noChangeAspect="1"/>
            </p:cNvGraphicFramePr>
            <p:nvPr/>
          </p:nvGraphicFramePr>
          <p:xfrm>
            <a:off x="3090" y="2268"/>
            <a:ext cx="525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42" name="Equation" r:id="rId11" imgW="507960" imgH="393480" progId="Equation.3">
                    <p:embed/>
                  </p:oleObj>
                </mc:Choice>
                <mc:Fallback>
                  <p:oleObj name="Equation" r:id="rId11" imgW="5079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0" y="2268"/>
                          <a:ext cx="525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9019" name="Group 11"/>
          <p:cNvGrpSpPr>
            <a:grpSpLocks/>
          </p:cNvGrpSpPr>
          <p:nvPr/>
        </p:nvGrpSpPr>
        <p:grpSpPr bwMode="auto">
          <a:xfrm>
            <a:off x="4343400" y="4800600"/>
            <a:ext cx="3733800" cy="636588"/>
            <a:chOff x="1824" y="2688"/>
            <a:chExt cx="2256" cy="353"/>
          </a:xfrm>
        </p:grpSpPr>
        <p:graphicFrame>
          <p:nvGraphicFramePr>
            <p:cNvPr id="299020" name="Object 12"/>
            <p:cNvGraphicFramePr>
              <a:graphicFrameLocks noChangeAspect="1"/>
            </p:cNvGraphicFramePr>
            <p:nvPr/>
          </p:nvGraphicFramePr>
          <p:xfrm>
            <a:off x="1824" y="2688"/>
            <a:ext cx="1001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43" r:id="rId13" imgW="1104900" imgH="393700" progId="Equation.3">
                    <p:embed/>
                  </p:oleObj>
                </mc:Choice>
                <mc:Fallback>
                  <p:oleObj r:id="rId13" imgW="11049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688"/>
                          <a:ext cx="1001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21" name="Object 13"/>
            <p:cNvGraphicFramePr>
              <a:graphicFrameLocks noChangeAspect="1"/>
            </p:cNvGraphicFramePr>
            <p:nvPr/>
          </p:nvGraphicFramePr>
          <p:xfrm>
            <a:off x="3116" y="2688"/>
            <a:ext cx="96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44" name="Equation" r:id="rId15" imgW="1066680" imgH="393480" progId="Equation.3">
                    <p:embed/>
                  </p:oleObj>
                </mc:Choice>
                <mc:Fallback>
                  <p:oleObj name="Equation" r:id="rId15" imgW="10666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2688"/>
                          <a:ext cx="964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9022" name="Group 14"/>
          <p:cNvGrpSpPr>
            <a:grpSpLocks/>
          </p:cNvGrpSpPr>
          <p:nvPr/>
        </p:nvGrpSpPr>
        <p:grpSpPr bwMode="auto">
          <a:xfrm>
            <a:off x="2571750" y="5470526"/>
            <a:ext cx="6400800" cy="549275"/>
            <a:chOff x="660" y="3446"/>
            <a:chExt cx="4032" cy="346"/>
          </a:xfrm>
        </p:grpSpPr>
        <p:sp>
          <p:nvSpPr>
            <p:cNvPr id="299023" name="Text Box 15"/>
            <p:cNvSpPr txBox="1">
              <a:spLocks noChangeArrowheads="1"/>
            </p:cNvSpPr>
            <p:nvPr/>
          </p:nvSpPr>
          <p:spPr bwMode="auto">
            <a:xfrm>
              <a:off x="660" y="3446"/>
              <a:ext cx="403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We find                 ,                . Take                 ,                 .</a:t>
              </a:r>
            </a:p>
          </p:txBody>
        </p:sp>
        <p:graphicFrame>
          <p:nvGraphicFramePr>
            <p:cNvPr id="299024" name="Object 16"/>
            <p:cNvGraphicFramePr>
              <a:graphicFrameLocks noChangeAspect="1"/>
            </p:cNvGraphicFramePr>
            <p:nvPr/>
          </p:nvGraphicFramePr>
          <p:xfrm>
            <a:off x="1298" y="3561"/>
            <a:ext cx="60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45" r:id="rId17" imgW="672516" imgH="177646" progId="Equation.3">
                    <p:embed/>
                  </p:oleObj>
                </mc:Choice>
                <mc:Fallback>
                  <p:oleObj r:id="rId17" imgW="672516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3561"/>
                          <a:ext cx="602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25" name="Object 17"/>
            <p:cNvGraphicFramePr>
              <a:graphicFrameLocks noChangeAspect="1"/>
            </p:cNvGraphicFramePr>
            <p:nvPr/>
          </p:nvGraphicFramePr>
          <p:xfrm>
            <a:off x="2016" y="3570"/>
            <a:ext cx="60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46" r:id="rId19" imgW="672516" imgH="177646" progId="Equation.3">
                    <p:embed/>
                  </p:oleObj>
                </mc:Choice>
                <mc:Fallback>
                  <p:oleObj r:id="rId19" imgW="672516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570"/>
                          <a:ext cx="601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26" name="Object 18"/>
            <p:cNvGraphicFramePr>
              <a:graphicFrameLocks noChangeAspect="1"/>
            </p:cNvGraphicFramePr>
            <p:nvPr/>
          </p:nvGraphicFramePr>
          <p:xfrm>
            <a:off x="3095" y="3573"/>
            <a:ext cx="60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47" r:id="rId21" imgW="672516" imgH="177646" progId="Equation.3">
                    <p:embed/>
                  </p:oleObj>
                </mc:Choice>
                <mc:Fallback>
                  <p:oleObj r:id="rId21" imgW="672516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3573"/>
                          <a:ext cx="601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27" name="Object 19"/>
            <p:cNvGraphicFramePr>
              <a:graphicFrameLocks noChangeAspect="1"/>
            </p:cNvGraphicFramePr>
            <p:nvPr/>
          </p:nvGraphicFramePr>
          <p:xfrm>
            <a:off x="3800" y="3578"/>
            <a:ext cx="664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48" r:id="rId23" imgW="672516" imgH="177646" progId="Equation.3">
                    <p:embed/>
                  </p:oleObj>
                </mc:Choice>
                <mc:Fallback>
                  <p:oleObj r:id="rId23" imgW="672516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" y="3578"/>
                          <a:ext cx="664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9028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9029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4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2819400" y="533401"/>
            <a:ext cx="6858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(b)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operating wavelength, the phase velocity, the guide wavelength, and the wave impedance:</a:t>
            </a:r>
          </a:p>
        </p:txBody>
      </p:sp>
      <p:graphicFrame>
        <p:nvGraphicFramePr>
          <p:cNvPr id="300035" name="Object 3"/>
          <p:cNvGraphicFramePr>
            <a:graphicFrameLocks noChangeAspect="1"/>
          </p:cNvGraphicFramePr>
          <p:nvPr/>
        </p:nvGraphicFramePr>
        <p:xfrm>
          <a:off x="4868863" y="1600200"/>
          <a:ext cx="14478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2" r:id="rId3" imgW="901309" imgH="418918" progId="Equation.3">
                  <p:embed/>
                </p:oleObj>
              </mc:Choice>
              <mc:Fallback>
                <p:oleObj r:id="rId3" imgW="90130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1600200"/>
                        <a:ext cx="1447800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6" name="Object 4"/>
          <p:cNvGraphicFramePr>
            <a:graphicFrameLocks noChangeAspect="1"/>
          </p:cNvGraphicFramePr>
          <p:nvPr/>
        </p:nvGraphicFramePr>
        <p:xfrm>
          <a:off x="4870450" y="2279651"/>
          <a:ext cx="32067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3" name="Equation" r:id="rId5" imgW="2006280" imgH="698400" progId="Equation.3">
                  <p:embed/>
                </p:oleObj>
              </mc:Choice>
              <mc:Fallback>
                <p:oleObj name="Equation" r:id="rId5" imgW="20062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2279651"/>
                        <a:ext cx="320675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7" name="Object 5"/>
          <p:cNvGraphicFramePr>
            <a:graphicFrameLocks noChangeAspect="1"/>
          </p:cNvGraphicFramePr>
          <p:nvPr/>
        </p:nvGraphicFramePr>
        <p:xfrm>
          <a:off x="4827589" y="3498851"/>
          <a:ext cx="26828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4" name="Equation" r:id="rId7" imgW="1676160" imgH="698400" progId="Equation.3">
                  <p:embed/>
                </p:oleObj>
              </mc:Choice>
              <mc:Fallback>
                <p:oleObj name="Equation" r:id="rId7" imgW="16761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9" y="3498851"/>
                        <a:ext cx="2682875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8" name="Object 6"/>
          <p:cNvGraphicFramePr>
            <a:graphicFrameLocks noChangeAspect="1"/>
          </p:cNvGraphicFramePr>
          <p:nvPr/>
        </p:nvGraphicFramePr>
        <p:xfrm>
          <a:off x="4894264" y="4794251"/>
          <a:ext cx="27463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5" name="Equation" r:id="rId9" imgW="1714320" imgH="698400" progId="Equation.3">
                  <p:embed/>
                </p:oleObj>
              </mc:Choice>
              <mc:Fallback>
                <p:oleObj name="Equation" r:id="rId9" imgW="17143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4" y="4794251"/>
                        <a:ext cx="2746375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004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6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2"/>
          <p:cNvSpPr txBox="1">
            <a:spLocks noChangeArrowheads="1"/>
          </p:cNvSpPr>
          <p:nvPr/>
        </p:nvSpPr>
        <p:spPr bwMode="auto">
          <a:xfrm>
            <a:off x="2286000" y="152401"/>
            <a:ext cx="297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ea typeface="楷体_GB2312" pitchFamily="49" charset="-122"/>
              </a:rPr>
              <a:t>5.    </a:t>
            </a:r>
            <a:r>
              <a:rPr kumimoji="1" lang="en-US" altLang="zh-CN" sz="2000">
                <a:solidFill>
                  <a:srgbClr val="FF0000"/>
                </a:solidFill>
              </a:rPr>
              <a:t>Group Velocity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2209800" y="685801"/>
            <a:ext cx="78486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When the phase velocity is frequency dependent, a single phase velocity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alone cannot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account for the speed at which a wave consisting of multiple frequency components propagates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</a:rPr>
              <a:t>.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257425" y="2759076"/>
            <a:ext cx="7620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Suppose an electromagnetic wave propagating in the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-direction has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two components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with frequencies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close to each other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as given by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4724400" y="3597276"/>
          <a:ext cx="28194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86" r:id="rId3" imgW="1803400" imgH="482600" progId="Equation.3">
                  <p:embed/>
                </p:oleObj>
              </mc:Choice>
              <mc:Fallback>
                <p:oleObj r:id="rId3" imgW="1803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97276"/>
                        <a:ext cx="2819400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1062" name="Group 6"/>
          <p:cNvGrpSpPr>
            <a:grpSpLocks/>
          </p:cNvGrpSpPr>
          <p:nvPr/>
        </p:nvGrpSpPr>
        <p:grpSpPr bwMode="auto">
          <a:xfrm>
            <a:off x="2219326" y="4221163"/>
            <a:ext cx="6372225" cy="952500"/>
            <a:chOff x="438" y="2793"/>
            <a:chExt cx="4014" cy="600"/>
          </a:xfrm>
        </p:grpSpPr>
        <p:sp>
          <p:nvSpPr>
            <p:cNvPr id="301063" name="Text Box 7"/>
            <p:cNvSpPr txBox="1">
              <a:spLocks noChangeArrowheads="1"/>
            </p:cNvSpPr>
            <p:nvPr/>
          </p:nvSpPr>
          <p:spPr bwMode="auto">
            <a:xfrm>
              <a:off x="438" y="2793"/>
              <a:ext cx="177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with the resultant signal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grpSp>
          <p:nvGrpSpPr>
            <p:cNvPr id="301064" name="Group 8"/>
            <p:cNvGrpSpPr>
              <a:grpSpLocks/>
            </p:cNvGrpSpPr>
            <p:nvPr/>
          </p:nvGrpSpPr>
          <p:grpSpPr bwMode="auto">
            <a:xfrm>
              <a:off x="1488" y="3168"/>
              <a:ext cx="2964" cy="225"/>
              <a:chOff x="1392" y="2736"/>
              <a:chExt cx="2964" cy="225"/>
            </a:xfrm>
          </p:grpSpPr>
          <p:graphicFrame>
            <p:nvGraphicFramePr>
              <p:cNvPr id="301065" name="Object 9"/>
              <p:cNvGraphicFramePr>
                <a:graphicFrameLocks noChangeAspect="1"/>
              </p:cNvGraphicFramePr>
              <p:nvPr/>
            </p:nvGraphicFramePr>
            <p:xfrm>
              <a:off x="1392" y="2736"/>
              <a:ext cx="751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587" r:id="rId5" imgW="761669" imgH="215806" progId="Equation.3">
                      <p:embed/>
                    </p:oleObj>
                  </mc:Choice>
                  <mc:Fallback>
                    <p:oleObj r:id="rId5" imgW="761669" imgH="21580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2736"/>
                            <a:ext cx="751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1066" name="Object 10"/>
              <p:cNvGraphicFramePr>
                <a:graphicFrameLocks noChangeAspect="1"/>
              </p:cNvGraphicFramePr>
              <p:nvPr/>
            </p:nvGraphicFramePr>
            <p:xfrm>
              <a:off x="2173" y="2736"/>
              <a:ext cx="2183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588" name="Equation" r:id="rId7" imgW="2222280" imgH="228600" progId="Equation.3">
                      <p:embed/>
                    </p:oleObj>
                  </mc:Choice>
                  <mc:Fallback>
                    <p:oleObj name="Equation" r:id="rId7" imgW="22222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3" y="2736"/>
                            <a:ext cx="2183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01067" name="Group 11"/>
          <p:cNvGrpSpPr>
            <a:grpSpLocks/>
          </p:cNvGrpSpPr>
          <p:nvPr/>
        </p:nvGrpSpPr>
        <p:grpSpPr bwMode="auto">
          <a:xfrm>
            <a:off x="2219326" y="5295900"/>
            <a:ext cx="6162675" cy="1181100"/>
            <a:chOff x="438" y="3432"/>
            <a:chExt cx="3882" cy="744"/>
          </a:xfrm>
        </p:grpSpPr>
        <p:sp>
          <p:nvSpPr>
            <p:cNvPr id="301068" name="Text Box 12"/>
            <p:cNvSpPr txBox="1">
              <a:spLocks noChangeArrowheads="1"/>
            </p:cNvSpPr>
            <p:nvPr/>
          </p:nvSpPr>
          <p:spPr bwMode="auto">
            <a:xfrm>
              <a:off x="438" y="3542"/>
              <a:ext cx="67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where</a:t>
              </a:r>
            </a:p>
          </p:txBody>
        </p:sp>
        <p:grpSp>
          <p:nvGrpSpPr>
            <p:cNvPr id="301069" name="Group 13"/>
            <p:cNvGrpSpPr>
              <a:grpSpLocks/>
            </p:cNvGrpSpPr>
            <p:nvPr/>
          </p:nvGrpSpPr>
          <p:grpSpPr bwMode="auto">
            <a:xfrm>
              <a:off x="1609" y="3432"/>
              <a:ext cx="2711" cy="744"/>
              <a:chOff x="1609" y="3360"/>
              <a:chExt cx="2711" cy="744"/>
            </a:xfrm>
          </p:grpSpPr>
          <p:graphicFrame>
            <p:nvGraphicFramePr>
              <p:cNvPr id="301070" name="Object 14"/>
              <p:cNvGraphicFramePr>
                <a:graphicFrameLocks noChangeAspect="1"/>
              </p:cNvGraphicFramePr>
              <p:nvPr/>
            </p:nvGraphicFramePr>
            <p:xfrm>
              <a:off x="1609" y="3360"/>
              <a:ext cx="1011" cy="7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589" name="Equation" r:id="rId9" imgW="1143000" imgH="838080" progId="Equation.3">
                      <p:embed/>
                    </p:oleObj>
                  </mc:Choice>
                  <mc:Fallback>
                    <p:oleObj name="Equation" r:id="rId9" imgW="1143000" imgH="838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9" y="3360"/>
                            <a:ext cx="1011" cy="7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1071" name="Object 15"/>
              <p:cNvGraphicFramePr>
                <a:graphicFrameLocks noChangeAspect="1"/>
              </p:cNvGraphicFramePr>
              <p:nvPr/>
            </p:nvGraphicFramePr>
            <p:xfrm>
              <a:off x="3331" y="3360"/>
              <a:ext cx="989" cy="7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590" name="Equation" r:id="rId11" imgW="1117440" imgH="838080" progId="Equation.3">
                      <p:embed/>
                    </p:oleObj>
                  </mc:Choice>
                  <mc:Fallback>
                    <p:oleObj name="Equation" r:id="rId11" imgW="1117440" imgH="838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1" y="3360"/>
                            <a:ext cx="989" cy="7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01072" name="Text Box 16"/>
          <p:cNvSpPr txBox="1">
            <a:spLocks noChangeArrowheads="1"/>
          </p:cNvSpPr>
          <p:nvPr/>
        </p:nvSpPr>
        <p:spPr bwMode="auto">
          <a:xfrm>
            <a:off x="2209800" y="1911351"/>
            <a:ext cx="7620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As an example, we consider an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amplitude-modulated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 to illustrate the concept of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group velocity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01073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1074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5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8" grpId="0" autoUpdateAnimBg="0"/>
      <p:bldP spid="301059" grpId="0" autoUpdateAnimBg="0"/>
      <p:bldP spid="301060" grpId="0" autoUpdateAnimBg="0"/>
      <p:bldP spid="30107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082" name="Group 2"/>
          <p:cNvGrpSpPr>
            <a:grpSpLocks/>
          </p:cNvGrpSpPr>
          <p:nvPr/>
        </p:nvGrpSpPr>
        <p:grpSpPr bwMode="auto">
          <a:xfrm>
            <a:off x="2057400" y="914401"/>
            <a:ext cx="8229600" cy="1616075"/>
            <a:chOff x="336" y="710"/>
            <a:chExt cx="5184" cy="1018"/>
          </a:xfrm>
        </p:grpSpPr>
        <p:sp>
          <p:nvSpPr>
            <p:cNvPr id="302083" name="Text Box 3"/>
            <p:cNvSpPr txBox="1">
              <a:spLocks noChangeArrowheads="1"/>
            </p:cNvSpPr>
            <p:nvPr/>
          </p:nvSpPr>
          <p:spPr bwMode="auto">
            <a:xfrm>
              <a:off x="336" y="710"/>
              <a:ext cx="5184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Since            , and               . Therefore,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in a very short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time interval, the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first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cosine function show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little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change, but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second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cosine function has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large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variations. So    represents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carrier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frequency while      is the frequency of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envelope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or the modulating frequency.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</a:t>
              </a:r>
            </a:p>
          </p:txBody>
        </p:sp>
        <p:graphicFrame>
          <p:nvGraphicFramePr>
            <p:cNvPr id="302084" name="Object 4"/>
            <p:cNvGraphicFramePr>
              <a:graphicFrameLocks noChangeAspect="1"/>
            </p:cNvGraphicFramePr>
            <p:nvPr/>
          </p:nvGraphicFramePr>
          <p:xfrm>
            <a:off x="1070" y="791"/>
            <a:ext cx="49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10" r:id="rId3" imgW="482391" imgH="203112" progId="Equation.3">
                    <p:embed/>
                  </p:oleObj>
                </mc:Choice>
                <mc:Fallback>
                  <p:oleObj r:id="rId3" imgW="48239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791"/>
                          <a:ext cx="496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2085" name="Object 5"/>
            <p:cNvGraphicFramePr>
              <a:graphicFrameLocks noChangeAspect="1"/>
            </p:cNvGraphicFramePr>
            <p:nvPr/>
          </p:nvGraphicFramePr>
          <p:xfrm>
            <a:off x="1982" y="792"/>
            <a:ext cx="60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11" name="Equation" r:id="rId5" imgW="634680" imgH="228600" progId="Equation.3">
                    <p:embed/>
                  </p:oleObj>
                </mc:Choice>
                <mc:Fallback>
                  <p:oleObj name="Equation" r:id="rId5" imgW="634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2" y="792"/>
                          <a:ext cx="604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2086" name="Object 6"/>
            <p:cNvGraphicFramePr>
              <a:graphicFrameLocks noChangeAspect="1"/>
            </p:cNvGraphicFramePr>
            <p:nvPr/>
          </p:nvGraphicFramePr>
          <p:xfrm>
            <a:off x="2012" y="1254"/>
            <a:ext cx="20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12" r:id="rId7" imgW="190417" imgH="203112" progId="Equation.3">
                    <p:embed/>
                  </p:oleObj>
                </mc:Choice>
                <mc:Fallback>
                  <p:oleObj r:id="rId7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1254"/>
                          <a:ext cx="208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2087" name="Object 7"/>
            <p:cNvGraphicFramePr>
              <a:graphicFrameLocks noChangeAspect="1"/>
            </p:cNvGraphicFramePr>
            <p:nvPr/>
          </p:nvGraphicFramePr>
          <p:xfrm>
            <a:off x="4824" y="1260"/>
            <a:ext cx="264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13" name="Equation" r:id="rId9" imgW="253800" imgH="177480" progId="Equation.3">
                    <p:embed/>
                  </p:oleObj>
                </mc:Choice>
                <mc:Fallback>
                  <p:oleObj name="Equation" r:id="rId9" imgW="2538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" y="1260"/>
                          <a:ext cx="264" cy="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2088" name="Group 8"/>
          <p:cNvGrpSpPr>
            <a:grpSpLocks/>
          </p:cNvGrpSpPr>
          <p:nvPr/>
        </p:nvGrpSpPr>
        <p:grpSpPr bwMode="auto">
          <a:xfrm>
            <a:off x="2095500" y="3429001"/>
            <a:ext cx="8001000" cy="1997075"/>
            <a:chOff x="360" y="2112"/>
            <a:chExt cx="5040" cy="1258"/>
          </a:xfrm>
        </p:grpSpPr>
        <p:sp>
          <p:nvSpPr>
            <p:cNvPr id="302089" name="Text Box 9"/>
            <p:cNvSpPr txBox="1">
              <a:spLocks noChangeArrowheads="1"/>
            </p:cNvSpPr>
            <p:nvPr/>
          </p:nvSpPr>
          <p:spPr bwMode="auto">
            <a:xfrm>
              <a:off x="360" y="2112"/>
              <a:ext cx="5040" cy="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the medium is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non-dispersive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, the envelope of the amplitude is moving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together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with the carrier, both maintaining the sinusoidal behavior in the movement. Therefore, by the locus of a stationary point on the envelope, we can find the velocity of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the envelope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, and this velocity is called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group velocity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, denoted as     . 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02090" name="Object 10"/>
            <p:cNvGraphicFramePr>
              <a:graphicFrameLocks noChangeAspect="1"/>
            </p:cNvGraphicFramePr>
            <p:nvPr/>
          </p:nvGraphicFramePr>
          <p:xfrm>
            <a:off x="3630" y="3144"/>
            <a:ext cx="18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14" name="Equation" r:id="rId11" imgW="164880" imgH="241200" progId="Equation.3">
                    <p:embed/>
                  </p:oleObj>
                </mc:Choice>
                <mc:Fallback>
                  <p:oleObj name="Equation" r:id="rId11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0" y="3144"/>
                          <a:ext cx="182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2091" name="Text Box 11"/>
          <p:cNvSpPr txBox="1">
            <a:spLocks noChangeArrowheads="1"/>
          </p:cNvSpPr>
          <p:nvPr/>
        </p:nvSpPr>
        <p:spPr bwMode="auto">
          <a:xfrm>
            <a:off x="2133600" y="2574926"/>
            <a:ext cx="8077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This is an amplitude-modulated signal with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slower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variation in the amplitude.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02092" name="Group 12"/>
          <p:cNvGrpSpPr>
            <a:grpSpLocks/>
          </p:cNvGrpSpPr>
          <p:nvPr/>
        </p:nvGrpSpPr>
        <p:grpSpPr bwMode="auto">
          <a:xfrm>
            <a:off x="2524125" y="5524500"/>
            <a:ext cx="5486400" cy="647700"/>
            <a:chOff x="624" y="3420"/>
            <a:chExt cx="3456" cy="408"/>
          </a:xfrm>
        </p:grpSpPr>
        <p:sp>
          <p:nvSpPr>
            <p:cNvPr id="302093" name="Text Box 13"/>
            <p:cNvSpPr txBox="1">
              <a:spLocks noChangeArrowheads="1"/>
            </p:cNvSpPr>
            <p:nvPr/>
          </p:nvSpPr>
          <p:spPr bwMode="auto">
            <a:xfrm>
              <a:off x="624" y="3456"/>
              <a:ext cx="249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Let                                     , we find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02094" name="Object 14"/>
            <p:cNvGraphicFramePr>
              <a:graphicFrameLocks noChangeAspect="1"/>
            </p:cNvGraphicFramePr>
            <p:nvPr/>
          </p:nvGraphicFramePr>
          <p:xfrm>
            <a:off x="942" y="3521"/>
            <a:ext cx="139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15" name="Equation" r:id="rId13" imgW="1320480" imgH="177480" progId="Equation.3">
                    <p:embed/>
                  </p:oleObj>
                </mc:Choice>
                <mc:Fallback>
                  <p:oleObj name="Equation" r:id="rId13" imgW="1320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3521"/>
                          <a:ext cx="1392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2095" name="Object 15"/>
            <p:cNvGraphicFramePr>
              <a:graphicFrameLocks noChangeAspect="1"/>
            </p:cNvGraphicFramePr>
            <p:nvPr/>
          </p:nvGraphicFramePr>
          <p:xfrm>
            <a:off x="3168" y="3420"/>
            <a:ext cx="91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16" name="Equation" r:id="rId15" imgW="876240" imgH="393480" progId="Equation.3">
                    <p:embed/>
                  </p:oleObj>
                </mc:Choice>
                <mc:Fallback>
                  <p:oleObj name="Equation" r:id="rId15" imgW="8762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420"/>
                          <a:ext cx="912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2096" name="Group 16"/>
          <p:cNvGrpSpPr>
            <a:grpSpLocks/>
          </p:cNvGrpSpPr>
          <p:nvPr/>
        </p:nvGrpSpPr>
        <p:grpSpPr bwMode="auto">
          <a:xfrm>
            <a:off x="3581400" y="533400"/>
            <a:ext cx="4705350" cy="357188"/>
            <a:chOff x="1392" y="2736"/>
            <a:chExt cx="2964" cy="225"/>
          </a:xfrm>
        </p:grpSpPr>
        <p:graphicFrame>
          <p:nvGraphicFramePr>
            <p:cNvPr id="302097" name="Object 17"/>
            <p:cNvGraphicFramePr>
              <a:graphicFrameLocks noChangeAspect="1"/>
            </p:cNvGraphicFramePr>
            <p:nvPr/>
          </p:nvGraphicFramePr>
          <p:xfrm>
            <a:off x="1392" y="2736"/>
            <a:ext cx="75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17" r:id="rId17" imgW="761669" imgH="215806" progId="Equation.3">
                    <p:embed/>
                  </p:oleObj>
                </mc:Choice>
                <mc:Fallback>
                  <p:oleObj r:id="rId17" imgW="76166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736"/>
                          <a:ext cx="751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2098" name="Object 18"/>
            <p:cNvGraphicFramePr>
              <a:graphicFrameLocks noChangeAspect="1"/>
            </p:cNvGraphicFramePr>
            <p:nvPr/>
          </p:nvGraphicFramePr>
          <p:xfrm>
            <a:off x="2173" y="2736"/>
            <a:ext cx="218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18" name="Equation" r:id="rId19" imgW="2222280" imgH="228600" progId="Equation.3">
                    <p:embed/>
                  </p:oleObj>
                </mc:Choice>
                <mc:Fallback>
                  <p:oleObj name="Equation" r:id="rId19" imgW="222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3" y="2736"/>
                          <a:ext cx="2183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2099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2100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9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06" name="Group 2"/>
          <p:cNvGrpSpPr>
            <a:grpSpLocks/>
          </p:cNvGrpSpPr>
          <p:nvPr/>
        </p:nvGrpSpPr>
        <p:grpSpPr bwMode="auto">
          <a:xfrm>
            <a:off x="2209800" y="381001"/>
            <a:ext cx="7467600" cy="1463675"/>
            <a:chOff x="432" y="336"/>
            <a:chExt cx="4800" cy="922"/>
          </a:xfrm>
        </p:grpSpPr>
        <p:sp>
          <p:nvSpPr>
            <p:cNvPr id="303107" name="Text Box 3"/>
            <p:cNvSpPr txBox="1">
              <a:spLocks noChangeArrowheads="1"/>
            </p:cNvSpPr>
            <p:nvPr/>
          </p:nvSpPr>
          <p:spPr bwMode="auto">
            <a:xfrm>
              <a:off x="432" y="336"/>
              <a:ext cx="4800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For non-dispersive media, the relationship between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and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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is linear, and                . We obtain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				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303108" name="Object 4"/>
            <p:cNvGraphicFramePr>
              <a:graphicFrameLocks noChangeAspect="1"/>
            </p:cNvGraphicFramePr>
            <p:nvPr/>
          </p:nvGraphicFramePr>
          <p:xfrm>
            <a:off x="1284" y="666"/>
            <a:ext cx="565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34" name="Equation" r:id="rId3" imgW="647640" imgH="393480" progId="Equation.3">
                    <p:embed/>
                  </p:oleObj>
                </mc:Choice>
                <mc:Fallback>
                  <p:oleObj name="Equation" r:id="rId3" imgW="6476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666"/>
                          <a:ext cx="565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3109" name="Object 5"/>
          <p:cNvGraphicFramePr>
            <a:graphicFrameLocks noChangeAspect="1"/>
          </p:cNvGraphicFramePr>
          <p:nvPr/>
        </p:nvGraphicFramePr>
        <p:xfrm>
          <a:off x="5486400" y="1417638"/>
          <a:ext cx="89693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35" name="Equation" r:id="rId5" imgW="545760" imgH="393480" progId="Equation.3">
                  <p:embed/>
                </p:oleObj>
              </mc:Choice>
              <mc:Fallback>
                <p:oleObj name="Equation" r:id="rId5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417638"/>
                        <a:ext cx="896938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3110" name="Group 6"/>
          <p:cNvGrpSpPr>
            <a:grpSpLocks/>
          </p:cNvGrpSpPr>
          <p:nvPr/>
        </p:nvGrpSpPr>
        <p:grpSpPr bwMode="auto">
          <a:xfrm>
            <a:off x="2238375" y="2041526"/>
            <a:ext cx="7391400" cy="1006475"/>
            <a:chOff x="576" y="1152"/>
            <a:chExt cx="4656" cy="634"/>
          </a:xfrm>
        </p:grpSpPr>
        <p:sp>
          <p:nvSpPr>
            <p:cNvPr id="303111" name="Text Box 7"/>
            <p:cNvSpPr txBox="1">
              <a:spLocks noChangeArrowheads="1"/>
            </p:cNvSpPr>
            <p:nvPr/>
          </p:nvSpPr>
          <p:spPr bwMode="auto">
            <a:xfrm>
              <a:off x="576" y="1152"/>
              <a:ext cx="465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Let                            , and we find the phase velocity of the carrier as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03112" name="Object 8"/>
            <p:cNvGraphicFramePr>
              <a:graphicFrameLocks noChangeAspect="1"/>
            </p:cNvGraphicFramePr>
            <p:nvPr/>
          </p:nvGraphicFramePr>
          <p:xfrm>
            <a:off x="1206" y="1242"/>
            <a:ext cx="130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36" name="Equation" r:id="rId7" imgW="1244520" imgH="228600" progId="Equation.3">
                    <p:embed/>
                  </p:oleObj>
                </mc:Choice>
                <mc:Fallback>
                  <p:oleObj name="Equation" r:id="rId7" imgW="12445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6" y="1242"/>
                          <a:ext cx="1302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3113" name="Object 9"/>
          <p:cNvGraphicFramePr>
            <a:graphicFrameLocks noChangeAspect="1"/>
          </p:cNvGraphicFramePr>
          <p:nvPr/>
        </p:nvGraphicFramePr>
        <p:xfrm>
          <a:off x="5486401" y="2592388"/>
          <a:ext cx="8921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37" name="Equation" r:id="rId9" imgW="507960" imgH="431640" progId="Equation.3">
                  <p:embed/>
                </p:oleObj>
              </mc:Choice>
              <mc:Fallback>
                <p:oleObj name="Equation" r:id="rId9" imgW="507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2592388"/>
                        <a:ext cx="892175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3114" name="Group 10"/>
          <p:cNvGrpSpPr>
            <a:grpSpLocks/>
          </p:cNvGrpSpPr>
          <p:nvPr/>
        </p:nvGrpSpPr>
        <p:grpSpPr bwMode="auto">
          <a:xfrm>
            <a:off x="2286000" y="3260726"/>
            <a:ext cx="7315200" cy="1006475"/>
            <a:chOff x="576" y="1920"/>
            <a:chExt cx="4608" cy="634"/>
          </a:xfrm>
        </p:grpSpPr>
        <p:sp>
          <p:nvSpPr>
            <p:cNvPr id="303115" name="Text Box 11"/>
            <p:cNvSpPr txBox="1">
              <a:spLocks noChangeArrowheads="1"/>
            </p:cNvSpPr>
            <p:nvPr/>
          </p:nvSpPr>
          <p:spPr bwMode="auto">
            <a:xfrm>
              <a:off x="576" y="1920"/>
              <a:ext cx="460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Since              in non-dispersive media,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we find the group velocity as</a:t>
              </a:r>
            </a:p>
          </p:txBody>
        </p:sp>
        <p:graphicFrame>
          <p:nvGraphicFramePr>
            <p:cNvPr id="303116" name="Object 12"/>
            <p:cNvGraphicFramePr>
              <a:graphicFrameLocks noChangeAspect="1"/>
            </p:cNvGraphicFramePr>
            <p:nvPr/>
          </p:nvGraphicFramePr>
          <p:xfrm>
            <a:off x="1360" y="1998"/>
            <a:ext cx="69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38" r:id="rId11" imgW="672808" imgH="253890" progId="Equation.3">
                    <p:embed/>
                  </p:oleObj>
                </mc:Choice>
                <mc:Fallback>
                  <p:oleObj r:id="rId11" imgW="672808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1998"/>
                          <a:ext cx="698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3117" name="Object 13"/>
          <p:cNvGraphicFramePr>
            <a:graphicFrameLocks noChangeAspect="1"/>
          </p:cNvGraphicFramePr>
          <p:nvPr/>
        </p:nvGraphicFramePr>
        <p:xfrm>
          <a:off x="4343400" y="4078288"/>
          <a:ext cx="28956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39" name="Equation" r:id="rId13" imgW="1625400" imgH="495000" progId="Equation.3">
                  <p:embed/>
                </p:oleObj>
              </mc:Choice>
              <mc:Fallback>
                <p:oleObj name="Equation" r:id="rId13" imgW="16254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078288"/>
                        <a:ext cx="2895600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8" name="Object 14"/>
          <p:cNvGraphicFramePr>
            <a:graphicFrameLocks noChangeAspect="1"/>
          </p:cNvGraphicFramePr>
          <p:nvPr/>
        </p:nvGraphicFramePr>
        <p:xfrm>
          <a:off x="7315200" y="4306888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40" name="Equation" r:id="rId15" imgW="279360" imgH="241200" progId="Equation.3">
                  <p:embed/>
                </p:oleObj>
              </mc:Choice>
              <mc:Fallback>
                <p:oleObj name="Equation" r:id="rId15" imgW="27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306888"/>
                        <a:ext cx="45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9" name="Text Box 15"/>
          <p:cNvSpPr txBox="1">
            <a:spLocks noChangeArrowheads="1"/>
          </p:cNvSpPr>
          <p:nvPr/>
        </p:nvSpPr>
        <p:spPr bwMode="auto">
          <a:xfrm>
            <a:off x="2314575" y="4937126"/>
            <a:ext cx="7562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In non-dispersive media, the group velocity is equal to the phase velocity.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03120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3121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3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130" name="Group 2"/>
          <p:cNvGrpSpPr>
            <a:grpSpLocks/>
          </p:cNvGrpSpPr>
          <p:nvPr/>
        </p:nvGrpSpPr>
        <p:grpSpPr bwMode="auto">
          <a:xfrm>
            <a:off x="3276601" y="1524000"/>
            <a:ext cx="5535613" cy="781050"/>
            <a:chOff x="1104" y="960"/>
            <a:chExt cx="3487" cy="492"/>
          </a:xfrm>
        </p:grpSpPr>
        <p:graphicFrame>
          <p:nvGraphicFramePr>
            <p:cNvPr id="304131" name="Object 3"/>
            <p:cNvGraphicFramePr>
              <a:graphicFrameLocks noChangeAspect="1"/>
            </p:cNvGraphicFramePr>
            <p:nvPr/>
          </p:nvGraphicFramePr>
          <p:xfrm>
            <a:off x="1104" y="976"/>
            <a:ext cx="1774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58" r:id="rId3" imgW="1816100" imgH="469900" progId="Equation.3">
                    <p:embed/>
                  </p:oleObj>
                </mc:Choice>
                <mc:Fallback>
                  <p:oleObj r:id="rId3" imgW="18161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976"/>
                          <a:ext cx="1774" cy="4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4132" name="Object 4"/>
            <p:cNvGraphicFramePr>
              <a:graphicFrameLocks noChangeAspect="1"/>
            </p:cNvGraphicFramePr>
            <p:nvPr/>
          </p:nvGraphicFramePr>
          <p:xfrm>
            <a:off x="2976" y="960"/>
            <a:ext cx="1615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59" name="Equation" r:id="rId5" imgW="1663560" imgH="507960" progId="Equation.3">
                    <p:embed/>
                  </p:oleObj>
                </mc:Choice>
                <mc:Fallback>
                  <p:oleObj name="Equation" r:id="rId5" imgW="1663560" imgH="50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960"/>
                          <a:ext cx="1615" cy="4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2362200" y="2286001"/>
            <a:ext cx="7467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For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 narrow band signal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take only the first two terms as approximation, so that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04134" name="Object 6"/>
          <p:cNvGraphicFramePr>
            <a:graphicFrameLocks noChangeAspect="1"/>
          </p:cNvGraphicFramePr>
          <p:nvPr/>
        </p:nvGraphicFramePr>
        <p:xfrm>
          <a:off x="4572000" y="3124200"/>
          <a:ext cx="2743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60" r:id="rId7" imgW="1816100" imgH="469900" progId="Equation.3">
                  <p:embed/>
                </p:oleObj>
              </mc:Choice>
              <mc:Fallback>
                <p:oleObj r:id="rId7" imgW="1816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24200"/>
                        <a:ext cx="27432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4135" name="Group 7"/>
          <p:cNvGrpSpPr>
            <a:grpSpLocks/>
          </p:cNvGrpSpPr>
          <p:nvPr/>
        </p:nvGrpSpPr>
        <p:grpSpPr bwMode="auto">
          <a:xfrm>
            <a:off x="2894013" y="3849688"/>
            <a:ext cx="4038600" cy="646112"/>
            <a:chOff x="240" y="2400"/>
            <a:chExt cx="2544" cy="407"/>
          </a:xfrm>
        </p:grpSpPr>
        <p:sp>
          <p:nvSpPr>
            <p:cNvPr id="304136" name="Text Box 8"/>
            <p:cNvSpPr txBox="1">
              <a:spLocks noChangeArrowheads="1"/>
            </p:cNvSpPr>
            <p:nvPr/>
          </p:nvSpPr>
          <p:spPr bwMode="auto">
            <a:xfrm>
              <a:off x="240" y="2400"/>
              <a:ext cx="254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Consider                           , we have</a:t>
              </a:r>
            </a:p>
          </p:txBody>
        </p:sp>
        <p:graphicFrame>
          <p:nvGraphicFramePr>
            <p:cNvPr id="304137" name="Object 9"/>
            <p:cNvGraphicFramePr>
              <a:graphicFrameLocks noChangeAspect="1"/>
            </p:cNvGraphicFramePr>
            <p:nvPr/>
          </p:nvGraphicFramePr>
          <p:xfrm>
            <a:off x="984" y="2404"/>
            <a:ext cx="960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61" name="Equation" r:id="rId9" imgW="927000" imgH="393480" progId="Equation.3">
                    <p:embed/>
                  </p:oleObj>
                </mc:Choice>
                <mc:Fallback>
                  <p:oleObj name="Equation" r:id="rId9" imgW="927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2404"/>
                          <a:ext cx="960" cy="4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4138" name="Object 10"/>
          <p:cNvGraphicFramePr>
            <a:graphicFrameLocks noChangeAspect="1"/>
          </p:cNvGraphicFramePr>
          <p:nvPr/>
        </p:nvGraphicFramePr>
        <p:xfrm>
          <a:off x="6980238" y="3802064"/>
          <a:ext cx="216376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62" name="Equation" r:id="rId11" imgW="1422360" imgH="507960" progId="Equation.3">
                  <p:embed/>
                </p:oleObj>
              </mc:Choice>
              <mc:Fallback>
                <p:oleObj name="Equation" r:id="rId11" imgW="1422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238" y="3802064"/>
                        <a:ext cx="2163762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9" name="Text Box 11"/>
          <p:cNvSpPr txBox="1">
            <a:spLocks noChangeArrowheads="1"/>
          </p:cNvSpPr>
          <p:nvPr/>
        </p:nvSpPr>
        <p:spPr bwMode="auto">
          <a:xfrm>
            <a:off x="2438400" y="4632326"/>
            <a:ext cx="75438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With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nonlinear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relation between the propagation constant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and </a:t>
            </a:r>
            <a:r>
              <a:rPr kumimoji="1" lang="en-US" altLang="zh-CN" sz="2000" i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the frequency  for a dispersive medium, the phase velocity is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frequency dependent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and it is not the same as the group velocity.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</a:p>
        </p:txBody>
      </p:sp>
      <p:grpSp>
        <p:nvGrpSpPr>
          <p:cNvPr id="304140" name="Group 12"/>
          <p:cNvGrpSpPr>
            <a:grpSpLocks/>
          </p:cNvGrpSpPr>
          <p:nvPr/>
        </p:nvGrpSpPr>
        <p:grpSpPr bwMode="auto">
          <a:xfrm>
            <a:off x="2209800" y="228601"/>
            <a:ext cx="7772400" cy="1235075"/>
            <a:chOff x="432" y="144"/>
            <a:chExt cx="4896" cy="778"/>
          </a:xfrm>
        </p:grpSpPr>
        <p:sp>
          <p:nvSpPr>
            <p:cNvPr id="304141" name="Text Box 13"/>
            <p:cNvSpPr txBox="1">
              <a:spLocks noChangeArrowheads="1"/>
            </p:cNvSpPr>
            <p:nvPr/>
          </p:nvSpPr>
          <p:spPr bwMode="auto">
            <a:xfrm>
              <a:off x="432" y="144"/>
              <a:ext cx="4896" cy="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For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dispersive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media, the relationship between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k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and </a:t>
              </a:r>
              <a:r>
                <a:rPr kumimoji="1" lang="en-US" altLang="zh-CN" sz="2000" i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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is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non-linear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 In this case, for a given operating frequency    ,       can be expanded by Taylor series around     as</a:t>
              </a:r>
            </a:p>
          </p:txBody>
        </p:sp>
        <p:graphicFrame>
          <p:nvGraphicFramePr>
            <p:cNvPr id="304142" name="Object 14"/>
            <p:cNvGraphicFramePr>
              <a:graphicFrameLocks noChangeAspect="1"/>
            </p:cNvGraphicFramePr>
            <p:nvPr/>
          </p:nvGraphicFramePr>
          <p:xfrm>
            <a:off x="2130" y="706"/>
            <a:ext cx="18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63" r:id="rId13" imgW="190417" imgH="203112" progId="Equation.3">
                    <p:embed/>
                  </p:oleObj>
                </mc:Choice>
                <mc:Fallback>
                  <p:oleObj r:id="rId13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706"/>
                          <a:ext cx="186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4143" name="Object 15"/>
            <p:cNvGraphicFramePr>
              <a:graphicFrameLocks noChangeAspect="1"/>
            </p:cNvGraphicFramePr>
            <p:nvPr/>
          </p:nvGraphicFramePr>
          <p:xfrm>
            <a:off x="3552" y="473"/>
            <a:ext cx="18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64" r:id="rId15" imgW="190417" imgH="203112" progId="Equation.3">
                    <p:embed/>
                  </p:oleObj>
                </mc:Choice>
                <mc:Fallback>
                  <p:oleObj r:id="rId15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473"/>
                          <a:ext cx="186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4144" name="Object 16"/>
            <p:cNvGraphicFramePr>
              <a:graphicFrameLocks noChangeAspect="1"/>
            </p:cNvGraphicFramePr>
            <p:nvPr/>
          </p:nvGraphicFramePr>
          <p:xfrm>
            <a:off x="3792" y="480"/>
            <a:ext cx="33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65" r:id="rId17" imgW="342751" imgH="203112" progId="Equation.3">
                    <p:embed/>
                  </p:oleObj>
                </mc:Choice>
                <mc:Fallback>
                  <p:oleObj r:id="rId17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480"/>
                          <a:ext cx="336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4145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4146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 autoUpdateAnimBg="0"/>
      <p:bldP spid="30413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2895600" y="914401"/>
            <a:ext cx="6477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>
                <a:solidFill>
                  <a:srgbClr val="3333FF"/>
                </a:solidFill>
                <a:latin typeface="楷体_GB2312" pitchFamily="49" charset="-122"/>
              </a:rPr>
              <a:t>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electromagnetic waves to be transmitted along a confined path are called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guided electromagnetic waves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and the systems to transmit the guided electromagnetic waves are called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the wave guiding systems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3048000" y="3200401"/>
            <a:ext cx="6400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Two-wire line, coaxial line, strip line,  microstrip,  and metal waveguides are often used in practice.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71800" y="4556126"/>
            <a:ext cx="6400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we will discuss the metal waveguides and the coaxial line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only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6829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829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0" grpId="0" autoUpdateAnimBg="0"/>
      <p:bldP spid="268291" grpId="0" autoUpdateAnimBg="0"/>
      <p:bldP spid="26829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154" name="Group 2"/>
          <p:cNvGrpSpPr>
            <a:grpSpLocks/>
          </p:cNvGrpSpPr>
          <p:nvPr/>
        </p:nvGrpSpPr>
        <p:grpSpPr bwMode="auto">
          <a:xfrm>
            <a:off x="3429001" y="152400"/>
            <a:ext cx="5032375" cy="3962400"/>
            <a:chOff x="1200" y="96"/>
            <a:chExt cx="3170" cy="2754"/>
          </a:xfrm>
        </p:grpSpPr>
        <p:grpSp>
          <p:nvGrpSpPr>
            <p:cNvPr id="305155" name="Group 3"/>
            <p:cNvGrpSpPr>
              <a:grpSpLocks/>
            </p:cNvGrpSpPr>
            <p:nvPr/>
          </p:nvGrpSpPr>
          <p:grpSpPr bwMode="auto">
            <a:xfrm>
              <a:off x="1200" y="96"/>
              <a:ext cx="3170" cy="2754"/>
              <a:chOff x="1200" y="96"/>
              <a:chExt cx="3170" cy="2754"/>
            </a:xfrm>
          </p:grpSpPr>
          <p:graphicFrame>
            <p:nvGraphicFramePr>
              <p:cNvPr id="305156" name="Object 4"/>
              <p:cNvGraphicFramePr>
                <a:graphicFrameLocks noChangeAspect="1"/>
              </p:cNvGraphicFramePr>
              <p:nvPr/>
            </p:nvGraphicFramePr>
            <p:xfrm>
              <a:off x="1200" y="96"/>
              <a:ext cx="3170" cy="27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682" name="Image" r:id="rId3" imgW="22666667" imgH="20723810" progId="Photoshop.Image.6">
                      <p:embed/>
                    </p:oleObj>
                  </mc:Choice>
                  <mc:Fallback>
                    <p:oleObj name="Image" r:id="rId3" imgW="22666667" imgH="20723810" progId="Photoshop.Image.6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96"/>
                            <a:ext cx="3170" cy="27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5157" name="Text Box 5"/>
              <p:cNvSpPr txBox="1">
                <a:spLocks noChangeArrowheads="1"/>
              </p:cNvSpPr>
              <p:nvPr/>
            </p:nvSpPr>
            <p:spPr bwMode="auto">
              <a:xfrm>
                <a:off x="3316" y="1004"/>
                <a:ext cx="476" cy="1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18000" rIns="36000" bIns="18000"/>
              <a:lstStyle/>
              <a:p>
                <a:pPr algn="just" eaLnBrk="0" hangingPunct="0"/>
                <a:r>
                  <a:rPr lang="en-US" altLang="zh-CN" sz="1000">
                    <a:solidFill>
                      <a:srgbClr val="3333FF"/>
                    </a:solidFill>
                  </a:rPr>
                  <a:t>Envelope</a:t>
                </a:r>
              </a:p>
            </p:txBody>
          </p:sp>
          <p:sp>
            <p:nvSpPr>
              <p:cNvPr id="305158" name="Oval 6"/>
              <p:cNvSpPr>
                <a:spLocks noChangeArrowheads="1"/>
              </p:cNvSpPr>
              <p:nvPr/>
            </p:nvSpPr>
            <p:spPr bwMode="auto">
              <a:xfrm>
                <a:off x="2768" y="1113"/>
                <a:ext cx="288" cy="16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59" name="Text Box 7"/>
              <p:cNvSpPr txBox="1">
                <a:spLocks noChangeArrowheads="1"/>
              </p:cNvSpPr>
              <p:nvPr/>
            </p:nvSpPr>
            <p:spPr bwMode="auto">
              <a:xfrm>
                <a:off x="2796" y="1152"/>
                <a:ext cx="2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" tIns="3600" rIns="3600" bIns="3600"/>
              <a:lstStyle/>
              <a:p>
                <a:pPr algn="just" eaLnBrk="0" hangingPunct="0"/>
                <a:r>
                  <a:rPr lang="en-US" altLang="zh-CN" sz="1000">
                    <a:solidFill>
                      <a:srgbClr val="FF0000"/>
                    </a:solidFill>
                  </a:rPr>
                  <a:t>Carrier</a:t>
                </a:r>
              </a:p>
            </p:txBody>
          </p:sp>
          <p:sp>
            <p:nvSpPr>
              <p:cNvPr id="305160" name="Rectangle 8"/>
              <p:cNvSpPr>
                <a:spLocks noChangeArrowheads="1"/>
              </p:cNvSpPr>
              <p:nvPr/>
            </p:nvSpPr>
            <p:spPr bwMode="auto">
              <a:xfrm>
                <a:off x="2915" y="639"/>
                <a:ext cx="222" cy="1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1" name="Text Box 9"/>
              <p:cNvSpPr txBox="1">
                <a:spLocks noChangeArrowheads="1"/>
              </p:cNvSpPr>
              <p:nvPr/>
            </p:nvSpPr>
            <p:spPr bwMode="auto">
              <a:xfrm>
                <a:off x="2910" y="649"/>
                <a:ext cx="288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" tIns="3600" rIns="3600" bIns="3600"/>
              <a:lstStyle/>
              <a:p>
                <a:pPr algn="just" eaLnBrk="0" hangingPunct="0"/>
                <a:r>
                  <a:rPr lang="en-US" altLang="zh-CN" sz="1000">
                    <a:solidFill>
                      <a:srgbClr val="FF0000"/>
                    </a:solidFill>
                  </a:rPr>
                  <a:t>Carrier</a:t>
                </a:r>
              </a:p>
            </p:txBody>
          </p:sp>
        </p:grpSp>
        <p:sp>
          <p:nvSpPr>
            <p:cNvPr id="305162" name="Rectangle 10"/>
            <p:cNvSpPr>
              <a:spLocks noChangeArrowheads="1"/>
            </p:cNvSpPr>
            <p:nvPr/>
          </p:nvSpPr>
          <p:spPr bwMode="auto">
            <a:xfrm>
              <a:off x="2352" y="2655"/>
              <a:ext cx="504" cy="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5163" name="Group 11"/>
          <p:cNvGrpSpPr>
            <a:grpSpLocks/>
          </p:cNvGrpSpPr>
          <p:nvPr/>
        </p:nvGrpSpPr>
        <p:grpSpPr bwMode="auto">
          <a:xfrm>
            <a:off x="2209800" y="3657601"/>
            <a:ext cx="8077200" cy="1997075"/>
            <a:chOff x="384" y="2304"/>
            <a:chExt cx="5088" cy="1258"/>
          </a:xfrm>
        </p:grpSpPr>
        <p:sp>
          <p:nvSpPr>
            <p:cNvPr id="305164" name="Text Box 12"/>
            <p:cNvSpPr txBox="1">
              <a:spLocks noChangeArrowheads="1"/>
            </p:cNvSpPr>
            <p:nvPr/>
          </p:nvSpPr>
          <p:spPr bwMode="auto">
            <a:xfrm>
              <a:off x="384" y="2304"/>
              <a:ext cx="5088" cy="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It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gives  the waveforms of  the above narrow band signal  at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three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different moments for the case of              .     is a stationary point on the envelope, and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is that for the carrier.   When the displacement of the point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is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, the point     is moved only by                  because the velocity of the envelope is less.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05165" name="Object 13"/>
            <p:cNvGraphicFramePr>
              <a:graphicFrameLocks noChangeAspect="1"/>
            </p:cNvGraphicFramePr>
            <p:nvPr/>
          </p:nvGraphicFramePr>
          <p:xfrm>
            <a:off x="2718" y="2616"/>
            <a:ext cx="52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83" name="Equation" r:id="rId5" imgW="520560" imgH="241200" progId="Equation.3">
                    <p:embed/>
                  </p:oleObj>
                </mc:Choice>
                <mc:Fallback>
                  <p:oleObj name="Equation" r:id="rId5" imgW="5205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2616"/>
                          <a:ext cx="52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5166" name="Object 14"/>
            <p:cNvGraphicFramePr>
              <a:graphicFrameLocks noChangeAspect="1"/>
            </p:cNvGraphicFramePr>
            <p:nvPr/>
          </p:nvGraphicFramePr>
          <p:xfrm>
            <a:off x="3312" y="2640"/>
            <a:ext cx="182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84" name="Equation" r:id="rId7" imgW="177480" imgH="164880" progId="Equation.3">
                    <p:embed/>
                  </p:oleObj>
                </mc:Choice>
                <mc:Fallback>
                  <p:oleObj name="Equation" r:id="rId7" imgW="1774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640"/>
                          <a:ext cx="182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5167" name="Object 15"/>
            <p:cNvGraphicFramePr>
              <a:graphicFrameLocks noChangeAspect="1"/>
            </p:cNvGraphicFramePr>
            <p:nvPr/>
          </p:nvGraphicFramePr>
          <p:xfrm>
            <a:off x="1884" y="3108"/>
            <a:ext cx="19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85" r:id="rId9" imgW="177492" imgH="164814" progId="Equation.3">
                    <p:embed/>
                  </p:oleObj>
                </mc:Choice>
                <mc:Fallback>
                  <p:oleObj r:id="rId9" imgW="177492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3108"/>
                          <a:ext cx="192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5168" name="Object 16"/>
            <p:cNvGraphicFramePr>
              <a:graphicFrameLocks noChangeAspect="1"/>
            </p:cNvGraphicFramePr>
            <p:nvPr/>
          </p:nvGraphicFramePr>
          <p:xfrm>
            <a:off x="3216" y="3108"/>
            <a:ext cx="730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86" r:id="rId11" imgW="723586" imgH="203112" progId="Equation.3">
                    <p:embed/>
                  </p:oleObj>
                </mc:Choice>
                <mc:Fallback>
                  <p:oleObj r:id="rId11" imgW="723586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108"/>
                          <a:ext cx="730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5169" name="Text Box 17"/>
          <p:cNvSpPr txBox="1">
            <a:spLocks noChangeArrowheads="1"/>
          </p:cNvSpPr>
          <p:nvPr/>
        </p:nvSpPr>
        <p:spPr bwMode="auto">
          <a:xfrm>
            <a:off x="2667000" y="5638801"/>
            <a:ext cx="7239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actual signal waveform will be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modified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as it propagates.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05170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5171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5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2524125" y="2193926"/>
            <a:ext cx="6477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For the narrow band signal, the above equation becomes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06179" name="Object 3"/>
          <p:cNvGraphicFramePr>
            <a:graphicFrameLocks noChangeAspect="1"/>
          </p:cNvGraphicFramePr>
          <p:nvPr/>
        </p:nvGraphicFramePr>
        <p:xfrm>
          <a:off x="4933950" y="2657476"/>
          <a:ext cx="18288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6" name="Equation" r:id="rId3" imgW="1206360" imgH="711000" progId="Equation.3">
                  <p:embed/>
                </p:oleObj>
              </mc:Choice>
              <mc:Fallback>
                <p:oleObj name="Equation" r:id="rId3" imgW="1206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2657476"/>
                        <a:ext cx="182880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6180" name="Group 4"/>
          <p:cNvGrpSpPr>
            <a:grpSpLocks/>
          </p:cNvGrpSpPr>
          <p:nvPr/>
        </p:nvGrpSpPr>
        <p:grpSpPr bwMode="auto">
          <a:xfrm>
            <a:off x="2514600" y="3609975"/>
            <a:ext cx="7162800" cy="641350"/>
            <a:chOff x="480" y="2304"/>
            <a:chExt cx="4512" cy="404"/>
          </a:xfrm>
        </p:grpSpPr>
        <p:sp>
          <p:nvSpPr>
            <p:cNvPr id="306181" name="Text Box 5"/>
            <p:cNvSpPr txBox="1">
              <a:spLocks noChangeArrowheads="1"/>
            </p:cNvSpPr>
            <p:nvPr/>
          </p:nvSpPr>
          <p:spPr bwMode="auto">
            <a:xfrm>
              <a:off x="480" y="2304"/>
              <a:ext cx="451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the phase velocity    is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independent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of frequency,             , then</a:t>
              </a:r>
              <a:endPara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06182" name="Object 6"/>
            <p:cNvGraphicFramePr>
              <a:graphicFrameLocks noChangeAspect="1"/>
            </p:cNvGraphicFramePr>
            <p:nvPr/>
          </p:nvGraphicFramePr>
          <p:xfrm>
            <a:off x="1914" y="2418"/>
            <a:ext cx="15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07" name="Equation" r:id="rId5" imgW="164880" imgH="241200" progId="Equation.3">
                    <p:embed/>
                  </p:oleObj>
                </mc:Choice>
                <mc:Fallback>
                  <p:oleObj name="Equation" r:id="rId5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4" y="2418"/>
                          <a:ext cx="150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6183" name="Object 7"/>
            <p:cNvGraphicFramePr>
              <a:graphicFrameLocks noChangeAspect="1"/>
            </p:cNvGraphicFramePr>
            <p:nvPr/>
          </p:nvGraphicFramePr>
          <p:xfrm>
            <a:off x="4032" y="2322"/>
            <a:ext cx="468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08" name="Equation" r:id="rId7" imgW="507960" imgH="419040" progId="Equation.3">
                    <p:embed/>
                  </p:oleObj>
                </mc:Choice>
                <mc:Fallback>
                  <p:oleObj name="Equation" r:id="rId7" imgW="5079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322"/>
                          <a:ext cx="468" cy="3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6184" name="Object 8"/>
          <p:cNvGraphicFramePr>
            <a:graphicFrameLocks noChangeAspect="1"/>
          </p:cNvGraphicFramePr>
          <p:nvPr/>
        </p:nvGraphicFramePr>
        <p:xfrm>
          <a:off x="4962525" y="4241801"/>
          <a:ext cx="762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9" name="Equation" r:id="rId9" imgW="444240" imgH="241200" progId="Equation.3">
                  <p:embed/>
                </p:oleObj>
              </mc:Choice>
              <mc:Fallback>
                <p:oleObj name="Equation" r:id="rId9" imgW="444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4241801"/>
                        <a:ext cx="7620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6185" name="Group 9"/>
          <p:cNvGrpSpPr>
            <a:grpSpLocks/>
          </p:cNvGrpSpPr>
          <p:nvPr/>
        </p:nvGrpSpPr>
        <p:grpSpPr bwMode="auto">
          <a:xfrm>
            <a:off x="2514600" y="4648201"/>
            <a:ext cx="7620000" cy="619125"/>
            <a:chOff x="528" y="2976"/>
            <a:chExt cx="4800" cy="390"/>
          </a:xfrm>
        </p:grpSpPr>
        <p:sp>
          <p:nvSpPr>
            <p:cNvPr id="306186" name="Text Box 10"/>
            <p:cNvSpPr txBox="1">
              <a:spLocks noChangeArrowheads="1"/>
            </p:cNvSpPr>
            <p:nvPr/>
          </p:nvSpPr>
          <p:spPr bwMode="auto">
            <a:xfrm>
              <a:off x="528" y="2976"/>
              <a:ext cx="480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            , then           , and the dispersion is called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normal dispersion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</a:t>
              </a:r>
              <a:r>
                <a:rPr kumimoji="1" lang="en-US" altLang="zh-CN" sz="200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306187" name="Object 11"/>
            <p:cNvGraphicFramePr>
              <a:graphicFrameLocks noChangeAspect="1"/>
            </p:cNvGraphicFramePr>
            <p:nvPr/>
          </p:nvGraphicFramePr>
          <p:xfrm>
            <a:off x="779" y="2994"/>
            <a:ext cx="451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10" name="Equation" r:id="rId11" imgW="507960" imgH="419040" progId="Equation.3">
                    <p:embed/>
                  </p:oleObj>
                </mc:Choice>
                <mc:Fallback>
                  <p:oleObj name="Equation" r:id="rId11" imgW="5079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" y="2994"/>
                          <a:ext cx="451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6188" name="Object 12"/>
            <p:cNvGraphicFramePr>
              <a:graphicFrameLocks noChangeAspect="1"/>
            </p:cNvGraphicFramePr>
            <p:nvPr/>
          </p:nvGraphicFramePr>
          <p:xfrm>
            <a:off x="1643" y="3094"/>
            <a:ext cx="39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11" name="Equation" r:id="rId13" imgW="444240" imgH="241200" progId="Equation.3">
                    <p:embed/>
                  </p:oleObj>
                </mc:Choice>
                <mc:Fallback>
                  <p:oleObj name="Equation" r:id="rId13" imgW="4442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3094"/>
                          <a:ext cx="398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6189" name="Group 13"/>
          <p:cNvGrpSpPr>
            <a:grpSpLocks/>
          </p:cNvGrpSpPr>
          <p:nvPr/>
        </p:nvGrpSpPr>
        <p:grpSpPr bwMode="auto">
          <a:xfrm>
            <a:off x="2514600" y="5397500"/>
            <a:ext cx="6781800" cy="603250"/>
            <a:chOff x="528" y="3400"/>
            <a:chExt cx="4272" cy="380"/>
          </a:xfrm>
        </p:grpSpPr>
        <p:sp>
          <p:nvSpPr>
            <p:cNvPr id="306190" name="Text Box 14"/>
            <p:cNvSpPr txBox="1">
              <a:spLocks noChangeArrowheads="1"/>
            </p:cNvSpPr>
            <p:nvPr/>
          </p:nvSpPr>
          <p:spPr bwMode="auto">
            <a:xfrm>
              <a:off x="528" y="3400"/>
              <a:ext cx="427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            , then           , and it is called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abnormal dispersion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</a:t>
              </a:r>
              <a:r>
                <a:rPr kumimoji="1" lang="en-US" altLang="zh-CN" sz="200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306191" name="Object 15"/>
            <p:cNvGraphicFramePr>
              <a:graphicFrameLocks noChangeAspect="1"/>
            </p:cNvGraphicFramePr>
            <p:nvPr/>
          </p:nvGraphicFramePr>
          <p:xfrm>
            <a:off x="754" y="3408"/>
            <a:ext cx="452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12" name="Equation" r:id="rId15" imgW="507960" imgH="419040" progId="Equation.3">
                    <p:embed/>
                  </p:oleObj>
                </mc:Choice>
                <mc:Fallback>
                  <p:oleObj name="Equation" r:id="rId15" imgW="5079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" y="3408"/>
                          <a:ext cx="452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6192" name="Object 16"/>
            <p:cNvGraphicFramePr>
              <a:graphicFrameLocks noChangeAspect="1"/>
            </p:cNvGraphicFramePr>
            <p:nvPr/>
          </p:nvGraphicFramePr>
          <p:xfrm>
            <a:off x="1648" y="3522"/>
            <a:ext cx="39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13" name="Equation" r:id="rId17" imgW="444240" imgH="241200" progId="Equation.3">
                    <p:embed/>
                  </p:oleObj>
                </mc:Choice>
                <mc:Fallback>
                  <p:oleObj name="Equation" r:id="rId17" imgW="4442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3522"/>
                          <a:ext cx="395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6193" name="Object 17"/>
          <p:cNvGraphicFramePr>
            <a:graphicFrameLocks noChangeAspect="1"/>
          </p:cNvGraphicFramePr>
          <p:nvPr/>
        </p:nvGraphicFramePr>
        <p:xfrm>
          <a:off x="4933950" y="1219201"/>
          <a:ext cx="14795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14" name="Equation" r:id="rId19" imgW="939600" imgH="685800" progId="Equation.3">
                  <p:embed/>
                </p:oleObj>
              </mc:Choice>
              <mc:Fallback>
                <p:oleObj name="Equation" r:id="rId19" imgW="939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1219201"/>
                        <a:ext cx="147955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6194" name="Group 18"/>
          <p:cNvGrpSpPr>
            <a:grpSpLocks/>
          </p:cNvGrpSpPr>
          <p:nvPr/>
        </p:nvGrpSpPr>
        <p:grpSpPr bwMode="auto">
          <a:xfrm>
            <a:off x="2495550" y="495300"/>
            <a:ext cx="7010400" cy="800100"/>
            <a:chOff x="612" y="312"/>
            <a:chExt cx="4416" cy="504"/>
          </a:xfrm>
        </p:grpSpPr>
        <p:sp>
          <p:nvSpPr>
            <p:cNvPr id="306195" name="Text Box 19"/>
            <p:cNvSpPr txBox="1">
              <a:spLocks noChangeArrowheads="1"/>
            </p:cNvSpPr>
            <p:nvPr/>
          </p:nvSpPr>
          <p:spPr bwMode="auto">
            <a:xfrm>
              <a:off x="612" y="360"/>
              <a:ext cx="441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Consider                                                                          , we find</a:t>
              </a:r>
            </a:p>
          </p:txBody>
        </p:sp>
        <p:grpSp>
          <p:nvGrpSpPr>
            <p:cNvPr id="306196" name="Group 20"/>
            <p:cNvGrpSpPr>
              <a:grpSpLocks/>
            </p:cNvGrpSpPr>
            <p:nvPr/>
          </p:nvGrpSpPr>
          <p:grpSpPr bwMode="auto">
            <a:xfrm>
              <a:off x="1332" y="312"/>
              <a:ext cx="2838" cy="504"/>
              <a:chOff x="1332" y="312"/>
              <a:chExt cx="2838" cy="504"/>
            </a:xfrm>
          </p:grpSpPr>
          <p:graphicFrame>
            <p:nvGraphicFramePr>
              <p:cNvPr id="306197" name="Object 21"/>
              <p:cNvGraphicFramePr>
                <a:graphicFrameLocks noChangeAspect="1"/>
              </p:cNvGraphicFramePr>
              <p:nvPr/>
            </p:nvGraphicFramePr>
            <p:xfrm>
              <a:off x="1332" y="313"/>
              <a:ext cx="1776" cy="5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715" name="Equation" r:id="rId21" imgW="1777680" imgH="507960" progId="Equation.3">
                      <p:embed/>
                    </p:oleObj>
                  </mc:Choice>
                  <mc:Fallback>
                    <p:oleObj name="Equation" r:id="rId21" imgW="1777680" imgH="507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2" y="313"/>
                            <a:ext cx="1776" cy="5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6198" name="Object 22"/>
              <p:cNvGraphicFramePr>
                <a:graphicFrameLocks noChangeAspect="1"/>
              </p:cNvGraphicFramePr>
              <p:nvPr/>
            </p:nvGraphicFramePr>
            <p:xfrm>
              <a:off x="3107" y="312"/>
              <a:ext cx="1063" cy="5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716" r:id="rId23" imgW="1066800" imgH="508000" progId="Equation.3">
                      <p:embed/>
                    </p:oleObj>
                  </mc:Choice>
                  <mc:Fallback>
                    <p:oleObj r:id="rId23" imgW="1066800" imgH="508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7" y="312"/>
                            <a:ext cx="1063" cy="5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06199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6200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3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02" name="Group 2"/>
          <p:cNvGrpSpPr>
            <a:grpSpLocks/>
          </p:cNvGrpSpPr>
          <p:nvPr/>
        </p:nvGrpSpPr>
        <p:grpSpPr bwMode="auto">
          <a:xfrm>
            <a:off x="2286000" y="228600"/>
            <a:ext cx="7277100" cy="901700"/>
            <a:chOff x="600" y="306"/>
            <a:chExt cx="4584" cy="568"/>
          </a:xfrm>
        </p:grpSpPr>
        <p:sp>
          <p:nvSpPr>
            <p:cNvPr id="307203" name="Text Box 3"/>
            <p:cNvSpPr txBox="1">
              <a:spLocks noChangeArrowheads="1"/>
            </p:cNvSpPr>
            <p:nvPr/>
          </p:nvSpPr>
          <p:spPr bwMode="auto">
            <a:xfrm>
              <a:off x="600" y="336"/>
              <a:ext cx="458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For a rectangular waveguide,            , it is normal dispersive and the group velocity is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07204" name="Object 4"/>
            <p:cNvGraphicFramePr>
              <a:graphicFrameLocks noChangeAspect="1"/>
            </p:cNvGraphicFramePr>
            <p:nvPr/>
          </p:nvGraphicFramePr>
          <p:xfrm>
            <a:off x="3018" y="306"/>
            <a:ext cx="507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30" name="Equation" r:id="rId3" imgW="507960" imgH="419040" progId="Equation.3">
                    <p:embed/>
                  </p:oleObj>
                </mc:Choice>
                <mc:Fallback>
                  <p:oleObj name="Equation" r:id="rId3" imgW="5079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8" y="306"/>
                          <a:ext cx="507" cy="4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05" name="Object 5"/>
          <p:cNvGraphicFramePr>
            <a:graphicFrameLocks noChangeAspect="1"/>
          </p:cNvGraphicFramePr>
          <p:nvPr/>
        </p:nvGraphicFramePr>
        <p:xfrm>
          <a:off x="4381500" y="1185864"/>
          <a:ext cx="34417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1" name="Equation" r:id="rId5" imgW="2222280" imgH="558720" progId="Equation.3">
                  <p:embed/>
                </p:oleObj>
              </mc:Choice>
              <mc:Fallback>
                <p:oleObj name="Equation" r:id="rId5" imgW="22222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1185864"/>
                        <a:ext cx="344170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2324100" y="2041526"/>
            <a:ext cx="7315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group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velocity is equal to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energy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velocity in the rectangular waveguide, which is the same behavior for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all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normal dispersive media.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2400300" y="3260726"/>
            <a:ext cx="7239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phase velocity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and the group velocity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in a waveguide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satisfy the following equation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5372101" y="4286250"/>
          <a:ext cx="9810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2" name="Equation" r:id="rId7" imgW="571320" imgH="253800" progId="Equation.3">
                  <p:embed/>
                </p:oleObj>
              </mc:Choice>
              <mc:Fallback>
                <p:oleObj name="Equation" r:id="rId7" imgW="571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1" y="4286250"/>
                        <a:ext cx="9810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9" name="Text Box 9"/>
          <p:cNvSpPr txBox="1">
            <a:spLocks noChangeArrowheads="1"/>
          </p:cNvSpPr>
          <p:nvPr/>
        </p:nvSpPr>
        <p:spPr bwMode="auto">
          <a:xfrm>
            <a:off x="2400300" y="4708526"/>
            <a:ext cx="7543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When an electromagnetic wave is propagating in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conductive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medium,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abnormal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dispersion is observed. In this case, the group velocity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is not equal to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the energy velocity, and the above equation is not valid for this case. 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21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21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6" grpId="0" autoUpdateAnimBg="0"/>
      <p:bldP spid="307207" grpId="0" autoUpdateAnimBg="0"/>
      <p:bldP spid="30720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Text Box 2"/>
          <p:cNvSpPr txBox="1">
            <a:spLocks noChangeArrowheads="1"/>
          </p:cNvSpPr>
          <p:nvPr/>
        </p:nvSpPr>
        <p:spPr bwMode="auto">
          <a:xfrm>
            <a:off x="2209800" y="304801"/>
            <a:ext cx="3276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ea typeface="楷体_GB2312" pitchFamily="49" charset="-122"/>
              </a:rPr>
              <a:t>6.   </a:t>
            </a:r>
            <a:r>
              <a:rPr kumimoji="1" lang="en-US" altLang="zh-CN" sz="2000">
                <a:solidFill>
                  <a:srgbClr val="FF0000"/>
                </a:solidFill>
              </a:rPr>
              <a:t>Circular Waveguides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08227" name="Text Box 3"/>
          <p:cNvSpPr txBox="1">
            <a:spLocks noChangeArrowheads="1"/>
          </p:cNvSpPr>
          <p:nvPr/>
        </p:nvSpPr>
        <p:spPr bwMode="auto">
          <a:xfrm>
            <a:off x="2371725" y="838201"/>
            <a:ext cx="7315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 inner radius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is the only dimension to be specified.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Select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cylindrical coordinate system, and let the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-axis be the axis of the cylinder.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8228" name="Text Box 4"/>
          <p:cNvSpPr txBox="1">
            <a:spLocks noChangeArrowheads="1"/>
          </p:cNvSpPr>
          <p:nvPr/>
        </p:nvSpPr>
        <p:spPr bwMode="auto">
          <a:xfrm>
            <a:off x="5562600" y="1905000"/>
            <a:ext cx="4495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Similar to the rectangular wave-guide, the longitudinal components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or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is first obtained, from which the transverse components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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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can be derived.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</a:p>
        </p:txBody>
      </p:sp>
      <p:grpSp>
        <p:nvGrpSpPr>
          <p:cNvPr id="308229" name="Group 5"/>
          <p:cNvGrpSpPr>
            <a:grpSpLocks/>
          </p:cNvGrpSpPr>
          <p:nvPr/>
        </p:nvGrpSpPr>
        <p:grpSpPr bwMode="auto">
          <a:xfrm>
            <a:off x="2362200" y="2286000"/>
            <a:ext cx="3017838" cy="2133600"/>
            <a:chOff x="403" y="1440"/>
            <a:chExt cx="1901" cy="1344"/>
          </a:xfrm>
        </p:grpSpPr>
        <p:sp>
          <p:nvSpPr>
            <p:cNvPr id="308230" name="Rectangle 6"/>
            <p:cNvSpPr>
              <a:spLocks noChangeArrowheads="1"/>
            </p:cNvSpPr>
            <p:nvPr/>
          </p:nvSpPr>
          <p:spPr bwMode="auto">
            <a:xfrm>
              <a:off x="403" y="1996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08231" name="Group 7"/>
            <p:cNvGrpSpPr>
              <a:grpSpLocks/>
            </p:cNvGrpSpPr>
            <p:nvPr/>
          </p:nvGrpSpPr>
          <p:grpSpPr bwMode="auto">
            <a:xfrm>
              <a:off x="432" y="1440"/>
              <a:ext cx="1872" cy="1344"/>
              <a:chOff x="432" y="1536"/>
              <a:chExt cx="1872" cy="1440"/>
            </a:xfrm>
          </p:grpSpPr>
          <p:sp>
            <p:nvSpPr>
              <p:cNvPr id="308232" name="Oval 8" descr="浅色下对角线"/>
              <p:cNvSpPr>
                <a:spLocks noChangeArrowheads="1"/>
              </p:cNvSpPr>
              <p:nvPr/>
            </p:nvSpPr>
            <p:spPr bwMode="auto">
              <a:xfrm>
                <a:off x="822" y="2147"/>
                <a:ext cx="615" cy="633"/>
              </a:xfrm>
              <a:prstGeom prst="ellipse">
                <a:avLst/>
              </a:prstGeom>
              <a:pattFill prst="ltDnDiag">
                <a:fgClr>
                  <a:srgbClr val="969696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33" name="Oval 9"/>
              <p:cNvSpPr>
                <a:spLocks noChangeArrowheads="1"/>
              </p:cNvSpPr>
              <p:nvPr/>
            </p:nvSpPr>
            <p:spPr bwMode="auto">
              <a:xfrm>
                <a:off x="866" y="2191"/>
                <a:ext cx="527" cy="545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100000">
                    <a:srgbClr val="FFFFFF"/>
                  </a:gs>
                </a:gsLst>
                <a:lin ang="2700000" scaled="1"/>
              </a:gradFill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34" name="Oval 10"/>
              <p:cNvSpPr>
                <a:spLocks noChangeArrowheads="1"/>
              </p:cNvSpPr>
              <p:nvPr/>
            </p:nvSpPr>
            <p:spPr bwMode="auto">
              <a:xfrm>
                <a:off x="1689" y="1536"/>
                <a:ext cx="615" cy="63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35" name="Line 11"/>
              <p:cNvSpPr>
                <a:spLocks noChangeShapeType="1"/>
              </p:cNvSpPr>
              <p:nvPr/>
            </p:nvSpPr>
            <p:spPr bwMode="auto">
              <a:xfrm flipV="1">
                <a:off x="964" y="1593"/>
                <a:ext cx="857" cy="6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36" name="Line 12"/>
              <p:cNvSpPr>
                <a:spLocks noChangeShapeType="1"/>
              </p:cNvSpPr>
              <p:nvPr/>
            </p:nvSpPr>
            <p:spPr bwMode="auto">
              <a:xfrm flipV="1">
                <a:off x="1305" y="2103"/>
                <a:ext cx="878" cy="6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37" name="Freeform 13"/>
              <p:cNvSpPr>
                <a:spLocks/>
              </p:cNvSpPr>
              <p:nvPr/>
            </p:nvSpPr>
            <p:spPr bwMode="auto">
              <a:xfrm>
                <a:off x="1546" y="1601"/>
                <a:ext cx="604" cy="699"/>
              </a:xfrm>
              <a:custGeom>
                <a:avLst/>
                <a:gdLst>
                  <a:gd name="T0" fmla="*/ 0 w 1100"/>
                  <a:gd name="T1" fmla="*/ 380 h 1300"/>
                  <a:gd name="T2" fmla="*/ 500 w 1100"/>
                  <a:gd name="T3" fmla="*/ 0 h 1300"/>
                  <a:gd name="T4" fmla="*/ 1100 w 1100"/>
                  <a:gd name="T5" fmla="*/ 960 h 1300"/>
                  <a:gd name="T6" fmla="*/ 620 w 1100"/>
                  <a:gd name="T7" fmla="*/ 1300 h 1300"/>
                  <a:gd name="T8" fmla="*/ 0 w 1100"/>
                  <a:gd name="T9" fmla="*/ 38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0" h="1300">
                    <a:moveTo>
                      <a:pt x="0" y="380"/>
                    </a:moveTo>
                    <a:lnTo>
                      <a:pt x="500" y="0"/>
                    </a:lnTo>
                    <a:lnTo>
                      <a:pt x="1100" y="960"/>
                    </a:lnTo>
                    <a:lnTo>
                      <a:pt x="620" y="130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38" name="Line 14"/>
              <p:cNvSpPr>
                <a:spLocks noChangeShapeType="1"/>
              </p:cNvSpPr>
              <p:nvPr/>
            </p:nvSpPr>
            <p:spPr bwMode="auto">
              <a:xfrm>
                <a:off x="635" y="2454"/>
                <a:ext cx="11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39" name="Line 15"/>
              <p:cNvSpPr>
                <a:spLocks noChangeShapeType="1"/>
              </p:cNvSpPr>
              <p:nvPr/>
            </p:nvSpPr>
            <p:spPr bwMode="auto">
              <a:xfrm flipH="1" flipV="1">
                <a:off x="1129" y="1920"/>
                <a:ext cx="0" cy="10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40" name="Line 16"/>
              <p:cNvSpPr>
                <a:spLocks noChangeShapeType="1"/>
              </p:cNvSpPr>
              <p:nvPr/>
            </p:nvSpPr>
            <p:spPr bwMode="auto">
              <a:xfrm flipV="1">
                <a:off x="608" y="2307"/>
                <a:ext cx="725" cy="5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41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304"/>
                <a:ext cx="217" cy="1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42" name="Text Box 18"/>
              <p:cNvSpPr txBox="1">
                <a:spLocks noChangeArrowheads="1"/>
              </p:cNvSpPr>
              <p:nvPr/>
            </p:nvSpPr>
            <p:spPr bwMode="auto">
              <a:xfrm>
                <a:off x="1833" y="2354"/>
                <a:ext cx="231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08243" name="Text Box 19"/>
              <p:cNvSpPr txBox="1">
                <a:spLocks noChangeArrowheads="1"/>
              </p:cNvSpPr>
              <p:nvPr/>
            </p:nvSpPr>
            <p:spPr bwMode="auto">
              <a:xfrm>
                <a:off x="953" y="1841"/>
                <a:ext cx="231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08244" name="Text Box 20"/>
              <p:cNvSpPr txBox="1">
                <a:spLocks noChangeArrowheads="1"/>
              </p:cNvSpPr>
              <p:nvPr/>
            </p:nvSpPr>
            <p:spPr bwMode="auto">
              <a:xfrm>
                <a:off x="432" y="2758"/>
                <a:ext cx="231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308245" name="Text Box 21"/>
              <p:cNvSpPr txBox="1">
                <a:spLocks noChangeArrowheads="1"/>
              </p:cNvSpPr>
              <p:nvPr/>
            </p:nvSpPr>
            <p:spPr bwMode="auto">
              <a:xfrm>
                <a:off x="976" y="2192"/>
                <a:ext cx="231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8246" name="Text Box 22"/>
              <p:cNvSpPr txBox="1">
                <a:spLocks noChangeArrowheads="1"/>
              </p:cNvSpPr>
              <p:nvPr/>
            </p:nvSpPr>
            <p:spPr bwMode="auto">
              <a:xfrm>
                <a:off x="1074" y="2420"/>
                <a:ext cx="341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zh-CN" altLang="en-US" sz="1600" i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,</a:t>
                </a:r>
                <a:r>
                  <a:rPr lang="en-US" altLang="zh-CN" sz="16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</a:t>
                </a:r>
                <a:endParaRPr lang="en-US" altLang="zh-CN" sz="1600" i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8247" name="Group 23"/>
          <p:cNvGrpSpPr>
            <a:grpSpLocks/>
          </p:cNvGrpSpPr>
          <p:nvPr/>
        </p:nvGrpSpPr>
        <p:grpSpPr bwMode="auto">
          <a:xfrm>
            <a:off x="3352801" y="4873626"/>
            <a:ext cx="5597525" cy="384175"/>
            <a:chOff x="1152" y="3024"/>
            <a:chExt cx="3526" cy="242"/>
          </a:xfrm>
        </p:grpSpPr>
        <p:graphicFrame>
          <p:nvGraphicFramePr>
            <p:cNvPr id="308248" name="Object 24"/>
            <p:cNvGraphicFramePr>
              <a:graphicFrameLocks noChangeAspect="1"/>
            </p:cNvGraphicFramePr>
            <p:nvPr/>
          </p:nvGraphicFramePr>
          <p:xfrm>
            <a:off x="1152" y="3024"/>
            <a:ext cx="155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54" name="Equation" r:id="rId3" imgW="1536480" imgH="241200" progId="Equation.3">
                    <p:embed/>
                  </p:oleObj>
                </mc:Choice>
                <mc:Fallback>
                  <p:oleObj name="Equation" r:id="rId3" imgW="1536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024"/>
                          <a:ext cx="1557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49" name="Object 25"/>
            <p:cNvGraphicFramePr>
              <a:graphicFrameLocks noChangeAspect="1"/>
            </p:cNvGraphicFramePr>
            <p:nvPr/>
          </p:nvGraphicFramePr>
          <p:xfrm>
            <a:off x="3072" y="3024"/>
            <a:ext cx="160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55" name="Equation" r:id="rId5" imgW="1587240" imgH="241200" progId="Equation.3">
                    <p:embed/>
                  </p:oleObj>
                </mc:Choice>
                <mc:Fallback>
                  <p:oleObj name="Equation" r:id="rId5" imgW="15872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024"/>
                          <a:ext cx="1606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250" name="Text Box 26"/>
          <p:cNvSpPr txBox="1">
            <a:spLocks noChangeArrowheads="1"/>
          </p:cNvSpPr>
          <p:nvPr/>
        </p:nvSpPr>
        <p:spPr bwMode="auto">
          <a:xfrm>
            <a:off x="5638800" y="3886201"/>
            <a:ext cx="4038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field intensities in the waveguide can be written as</a:t>
            </a:r>
          </a:p>
        </p:txBody>
      </p:sp>
      <p:grpSp>
        <p:nvGrpSpPr>
          <p:cNvPr id="308251" name="Group 27"/>
          <p:cNvGrpSpPr>
            <a:grpSpLocks/>
          </p:cNvGrpSpPr>
          <p:nvPr/>
        </p:nvGrpSpPr>
        <p:grpSpPr bwMode="auto">
          <a:xfrm>
            <a:off x="3352800" y="5791201"/>
            <a:ext cx="5600700" cy="385763"/>
            <a:chOff x="1152" y="3648"/>
            <a:chExt cx="3528" cy="243"/>
          </a:xfrm>
        </p:grpSpPr>
        <p:graphicFrame>
          <p:nvGraphicFramePr>
            <p:cNvPr id="308252" name="Object 28"/>
            <p:cNvGraphicFramePr>
              <a:graphicFrameLocks noChangeAspect="1"/>
            </p:cNvGraphicFramePr>
            <p:nvPr/>
          </p:nvGraphicFramePr>
          <p:xfrm>
            <a:off x="1152" y="3648"/>
            <a:ext cx="158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56" name="Equation" r:id="rId7" imgW="1612800" imgH="241200" progId="Equation.3">
                    <p:embed/>
                  </p:oleObj>
                </mc:Choice>
                <mc:Fallback>
                  <p:oleObj name="Equation" r:id="rId7" imgW="1612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648"/>
                          <a:ext cx="1584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53" name="Object 29"/>
            <p:cNvGraphicFramePr>
              <a:graphicFrameLocks noChangeAspect="1"/>
            </p:cNvGraphicFramePr>
            <p:nvPr/>
          </p:nvGraphicFramePr>
          <p:xfrm>
            <a:off x="3096" y="3648"/>
            <a:ext cx="158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57" name="Equation" r:id="rId9" imgW="1663560" imgH="241200" progId="Equation.3">
                    <p:embed/>
                  </p:oleObj>
                </mc:Choice>
                <mc:Fallback>
                  <p:oleObj name="Equation" r:id="rId9" imgW="16635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6" y="3648"/>
                          <a:ext cx="1584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254" name="Text Box 30"/>
          <p:cNvSpPr txBox="1">
            <a:spLocks noChangeArrowheads="1"/>
          </p:cNvSpPr>
          <p:nvPr/>
        </p:nvSpPr>
        <p:spPr bwMode="auto">
          <a:xfrm>
            <a:off x="2743200" y="5181601"/>
            <a:ext cx="6934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The corresponding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longitudinal components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are, respectively</a:t>
            </a:r>
          </a:p>
        </p:txBody>
      </p:sp>
      <p:sp>
        <p:nvSpPr>
          <p:cNvPr id="308255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8256" name="AutoShape 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0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8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8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8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 autoUpdateAnimBg="0"/>
      <p:bldP spid="308227" grpId="0" autoUpdateAnimBg="0"/>
      <p:bldP spid="308228" grpId="0" autoUpdateAnimBg="0"/>
      <p:bldP spid="308250" grpId="0" autoUpdateAnimBg="0"/>
      <p:bldP spid="30825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Text Box 2"/>
          <p:cNvSpPr txBox="1">
            <a:spLocks noChangeArrowheads="1"/>
          </p:cNvSpPr>
          <p:nvPr/>
        </p:nvSpPr>
        <p:spPr bwMode="auto">
          <a:xfrm>
            <a:off x="2219325" y="381001"/>
            <a:ext cx="7543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For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TM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wave,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= 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. In a source-free region,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satisfies the scalar Helmholtz equation given by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9251" name="Object 3"/>
          <p:cNvGraphicFramePr>
            <a:graphicFrameLocks noChangeAspect="1"/>
          </p:cNvGraphicFramePr>
          <p:nvPr/>
        </p:nvGraphicFramePr>
        <p:xfrm>
          <a:off x="5181600" y="1371600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78" r:id="rId3" imgW="1091726" imgH="228501" progId="Equation.3">
                  <p:embed/>
                </p:oleObj>
              </mc:Choice>
              <mc:Fallback>
                <p:oleObj r:id="rId3" imgW="109172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71600"/>
                        <a:ext cx="1828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2219325" y="1714501"/>
            <a:ext cx="7620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Expanding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this equation in cylindrical coordinate system, we have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09253" name="Object 5"/>
          <p:cNvGraphicFramePr>
            <a:graphicFrameLocks noChangeAspect="1"/>
          </p:cNvGraphicFramePr>
          <p:nvPr/>
        </p:nvGraphicFramePr>
        <p:xfrm>
          <a:off x="4343401" y="2362200"/>
          <a:ext cx="36353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79" name="Equation" r:id="rId5" imgW="2361960" imgH="444240" progId="Equation.3">
                  <p:embed/>
                </p:oleObj>
              </mc:Choice>
              <mc:Fallback>
                <p:oleObj name="Equation" r:id="rId5" imgW="2361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2362200"/>
                        <a:ext cx="36353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2600325" y="2971801"/>
            <a:ext cx="6858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Using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the method of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separation of variables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is used, and let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9255" name="Object 7"/>
          <p:cNvGraphicFramePr>
            <a:graphicFrameLocks noChangeAspect="1"/>
          </p:cNvGraphicFramePr>
          <p:nvPr/>
        </p:nvGraphicFramePr>
        <p:xfrm>
          <a:off x="5029200" y="3594100"/>
          <a:ext cx="213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0" r:id="rId7" imgW="1320800" imgH="228600" progId="Equation.3">
                  <p:embed/>
                </p:oleObj>
              </mc:Choice>
              <mc:Fallback>
                <p:oleObj r:id="rId7" imgW="132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94100"/>
                        <a:ext cx="2133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2286000" y="3810001"/>
            <a:ext cx="5029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Substituting it into the above equation gives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9257" name="Object 9"/>
          <p:cNvGraphicFramePr>
            <a:graphicFrameLocks noChangeAspect="1"/>
          </p:cNvGraphicFramePr>
          <p:nvPr/>
        </p:nvGraphicFramePr>
        <p:xfrm>
          <a:off x="4800600" y="4341814"/>
          <a:ext cx="25908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1" name="Equation" r:id="rId9" imgW="1574640" imgH="419040" progId="Equation.3">
                  <p:embed/>
                </p:oleObj>
              </mc:Choice>
              <mc:Fallback>
                <p:oleObj name="Equation" r:id="rId9" imgW="1574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41814"/>
                        <a:ext cx="2590800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258" name="Group 10"/>
          <p:cNvGrpSpPr>
            <a:grpSpLocks/>
          </p:cNvGrpSpPr>
          <p:nvPr/>
        </p:nvGrpSpPr>
        <p:grpSpPr bwMode="auto">
          <a:xfrm>
            <a:off x="2286000" y="5019676"/>
            <a:ext cx="7848600" cy="1235075"/>
            <a:chOff x="288" y="3168"/>
            <a:chExt cx="4944" cy="778"/>
          </a:xfrm>
        </p:grpSpPr>
        <p:sp>
          <p:nvSpPr>
            <p:cNvPr id="309259" name="Text Box 11"/>
            <p:cNvSpPr txBox="1">
              <a:spLocks noChangeArrowheads="1"/>
            </p:cNvSpPr>
            <p:nvPr/>
          </p:nvSpPr>
          <p:spPr bwMode="auto">
            <a:xfrm>
              <a:off x="288" y="3168"/>
              <a:ext cx="4944" cy="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where      and      are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second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and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first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derivatives of the function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with respect to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, respectively,       and  is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second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derivative of the function </a:t>
              </a:r>
              <a:r>
                <a:rPr kumimoji="1" lang="en-US" altLang="zh-CN" i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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with respect to </a:t>
              </a:r>
              <a:r>
                <a:rPr kumimoji="1" lang="en-US" altLang="zh-CN" i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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09260" name="Object 12"/>
            <p:cNvGraphicFramePr>
              <a:graphicFrameLocks noChangeAspect="1"/>
            </p:cNvGraphicFramePr>
            <p:nvPr/>
          </p:nvGraphicFramePr>
          <p:xfrm>
            <a:off x="774" y="3258"/>
            <a:ext cx="19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82" r:id="rId11" imgW="190335" imgH="164957" progId="Equation.3">
                    <p:embed/>
                  </p:oleObj>
                </mc:Choice>
                <mc:Fallback>
                  <p:oleObj r:id="rId11" imgW="190335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" y="3258"/>
                          <a:ext cx="192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61" name="Object 13"/>
            <p:cNvGraphicFramePr>
              <a:graphicFrameLocks noChangeAspect="1"/>
            </p:cNvGraphicFramePr>
            <p:nvPr/>
          </p:nvGraphicFramePr>
          <p:xfrm>
            <a:off x="1296" y="3246"/>
            <a:ext cx="181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83" r:id="rId13" imgW="177492" imgH="164814" progId="Equation.3">
                    <p:embed/>
                  </p:oleObj>
                </mc:Choice>
                <mc:Fallback>
                  <p:oleObj r:id="rId13" imgW="177492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246"/>
                          <a:ext cx="181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62" name="Object 14"/>
            <p:cNvGraphicFramePr>
              <a:graphicFrameLocks noChangeAspect="1"/>
            </p:cNvGraphicFramePr>
            <p:nvPr/>
          </p:nvGraphicFramePr>
          <p:xfrm>
            <a:off x="2565" y="3504"/>
            <a:ext cx="219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84" r:id="rId15" imgW="215619" imgH="164885" progId="Equation.3">
                    <p:embed/>
                  </p:oleObj>
                </mc:Choice>
                <mc:Fallback>
                  <p:oleObj r:id="rId15" imgW="215619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" y="3504"/>
                          <a:ext cx="219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263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9264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40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 autoUpdateAnimBg="0"/>
      <p:bldP spid="309252" grpId="0" autoUpdateAnimBg="0"/>
      <p:bldP spid="309254" grpId="0" autoUpdateAnimBg="0"/>
      <p:bldP spid="30925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Text Box 2"/>
          <p:cNvSpPr txBox="1">
            <a:spLocks noChangeArrowheads="1"/>
          </p:cNvSpPr>
          <p:nvPr/>
        </p:nvSpPr>
        <p:spPr bwMode="auto">
          <a:xfrm>
            <a:off x="2362200" y="228601"/>
            <a:ext cx="731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Using the same derivation as before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we obtain the equation for  the function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as</a:t>
            </a:r>
          </a:p>
        </p:txBody>
      </p:sp>
      <p:graphicFrame>
        <p:nvGraphicFramePr>
          <p:cNvPr id="310275" name="Object 3"/>
          <p:cNvGraphicFramePr>
            <a:graphicFrameLocks noChangeAspect="1"/>
          </p:cNvGraphicFramePr>
          <p:nvPr/>
        </p:nvGraphicFramePr>
        <p:xfrm>
          <a:off x="5029201" y="1063626"/>
          <a:ext cx="14128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2" r:id="rId3" imgW="914400" imgH="203200" progId="Equation.3">
                  <p:embed/>
                </p:oleObj>
              </mc:Choice>
              <mc:Fallback>
                <p:oleObj r:id="rId3" imgW="914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1063626"/>
                        <a:ext cx="1412875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6" name="Object 4"/>
          <p:cNvGraphicFramePr>
            <a:graphicFrameLocks noChangeAspect="1"/>
          </p:cNvGraphicFramePr>
          <p:nvPr/>
        </p:nvGraphicFramePr>
        <p:xfrm>
          <a:off x="4495800" y="1828801"/>
          <a:ext cx="2667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3" r:id="rId5" imgW="1624895" imgH="215806" progId="Equation.3">
                  <p:embed/>
                </p:oleObj>
              </mc:Choice>
              <mc:Fallback>
                <p:oleObj r:id="rId5" imgW="162489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828801"/>
                        <a:ext cx="26670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2743200" y="1295401"/>
            <a:ext cx="3124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general solution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is</a:t>
            </a: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2362200" y="2133601"/>
            <a:ext cx="731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Since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period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of variation of the field with the angle  is 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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Hence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must be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integers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so that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0279" name="Object 7"/>
          <p:cNvGraphicFramePr>
            <a:graphicFrameLocks noChangeAspect="1"/>
          </p:cNvGraphicFramePr>
          <p:nvPr/>
        </p:nvGraphicFramePr>
        <p:xfrm>
          <a:off x="4941889" y="3025775"/>
          <a:ext cx="18494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4" name="Equation" r:id="rId7" imgW="1079280" imgH="203040" progId="Equation.3">
                  <p:embed/>
                </p:oleObj>
              </mc:Choice>
              <mc:Fallback>
                <p:oleObj name="Equation" r:id="rId7" imgW="1079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9" y="3025775"/>
                        <a:ext cx="184943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0" name="Object 8"/>
          <p:cNvGraphicFramePr>
            <a:graphicFrameLocks noChangeAspect="1"/>
          </p:cNvGraphicFramePr>
          <p:nvPr/>
        </p:nvGraphicFramePr>
        <p:xfrm>
          <a:off x="5334000" y="5508626"/>
          <a:ext cx="15240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5" r:id="rId9" imgW="939800" imgH="457200" progId="Equation.3">
                  <p:embed/>
                </p:oleObj>
              </mc:Choice>
              <mc:Fallback>
                <p:oleObj r:id="rId9" imgW="939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508626"/>
                        <a:ext cx="15240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1" name="Text Box 9"/>
          <p:cNvSpPr txBox="1">
            <a:spLocks noChangeArrowheads="1"/>
          </p:cNvSpPr>
          <p:nvPr/>
        </p:nvSpPr>
        <p:spPr bwMode="auto">
          <a:xfrm>
            <a:off x="2743200" y="4953001"/>
            <a:ext cx="5486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Therefore,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solution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</a:t>
            </a:r>
            <a:r>
              <a:rPr kumimoji="1" lang="en-US" altLang="zh-CN" i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can be expressed as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10282" name="Group 10"/>
          <p:cNvGrpSpPr>
            <a:grpSpLocks/>
          </p:cNvGrpSpPr>
          <p:nvPr/>
        </p:nvGrpSpPr>
        <p:grpSpPr bwMode="auto">
          <a:xfrm>
            <a:off x="2362200" y="3352801"/>
            <a:ext cx="7391400" cy="1616075"/>
            <a:chOff x="672" y="2462"/>
            <a:chExt cx="4656" cy="1018"/>
          </a:xfrm>
        </p:grpSpPr>
        <p:sp>
          <p:nvSpPr>
            <p:cNvPr id="310283" name="Text Box 11"/>
            <p:cNvSpPr txBox="1">
              <a:spLocks noChangeArrowheads="1"/>
            </p:cNvSpPr>
            <p:nvPr/>
          </p:nvSpPr>
          <p:spPr bwMode="auto">
            <a:xfrm>
              <a:off x="672" y="2462"/>
              <a:ext cx="4656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The circular waveguide is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symmetrical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with respect to the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-axis; thus the plane          can be chosen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arbitrarily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 In this way, we can always select the plane  properly so that the first term           </a:t>
              </a:r>
            </a:p>
            <a:p>
              <a:pPr algn="just">
                <a:lnSpc>
                  <a:spcPct val="125000"/>
                </a:lnSpc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or the second term              vanishes.</a:t>
              </a:r>
              <a:r>
                <a:rPr kumimoji="1" lang="en-US" altLang="zh-CN" sz="200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310284" name="Object 12"/>
            <p:cNvGraphicFramePr>
              <a:graphicFrameLocks noChangeAspect="1"/>
            </p:cNvGraphicFramePr>
            <p:nvPr/>
          </p:nvGraphicFramePr>
          <p:xfrm>
            <a:off x="2070" y="2790"/>
            <a:ext cx="33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06" r:id="rId11" imgW="330057" imgH="190417" progId="Equation.3">
                    <p:embed/>
                  </p:oleObj>
                </mc:Choice>
                <mc:Fallback>
                  <p:oleObj r:id="rId11" imgW="330057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2790"/>
                          <a:ext cx="336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285" name="Object 13"/>
            <p:cNvGraphicFramePr>
              <a:graphicFrameLocks noChangeAspect="1"/>
            </p:cNvGraphicFramePr>
            <p:nvPr/>
          </p:nvGraphicFramePr>
          <p:xfrm>
            <a:off x="4710" y="3024"/>
            <a:ext cx="48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07" name="Equation" r:id="rId13" imgW="469800" imgH="203040" progId="Equation.3">
                    <p:embed/>
                  </p:oleObj>
                </mc:Choice>
                <mc:Fallback>
                  <p:oleObj name="Equation" r:id="rId13" imgW="469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0" y="3024"/>
                          <a:ext cx="486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286" name="Object 14"/>
            <p:cNvGraphicFramePr>
              <a:graphicFrameLocks noChangeAspect="1"/>
            </p:cNvGraphicFramePr>
            <p:nvPr/>
          </p:nvGraphicFramePr>
          <p:xfrm>
            <a:off x="2064" y="3252"/>
            <a:ext cx="46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08" name="Equation" r:id="rId15" imgW="444240" imgH="203040" progId="Equation.3">
                    <p:embed/>
                  </p:oleObj>
                </mc:Choice>
                <mc:Fallback>
                  <p:oleObj name="Equation" r:id="rId15" imgW="444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252"/>
                          <a:ext cx="460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0287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0288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 autoUpdateAnimBg="0"/>
      <p:bldP spid="310277" grpId="0" autoUpdateAnimBg="0"/>
      <p:bldP spid="310278" grpId="0" autoUpdateAnimBg="0"/>
      <p:bldP spid="31028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298" name="Group 2"/>
          <p:cNvGrpSpPr>
            <a:grpSpLocks/>
          </p:cNvGrpSpPr>
          <p:nvPr/>
        </p:nvGrpSpPr>
        <p:grpSpPr bwMode="auto">
          <a:xfrm>
            <a:off x="2600326" y="381001"/>
            <a:ext cx="5172075" cy="650875"/>
            <a:chOff x="672" y="336"/>
            <a:chExt cx="3258" cy="410"/>
          </a:xfrm>
        </p:grpSpPr>
        <p:sp>
          <p:nvSpPr>
            <p:cNvPr id="311299" name="Text Box 3"/>
            <p:cNvSpPr txBox="1">
              <a:spLocks noChangeArrowheads="1"/>
            </p:cNvSpPr>
            <p:nvPr/>
          </p:nvSpPr>
          <p:spPr bwMode="auto">
            <a:xfrm>
              <a:off x="672" y="336"/>
              <a:ext cx="72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We find</a:t>
              </a:r>
            </a:p>
          </p:txBody>
        </p:sp>
        <p:graphicFrame>
          <p:nvGraphicFramePr>
            <p:cNvPr id="311300" name="Object 4"/>
            <p:cNvGraphicFramePr>
              <a:graphicFrameLocks noChangeAspect="1"/>
            </p:cNvGraphicFramePr>
            <p:nvPr/>
          </p:nvGraphicFramePr>
          <p:xfrm>
            <a:off x="1926" y="336"/>
            <a:ext cx="200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26" name="Equation" r:id="rId3" imgW="2044440" imgH="419040" progId="Equation.3">
                    <p:embed/>
                  </p:oleObj>
                </mc:Choice>
                <mc:Fallback>
                  <p:oleObj name="Equation" r:id="rId3" imgW="204444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6" y="336"/>
                          <a:ext cx="2004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1301" name="Group 5"/>
          <p:cNvGrpSpPr>
            <a:grpSpLocks/>
          </p:cNvGrpSpPr>
          <p:nvPr/>
        </p:nvGrpSpPr>
        <p:grpSpPr bwMode="auto">
          <a:xfrm>
            <a:off x="2133600" y="990601"/>
            <a:ext cx="7696200" cy="1006475"/>
            <a:chOff x="672" y="768"/>
            <a:chExt cx="4848" cy="634"/>
          </a:xfrm>
        </p:grpSpPr>
        <p:sp>
          <p:nvSpPr>
            <p:cNvPr id="311302" name="Text Box 6"/>
            <p:cNvSpPr txBox="1">
              <a:spLocks noChangeArrowheads="1"/>
            </p:cNvSpPr>
            <p:nvPr/>
          </p:nvSpPr>
          <p:spPr bwMode="auto">
            <a:xfrm>
              <a:off x="672" y="768"/>
              <a:ext cx="484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Let         , then the above equation becomes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standard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Bessel equation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311303" name="Object 7"/>
            <p:cNvGraphicFramePr>
              <a:graphicFrameLocks noChangeAspect="1"/>
            </p:cNvGraphicFramePr>
            <p:nvPr/>
          </p:nvGraphicFramePr>
          <p:xfrm>
            <a:off x="1260" y="882"/>
            <a:ext cx="45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27" name="Equation" r:id="rId5" imgW="469800" imgH="228600" progId="Equation.3">
                    <p:embed/>
                  </p:oleObj>
                </mc:Choice>
                <mc:Fallback>
                  <p:oleObj name="Equation" r:id="rId5" imgW="469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882"/>
                          <a:ext cx="455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1304" name="Object 8"/>
          <p:cNvGraphicFramePr>
            <a:graphicFrameLocks noChangeAspect="1"/>
          </p:cNvGraphicFramePr>
          <p:nvPr/>
        </p:nvGraphicFramePr>
        <p:xfrm>
          <a:off x="4648200" y="1600200"/>
          <a:ext cx="3048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8" r:id="rId7" imgW="1955800" imgH="419100" progId="Equation.3">
                  <p:embed/>
                </p:oleObj>
              </mc:Choice>
              <mc:Fallback>
                <p:oleObj r:id="rId7" imgW="1955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00200"/>
                        <a:ext cx="30480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1305" name="Group 9"/>
          <p:cNvGrpSpPr>
            <a:grpSpLocks/>
          </p:cNvGrpSpPr>
          <p:nvPr/>
        </p:nvGrpSpPr>
        <p:grpSpPr bwMode="auto">
          <a:xfrm>
            <a:off x="2600326" y="2209801"/>
            <a:ext cx="4943475" cy="549275"/>
            <a:chOff x="336" y="1622"/>
            <a:chExt cx="3114" cy="346"/>
          </a:xfrm>
        </p:grpSpPr>
        <p:sp>
          <p:nvSpPr>
            <p:cNvPr id="311306" name="Text Box 10"/>
            <p:cNvSpPr txBox="1">
              <a:spLocks noChangeArrowheads="1"/>
            </p:cNvSpPr>
            <p:nvPr/>
          </p:nvSpPr>
          <p:spPr bwMode="auto">
            <a:xfrm>
              <a:off x="336" y="1622"/>
              <a:ext cx="182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general solution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is</a:t>
              </a:r>
            </a:p>
          </p:txBody>
        </p:sp>
        <p:graphicFrame>
          <p:nvGraphicFramePr>
            <p:cNvPr id="311307" name="Object 11"/>
            <p:cNvGraphicFramePr>
              <a:graphicFrameLocks noChangeAspect="1"/>
            </p:cNvGraphicFramePr>
            <p:nvPr/>
          </p:nvGraphicFramePr>
          <p:xfrm>
            <a:off x="2118" y="1728"/>
            <a:ext cx="133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29" name="Equation" r:id="rId9" imgW="1358640" imgH="228600" progId="Equation.3">
                    <p:embed/>
                  </p:oleObj>
                </mc:Choice>
                <mc:Fallback>
                  <p:oleObj name="Equation" r:id="rId9" imgW="1358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8" y="1728"/>
                          <a:ext cx="1332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1308" name="Group 12"/>
          <p:cNvGrpSpPr>
            <a:grpSpLocks/>
          </p:cNvGrpSpPr>
          <p:nvPr/>
        </p:nvGrpSpPr>
        <p:grpSpPr bwMode="auto">
          <a:xfrm>
            <a:off x="2133600" y="2743201"/>
            <a:ext cx="7924800" cy="1616075"/>
            <a:chOff x="336" y="1824"/>
            <a:chExt cx="4992" cy="1018"/>
          </a:xfrm>
        </p:grpSpPr>
        <p:sp>
          <p:nvSpPr>
            <p:cNvPr id="311309" name="Text Box 13"/>
            <p:cNvSpPr txBox="1">
              <a:spLocks noChangeArrowheads="1"/>
            </p:cNvSpPr>
            <p:nvPr/>
          </p:nvSpPr>
          <p:spPr bwMode="auto">
            <a:xfrm>
              <a:off x="336" y="1824"/>
              <a:ext cx="4992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where          is the first kind of Bessel function of order</a:t>
              </a:r>
              <a:r>
                <a:rPr kumimoji="1"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, and          is the second kind of Bessel function of order</a:t>
              </a:r>
              <a:r>
                <a:rPr kumimoji="1"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    If          ,          ,     then          </a:t>
              </a:r>
            </a:p>
            <a:p>
              <a:pPr algn="just">
                <a:lnSpc>
                  <a:spcPct val="125000"/>
                </a:lnSpc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               . But the field should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be finite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in the waveguide. Hence the constant          . The solution should then be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11310" name="Object 14"/>
            <p:cNvGraphicFramePr>
              <a:graphicFrameLocks noChangeAspect="1"/>
            </p:cNvGraphicFramePr>
            <p:nvPr/>
          </p:nvGraphicFramePr>
          <p:xfrm>
            <a:off x="852" y="1896"/>
            <a:ext cx="37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30" name="Equation" r:id="rId11" imgW="380880" imgH="228600" progId="Equation.3">
                    <p:embed/>
                  </p:oleObj>
                </mc:Choice>
                <mc:Fallback>
                  <p:oleObj name="Equation" r:id="rId11" imgW="380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1896"/>
                          <a:ext cx="370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311" name="Object 15"/>
            <p:cNvGraphicFramePr>
              <a:graphicFrameLocks noChangeAspect="1"/>
            </p:cNvGraphicFramePr>
            <p:nvPr/>
          </p:nvGraphicFramePr>
          <p:xfrm>
            <a:off x="4697" y="1896"/>
            <a:ext cx="43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31" name="Equation" r:id="rId13" imgW="444240" imgH="228600" progId="Equation.3">
                    <p:embed/>
                  </p:oleObj>
                </mc:Choice>
                <mc:Fallback>
                  <p:oleObj name="Equation" r:id="rId13" imgW="444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1896"/>
                          <a:ext cx="439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312" name="Object 16"/>
            <p:cNvGraphicFramePr>
              <a:graphicFrameLocks noChangeAspect="1"/>
            </p:cNvGraphicFramePr>
            <p:nvPr/>
          </p:nvGraphicFramePr>
          <p:xfrm>
            <a:off x="3810" y="2142"/>
            <a:ext cx="336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32" r:id="rId15" imgW="317087" imgH="164885" progId="Equation.3">
                    <p:embed/>
                  </p:oleObj>
                </mc:Choice>
                <mc:Fallback>
                  <p:oleObj r:id="rId15" imgW="317087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" y="2142"/>
                          <a:ext cx="336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313" name="Object 17"/>
            <p:cNvGraphicFramePr>
              <a:graphicFrameLocks noChangeAspect="1"/>
            </p:cNvGraphicFramePr>
            <p:nvPr/>
          </p:nvGraphicFramePr>
          <p:xfrm>
            <a:off x="4250" y="2142"/>
            <a:ext cx="35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33" r:id="rId17" imgW="330057" imgH="165028" progId="Equation.3">
                    <p:embed/>
                  </p:oleObj>
                </mc:Choice>
                <mc:Fallback>
                  <p:oleObj r:id="rId17" imgW="330057" imgH="16502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0" y="2142"/>
                          <a:ext cx="358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314" name="Object 18"/>
            <p:cNvGraphicFramePr>
              <a:graphicFrameLocks noChangeAspect="1"/>
            </p:cNvGraphicFramePr>
            <p:nvPr/>
          </p:nvGraphicFramePr>
          <p:xfrm>
            <a:off x="384" y="2377"/>
            <a:ext cx="83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34" name="Equation" r:id="rId19" imgW="850680" imgH="228600" progId="Equation.3">
                    <p:embed/>
                  </p:oleObj>
                </mc:Choice>
                <mc:Fallback>
                  <p:oleObj name="Equation" r:id="rId19" imgW="850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377"/>
                          <a:ext cx="836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315" name="Object 19"/>
            <p:cNvGraphicFramePr>
              <a:graphicFrameLocks noChangeAspect="1"/>
            </p:cNvGraphicFramePr>
            <p:nvPr/>
          </p:nvGraphicFramePr>
          <p:xfrm>
            <a:off x="1002" y="2634"/>
            <a:ext cx="38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35" r:id="rId21" imgW="355292" imgH="164957" progId="Equation.3">
                    <p:embed/>
                  </p:oleObj>
                </mc:Choice>
                <mc:Fallback>
                  <p:oleObj r:id="rId21" imgW="355292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2" y="2634"/>
                          <a:ext cx="384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1316" name="Object 20"/>
          <p:cNvGraphicFramePr>
            <a:graphicFrameLocks noChangeAspect="1"/>
          </p:cNvGraphicFramePr>
          <p:nvPr/>
        </p:nvGraphicFramePr>
        <p:xfrm>
          <a:off x="5257800" y="4419601"/>
          <a:ext cx="1371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6" name="Equation" r:id="rId23" imgW="850680" imgH="228600" progId="Equation.3">
                  <p:embed/>
                </p:oleObj>
              </mc:Choice>
              <mc:Fallback>
                <p:oleObj name="Equation" r:id="rId23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19601"/>
                        <a:ext cx="13716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17" name="Object 21"/>
          <p:cNvGraphicFramePr>
            <a:graphicFrameLocks noChangeAspect="1"/>
          </p:cNvGraphicFramePr>
          <p:nvPr/>
        </p:nvGraphicFramePr>
        <p:xfrm>
          <a:off x="4724400" y="5334001"/>
          <a:ext cx="28194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7" name="Equation" r:id="rId25" imgW="1752480" imgH="457200" progId="Equation.3">
                  <p:embed/>
                </p:oleObj>
              </mc:Choice>
              <mc:Fallback>
                <p:oleObj name="Equation" r:id="rId25" imgW="1752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334001"/>
                        <a:ext cx="2819400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18" name="Text Box 22"/>
          <p:cNvSpPr txBox="1">
            <a:spLocks noChangeArrowheads="1"/>
          </p:cNvSpPr>
          <p:nvPr/>
        </p:nvSpPr>
        <p:spPr bwMode="auto">
          <a:xfrm>
            <a:off x="2590800" y="4752976"/>
            <a:ext cx="7086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Consider all results above, we find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the general solution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of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as</a:t>
            </a:r>
          </a:p>
        </p:txBody>
      </p:sp>
      <p:sp>
        <p:nvSpPr>
          <p:cNvPr id="311319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1320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1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1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22" name="Group 2"/>
          <p:cNvGrpSpPr>
            <a:grpSpLocks/>
          </p:cNvGrpSpPr>
          <p:nvPr/>
        </p:nvGrpSpPr>
        <p:grpSpPr bwMode="auto">
          <a:xfrm>
            <a:off x="4327526" y="685801"/>
            <a:ext cx="3584575" cy="3014663"/>
            <a:chOff x="1766" y="528"/>
            <a:chExt cx="2258" cy="1899"/>
          </a:xfrm>
        </p:grpSpPr>
        <p:graphicFrame>
          <p:nvGraphicFramePr>
            <p:cNvPr id="312323" name="Object 3"/>
            <p:cNvGraphicFramePr>
              <a:graphicFrameLocks noChangeAspect="1"/>
            </p:cNvGraphicFramePr>
            <p:nvPr/>
          </p:nvGraphicFramePr>
          <p:xfrm>
            <a:off x="1778" y="528"/>
            <a:ext cx="2088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50" name="Equation" r:id="rId3" imgW="2082600" imgH="457200" progId="Equation.3">
                    <p:embed/>
                  </p:oleObj>
                </mc:Choice>
                <mc:Fallback>
                  <p:oleObj name="Equation" r:id="rId3" imgW="20826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8" y="528"/>
                          <a:ext cx="2088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324" name="Object 4"/>
            <p:cNvGraphicFramePr>
              <a:graphicFrameLocks noChangeAspect="1"/>
            </p:cNvGraphicFramePr>
            <p:nvPr/>
          </p:nvGraphicFramePr>
          <p:xfrm>
            <a:off x="1772" y="1008"/>
            <a:ext cx="2214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51" name="Equation" r:id="rId5" imgW="2209680" imgH="457200" progId="Equation.3">
                    <p:embed/>
                  </p:oleObj>
                </mc:Choice>
                <mc:Fallback>
                  <p:oleObj name="Equation" r:id="rId5" imgW="22096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2" y="1008"/>
                          <a:ext cx="2214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325" name="Object 5"/>
            <p:cNvGraphicFramePr>
              <a:graphicFrameLocks noChangeAspect="1"/>
            </p:cNvGraphicFramePr>
            <p:nvPr/>
          </p:nvGraphicFramePr>
          <p:xfrm>
            <a:off x="1766" y="1488"/>
            <a:ext cx="2258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52" name="Equation" r:id="rId7" imgW="2247840" imgH="457200" progId="Equation.3">
                    <p:embed/>
                  </p:oleObj>
                </mc:Choice>
                <mc:Fallback>
                  <p:oleObj name="Equation" r:id="rId7" imgW="22478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1488"/>
                          <a:ext cx="2258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326" name="Object 6"/>
            <p:cNvGraphicFramePr>
              <a:graphicFrameLocks noChangeAspect="1"/>
            </p:cNvGraphicFramePr>
            <p:nvPr/>
          </p:nvGraphicFramePr>
          <p:xfrm>
            <a:off x="1773" y="1968"/>
            <a:ext cx="2166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53" name="Equation" r:id="rId9" imgW="2158920" imgH="457200" progId="Equation.3">
                    <p:embed/>
                  </p:oleObj>
                </mc:Choice>
                <mc:Fallback>
                  <p:oleObj name="Equation" r:id="rId9" imgW="21589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3" y="1968"/>
                          <a:ext cx="2166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2327" name="Text Box 7"/>
          <p:cNvSpPr txBox="1">
            <a:spLocks noChangeArrowheads="1"/>
          </p:cNvSpPr>
          <p:nvPr/>
        </p:nvSpPr>
        <p:spPr bwMode="auto">
          <a:xfrm>
            <a:off x="2438400" y="76201"/>
            <a:ext cx="4191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And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transverse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components are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12328" name="Group 8"/>
          <p:cNvGrpSpPr>
            <a:grpSpLocks/>
          </p:cNvGrpSpPr>
          <p:nvPr/>
        </p:nvGrpSpPr>
        <p:grpSpPr bwMode="auto">
          <a:xfrm>
            <a:off x="2438400" y="3657601"/>
            <a:ext cx="7315200" cy="868363"/>
            <a:chOff x="282" y="2430"/>
            <a:chExt cx="4608" cy="547"/>
          </a:xfrm>
        </p:grpSpPr>
        <p:sp>
          <p:nvSpPr>
            <p:cNvPr id="312329" name="Text Box 9"/>
            <p:cNvSpPr txBox="1">
              <a:spLocks noChangeArrowheads="1"/>
            </p:cNvSpPr>
            <p:nvPr/>
          </p:nvSpPr>
          <p:spPr bwMode="auto">
            <a:xfrm>
              <a:off x="282" y="2430"/>
              <a:ext cx="460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where             is the first derivative of Bessel function             . The constant       depends on the boundary condition.</a:t>
              </a:r>
              <a:endPara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12330" name="Object 10"/>
            <p:cNvGraphicFramePr>
              <a:graphicFrameLocks noChangeAspect="1"/>
            </p:cNvGraphicFramePr>
            <p:nvPr/>
          </p:nvGraphicFramePr>
          <p:xfrm>
            <a:off x="768" y="2504"/>
            <a:ext cx="48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54" name="Equation" r:id="rId11" imgW="495000" imgH="228600" progId="Equation.3">
                    <p:embed/>
                  </p:oleObj>
                </mc:Choice>
                <mc:Fallback>
                  <p:oleObj name="Equation" r:id="rId11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504"/>
                          <a:ext cx="480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331" name="Object 11"/>
            <p:cNvGraphicFramePr>
              <a:graphicFrameLocks noChangeAspect="1"/>
            </p:cNvGraphicFramePr>
            <p:nvPr/>
          </p:nvGraphicFramePr>
          <p:xfrm>
            <a:off x="3939" y="2503"/>
            <a:ext cx="47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55" name="Equation" r:id="rId13" imgW="495000" imgH="241200" progId="Equation.3">
                    <p:embed/>
                  </p:oleObj>
                </mc:Choice>
                <mc:Fallback>
                  <p:oleObj name="Equation" r:id="rId13" imgW="4950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9" y="2503"/>
                          <a:ext cx="477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332" name="Object 12"/>
            <p:cNvGraphicFramePr>
              <a:graphicFrameLocks noChangeAspect="1"/>
            </p:cNvGraphicFramePr>
            <p:nvPr/>
          </p:nvGraphicFramePr>
          <p:xfrm>
            <a:off x="960" y="2718"/>
            <a:ext cx="18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56" name="Equation" r:id="rId15" imgW="164880" imgH="228600" progId="Equation.3">
                    <p:embed/>
                  </p:oleObj>
                </mc:Choice>
                <mc:Fallback>
                  <p:oleObj name="Equation" r:id="rId15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718"/>
                          <a:ext cx="186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2333" name="Group 13"/>
          <p:cNvGrpSpPr>
            <a:grpSpLocks/>
          </p:cNvGrpSpPr>
          <p:nvPr/>
        </p:nvGrpSpPr>
        <p:grpSpPr bwMode="auto">
          <a:xfrm>
            <a:off x="2438400" y="4419601"/>
            <a:ext cx="7772400" cy="868363"/>
            <a:chOff x="576" y="2880"/>
            <a:chExt cx="4896" cy="547"/>
          </a:xfrm>
        </p:grpSpPr>
        <p:sp>
          <p:nvSpPr>
            <p:cNvPr id="312334" name="Text Box 14"/>
            <p:cNvSpPr txBox="1">
              <a:spLocks noChangeArrowheads="1"/>
            </p:cNvSpPr>
            <p:nvPr/>
          </p:nvSpPr>
          <p:spPr bwMode="auto">
            <a:xfrm>
              <a:off x="576" y="2880"/>
              <a:ext cx="4896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The components </a:t>
              </a:r>
              <a:r>
                <a:rPr kumimoji="1"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kumimoji="1" lang="en-US" altLang="zh-CN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and      are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tangential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to the inner wall of the circular waveguide; hence,</a:t>
              </a:r>
              <a:r>
                <a:rPr kumimoji="1" lang="en-US" altLang="zh-CN" sz="200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  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at          .       </a:t>
              </a:r>
            </a:p>
          </p:txBody>
        </p:sp>
        <p:graphicFrame>
          <p:nvGraphicFramePr>
            <p:cNvPr id="312335" name="Object 15"/>
            <p:cNvGraphicFramePr>
              <a:graphicFrameLocks noChangeAspect="1"/>
            </p:cNvGraphicFramePr>
            <p:nvPr/>
          </p:nvGraphicFramePr>
          <p:xfrm>
            <a:off x="2532" y="2956"/>
            <a:ext cx="19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57" r:id="rId17" imgW="190500" imgH="228600" progId="Equation.3">
                    <p:embed/>
                  </p:oleObj>
                </mc:Choice>
                <mc:Fallback>
                  <p:oleObj r:id="rId17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2956"/>
                          <a:ext cx="194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336" name="Object 16"/>
            <p:cNvGraphicFramePr>
              <a:graphicFrameLocks noChangeAspect="1"/>
            </p:cNvGraphicFramePr>
            <p:nvPr/>
          </p:nvGraphicFramePr>
          <p:xfrm>
            <a:off x="3372" y="3250"/>
            <a:ext cx="32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58" r:id="rId19" imgW="317087" imgH="126835" progId="Equation.3">
                    <p:embed/>
                  </p:oleObj>
                </mc:Choice>
                <mc:Fallback>
                  <p:oleObj r:id="rId19" imgW="317087" imgH="126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2" y="3250"/>
                          <a:ext cx="320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337" name="Object 17"/>
            <p:cNvGraphicFramePr>
              <a:graphicFrameLocks noChangeAspect="1"/>
            </p:cNvGraphicFramePr>
            <p:nvPr/>
          </p:nvGraphicFramePr>
          <p:xfrm>
            <a:off x="2460" y="3184"/>
            <a:ext cx="72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59" r:id="rId21" imgW="799753" imgH="241195" progId="Equation.3">
                    <p:embed/>
                  </p:oleObj>
                </mc:Choice>
                <mc:Fallback>
                  <p:oleObj r:id="rId21" imgW="799753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0" y="3184"/>
                          <a:ext cx="720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2338" name="Group 18"/>
          <p:cNvGrpSpPr>
            <a:grpSpLocks/>
          </p:cNvGrpSpPr>
          <p:nvPr/>
        </p:nvGrpSpPr>
        <p:grpSpPr bwMode="auto">
          <a:xfrm>
            <a:off x="2352675" y="5876926"/>
            <a:ext cx="7543800" cy="549275"/>
            <a:chOff x="528" y="3840"/>
            <a:chExt cx="4752" cy="346"/>
          </a:xfrm>
        </p:grpSpPr>
        <p:sp>
          <p:nvSpPr>
            <p:cNvPr id="312339" name="Text Box 19"/>
            <p:cNvSpPr txBox="1">
              <a:spLocks noChangeArrowheads="1"/>
            </p:cNvSpPr>
            <p:nvPr/>
          </p:nvSpPr>
          <p:spPr bwMode="auto">
            <a:xfrm>
              <a:off x="528" y="3840"/>
              <a:ext cx="475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is the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-th root of the first kind of Bessel function of order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312340" name="Object 20"/>
            <p:cNvGraphicFramePr>
              <a:graphicFrameLocks noChangeAspect="1"/>
            </p:cNvGraphicFramePr>
            <p:nvPr/>
          </p:nvGraphicFramePr>
          <p:xfrm>
            <a:off x="636" y="3926"/>
            <a:ext cx="28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60" r:id="rId23" imgW="241195" imgH="203112" progId="Equation.3">
                    <p:embed/>
                  </p:oleObj>
                </mc:Choice>
                <mc:Fallback>
                  <p:oleObj r:id="rId23" imgW="241195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3926"/>
                          <a:ext cx="288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2341" name="Group 21"/>
          <p:cNvGrpSpPr>
            <a:grpSpLocks/>
          </p:cNvGrpSpPr>
          <p:nvPr/>
        </p:nvGrpSpPr>
        <p:grpSpPr bwMode="auto">
          <a:xfrm>
            <a:off x="2895601" y="5181600"/>
            <a:ext cx="4054475" cy="757238"/>
            <a:chOff x="864" y="3360"/>
            <a:chExt cx="2554" cy="477"/>
          </a:xfrm>
        </p:grpSpPr>
        <p:graphicFrame>
          <p:nvGraphicFramePr>
            <p:cNvPr id="312342" name="Object 22"/>
            <p:cNvGraphicFramePr>
              <a:graphicFrameLocks noChangeAspect="1"/>
            </p:cNvGraphicFramePr>
            <p:nvPr/>
          </p:nvGraphicFramePr>
          <p:xfrm>
            <a:off x="2640" y="3360"/>
            <a:ext cx="77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61" name="Equation" r:id="rId25" imgW="774360" imgH="469800" progId="Equation.3">
                    <p:embed/>
                  </p:oleObj>
                </mc:Choice>
                <mc:Fallback>
                  <p:oleObj name="Equation" r:id="rId25" imgW="7743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360"/>
                          <a:ext cx="778" cy="4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343" name="Text Box 23"/>
            <p:cNvSpPr txBox="1">
              <a:spLocks noChangeArrowheads="1"/>
            </p:cNvSpPr>
            <p:nvPr/>
          </p:nvSpPr>
          <p:spPr bwMode="auto">
            <a:xfrm>
              <a:off x="864" y="3426"/>
              <a:ext cx="72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We find</a:t>
              </a:r>
            </a:p>
          </p:txBody>
        </p:sp>
      </p:grpSp>
      <p:sp>
        <p:nvSpPr>
          <p:cNvPr id="312344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2345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9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346" name="Group 2"/>
          <p:cNvGrpSpPr>
            <a:grpSpLocks/>
          </p:cNvGrpSpPr>
          <p:nvPr/>
        </p:nvGrpSpPr>
        <p:grpSpPr bwMode="auto">
          <a:xfrm>
            <a:off x="2286000" y="3200401"/>
            <a:ext cx="7772400" cy="1463675"/>
            <a:chOff x="384" y="2256"/>
            <a:chExt cx="4896" cy="922"/>
          </a:xfrm>
        </p:grpSpPr>
        <p:sp>
          <p:nvSpPr>
            <p:cNvPr id="313347" name="Text Box 3"/>
            <p:cNvSpPr txBox="1">
              <a:spLocks noChangeArrowheads="1"/>
            </p:cNvSpPr>
            <p:nvPr/>
          </p:nvSpPr>
          <p:spPr bwMode="auto">
            <a:xfrm>
              <a:off x="384" y="2256"/>
              <a:ext cx="4896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A pair of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and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corresponds to a      , and that corresponds to a kind of field distribution or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a mode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Hence,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the electromagnetic waves have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multiple modes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in a circular waveguide also.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13348" name="Object 4"/>
            <p:cNvGraphicFramePr>
              <a:graphicFrameLocks noChangeAspect="1"/>
            </p:cNvGraphicFramePr>
            <p:nvPr/>
          </p:nvGraphicFramePr>
          <p:xfrm>
            <a:off x="3078" y="2382"/>
            <a:ext cx="240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874" r:id="rId3" imgW="241195" imgH="203112" progId="Equation.3">
                    <p:embed/>
                  </p:oleObj>
                </mc:Choice>
                <mc:Fallback>
                  <p:oleObj r:id="rId3" imgW="241195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2382"/>
                          <a:ext cx="240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2286000" y="4572001"/>
            <a:ext cx="7620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For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wave,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</a:rPr>
              <a:t>= 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We can use the same approach to find the component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first, and then the other transverse components can be determined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		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313350" name="Group 6"/>
          <p:cNvGrpSpPr>
            <a:grpSpLocks/>
          </p:cNvGrpSpPr>
          <p:nvPr/>
        </p:nvGrpSpPr>
        <p:grpSpPr bwMode="auto">
          <a:xfrm>
            <a:off x="2895600" y="457200"/>
            <a:ext cx="6324600" cy="2514600"/>
            <a:chOff x="864" y="288"/>
            <a:chExt cx="3984" cy="1584"/>
          </a:xfrm>
        </p:grpSpPr>
        <p:sp>
          <p:nvSpPr>
            <p:cNvPr id="313351" name="Rectangle 7"/>
            <p:cNvSpPr>
              <a:spLocks noChangeArrowheads="1"/>
            </p:cNvSpPr>
            <p:nvPr/>
          </p:nvSpPr>
          <p:spPr bwMode="auto">
            <a:xfrm>
              <a:off x="864" y="1180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3352" name="Group 8"/>
            <p:cNvGrpSpPr>
              <a:grpSpLocks/>
            </p:cNvGrpSpPr>
            <p:nvPr/>
          </p:nvGrpSpPr>
          <p:grpSpPr bwMode="auto">
            <a:xfrm>
              <a:off x="912" y="288"/>
              <a:ext cx="3936" cy="1584"/>
              <a:chOff x="912" y="288"/>
              <a:chExt cx="3936" cy="1584"/>
            </a:xfrm>
          </p:grpSpPr>
          <p:grpSp>
            <p:nvGrpSpPr>
              <p:cNvPr id="313353" name="Group 9"/>
              <p:cNvGrpSpPr>
                <a:grpSpLocks/>
              </p:cNvGrpSpPr>
              <p:nvPr/>
            </p:nvGrpSpPr>
            <p:grpSpPr bwMode="auto">
              <a:xfrm>
                <a:off x="912" y="624"/>
                <a:ext cx="3936" cy="1248"/>
                <a:chOff x="912" y="624"/>
                <a:chExt cx="3936" cy="1466"/>
              </a:xfrm>
            </p:grpSpPr>
            <p:sp>
              <p:nvSpPr>
                <p:cNvPr id="313354" name="Rectangle 10"/>
                <p:cNvSpPr>
                  <a:spLocks noChangeArrowheads="1"/>
                </p:cNvSpPr>
                <p:nvPr/>
              </p:nvSpPr>
              <p:spPr bwMode="auto">
                <a:xfrm>
                  <a:off x="4061" y="1700"/>
                  <a:ext cx="787" cy="3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/>
                    <a:t>14.80</a:t>
                  </a:r>
                </a:p>
              </p:txBody>
            </p:sp>
            <p:sp>
              <p:nvSpPr>
                <p:cNvPr id="313355" name="Rectangle 11"/>
                <p:cNvSpPr>
                  <a:spLocks noChangeArrowheads="1"/>
                </p:cNvSpPr>
                <p:nvPr/>
              </p:nvSpPr>
              <p:spPr bwMode="auto">
                <a:xfrm>
                  <a:off x="3264" y="1700"/>
                  <a:ext cx="797" cy="3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/>
                    <a:t>11.62</a:t>
                  </a:r>
                </a:p>
              </p:txBody>
            </p:sp>
            <p:sp>
              <p:nvSpPr>
                <p:cNvPr id="313356" name="Rectangle 12"/>
                <p:cNvSpPr>
                  <a:spLocks noChangeArrowheads="1"/>
                </p:cNvSpPr>
                <p:nvPr/>
              </p:nvSpPr>
              <p:spPr bwMode="auto">
                <a:xfrm>
                  <a:off x="2486" y="1700"/>
                  <a:ext cx="778" cy="3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algn="ctr" fontAlgn="ctr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CN" sz="1400"/>
                    <a:t>8.417</a:t>
                  </a:r>
                  <a:endParaRPr lang="en-US" altLang="zh-CN"/>
                </a:p>
              </p:txBody>
            </p:sp>
            <p:sp>
              <p:nvSpPr>
                <p:cNvPr id="313357" name="Rectangle 13"/>
                <p:cNvSpPr>
                  <a:spLocks noChangeArrowheads="1"/>
                </p:cNvSpPr>
                <p:nvPr/>
              </p:nvSpPr>
              <p:spPr bwMode="auto">
                <a:xfrm>
                  <a:off x="1699" y="1700"/>
                  <a:ext cx="787" cy="3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/>
                    <a:t>5.136</a:t>
                  </a:r>
                </a:p>
              </p:txBody>
            </p:sp>
            <p:sp>
              <p:nvSpPr>
                <p:cNvPr id="313358" name="Rectangle 14"/>
                <p:cNvSpPr>
                  <a:spLocks noChangeArrowheads="1"/>
                </p:cNvSpPr>
                <p:nvPr/>
              </p:nvSpPr>
              <p:spPr bwMode="auto">
                <a:xfrm>
                  <a:off x="912" y="1700"/>
                  <a:ext cx="787" cy="3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>
                      <a:solidFill>
                        <a:srgbClr val="3333FF"/>
                      </a:solidFill>
                    </a:rPr>
                    <a:t>2</a:t>
                  </a:r>
                </a:p>
              </p:txBody>
            </p:sp>
            <p:sp>
              <p:nvSpPr>
                <p:cNvPr id="313359" name="Rectangle 15"/>
                <p:cNvSpPr>
                  <a:spLocks noChangeArrowheads="1"/>
                </p:cNvSpPr>
                <p:nvPr/>
              </p:nvSpPr>
              <p:spPr bwMode="auto">
                <a:xfrm>
                  <a:off x="4061" y="1374"/>
                  <a:ext cx="78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/>
                    <a:t>13.32</a:t>
                  </a:r>
                </a:p>
              </p:txBody>
            </p:sp>
            <p:sp>
              <p:nvSpPr>
                <p:cNvPr id="313360" name="Rectangle 16"/>
                <p:cNvSpPr>
                  <a:spLocks noChangeArrowheads="1"/>
                </p:cNvSpPr>
                <p:nvPr/>
              </p:nvSpPr>
              <p:spPr bwMode="auto">
                <a:xfrm>
                  <a:off x="3264" y="1374"/>
                  <a:ext cx="79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/>
                    <a:t>10.17</a:t>
                  </a:r>
                </a:p>
              </p:txBody>
            </p:sp>
            <p:sp>
              <p:nvSpPr>
                <p:cNvPr id="313361" name="Rectangle 17"/>
                <p:cNvSpPr>
                  <a:spLocks noChangeArrowheads="1"/>
                </p:cNvSpPr>
                <p:nvPr/>
              </p:nvSpPr>
              <p:spPr bwMode="auto">
                <a:xfrm>
                  <a:off x="2486" y="1374"/>
                  <a:ext cx="778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/>
                    <a:t>7.016</a:t>
                  </a:r>
                </a:p>
              </p:txBody>
            </p:sp>
            <p:sp>
              <p:nvSpPr>
                <p:cNvPr id="313362" name="Rectangle 18"/>
                <p:cNvSpPr>
                  <a:spLocks noChangeArrowheads="1"/>
                </p:cNvSpPr>
                <p:nvPr/>
              </p:nvSpPr>
              <p:spPr bwMode="auto">
                <a:xfrm>
                  <a:off x="1699" y="1374"/>
                  <a:ext cx="78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/>
                    <a:t>3.832</a:t>
                  </a:r>
                </a:p>
              </p:txBody>
            </p:sp>
            <p:sp>
              <p:nvSpPr>
                <p:cNvPr id="313363" name="Rectangle 19"/>
                <p:cNvSpPr>
                  <a:spLocks noChangeArrowheads="1"/>
                </p:cNvSpPr>
                <p:nvPr/>
              </p:nvSpPr>
              <p:spPr bwMode="auto">
                <a:xfrm>
                  <a:off x="912" y="1374"/>
                  <a:ext cx="78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>
                      <a:solidFill>
                        <a:srgbClr val="3333FF"/>
                      </a:solidFill>
                    </a:rPr>
                    <a:t>1</a:t>
                  </a:r>
                </a:p>
              </p:txBody>
            </p:sp>
            <p:sp>
              <p:nvSpPr>
                <p:cNvPr id="313364" name="Rectangle 20"/>
                <p:cNvSpPr>
                  <a:spLocks noChangeArrowheads="1"/>
                </p:cNvSpPr>
                <p:nvPr/>
              </p:nvSpPr>
              <p:spPr bwMode="auto">
                <a:xfrm>
                  <a:off x="4061" y="1048"/>
                  <a:ext cx="78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/>
                    <a:t>11.79</a:t>
                  </a:r>
                </a:p>
              </p:txBody>
            </p:sp>
            <p:sp>
              <p:nvSpPr>
                <p:cNvPr id="313365" name="Rectangle 21"/>
                <p:cNvSpPr>
                  <a:spLocks noChangeArrowheads="1"/>
                </p:cNvSpPr>
                <p:nvPr/>
              </p:nvSpPr>
              <p:spPr bwMode="auto">
                <a:xfrm>
                  <a:off x="3264" y="1048"/>
                  <a:ext cx="79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/>
                    <a:t>8.654</a:t>
                  </a:r>
                </a:p>
              </p:txBody>
            </p:sp>
            <p:sp>
              <p:nvSpPr>
                <p:cNvPr id="313366" name="Rectangle 22"/>
                <p:cNvSpPr>
                  <a:spLocks noChangeArrowheads="1"/>
                </p:cNvSpPr>
                <p:nvPr/>
              </p:nvSpPr>
              <p:spPr bwMode="auto">
                <a:xfrm>
                  <a:off x="2486" y="1048"/>
                  <a:ext cx="778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/>
                    <a:t>5.520</a:t>
                  </a:r>
                </a:p>
              </p:txBody>
            </p:sp>
            <p:sp>
              <p:nvSpPr>
                <p:cNvPr id="313367" name="Rectangle 23"/>
                <p:cNvSpPr>
                  <a:spLocks noChangeArrowheads="1"/>
                </p:cNvSpPr>
                <p:nvPr/>
              </p:nvSpPr>
              <p:spPr bwMode="auto">
                <a:xfrm>
                  <a:off x="1699" y="1048"/>
                  <a:ext cx="78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/>
                    <a:t>2.405</a:t>
                  </a:r>
                </a:p>
              </p:txBody>
            </p:sp>
            <p:sp>
              <p:nvSpPr>
                <p:cNvPr id="313368" name="Rectangle 24"/>
                <p:cNvSpPr>
                  <a:spLocks noChangeArrowheads="1"/>
                </p:cNvSpPr>
                <p:nvPr/>
              </p:nvSpPr>
              <p:spPr bwMode="auto">
                <a:xfrm>
                  <a:off x="912" y="1048"/>
                  <a:ext cx="78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>
                      <a:solidFill>
                        <a:srgbClr val="3333FF"/>
                      </a:solidFill>
                    </a:rPr>
                    <a:t>0</a:t>
                  </a:r>
                </a:p>
              </p:txBody>
            </p:sp>
            <p:sp>
              <p:nvSpPr>
                <p:cNvPr id="313369" name="Rectangle 25"/>
                <p:cNvSpPr>
                  <a:spLocks noChangeArrowheads="1"/>
                </p:cNvSpPr>
                <p:nvPr/>
              </p:nvSpPr>
              <p:spPr bwMode="auto">
                <a:xfrm>
                  <a:off x="4061" y="720"/>
                  <a:ext cx="787" cy="3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>
                      <a:solidFill>
                        <a:srgbClr val="3333FF"/>
                      </a:solidFill>
                    </a:rPr>
                    <a:t>4</a:t>
                  </a:r>
                </a:p>
              </p:txBody>
            </p:sp>
            <p:sp>
              <p:nvSpPr>
                <p:cNvPr id="313370" name="Rectangle 26"/>
                <p:cNvSpPr>
                  <a:spLocks noChangeArrowheads="1"/>
                </p:cNvSpPr>
                <p:nvPr/>
              </p:nvSpPr>
              <p:spPr bwMode="auto">
                <a:xfrm>
                  <a:off x="3264" y="720"/>
                  <a:ext cx="797" cy="3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>
                      <a:solidFill>
                        <a:srgbClr val="3333FF"/>
                      </a:solidFill>
                    </a:rPr>
                    <a:t>3</a:t>
                  </a:r>
                </a:p>
              </p:txBody>
            </p:sp>
            <p:sp>
              <p:nvSpPr>
                <p:cNvPr id="313371" name="Rectangle 27"/>
                <p:cNvSpPr>
                  <a:spLocks noChangeArrowheads="1"/>
                </p:cNvSpPr>
                <p:nvPr/>
              </p:nvSpPr>
              <p:spPr bwMode="auto">
                <a:xfrm>
                  <a:off x="2486" y="720"/>
                  <a:ext cx="778" cy="3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>
                      <a:solidFill>
                        <a:srgbClr val="3333FF"/>
                      </a:solidFill>
                    </a:rPr>
                    <a:t>2</a:t>
                  </a:r>
                </a:p>
              </p:txBody>
            </p:sp>
            <p:sp>
              <p:nvSpPr>
                <p:cNvPr id="313372" name="Rectangle 28"/>
                <p:cNvSpPr>
                  <a:spLocks noChangeArrowheads="1"/>
                </p:cNvSpPr>
                <p:nvPr/>
              </p:nvSpPr>
              <p:spPr bwMode="auto">
                <a:xfrm>
                  <a:off x="1699" y="720"/>
                  <a:ext cx="787" cy="3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r>
                    <a:rPr lang="en-US" altLang="zh-CN" sz="1400">
                      <a:solidFill>
                        <a:srgbClr val="3333FF"/>
                      </a:solidFill>
                    </a:rPr>
                    <a:t>1</a:t>
                  </a:r>
                </a:p>
              </p:txBody>
            </p:sp>
            <p:sp>
              <p:nvSpPr>
                <p:cNvPr id="313373" name="Rectangle 29"/>
                <p:cNvSpPr>
                  <a:spLocks noChangeArrowheads="1"/>
                </p:cNvSpPr>
                <p:nvPr/>
              </p:nvSpPr>
              <p:spPr bwMode="auto">
                <a:xfrm>
                  <a:off x="912" y="720"/>
                  <a:ext cx="787" cy="3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fontAlgn="ctr">
                    <a:buFont typeface="Wingdings" panose="05000000000000000000" pitchFamily="2" charset="2"/>
                    <a:buNone/>
                  </a:pPr>
                  <a:endParaRPr lang="zh-CN" altLang="en-US"/>
                </a:p>
              </p:txBody>
            </p:sp>
            <p:sp>
              <p:nvSpPr>
                <p:cNvPr id="313374" name="Line 30"/>
                <p:cNvSpPr>
                  <a:spLocks noChangeShapeType="1"/>
                </p:cNvSpPr>
                <p:nvPr/>
              </p:nvSpPr>
              <p:spPr bwMode="auto">
                <a:xfrm>
                  <a:off x="912" y="720"/>
                  <a:ext cx="39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375" name="Line 31"/>
                <p:cNvSpPr>
                  <a:spLocks noChangeShapeType="1"/>
                </p:cNvSpPr>
                <p:nvPr/>
              </p:nvSpPr>
              <p:spPr bwMode="auto">
                <a:xfrm>
                  <a:off x="912" y="1048"/>
                  <a:ext cx="39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376" name="Line 32"/>
                <p:cNvSpPr>
                  <a:spLocks noChangeShapeType="1"/>
                </p:cNvSpPr>
                <p:nvPr/>
              </p:nvSpPr>
              <p:spPr bwMode="auto">
                <a:xfrm>
                  <a:off x="912" y="1374"/>
                  <a:ext cx="39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377" name="Line 33"/>
                <p:cNvSpPr>
                  <a:spLocks noChangeShapeType="1"/>
                </p:cNvSpPr>
                <p:nvPr/>
              </p:nvSpPr>
              <p:spPr bwMode="auto">
                <a:xfrm>
                  <a:off x="912" y="1700"/>
                  <a:ext cx="39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378" name="Line 34"/>
                <p:cNvSpPr>
                  <a:spLocks noChangeShapeType="1"/>
                </p:cNvSpPr>
                <p:nvPr/>
              </p:nvSpPr>
              <p:spPr bwMode="auto">
                <a:xfrm>
                  <a:off x="912" y="2090"/>
                  <a:ext cx="39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379" name="Line 35"/>
                <p:cNvSpPr>
                  <a:spLocks noChangeShapeType="1"/>
                </p:cNvSpPr>
                <p:nvPr/>
              </p:nvSpPr>
              <p:spPr bwMode="auto">
                <a:xfrm>
                  <a:off x="912" y="720"/>
                  <a:ext cx="0" cy="137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380" name="Line 36"/>
                <p:cNvSpPr>
                  <a:spLocks noChangeShapeType="1"/>
                </p:cNvSpPr>
                <p:nvPr/>
              </p:nvSpPr>
              <p:spPr bwMode="auto">
                <a:xfrm>
                  <a:off x="1699" y="720"/>
                  <a:ext cx="0" cy="13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381" name="Line 37"/>
                <p:cNvSpPr>
                  <a:spLocks noChangeShapeType="1"/>
                </p:cNvSpPr>
                <p:nvPr/>
              </p:nvSpPr>
              <p:spPr bwMode="auto">
                <a:xfrm>
                  <a:off x="2486" y="720"/>
                  <a:ext cx="0" cy="13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382" name="Line 38"/>
                <p:cNvSpPr>
                  <a:spLocks noChangeShapeType="1"/>
                </p:cNvSpPr>
                <p:nvPr/>
              </p:nvSpPr>
              <p:spPr bwMode="auto">
                <a:xfrm>
                  <a:off x="3264" y="720"/>
                  <a:ext cx="0" cy="13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383" name="Line 39"/>
                <p:cNvSpPr>
                  <a:spLocks noChangeShapeType="1"/>
                </p:cNvSpPr>
                <p:nvPr/>
              </p:nvSpPr>
              <p:spPr bwMode="auto">
                <a:xfrm>
                  <a:off x="4061" y="720"/>
                  <a:ext cx="0" cy="13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384" name="Line 40"/>
                <p:cNvSpPr>
                  <a:spLocks noChangeShapeType="1"/>
                </p:cNvSpPr>
                <p:nvPr/>
              </p:nvSpPr>
              <p:spPr bwMode="auto">
                <a:xfrm>
                  <a:off x="4848" y="720"/>
                  <a:ext cx="0" cy="137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385" name="Line 41"/>
                <p:cNvSpPr>
                  <a:spLocks noChangeShapeType="1"/>
                </p:cNvSpPr>
                <p:nvPr/>
              </p:nvSpPr>
              <p:spPr bwMode="auto">
                <a:xfrm>
                  <a:off x="912" y="720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38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968" y="712"/>
                  <a:ext cx="288" cy="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  <a:spcBef>
                      <a:spcPct val="50000"/>
                    </a:spcBef>
                  </a:pPr>
                  <a:r>
                    <a:rPr kumimoji="1" lang="en-US" altLang="zh-CN" sz="2000" i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m</a:t>
                  </a:r>
                </a:p>
              </p:txBody>
            </p:sp>
            <p:sp>
              <p:nvSpPr>
                <p:cNvPr id="31338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432" y="624"/>
                  <a:ext cx="288" cy="4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  <a:spcBef>
                      <a:spcPct val="50000"/>
                    </a:spcBef>
                  </a:pPr>
                  <a:r>
                    <a:rPr kumimoji="1" lang="en-US" altLang="zh-CN" sz="2000" i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n</a:t>
                  </a:r>
                </a:p>
              </p:txBody>
            </p:sp>
          </p:grpSp>
          <p:grpSp>
            <p:nvGrpSpPr>
              <p:cNvPr id="313388" name="Group 44"/>
              <p:cNvGrpSpPr>
                <a:grpSpLocks/>
              </p:cNvGrpSpPr>
              <p:nvPr/>
            </p:nvGrpSpPr>
            <p:grpSpPr bwMode="auto">
              <a:xfrm>
                <a:off x="2256" y="288"/>
                <a:ext cx="1536" cy="346"/>
                <a:chOff x="960" y="336"/>
                <a:chExt cx="1536" cy="346"/>
              </a:xfrm>
            </p:grpSpPr>
            <p:graphicFrame>
              <p:nvGraphicFramePr>
                <p:cNvPr id="313389" name="Object 45"/>
                <p:cNvGraphicFramePr>
                  <a:graphicFrameLocks noChangeAspect="1"/>
                </p:cNvGraphicFramePr>
                <p:nvPr/>
              </p:nvGraphicFramePr>
              <p:xfrm>
                <a:off x="2010" y="456"/>
                <a:ext cx="240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5875" r:id="rId5" imgW="241195" imgH="203112" progId="Equation.3">
                        <p:embed/>
                      </p:oleObj>
                    </mc:Choice>
                    <mc:Fallback>
                      <p:oleObj r:id="rId5" imgW="241195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10" y="456"/>
                              <a:ext cx="240" cy="20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33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960" y="336"/>
                  <a:ext cx="1536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rgbClr val="3333FF"/>
                      </a:solidFill>
                      <a:latin typeface="Times New Roman" panose="02020603050405020304" pitchFamily="18" charset="0"/>
                    </a:rPr>
                    <a:t> </a:t>
                  </a:r>
                  <a:r>
                    <a:rPr kumimoji="1" lang="en-US" altLang="zh-CN" sz="2000">
                      <a:solidFill>
                        <a:srgbClr val="3333FF"/>
                      </a:solidFill>
                      <a:latin typeface="Times New Roman" panose="02020603050405020304" pitchFamily="18" charset="0"/>
                    </a:rPr>
                    <a:t>The values of </a:t>
                  </a:r>
                </a:p>
              </p:txBody>
            </p:sp>
          </p:grpSp>
        </p:grpSp>
      </p:grpSp>
      <p:sp>
        <p:nvSpPr>
          <p:cNvPr id="313391" name="AutoShape 4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3392" name="AutoShape 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370" name="Group 2"/>
          <p:cNvGrpSpPr>
            <a:grpSpLocks/>
          </p:cNvGrpSpPr>
          <p:nvPr/>
        </p:nvGrpSpPr>
        <p:grpSpPr bwMode="auto">
          <a:xfrm>
            <a:off x="2895600" y="4459288"/>
            <a:ext cx="6400800" cy="798512"/>
            <a:chOff x="480" y="2922"/>
            <a:chExt cx="4032" cy="503"/>
          </a:xfrm>
        </p:grpSpPr>
        <p:graphicFrame>
          <p:nvGraphicFramePr>
            <p:cNvPr id="314371" name="Object 3"/>
            <p:cNvGraphicFramePr>
              <a:graphicFrameLocks noChangeAspect="1"/>
            </p:cNvGraphicFramePr>
            <p:nvPr/>
          </p:nvGraphicFramePr>
          <p:xfrm>
            <a:off x="3734" y="2922"/>
            <a:ext cx="778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98" name="Equation" r:id="rId3" imgW="787320" imgH="507960" progId="Equation.3">
                    <p:embed/>
                  </p:oleObj>
                </mc:Choice>
                <mc:Fallback>
                  <p:oleObj name="Equation" r:id="rId3" imgW="787320" imgH="50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4" y="2922"/>
                          <a:ext cx="778" cy="5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4372" name="Text Box 4"/>
            <p:cNvSpPr txBox="1">
              <a:spLocks noChangeArrowheads="1"/>
            </p:cNvSpPr>
            <p:nvPr/>
          </p:nvSpPr>
          <p:spPr bwMode="auto">
            <a:xfrm>
              <a:off x="480" y="2976"/>
              <a:ext cx="32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Based on  the boundary conditions, we find</a:t>
              </a:r>
            </a:p>
          </p:txBody>
        </p:sp>
      </p:grpSp>
      <p:grpSp>
        <p:nvGrpSpPr>
          <p:cNvPr id="314373" name="Group 5"/>
          <p:cNvGrpSpPr>
            <a:grpSpLocks/>
          </p:cNvGrpSpPr>
          <p:nvPr/>
        </p:nvGrpSpPr>
        <p:grpSpPr bwMode="auto">
          <a:xfrm>
            <a:off x="2514600" y="5181601"/>
            <a:ext cx="7391400" cy="549275"/>
            <a:chOff x="480" y="3456"/>
            <a:chExt cx="4656" cy="346"/>
          </a:xfrm>
        </p:grpSpPr>
        <p:sp>
          <p:nvSpPr>
            <p:cNvPr id="314374" name="Text Box 6"/>
            <p:cNvSpPr txBox="1">
              <a:spLocks noChangeArrowheads="1"/>
            </p:cNvSpPr>
            <p:nvPr/>
          </p:nvSpPr>
          <p:spPr bwMode="auto">
            <a:xfrm>
              <a:off x="480" y="3456"/>
              <a:ext cx="465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Where       is the root of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first derivative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of Bessel function</a:t>
              </a:r>
              <a:r>
                <a:rPr kumimoji="1" lang="en-US" altLang="zh-CN" sz="200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314375" name="Object 7"/>
            <p:cNvGraphicFramePr>
              <a:graphicFrameLocks noChangeAspect="1"/>
            </p:cNvGraphicFramePr>
            <p:nvPr/>
          </p:nvGraphicFramePr>
          <p:xfrm>
            <a:off x="1032" y="3550"/>
            <a:ext cx="24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99" r:id="rId5" imgW="241300" imgH="228600" progId="Equation.3">
                    <p:embed/>
                  </p:oleObj>
                </mc:Choice>
                <mc:Fallback>
                  <p:oleObj r:id="rId5" imgW="241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3550"/>
                          <a:ext cx="240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4376" name="Group 8"/>
          <p:cNvGrpSpPr>
            <a:grpSpLocks/>
          </p:cNvGrpSpPr>
          <p:nvPr/>
        </p:nvGrpSpPr>
        <p:grpSpPr bwMode="auto">
          <a:xfrm>
            <a:off x="2871788" y="523876"/>
            <a:ext cx="5346700" cy="3895725"/>
            <a:chOff x="849" y="330"/>
            <a:chExt cx="3368" cy="2454"/>
          </a:xfrm>
        </p:grpSpPr>
        <p:grpSp>
          <p:nvGrpSpPr>
            <p:cNvPr id="314377" name="Group 9"/>
            <p:cNvGrpSpPr>
              <a:grpSpLocks/>
            </p:cNvGrpSpPr>
            <p:nvPr/>
          </p:nvGrpSpPr>
          <p:grpSpPr bwMode="auto">
            <a:xfrm>
              <a:off x="1895" y="336"/>
              <a:ext cx="2322" cy="2448"/>
              <a:chOff x="1895" y="336"/>
              <a:chExt cx="2322" cy="2448"/>
            </a:xfrm>
          </p:grpSpPr>
          <p:graphicFrame>
            <p:nvGraphicFramePr>
              <p:cNvPr id="314378" name="Object 10"/>
              <p:cNvGraphicFramePr>
                <a:graphicFrameLocks noChangeAspect="1"/>
              </p:cNvGraphicFramePr>
              <p:nvPr/>
            </p:nvGraphicFramePr>
            <p:xfrm>
              <a:off x="1911" y="336"/>
              <a:ext cx="1822" cy="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900" name="Equation" r:id="rId7" imgW="1803240" imgH="457200" progId="Equation.3">
                      <p:embed/>
                    </p:oleObj>
                  </mc:Choice>
                  <mc:Fallback>
                    <p:oleObj name="Equation" r:id="rId7" imgW="180324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1" y="336"/>
                            <a:ext cx="1822" cy="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4379" name="Object 11"/>
              <p:cNvGraphicFramePr>
                <a:graphicFrameLocks noChangeAspect="1"/>
              </p:cNvGraphicFramePr>
              <p:nvPr/>
            </p:nvGraphicFramePr>
            <p:xfrm>
              <a:off x="1908" y="816"/>
              <a:ext cx="2173" cy="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901" name="Equation" r:id="rId9" imgW="2145960" imgH="457200" progId="Equation.3">
                      <p:embed/>
                    </p:oleObj>
                  </mc:Choice>
                  <mc:Fallback>
                    <p:oleObj name="Equation" r:id="rId9" imgW="214596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8" y="816"/>
                            <a:ext cx="2173" cy="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4380" name="Object 12"/>
              <p:cNvGraphicFramePr>
                <a:graphicFrameLocks noChangeAspect="1"/>
              </p:cNvGraphicFramePr>
              <p:nvPr/>
            </p:nvGraphicFramePr>
            <p:xfrm>
              <a:off x="1901" y="1313"/>
              <a:ext cx="2302" cy="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902" name="Equation" r:id="rId11" imgW="2273040" imgH="457200" progId="Equation.3">
                      <p:embed/>
                    </p:oleObj>
                  </mc:Choice>
                  <mc:Fallback>
                    <p:oleObj name="Equation" r:id="rId11" imgW="227304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1" y="1313"/>
                            <a:ext cx="2302" cy="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4381" name="Object 13"/>
              <p:cNvGraphicFramePr>
                <a:graphicFrameLocks noChangeAspect="1"/>
              </p:cNvGraphicFramePr>
              <p:nvPr/>
            </p:nvGraphicFramePr>
            <p:xfrm>
              <a:off x="1895" y="1824"/>
              <a:ext cx="2322" cy="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903" name="Equation" r:id="rId13" imgW="2298600" imgH="457200" progId="Equation.3">
                      <p:embed/>
                    </p:oleObj>
                  </mc:Choice>
                  <mc:Fallback>
                    <p:oleObj name="Equation" r:id="rId13" imgW="229860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5" y="1824"/>
                            <a:ext cx="2322" cy="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4382" name="Object 14"/>
              <p:cNvGraphicFramePr>
                <a:graphicFrameLocks noChangeAspect="1"/>
              </p:cNvGraphicFramePr>
              <p:nvPr/>
            </p:nvGraphicFramePr>
            <p:xfrm>
              <a:off x="1908" y="2321"/>
              <a:ext cx="2106" cy="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904" name="Equation" r:id="rId15" imgW="2082600" imgH="457200" progId="Equation.3">
                      <p:embed/>
                    </p:oleObj>
                  </mc:Choice>
                  <mc:Fallback>
                    <p:oleObj name="Equation" r:id="rId15" imgW="208260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8" y="2321"/>
                            <a:ext cx="2106" cy="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4383" name="Text Box 15"/>
            <p:cNvSpPr txBox="1">
              <a:spLocks noChangeArrowheads="1"/>
            </p:cNvSpPr>
            <p:nvPr/>
          </p:nvSpPr>
          <p:spPr bwMode="auto">
            <a:xfrm>
              <a:off x="849" y="330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TE wave:</a:t>
              </a:r>
            </a:p>
          </p:txBody>
        </p:sp>
      </p:grpSp>
      <p:sp>
        <p:nvSpPr>
          <p:cNvPr id="314384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4385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7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314" name="Group 2"/>
          <p:cNvGrpSpPr>
            <a:grpSpLocks/>
          </p:cNvGrpSpPr>
          <p:nvPr/>
        </p:nvGrpSpPr>
        <p:grpSpPr bwMode="auto">
          <a:xfrm>
            <a:off x="2616201" y="3581400"/>
            <a:ext cx="2322513" cy="2362200"/>
            <a:chOff x="688" y="2256"/>
            <a:chExt cx="1463" cy="1488"/>
          </a:xfrm>
        </p:grpSpPr>
        <p:pic>
          <p:nvPicPr>
            <p:cNvPr id="26931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256"/>
              <a:ext cx="1383" cy="1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9316" name="Text Box 4"/>
            <p:cNvSpPr txBox="1">
              <a:spLocks noChangeArrowheads="1"/>
            </p:cNvSpPr>
            <p:nvPr/>
          </p:nvSpPr>
          <p:spPr bwMode="auto">
            <a:xfrm>
              <a:off x="688" y="3456"/>
              <a:ext cx="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Strip line</a:t>
              </a:r>
            </a:p>
          </p:txBody>
        </p:sp>
      </p:grpSp>
      <p:grpSp>
        <p:nvGrpSpPr>
          <p:cNvPr id="269317" name="Group 5"/>
          <p:cNvGrpSpPr>
            <a:grpSpLocks/>
          </p:cNvGrpSpPr>
          <p:nvPr/>
        </p:nvGrpSpPr>
        <p:grpSpPr bwMode="auto">
          <a:xfrm>
            <a:off x="2743201" y="681039"/>
            <a:ext cx="2055813" cy="2443163"/>
            <a:chOff x="768" y="429"/>
            <a:chExt cx="1295" cy="1539"/>
          </a:xfrm>
        </p:grpSpPr>
        <p:sp>
          <p:nvSpPr>
            <p:cNvPr id="269318" name="Text Box 6"/>
            <p:cNvSpPr txBox="1">
              <a:spLocks noChangeArrowheads="1"/>
            </p:cNvSpPr>
            <p:nvPr/>
          </p:nvSpPr>
          <p:spPr bwMode="auto">
            <a:xfrm>
              <a:off x="768" y="1581"/>
              <a:ext cx="768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Two-wire line</a:t>
              </a:r>
            </a:p>
          </p:txBody>
        </p:sp>
        <p:grpSp>
          <p:nvGrpSpPr>
            <p:cNvPr id="269319" name="Group 7"/>
            <p:cNvGrpSpPr>
              <a:grpSpLocks/>
            </p:cNvGrpSpPr>
            <p:nvPr/>
          </p:nvGrpSpPr>
          <p:grpSpPr bwMode="auto">
            <a:xfrm>
              <a:off x="910" y="429"/>
              <a:ext cx="967" cy="1070"/>
              <a:chOff x="910" y="429"/>
              <a:chExt cx="967" cy="1070"/>
            </a:xfrm>
          </p:grpSpPr>
          <p:sp>
            <p:nvSpPr>
              <p:cNvPr id="269320" name="Freeform 8"/>
              <p:cNvSpPr>
                <a:spLocks/>
              </p:cNvSpPr>
              <p:nvPr/>
            </p:nvSpPr>
            <p:spPr bwMode="auto">
              <a:xfrm>
                <a:off x="912" y="440"/>
                <a:ext cx="784" cy="233"/>
              </a:xfrm>
              <a:custGeom>
                <a:avLst/>
                <a:gdLst>
                  <a:gd name="T0" fmla="*/ 0 w 784"/>
                  <a:gd name="T1" fmla="*/ 856 h 856"/>
                  <a:gd name="T2" fmla="*/ 768 w 784"/>
                  <a:gd name="T3" fmla="*/ 88 h 856"/>
                  <a:gd name="T4" fmla="*/ 96 w 784"/>
                  <a:gd name="T5" fmla="*/ 328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4" h="856">
                    <a:moveTo>
                      <a:pt x="0" y="856"/>
                    </a:moveTo>
                    <a:cubicBezTo>
                      <a:pt x="376" y="516"/>
                      <a:pt x="752" y="176"/>
                      <a:pt x="768" y="88"/>
                    </a:cubicBezTo>
                    <a:cubicBezTo>
                      <a:pt x="784" y="0"/>
                      <a:pt x="440" y="164"/>
                      <a:pt x="96" y="328"/>
                    </a:cubicBez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321" name="Oval 9"/>
              <p:cNvSpPr>
                <a:spLocks noChangeArrowheads="1"/>
              </p:cNvSpPr>
              <p:nvPr/>
            </p:nvSpPr>
            <p:spPr bwMode="auto">
              <a:xfrm>
                <a:off x="1674" y="528"/>
                <a:ext cx="96" cy="99"/>
              </a:xfrm>
              <a:prstGeom prst="ellipse">
                <a:avLst/>
              </a:prstGeom>
              <a:solidFill>
                <a:srgbClr val="CC66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322" name="Rectangle 10"/>
              <p:cNvSpPr>
                <a:spLocks noChangeArrowheads="1"/>
              </p:cNvSpPr>
              <p:nvPr/>
            </p:nvSpPr>
            <p:spPr bwMode="auto">
              <a:xfrm rot="18898551">
                <a:off x="801" y="847"/>
                <a:ext cx="1070" cy="233"/>
              </a:xfrm>
              <a:prstGeom prst="rect">
                <a:avLst/>
              </a:prstGeom>
              <a:solidFill>
                <a:srgbClr val="CC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323" name="Oval 11"/>
              <p:cNvSpPr>
                <a:spLocks noChangeArrowheads="1"/>
              </p:cNvSpPr>
              <p:nvPr/>
            </p:nvSpPr>
            <p:spPr bwMode="auto">
              <a:xfrm>
                <a:off x="910" y="1291"/>
                <a:ext cx="96" cy="99"/>
              </a:xfrm>
              <a:prstGeom prst="ellipse">
                <a:avLst/>
              </a:prstGeom>
              <a:solidFill>
                <a:srgbClr val="FF99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324" name="Oval 12"/>
              <p:cNvSpPr>
                <a:spLocks noChangeArrowheads="1"/>
              </p:cNvSpPr>
              <p:nvPr/>
            </p:nvSpPr>
            <p:spPr bwMode="auto">
              <a:xfrm rot="2723563">
                <a:off x="1669" y="419"/>
                <a:ext cx="90" cy="327"/>
              </a:xfrm>
              <a:prstGeom prst="ellipse">
                <a:avLst/>
              </a:prstGeom>
              <a:solidFill>
                <a:srgbClr val="CC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9325" name="Group 13"/>
            <p:cNvGrpSpPr>
              <a:grpSpLocks/>
            </p:cNvGrpSpPr>
            <p:nvPr/>
          </p:nvGrpSpPr>
          <p:grpSpPr bwMode="auto">
            <a:xfrm>
              <a:off x="1096" y="429"/>
              <a:ext cx="967" cy="1070"/>
              <a:chOff x="910" y="429"/>
              <a:chExt cx="967" cy="1070"/>
            </a:xfrm>
          </p:grpSpPr>
          <p:sp>
            <p:nvSpPr>
              <p:cNvPr id="269326" name="Freeform 14"/>
              <p:cNvSpPr>
                <a:spLocks/>
              </p:cNvSpPr>
              <p:nvPr/>
            </p:nvSpPr>
            <p:spPr bwMode="auto">
              <a:xfrm>
                <a:off x="912" y="440"/>
                <a:ext cx="784" cy="233"/>
              </a:xfrm>
              <a:custGeom>
                <a:avLst/>
                <a:gdLst>
                  <a:gd name="T0" fmla="*/ 0 w 784"/>
                  <a:gd name="T1" fmla="*/ 856 h 856"/>
                  <a:gd name="T2" fmla="*/ 768 w 784"/>
                  <a:gd name="T3" fmla="*/ 88 h 856"/>
                  <a:gd name="T4" fmla="*/ 96 w 784"/>
                  <a:gd name="T5" fmla="*/ 328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4" h="856">
                    <a:moveTo>
                      <a:pt x="0" y="856"/>
                    </a:moveTo>
                    <a:cubicBezTo>
                      <a:pt x="376" y="516"/>
                      <a:pt x="752" y="176"/>
                      <a:pt x="768" y="88"/>
                    </a:cubicBezTo>
                    <a:cubicBezTo>
                      <a:pt x="784" y="0"/>
                      <a:pt x="440" y="164"/>
                      <a:pt x="96" y="328"/>
                    </a:cubicBez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327" name="Oval 15"/>
              <p:cNvSpPr>
                <a:spLocks noChangeArrowheads="1"/>
              </p:cNvSpPr>
              <p:nvPr/>
            </p:nvSpPr>
            <p:spPr bwMode="auto">
              <a:xfrm>
                <a:off x="1674" y="528"/>
                <a:ext cx="96" cy="99"/>
              </a:xfrm>
              <a:prstGeom prst="ellipse">
                <a:avLst/>
              </a:prstGeom>
              <a:solidFill>
                <a:srgbClr val="CC66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328" name="Rectangle 16"/>
              <p:cNvSpPr>
                <a:spLocks noChangeArrowheads="1"/>
              </p:cNvSpPr>
              <p:nvPr/>
            </p:nvSpPr>
            <p:spPr bwMode="auto">
              <a:xfrm rot="18898551">
                <a:off x="801" y="847"/>
                <a:ext cx="1070" cy="233"/>
              </a:xfrm>
              <a:prstGeom prst="rect">
                <a:avLst/>
              </a:prstGeom>
              <a:solidFill>
                <a:srgbClr val="CC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329" name="Oval 17"/>
              <p:cNvSpPr>
                <a:spLocks noChangeArrowheads="1"/>
              </p:cNvSpPr>
              <p:nvPr/>
            </p:nvSpPr>
            <p:spPr bwMode="auto">
              <a:xfrm>
                <a:off x="910" y="1291"/>
                <a:ext cx="96" cy="99"/>
              </a:xfrm>
              <a:prstGeom prst="ellipse">
                <a:avLst/>
              </a:prstGeom>
              <a:solidFill>
                <a:srgbClr val="FF99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330" name="Oval 18"/>
              <p:cNvSpPr>
                <a:spLocks noChangeArrowheads="1"/>
              </p:cNvSpPr>
              <p:nvPr/>
            </p:nvSpPr>
            <p:spPr bwMode="auto">
              <a:xfrm rot="2723563">
                <a:off x="1669" y="419"/>
                <a:ext cx="90" cy="327"/>
              </a:xfrm>
              <a:prstGeom prst="ellipse">
                <a:avLst/>
              </a:prstGeom>
              <a:solidFill>
                <a:srgbClr val="CC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69331" name="Group 19"/>
          <p:cNvGrpSpPr>
            <a:grpSpLocks/>
          </p:cNvGrpSpPr>
          <p:nvPr/>
        </p:nvGrpSpPr>
        <p:grpSpPr bwMode="auto">
          <a:xfrm>
            <a:off x="5791200" y="914401"/>
            <a:ext cx="1989138" cy="2060575"/>
            <a:chOff x="2688" y="576"/>
            <a:chExt cx="1253" cy="1298"/>
          </a:xfrm>
        </p:grpSpPr>
        <p:sp>
          <p:nvSpPr>
            <p:cNvPr id="269332" name="Text Box 20"/>
            <p:cNvSpPr txBox="1">
              <a:spLocks noChangeArrowheads="1"/>
            </p:cNvSpPr>
            <p:nvPr/>
          </p:nvSpPr>
          <p:spPr bwMode="auto">
            <a:xfrm>
              <a:off x="2688" y="1586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Rectangular waveguide</a:t>
              </a:r>
            </a:p>
          </p:txBody>
        </p:sp>
        <p:grpSp>
          <p:nvGrpSpPr>
            <p:cNvPr id="269333" name="Group 21"/>
            <p:cNvGrpSpPr>
              <a:grpSpLocks/>
            </p:cNvGrpSpPr>
            <p:nvPr/>
          </p:nvGrpSpPr>
          <p:grpSpPr bwMode="auto">
            <a:xfrm>
              <a:off x="2767" y="576"/>
              <a:ext cx="1174" cy="905"/>
              <a:chOff x="2746" y="572"/>
              <a:chExt cx="1174" cy="905"/>
            </a:xfrm>
          </p:grpSpPr>
          <p:sp>
            <p:nvSpPr>
              <p:cNvPr id="269334" name="Line 22"/>
              <p:cNvSpPr>
                <a:spLocks noChangeShapeType="1"/>
              </p:cNvSpPr>
              <p:nvPr/>
            </p:nvSpPr>
            <p:spPr bwMode="auto">
              <a:xfrm flipV="1">
                <a:off x="3274" y="847"/>
                <a:ext cx="633" cy="6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335" name="Line 23"/>
              <p:cNvSpPr>
                <a:spLocks noChangeShapeType="1"/>
              </p:cNvSpPr>
              <p:nvPr/>
            </p:nvSpPr>
            <p:spPr bwMode="auto">
              <a:xfrm flipV="1">
                <a:off x="3274" y="572"/>
                <a:ext cx="633" cy="6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336" name="Line 24"/>
              <p:cNvSpPr>
                <a:spLocks noChangeShapeType="1"/>
              </p:cNvSpPr>
              <p:nvPr/>
            </p:nvSpPr>
            <p:spPr bwMode="auto">
              <a:xfrm flipV="1">
                <a:off x="2746" y="572"/>
                <a:ext cx="633" cy="6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337" name="Rectangle 25"/>
              <p:cNvSpPr>
                <a:spLocks noChangeArrowheads="1"/>
              </p:cNvSpPr>
              <p:nvPr/>
            </p:nvSpPr>
            <p:spPr bwMode="auto">
              <a:xfrm>
                <a:off x="2746" y="1201"/>
                <a:ext cx="528" cy="276"/>
              </a:xfrm>
              <a:prstGeom prst="rect">
                <a:avLst/>
              </a:prstGeom>
              <a:solidFill>
                <a:srgbClr val="FF99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338" name="Rectangle 26"/>
              <p:cNvSpPr>
                <a:spLocks noChangeArrowheads="1"/>
              </p:cNvSpPr>
              <p:nvPr/>
            </p:nvSpPr>
            <p:spPr bwMode="auto">
              <a:xfrm>
                <a:off x="2799" y="1254"/>
                <a:ext cx="422" cy="170"/>
              </a:xfrm>
              <a:prstGeom prst="rect">
                <a:avLst/>
              </a:prstGeom>
              <a:gradFill rotWithShape="0">
                <a:gsLst>
                  <a:gs pos="0">
                    <a:srgbClr val="FF9900">
                      <a:gamma/>
                      <a:shade val="26275"/>
                      <a:invGamma/>
                    </a:srgbClr>
                  </a:gs>
                  <a:gs pos="100000">
                    <a:srgbClr val="FF9900"/>
                  </a:gs>
                </a:gsLst>
                <a:lin ang="2700000" scaled="1"/>
              </a:gra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339" name="Line 27"/>
              <p:cNvSpPr>
                <a:spLocks noChangeShapeType="1"/>
              </p:cNvSpPr>
              <p:nvPr/>
            </p:nvSpPr>
            <p:spPr bwMode="auto">
              <a:xfrm>
                <a:off x="3379" y="572"/>
                <a:ext cx="54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340" name="Line 28"/>
              <p:cNvSpPr>
                <a:spLocks noChangeShapeType="1"/>
              </p:cNvSpPr>
              <p:nvPr/>
            </p:nvSpPr>
            <p:spPr bwMode="auto">
              <a:xfrm>
                <a:off x="3907" y="572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341" name="Line 29"/>
              <p:cNvSpPr>
                <a:spLocks noChangeShapeType="1"/>
              </p:cNvSpPr>
              <p:nvPr/>
            </p:nvSpPr>
            <p:spPr bwMode="auto">
              <a:xfrm flipV="1">
                <a:off x="2806" y="1254"/>
                <a:ext cx="158" cy="1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342" name="AutoShape 30"/>
              <p:cNvSpPr>
                <a:spLocks noChangeArrowheads="1"/>
              </p:cNvSpPr>
              <p:nvPr/>
            </p:nvSpPr>
            <p:spPr bwMode="auto">
              <a:xfrm>
                <a:off x="2760" y="576"/>
                <a:ext cx="1128" cy="624"/>
              </a:xfrm>
              <a:prstGeom prst="parallelogram">
                <a:avLst>
                  <a:gd name="adj" fmla="val 10016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343" name="AutoShape 31"/>
              <p:cNvSpPr>
                <a:spLocks noChangeArrowheads="1"/>
              </p:cNvSpPr>
              <p:nvPr/>
            </p:nvSpPr>
            <p:spPr bwMode="auto">
              <a:xfrm rot="16200000" flipV="1">
                <a:off x="3140" y="716"/>
                <a:ext cx="896" cy="624"/>
              </a:xfrm>
              <a:prstGeom prst="parallelogram">
                <a:avLst>
                  <a:gd name="adj" fmla="val 100958"/>
                </a:avLst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69344" name="Group 32"/>
          <p:cNvGrpSpPr>
            <a:grpSpLocks/>
          </p:cNvGrpSpPr>
          <p:nvPr/>
        </p:nvGrpSpPr>
        <p:grpSpPr bwMode="auto">
          <a:xfrm>
            <a:off x="4876800" y="3467100"/>
            <a:ext cx="2209800" cy="2400300"/>
            <a:chOff x="2112" y="2184"/>
            <a:chExt cx="1392" cy="1512"/>
          </a:xfrm>
        </p:grpSpPr>
        <p:sp>
          <p:nvSpPr>
            <p:cNvPr id="269345" name="Text Box 33"/>
            <p:cNvSpPr txBox="1">
              <a:spLocks noChangeArrowheads="1"/>
            </p:cNvSpPr>
            <p:nvPr/>
          </p:nvSpPr>
          <p:spPr bwMode="auto">
            <a:xfrm>
              <a:off x="2112" y="3456"/>
              <a:ext cx="10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Microstrip line</a:t>
              </a:r>
            </a:p>
          </p:txBody>
        </p:sp>
        <p:pic>
          <p:nvPicPr>
            <p:cNvPr id="269346" name="Picture 3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2184"/>
              <a:ext cx="1344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9347" name="Group 35"/>
          <p:cNvGrpSpPr>
            <a:grpSpLocks/>
          </p:cNvGrpSpPr>
          <p:nvPr/>
        </p:nvGrpSpPr>
        <p:grpSpPr bwMode="auto">
          <a:xfrm>
            <a:off x="7239000" y="3582988"/>
            <a:ext cx="2286000" cy="2446338"/>
            <a:chOff x="3600" y="2341"/>
            <a:chExt cx="1440" cy="1541"/>
          </a:xfrm>
        </p:grpSpPr>
        <p:sp>
          <p:nvSpPr>
            <p:cNvPr id="269348" name="Text Box 36"/>
            <p:cNvSpPr txBox="1">
              <a:spLocks noChangeArrowheads="1"/>
            </p:cNvSpPr>
            <p:nvPr/>
          </p:nvSpPr>
          <p:spPr bwMode="auto">
            <a:xfrm>
              <a:off x="3600" y="3454"/>
              <a:ext cx="1440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Dielectric waveguide,</a:t>
              </a:r>
            </a:p>
            <a:p>
              <a:pPr algn="just" eaLnBrk="0" hangingPunct="0"/>
              <a:r>
                <a:rPr lang="en-US" altLang="zh-CN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Fiber optic</a:t>
              </a:r>
            </a:p>
          </p:txBody>
        </p:sp>
        <p:grpSp>
          <p:nvGrpSpPr>
            <p:cNvPr id="269349" name="Group 37"/>
            <p:cNvGrpSpPr>
              <a:grpSpLocks/>
            </p:cNvGrpSpPr>
            <p:nvPr/>
          </p:nvGrpSpPr>
          <p:grpSpPr bwMode="auto">
            <a:xfrm>
              <a:off x="3956" y="2341"/>
              <a:ext cx="967" cy="1070"/>
              <a:chOff x="3696" y="1969"/>
              <a:chExt cx="967" cy="1070"/>
            </a:xfrm>
          </p:grpSpPr>
          <p:sp>
            <p:nvSpPr>
              <p:cNvPr id="269350" name="Oval 38"/>
              <p:cNvSpPr>
                <a:spLocks noChangeArrowheads="1"/>
              </p:cNvSpPr>
              <p:nvPr/>
            </p:nvSpPr>
            <p:spPr bwMode="auto">
              <a:xfrm>
                <a:off x="4444" y="2076"/>
                <a:ext cx="96" cy="9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351" name="Rectangle 39"/>
              <p:cNvSpPr>
                <a:spLocks noChangeArrowheads="1"/>
              </p:cNvSpPr>
              <p:nvPr/>
            </p:nvSpPr>
            <p:spPr bwMode="auto">
              <a:xfrm rot="18898551">
                <a:off x="3587" y="2387"/>
                <a:ext cx="1070" cy="23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352" name="Oval 40"/>
              <p:cNvSpPr>
                <a:spLocks noChangeArrowheads="1"/>
              </p:cNvSpPr>
              <p:nvPr/>
            </p:nvSpPr>
            <p:spPr bwMode="auto">
              <a:xfrm>
                <a:off x="3696" y="2831"/>
                <a:ext cx="96" cy="9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353" name="Oval 41"/>
              <p:cNvSpPr>
                <a:spLocks noChangeArrowheads="1"/>
              </p:cNvSpPr>
              <p:nvPr/>
            </p:nvSpPr>
            <p:spPr bwMode="auto">
              <a:xfrm rot="2723563">
                <a:off x="4455" y="1959"/>
                <a:ext cx="90" cy="32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69354" name="Group 42"/>
          <p:cNvGrpSpPr>
            <a:grpSpLocks/>
          </p:cNvGrpSpPr>
          <p:nvPr/>
        </p:nvGrpSpPr>
        <p:grpSpPr bwMode="auto">
          <a:xfrm>
            <a:off x="4038601" y="1295400"/>
            <a:ext cx="1806575" cy="1676400"/>
            <a:chOff x="1584" y="816"/>
            <a:chExt cx="1138" cy="1056"/>
          </a:xfrm>
        </p:grpSpPr>
        <p:sp>
          <p:nvSpPr>
            <p:cNvPr id="269355" name="Text Box 43"/>
            <p:cNvSpPr txBox="1">
              <a:spLocks noChangeArrowheads="1"/>
            </p:cNvSpPr>
            <p:nvPr/>
          </p:nvSpPr>
          <p:spPr bwMode="auto">
            <a:xfrm>
              <a:off x="1584" y="1584"/>
              <a:ext cx="8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Coaxial line</a:t>
              </a:r>
            </a:p>
          </p:txBody>
        </p:sp>
        <p:grpSp>
          <p:nvGrpSpPr>
            <p:cNvPr id="269356" name="Group 44"/>
            <p:cNvGrpSpPr>
              <a:grpSpLocks/>
            </p:cNvGrpSpPr>
            <p:nvPr/>
          </p:nvGrpSpPr>
          <p:grpSpPr bwMode="auto">
            <a:xfrm>
              <a:off x="1848" y="816"/>
              <a:ext cx="874" cy="679"/>
              <a:chOff x="1848" y="828"/>
              <a:chExt cx="874" cy="679"/>
            </a:xfrm>
          </p:grpSpPr>
          <p:sp>
            <p:nvSpPr>
              <p:cNvPr id="269357" name="AutoShape 45"/>
              <p:cNvSpPr>
                <a:spLocks noChangeArrowheads="1"/>
              </p:cNvSpPr>
              <p:nvPr/>
            </p:nvSpPr>
            <p:spPr bwMode="auto">
              <a:xfrm rot="13595314">
                <a:off x="2188" y="630"/>
                <a:ext cx="336" cy="732"/>
              </a:xfrm>
              <a:prstGeom prst="can">
                <a:avLst>
                  <a:gd name="adj" fmla="val 99405"/>
                </a:avLst>
              </a:prstGeom>
              <a:gradFill rotWithShape="0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65490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358" name="Oval 46"/>
              <p:cNvSpPr>
                <a:spLocks noChangeArrowheads="1"/>
              </p:cNvSpPr>
              <p:nvPr/>
            </p:nvSpPr>
            <p:spPr bwMode="auto">
              <a:xfrm>
                <a:off x="1848" y="1180"/>
                <a:ext cx="288" cy="327"/>
              </a:xfrm>
              <a:prstGeom prst="ellipse">
                <a:avLst/>
              </a:prstGeom>
              <a:gradFill rotWithShape="0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100000">
                    <a:srgbClr val="FF99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359" name="Rectangle 47"/>
              <p:cNvSpPr>
                <a:spLocks noChangeArrowheads="1"/>
              </p:cNvSpPr>
              <p:nvPr/>
            </p:nvSpPr>
            <p:spPr bwMode="auto">
              <a:xfrm rot="18932183">
                <a:off x="1965" y="1179"/>
                <a:ext cx="144" cy="233"/>
              </a:xfrm>
              <a:prstGeom prst="rect">
                <a:avLst/>
              </a:prstGeom>
              <a:solidFill>
                <a:srgbClr val="CC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360" name="Oval 48"/>
              <p:cNvSpPr>
                <a:spLocks noChangeArrowheads="1"/>
              </p:cNvSpPr>
              <p:nvPr/>
            </p:nvSpPr>
            <p:spPr bwMode="auto">
              <a:xfrm>
                <a:off x="1940" y="1180"/>
                <a:ext cx="164" cy="327"/>
              </a:xfrm>
              <a:prstGeom prst="ellipse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69361" name="Group 49"/>
          <p:cNvGrpSpPr>
            <a:grpSpLocks/>
          </p:cNvGrpSpPr>
          <p:nvPr/>
        </p:nvGrpSpPr>
        <p:grpSpPr bwMode="auto">
          <a:xfrm>
            <a:off x="7607301" y="1314451"/>
            <a:ext cx="1666875" cy="1851025"/>
            <a:chOff x="3832" y="828"/>
            <a:chExt cx="1050" cy="1166"/>
          </a:xfrm>
        </p:grpSpPr>
        <p:grpSp>
          <p:nvGrpSpPr>
            <p:cNvPr id="269362" name="Group 50"/>
            <p:cNvGrpSpPr>
              <a:grpSpLocks/>
            </p:cNvGrpSpPr>
            <p:nvPr/>
          </p:nvGrpSpPr>
          <p:grpSpPr bwMode="auto">
            <a:xfrm>
              <a:off x="4008" y="828"/>
              <a:ext cx="874" cy="679"/>
              <a:chOff x="3808" y="828"/>
              <a:chExt cx="874" cy="679"/>
            </a:xfrm>
          </p:grpSpPr>
          <p:sp>
            <p:nvSpPr>
              <p:cNvPr id="269363" name="AutoShape 51"/>
              <p:cNvSpPr>
                <a:spLocks noChangeArrowheads="1"/>
              </p:cNvSpPr>
              <p:nvPr/>
            </p:nvSpPr>
            <p:spPr bwMode="auto">
              <a:xfrm rot="13595314">
                <a:off x="4148" y="630"/>
                <a:ext cx="336" cy="732"/>
              </a:xfrm>
              <a:prstGeom prst="can">
                <a:avLst>
                  <a:gd name="adj" fmla="val 99405"/>
                </a:avLst>
              </a:prstGeom>
              <a:gradFill rotWithShape="0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65490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364" name="Oval 52"/>
              <p:cNvSpPr>
                <a:spLocks noChangeArrowheads="1"/>
              </p:cNvSpPr>
              <p:nvPr/>
            </p:nvSpPr>
            <p:spPr bwMode="auto">
              <a:xfrm>
                <a:off x="3808" y="1180"/>
                <a:ext cx="288" cy="327"/>
              </a:xfrm>
              <a:prstGeom prst="ellipse">
                <a:avLst/>
              </a:prstGeom>
              <a:gradFill rotWithShape="0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100000">
                    <a:srgbClr val="FF99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9365" name="Text Box 53"/>
            <p:cNvSpPr txBox="1">
              <a:spLocks noChangeArrowheads="1"/>
            </p:cNvSpPr>
            <p:nvPr/>
          </p:nvSpPr>
          <p:spPr bwMode="auto">
            <a:xfrm>
              <a:off x="3832" y="1590"/>
              <a:ext cx="8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Circular waveguide</a:t>
              </a:r>
            </a:p>
          </p:txBody>
        </p:sp>
      </p:grpSp>
      <p:sp>
        <p:nvSpPr>
          <p:cNvPr id="269366" name="AutoShape 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9367" name="AutoShape 5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0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394" name="Group 2"/>
          <p:cNvGrpSpPr>
            <a:grpSpLocks/>
          </p:cNvGrpSpPr>
          <p:nvPr/>
        </p:nvGrpSpPr>
        <p:grpSpPr bwMode="auto">
          <a:xfrm>
            <a:off x="2971800" y="152401"/>
            <a:ext cx="6172200" cy="2530475"/>
            <a:chOff x="912" y="96"/>
            <a:chExt cx="3888" cy="1594"/>
          </a:xfrm>
        </p:grpSpPr>
        <p:sp>
          <p:nvSpPr>
            <p:cNvPr id="315395" name="Rectangle 3"/>
            <p:cNvSpPr>
              <a:spLocks noChangeArrowheads="1"/>
            </p:cNvSpPr>
            <p:nvPr/>
          </p:nvSpPr>
          <p:spPr bwMode="auto">
            <a:xfrm>
              <a:off x="912" y="1001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5396" name="Group 4"/>
            <p:cNvGrpSpPr>
              <a:grpSpLocks/>
            </p:cNvGrpSpPr>
            <p:nvPr/>
          </p:nvGrpSpPr>
          <p:grpSpPr bwMode="auto">
            <a:xfrm>
              <a:off x="960" y="96"/>
              <a:ext cx="3840" cy="1594"/>
              <a:chOff x="960" y="278"/>
              <a:chExt cx="3840" cy="1594"/>
            </a:xfrm>
          </p:grpSpPr>
          <p:grpSp>
            <p:nvGrpSpPr>
              <p:cNvPr id="315397" name="Group 5"/>
              <p:cNvGrpSpPr>
                <a:grpSpLocks/>
              </p:cNvGrpSpPr>
              <p:nvPr/>
            </p:nvGrpSpPr>
            <p:grpSpPr bwMode="auto">
              <a:xfrm>
                <a:off x="960" y="624"/>
                <a:ext cx="3840" cy="1248"/>
                <a:chOff x="960" y="768"/>
                <a:chExt cx="3840" cy="1392"/>
              </a:xfrm>
            </p:grpSpPr>
            <p:sp>
              <p:nvSpPr>
                <p:cNvPr id="315398" name="Rectangle 6"/>
                <p:cNvSpPr>
                  <a:spLocks noChangeArrowheads="1"/>
                </p:cNvSpPr>
                <p:nvPr/>
              </p:nvSpPr>
              <p:spPr bwMode="auto">
                <a:xfrm>
                  <a:off x="4032" y="1820"/>
                  <a:ext cx="768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CN" sz="1200"/>
                    <a:t>13.17</a:t>
                  </a:r>
                </a:p>
              </p:txBody>
            </p:sp>
            <p:sp>
              <p:nvSpPr>
                <p:cNvPr id="315399" name="Rectangle 7"/>
                <p:cNvSpPr>
                  <a:spLocks noChangeArrowheads="1"/>
                </p:cNvSpPr>
                <p:nvPr/>
              </p:nvSpPr>
              <p:spPr bwMode="auto">
                <a:xfrm>
                  <a:off x="3264" y="1820"/>
                  <a:ext cx="768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sz="1200"/>
                    <a:t>9.965</a:t>
                  </a:r>
                </a:p>
              </p:txBody>
            </p:sp>
            <p:sp>
              <p:nvSpPr>
                <p:cNvPr id="315400" name="Rectangle 8"/>
                <p:cNvSpPr>
                  <a:spLocks noChangeArrowheads="1"/>
                </p:cNvSpPr>
                <p:nvPr/>
              </p:nvSpPr>
              <p:spPr bwMode="auto">
                <a:xfrm>
                  <a:off x="2496" y="1820"/>
                  <a:ext cx="768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sz="1200"/>
                    <a:t>6.705</a:t>
                  </a:r>
                </a:p>
              </p:txBody>
            </p:sp>
            <p:sp>
              <p:nvSpPr>
                <p:cNvPr id="315401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1820"/>
                  <a:ext cx="768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CN" sz="1200"/>
                    <a:t>3.054</a:t>
                  </a:r>
                </a:p>
              </p:txBody>
            </p:sp>
            <p:sp>
              <p:nvSpPr>
                <p:cNvPr id="315402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0"/>
                  <a:ext cx="768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sz="1400">
                      <a:solidFill>
                        <a:srgbClr val="3333FF"/>
                      </a:solidFill>
                    </a:rPr>
                    <a:t>2</a:t>
                  </a:r>
                </a:p>
              </p:txBody>
            </p:sp>
            <p:sp>
              <p:nvSpPr>
                <p:cNvPr id="315403" name="Rectangle 11"/>
                <p:cNvSpPr>
                  <a:spLocks noChangeArrowheads="1"/>
                </p:cNvSpPr>
                <p:nvPr/>
              </p:nvSpPr>
              <p:spPr bwMode="auto">
                <a:xfrm>
                  <a:off x="4032" y="1481"/>
                  <a:ext cx="768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sz="1200"/>
                    <a:t>11.71</a:t>
                  </a:r>
                </a:p>
              </p:txBody>
            </p:sp>
            <p:sp>
              <p:nvSpPr>
                <p:cNvPr id="315404" name="Rectangle 12"/>
                <p:cNvSpPr>
                  <a:spLocks noChangeArrowheads="1"/>
                </p:cNvSpPr>
                <p:nvPr/>
              </p:nvSpPr>
              <p:spPr bwMode="auto">
                <a:xfrm>
                  <a:off x="3264" y="1481"/>
                  <a:ext cx="768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sz="1200"/>
                    <a:t>8.526</a:t>
                  </a:r>
                </a:p>
              </p:txBody>
            </p:sp>
            <p:sp>
              <p:nvSpPr>
                <p:cNvPr id="315405" name="Rectangle 13"/>
                <p:cNvSpPr>
                  <a:spLocks noChangeArrowheads="1"/>
                </p:cNvSpPr>
                <p:nvPr/>
              </p:nvSpPr>
              <p:spPr bwMode="auto">
                <a:xfrm>
                  <a:off x="2496" y="1481"/>
                  <a:ext cx="768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sz="1200"/>
                    <a:t>5.332</a:t>
                  </a:r>
                </a:p>
              </p:txBody>
            </p:sp>
            <p:sp>
              <p:nvSpPr>
                <p:cNvPr id="315406" name="Rectangle 14"/>
                <p:cNvSpPr>
                  <a:spLocks noChangeArrowheads="1"/>
                </p:cNvSpPr>
                <p:nvPr/>
              </p:nvSpPr>
              <p:spPr bwMode="auto">
                <a:xfrm>
                  <a:off x="1728" y="1481"/>
                  <a:ext cx="768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CN" sz="1200"/>
                    <a:t>1.841</a:t>
                  </a:r>
                </a:p>
              </p:txBody>
            </p:sp>
            <p:sp>
              <p:nvSpPr>
                <p:cNvPr id="315407" name="Rectangle 15"/>
                <p:cNvSpPr>
                  <a:spLocks noChangeArrowheads="1"/>
                </p:cNvSpPr>
                <p:nvPr/>
              </p:nvSpPr>
              <p:spPr bwMode="auto">
                <a:xfrm>
                  <a:off x="960" y="1481"/>
                  <a:ext cx="768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sz="1400">
                      <a:solidFill>
                        <a:srgbClr val="3333FF"/>
                      </a:solidFill>
                    </a:rPr>
                    <a:t>1</a:t>
                  </a:r>
                </a:p>
              </p:txBody>
            </p:sp>
            <p:sp>
              <p:nvSpPr>
                <p:cNvPr id="315408" name="Rectangle 16"/>
                <p:cNvSpPr>
                  <a:spLocks noChangeArrowheads="1"/>
                </p:cNvSpPr>
                <p:nvPr/>
              </p:nvSpPr>
              <p:spPr bwMode="auto">
                <a:xfrm>
                  <a:off x="4032" y="1180"/>
                  <a:ext cx="768" cy="3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sz="1200"/>
                    <a:t>13.32</a:t>
                  </a:r>
                </a:p>
              </p:txBody>
            </p:sp>
            <p:sp>
              <p:nvSpPr>
                <p:cNvPr id="315409" name="Rectangle 17"/>
                <p:cNvSpPr>
                  <a:spLocks noChangeArrowheads="1"/>
                </p:cNvSpPr>
                <p:nvPr/>
              </p:nvSpPr>
              <p:spPr bwMode="auto">
                <a:xfrm>
                  <a:off x="3264" y="1180"/>
                  <a:ext cx="768" cy="3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sz="1200"/>
                    <a:t>10.17</a:t>
                  </a:r>
                </a:p>
              </p:txBody>
            </p:sp>
            <p:sp>
              <p:nvSpPr>
                <p:cNvPr id="315410" name="Rectangle 18"/>
                <p:cNvSpPr>
                  <a:spLocks noChangeArrowheads="1"/>
                </p:cNvSpPr>
                <p:nvPr/>
              </p:nvSpPr>
              <p:spPr bwMode="auto">
                <a:xfrm>
                  <a:off x="2496" y="1180"/>
                  <a:ext cx="768" cy="3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sz="1200"/>
                    <a:t>7.016</a:t>
                  </a:r>
                </a:p>
              </p:txBody>
            </p:sp>
            <p:sp>
              <p:nvSpPr>
                <p:cNvPr id="315411" name="Rectangle 19"/>
                <p:cNvSpPr>
                  <a:spLocks noChangeArrowheads="1"/>
                </p:cNvSpPr>
                <p:nvPr/>
              </p:nvSpPr>
              <p:spPr bwMode="auto">
                <a:xfrm>
                  <a:off x="1728" y="1180"/>
                  <a:ext cx="768" cy="3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sz="1200"/>
                    <a:t>3.832</a:t>
                  </a:r>
                </a:p>
              </p:txBody>
            </p:sp>
            <p:sp>
              <p:nvSpPr>
                <p:cNvPr id="315412" name="Rectangle 20"/>
                <p:cNvSpPr>
                  <a:spLocks noChangeArrowheads="1"/>
                </p:cNvSpPr>
                <p:nvPr/>
              </p:nvSpPr>
              <p:spPr bwMode="auto">
                <a:xfrm>
                  <a:off x="960" y="1180"/>
                  <a:ext cx="768" cy="3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sz="1400">
                      <a:solidFill>
                        <a:srgbClr val="3333FF"/>
                      </a:solidFill>
                    </a:rPr>
                    <a:t>0</a:t>
                  </a:r>
                </a:p>
              </p:txBody>
            </p:sp>
            <p:sp>
              <p:nvSpPr>
                <p:cNvPr id="315413" name="Rectangle 21"/>
                <p:cNvSpPr>
                  <a:spLocks noChangeArrowheads="1"/>
                </p:cNvSpPr>
                <p:nvPr/>
              </p:nvSpPr>
              <p:spPr bwMode="auto">
                <a:xfrm>
                  <a:off x="4032" y="880"/>
                  <a:ext cx="768" cy="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sz="1400">
                      <a:solidFill>
                        <a:srgbClr val="3333FF"/>
                      </a:solidFill>
                    </a:rPr>
                    <a:t>4</a:t>
                  </a:r>
                </a:p>
              </p:txBody>
            </p:sp>
            <p:sp>
              <p:nvSpPr>
                <p:cNvPr id="31541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64" y="880"/>
                  <a:ext cx="768" cy="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sz="1400">
                      <a:solidFill>
                        <a:srgbClr val="3333FF"/>
                      </a:solidFill>
                    </a:rPr>
                    <a:t>3</a:t>
                  </a:r>
                </a:p>
              </p:txBody>
            </p:sp>
            <p:sp>
              <p:nvSpPr>
                <p:cNvPr id="315415" name="Rectangle 23"/>
                <p:cNvSpPr>
                  <a:spLocks noChangeArrowheads="1"/>
                </p:cNvSpPr>
                <p:nvPr/>
              </p:nvSpPr>
              <p:spPr bwMode="auto">
                <a:xfrm>
                  <a:off x="2496" y="880"/>
                  <a:ext cx="768" cy="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sz="1400">
                      <a:solidFill>
                        <a:srgbClr val="3333FF"/>
                      </a:solidFill>
                    </a:rPr>
                    <a:t>2</a:t>
                  </a:r>
                </a:p>
              </p:txBody>
            </p:sp>
            <p:sp>
              <p:nvSpPr>
                <p:cNvPr id="315416" name="Rectangle 24"/>
                <p:cNvSpPr>
                  <a:spLocks noChangeArrowheads="1"/>
                </p:cNvSpPr>
                <p:nvPr/>
              </p:nvSpPr>
              <p:spPr bwMode="auto">
                <a:xfrm>
                  <a:off x="1728" y="880"/>
                  <a:ext cx="768" cy="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sz="1400">
                      <a:solidFill>
                        <a:srgbClr val="3333FF"/>
                      </a:solidFill>
                    </a:rPr>
                    <a:t>1</a:t>
                  </a:r>
                </a:p>
              </p:txBody>
            </p:sp>
            <p:sp>
              <p:nvSpPr>
                <p:cNvPr id="315417" name="Rectangle 25"/>
                <p:cNvSpPr>
                  <a:spLocks noChangeArrowheads="1"/>
                </p:cNvSpPr>
                <p:nvPr/>
              </p:nvSpPr>
              <p:spPr bwMode="auto">
                <a:xfrm>
                  <a:off x="960" y="880"/>
                  <a:ext cx="768" cy="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endParaRPr lang="zh-CN" altLang="en-US" sz="1200">
                    <a:solidFill>
                      <a:srgbClr val="3333FF"/>
                    </a:solidFill>
                  </a:endParaRPr>
                </a:p>
              </p:txBody>
            </p:sp>
            <p:sp>
              <p:nvSpPr>
                <p:cNvPr id="315418" name="Line 26"/>
                <p:cNvSpPr>
                  <a:spLocks noChangeShapeType="1"/>
                </p:cNvSpPr>
                <p:nvPr/>
              </p:nvSpPr>
              <p:spPr bwMode="auto">
                <a:xfrm>
                  <a:off x="960" y="880"/>
                  <a:ext cx="384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419" name="Line 27"/>
                <p:cNvSpPr>
                  <a:spLocks noChangeShapeType="1"/>
                </p:cNvSpPr>
                <p:nvPr/>
              </p:nvSpPr>
              <p:spPr bwMode="auto">
                <a:xfrm>
                  <a:off x="960" y="1180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420" name="Line 28"/>
                <p:cNvSpPr>
                  <a:spLocks noChangeShapeType="1"/>
                </p:cNvSpPr>
                <p:nvPr/>
              </p:nvSpPr>
              <p:spPr bwMode="auto">
                <a:xfrm>
                  <a:off x="960" y="1481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421" name="Line 29"/>
                <p:cNvSpPr>
                  <a:spLocks noChangeShapeType="1"/>
                </p:cNvSpPr>
                <p:nvPr/>
              </p:nvSpPr>
              <p:spPr bwMode="auto">
                <a:xfrm>
                  <a:off x="960" y="1820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422" name="Line 30"/>
                <p:cNvSpPr>
                  <a:spLocks noChangeShapeType="1"/>
                </p:cNvSpPr>
                <p:nvPr/>
              </p:nvSpPr>
              <p:spPr bwMode="auto">
                <a:xfrm>
                  <a:off x="960" y="2160"/>
                  <a:ext cx="384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423" name="Line 31"/>
                <p:cNvSpPr>
                  <a:spLocks noChangeShapeType="1"/>
                </p:cNvSpPr>
                <p:nvPr/>
              </p:nvSpPr>
              <p:spPr bwMode="auto">
                <a:xfrm>
                  <a:off x="960" y="880"/>
                  <a:ext cx="0" cy="128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424" name="Line 32"/>
                <p:cNvSpPr>
                  <a:spLocks noChangeShapeType="1"/>
                </p:cNvSpPr>
                <p:nvPr/>
              </p:nvSpPr>
              <p:spPr bwMode="auto">
                <a:xfrm>
                  <a:off x="1728" y="880"/>
                  <a:ext cx="0" cy="12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425" name="Line 33"/>
                <p:cNvSpPr>
                  <a:spLocks noChangeShapeType="1"/>
                </p:cNvSpPr>
                <p:nvPr/>
              </p:nvSpPr>
              <p:spPr bwMode="auto">
                <a:xfrm>
                  <a:off x="2496" y="880"/>
                  <a:ext cx="0" cy="12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426" name="Line 34"/>
                <p:cNvSpPr>
                  <a:spLocks noChangeShapeType="1"/>
                </p:cNvSpPr>
                <p:nvPr/>
              </p:nvSpPr>
              <p:spPr bwMode="auto">
                <a:xfrm>
                  <a:off x="3264" y="880"/>
                  <a:ext cx="0" cy="12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427" name="Line 35"/>
                <p:cNvSpPr>
                  <a:spLocks noChangeShapeType="1"/>
                </p:cNvSpPr>
                <p:nvPr/>
              </p:nvSpPr>
              <p:spPr bwMode="auto">
                <a:xfrm>
                  <a:off x="4032" y="880"/>
                  <a:ext cx="0" cy="12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428" name="Line 36"/>
                <p:cNvSpPr>
                  <a:spLocks noChangeShapeType="1"/>
                </p:cNvSpPr>
                <p:nvPr/>
              </p:nvSpPr>
              <p:spPr bwMode="auto">
                <a:xfrm>
                  <a:off x="4800" y="880"/>
                  <a:ext cx="0" cy="128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429" name="Line 37"/>
                <p:cNvSpPr>
                  <a:spLocks noChangeShapeType="1"/>
                </p:cNvSpPr>
                <p:nvPr/>
              </p:nvSpPr>
              <p:spPr bwMode="auto">
                <a:xfrm>
                  <a:off x="960" y="888"/>
                  <a:ext cx="768" cy="31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43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016" y="864"/>
                  <a:ext cx="288" cy="3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  <a:spcBef>
                      <a:spcPct val="50000"/>
                    </a:spcBef>
                  </a:pPr>
                  <a:r>
                    <a:rPr kumimoji="1" lang="en-US" altLang="zh-CN" sz="2000" i="1">
                      <a:latin typeface="Times New Roman" panose="02020603050405020304" pitchFamily="18" charset="0"/>
                      <a:ea typeface="楷体_GB2312" pitchFamily="49" charset="-122"/>
                    </a:rPr>
                    <a:t>m</a:t>
                  </a:r>
                </a:p>
              </p:txBody>
            </p:sp>
            <p:sp>
              <p:nvSpPr>
                <p:cNvPr id="31543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488" y="768"/>
                  <a:ext cx="288" cy="3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  <a:spcBef>
                      <a:spcPct val="50000"/>
                    </a:spcBef>
                  </a:pPr>
                  <a:r>
                    <a:rPr kumimoji="1" lang="en-US" altLang="zh-CN" sz="2000" i="1">
                      <a:latin typeface="Times New Roman" panose="02020603050405020304" pitchFamily="18" charset="0"/>
                      <a:ea typeface="楷体_GB2312" pitchFamily="49" charset="-122"/>
                    </a:rPr>
                    <a:t>n</a:t>
                  </a:r>
                </a:p>
              </p:txBody>
            </p:sp>
          </p:grpSp>
          <p:grpSp>
            <p:nvGrpSpPr>
              <p:cNvPr id="315432" name="Group 40"/>
              <p:cNvGrpSpPr>
                <a:grpSpLocks/>
              </p:cNvGrpSpPr>
              <p:nvPr/>
            </p:nvGrpSpPr>
            <p:grpSpPr bwMode="auto">
              <a:xfrm>
                <a:off x="2256" y="278"/>
                <a:ext cx="1488" cy="346"/>
                <a:chOff x="2736" y="240"/>
                <a:chExt cx="1488" cy="346"/>
              </a:xfrm>
            </p:grpSpPr>
            <p:sp>
              <p:nvSpPr>
                <p:cNvPr id="31543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736" y="240"/>
                  <a:ext cx="1488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  <a:spcBef>
                      <a:spcPct val="50000"/>
                    </a:spcBef>
                  </a:pPr>
                  <a:r>
                    <a:rPr kumimoji="1" lang="en-US" altLang="zh-CN" sz="2000">
                      <a:solidFill>
                        <a:srgbClr val="3333FF"/>
                      </a:solidFill>
                      <a:latin typeface="Times New Roman" panose="02020603050405020304" pitchFamily="18" charset="0"/>
                    </a:rPr>
                    <a:t>The values of</a:t>
                  </a:r>
                  <a:endParaRPr kumimoji="1" lang="en-US" altLang="zh-CN" sz="20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aphicFrame>
              <p:nvGraphicFramePr>
                <p:cNvPr id="315434" name="Object 42"/>
                <p:cNvGraphicFramePr>
                  <a:graphicFrameLocks noChangeAspect="1"/>
                </p:cNvGraphicFramePr>
                <p:nvPr/>
              </p:nvGraphicFramePr>
              <p:xfrm>
                <a:off x="3744" y="342"/>
                <a:ext cx="240" cy="2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7922" r:id="rId3" imgW="241300" imgH="228600" progId="Equation.3">
                        <p:embed/>
                      </p:oleObj>
                    </mc:Choice>
                    <mc:Fallback>
                      <p:oleObj r:id="rId3" imgW="241300" imgH="2286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44" y="342"/>
                              <a:ext cx="240" cy="23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315435" name="Group 43"/>
          <p:cNvGrpSpPr>
            <a:grpSpLocks/>
          </p:cNvGrpSpPr>
          <p:nvPr/>
        </p:nvGrpSpPr>
        <p:grpSpPr bwMode="auto">
          <a:xfrm>
            <a:off x="2133600" y="2895601"/>
            <a:ext cx="7924800" cy="1235075"/>
            <a:chOff x="384" y="2016"/>
            <a:chExt cx="4992" cy="778"/>
          </a:xfrm>
        </p:grpSpPr>
        <p:sp>
          <p:nvSpPr>
            <p:cNvPr id="315436" name="Text Box 44"/>
            <p:cNvSpPr txBox="1">
              <a:spLocks noChangeArrowheads="1"/>
            </p:cNvSpPr>
            <p:nvPr/>
          </p:nvSpPr>
          <p:spPr bwMode="auto">
            <a:xfrm>
              <a:off x="384" y="2016"/>
              <a:ext cx="4992" cy="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As with the rectangular waveguide, if         , then the propagation constant         , meaning that the wave is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cut off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, so that propagation ceases.</a:t>
              </a:r>
              <a:r>
                <a:rPr kumimoji="1" lang="en-US" altLang="zh-CN" sz="200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000">
                  <a:solidFill>
                    <a:srgbClr val="3333FF"/>
                  </a:solidFill>
                  <a:latin typeface="楷体_GB2312" pitchFamily="49" charset="-122"/>
                </a:rPr>
                <a:t>	</a:t>
              </a:r>
              <a:r>
                <a:rPr kumimoji="1" lang="en-US" altLang="zh-CN" sz="200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315437" name="Object 45"/>
            <p:cNvGraphicFramePr>
              <a:graphicFrameLocks noChangeAspect="1"/>
            </p:cNvGraphicFramePr>
            <p:nvPr/>
          </p:nvGraphicFramePr>
          <p:xfrm>
            <a:off x="3342" y="2082"/>
            <a:ext cx="4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23" name="Equation" r:id="rId5" imgW="393480" imgH="228600" progId="Equation.3">
                    <p:embed/>
                  </p:oleObj>
                </mc:Choice>
                <mc:Fallback>
                  <p:oleObj name="Equation" r:id="rId5" imgW="393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2" y="2082"/>
                          <a:ext cx="40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5438" name="Object 46"/>
            <p:cNvGraphicFramePr>
              <a:graphicFrameLocks noChangeAspect="1"/>
            </p:cNvGraphicFramePr>
            <p:nvPr/>
          </p:nvGraphicFramePr>
          <p:xfrm>
            <a:off x="1056" y="2328"/>
            <a:ext cx="42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24" r:id="rId7" imgW="431613" imgH="215806" progId="Equation.3">
                    <p:embed/>
                  </p:oleObj>
                </mc:Choice>
                <mc:Fallback>
                  <p:oleObj r:id="rId7" imgW="43161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328"/>
                          <a:ext cx="420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5439" name="Group 47"/>
          <p:cNvGrpSpPr>
            <a:grpSpLocks/>
          </p:cNvGrpSpPr>
          <p:nvPr/>
        </p:nvGrpSpPr>
        <p:grpSpPr bwMode="auto">
          <a:xfrm>
            <a:off x="2524125" y="5486401"/>
            <a:ext cx="6161088" cy="739775"/>
            <a:chOff x="768" y="3168"/>
            <a:chExt cx="3881" cy="466"/>
          </a:xfrm>
        </p:grpSpPr>
        <p:sp>
          <p:nvSpPr>
            <p:cNvPr id="315440" name="Text Box 48"/>
            <p:cNvSpPr txBox="1">
              <a:spLocks noChangeArrowheads="1"/>
            </p:cNvSpPr>
            <p:nvPr/>
          </p:nvSpPr>
          <p:spPr bwMode="auto">
            <a:xfrm>
              <a:off x="768" y="3168"/>
              <a:ext cx="182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For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wave, we have</a:t>
              </a:r>
            </a:p>
          </p:txBody>
        </p:sp>
        <p:graphicFrame>
          <p:nvGraphicFramePr>
            <p:cNvPr id="315441" name="Object 49"/>
            <p:cNvGraphicFramePr>
              <a:graphicFrameLocks noChangeAspect="1"/>
            </p:cNvGraphicFramePr>
            <p:nvPr/>
          </p:nvGraphicFramePr>
          <p:xfrm>
            <a:off x="2802" y="3168"/>
            <a:ext cx="1847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25" name="Equation" r:id="rId9" imgW="1765080" imgH="444240" progId="Equation.3">
                    <p:embed/>
                  </p:oleObj>
                </mc:Choice>
                <mc:Fallback>
                  <p:oleObj name="Equation" r:id="rId9" imgW="17650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2" y="3168"/>
                          <a:ext cx="1847" cy="4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5442" name="Group 50"/>
          <p:cNvGrpSpPr>
            <a:grpSpLocks/>
          </p:cNvGrpSpPr>
          <p:nvPr/>
        </p:nvGrpSpPr>
        <p:grpSpPr bwMode="auto">
          <a:xfrm>
            <a:off x="2524126" y="4724401"/>
            <a:ext cx="6162675" cy="720725"/>
            <a:chOff x="774" y="3098"/>
            <a:chExt cx="3882" cy="454"/>
          </a:xfrm>
        </p:grpSpPr>
        <p:graphicFrame>
          <p:nvGraphicFramePr>
            <p:cNvPr id="315443" name="Object 51"/>
            <p:cNvGraphicFramePr>
              <a:graphicFrameLocks noChangeAspect="1"/>
            </p:cNvGraphicFramePr>
            <p:nvPr/>
          </p:nvGraphicFramePr>
          <p:xfrm>
            <a:off x="2822" y="3098"/>
            <a:ext cx="183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26" name="Equation" r:id="rId11" imgW="1803240" imgH="444240" progId="Equation.3">
                    <p:embed/>
                  </p:oleObj>
                </mc:Choice>
                <mc:Fallback>
                  <p:oleObj name="Equation" r:id="rId11" imgW="18032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2" y="3098"/>
                          <a:ext cx="1834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5444" name="Text Box 52"/>
            <p:cNvSpPr txBox="1">
              <a:spLocks noChangeArrowheads="1"/>
            </p:cNvSpPr>
            <p:nvPr/>
          </p:nvSpPr>
          <p:spPr bwMode="auto">
            <a:xfrm>
              <a:off x="774" y="3102"/>
              <a:ext cx="177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For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TM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wave, we have</a:t>
              </a:r>
            </a:p>
          </p:txBody>
        </p:sp>
      </p:grpSp>
      <p:grpSp>
        <p:nvGrpSpPr>
          <p:cNvPr id="315445" name="Group 53"/>
          <p:cNvGrpSpPr>
            <a:grpSpLocks/>
          </p:cNvGrpSpPr>
          <p:nvPr/>
        </p:nvGrpSpPr>
        <p:grpSpPr bwMode="auto">
          <a:xfrm>
            <a:off x="2514601" y="4114800"/>
            <a:ext cx="3463925" cy="742950"/>
            <a:chOff x="624" y="2754"/>
            <a:chExt cx="2182" cy="468"/>
          </a:xfrm>
        </p:grpSpPr>
        <p:graphicFrame>
          <p:nvGraphicFramePr>
            <p:cNvPr id="315446" name="Object 54"/>
            <p:cNvGraphicFramePr>
              <a:graphicFrameLocks noChangeAspect="1"/>
            </p:cNvGraphicFramePr>
            <p:nvPr/>
          </p:nvGraphicFramePr>
          <p:xfrm>
            <a:off x="1584" y="2785"/>
            <a:ext cx="1222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27" name="Equation" r:id="rId13" imgW="1206360" imgH="431640" progId="Equation.3">
                    <p:embed/>
                  </p:oleObj>
                </mc:Choice>
                <mc:Fallback>
                  <p:oleObj name="Equation" r:id="rId13" imgW="12063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785"/>
                          <a:ext cx="1222" cy="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5447" name="Text Box 55"/>
            <p:cNvSpPr txBox="1">
              <a:spLocks noChangeArrowheads="1"/>
            </p:cNvSpPr>
            <p:nvPr/>
          </p:nvSpPr>
          <p:spPr bwMode="auto">
            <a:xfrm>
              <a:off x="624" y="2754"/>
              <a:ext cx="57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From</a:t>
              </a:r>
            </a:p>
          </p:txBody>
        </p:sp>
      </p:grpSp>
      <p:sp>
        <p:nvSpPr>
          <p:cNvPr id="315448" name="AutoShape 5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5449" name="AutoShape 5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5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5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5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5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5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5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962400" y="2075934"/>
            <a:ext cx="533400" cy="369332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2133600" y="304801"/>
            <a:ext cx="7848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The following figure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gives the cutoff wavelength of several modes in a circular waveguide.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5867400" y="898526"/>
            <a:ext cx="40386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11</a:t>
            </a:r>
            <a:r>
              <a:rPr kumimoji="1" lang="en-US" altLang="zh-CN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wave has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the longest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cutoff wavelength, and the next one is the</a:t>
            </a:r>
            <a:r>
              <a:rPr kumimoji="1" lang="en-US" altLang="zh-CN" sz="2000">
                <a:latin typeface="Times New Roman" panose="02020603050405020304" pitchFamily="18" charset="0"/>
              </a:rPr>
              <a:t> TM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01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wave.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16421" name="Group 5"/>
          <p:cNvGrpSpPr>
            <a:grpSpLocks/>
          </p:cNvGrpSpPr>
          <p:nvPr/>
        </p:nvGrpSpPr>
        <p:grpSpPr bwMode="auto">
          <a:xfrm>
            <a:off x="2286000" y="1143001"/>
            <a:ext cx="3657600" cy="1909763"/>
            <a:chOff x="480" y="720"/>
            <a:chExt cx="2304" cy="1203"/>
          </a:xfrm>
        </p:grpSpPr>
        <p:sp>
          <p:nvSpPr>
            <p:cNvPr id="316422" name="Rectangle 6"/>
            <p:cNvSpPr>
              <a:spLocks noChangeArrowheads="1"/>
            </p:cNvSpPr>
            <p:nvPr/>
          </p:nvSpPr>
          <p:spPr bwMode="auto">
            <a:xfrm>
              <a:off x="480" y="1180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6423" name="Group 7"/>
            <p:cNvGrpSpPr>
              <a:grpSpLocks/>
            </p:cNvGrpSpPr>
            <p:nvPr/>
          </p:nvGrpSpPr>
          <p:grpSpPr bwMode="auto">
            <a:xfrm>
              <a:off x="480" y="720"/>
              <a:ext cx="2304" cy="1203"/>
              <a:chOff x="480" y="672"/>
              <a:chExt cx="2304" cy="1203"/>
            </a:xfrm>
          </p:grpSpPr>
          <p:sp>
            <p:nvSpPr>
              <p:cNvPr id="316424" name="Rectangle 8"/>
              <p:cNvSpPr>
                <a:spLocks noChangeArrowheads="1"/>
              </p:cNvSpPr>
              <p:nvPr/>
            </p:nvSpPr>
            <p:spPr bwMode="auto">
              <a:xfrm>
                <a:off x="2028" y="1003"/>
                <a:ext cx="152" cy="4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425" name="Line 9"/>
              <p:cNvSpPr>
                <a:spLocks noChangeShapeType="1"/>
              </p:cNvSpPr>
              <p:nvPr/>
            </p:nvSpPr>
            <p:spPr bwMode="auto">
              <a:xfrm flipV="1">
                <a:off x="597" y="1686"/>
                <a:ext cx="182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426" name="Line 10"/>
              <p:cNvSpPr>
                <a:spLocks noChangeShapeType="1"/>
              </p:cNvSpPr>
              <p:nvPr/>
            </p:nvSpPr>
            <p:spPr bwMode="auto">
              <a:xfrm>
                <a:off x="597" y="1644"/>
                <a:ext cx="0" cy="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427" name="Line 11"/>
              <p:cNvSpPr>
                <a:spLocks noChangeShapeType="1"/>
              </p:cNvSpPr>
              <p:nvPr/>
            </p:nvSpPr>
            <p:spPr bwMode="auto">
              <a:xfrm>
                <a:off x="1875" y="848"/>
                <a:ext cx="0" cy="8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428" name="Line 12"/>
              <p:cNvSpPr>
                <a:spLocks noChangeShapeType="1"/>
              </p:cNvSpPr>
              <p:nvPr/>
            </p:nvSpPr>
            <p:spPr bwMode="auto">
              <a:xfrm flipV="1">
                <a:off x="1535" y="993"/>
                <a:ext cx="0" cy="6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429" name="Line 13"/>
              <p:cNvSpPr>
                <a:spLocks noChangeShapeType="1"/>
              </p:cNvSpPr>
              <p:nvPr/>
            </p:nvSpPr>
            <p:spPr bwMode="auto">
              <a:xfrm flipH="1" flipV="1">
                <a:off x="1172" y="1344"/>
                <a:ext cx="0" cy="3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430" name="Line 14"/>
              <p:cNvSpPr>
                <a:spLocks noChangeShapeType="1"/>
              </p:cNvSpPr>
              <p:nvPr/>
            </p:nvSpPr>
            <p:spPr bwMode="auto">
              <a:xfrm flipH="1">
                <a:off x="1594" y="889"/>
                <a:ext cx="281" cy="0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431" name="Line 15"/>
              <p:cNvSpPr>
                <a:spLocks noChangeShapeType="1"/>
              </p:cNvSpPr>
              <p:nvPr/>
            </p:nvSpPr>
            <p:spPr bwMode="auto">
              <a:xfrm flipH="1">
                <a:off x="1254" y="1055"/>
                <a:ext cx="281" cy="0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432" name="Line 16"/>
              <p:cNvSpPr>
                <a:spLocks noChangeShapeType="1"/>
              </p:cNvSpPr>
              <p:nvPr/>
            </p:nvSpPr>
            <p:spPr bwMode="auto">
              <a:xfrm flipH="1" flipV="1">
                <a:off x="902" y="1406"/>
                <a:ext cx="270" cy="0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433" name="Text Box 17"/>
              <p:cNvSpPr txBox="1">
                <a:spLocks noChangeArrowheads="1"/>
              </p:cNvSpPr>
              <p:nvPr/>
            </p:nvSpPr>
            <p:spPr bwMode="auto">
              <a:xfrm>
                <a:off x="480" y="1644"/>
                <a:ext cx="258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16434" name="Text Box 18"/>
              <p:cNvSpPr txBox="1">
                <a:spLocks noChangeArrowheads="1"/>
              </p:cNvSpPr>
              <p:nvPr/>
            </p:nvSpPr>
            <p:spPr bwMode="auto">
              <a:xfrm>
                <a:off x="864" y="1637"/>
                <a:ext cx="258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16435" name="Text Box 19"/>
              <p:cNvSpPr txBox="1">
                <a:spLocks noChangeArrowheads="1"/>
              </p:cNvSpPr>
              <p:nvPr/>
            </p:nvSpPr>
            <p:spPr bwMode="auto">
              <a:xfrm>
                <a:off x="1148" y="1648"/>
                <a:ext cx="34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16436" name="Text Box 20"/>
              <p:cNvSpPr txBox="1">
                <a:spLocks noChangeArrowheads="1"/>
              </p:cNvSpPr>
              <p:nvPr/>
            </p:nvSpPr>
            <p:spPr bwMode="auto">
              <a:xfrm>
                <a:off x="856" y="1216"/>
                <a:ext cx="399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TE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01</a:t>
                </a:r>
              </a:p>
            </p:txBody>
          </p:sp>
          <p:sp>
            <p:nvSpPr>
              <p:cNvPr id="316437" name="Text Box 21"/>
              <p:cNvSpPr txBox="1">
                <a:spLocks noChangeArrowheads="1"/>
              </p:cNvSpPr>
              <p:nvPr/>
            </p:nvSpPr>
            <p:spPr bwMode="auto">
              <a:xfrm>
                <a:off x="1072" y="1032"/>
                <a:ext cx="39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TE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316438" name="Text Box 22"/>
              <p:cNvSpPr txBox="1">
                <a:spLocks noChangeArrowheads="1"/>
              </p:cNvSpPr>
              <p:nvPr/>
            </p:nvSpPr>
            <p:spPr bwMode="auto">
              <a:xfrm>
                <a:off x="1200" y="864"/>
                <a:ext cx="43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TM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01</a:t>
                </a:r>
              </a:p>
            </p:txBody>
          </p:sp>
          <p:sp>
            <p:nvSpPr>
              <p:cNvPr id="316439" name="Text Box 23"/>
              <p:cNvSpPr txBox="1">
                <a:spLocks noChangeArrowheads="1"/>
              </p:cNvSpPr>
              <p:nvPr/>
            </p:nvSpPr>
            <p:spPr bwMode="auto">
              <a:xfrm>
                <a:off x="1500" y="672"/>
                <a:ext cx="42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TE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16440" name="Line 24"/>
              <p:cNvSpPr>
                <a:spLocks noChangeShapeType="1"/>
              </p:cNvSpPr>
              <p:nvPr/>
            </p:nvSpPr>
            <p:spPr bwMode="auto">
              <a:xfrm>
                <a:off x="1688" y="1644"/>
                <a:ext cx="0" cy="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441" name="Line 25"/>
              <p:cNvSpPr>
                <a:spLocks noChangeShapeType="1"/>
              </p:cNvSpPr>
              <p:nvPr/>
            </p:nvSpPr>
            <p:spPr bwMode="auto">
              <a:xfrm>
                <a:off x="949" y="1634"/>
                <a:ext cx="0" cy="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442" name="Line 26"/>
              <p:cNvSpPr>
                <a:spLocks noChangeShapeType="1"/>
              </p:cNvSpPr>
              <p:nvPr/>
            </p:nvSpPr>
            <p:spPr bwMode="auto">
              <a:xfrm>
                <a:off x="1312" y="1644"/>
                <a:ext cx="0" cy="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443" name="Text Box 27"/>
              <p:cNvSpPr txBox="1">
                <a:spLocks noChangeArrowheads="1"/>
              </p:cNvSpPr>
              <p:nvPr/>
            </p:nvSpPr>
            <p:spPr bwMode="auto">
              <a:xfrm>
                <a:off x="1535" y="1648"/>
                <a:ext cx="34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16444" name="Text Box 28"/>
              <p:cNvSpPr txBox="1">
                <a:spLocks noChangeArrowheads="1"/>
              </p:cNvSpPr>
              <p:nvPr/>
            </p:nvSpPr>
            <p:spPr bwMode="auto">
              <a:xfrm>
                <a:off x="1922" y="1648"/>
                <a:ext cx="34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16445" name="Line 29"/>
              <p:cNvSpPr>
                <a:spLocks noChangeShapeType="1"/>
              </p:cNvSpPr>
              <p:nvPr/>
            </p:nvSpPr>
            <p:spPr bwMode="auto">
              <a:xfrm flipV="1">
                <a:off x="1383" y="1189"/>
                <a:ext cx="0" cy="4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446" name="Line 30"/>
              <p:cNvSpPr>
                <a:spLocks noChangeShapeType="1"/>
              </p:cNvSpPr>
              <p:nvPr/>
            </p:nvSpPr>
            <p:spPr bwMode="auto">
              <a:xfrm flipH="1">
                <a:off x="1113" y="1231"/>
                <a:ext cx="270" cy="0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447" name="Text Box 31"/>
              <p:cNvSpPr txBox="1">
                <a:spLocks noChangeArrowheads="1"/>
              </p:cNvSpPr>
              <p:nvPr/>
            </p:nvSpPr>
            <p:spPr bwMode="auto">
              <a:xfrm>
                <a:off x="2444" y="1584"/>
                <a:ext cx="34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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16448" name="Line 32"/>
              <p:cNvSpPr>
                <a:spLocks noChangeShapeType="1"/>
              </p:cNvSpPr>
              <p:nvPr/>
            </p:nvSpPr>
            <p:spPr bwMode="auto">
              <a:xfrm>
                <a:off x="2063" y="1634"/>
                <a:ext cx="0" cy="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6449" name="Text Box 33"/>
          <p:cNvSpPr txBox="1">
            <a:spLocks noChangeArrowheads="1"/>
          </p:cNvSpPr>
          <p:nvPr/>
        </p:nvSpPr>
        <p:spPr bwMode="auto">
          <a:xfrm rot="-10800000">
            <a:off x="4524375" y="1379538"/>
            <a:ext cx="685800" cy="1371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/>
          <a:lstStyle/>
          <a:p>
            <a:pPr algn="just" eaLnBrk="0" hangingPunct="0"/>
            <a:r>
              <a:rPr lang="zh-CN" altLang="en-US" sz="1000">
                <a:latin typeface="Times New Roman" panose="02020603050405020304" pitchFamily="18" charset="0"/>
              </a:rPr>
              <a:t> </a:t>
            </a:r>
            <a:endParaRPr lang="zh-CN" altLang="en-US" sz="800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Cutoff area</a:t>
            </a:r>
          </a:p>
        </p:txBody>
      </p:sp>
      <p:sp>
        <p:nvSpPr>
          <p:cNvPr id="316450" name="Text Box 34"/>
          <p:cNvSpPr txBox="1">
            <a:spLocks noChangeArrowheads="1"/>
          </p:cNvSpPr>
          <p:nvPr/>
        </p:nvSpPr>
        <p:spPr bwMode="auto">
          <a:xfrm>
            <a:off x="5867400" y="2117726"/>
            <a:ext cx="4343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cutoff wavelengths of the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and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</a:rPr>
              <a:t>TM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01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waves, respectively, as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16451" name="Object 35"/>
          <p:cNvGraphicFramePr>
            <a:graphicFrameLocks noChangeAspect="1"/>
          </p:cNvGraphicFramePr>
          <p:nvPr/>
        </p:nvGraphicFramePr>
        <p:xfrm>
          <a:off x="4191000" y="3124200"/>
          <a:ext cx="403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6" name="Equation" r:id="rId3" imgW="2425680" imgH="228600" progId="Equation.3">
                  <p:embed/>
                </p:oleObj>
              </mc:Choice>
              <mc:Fallback>
                <p:oleObj name="Equation" r:id="rId3" imgW="2425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124200"/>
                        <a:ext cx="4038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52" name="Text Box 36"/>
          <p:cNvSpPr txBox="1">
            <a:spLocks noChangeArrowheads="1"/>
          </p:cNvSpPr>
          <p:nvPr/>
        </p:nvSpPr>
        <p:spPr bwMode="auto">
          <a:xfrm>
            <a:off x="2781300" y="3400426"/>
            <a:ext cx="7315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If the operating wavelength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satisfies the following inequality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6453" name="Object 37"/>
          <p:cNvGraphicFramePr>
            <a:graphicFrameLocks noChangeAspect="1"/>
          </p:cNvGraphicFramePr>
          <p:nvPr/>
        </p:nvGraphicFramePr>
        <p:xfrm>
          <a:off x="5181600" y="3962401"/>
          <a:ext cx="18288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7" r:id="rId5" imgW="1117115" imgH="177723" progId="Equation.3">
                  <p:embed/>
                </p:oleObj>
              </mc:Choice>
              <mc:Fallback>
                <p:oleObj r:id="rId5" imgW="1117115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62401"/>
                        <a:ext cx="182880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54" name="Text Box 38"/>
          <p:cNvSpPr txBox="1">
            <a:spLocks noChangeArrowheads="1"/>
          </p:cNvSpPr>
          <p:nvPr/>
        </p:nvSpPr>
        <p:spPr bwMode="auto">
          <a:xfrm>
            <a:off x="2286000" y="5029200"/>
            <a:ext cx="76200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If the operating wavelength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is given, to realize the transmis-sion of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only the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11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wave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 the radius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must satisfy the following inequality: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6455" name="Object 39"/>
          <p:cNvGraphicFramePr>
            <a:graphicFrameLocks noChangeAspect="1"/>
          </p:cNvGraphicFramePr>
          <p:nvPr/>
        </p:nvGraphicFramePr>
        <p:xfrm>
          <a:off x="5257800" y="5867401"/>
          <a:ext cx="1600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8" r:id="rId7" imgW="990170" imgH="393529" progId="Equation.3">
                  <p:embed/>
                </p:oleObj>
              </mc:Choice>
              <mc:Fallback>
                <p:oleObj r:id="rId7" imgW="9901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867401"/>
                        <a:ext cx="16002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56" name="Text Box 40"/>
          <p:cNvSpPr txBox="1">
            <a:spLocks noChangeArrowheads="1"/>
          </p:cNvSpPr>
          <p:nvPr/>
        </p:nvSpPr>
        <p:spPr bwMode="auto">
          <a:xfrm>
            <a:off x="2362200" y="4191001"/>
            <a:ext cx="7620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transmission of a single mode (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11</a:t>
            </a:r>
            <a:r>
              <a:rPr kumimoji="1" lang="en-US" altLang="zh-CN" sz="2000" baseline="-30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wave) can be realized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 and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11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wave is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dominant mode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for the circular waveguide.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6457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6458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60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6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6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6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6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6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6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6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6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6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6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6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8" grpId="0" animBg="1"/>
      <p:bldP spid="316419" grpId="0" autoUpdateAnimBg="0"/>
      <p:bldP spid="316420" grpId="0" autoUpdateAnimBg="0"/>
      <p:bldP spid="316449" grpId="0" animBg="1" autoUpdateAnimBg="0"/>
      <p:bldP spid="316450" grpId="0" autoUpdateAnimBg="0"/>
      <p:bldP spid="316452" grpId="0" autoUpdateAnimBg="0"/>
      <p:bldP spid="316454" grpId="0" autoUpdateAnimBg="0"/>
      <p:bldP spid="31645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42" name="Group 2"/>
          <p:cNvGrpSpPr>
            <a:grpSpLocks/>
          </p:cNvGrpSpPr>
          <p:nvPr/>
        </p:nvGrpSpPr>
        <p:grpSpPr bwMode="auto">
          <a:xfrm>
            <a:off x="2590800" y="2189163"/>
            <a:ext cx="4445000" cy="3892550"/>
            <a:chOff x="816" y="1427"/>
            <a:chExt cx="2800" cy="2452"/>
          </a:xfrm>
        </p:grpSpPr>
        <p:sp>
          <p:nvSpPr>
            <p:cNvPr id="317443" name="Rectangle 3"/>
            <p:cNvSpPr>
              <a:spLocks noChangeArrowheads="1"/>
            </p:cNvSpPr>
            <p:nvPr/>
          </p:nvSpPr>
          <p:spPr bwMode="auto">
            <a:xfrm>
              <a:off x="816" y="2548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7444" name="Group 4"/>
            <p:cNvGrpSpPr>
              <a:grpSpLocks/>
            </p:cNvGrpSpPr>
            <p:nvPr/>
          </p:nvGrpSpPr>
          <p:grpSpPr bwMode="auto">
            <a:xfrm>
              <a:off x="840" y="1427"/>
              <a:ext cx="2776" cy="2452"/>
              <a:chOff x="1135" y="1619"/>
              <a:chExt cx="2776" cy="2452"/>
            </a:xfrm>
          </p:grpSpPr>
          <p:grpSp>
            <p:nvGrpSpPr>
              <p:cNvPr id="317445" name="Group 5"/>
              <p:cNvGrpSpPr>
                <a:grpSpLocks/>
              </p:cNvGrpSpPr>
              <p:nvPr/>
            </p:nvGrpSpPr>
            <p:grpSpPr bwMode="auto">
              <a:xfrm>
                <a:off x="1135" y="1619"/>
                <a:ext cx="2776" cy="2452"/>
                <a:chOff x="1135" y="1619"/>
                <a:chExt cx="2776" cy="2452"/>
              </a:xfrm>
            </p:grpSpPr>
            <p:grpSp>
              <p:nvGrpSpPr>
                <p:cNvPr id="317446" name="Group 6"/>
                <p:cNvGrpSpPr>
                  <a:grpSpLocks/>
                </p:cNvGrpSpPr>
                <p:nvPr/>
              </p:nvGrpSpPr>
              <p:grpSpPr bwMode="auto">
                <a:xfrm>
                  <a:off x="1135" y="1750"/>
                  <a:ext cx="2776" cy="634"/>
                  <a:chOff x="1135" y="1750"/>
                  <a:chExt cx="2776" cy="634"/>
                </a:xfrm>
              </p:grpSpPr>
              <p:grpSp>
                <p:nvGrpSpPr>
                  <p:cNvPr id="317447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1679" y="1750"/>
                    <a:ext cx="2082" cy="569"/>
                    <a:chOff x="3360" y="10040"/>
                    <a:chExt cx="3340" cy="962"/>
                  </a:xfrm>
                </p:grpSpPr>
                <p:grpSp>
                  <p:nvGrpSpPr>
                    <p:cNvPr id="317448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740" y="10040"/>
                      <a:ext cx="960" cy="962"/>
                      <a:chOff x="5740" y="10040"/>
                      <a:chExt cx="960" cy="962"/>
                    </a:xfrm>
                  </p:grpSpPr>
                  <p:sp>
                    <p:nvSpPr>
                      <p:cNvPr id="317449" name="Oval 9" descr="浅色下对角线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40" y="10040"/>
                        <a:ext cx="960" cy="962"/>
                      </a:xfrm>
                      <a:prstGeom prst="ellipse">
                        <a:avLst/>
                      </a:prstGeom>
                      <a:pattFill prst="ltDnDiag">
                        <a:fgClr>
                          <a:srgbClr val="969696"/>
                        </a:fgClr>
                        <a:bgClr>
                          <a:srgbClr val="FFFFFF"/>
                        </a:bgClr>
                      </a:pattFill>
                      <a:ln w="2857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450" name="Oval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20" y="10120"/>
                        <a:ext cx="800" cy="80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451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0" y="10040"/>
                      <a:ext cx="1820" cy="942"/>
                      <a:chOff x="3360" y="10040"/>
                      <a:chExt cx="1820" cy="942"/>
                    </a:xfrm>
                  </p:grpSpPr>
                  <p:sp>
                    <p:nvSpPr>
                      <p:cNvPr id="317452" name="Rectangle 12" descr="浅色下对角线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0" y="10040"/>
                        <a:ext cx="1820" cy="942"/>
                      </a:xfrm>
                      <a:prstGeom prst="rect">
                        <a:avLst/>
                      </a:prstGeom>
                      <a:pattFill prst="ltDnDiag">
                        <a:fgClr>
                          <a:srgbClr val="969696"/>
                        </a:fgClr>
                        <a:bgClr>
                          <a:srgbClr val="FFFFFF"/>
                        </a:bgClr>
                      </a:patt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453" name="Rectangl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0" y="10120"/>
                        <a:ext cx="1820" cy="78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17454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016" y="1845"/>
                    <a:ext cx="486" cy="379"/>
                    <a:chOff x="2578" y="4834"/>
                    <a:chExt cx="780" cy="640"/>
                  </a:xfrm>
                </p:grpSpPr>
                <p:sp>
                  <p:nvSpPr>
                    <p:cNvPr id="317455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8" y="4834"/>
                      <a:ext cx="780" cy="6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3333FF"/>
                      </a:solidFill>
                      <a:prstDash val="dash"/>
                      <a:round/>
                      <a:headEnd/>
                      <a:tailEnd type="none" w="sm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456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58" y="4914"/>
                      <a:ext cx="620" cy="4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3333FF"/>
                      </a:solidFill>
                      <a:prstDash val="dash"/>
                      <a:round/>
                      <a:headEnd/>
                      <a:tailEnd type="none" w="sm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457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8" y="5054"/>
                      <a:ext cx="380" cy="22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3333FF"/>
                      </a:solidFill>
                      <a:prstDash val="dash"/>
                      <a:round/>
                      <a:headEnd/>
                      <a:tailEnd type="none" w="sm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1745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564" y="1845"/>
                    <a:ext cx="487" cy="379"/>
                    <a:chOff x="2578" y="4834"/>
                    <a:chExt cx="780" cy="640"/>
                  </a:xfrm>
                </p:grpSpPr>
                <p:sp>
                  <p:nvSpPr>
                    <p:cNvPr id="317459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8" y="4834"/>
                      <a:ext cx="780" cy="6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3333FF"/>
                      </a:solidFill>
                      <a:prstDash val="dash"/>
                      <a:round/>
                      <a:headEnd/>
                      <a:tailEnd type="none" w="sm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460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58" y="4914"/>
                      <a:ext cx="620" cy="4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3333FF"/>
                      </a:solidFill>
                      <a:prstDash val="dash"/>
                      <a:round/>
                      <a:headEnd/>
                      <a:tailEnd type="none" w="sm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461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8" y="5054"/>
                      <a:ext cx="380" cy="22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3333FF"/>
                      </a:solidFill>
                      <a:prstDash val="dash"/>
                      <a:round/>
                      <a:headEnd/>
                      <a:tailEnd type="none" w="sm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17462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1454" y="1845"/>
                    <a:ext cx="487" cy="379"/>
                    <a:chOff x="2578" y="4834"/>
                    <a:chExt cx="780" cy="640"/>
                  </a:xfrm>
                </p:grpSpPr>
                <p:sp>
                  <p:nvSpPr>
                    <p:cNvPr id="317463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8" y="4834"/>
                      <a:ext cx="780" cy="6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3333FF"/>
                      </a:solidFill>
                      <a:prstDash val="dash"/>
                      <a:round/>
                      <a:headEnd/>
                      <a:tailEnd type="none" w="sm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464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58" y="4914"/>
                      <a:ext cx="620" cy="4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3333FF"/>
                      </a:solidFill>
                      <a:prstDash val="dash"/>
                      <a:round/>
                      <a:headEnd/>
                      <a:tailEnd type="none" w="sm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465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8" y="5054"/>
                      <a:ext cx="380" cy="22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3333FF"/>
                      </a:solidFill>
                      <a:prstDash val="dash"/>
                      <a:round/>
                      <a:headEnd/>
                      <a:tailEnd type="none" w="sm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1746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814" y="1821"/>
                    <a:ext cx="237" cy="4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46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417" y="1809"/>
                    <a:ext cx="262" cy="4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46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679" y="1809"/>
                    <a:ext cx="0" cy="43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1746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238" y="1821"/>
                    <a:ext cx="449" cy="180"/>
                    <a:chOff x="4498" y="4814"/>
                    <a:chExt cx="720" cy="303"/>
                  </a:xfrm>
                </p:grpSpPr>
                <p:grpSp>
                  <p:nvGrpSpPr>
                    <p:cNvPr id="317470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98" y="4994"/>
                      <a:ext cx="720" cy="123"/>
                      <a:chOff x="4498" y="4994"/>
                      <a:chExt cx="720" cy="123"/>
                    </a:xfrm>
                  </p:grpSpPr>
                  <p:sp>
                    <p:nvSpPr>
                      <p:cNvPr id="317471" name="Freeform 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98" y="4994"/>
                        <a:ext cx="360" cy="123"/>
                      </a:xfrm>
                      <a:custGeom>
                        <a:avLst/>
                        <a:gdLst>
                          <a:gd name="T0" fmla="*/ 0 w 360"/>
                          <a:gd name="T1" fmla="*/ 0 h 123"/>
                          <a:gd name="T2" fmla="*/ 100 w 360"/>
                          <a:gd name="T3" fmla="*/ 60 h 123"/>
                          <a:gd name="T4" fmla="*/ 180 w 360"/>
                          <a:gd name="T5" fmla="*/ 100 h 123"/>
                          <a:gd name="T6" fmla="*/ 280 w 360"/>
                          <a:gd name="T7" fmla="*/ 120 h 123"/>
                          <a:gd name="T8" fmla="*/ 360 w 360"/>
                          <a:gd name="T9" fmla="*/ 120 h 1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60" h="123">
                            <a:moveTo>
                              <a:pt x="0" y="0"/>
                            </a:moveTo>
                            <a:cubicBezTo>
                              <a:pt x="35" y="21"/>
                              <a:pt x="70" y="43"/>
                              <a:pt x="100" y="60"/>
                            </a:cubicBezTo>
                            <a:cubicBezTo>
                              <a:pt x="130" y="77"/>
                              <a:pt x="150" y="90"/>
                              <a:pt x="180" y="100"/>
                            </a:cubicBezTo>
                            <a:cubicBezTo>
                              <a:pt x="210" y="110"/>
                              <a:pt x="250" y="117"/>
                              <a:pt x="280" y="120"/>
                            </a:cubicBezTo>
                            <a:cubicBezTo>
                              <a:pt x="310" y="123"/>
                              <a:pt x="335" y="121"/>
                              <a:pt x="360" y="12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472" name="Freeform 32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4858" y="4994"/>
                        <a:ext cx="360" cy="123"/>
                      </a:xfrm>
                      <a:custGeom>
                        <a:avLst/>
                        <a:gdLst>
                          <a:gd name="T0" fmla="*/ 0 w 360"/>
                          <a:gd name="T1" fmla="*/ 0 h 123"/>
                          <a:gd name="T2" fmla="*/ 100 w 360"/>
                          <a:gd name="T3" fmla="*/ 60 h 123"/>
                          <a:gd name="T4" fmla="*/ 180 w 360"/>
                          <a:gd name="T5" fmla="*/ 100 h 123"/>
                          <a:gd name="T6" fmla="*/ 280 w 360"/>
                          <a:gd name="T7" fmla="*/ 120 h 123"/>
                          <a:gd name="T8" fmla="*/ 360 w 360"/>
                          <a:gd name="T9" fmla="*/ 120 h 1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60" h="123">
                            <a:moveTo>
                              <a:pt x="0" y="0"/>
                            </a:moveTo>
                            <a:cubicBezTo>
                              <a:pt x="35" y="21"/>
                              <a:pt x="70" y="43"/>
                              <a:pt x="100" y="60"/>
                            </a:cubicBezTo>
                            <a:cubicBezTo>
                              <a:pt x="130" y="77"/>
                              <a:pt x="150" y="90"/>
                              <a:pt x="180" y="100"/>
                            </a:cubicBezTo>
                            <a:cubicBezTo>
                              <a:pt x="210" y="110"/>
                              <a:pt x="250" y="117"/>
                              <a:pt x="280" y="120"/>
                            </a:cubicBezTo>
                            <a:cubicBezTo>
                              <a:pt x="310" y="123"/>
                              <a:pt x="335" y="121"/>
                              <a:pt x="360" y="12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473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78" y="4854"/>
                      <a:ext cx="560" cy="180"/>
                      <a:chOff x="4498" y="4994"/>
                      <a:chExt cx="720" cy="123"/>
                    </a:xfrm>
                  </p:grpSpPr>
                  <p:sp>
                    <p:nvSpPr>
                      <p:cNvPr id="317474" name="Freeform 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98" y="4994"/>
                        <a:ext cx="360" cy="123"/>
                      </a:xfrm>
                      <a:custGeom>
                        <a:avLst/>
                        <a:gdLst>
                          <a:gd name="T0" fmla="*/ 0 w 360"/>
                          <a:gd name="T1" fmla="*/ 0 h 123"/>
                          <a:gd name="T2" fmla="*/ 100 w 360"/>
                          <a:gd name="T3" fmla="*/ 60 h 123"/>
                          <a:gd name="T4" fmla="*/ 180 w 360"/>
                          <a:gd name="T5" fmla="*/ 100 h 123"/>
                          <a:gd name="T6" fmla="*/ 280 w 360"/>
                          <a:gd name="T7" fmla="*/ 120 h 123"/>
                          <a:gd name="T8" fmla="*/ 360 w 360"/>
                          <a:gd name="T9" fmla="*/ 120 h 1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60" h="123">
                            <a:moveTo>
                              <a:pt x="0" y="0"/>
                            </a:moveTo>
                            <a:cubicBezTo>
                              <a:pt x="35" y="21"/>
                              <a:pt x="70" y="43"/>
                              <a:pt x="100" y="60"/>
                            </a:cubicBezTo>
                            <a:cubicBezTo>
                              <a:pt x="130" y="77"/>
                              <a:pt x="150" y="90"/>
                              <a:pt x="180" y="100"/>
                            </a:cubicBezTo>
                            <a:cubicBezTo>
                              <a:pt x="210" y="110"/>
                              <a:pt x="250" y="117"/>
                              <a:pt x="280" y="120"/>
                            </a:cubicBezTo>
                            <a:cubicBezTo>
                              <a:pt x="310" y="123"/>
                              <a:pt x="335" y="121"/>
                              <a:pt x="360" y="12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475" name="Freeform 35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4858" y="4994"/>
                        <a:ext cx="360" cy="123"/>
                      </a:xfrm>
                      <a:custGeom>
                        <a:avLst/>
                        <a:gdLst>
                          <a:gd name="T0" fmla="*/ 0 w 360"/>
                          <a:gd name="T1" fmla="*/ 0 h 123"/>
                          <a:gd name="T2" fmla="*/ 100 w 360"/>
                          <a:gd name="T3" fmla="*/ 60 h 123"/>
                          <a:gd name="T4" fmla="*/ 180 w 360"/>
                          <a:gd name="T5" fmla="*/ 100 h 123"/>
                          <a:gd name="T6" fmla="*/ 280 w 360"/>
                          <a:gd name="T7" fmla="*/ 120 h 123"/>
                          <a:gd name="T8" fmla="*/ 360 w 360"/>
                          <a:gd name="T9" fmla="*/ 120 h 1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60" h="123">
                            <a:moveTo>
                              <a:pt x="0" y="0"/>
                            </a:moveTo>
                            <a:cubicBezTo>
                              <a:pt x="35" y="21"/>
                              <a:pt x="70" y="43"/>
                              <a:pt x="100" y="60"/>
                            </a:cubicBezTo>
                            <a:cubicBezTo>
                              <a:pt x="130" y="77"/>
                              <a:pt x="150" y="90"/>
                              <a:pt x="180" y="100"/>
                            </a:cubicBezTo>
                            <a:cubicBezTo>
                              <a:pt x="210" y="110"/>
                              <a:pt x="250" y="117"/>
                              <a:pt x="280" y="120"/>
                            </a:cubicBezTo>
                            <a:cubicBezTo>
                              <a:pt x="310" y="123"/>
                              <a:pt x="335" y="121"/>
                              <a:pt x="360" y="12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476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58" y="4814"/>
                      <a:ext cx="200" cy="100"/>
                      <a:chOff x="4498" y="4994"/>
                      <a:chExt cx="720" cy="123"/>
                    </a:xfrm>
                  </p:grpSpPr>
                  <p:sp>
                    <p:nvSpPr>
                      <p:cNvPr id="317477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98" y="4994"/>
                        <a:ext cx="360" cy="123"/>
                      </a:xfrm>
                      <a:custGeom>
                        <a:avLst/>
                        <a:gdLst>
                          <a:gd name="T0" fmla="*/ 0 w 360"/>
                          <a:gd name="T1" fmla="*/ 0 h 123"/>
                          <a:gd name="T2" fmla="*/ 100 w 360"/>
                          <a:gd name="T3" fmla="*/ 60 h 123"/>
                          <a:gd name="T4" fmla="*/ 180 w 360"/>
                          <a:gd name="T5" fmla="*/ 100 h 123"/>
                          <a:gd name="T6" fmla="*/ 280 w 360"/>
                          <a:gd name="T7" fmla="*/ 120 h 123"/>
                          <a:gd name="T8" fmla="*/ 360 w 360"/>
                          <a:gd name="T9" fmla="*/ 120 h 1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60" h="123">
                            <a:moveTo>
                              <a:pt x="0" y="0"/>
                            </a:moveTo>
                            <a:cubicBezTo>
                              <a:pt x="35" y="21"/>
                              <a:pt x="70" y="43"/>
                              <a:pt x="100" y="60"/>
                            </a:cubicBezTo>
                            <a:cubicBezTo>
                              <a:pt x="130" y="77"/>
                              <a:pt x="150" y="90"/>
                              <a:pt x="180" y="100"/>
                            </a:cubicBezTo>
                            <a:cubicBezTo>
                              <a:pt x="210" y="110"/>
                              <a:pt x="250" y="117"/>
                              <a:pt x="280" y="120"/>
                            </a:cubicBezTo>
                            <a:cubicBezTo>
                              <a:pt x="310" y="123"/>
                              <a:pt x="335" y="121"/>
                              <a:pt x="360" y="12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478" name="Freeform 38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4858" y="4994"/>
                        <a:ext cx="360" cy="123"/>
                      </a:xfrm>
                      <a:custGeom>
                        <a:avLst/>
                        <a:gdLst>
                          <a:gd name="T0" fmla="*/ 0 w 360"/>
                          <a:gd name="T1" fmla="*/ 0 h 123"/>
                          <a:gd name="T2" fmla="*/ 100 w 360"/>
                          <a:gd name="T3" fmla="*/ 60 h 123"/>
                          <a:gd name="T4" fmla="*/ 180 w 360"/>
                          <a:gd name="T5" fmla="*/ 100 h 123"/>
                          <a:gd name="T6" fmla="*/ 280 w 360"/>
                          <a:gd name="T7" fmla="*/ 120 h 123"/>
                          <a:gd name="T8" fmla="*/ 360 w 360"/>
                          <a:gd name="T9" fmla="*/ 120 h 1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60" h="123">
                            <a:moveTo>
                              <a:pt x="0" y="0"/>
                            </a:moveTo>
                            <a:cubicBezTo>
                              <a:pt x="35" y="21"/>
                              <a:pt x="70" y="43"/>
                              <a:pt x="100" y="60"/>
                            </a:cubicBezTo>
                            <a:cubicBezTo>
                              <a:pt x="130" y="77"/>
                              <a:pt x="150" y="90"/>
                              <a:pt x="180" y="100"/>
                            </a:cubicBezTo>
                            <a:cubicBezTo>
                              <a:pt x="210" y="110"/>
                              <a:pt x="250" y="117"/>
                              <a:pt x="280" y="120"/>
                            </a:cubicBezTo>
                            <a:cubicBezTo>
                              <a:pt x="310" y="123"/>
                              <a:pt x="335" y="121"/>
                              <a:pt x="360" y="12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17479" name="Group 39"/>
                  <p:cNvGrpSpPr>
                    <a:grpSpLocks/>
                  </p:cNvGrpSpPr>
                  <p:nvPr/>
                </p:nvGrpSpPr>
                <p:grpSpPr bwMode="auto">
                  <a:xfrm flipV="1">
                    <a:off x="3238" y="2058"/>
                    <a:ext cx="449" cy="180"/>
                    <a:chOff x="4498" y="4814"/>
                    <a:chExt cx="720" cy="303"/>
                  </a:xfrm>
                </p:grpSpPr>
                <p:grpSp>
                  <p:nvGrpSpPr>
                    <p:cNvPr id="317480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98" y="4994"/>
                      <a:ext cx="720" cy="123"/>
                      <a:chOff x="4498" y="4994"/>
                      <a:chExt cx="720" cy="123"/>
                    </a:xfrm>
                  </p:grpSpPr>
                  <p:sp>
                    <p:nvSpPr>
                      <p:cNvPr id="317481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98" y="4994"/>
                        <a:ext cx="360" cy="123"/>
                      </a:xfrm>
                      <a:custGeom>
                        <a:avLst/>
                        <a:gdLst>
                          <a:gd name="T0" fmla="*/ 0 w 360"/>
                          <a:gd name="T1" fmla="*/ 0 h 123"/>
                          <a:gd name="T2" fmla="*/ 100 w 360"/>
                          <a:gd name="T3" fmla="*/ 60 h 123"/>
                          <a:gd name="T4" fmla="*/ 180 w 360"/>
                          <a:gd name="T5" fmla="*/ 100 h 123"/>
                          <a:gd name="T6" fmla="*/ 280 w 360"/>
                          <a:gd name="T7" fmla="*/ 120 h 123"/>
                          <a:gd name="T8" fmla="*/ 360 w 360"/>
                          <a:gd name="T9" fmla="*/ 120 h 1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60" h="123">
                            <a:moveTo>
                              <a:pt x="0" y="0"/>
                            </a:moveTo>
                            <a:cubicBezTo>
                              <a:pt x="35" y="21"/>
                              <a:pt x="70" y="43"/>
                              <a:pt x="100" y="60"/>
                            </a:cubicBezTo>
                            <a:cubicBezTo>
                              <a:pt x="130" y="77"/>
                              <a:pt x="150" y="90"/>
                              <a:pt x="180" y="100"/>
                            </a:cubicBezTo>
                            <a:cubicBezTo>
                              <a:pt x="210" y="110"/>
                              <a:pt x="250" y="117"/>
                              <a:pt x="280" y="120"/>
                            </a:cubicBezTo>
                            <a:cubicBezTo>
                              <a:pt x="310" y="123"/>
                              <a:pt x="335" y="121"/>
                              <a:pt x="360" y="12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482" name="Freeform 42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4858" y="4994"/>
                        <a:ext cx="360" cy="123"/>
                      </a:xfrm>
                      <a:custGeom>
                        <a:avLst/>
                        <a:gdLst>
                          <a:gd name="T0" fmla="*/ 0 w 360"/>
                          <a:gd name="T1" fmla="*/ 0 h 123"/>
                          <a:gd name="T2" fmla="*/ 100 w 360"/>
                          <a:gd name="T3" fmla="*/ 60 h 123"/>
                          <a:gd name="T4" fmla="*/ 180 w 360"/>
                          <a:gd name="T5" fmla="*/ 100 h 123"/>
                          <a:gd name="T6" fmla="*/ 280 w 360"/>
                          <a:gd name="T7" fmla="*/ 120 h 123"/>
                          <a:gd name="T8" fmla="*/ 360 w 360"/>
                          <a:gd name="T9" fmla="*/ 120 h 1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60" h="123">
                            <a:moveTo>
                              <a:pt x="0" y="0"/>
                            </a:moveTo>
                            <a:cubicBezTo>
                              <a:pt x="35" y="21"/>
                              <a:pt x="70" y="43"/>
                              <a:pt x="100" y="60"/>
                            </a:cubicBezTo>
                            <a:cubicBezTo>
                              <a:pt x="130" y="77"/>
                              <a:pt x="150" y="90"/>
                              <a:pt x="180" y="100"/>
                            </a:cubicBezTo>
                            <a:cubicBezTo>
                              <a:pt x="210" y="110"/>
                              <a:pt x="250" y="117"/>
                              <a:pt x="280" y="120"/>
                            </a:cubicBezTo>
                            <a:cubicBezTo>
                              <a:pt x="310" y="123"/>
                              <a:pt x="335" y="121"/>
                              <a:pt x="360" y="12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483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78" y="4854"/>
                      <a:ext cx="560" cy="180"/>
                      <a:chOff x="4498" y="4994"/>
                      <a:chExt cx="720" cy="123"/>
                    </a:xfrm>
                  </p:grpSpPr>
                  <p:sp>
                    <p:nvSpPr>
                      <p:cNvPr id="317484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98" y="4994"/>
                        <a:ext cx="360" cy="123"/>
                      </a:xfrm>
                      <a:custGeom>
                        <a:avLst/>
                        <a:gdLst>
                          <a:gd name="T0" fmla="*/ 0 w 360"/>
                          <a:gd name="T1" fmla="*/ 0 h 123"/>
                          <a:gd name="T2" fmla="*/ 100 w 360"/>
                          <a:gd name="T3" fmla="*/ 60 h 123"/>
                          <a:gd name="T4" fmla="*/ 180 w 360"/>
                          <a:gd name="T5" fmla="*/ 100 h 123"/>
                          <a:gd name="T6" fmla="*/ 280 w 360"/>
                          <a:gd name="T7" fmla="*/ 120 h 123"/>
                          <a:gd name="T8" fmla="*/ 360 w 360"/>
                          <a:gd name="T9" fmla="*/ 120 h 1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60" h="123">
                            <a:moveTo>
                              <a:pt x="0" y="0"/>
                            </a:moveTo>
                            <a:cubicBezTo>
                              <a:pt x="35" y="21"/>
                              <a:pt x="70" y="43"/>
                              <a:pt x="100" y="60"/>
                            </a:cubicBezTo>
                            <a:cubicBezTo>
                              <a:pt x="130" y="77"/>
                              <a:pt x="150" y="90"/>
                              <a:pt x="180" y="100"/>
                            </a:cubicBezTo>
                            <a:cubicBezTo>
                              <a:pt x="210" y="110"/>
                              <a:pt x="250" y="117"/>
                              <a:pt x="280" y="120"/>
                            </a:cubicBezTo>
                            <a:cubicBezTo>
                              <a:pt x="310" y="123"/>
                              <a:pt x="335" y="121"/>
                              <a:pt x="360" y="12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485" name="Freeform 45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4858" y="4994"/>
                        <a:ext cx="360" cy="123"/>
                      </a:xfrm>
                      <a:custGeom>
                        <a:avLst/>
                        <a:gdLst>
                          <a:gd name="T0" fmla="*/ 0 w 360"/>
                          <a:gd name="T1" fmla="*/ 0 h 123"/>
                          <a:gd name="T2" fmla="*/ 100 w 360"/>
                          <a:gd name="T3" fmla="*/ 60 h 123"/>
                          <a:gd name="T4" fmla="*/ 180 w 360"/>
                          <a:gd name="T5" fmla="*/ 100 h 123"/>
                          <a:gd name="T6" fmla="*/ 280 w 360"/>
                          <a:gd name="T7" fmla="*/ 120 h 123"/>
                          <a:gd name="T8" fmla="*/ 360 w 360"/>
                          <a:gd name="T9" fmla="*/ 120 h 1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60" h="123">
                            <a:moveTo>
                              <a:pt x="0" y="0"/>
                            </a:moveTo>
                            <a:cubicBezTo>
                              <a:pt x="35" y="21"/>
                              <a:pt x="70" y="43"/>
                              <a:pt x="100" y="60"/>
                            </a:cubicBezTo>
                            <a:cubicBezTo>
                              <a:pt x="130" y="77"/>
                              <a:pt x="150" y="90"/>
                              <a:pt x="180" y="100"/>
                            </a:cubicBezTo>
                            <a:cubicBezTo>
                              <a:pt x="210" y="110"/>
                              <a:pt x="250" y="117"/>
                              <a:pt x="280" y="120"/>
                            </a:cubicBezTo>
                            <a:cubicBezTo>
                              <a:pt x="310" y="123"/>
                              <a:pt x="335" y="121"/>
                              <a:pt x="360" y="12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486" name="Group 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58" y="4814"/>
                      <a:ext cx="200" cy="100"/>
                      <a:chOff x="4498" y="4994"/>
                      <a:chExt cx="720" cy="123"/>
                    </a:xfrm>
                  </p:grpSpPr>
                  <p:sp>
                    <p:nvSpPr>
                      <p:cNvPr id="317487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98" y="4994"/>
                        <a:ext cx="360" cy="123"/>
                      </a:xfrm>
                      <a:custGeom>
                        <a:avLst/>
                        <a:gdLst>
                          <a:gd name="T0" fmla="*/ 0 w 360"/>
                          <a:gd name="T1" fmla="*/ 0 h 123"/>
                          <a:gd name="T2" fmla="*/ 100 w 360"/>
                          <a:gd name="T3" fmla="*/ 60 h 123"/>
                          <a:gd name="T4" fmla="*/ 180 w 360"/>
                          <a:gd name="T5" fmla="*/ 100 h 123"/>
                          <a:gd name="T6" fmla="*/ 280 w 360"/>
                          <a:gd name="T7" fmla="*/ 120 h 123"/>
                          <a:gd name="T8" fmla="*/ 360 w 360"/>
                          <a:gd name="T9" fmla="*/ 120 h 1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60" h="123">
                            <a:moveTo>
                              <a:pt x="0" y="0"/>
                            </a:moveTo>
                            <a:cubicBezTo>
                              <a:pt x="35" y="21"/>
                              <a:pt x="70" y="43"/>
                              <a:pt x="100" y="60"/>
                            </a:cubicBezTo>
                            <a:cubicBezTo>
                              <a:pt x="130" y="77"/>
                              <a:pt x="150" y="90"/>
                              <a:pt x="180" y="100"/>
                            </a:cubicBezTo>
                            <a:cubicBezTo>
                              <a:pt x="210" y="110"/>
                              <a:pt x="250" y="117"/>
                              <a:pt x="280" y="120"/>
                            </a:cubicBezTo>
                            <a:cubicBezTo>
                              <a:pt x="310" y="123"/>
                              <a:pt x="335" y="121"/>
                              <a:pt x="360" y="12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488" name="Freeform 48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4858" y="4994"/>
                        <a:ext cx="360" cy="123"/>
                      </a:xfrm>
                      <a:custGeom>
                        <a:avLst/>
                        <a:gdLst>
                          <a:gd name="T0" fmla="*/ 0 w 360"/>
                          <a:gd name="T1" fmla="*/ 0 h 123"/>
                          <a:gd name="T2" fmla="*/ 100 w 360"/>
                          <a:gd name="T3" fmla="*/ 60 h 123"/>
                          <a:gd name="T4" fmla="*/ 180 w 360"/>
                          <a:gd name="T5" fmla="*/ 100 h 123"/>
                          <a:gd name="T6" fmla="*/ 280 w 360"/>
                          <a:gd name="T7" fmla="*/ 120 h 123"/>
                          <a:gd name="T8" fmla="*/ 360 w 360"/>
                          <a:gd name="T9" fmla="*/ 120 h 1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60" h="123">
                            <a:moveTo>
                              <a:pt x="0" y="0"/>
                            </a:moveTo>
                            <a:cubicBezTo>
                              <a:pt x="35" y="21"/>
                              <a:pt x="70" y="43"/>
                              <a:pt x="100" y="60"/>
                            </a:cubicBezTo>
                            <a:cubicBezTo>
                              <a:pt x="130" y="77"/>
                              <a:pt x="150" y="90"/>
                              <a:pt x="180" y="100"/>
                            </a:cubicBezTo>
                            <a:cubicBezTo>
                              <a:pt x="210" y="110"/>
                              <a:pt x="250" y="117"/>
                              <a:pt x="280" y="120"/>
                            </a:cubicBezTo>
                            <a:cubicBezTo>
                              <a:pt x="310" y="123"/>
                              <a:pt x="335" y="121"/>
                              <a:pt x="360" y="12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1748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462" y="1786"/>
                    <a:ext cx="187" cy="486"/>
                    <a:chOff x="4858" y="4754"/>
                    <a:chExt cx="300" cy="820"/>
                  </a:xfrm>
                </p:grpSpPr>
                <p:grpSp>
                  <p:nvGrpSpPr>
                    <p:cNvPr id="317490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58" y="4774"/>
                      <a:ext cx="160" cy="780"/>
                      <a:chOff x="4858" y="4774"/>
                      <a:chExt cx="160" cy="800"/>
                    </a:xfrm>
                  </p:grpSpPr>
                  <p:sp>
                    <p:nvSpPr>
                      <p:cNvPr id="317491" name="Freeform 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58" y="4774"/>
                        <a:ext cx="160" cy="400"/>
                      </a:xfrm>
                      <a:custGeom>
                        <a:avLst/>
                        <a:gdLst>
                          <a:gd name="T0" fmla="*/ 0 w 160"/>
                          <a:gd name="T1" fmla="*/ 0 h 400"/>
                          <a:gd name="T2" fmla="*/ 100 w 160"/>
                          <a:gd name="T3" fmla="*/ 120 h 400"/>
                          <a:gd name="T4" fmla="*/ 140 w 160"/>
                          <a:gd name="T5" fmla="*/ 260 h 400"/>
                          <a:gd name="T6" fmla="*/ 160 w 160"/>
                          <a:gd name="T7" fmla="*/ 400 h 4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60" h="400">
                            <a:moveTo>
                              <a:pt x="0" y="0"/>
                            </a:moveTo>
                            <a:cubicBezTo>
                              <a:pt x="38" y="38"/>
                              <a:pt x="77" y="77"/>
                              <a:pt x="100" y="120"/>
                            </a:cubicBezTo>
                            <a:cubicBezTo>
                              <a:pt x="123" y="163"/>
                              <a:pt x="130" y="213"/>
                              <a:pt x="140" y="260"/>
                            </a:cubicBezTo>
                            <a:cubicBezTo>
                              <a:pt x="150" y="307"/>
                              <a:pt x="155" y="353"/>
                              <a:pt x="160" y="40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3333FF"/>
                        </a:solidFill>
                        <a:prstDash val="dash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492" name="Freeform 52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858" y="5174"/>
                        <a:ext cx="160" cy="400"/>
                      </a:xfrm>
                      <a:custGeom>
                        <a:avLst/>
                        <a:gdLst>
                          <a:gd name="T0" fmla="*/ 0 w 160"/>
                          <a:gd name="T1" fmla="*/ 0 h 400"/>
                          <a:gd name="T2" fmla="*/ 100 w 160"/>
                          <a:gd name="T3" fmla="*/ 120 h 400"/>
                          <a:gd name="T4" fmla="*/ 140 w 160"/>
                          <a:gd name="T5" fmla="*/ 260 h 400"/>
                          <a:gd name="T6" fmla="*/ 160 w 160"/>
                          <a:gd name="T7" fmla="*/ 400 h 4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60" h="400">
                            <a:moveTo>
                              <a:pt x="0" y="0"/>
                            </a:moveTo>
                            <a:cubicBezTo>
                              <a:pt x="38" y="38"/>
                              <a:pt x="77" y="77"/>
                              <a:pt x="100" y="120"/>
                            </a:cubicBezTo>
                            <a:cubicBezTo>
                              <a:pt x="123" y="163"/>
                              <a:pt x="130" y="213"/>
                              <a:pt x="140" y="260"/>
                            </a:cubicBezTo>
                            <a:cubicBezTo>
                              <a:pt x="150" y="307"/>
                              <a:pt x="155" y="353"/>
                              <a:pt x="160" y="40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3333FF"/>
                        </a:solidFill>
                        <a:prstDash val="dash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493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58" y="4754"/>
                      <a:ext cx="300" cy="820"/>
                      <a:chOff x="4858" y="4774"/>
                      <a:chExt cx="160" cy="800"/>
                    </a:xfrm>
                  </p:grpSpPr>
                  <p:sp>
                    <p:nvSpPr>
                      <p:cNvPr id="317494" name="Freeform 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58" y="4774"/>
                        <a:ext cx="160" cy="400"/>
                      </a:xfrm>
                      <a:custGeom>
                        <a:avLst/>
                        <a:gdLst>
                          <a:gd name="T0" fmla="*/ 0 w 160"/>
                          <a:gd name="T1" fmla="*/ 0 h 400"/>
                          <a:gd name="T2" fmla="*/ 100 w 160"/>
                          <a:gd name="T3" fmla="*/ 120 h 400"/>
                          <a:gd name="T4" fmla="*/ 140 w 160"/>
                          <a:gd name="T5" fmla="*/ 260 h 400"/>
                          <a:gd name="T6" fmla="*/ 160 w 160"/>
                          <a:gd name="T7" fmla="*/ 400 h 4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60" h="400">
                            <a:moveTo>
                              <a:pt x="0" y="0"/>
                            </a:moveTo>
                            <a:cubicBezTo>
                              <a:pt x="38" y="38"/>
                              <a:pt x="77" y="77"/>
                              <a:pt x="100" y="120"/>
                            </a:cubicBezTo>
                            <a:cubicBezTo>
                              <a:pt x="123" y="163"/>
                              <a:pt x="130" y="213"/>
                              <a:pt x="140" y="260"/>
                            </a:cubicBezTo>
                            <a:cubicBezTo>
                              <a:pt x="150" y="307"/>
                              <a:pt x="155" y="353"/>
                              <a:pt x="160" y="40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3333FF"/>
                        </a:solidFill>
                        <a:prstDash val="dash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495" name="Freeform 55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858" y="5174"/>
                        <a:ext cx="160" cy="400"/>
                      </a:xfrm>
                      <a:custGeom>
                        <a:avLst/>
                        <a:gdLst>
                          <a:gd name="T0" fmla="*/ 0 w 160"/>
                          <a:gd name="T1" fmla="*/ 0 h 400"/>
                          <a:gd name="T2" fmla="*/ 100 w 160"/>
                          <a:gd name="T3" fmla="*/ 120 h 400"/>
                          <a:gd name="T4" fmla="*/ 140 w 160"/>
                          <a:gd name="T5" fmla="*/ 260 h 400"/>
                          <a:gd name="T6" fmla="*/ 160 w 160"/>
                          <a:gd name="T7" fmla="*/ 400 h 4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60" h="400">
                            <a:moveTo>
                              <a:pt x="0" y="0"/>
                            </a:moveTo>
                            <a:cubicBezTo>
                              <a:pt x="38" y="38"/>
                              <a:pt x="77" y="77"/>
                              <a:pt x="100" y="120"/>
                            </a:cubicBezTo>
                            <a:cubicBezTo>
                              <a:pt x="123" y="163"/>
                              <a:pt x="130" y="213"/>
                              <a:pt x="140" y="260"/>
                            </a:cubicBezTo>
                            <a:cubicBezTo>
                              <a:pt x="150" y="307"/>
                              <a:pt x="155" y="353"/>
                              <a:pt x="160" y="40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3333FF"/>
                        </a:solidFill>
                        <a:prstDash val="dash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17496" name="Group 56"/>
                  <p:cNvGrpSpPr>
                    <a:grpSpLocks/>
                  </p:cNvGrpSpPr>
                  <p:nvPr/>
                </p:nvGrpSpPr>
                <p:grpSpPr bwMode="auto">
                  <a:xfrm flipH="1">
                    <a:off x="3275" y="1786"/>
                    <a:ext cx="187" cy="486"/>
                    <a:chOff x="4858" y="4754"/>
                    <a:chExt cx="300" cy="820"/>
                  </a:xfrm>
                </p:grpSpPr>
                <p:grpSp>
                  <p:nvGrpSpPr>
                    <p:cNvPr id="317497" name="Group 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58" y="4774"/>
                      <a:ext cx="160" cy="780"/>
                      <a:chOff x="4858" y="4774"/>
                      <a:chExt cx="160" cy="800"/>
                    </a:xfrm>
                  </p:grpSpPr>
                  <p:sp>
                    <p:nvSpPr>
                      <p:cNvPr id="317498" name="Freeform 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58" y="4774"/>
                        <a:ext cx="160" cy="400"/>
                      </a:xfrm>
                      <a:custGeom>
                        <a:avLst/>
                        <a:gdLst>
                          <a:gd name="T0" fmla="*/ 0 w 160"/>
                          <a:gd name="T1" fmla="*/ 0 h 400"/>
                          <a:gd name="T2" fmla="*/ 100 w 160"/>
                          <a:gd name="T3" fmla="*/ 120 h 400"/>
                          <a:gd name="T4" fmla="*/ 140 w 160"/>
                          <a:gd name="T5" fmla="*/ 260 h 400"/>
                          <a:gd name="T6" fmla="*/ 160 w 160"/>
                          <a:gd name="T7" fmla="*/ 400 h 4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60" h="400">
                            <a:moveTo>
                              <a:pt x="0" y="0"/>
                            </a:moveTo>
                            <a:cubicBezTo>
                              <a:pt x="38" y="38"/>
                              <a:pt x="77" y="77"/>
                              <a:pt x="100" y="120"/>
                            </a:cubicBezTo>
                            <a:cubicBezTo>
                              <a:pt x="123" y="163"/>
                              <a:pt x="130" y="213"/>
                              <a:pt x="140" y="260"/>
                            </a:cubicBezTo>
                            <a:cubicBezTo>
                              <a:pt x="150" y="307"/>
                              <a:pt x="155" y="353"/>
                              <a:pt x="160" y="40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3333FF"/>
                        </a:solidFill>
                        <a:prstDash val="dash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499" name="Freeform 59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858" y="5174"/>
                        <a:ext cx="160" cy="400"/>
                      </a:xfrm>
                      <a:custGeom>
                        <a:avLst/>
                        <a:gdLst>
                          <a:gd name="T0" fmla="*/ 0 w 160"/>
                          <a:gd name="T1" fmla="*/ 0 h 400"/>
                          <a:gd name="T2" fmla="*/ 100 w 160"/>
                          <a:gd name="T3" fmla="*/ 120 h 400"/>
                          <a:gd name="T4" fmla="*/ 140 w 160"/>
                          <a:gd name="T5" fmla="*/ 260 h 400"/>
                          <a:gd name="T6" fmla="*/ 160 w 160"/>
                          <a:gd name="T7" fmla="*/ 400 h 4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60" h="400">
                            <a:moveTo>
                              <a:pt x="0" y="0"/>
                            </a:moveTo>
                            <a:cubicBezTo>
                              <a:pt x="38" y="38"/>
                              <a:pt x="77" y="77"/>
                              <a:pt x="100" y="120"/>
                            </a:cubicBezTo>
                            <a:cubicBezTo>
                              <a:pt x="123" y="163"/>
                              <a:pt x="130" y="213"/>
                              <a:pt x="140" y="260"/>
                            </a:cubicBezTo>
                            <a:cubicBezTo>
                              <a:pt x="150" y="307"/>
                              <a:pt x="155" y="353"/>
                              <a:pt x="160" y="40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3333FF"/>
                        </a:solidFill>
                        <a:prstDash val="dash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00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58" y="4754"/>
                      <a:ext cx="300" cy="820"/>
                      <a:chOff x="4858" y="4774"/>
                      <a:chExt cx="160" cy="800"/>
                    </a:xfrm>
                  </p:grpSpPr>
                  <p:sp>
                    <p:nvSpPr>
                      <p:cNvPr id="317501" name="Freeform 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58" y="4774"/>
                        <a:ext cx="160" cy="400"/>
                      </a:xfrm>
                      <a:custGeom>
                        <a:avLst/>
                        <a:gdLst>
                          <a:gd name="T0" fmla="*/ 0 w 160"/>
                          <a:gd name="T1" fmla="*/ 0 h 400"/>
                          <a:gd name="T2" fmla="*/ 100 w 160"/>
                          <a:gd name="T3" fmla="*/ 120 h 400"/>
                          <a:gd name="T4" fmla="*/ 140 w 160"/>
                          <a:gd name="T5" fmla="*/ 260 h 400"/>
                          <a:gd name="T6" fmla="*/ 160 w 160"/>
                          <a:gd name="T7" fmla="*/ 400 h 4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60" h="400">
                            <a:moveTo>
                              <a:pt x="0" y="0"/>
                            </a:moveTo>
                            <a:cubicBezTo>
                              <a:pt x="38" y="38"/>
                              <a:pt x="77" y="77"/>
                              <a:pt x="100" y="120"/>
                            </a:cubicBezTo>
                            <a:cubicBezTo>
                              <a:pt x="123" y="163"/>
                              <a:pt x="130" y="213"/>
                              <a:pt x="140" y="260"/>
                            </a:cubicBezTo>
                            <a:cubicBezTo>
                              <a:pt x="150" y="307"/>
                              <a:pt x="155" y="353"/>
                              <a:pt x="160" y="40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3333FF"/>
                        </a:solidFill>
                        <a:prstDash val="dash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02" name="Freeform 62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858" y="5174"/>
                        <a:ext cx="160" cy="400"/>
                      </a:xfrm>
                      <a:custGeom>
                        <a:avLst/>
                        <a:gdLst>
                          <a:gd name="T0" fmla="*/ 0 w 160"/>
                          <a:gd name="T1" fmla="*/ 0 h 400"/>
                          <a:gd name="T2" fmla="*/ 100 w 160"/>
                          <a:gd name="T3" fmla="*/ 120 h 400"/>
                          <a:gd name="T4" fmla="*/ 140 w 160"/>
                          <a:gd name="T5" fmla="*/ 260 h 400"/>
                          <a:gd name="T6" fmla="*/ 160 w 160"/>
                          <a:gd name="T7" fmla="*/ 400 h 4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60" h="400">
                            <a:moveTo>
                              <a:pt x="0" y="0"/>
                            </a:moveTo>
                            <a:cubicBezTo>
                              <a:pt x="38" y="38"/>
                              <a:pt x="77" y="77"/>
                              <a:pt x="100" y="120"/>
                            </a:cubicBezTo>
                            <a:cubicBezTo>
                              <a:pt x="123" y="163"/>
                              <a:pt x="130" y="213"/>
                              <a:pt x="140" y="260"/>
                            </a:cubicBezTo>
                            <a:cubicBezTo>
                              <a:pt x="150" y="307"/>
                              <a:pt x="155" y="353"/>
                              <a:pt x="160" y="40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3333FF"/>
                        </a:solidFill>
                        <a:prstDash val="dash"/>
                        <a:round/>
                        <a:headEnd type="none" w="med" len="med"/>
                        <a:tailEnd type="none" w="sm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317503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492" y="2034"/>
                    <a:ext cx="2419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lgDashDot"/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17504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1754" y="1833"/>
                    <a:ext cx="436" cy="391"/>
                    <a:chOff x="1754" y="1833"/>
                    <a:chExt cx="436" cy="391"/>
                  </a:xfrm>
                </p:grpSpPr>
                <p:grpSp>
                  <p:nvGrpSpPr>
                    <p:cNvPr id="317505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8" y="2094"/>
                      <a:ext cx="50" cy="47"/>
                      <a:chOff x="3358" y="5974"/>
                      <a:chExt cx="240" cy="240"/>
                    </a:xfrm>
                  </p:grpSpPr>
                  <p:sp>
                    <p:nvSpPr>
                      <p:cNvPr id="317506" name="Oval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07" name="Oval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08" name="Group 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53" y="2177"/>
                      <a:ext cx="50" cy="47"/>
                      <a:chOff x="3358" y="5974"/>
                      <a:chExt cx="240" cy="240"/>
                    </a:xfrm>
                  </p:grpSpPr>
                  <p:sp>
                    <p:nvSpPr>
                      <p:cNvPr id="317509" name="Oval 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10" name="Oval 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11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53" y="1833"/>
                      <a:ext cx="50" cy="47"/>
                      <a:chOff x="3358" y="5974"/>
                      <a:chExt cx="240" cy="240"/>
                    </a:xfrm>
                  </p:grpSpPr>
                  <p:sp>
                    <p:nvSpPr>
                      <p:cNvPr id="317512" name="Oval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13" name="Oval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14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53" y="1904"/>
                      <a:ext cx="50" cy="48"/>
                      <a:chOff x="3358" y="5974"/>
                      <a:chExt cx="240" cy="240"/>
                    </a:xfrm>
                  </p:grpSpPr>
                  <p:sp>
                    <p:nvSpPr>
                      <p:cNvPr id="317515" name="Oval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16" name="Oval 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17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53" y="2117"/>
                      <a:ext cx="50" cy="48"/>
                      <a:chOff x="3358" y="5974"/>
                      <a:chExt cx="240" cy="240"/>
                    </a:xfrm>
                  </p:grpSpPr>
                  <p:sp>
                    <p:nvSpPr>
                      <p:cNvPr id="317518" name="Oval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19" name="Oval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20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53" y="2046"/>
                      <a:ext cx="50" cy="48"/>
                      <a:chOff x="3358" y="5974"/>
                      <a:chExt cx="240" cy="240"/>
                    </a:xfrm>
                  </p:grpSpPr>
                  <p:sp>
                    <p:nvSpPr>
                      <p:cNvPr id="317521" name="Oval 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22" name="Oval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23" name="Group 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54" y="2011"/>
                      <a:ext cx="50" cy="47"/>
                      <a:chOff x="3358" y="5974"/>
                      <a:chExt cx="240" cy="240"/>
                    </a:xfrm>
                  </p:grpSpPr>
                  <p:sp>
                    <p:nvSpPr>
                      <p:cNvPr id="317524" name="Oval 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25" name="Oval 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26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40" y="2011"/>
                      <a:ext cx="50" cy="47"/>
                      <a:chOff x="3358" y="5974"/>
                      <a:chExt cx="240" cy="240"/>
                    </a:xfrm>
                  </p:grpSpPr>
                  <p:sp>
                    <p:nvSpPr>
                      <p:cNvPr id="317527" name="Oval 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28" name="Oval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29" name="Group 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8" y="2011"/>
                      <a:ext cx="50" cy="47"/>
                      <a:chOff x="3358" y="5974"/>
                      <a:chExt cx="240" cy="240"/>
                    </a:xfrm>
                  </p:grpSpPr>
                  <p:sp>
                    <p:nvSpPr>
                      <p:cNvPr id="317530" name="Oval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31" name="Oval 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32" name="Group 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28" y="1928"/>
                      <a:ext cx="50" cy="47"/>
                      <a:chOff x="3358" y="5974"/>
                      <a:chExt cx="240" cy="240"/>
                    </a:xfrm>
                  </p:grpSpPr>
                  <p:sp>
                    <p:nvSpPr>
                      <p:cNvPr id="317533" name="Oval 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34" name="Oval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35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16" y="1975"/>
                      <a:ext cx="50" cy="48"/>
                      <a:chOff x="3358" y="5974"/>
                      <a:chExt cx="240" cy="240"/>
                    </a:xfrm>
                  </p:grpSpPr>
                  <p:sp>
                    <p:nvSpPr>
                      <p:cNvPr id="317536" name="Oval 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37" name="Oval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38" name="Group 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28" y="2011"/>
                      <a:ext cx="50" cy="47"/>
                      <a:chOff x="3358" y="5974"/>
                      <a:chExt cx="240" cy="240"/>
                    </a:xfrm>
                  </p:grpSpPr>
                  <p:sp>
                    <p:nvSpPr>
                      <p:cNvPr id="317539" name="Oval 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40" name="Oval 1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41" name="Group 1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8" y="1928"/>
                      <a:ext cx="50" cy="47"/>
                      <a:chOff x="3358" y="5974"/>
                      <a:chExt cx="240" cy="240"/>
                    </a:xfrm>
                  </p:grpSpPr>
                  <p:sp>
                    <p:nvSpPr>
                      <p:cNvPr id="317542" name="Oval 1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43" name="Oval 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44" name="Group 1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28" y="2094"/>
                      <a:ext cx="50" cy="47"/>
                      <a:chOff x="3358" y="5974"/>
                      <a:chExt cx="240" cy="240"/>
                    </a:xfrm>
                  </p:grpSpPr>
                  <p:sp>
                    <p:nvSpPr>
                      <p:cNvPr id="317545" name="Oval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46" name="Oval 1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47" name="Group 1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78" y="2046"/>
                      <a:ext cx="50" cy="48"/>
                      <a:chOff x="3358" y="5974"/>
                      <a:chExt cx="240" cy="240"/>
                    </a:xfrm>
                  </p:grpSpPr>
                  <p:sp>
                    <p:nvSpPr>
                      <p:cNvPr id="317548" name="Oval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49" name="Oval 1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50" name="Group 1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78" y="1975"/>
                      <a:ext cx="50" cy="48"/>
                      <a:chOff x="3358" y="5974"/>
                      <a:chExt cx="240" cy="240"/>
                    </a:xfrm>
                  </p:grpSpPr>
                  <p:sp>
                    <p:nvSpPr>
                      <p:cNvPr id="317551" name="Oval 1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52" name="Oval 1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53" name="Group 1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53" y="1975"/>
                      <a:ext cx="50" cy="48"/>
                      <a:chOff x="3358" y="5974"/>
                      <a:chExt cx="240" cy="240"/>
                    </a:xfrm>
                  </p:grpSpPr>
                  <p:sp>
                    <p:nvSpPr>
                      <p:cNvPr id="317554" name="Oval 1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55" name="Oval 1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17556" name="Group 1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16" y="2046"/>
                      <a:ext cx="50" cy="48"/>
                      <a:chOff x="3358" y="5974"/>
                      <a:chExt cx="240" cy="240"/>
                    </a:xfrm>
                  </p:grpSpPr>
                  <p:sp>
                    <p:nvSpPr>
                      <p:cNvPr id="317557" name="Oval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8" y="5974"/>
                        <a:ext cx="240" cy="2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558" name="Oval 1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47" y="6063"/>
                        <a:ext cx="71" cy="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none" w="sm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317559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65" y="1953"/>
                    <a:ext cx="28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zh-CN" altLang="en-US" sz="12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</a:t>
                    </a:r>
                    <a:endParaRPr lang="zh-CN" altLang="en-US" sz="120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7560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35" y="1920"/>
                    <a:ext cx="449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600">
                        <a:latin typeface="Times New Roman" panose="02020603050405020304" pitchFamily="18" charset="0"/>
                      </a:rPr>
                      <a:t>TE</a:t>
                    </a:r>
                    <a:r>
                      <a:rPr lang="en-US" altLang="zh-CN" sz="1600" baseline="-25000">
                        <a:latin typeface="Times New Roman" panose="02020603050405020304" pitchFamily="18" charset="0"/>
                      </a:rPr>
                      <a:t>11</a:t>
                    </a:r>
                    <a:endParaRPr lang="en-US" altLang="zh-CN" sz="1600" i="1" baseline="-25000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17561" name="Group 121"/>
                  <p:cNvGrpSpPr>
                    <a:grpSpLocks/>
                  </p:cNvGrpSpPr>
                  <p:nvPr/>
                </p:nvGrpSpPr>
                <p:grpSpPr bwMode="auto">
                  <a:xfrm>
                    <a:off x="2256" y="1760"/>
                    <a:ext cx="624" cy="624"/>
                    <a:chOff x="2160" y="1760"/>
                    <a:chExt cx="624" cy="624"/>
                  </a:xfrm>
                </p:grpSpPr>
                <p:sp>
                  <p:nvSpPr>
                    <p:cNvPr id="317562" name="Text Box 1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60" y="1953"/>
                      <a:ext cx="287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</a:t>
                      </a:r>
                      <a:endParaRPr lang="zh-CN" altLang="en-US" sz="12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7563" name="Text Box 1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97" y="1993"/>
                      <a:ext cx="287" cy="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</a:t>
                      </a:r>
                      <a:endParaRPr lang="zh-CN" altLang="en-US" sz="12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7564" name="Text Box 1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97" y="1902"/>
                      <a:ext cx="287" cy="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</a:t>
                      </a:r>
                      <a:endParaRPr lang="zh-CN" altLang="en-US" sz="12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317565" name="Group 1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22" y="1760"/>
                      <a:ext cx="499" cy="624"/>
                      <a:chOff x="2222" y="1760"/>
                      <a:chExt cx="499" cy="624"/>
                    </a:xfrm>
                  </p:grpSpPr>
                  <p:sp>
                    <p:nvSpPr>
                      <p:cNvPr id="317566" name="Text Box 12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85" y="1945"/>
                        <a:ext cx="287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2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a:t></a:t>
                        </a:r>
                        <a:endParaRPr lang="zh-CN" altLang="en-US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7567" name="Text Box 1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22" y="1910"/>
                        <a:ext cx="287" cy="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2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a:t></a:t>
                        </a:r>
                        <a:endParaRPr lang="zh-CN" altLang="en-US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7568" name="Text Box 1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77" y="1855"/>
                        <a:ext cx="287" cy="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2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a:t></a:t>
                        </a:r>
                        <a:endParaRPr lang="zh-CN" altLang="en-US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7569" name="Text Box 12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426" y="2028"/>
                        <a:ext cx="287" cy="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2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a:t></a:t>
                        </a:r>
                        <a:endParaRPr lang="zh-CN" altLang="en-US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7570" name="Text Box 13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60" y="1983"/>
                        <a:ext cx="286" cy="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2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a:t></a:t>
                        </a:r>
                        <a:endParaRPr lang="zh-CN" altLang="en-US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7571" name="Text Box 13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22" y="1993"/>
                        <a:ext cx="287" cy="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2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a:t></a:t>
                        </a:r>
                        <a:endParaRPr lang="zh-CN" altLang="en-US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7572" name="Text Box 1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434" y="1945"/>
                        <a:ext cx="287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2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a:t></a:t>
                        </a:r>
                        <a:endParaRPr lang="zh-CN" altLang="en-US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7573" name="Text Box 13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60" y="1912"/>
                        <a:ext cx="286" cy="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2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a:t></a:t>
                        </a:r>
                        <a:endParaRPr lang="zh-CN" altLang="en-US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7574" name="Text Box 13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434" y="1856"/>
                        <a:ext cx="287" cy="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2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a:t></a:t>
                        </a:r>
                        <a:endParaRPr lang="zh-CN" altLang="en-US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7575" name="Text Box 13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60" y="1832"/>
                        <a:ext cx="286" cy="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2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a:t></a:t>
                        </a:r>
                        <a:endParaRPr lang="zh-CN" altLang="en-US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7576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60" y="2136"/>
                        <a:ext cx="286" cy="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2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a:t></a:t>
                        </a:r>
                        <a:endParaRPr lang="zh-CN" altLang="en-US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7577" name="Text Box 1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60" y="2063"/>
                        <a:ext cx="286" cy="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2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a:t></a:t>
                        </a:r>
                        <a:endParaRPr lang="zh-CN" altLang="en-US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7578" name="Text Box 1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60" y="1760"/>
                        <a:ext cx="286" cy="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2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a:t></a:t>
                        </a:r>
                        <a:endParaRPr lang="zh-CN" altLang="en-US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7579" name="Text Box 13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77" y="2031"/>
                        <a:ext cx="287" cy="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2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a:t></a:t>
                        </a:r>
                        <a:endParaRPr lang="zh-CN" altLang="en-US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317580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2812" y="1793"/>
                    <a:ext cx="0" cy="47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581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1679" y="1809"/>
                    <a:ext cx="0" cy="45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7582" name="Line 142"/>
                <p:cNvSpPr>
                  <a:spLocks noChangeShapeType="1"/>
                </p:cNvSpPr>
                <p:nvPr/>
              </p:nvSpPr>
              <p:spPr bwMode="auto">
                <a:xfrm>
                  <a:off x="3462" y="1619"/>
                  <a:ext cx="0" cy="24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lgDashDot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7583" name="Rectangle 143"/>
              <p:cNvSpPr>
                <a:spLocks noChangeArrowheads="1"/>
              </p:cNvSpPr>
              <p:nvPr/>
            </p:nvSpPr>
            <p:spPr bwMode="auto">
              <a:xfrm>
                <a:off x="2976" y="1876"/>
                <a:ext cx="116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584" name="Rectangle 144"/>
              <p:cNvSpPr>
                <a:spLocks noChangeArrowheads="1"/>
              </p:cNvSpPr>
              <p:nvPr/>
            </p:nvSpPr>
            <p:spPr bwMode="auto">
              <a:xfrm>
                <a:off x="1576" y="2116"/>
                <a:ext cx="116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17585" name="Text Box 145"/>
          <p:cNvSpPr txBox="1">
            <a:spLocks noChangeArrowheads="1"/>
          </p:cNvSpPr>
          <p:nvPr/>
        </p:nvSpPr>
        <p:spPr bwMode="auto">
          <a:xfrm>
            <a:off x="2286000" y="365126"/>
            <a:ext cx="7620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From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cutoff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frequencies or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cutoff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wavelengths,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phase velocity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group velocity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guide wavelength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and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wave impedance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each mode can be found using the same equations as those for the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rectangular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waveguide.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317586" name="Group 146"/>
          <p:cNvGrpSpPr>
            <a:grpSpLocks/>
          </p:cNvGrpSpPr>
          <p:nvPr/>
        </p:nvGrpSpPr>
        <p:grpSpPr bwMode="auto">
          <a:xfrm>
            <a:off x="2617788" y="3597276"/>
            <a:ext cx="4438650" cy="1038225"/>
            <a:chOff x="1128" y="2506"/>
            <a:chExt cx="2796" cy="654"/>
          </a:xfrm>
        </p:grpSpPr>
        <p:grpSp>
          <p:nvGrpSpPr>
            <p:cNvPr id="317587" name="Group 147"/>
            <p:cNvGrpSpPr>
              <a:grpSpLocks/>
            </p:cNvGrpSpPr>
            <p:nvPr/>
          </p:nvGrpSpPr>
          <p:grpSpPr bwMode="auto">
            <a:xfrm>
              <a:off x="3163" y="2506"/>
              <a:ext cx="599" cy="569"/>
              <a:chOff x="5740" y="10040"/>
              <a:chExt cx="960" cy="962"/>
            </a:xfrm>
          </p:grpSpPr>
          <p:sp>
            <p:nvSpPr>
              <p:cNvPr id="317588" name="Oval 148" descr="浅色下对角线"/>
              <p:cNvSpPr>
                <a:spLocks noChangeArrowheads="1"/>
              </p:cNvSpPr>
              <p:nvPr/>
            </p:nvSpPr>
            <p:spPr bwMode="auto">
              <a:xfrm>
                <a:off x="5740" y="10040"/>
                <a:ext cx="960" cy="962"/>
              </a:xfrm>
              <a:prstGeom prst="ellipse">
                <a:avLst/>
              </a:prstGeom>
              <a:pattFill prst="ltDnDiag">
                <a:fgClr>
                  <a:srgbClr val="969696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89" name="Oval 149"/>
              <p:cNvSpPr>
                <a:spLocks noChangeArrowheads="1"/>
              </p:cNvSpPr>
              <p:nvPr/>
            </p:nvSpPr>
            <p:spPr bwMode="auto">
              <a:xfrm>
                <a:off x="5820" y="10120"/>
                <a:ext cx="800" cy="80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590" name="Group 150"/>
            <p:cNvGrpSpPr>
              <a:grpSpLocks/>
            </p:cNvGrpSpPr>
            <p:nvPr/>
          </p:nvGrpSpPr>
          <p:grpSpPr bwMode="auto">
            <a:xfrm>
              <a:off x="3263" y="2608"/>
              <a:ext cx="399" cy="379"/>
              <a:chOff x="3263" y="2608"/>
              <a:chExt cx="399" cy="379"/>
            </a:xfrm>
          </p:grpSpPr>
          <p:sp>
            <p:nvSpPr>
              <p:cNvPr id="317591" name="Oval 151"/>
              <p:cNvSpPr>
                <a:spLocks noChangeArrowheads="1"/>
              </p:cNvSpPr>
              <p:nvPr/>
            </p:nvSpPr>
            <p:spPr bwMode="auto">
              <a:xfrm>
                <a:off x="3338" y="2679"/>
                <a:ext cx="249" cy="237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92" name="Oval 152"/>
              <p:cNvSpPr>
                <a:spLocks noChangeArrowheads="1"/>
              </p:cNvSpPr>
              <p:nvPr/>
            </p:nvSpPr>
            <p:spPr bwMode="auto">
              <a:xfrm>
                <a:off x="3263" y="2608"/>
                <a:ext cx="399" cy="3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93" name="Oval 153"/>
              <p:cNvSpPr>
                <a:spLocks noChangeArrowheads="1"/>
              </p:cNvSpPr>
              <p:nvPr/>
            </p:nvSpPr>
            <p:spPr bwMode="auto">
              <a:xfrm>
                <a:off x="3413" y="2750"/>
                <a:ext cx="99" cy="9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94" name="Line 154"/>
            <p:cNvSpPr>
              <a:spLocks noChangeShapeType="1"/>
            </p:cNvSpPr>
            <p:nvPr/>
          </p:nvSpPr>
          <p:spPr bwMode="auto">
            <a:xfrm flipV="1">
              <a:off x="3487" y="2667"/>
              <a:ext cx="113" cy="10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5" name="Line 155"/>
            <p:cNvSpPr>
              <a:spLocks noChangeShapeType="1"/>
            </p:cNvSpPr>
            <p:nvPr/>
          </p:nvSpPr>
          <p:spPr bwMode="auto">
            <a:xfrm flipV="1">
              <a:off x="3313" y="2833"/>
              <a:ext cx="112" cy="10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6" name="Line 156"/>
            <p:cNvSpPr>
              <a:spLocks noChangeShapeType="1"/>
            </p:cNvSpPr>
            <p:nvPr/>
          </p:nvSpPr>
          <p:spPr bwMode="auto">
            <a:xfrm rot="16200000" flipV="1">
              <a:off x="3328" y="2664"/>
              <a:ext cx="108" cy="1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7" name="Line 157"/>
            <p:cNvSpPr>
              <a:spLocks noChangeShapeType="1"/>
            </p:cNvSpPr>
            <p:nvPr/>
          </p:nvSpPr>
          <p:spPr bwMode="auto">
            <a:xfrm rot="16200000" flipV="1">
              <a:off x="3491" y="2818"/>
              <a:ext cx="106" cy="1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598" name="Group 158"/>
            <p:cNvGrpSpPr>
              <a:grpSpLocks/>
            </p:cNvGrpSpPr>
            <p:nvPr/>
          </p:nvGrpSpPr>
          <p:grpSpPr bwMode="auto">
            <a:xfrm>
              <a:off x="1689" y="2525"/>
              <a:ext cx="1135" cy="557"/>
              <a:chOff x="3360" y="10040"/>
              <a:chExt cx="1820" cy="942"/>
            </a:xfrm>
          </p:grpSpPr>
          <p:sp>
            <p:nvSpPr>
              <p:cNvPr id="317599" name="Rectangle 159" descr="浅色下对角线"/>
              <p:cNvSpPr>
                <a:spLocks noChangeArrowheads="1"/>
              </p:cNvSpPr>
              <p:nvPr/>
            </p:nvSpPr>
            <p:spPr bwMode="auto">
              <a:xfrm>
                <a:off x="3360" y="10040"/>
                <a:ext cx="1820" cy="942"/>
              </a:xfrm>
              <a:prstGeom prst="rect">
                <a:avLst/>
              </a:prstGeom>
              <a:pattFill prst="ltDnDiag">
                <a:fgClr>
                  <a:srgbClr val="969696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0" name="Rectangle 160"/>
              <p:cNvSpPr>
                <a:spLocks noChangeArrowheads="1"/>
              </p:cNvSpPr>
              <p:nvPr/>
            </p:nvSpPr>
            <p:spPr bwMode="auto">
              <a:xfrm>
                <a:off x="3360" y="10120"/>
                <a:ext cx="1820" cy="78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601" name="Group 161"/>
            <p:cNvGrpSpPr>
              <a:grpSpLocks/>
            </p:cNvGrpSpPr>
            <p:nvPr/>
          </p:nvGrpSpPr>
          <p:grpSpPr bwMode="auto">
            <a:xfrm>
              <a:off x="1739" y="2609"/>
              <a:ext cx="486" cy="154"/>
              <a:chOff x="2578" y="4834"/>
              <a:chExt cx="780" cy="640"/>
            </a:xfrm>
          </p:grpSpPr>
          <p:sp>
            <p:nvSpPr>
              <p:cNvPr id="317602" name="Oval 162"/>
              <p:cNvSpPr>
                <a:spLocks noChangeArrowheads="1"/>
              </p:cNvSpPr>
              <p:nvPr/>
            </p:nvSpPr>
            <p:spPr bwMode="auto">
              <a:xfrm>
                <a:off x="2578" y="4834"/>
                <a:ext cx="780" cy="640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3" name="Oval 163"/>
              <p:cNvSpPr>
                <a:spLocks noChangeArrowheads="1"/>
              </p:cNvSpPr>
              <p:nvPr/>
            </p:nvSpPr>
            <p:spPr bwMode="auto">
              <a:xfrm>
                <a:off x="2658" y="4914"/>
                <a:ext cx="620" cy="480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4" name="Oval 164"/>
              <p:cNvSpPr>
                <a:spLocks noChangeArrowheads="1"/>
              </p:cNvSpPr>
              <p:nvPr/>
            </p:nvSpPr>
            <p:spPr bwMode="auto">
              <a:xfrm>
                <a:off x="2778" y="5054"/>
                <a:ext cx="380" cy="220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605" name="Group 165"/>
            <p:cNvGrpSpPr>
              <a:grpSpLocks/>
            </p:cNvGrpSpPr>
            <p:nvPr/>
          </p:nvGrpSpPr>
          <p:grpSpPr bwMode="auto">
            <a:xfrm>
              <a:off x="1739" y="2845"/>
              <a:ext cx="486" cy="155"/>
              <a:chOff x="2578" y="4834"/>
              <a:chExt cx="780" cy="640"/>
            </a:xfrm>
          </p:grpSpPr>
          <p:sp>
            <p:nvSpPr>
              <p:cNvPr id="317606" name="Oval 166"/>
              <p:cNvSpPr>
                <a:spLocks noChangeArrowheads="1"/>
              </p:cNvSpPr>
              <p:nvPr/>
            </p:nvSpPr>
            <p:spPr bwMode="auto">
              <a:xfrm>
                <a:off x="2578" y="4834"/>
                <a:ext cx="780" cy="640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7" name="Oval 167"/>
              <p:cNvSpPr>
                <a:spLocks noChangeArrowheads="1"/>
              </p:cNvSpPr>
              <p:nvPr/>
            </p:nvSpPr>
            <p:spPr bwMode="auto">
              <a:xfrm>
                <a:off x="2658" y="4914"/>
                <a:ext cx="620" cy="480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8" name="Oval 168"/>
              <p:cNvSpPr>
                <a:spLocks noChangeArrowheads="1"/>
              </p:cNvSpPr>
              <p:nvPr/>
            </p:nvSpPr>
            <p:spPr bwMode="auto">
              <a:xfrm>
                <a:off x="2778" y="5054"/>
                <a:ext cx="380" cy="220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609" name="Group 169"/>
            <p:cNvGrpSpPr>
              <a:grpSpLocks/>
            </p:cNvGrpSpPr>
            <p:nvPr/>
          </p:nvGrpSpPr>
          <p:grpSpPr bwMode="auto">
            <a:xfrm>
              <a:off x="2300" y="2845"/>
              <a:ext cx="487" cy="155"/>
              <a:chOff x="2578" y="4834"/>
              <a:chExt cx="780" cy="640"/>
            </a:xfrm>
          </p:grpSpPr>
          <p:sp>
            <p:nvSpPr>
              <p:cNvPr id="317610" name="Oval 170"/>
              <p:cNvSpPr>
                <a:spLocks noChangeArrowheads="1"/>
              </p:cNvSpPr>
              <p:nvPr/>
            </p:nvSpPr>
            <p:spPr bwMode="auto">
              <a:xfrm>
                <a:off x="2578" y="4834"/>
                <a:ext cx="780" cy="640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11" name="Oval 171"/>
              <p:cNvSpPr>
                <a:spLocks noChangeArrowheads="1"/>
              </p:cNvSpPr>
              <p:nvPr/>
            </p:nvSpPr>
            <p:spPr bwMode="auto">
              <a:xfrm>
                <a:off x="2658" y="4914"/>
                <a:ext cx="620" cy="480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12" name="Oval 172"/>
              <p:cNvSpPr>
                <a:spLocks noChangeArrowheads="1"/>
              </p:cNvSpPr>
              <p:nvPr/>
            </p:nvSpPr>
            <p:spPr bwMode="auto">
              <a:xfrm>
                <a:off x="2778" y="5054"/>
                <a:ext cx="380" cy="220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613" name="Group 173"/>
            <p:cNvGrpSpPr>
              <a:grpSpLocks/>
            </p:cNvGrpSpPr>
            <p:nvPr/>
          </p:nvGrpSpPr>
          <p:grpSpPr bwMode="auto">
            <a:xfrm>
              <a:off x="2300" y="2609"/>
              <a:ext cx="487" cy="154"/>
              <a:chOff x="2578" y="4834"/>
              <a:chExt cx="780" cy="640"/>
            </a:xfrm>
          </p:grpSpPr>
          <p:sp>
            <p:nvSpPr>
              <p:cNvPr id="317614" name="Oval 174"/>
              <p:cNvSpPr>
                <a:spLocks noChangeArrowheads="1"/>
              </p:cNvSpPr>
              <p:nvPr/>
            </p:nvSpPr>
            <p:spPr bwMode="auto">
              <a:xfrm>
                <a:off x="2578" y="4834"/>
                <a:ext cx="780" cy="640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15" name="Oval 175"/>
              <p:cNvSpPr>
                <a:spLocks noChangeArrowheads="1"/>
              </p:cNvSpPr>
              <p:nvPr/>
            </p:nvSpPr>
            <p:spPr bwMode="auto">
              <a:xfrm>
                <a:off x="2658" y="4914"/>
                <a:ext cx="620" cy="480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16" name="Oval 176"/>
              <p:cNvSpPr>
                <a:spLocks noChangeArrowheads="1"/>
              </p:cNvSpPr>
              <p:nvPr/>
            </p:nvSpPr>
            <p:spPr bwMode="auto">
              <a:xfrm>
                <a:off x="2778" y="5054"/>
                <a:ext cx="380" cy="220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617" name="Group 177"/>
            <p:cNvGrpSpPr>
              <a:grpSpLocks/>
            </p:cNvGrpSpPr>
            <p:nvPr/>
          </p:nvGrpSpPr>
          <p:grpSpPr bwMode="auto">
            <a:xfrm>
              <a:off x="2020" y="2531"/>
              <a:ext cx="587" cy="629"/>
              <a:chOff x="3720" y="11419"/>
              <a:chExt cx="940" cy="1132"/>
            </a:xfrm>
          </p:grpSpPr>
          <p:sp>
            <p:nvSpPr>
              <p:cNvPr id="317618" name="Text Box 178"/>
              <p:cNvSpPr txBox="1">
                <a:spLocks noChangeArrowheads="1"/>
              </p:cNvSpPr>
              <p:nvPr/>
            </p:nvSpPr>
            <p:spPr bwMode="auto">
              <a:xfrm>
                <a:off x="4200" y="11975"/>
                <a:ext cx="380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19" name="Text Box 179"/>
              <p:cNvSpPr txBox="1">
                <a:spLocks noChangeArrowheads="1"/>
              </p:cNvSpPr>
              <p:nvPr/>
            </p:nvSpPr>
            <p:spPr bwMode="auto">
              <a:xfrm>
                <a:off x="3860" y="11484"/>
                <a:ext cx="460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20" name="Text Box 180"/>
              <p:cNvSpPr txBox="1">
                <a:spLocks noChangeArrowheads="1"/>
              </p:cNvSpPr>
              <p:nvPr/>
            </p:nvSpPr>
            <p:spPr bwMode="auto">
              <a:xfrm>
                <a:off x="3860" y="11612"/>
                <a:ext cx="460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21" name="Text Box 181"/>
              <p:cNvSpPr txBox="1">
                <a:spLocks noChangeArrowheads="1"/>
              </p:cNvSpPr>
              <p:nvPr/>
            </p:nvSpPr>
            <p:spPr bwMode="auto">
              <a:xfrm>
                <a:off x="3960" y="11419"/>
                <a:ext cx="460" cy="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22" name="Text Box 182"/>
              <p:cNvSpPr txBox="1">
                <a:spLocks noChangeArrowheads="1"/>
              </p:cNvSpPr>
              <p:nvPr/>
            </p:nvSpPr>
            <p:spPr bwMode="auto">
              <a:xfrm>
                <a:off x="3960" y="11548"/>
                <a:ext cx="460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23" name="Text Box 183"/>
              <p:cNvSpPr txBox="1">
                <a:spLocks noChangeArrowheads="1"/>
              </p:cNvSpPr>
              <p:nvPr/>
            </p:nvSpPr>
            <p:spPr bwMode="auto">
              <a:xfrm>
                <a:off x="3720" y="11548"/>
                <a:ext cx="460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24" name="Text Box 184"/>
              <p:cNvSpPr txBox="1">
                <a:spLocks noChangeArrowheads="1"/>
              </p:cNvSpPr>
              <p:nvPr/>
            </p:nvSpPr>
            <p:spPr bwMode="auto">
              <a:xfrm>
                <a:off x="4200" y="11548"/>
                <a:ext cx="460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25" name="Text Box 185"/>
              <p:cNvSpPr txBox="1">
                <a:spLocks noChangeArrowheads="1"/>
              </p:cNvSpPr>
              <p:nvPr/>
            </p:nvSpPr>
            <p:spPr bwMode="auto">
              <a:xfrm>
                <a:off x="3720" y="11975"/>
                <a:ext cx="400" cy="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26" name="Text Box 186"/>
              <p:cNvSpPr txBox="1">
                <a:spLocks noChangeArrowheads="1"/>
              </p:cNvSpPr>
              <p:nvPr/>
            </p:nvSpPr>
            <p:spPr bwMode="auto">
              <a:xfrm>
                <a:off x="3960" y="11676"/>
                <a:ext cx="460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27" name="Text Box 187"/>
              <p:cNvSpPr txBox="1">
                <a:spLocks noChangeArrowheads="1"/>
              </p:cNvSpPr>
              <p:nvPr/>
            </p:nvSpPr>
            <p:spPr bwMode="auto">
              <a:xfrm>
                <a:off x="4060" y="11612"/>
                <a:ext cx="460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28" name="Text Box 188"/>
              <p:cNvSpPr txBox="1">
                <a:spLocks noChangeArrowheads="1"/>
              </p:cNvSpPr>
              <p:nvPr/>
            </p:nvSpPr>
            <p:spPr bwMode="auto">
              <a:xfrm>
                <a:off x="4060" y="11484"/>
                <a:ext cx="460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29" name="Text Box 189"/>
              <p:cNvSpPr txBox="1">
                <a:spLocks noChangeArrowheads="1"/>
              </p:cNvSpPr>
              <p:nvPr/>
            </p:nvSpPr>
            <p:spPr bwMode="auto">
              <a:xfrm>
                <a:off x="3860" y="11911"/>
                <a:ext cx="460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30" name="Text Box 190"/>
              <p:cNvSpPr txBox="1">
                <a:spLocks noChangeArrowheads="1"/>
              </p:cNvSpPr>
              <p:nvPr/>
            </p:nvSpPr>
            <p:spPr bwMode="auto">
              <a:xfrm>
                <a:off x="3860" y="12039"/>
                <a:ext cx="460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31" name="Text Box 191"/>
              <p:cNvSpPr txBox="1">
                <a:spLocks noChangeArrowheads="1"/>
              </p:cNvSpPr>
              <p:nvPr/>
            </p:nvSpPr>
            <p:spPr bwMode="auto">
              <a:xfrm>
                <a:off x="3960" y="11846"/>
                <a:ext cx="460" cy="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32" name="Text Box 192"/>
              <p:cNvSpPr txBox="1">
                <a:spLocks noChangeArrowheads="1"/>
              </p:cNvSpPr>
              <p:nvPr/>
            </p:nvSpPr>
            <p:spPr bwMode="auto">
              <a:xfrm>
                <a:off x="3960" y="11975"/>
                <a:ext cx="460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33" name="Text Box 193"/>
              <p:cNvSpPr txBox="1">
                <a:spLocks noChangeArrowheads="1"/>
              </p:cNvSpPr>
              <p:nvPr/>
            </p:nvSpPr>
            <p:spPr bwMode="auto">
              <a:xfrm>
                <a:off x="3960" y="12103"/>
                <a:ext cx="460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34" name="Text Box 194"/>
              <p:cNvSpPr txBox="1">
                <a:spLocks noChangeArrowheads="1"/>
              </p:cNvSpPr>
              <p:nvPr/>
            </p:nvSpPr>
            <p:spPr bwMode="auto">
              <a:xfrm>
                <a:off x="4060" y="12060"/>
                <a:ext cx="460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35" name="Text Box 195"/>
              <p:cNvSpPr txBox="1">
                <a:spLocks noChangeArrowheads="1"/>
              </p:cNvSpPr>
              <p:nvPr/>
            </p:nvSpPr>
            <p:spPr bwMode="auto">
              <a:xfrm>
                <a:off x="4060" y="11911"/>
                <a:ext cx="460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17636" name="Group 196"/>
            <p:cNvGrpSpPr>
              <a:grpSpLocks/>
            </p:cNvGrpSpPr>
            <p:nvPr/>
          </p:nvGrpSpPr>
          <p:grpSpPr bwMode="auto">
            <a:xfrm>
              <a:off x="1701" y="2593"/>
              <a:ext cx="200" cy="427"/>
              <a:chOff x="1701" y="2593"/>
              <a:chExt cx="200" cy="427"/>
            </a:xfrm>
          </p:grpSpPr>
          <p:grpSp>
            <p:nvGrpSpPr>
              <p:cNvPr id="317637" name="Group 197"/>
              <p:cNvGrpSpPr>
                <a:grpSpLocks/>
              </p:cNvGrpSpPr>
              <p:nvPr/>
            </p:nvGrpSpPr>
            <p:grpSpPr bwMode="auto">
              <a:xfrm>
                <a:off x="1701" y="2593"/>
                <a:ext cx="50" cy="47"/>
                <a:chOff x="3358" y="5974"/>
                <a:chExt cx="240" cy="240"/>
              </a:xfrm>
            </p:grpSpPr>
            <p:sp>
              <p:nvSpPr>
                <p:cNvPr id="317638" name="Oval 198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39" name="Oval 199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40" name="Group 200"/>
              <p:cNvGrpSpPr>
                <a:grpSpLocks/>
              </p:cNvGrpSpPr>
              <p:nvPr/>
            </p:nvGrpSpPr>
            <p:grpSpPr bwMode="auto">
              <a:xfrm>
                <a:off x="1764" y="2628"/>
                <a:ext cx="50" cy="48"/>
                <a:chOff x="3358" y="5974"/>
                <a:chExt cx="240" cy="240"/>
              </a:xfrm>
            </p:grpSpPr>
            <p:sp>
              <p:nvSpPr>
                <p:cNvPr id="317641" name="Oval 201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42" name="Oval 202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43" name="Group 203"/>
              <p:cNvGrpSpPr>
                <a:grpSpLocks/>
              </p:cNvGrpSpPr>
              <p:nvPr/>
            </p:nvGrpSpPr>
            <p:grpSpPr bwMode="auto">
              <a:xfrm>
                <a:off x="1701" y="2735"/>
                <a:ext cx="50" cy="48"/>
                <a:chOff x="3358" y="5974"/>
                <a:chExt cx="240" cy="240"/>
              </a:xfrm>
            </p:grpSpPr>
            <p:sp>
              <p:nvSpPr>
                <p:cNvPr id="317644" name="Oval 204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45" name="Oval 205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46" name="Group 206"/>
              <p:cNvGrpSpPr>
                <a:grpSpLocks/>
              </p:cNvGrpSpPr>
              <p:nvPr/>
            </p:nvGrpSpPr>
            <p:grpSpPr bwMode="auto">
              <a:xfrm>
                <a:off x="1701" y="2664"/>
                <a:ext cx="50" cy="47"/>
                <a:chOff x="3358" y="5974"/>
                <a:chExt cx="240" cy="240"/>
              </a:xfrm>
            </p:grpSpPr>
            <p:sp>
              <p:nvSpPr>
                <p:cNvPr id="317647" name="Oval 207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48" name="Oval 208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49" name="Group 209"/>
              <p:cNvGrpSpPr>
                <a:grpSpLocks/>
              </p:cNvGrpSpPr>
              <p:nvPr/>
            </p:nvGrpSpPr>
            <p:grpSpPr bwMode="auto">
              <a:xfrm>
                <a:off x="1851" y="2664"/>
                <a:ext cx="50" cy="47"/>
                <a:chOff x="3358" y="5974"/>
                <a:chExt cx="240" cy="240"/>
              </a:xfrm>
            </p:grpSpPr>
            <p:sp>
              <p:nvSpPr>
                <p:cNvPr id="317650" name="Oval 210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51" name="Oval 211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52" name="Group 212"/>
              <p:cNvGrpSpPr>
                <a:grpSpLocks/>
              </p:cNvGrpSpPr>
              <p:nvPr/>
            </p:nvGrpSpPr>
            <p:grpSpPr bwMode="auto">
              <a:xfrm>
                <a:off x="1764" y="2687"/>
                <a:ext cx="50" cy="48"/>
                <a:chOff x="3358" y="5974"/>
                <a:chExt cx="240" cy="240"/>
              </a:xfrm>
            </p:grpSpPr>
            <p:sp>
              <p:nvSpPr>
                <p:cNvPr id="317653" name="Oval 213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54" name="Oval 214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55" name="Group 215"/>
              <p:cNvGrpSpPr>
                <a:grpSpLocks/>
              </p:cNvGrpSpPr>
              <p:nvPr/>
            </p:nvGrpSpPr>
            <p:grpSpPr bwMode="auto">
              <a:xfrm>
                <a:off x="1701" y="2830"/>
                <a:ext cx="50" cy="47"/>
                <a:chOff x="3358" y="5974"/>
                <a:chExt cx="240" cy="240"/>
              </a:xfrm>
            </p:grpSpPr>
            <p:sp>
              <p:nvSpPr>
                <p:cNvPr id="317656" name="Oval 216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57" name="Oval 217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58" name="Group 218"/>
              <p:cNvGrpSpPr>
                <a:grpSpLocks/>
              </p:cNvGrpSpPr>
              <p:nvPr/>
            </p:nvGrpSpPr>
            <p:grpSpPr bwMode="auto">
              <a:xfrm>
                <a:off x="1764" y="2865"/>
                <a:ext cx="50" cy="47"/>
                <a:chOff x="3358" y="5974"/>
                <a:chExt cx="240" cy="240"/>
              </a:xfrm>
            </p:grpSpPr>
            <p:sp>
              <p:nvSpPr>
                <p:cNvPr id="317659" name="Oval 219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60" name="Oval 220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61" name="Group 221"/>
              <p:cNvGrpSpPr>
                <a:grpSpLocks/>
              </p:cNvGrpSpPr>
              <p:nvPr/>
            </p:nvGrpSpPr>
            <p:grpSpPr bwMode="auto">
              <a:xfrm>
                <a:off x="1701" y="2972"/>
                <a:ext cx="50" cy="48"/>
                <a:chOff x="3358" y="5974"/>
                <a:chExt cx="240" cy="240"/>
              </a:xfrm>
            </p:grpSpPr>
            <p:sp>
              <p:nvSpPr>
                <p:cNvPr id="317662" name="Oval 222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63" name="Oval 223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64" name="Group 224"/>
              <p:cNvGrpSpPr>
                <a:grpSpLocks/>
              </p:cNvGrpSpPr>
              <p:nvPr/>
            </p:nvGrpSpPr>
            <p:grpSpPr bwMode="auto">
              <a:xfrm>
                <a:off x="1701" y="2901"/>
                <a:ext cx="50" cy="47"/>
                <a:chOff x="3358" y="5974"/>
                <a:chExt cx="240" cy="240"/>
              </a:xfrm>
            </p:grpSpPr>
            <p:sp>
              <p:nvSpPr>
                <p:cNvPr id="317665" name="Oval 225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66" name="Oval 226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67" name="Group 227"/>
              <p:cNvGrpSpPr>
                <a:grpSpLocks/>
              </p:cNvGrpSpPr>
              <p:nvPr/>
            </p:nvGrpSpPr>
            <p:grpSpPr bwMode="auto">
              <a:xfrm>
                <a:off x="1851" y="2901"/>
                <a:ext cx="50" cy="47"/>
                <a:chOff x="3358" y="5974"/>
                <a:chExt cx="240" cy="240"/>
              </a:xfrm>
            </p:grpSpPr>
            <p:sp>
              <p:nvSpPr>
                <p:cNvPr id="317668" name="Oval 228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69" name="Oval 229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70" name="Group 230"/>
              <p:cNvGrpSpPr>
                <a:grpSpLocks/>
              </p:cNvGrpSpPr>
              <p:nvPr/>
            </p:nvGrpSpPr>
            <p:grpSpPr bwMode="auto">
              <a:xfrm>
                <a:off x="1764" y="2925"/>
                <a:ext cx="50" cy="47"/>
                <a:chOff x="3358" y="5974"/>
                <a:chExt cx="240" cy="240"/>
              </a:xfrm>
            </p:grpSpPr>
            <p:sp>
              <p:nvSpPr>
                <p:cNvPr id="317671" name="Oval 231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72" name="Oval 232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7673" name="Group 233"/>
            <p:cNvGrpSpPr>
              <a:grpSpLocks/>
            </p:cNvGrpSpPr>
            <p:nvPr/>
          </p:nvGrpSpPr>
          <p:grpSpPr bwMode="auto">
            <a:xfrm>
              <a:off x="2624" y="2593"/>
              <a:ext cx="188" cy="427"/>
              <a:chOff x="4860" y="11493"/>
              <a:chExt cx="300" cy="722"/>
            </a:xfrm>
          </p:grpSpPr>
          <p:grpSp>
            <p:nvGrpSpPr>
              <p:cNvPr id="317674" name="Group 234"/>
              <p:cNvGrpSpPr>
                <a:grpSpLocks/>
              </p:cNvGrpSpPr>
              <p:nvPr/>
            </p:nvGrpSpPr>
            <p:grpSpPr bwMode="auto">
              <a:xfrm>
                <a:off x="4860" y="11613"/>
                <a:ext cx="80" cy="80"/>
                <a:chOff x="3358" y="5974"/>
                <a:chExt cx="240" cy="240"/>
              </a:xfrm>
            </p:grpSpPr>
            <p:sp>
              <p:nvSpPr>
                <p:cNvPr id="317675" name="Oval 235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76" name="Oval 236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77" name="Group 237"/>
              <p:cNvGrpSpPr>
                <a:grpSpLocks/>
              </p:cNvGrpSpPr>
              <p:nvPr/>
            </p:nvGrpSpPr>
            <p:grpSpPr bwMode="auto">
              <a:xfrm>
                <a:off x="5080" y="11613"/>
                <a:ext cx="80" cy="80"/>
                <a:chOff x="3358" y="5974"/>
                <a:chExt cx="240" cy="240"/>
              </a:xfrm>
            </p:grpSpPr>
            <p:sp>
              <p:nvSpPr>
                <p:cNvPr id="317678" name="Oval 238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79" name="Oval 239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80" name="Group 240"/>
              <p:cNvGrpSpPr>
                <a:grpSpLocks/>
              </p:cNvGrpSpPr>
              <p:nvPr/>
            </p:nvGrpSpPr>
            <p:grpSpPr bwMode="auto">
              <a:xfrm>
                <a:off x="5080" y="11733"/>
                <a:ext cx="80" cy="81"/>
                <a:chOff x="3358" y="5974"/>
                <a:chExt cx="240" cy="240"/>
              </a:xfrm>
            </p:grpSpPr>
            <p:sp>
              <p:nvSpPr>
                <p:cNvPr id="317681" name="Oval 241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82" name="Oval 242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83" name="Group 243"/>
              <p:cNvGrpSpPr>
                <a:grpSpLocks/>
              </p:cNvGrpSpPr>
              <p:nvPr/>
            </p:nvGrpSpPr>
            <p:grpSpPr bwMode="auto">
              <a:xfrm>
                <a:off x="5000" y="11553"/>
                <a:ext cx="80" cy="80"/>
                <a:chOff x="3358" y="5974"/>
                <a:chExt cx="240" cy="240"/>
              </a:xfrm>
            </p:grpSpPr>
            <p:sp>
              <p:nvSpPr>
                <p:cNvPr id="317684" name="Oval 244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85" name="Oval 245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86" name="Group 246"/>
              <p:cNvGrpSpPr>
                <a:grpSpLocks/>
              </p:cNvGrpSpPr>
              <p:nvPr/>
            </p:nvGrpSpPr>
            <p:grpSpPr bwMode="auto">
              <a:xfrm>
                <a:off x="5000" y="11673"/>
                <a:ext cx="80" cy="81"/>
                <a:chOff x="3358" y="5974"/>
                <a:chExt cx="240" cy="240"/>
              </a:xfrm>
            </p:grpSpPr>
            <p:sp>
              <p:nvSpPr>
                <p:cNvPr id="317687" name="Oval 247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88" name="Oval 248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89" name="Group 249"/>
              <p:cNvGrpSpPr>
                <a:grpSpLocks/>
              </p:cNvGrpSpPr>
              <p:nvPr/>
            </p:nvGrpSpPr>
            <p:grpSpPr bwMode="auto">
              <a:xfrm>
                <a:off x="5080" y="11493"/>
                <a:ext cx="80" cy="80"/>
                <a:chOff x="3358" y="5974"/>
                <a:chExt cx="240" cy="240"/>
              </a:xfrm>
            </p:grpSpPr>
            <p:sp>
              <p:nvSpPr>
                <p:cNvPr id="317690" name="Oval 250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91" name="Oval 251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92" name="Group 252"/>
              <p:cNvGrpSpPr>
                <a:grpSpLocks/>
              </p:cNvGrpSpPr>
              <p:nvPr/>
            </p:nvGrpSpPr>
            <p:grpSpPr bwMode="auto">
              <a:xfrm>
                <a:off x="4860" y="12014"/>
                <a:ext cx="80" cy="80"/>
                <a:chOff x="3358" y="5974"/>
                <a:chExt cx="240" cy="240"/>
              </a:xfrm>
            </p:grpSpPr>
            <p:sp>
              <p:nvSpPr>
                <p:cNvPr id="317693" name="Oval 253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94" name="Oval 254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95" name="Group 255"/>
              <p:cNvGrpSpPr>
                <a:grpSpLocks/>
              </p:cNvGrpSpPr>
              <p:nvPr/>
            </p:nvGrpSpPr>
            <p:grpSpPr bwMode="auto">
              <a:xfrm>
                <a:off x="5080" y="12014"/>
                <a:ext cx="80" cy="80"/>
                <a:chOff x="3358" y="5974"/>
                <a:chExt cx="240" cy="240"/>
              </a:xfrm>
            </p:grpSpPr>
            <p:sp>
              <p:nvSpPr>
                <p:cNvPr id="317696" name="Oval 256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97" name="Oval 257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98" name="Group 258"/>
              <p:cNvGrpSpPr>
                <a:grpSpLocks/>
              </p:cNvGrpSpPr>
              <p:nvPr/>
            </p:nvGrpSpPr>
            <p:grpSpPr bwMode="auto">
              <a:xfrm>
                <a:off x="5080" y="12134"/>
                <a:ext cx="80" cy="81"/>
                <a:chOff x="3358" y="5974"/>
                <a:chExt cx="240" cy="240"/>
              </a:xfrm>
            </p:grpSpPr>
            <p:sp>
              <p:nvSpPr>
                <p:cNvPr id="317699" name="Oval 259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00" name="Oval 260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01" name="Group 261"/>
              <p:cNvGrpSpPr>
                <a:grpSpLocks/>
              </p:cNvGrpSpPr>
              <p:nvPr/>
            </p:nvGrpSpPr>
            <p:grpSpPr bwMode="auto">
              <a:xfrm>
                <a:off x="5000" y="11954"/>
                <a:ext cx="80" cy="79"/>
                <a:chOff x="3358" y="5974"/>
                <a:chExt cx="240" cy="240"/>
              </a:xfrm>
            </p:grpSpPr>
            <p:sp>
              <p:nvSpPr>
                <p:cNvPr id="317702" name="Oval 262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03" name="Oval 263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04" name="Group 264"/>
              <p:cNvGrpSpPr>
                <a:grpSpLocks/>
              </p:cNvGrpSpPr>
              <p:nvPr/>
            </p:nvGrpSpPr>
            <p:grpSpPr bwMode="auto">
              <a:xfrm>
                <a:off x="5000" y="12074"/>
                <a:ext cx="80" cy="81"/>
                <a:chOff x="3358" y="5974"/>
                <a:chExt cx="240" cy="240"/>
              </a:xfrm>
            </p:grpSpPr>
            <p:sp>
              <p:nvSpPr>
                <p:cNvPr id="317705" name="Oval 265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06" name="Oval 266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07" name="Group 267"/>
              <p:cNvGrpSpPr>
                <a:grpSpLocks/>
              </p:cNvGrpSpPr>
              <p:nvPr/>
            </p:nvGrpSpPr>
            <p:grpSpPr bwMode="auto">
              <a:xfrm>
                <a:off x="5080" y="11894"/>
                <a:ext cx="80" cy="79"/>
                <a:chOff x="3358" y="5974"/>
                <a:chExt cx="240" cy="240"/>
              </a:xfrm>
            </p:grpSpPr>
            <p:sp>
              <p:nvSpPr>
                <p:cNvPr id="317708" name="Oval 268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09" name="Oval 269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7710" name="Text Box 270"/>
            <p:cNvSpPr txBox="1">
              <a:spLocks noChangeArrowheads="1"/>
            </p:cNvSpPr>
            <p:nvPr/>
          </p:nvSpPr>
          <p:spPr bwMode="auto">
            <a:xfrm>
              <a:off x="1128" y="2688"/>
              <a:ext cx="4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anose="02020603050405020304" pitchFamily="18" charset="0"/>
                </a:rPr>
                <a:t>TE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01</a:t>
              </a:r>
              <a:endParaRPr lang="en-US" altLang="zh-CN" sz="16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17711" name="Line 271"/>
            <p:cNvSpPr>
              <a:spLocks noChangeShapeType="1"/>
            </p:cNvSpPr>
            <p:nvPr/>
          </p:nvSpPr>
          <p:spPr bwMode="auto">
            <a:xfrm>
              <a:off x="1504" y="2797"/>
              <a:ext cx="2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712" name="Group 272"/>
          <p:cNvGrpSpPr>
            <a:grpSpLocks/>
          </p:cNvGrpSpPr>
          <p:nvPr/>
        </p:nvGrpSpPr>
        <p:grpSpPr bwMode="auto">
          <a:xfrm>
            <a:off x="2590800" y="4535488"/>
            <a:ext cx="4484688" cy="1560512"/>
            <a:chOff x="1111" y="3097"/>
            <a:chExt cx="2825" cy="983"/>
          </a:xfrm>
        </p:grpSpPr>
        <p:sp>
          <p:nvSpPr>
            <p:cNvPr id="317713" name="Rectangle 273"/>
            <p:cNvSpPr>
              <a:spLocks noChangeArrowheads="1"/>
            </p:cNvSpPr>
            <p:nvPr/>
          </p:nvSpPr>
          <p:spPr bwMode="auto">
            <a:xfrm>
              <a:off x="1779" y="3097"/>
              <a:ext cx="922" cy="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4" name="Oval 274" descr="浅色下对角线"/>
            <p:cNvSpPr>
              <a:spLocks noChangeArrowheads="1"/>
            </p:cNvSpPr>
            <p:nvPr/>
          </p:nvSpPr>
          <p:spPr bwMode="auto">
            <a:xfrm>
              <a:off x="3163" y="3322"/>
              <a:ext cx="598" cy="568"/>
            </a:xfrm>
            <a:prstGeom prst="ellipse">
              <a:avLst/>
            </a:prstGeom>
            <a:pattFill prst="ltDnDiag">
              <a:fgClr>
                <a:srgbClr val="969696"/>
              </a:fgClr>
              <a:bgClr>
                <a:srgbClr val="FFFFFF"/>
              </a:bgClr>
            </a:pattFill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5" name="Oval 275"/>
            <p:cNvSpPr>
              <a:spLocks noChangeArrowheads="1"/>
            </p:cNvSpPr>
            <p:nvPr/>
          </p:nvSpPr>
          <p:spPr bwMode="auto">
            <a:xfrm>
              <a:off x="3213" y="3369"/>
              <a:ext cx="499" cy="46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6" name="Rectangle 276" descr="浅色上对角线"/>
            <p:cNvSpPr>
              <a:spLocks noChangeArrowheads="1"/>
            </p:cNvSpPr>
            <p:nvPr/>
          </p:nvSpPr>
          <p:spPr bwMode="auto">
            <a:xfrm>
              <a:off x="1679" y="3322"/>
              <a:ext cx="1135" cy="556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7" name="Rectangle 277"/>
            <p:cNvSpPr>
              <a:spLocks noChangeArrowheads="1"/>
            </p:cNvSpPr>
            <p:nvPr/>
          </p:nvSpPr>
          <p:spPr bwMode="auto">
            <a:xfrm>
              <a:off x="1679" y="3371"/>
              <a:ext cx="1135" cy="4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718" name="Group 278"/>
            <p:cNvGrpSpPr>
              <a:grpSpLocks/>
            </p:cNvGrpSpPr>
            <p:nvPr/>
          </p:nvGrpSpPr>
          <p:grpSpPr bwMode="auto">
            <a:xfrm>
              <a:off x="1991" y="3642"/>
              <a:ext cx="486" cy="379"/>
              <a:chOff x="2578" y="4834"/>
              <a:chExt cx="780" cy="640"/>
            </a:xfrm>
          </p:grpSpPr>
          <p:sp>
            <p:nvSpPr>
              <p:cNvPr id="317719" name="Oval 279"/>
              <p:cNvSpPr>
                <a:spLocks noChangeArrowheads="1"/>
              </p:cNvSpPr>
              <p:nvPr/>
            </p:nvSpPr>
            <p:spPr bwMode="auto">
              <a:xfrm>
                <a:off x="2578" y="4834"/>
                <a:ext cx="780" cy="64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20" name="Oval 280"/>
              <p:cNvSpPr>
                <a:spLocks noChangeArrowheads="1"/>
              </p:cNvSpPr>
              <p:nvPr/>
            </p:nvSpPr>
            <p:spPr bwMode="auto">
              <a:xfrm>
                <a:off x="2658" y="4914"/>
                <a:ext cx="620" cy="48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21" name="Oval 281"/>
              <p:cNvSpPr>
                <a:spLocks noChangeArrowheads="1"/>
              </p:cNvSpPr>
              <p:nvPr/>
            </p:nvSpPr>
            <p:spPr bwMode="auto">
              <a:xfrm>
                <a:off x="2778" y="5054"/>
                <a:ext cx="380" cy="22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722" name="Group 282"/>
            <p:cNvGrpSpPr>
              <a:grpSpLocks/>
            </p:cNvGrpSpPr>
            <p:nvPr/>
          </p:nvGrpSpPr>
          <p:grpSpPr bwMode="auto">
            <a:xfrm>
              <a:off x="1429" y="3642"/>
              <a:ext cx="487" cy="379"/>
              <a:chOff x="2578" y="4834"/>
              <a:chExt cx="780" cy="640"/>
            </a:xfrm>
          </p:grpSpPr>
          <p:sp>
            <p:nvSpPr>
              <p:cNvPr id="317723" name="Oval 283"/>
              <p:cNvSpPr>
                <a:spLocks noChangeArrowheads="1"/>
              </p:cNvSpPr>
              <p:nvPr/>
            </p:nvSpPr>
            <p:spPr bwMode="auto">
              <a:xfrm>
                <a:off x="2578" y="4834"/>
                <a:ext cx="780" cy="64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24" name="Oval 284"/>
              <p:cNvSpPr>
                <a:spLocks noChangeArrowheads="1"/>
              </p:cNvSpPr>
              <p:nvPr/>
            </p:nvSpPr>
            <p:spPr bwMode="auto">
              <a:xfrm>
                <a:off x="2658" y="4914"/>
                <a:ext cx="620" cy="48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25" name="Oval 285"/>
              <p:cNvSpPr>
                <a:spLocks noChangeArrowheads="1"/>
              </p:cNvSpPr>
              <p:nvPr/>
            </p:nvSpPr>
            <p:spPr bwMode="auto">
              <a:xfrm>
                <a:off x="2778" y="5054"/>
                <a:ext cx="380" cy="22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726" name="Group 286"/>
            <p:cNvGrpSpPr>
              <a:grpSpLocks/>
            </p:cNvGrpSpPr>
            <p:nvPr/>
          </p:nvGrpSpPr>
          <p:grpSpPr bwMode="auto">
            <a:xfrm>
              <a:off x="2564" y="3642"/>
              <a:ext cx="487" cy="379"/>
              <a:chOff x="2578" y="4834"/>
              <a:chExt cx="780" cy="640"/>
            </a:xfrm>
          </p:grpSpPr>
          <p:sp>
            <p:nvSpPr>
              <p:cNvPr id="317727" name="Oval 287"/>
              <p:cNvSpPr>
                <a:spLocks noChangeArrowheads="1"/>
              </p:cNvSpPr>
              <p:nvPr/>
            </p:nvSpPr>
            <p:spPr bwMode="auto">
              <a:xfrm>
                <a:off x="2578" y="4834"/>
                <a:ext cx="780" cy="64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28" name="Oval 288"/>
              <p:cNvSpPr>
                <a:spLocks noChangeArrowheads="1"/>
              </p:cNvSpPr>
              <p:nvPr/>
            </p:nvSpPr>
            <p:spPr bwMode="auto">
              <a:xfrm>
                <a:off x="2658" y="4914"/>
                <a:ext cx="620" cy="48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29" name="Oval 289"/>
              <p:cNvSpPr>
                <a:spLocks noChangeArrowheads="1"/>
              </p:cNvSpPr>
              <p:nvPr/>
            </p:nvSpPr>
            <p:spPr bwMode="auto">
              <a:xfrm>
                <a:off x="2778" y="5054"/>
                <a:ext cx="380" cy="22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730" name="Group 290"/>
            <p:cNvGrpSpPr>
              <a:grpSpLocks/>
            </p:cNvGrpSpPr>
            <p:nvPr/>
          </p:nvGrpSpPr>
          <p:grpSpPr bwMode="auto">
            <a:xfrm flipV="1">
              <a:off x="1991" y="3191"/>
              <a:ext cx="486" cy="380"/>
              <a:chOff x="2578" y="4834"/>
              <a:chExt cx="780" cy="640"/>
            </a:xfrm>
          </p:grpSpPr>
          <p:sp>
            <p:nvSpPr>
              <p:cNvPr id="317731" name="Oval 291"/>
              <p:cNvSpPr>
                <a:spLocks noChangeArrowheads="1"/>
              </p:cNvSpPr>
              <p:nvPr/>
            </p:nvSpPr>
            <p:spPr bwMode="auto">
              <a:xfrm>
                <a:off x="2578" y="4834"/>
                <a:ext cx="780" cy="64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32" name="Oval 292"/>
              <p:cNvSpPr>
                <a:spLocks noChangeArrowheads="1"/>
              </p:cNvSpPr>
              <p:nvPr/>
            </p:nvSpPr>
            <p:spPr bwMode="auto">
              <a:xfrm>
                <a:off x="2658" y="4914"/>
                <a:ext cx="620" cy="48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33" name="Oval 293"/>
              <p:cNvSpPr>
                <a:spLocks noChangeArrowheads="1"/>
              </p:cNvSpPr>
              <p:nvPr/>
            </p:nvSpPr>
            <p:spPr bwMode="auto">
              <a:xfrm>
                <a:off x="2778" y="5054"/>
                <a:ext cx="380" cy="22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734" name="Group 294"/>
            <p:cNvGrpSpPr>
              <a:grpSpLocks/>
            </p:cNvGrpSpPr>
            <p:nvPr/>
          </p:nvGrpSpPr>
          <p:grpSpPr bwMode="auto">
            <a:xfrm flipV="1">
              <a:off x="1429" y="3191"/>
              <a:ext cx="487" cy="380"/>
              <a:chOff x="2578" y="4834"/>
              <a:chExt cx="780" cy="640"/>
            </a:xfrm>
          </p:grpSpPr>
          <p:sp>
            <p:nvSpPr>
              <p:cNvPr id="317735" name="Oval 295"/>
              <p:cNvSpPr>
                <a:spLocks noChangeArrowheads="1"/>
              </p:cNvSpPr>
              <p:nvPr/>
            </p:nvSpPr>
            <p:spPr bwMode="auto">
              <a:xfrm>
                <a:off x="2578" y="4834"/>
                <a:ext cx="780" cy="64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36" name="Oval 296"/>
              <p:cNvSpPr>
                <a:spLocks noChangeArrowheads="1"/>
              </p:cNvSpPr>
              <p:nvPr/>
            </p:nvSpPr>
            <p:spPr bwMode="auto">
              <a:xfrm>
                <a:off x="2658" y="4914"/>
                <a:ext cx="620" cy="48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37" name="Oval 297"/>
              <p:cNvSpPr>
                <a:spLocks noChangeArrowheads="1"/>
              </p:cNvSpPr>
              <p:nvPr/>
            </p:nvSpPr>
            <p:spPr bwMode="auto">
              <a:xfrm>
                <a:off x="2778" y="5054"/>
                <a:ext cx="380" cy="22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738" name="Group 298"/>
            <p:cNvGrpSpPr>
              <a:grpSpLocks/>
            </p:cNvGrpSpPr>
            <p:nvPr/>
          </p:nvGrpSpPr>
          <p:grpSpPr bwMode="auto">
            <a:xfrm flipV="1">
              <a:off x="2564" y="3191"/>
              <a:ext cx="487" cy="380"/>
              <a:chOff x="2578" y="4834"/>
              <a:chExt cx="780" cy="640"/>
            </a:xfrm>
          </p:grpSpPr>
          <p:sp>
            <p:nvSpPr>
              <p:cNvPr id="317739" name="Oval 299"/>
              <p:cNvSpPr>
                <a:spLocks noChangeArrowheads="1"/>
              </p:cNvSpPr>
              <p:nvPr/>
            </p:nvSpPr>
            <p:spPr bwMode="auto">
              <a:xfrm>
                <a:off x="2578" y="4834"/>
                <a:ext cx="780" cy="64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40" name="Oval 300"/>
              <p:cNvSpPr>
                <a:spLocks noChangeArrowheads="1"/>
              </p:cNvSpPr>
              <p:nvPr/>
            </p:nvSpPr>
            <p:spPr bwMode="auto">
              <a:xfrm>
                <a:off x="2658" y="4914"/>
                <a:ext cx="620" cy="48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41" name="Oval 301"/>
              <p:cNvSpPr>
                <a:spLocks noChangeArrowheads="1"/>
              </p:cNvSpPr>
              <p:nvPr/>
            </p:nvSpPr>
            <p:spPr bwMode="auto">
              <a:xfrm>
                <a:off x="2778" y="5054"/>
                <a:ext cx="380" cy="22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742" name="Rectangle 302"/>
            <p:cNvSpPr>
              <a:spLocks noChangeArrowheads="1"/>
            </p:cNvSpPr>
            <p:nvPr/>
          </p:nvSpPr>
          <p:spPr bwMode="auto">
            <a:xfrm>
              <a:off x="2814" y="3322"/>
              <a:ext cx="249" cy="5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3" name="Line 303"/>
            <p:cNvSpPr>
              <a:spLocks noChangeShapeType="1"/>
            </p:cNvSpPr>
            <p:nvPr/>
          </p:nvSpPr>
          <p:spPr bwMode="auto">
            <a:xfrm>
              <a:off x="2814" y="3369"/>
              <a:ext cx="0" cy="4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744" name="Group 304"/>
            <p:cNvGrpSpPr>
              <a:grpSpLocks/>
            </p:cNvGrpSpPr>
            <p:nvPr/>
          </p:nvGrpSpPr>
          <p:grpSpPr bwMode="auto">
            <a:xfrm>
              <a:off x="2427" y="3678"/>
              <a:ext cx="200" cy="142"/>
              <a:chOff x="4320" y="14739"/>
              <a:chExt cx="320" cy="240"/>
            </a:xfrm>
          </p:grpSpPr>
          <p:grpSp>
            <p:nvGrpSpPr>
              <p:cNvPr id="317745" name="Group 305"/>
              <p:cNvGrpSpPr>
                <a:grpSpLocks/>
              </p:cNvGrpSpPr>
              <p:nvPr/>
            </p:nvGrpSpPr>
            <p:grpSpPr bwMode="auto">
              <a:xfrm>
                <a:off x="4440" y="14899"/>
                <a:ext cx="80" cy="80"/>
                <a:chOff x="3358" y="5974"/>
                <a:chExt cx="240" cy="240"/>
              </a:xfrm>
            </p:grpSpPr>
            <p:sp>
              <p:nvSpPr>
                <p:cNvPr id="317746" name="Oval 306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47" name="Oval 307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48" name="Group 308"/>
              <p:cNvGrpSpPr>
                <a:grpSpLocks/>
              </p:cNvGrpSpPr>
              <p:nvPr/>
            </p:nvGrpSpPr>
            <p:grpSpPr bwMode="auto">
              <a:xfrm>
                <a:off x="4440" y="14899"/>
                <a:ext cx="80" cy="80"/>
                <a:chOff x="3358" y="5974"/>
                <a:chExt cx="240" cy="240"/>
              </a:xfrm>
            </p:grpSpPr>
            <p:sp>
              <p:nvSpPr>
                <p:cNvPr id="317749" name="Oval 309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50" name="Oval 310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51" name="Group 311"/>
              <p:cNvGrpSpPr>
                <a:grpSpLocks/>
              </p:cNvGrpSpPr>
              <p:nvPr/>
            </p:nvGrpSpPr>
            <p:grpSpPr bwMode="auto">
              <a:xfrm>
                <a:off x="4440" y="14739"/>
                <a:ext cx="80" cy="80"/>
                <a:chOff x="3358" y="5974"/>
                <a:chExt cx="240" cy="240"/>
              </a:xfrm>
            </p:grpSpPr>
            <p:sp>
              <p:nvSpPr>
                <p:cNvPr id="317752" name="Oval 312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53" name="Oval 313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54" name="Group 314"/>
              <p:cNvGrpSpPr>
                <a:grpSpLocks/>
              </p:cNvGrpSpPr>
              <p:nvPr/>
            </p:nvGrpSpPr>
            <p:grpSpPr bwMode="auto">
              <a:xfrm>
                <a:off x="4500" y="14819"/>
                <a:ext cx="80" cy="80"/>
                <a:chOff x="3358" y="5974"/>
                <a:chExt cx="240" cy="240"/>
              </a:xfrm>
            </p:grpSpPr>
            <p:sp>
              <p:nvSpPr>
                <p:cNvPr id="317755" name="Oval 315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56" name="Oval 316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57" name="Group 317"/>
              <p:cNvGrpSpPr>
                <a:grpSpLocks/>
              </p:cNvGrpSpPr>
              <p:nvPr/>
            </p:nvGrpSpPr>
            <p:grpSpPr bwMode="auto">
              <a:xfrm>
                <a:off x="4380" y="14819"/>
                <a:ext cx="80" cy="80"/>
                <a:chOff x="3358" y="5974"/>
                <a:chExt cx="240" cy="240"/>
              </a:xfrm>
            </p:grpSpPr>
            <p:sp>
              <p:nvSpPr>
                <p:cNvPr id="317758" name="Oval 318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59" name="Oval 319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60" name="Group 320"/>
              <p:cNvGrpSpPr>
                <a:grpSpLocks/>
              </p:cNvGrpSpPr>
              <p:nvPr/>
            </p:nvGrpSpPr>
            <p:grpSpPr bwMode="auto">
              <a:xfrm>
                <a:off x="4320" y="14899"/>
                <a:ext cx="80" cy="80"/>
                <a:chOff x="3358" y="5974"/>
                <a:chExt cx="240" cy="240"/>
              </a:xfrm>
            </p:grpSpPr>
            <p:sp>
              <p:nvSpPr>
                <p:cNvPr id="317761" name="Oval 321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62" name="Oval 322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63" name="Group 323"/>
              <p:cNvGrpSpPr>
                <a:grpSpLocks/>
              </p:cNvGrpSpPr>
              <p:nvPr/>
            </p:nvGrpSpPr>
            <p:grpSpPr bwMode="auto">
              <a:xfrm>
                <a:off x="4560" y="14899"/>
                <a:ext cx="80" cy="80"/>
                <a:chOff x="3358" y="5974"/>
                <a:chExt cx="240" cy="240"/>
              </a:xfrm>
            </p:grpSpPr>
            <p:sp>
              <p:nvSpPr>
                <p:cNvPr id="317764" name="Oval 324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65" name="Oval 325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7766" name="Group 326"/>
            <p:cNvGrpSpPr>
              <a:grpSpLocks/>
            </p:cNvGrpSpPr>
            <p:nvPr/>
          </p:nvGrpSpPr>
          <p:grpSpPr bwMode="auto">
            <a:xfrm>
              <a:off x="1853" y="3393"/>
              <a:ext cx="200" cy="138"/>
              <a:chOff x="1853" y="3393"/>
              <a:chExt cx="200" cy="138"/>
            </a:xfrm>
          </p:grpSpPr>
          <p:grpSp>
            <p:nvGrpSpPr>
              <p:cNvPr id="317767" name="Group 327"/>
              <p:cNvGrpSpPr>
                <a:grpSpLocks/>
              </p:cNvGrpSpPr>
              <p:nvPr/>
            </p:nvGrpSpPr>
            <p:grpSpPr bwMode="auto">
              <a:xfrm>
                <a:off x="1928" y="3393"/>
                <a:ext cx="50" cy="47"/>
                <a:chOff x="3358" y="5974"/>
                <a:chExt cx="240" cy="240"/>
              </a:xfrm>
            </p:grpSpPr>
            <p:sp>
              <p:nvSpPr>
                <p:cNvPr id="317768" name="Oval 328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69" name="Oval 329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70" name="Group 330"/>
              <p:cNvGrpSpPr>
                <a:grpSpLocks/>
              </p:cNvGrpSpPr>
              <p:nvPr/>
            </p:nvGrpSpPr>
            <p:grpSpPr bwMode="auto">
              <a:xfrm>
                <a:off x="1966" y="3440"/>
                <a:ext cx="50" cy="48"/>
                <a:chOff x="3358" y="5974"/>
                <a:chExt cx="240" cy="240"/>
              </a:xfrm>
            </p:grpSpPr>
            <p:sp>
              <p:nvSpPr>
                <p:cNvPr id="317771" name="Oval 331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72" name="Oval 332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73" name="Group 333"/>
              <p:cNvGrpSpPr>
                <a:grpSpLocks/>
              </p:cNvGrpSpPr>
              <p:nvPr/>
            </p:nvGrpSpPr>
            <p:grpSpPr bwMode="auto">
              <a:xfrm>
                <a:off x="1891" y="3440"/>
                <a:ext cx="50" cy="48"/>
                <a:chOff x="3358" y="5974"/>
                <a:chExt cx="240" cy="240"/>
              </a:xfrm>
            </p:grpSpPr>
            <p:sp>
              <p:nvSpPr>
                <p:cNvPr id="317774" name="Oval 334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75" name="Oval 335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76" name="Group 336"/>
              <p:cNvGrpSpPr>
                <a:grpSpLocks/>
              </p:cNvGrpSpPr>
              <p:nvPr/>
            </p:nvGrpSpPr>
            <p:grpSpPr bwMode="auto">
              <a:xfrm>
                <a:off x="1853" y="3393"/>
                <a:ext cx="50" cy="47"/>
                <a:chOff x="3358" y="5974"/>
                <a:chExt cx="240" cy="240"/>
              </a:xfrm>
            </p:grpSpPr>
            <p:sp>
              <p:nvSpPr>
                <p:cNvPr id="317777" name="Oval 337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78" name="Oval 338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79" name="Group 339"/>
              <p:cNvGrpSpPr>
                <a:grpSpLocks/>
              </p:cNvGrpSpPr>
              <p:nvPr/>
            </p:nvGrpSpPr>
            <p:grpSpPr bwMode="auto">
              <a:xfrm>
                <a:off x="2003" y="3393"/>
                <a:ext cx="50" cy="47"/>
                <a:chOff x="3358" y="5974"/>
                <a:chExt cx="240" cy="240"/>
              </a:xfrm>
            </p:grpSpPr>
            <p:sp>
              <p:nvSpPr>
                <p:cNvPr id="317780" name="Oval 340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81" name="Oval 341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82" name="Group 342"/>
              <p:cNvGrpSpPr>
                <a:grpSpLocks/>
              </p:cNvGrpSpPr>
              <p:nvPr/>
            </p:nvGrpSpPr>
            <p:grpSpPr bwMode="auto">
              <a:xfrm>
                <a:off x="1928" y="3484"/>
                <a:ext cx="50" cy="47"/>
                <a:chOff x="3358" y="5974"/>
                <a:chExt cx="240" cy="240"/>
              </a:xfrm>
            </p:grpSpPr>
            <p:sp>
              <p:nvSpPr>
                <p:cNvPr id="317783" name="Oval 343"/>
                <p:cNvSpPr>
                  <a:spLocks noChangeArrowheads="1"/>
                </p:cNvSpPr>
                <p:nvPr/>
              </p:nvSpPr>
              <p:spPr bwMode="auto">
                <a:xfrm>
                  <a:off x="3358" y="5974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84" name="Oval 344"/>
                <p:cNvSpPr>
                  <a:spLocks noChangeArrowheads="1"/>
                </p:cNvSpPr>
                <p:nvPr/>
              </p:nvSpPr>
              <p:spPr bwMode="auto">
                <a:xfrm>
                  <a:off x="3447" y="6063"/>
                  <a:ext cx="71" cy="7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3333FF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7785" name="Oval 345"/>
            <p:cNvSpPr>
              <a:spLocks noChangeArrowheads="1"/>
            </p:cNvSpPr>
            <p:nvPr/>
          </p:nvSpPr>
          <p:spPr bwMode="auto">
            <a:xfrm>
              <a:off x="3263" y="3417"/>
              <a:ext cx="399" cy="367"/>
            </a:xfrm>
            <a:prstGeom prst="ellips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6" name="Oval 346"/>
            <p:cNvSpPr>
              <a:spLocks noChangeArrowheads="1"/>
            </p:cNvSpPr>
            <p:nvPr/>
          </p:nvSpPr>
          <p:spPr bwMode="auto">
            <a:xfrm>
              <a:off x="3312" y="3464"/>
              <a:ext cx="300" cy="273"/>
            </a:xfrm>
            <a:prstGeom prst="ellips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7" name="Oval 347"/>
            <p:cNvSpPr>
              <a:spLocks noChangeArrowheads="1"/>
            </p:cNvSpPr>
            <p:nvPr/>
          </p:nvSpPr>
          <p:spPr bwMode="auto">
            <a:xfrm>
              <a:off x="3362" y="3511"/>
              <a:ext cx="200" cy="178"/>
            </a:xfrm>
            <a:prstGeom prst="ellips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8" name="Line 348"/>
            <p:cNvSpPr>
              <a:spLocks noChangeShapeType="1"/>
            </p:cNvSpPr>
            <p:nvPr/>
          </p:nvSpPr>
          <p:spPr bwMode="auto">
            <a:xfrm flipV="1">
              <a:off x="3288" y="3654"/>
              <a:ext cx="124" cy="1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789" name="Group 349"/>
            <p:cNvGrpSpPr>
              <a:grpSpLocks/>
            </p:cNvGrpSpPr>
            <p:nvPr/>
          </p:nvGrpSpPr>
          <p:grpSpPr bwMode="auto">
            <a:xfrm>
              <a:off x="2351" y="3332"/>
              <a:ext cx="410" cy="346"/>
              <a:chOff x="4283" y="13060"/>
              <a:chExt cx="657" cy="624"/>
            </a:xfrm>
          </p:grpSpPr>
          <p:sp>
            <p:nvSpPr>
              <p:cNvPr id="317790" name="Text Box 350"/>
              <p:cNvSpPr txBox="1">
                <a:spLocks noChangeArrowheads="1"/>
              </p:cNvSpPr>
              <p:nvPr/>
            </p:nvSpPr>
            <p:spPr bwMode="auto">
              <a:xfrm>
                <a:off x="4400" y="13235"/>
                <a:ext cx="417" cy="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400">
                    <a:solidFill>
                      <a:srgbClr val="3333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40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91" name="Text Box 351"/>
              <p:cNvSpPr txBox="1">
                <a:spLocks noChangeArrowheads="1"/>
              </p:cNvSpPr>
              <p:nvPr/>
            </p:nvSpPr>
            <p:spPr bwMode="auto">
              <a:xfrm>
                <a:off x="4343" y="13147"/>
                <a:ext cx="417" cy="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400">
                    <a:solidFill>
                      <a:srgbClr val="3333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40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92" name="Text Box 352"/>
              <p:cNvSpPr txBox="1">
                <a:spLocks noChangeArrowheads="1"/>
              </p:cNvSpPr>
              <p:nvPr/>
            </p:nvSpPr>
            <p:spPr bwMode="auto">
              <a:xfrm>
                <a:off x="4283" y="13060"/>
                <a:ext cx="417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400">
                    <a:solidFill>
                      <a:srgbClr val="3333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40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93" name="Text Box 353"/>
              <p:cNvSpPr txBox="1">
                <a:spLocks noChangeArrowheads="1"/>
              </p:cNvSpPr>
              <p:nvPr/>
            </p:nvSpPr>
            <p:spPr bwMode="auto">
              <a:xfrm>
                <a:off x="4523" y="13061"/>
                <a:ext cx="417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400">
                    <a:solidFill>
                      <a:srgbClr val="3333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40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94" name="Text Box 354"/>
              <p:cNvSpPr txBox="1">
                <a:spLocks noChangeArrowheads="1"/>
              </p:cNvSpPr>
              <p:nvPr/>
            </p:nvSpPr>
            <p:spPr bwMode="auto">
              <a:xfrm>
                <a:off x="4400" y="13060"/>
                <a:ext cx="417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400">
                    <a:solidFill>
                      <a:srgbClr val="3333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40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95" name="Text Box 355"/>
              <p:cNvSpPr txBox="1">
                <a:spLocks noChangeArrowheads="1"/>
              </p:cNvSpPr>
              <p:nvPr/>
            </p:nvSpPr>
            <p:spPr bwMode="auto">
              <a:xfrm>
                <a:off x="4460" y="13147"/>
                <a:ext cx="417" cy="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400">
                    <a:solidFill>
                      <a:srgbClr val="3333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40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7796" name="Line 356"/>
            <p:cNvSpPr>
              <a:spLocks noChangeShapeType="1"/>
            </p:cNvSpPr>
            <p:nvPr/>
          </p:nvSpPr>
          <p:spPr bwMode="auto">
            <a:xfrm flipV="1">
              <a:off x="3524" y="3439"/>
              <a:ext cx="125" cy="1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7" name="Line 357"/>
            <p:cNvSpPr>
              <a:spLocks noChangeShapeType="1"/>
            </p:cNvSpPr>
            <p:nvPr/>
          </p:nvSpPr>
          <p:spPr bwMode="auto">
            <a:xfrm>
              <a:off x="3288" y="3439"/>
              <a:ext cx="112" cy="1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8" name="Line 358"/>
            <p:cNvSpPr>
              <a:spLocks noChangeShapeType="1"/>
            </p:cNvSpPr>
            <p:nvPr/>
          </p:nvSpPr>
          <p:spPr bwMode="auto">
            <a:xfrm>
              <a:off x="3512" y="3654"/>
              <a:ext cx="112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9" name="Rectangle 359"/>
            <p:cNvSpPr>
              <a:spLocks noChangeArrowheads="1"/>
            </p:cNvSpPr>
            <p:nvPr/>
          </p:nvSpPr>
          <p:spPr bwMode="auto">
            <a:xfrm>
              <a:off x="1404" y="3878"/>
              <a:ext cx="1684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0" name="Rectangle 360"/>
            <p:cNvSpPr>
              <a:spLocks noChangeArrowheads="1"/>
            </p:cNvSpPr>
            <p:nvPr/>
          </p:nvSpPr>
          <p:spPr bwMode="auto">
            <a:xfrm>
              <a:off x="1392" y="3132"/>
              <a:ext cx="1684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1" name="Rectangle 361"/>
            <p:cNvSpPr>
              <a:spLocks noChangeArrowheads="1"/>
            </p:cNvSpPr>
            <p:nvPr/>
          </p:nvSpPr>
          <p:spPr bwMode="auto">
            <a:xfrm>
              <a:off x="1417" y="3310"/>
              <a:ext cx="262" cy="5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2" name="Line 362"/>
            <p:cNvSpPr>
              <a:spLocks noChangeShapeType="1"/>
            </p:cNvSpPr>
            <p:nvPr/>
          </p:nvSpPr>
          <p:spPr bwMode="auto">
            <a:xfrm>
              <a:off x="1679" y="3346"/>
              <a:ext cx="0" cy="5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3" name="Rectangle 363" descr="浅色下对角线"/>
            <p:cNvSpPr>
              <a:spLocks noChangeArrowheads="1"/>
            </p:cNvSpPr>
            <p:nvPr/>
          </p:nvSpPr>
          <p:spPr bwMode="auto">
            <a:xfrm flipV="1">
              <a:off x="1679" y="3334"/>
              <a:ext cx="1135" cy="48"/>
            </a:xfrm>
            <a:prstGeom prst="rect">
              <a:avLst/>
            </a:prstGeom>
            <a:pattFill prst="ltDnDiag">
              <a:fgClr>
                <a:srgbClr val="969696"/>
              </a:fgClr>
              <a:bgClr>
                <a:srgbClr val="FFFFFF"/>
              </a:bgClr>
            </a:pattFill>
            <a:ln w="19050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4" name="Rectangle 364" descr="浅色下对角线"/>
            <p:cNvSpPr>
              <a:spLocks noChangeArrowheads="1"/>
            </p:cNvSpPr>
            <p:nvPr/>
          </p:nvSpPr>
          <p:spPr bwMode="auto">
            <a:xfrm>
              <a:off x="1679" y="3832"/>
              <a:ext cx="1135" cy="46"/>
            </a:xfrm>
            <a:prstGeom prst="rect">
              <a:avLst/>
            </a:prstGeom>
            <a:pattFill prst="ltDnDiag">
              <a:fgClr>
                <a:srgbClr val="969696"/>
              </a:fgClr>
              <a:bgClr>
                <a:srgbClr val="FFFFFF"/>
              </a:bgClr>
            </a:pattFill>
            <a:ln w="19050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5" name="Text Box 365"/>
            <p:cNvSpPr txBox="1">
              <a:spLocks noChangeArrowheads="1"/>
            </p:cNvSpPr>
            <p:nvPr/>
          </p:nvSpPr>
          <p:spPr bwMode="auto">
            <a:xfrm>
              <a:off x="1111" y="3480"/>
              <a:ext cx="4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Times New Roman" panose="02020603050405020304" pitchFamily="18" charset="0"/>
                </a:rPr>
                <a:t>TM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01</a:t>
              </a:r>
              <a:endParaRPr lang="en-US" altLang="zh-CN" sz="16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17806" name="Line 366"/>
            <p:cNvSpPr>
              <a:spLocks noChangeShapeType="1"/>
            </p:cNvSpPr>
            <p:nvPr/>
          </p:nvSpPr>
          <p:spPr bwMode="auto">
            <a:xfrm>
              <a:off x="1517" y="3606"/>
              <a:ext cx="24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807" name="Group 367"/>
            <p:cNvGrpSpPr>
              <a:grpSpLocks/>
            </p:cNvGrpSpPr>
            <p:nvPr/>
          </p:nvGrpSpPr>
          <p:grpSpPr bwMode="auto">
            <a:xfrm>
              <a:off x="1786" y="3605"/>
              <a:ext cx="424" cy="379"/>
              <a:chOff x="1820" y="14340"/>
              <a:chExt cx="680" cy="640"/>
            </a:xfrm>
          </p:grpSpPr>
          <p:sp>
            <p:nvSpPr>
              <p:cNvPr id="317808" name="Text Box 368"/>
              <p:cNvSpPr txBox="1">
                <a:spLocks noChangeArrowheads="1"/>
              </p:cNvSpPr>
              <p:nvPr/>
            </p:nvSpPr>
            <p:spPr bwMode="auto">
              <a:xfrm>
                <a:off x="2063" y="14490"/>
                <a:ext cx="437" cy="4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400">
                    <a:solidFill>
                      <a:srgbClr val="3333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40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09" name="Text Box 369"/>
              <p:cNvSpPr txBox="1">
                <a:spLocks noChangeArrowheads="1"/>
              </p:cNvSpPr>
              <p:nvPr/>
            </p:nvSpPr>
            <p:spPr bwMode="auto">
              <a:xfrm>
                <a:off x="1940" y="14501"/>
                <a:ext cx="417" cy="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400">
                    <a:solidFill>
                      <a:srgbClr val="3333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40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10" name="Text Box 370"/>
              <p:cNvSpPr txBox="1">
                <a:spLocks noChangeArrowheads="1"/>
              </p:cNvSpPr>
              <p:nvPr/>
            </p:nvSpPr>
            <p:spPr bwMode="auto">
              <a:xfrm>
                <a:off x="1943" y="14340"/>
                <a:ext cx="417" cy="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400">
                    <a:solidFill>
                      <a:srgbClr val="3333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40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11" name="Text Box 371"/>
              <p:cNvSpPr txBox="1">
                <a:spLocks noChangeArrowheads="1"/>
              </p:cNvSpPr>
              <p:nvPr/>
            </p:nvSpPr>
            <p:spPr bwMode="auto">
              <a:xfrm>
                <a:off x="1883" y="14420"/>
                <a:ext cx="417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400">
                    <a:solidFill>
                      <a:srgbClr val="3333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40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12" name="Text Box 372"/>
              <p:cNvSpPr txBox="1">
                <a:spLocks noChangeArrowheads="1"/>
              </p:cNvSpPr>
              <p:nvPr/>
            </p:nvSpPr>
            <p:spPr bwMode="auto">
              <a:xfrm>
                <a:off x="2000" y="14420"/>
                <a:ext cx="417" cy="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400">
                    <a:solidFill>
                      <a:srgbClr val="3333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40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13" name="Text Box 373"/>
              <p:cNvSpPr txBox="1">
                <a:spLocks noChangeArrowheads="1"/>
              </p:cNvSpPr>
              <p:nvPr/>
            </p:nvSpPr>
            <p:spPr bwMode="auto">
              <a:xfrm>
                <a:off x="1820" y="14490"/>
                <a:ext cx="397" cy="4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400">
                    <a:solidFill>
                      <a:srgbClr val="3333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40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7814" name="Group 374"/>
          <p:cNvGrpSpPr>
            <a:grpSpLocks/>
          </p:cNvGrpSpPr>
          <p:nvPr/>
        </p:nvGrpSpPr>
        <p:grpSpPr bwMode="auto">
          <a:xfrm>
            <a:off x="7239001" y="3535366"/>
            <a:ext cx="2447925" cy="868363"/>
            <a:chOff x="3936" y="2349"/>
            <a:chExt cx="1542" cy="547"/>
          </a:xfrm>
        </p:grpSpPr>
        <p:sp>
          <p:nvSpPr>
            <p:cNvPr id="317815" name="Line 375"/>
            <p:cNvSpPr>
              <a:spLocks noChangeShapeType="1"/>
            </p:cNvSpPr>
            <p:nvPr/>
          </p:nvSpPr>
          <p:spPr bwMode="auto">
            <a:xfrm>
              <a:off x="3936" y="2509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16" name="Line 376"/>
            <p:cNvSpPr>
              <a:spLocks noChangeShapeType="1"/>
            </p:cNvSpPr>
            <p:nvPr/>
          </p:nvSpPr>
          <p:spPr bwMode="auto">
            <a:xfrm flipV="1">
              <a:off x="3936" y="2797"/>
              <a:ext cx="43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17" name="Text Box 377"/>
            <p:cNvSpPr txBox="1">
              <a:spLocks noChangeArrowheads="1"/>
            </p:cNvSpPr>
            <p:nvPr/>
          </p:nvSpPr>
          <p:spPr bwMode="auto">
            <a:xfrm>
              <a:off x="4368" y="2349"/>
              <a:ext cx="100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</a:rPr>
                <a:t>Electric field lines</a:t>
              </a:r>
            </a:p>
          </p:txBody>
        </p:sp>
        <p:sp>
          <p:nvSpPr>
            <p:cNvPr id="317818" name="Text Box 378"/>
            <p:cNvSpPr txBox="1">
              <a:spLocks noChangeArrowheads="1"/>
            </p:cNvSpPr>
            <p:nvPr/>
          </p:nvSpPr>
          <p:spPr bwMode="auto">
            <a:xfrm>
              <a:off x="4374" y="2634"/>
              <a:ext cx="110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3333FF"/>
                  </a:solidFill>
                  <a:latin typeface="Times New Roman" panose="02020603050405020304" pitchFamily="18" charset="0"/>
                </a:rPr>
                <a:t>Magnetic field lines</a:t>
              </a:r>
            </a:p>
          </p:txBody>
        </p:sp>
      </p:grpSp>
      <p:sp>
        <p:nvSpPr>
          <p:cNvPr id="317819" name="AutoShape 37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7820" name="AutoShape 38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0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8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2209800" y="1828801"/>
            <a:ext cx="7848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Solution: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To operate on the mode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the operating wavelength must satisfy the following inequality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2209800" y="533401"/>
            <a:ext cx="77724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Example.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 circular waveguide of radius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= 5mm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is filled with a perfect dielectric of relative permittivity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= 9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If it is to be operated in the dominant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mode, find the permissible frequency range.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8468" name="Object 4"/>
          <p:cNvGraphicFramePr>
            <a:graphicFrameLocks noChangeAspect="1"/>
          </p:cNvGraphicFramePr>
          <p:nvPr/>
        </p:nvGraphicFramePr>
        <p:xfrm>
          <a:off x="5138738" y="2840038"/>
          <a:ext cx="1795462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0" r:id="rId3" imgW="1142504" imgH="177723" progId="Equation.3">
                  <p:embed/>
                </p:oleObj>
              </mc:Choice>
              <mc:Fallback>
                <p:oleObj r:id="rId3" imgW="1142504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2840038"/>
                        <a:ext cx="1795462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469" name="Group 5"/>
          <p:cNvGrpSpPr>
            <a:grpSpLocks/>
          </p:cNvGrpSpPr>
          <p:nvPr/>
        </p:nvGrpSpPr>
        <p:grpSpPr bwMode="auto">
          <a:xfrm>
            <a:off x="2219326" y="3184526"/>
            <a:ext cx="6892925" cy="549275"/>
            <a:chOff x="438" y="2006"/>
            <a:chExt cx="4342" cy="346"/>
          </a:xfrm>
        </p:grpSpPr>
        <p:graphicFrame>
          <p:nvGraphicFramePr>
            <p:cNvPr id="318470" name="Object 6"/>
            <p:cNvGraphicFramePr>
              <a:graphicFrameLocks noChangeAspect="1"/>
            </p:cNvGraphicFramePr>
            <p:nvPr/>
          </p:nvGraphicFramePr>
          <p:xfrm>
            <a:off x="1140" y="2116"/>
            <a:ext cx="174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71" name="Equation" r:id="rId5" imgW="1765080" imgH="228600" progId="Equation.3">
                    <p:embed/>
                  </p:oleObj>
                </mc:Choice>
                <mc:Fallback>
                  <p:oleObj name="Equation" r:id="rId5" imgW="1765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2116"/>
                          <a:ext cx="1745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471" name="Object 7"/>
            <p:cNvGraphicFramePr>
              <a:graphicFrameLocks noChangeAspect="1"/>
            </p:cNvGraphicFramePr>
            <p:nvPr/>
          </p:nvGraphicFramePr>
          <p:xfrm>
            <a:off x="3030" y="2103"/>
            <a:ext cx="175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72" name="Equation" r:id="rId7" imgW="1765080" imgH="215640" progId="Equation.3">
                    <p:embed/>
                  </p:oleObj>
                </mc:Choice>
                <mc:Fallback>
                  <p:oleObj name="Equation" r:id="rId7" imgW="17650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" y="2103"/>
                          <a:ext cx="1750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472" name="Text Box 8"/>
            <p:cNvSpPr txBox="1">
              <a:spLocks noChangeArrowheads="1"/>
            </p:cNvSpPr>
            <p:nvPr/>
          </p:nvSpPr>
          <p:spPr bwMode="auto">
            <a:xfrm>
              <a:off x="438" y="2006"/>
              <a:ext cx="67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Hence</a:t>
              </a:r>
            </a:p>
          </p:txBody>
        </p:sp>
      </p:grp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2743200" y="3679826"/>
            <a:ext cx="6096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corresponding range of the operating frequency is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18474" name="Object 10"/>
          <p:cNvGraphicFramePr>
            <a:graphicFrameLocks noChangeAspect="1"/>
          </p:cNvGraphicFramePr>
          <p:nvPr/>
        </p:nvGraphicFramePr>
        <p:xfrm>
          <a:off x="4267201" y="4327525"/>
          <a:ext cx="39465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3" r:id="rId9" imgW="2324100" imgH="457200" progId="Equation.3">
                  <p:embed/>
                </p:oleObj>
              </mc:Choice>
              <mc:Fallback>
                <p:oleObj r:id="rId9" imgW="2324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4327525"/>
                        <a:ext cx="3946525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5" name="Object 11"/>
          <p:cNvGraphicFramePr>
            <a:graphicFrameLocks noChangeAspect="1"/>
          </p:cNvGraphicFramePr>
          <p:nvPr/>
        </p:nvGraphicFramePr>
        <p:xfrm>
          <a:off x="4267200" y="5165725"/>
          <a:ext cx="39624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4" r:id="rId11" imgW="2336800" imgH="457200" progId="Equation.3">
                  <p:embed/>
                </p:oleObj>
              </mc:Choice>
              <mc:Fallback>
                <p:oleObj r:id="rId11" imgW="2336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165725"/>
                        <a:ext cx="39624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6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8477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0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 autoUpdateAnimBg="0"/>
      <p:bldP spid="318467" grpId="0" autoUpdateAnimBg="0"/>
      <p:bldP spid="31847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ext Box 2"/>
          <p:cNvSpPr txBox="1">
            <a:spLocks noChangeArrowheads="1"/>
          </p:cNvSpPr>
          <p:nvPr/>
        </p:nvSpPr>
        <p:spPr bwMode="auto">
          <a:xfrm>
            <a:off x="2286000" y="152401"/>
            <a:ext cx="6019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ea typeface="楷体_GB2312" pitchFamily="49" charset="-122"/>
              </a:rPr>
              <a:t>7.   </a:t>
            </a:r>
            <a:r>
              <a:rPr kumimoji="1" lang="en-US" altLang="zh-CN" sz="2000">
                <a:solidFill>
                  <a:srgbClr val="FF0000"/>
                </a:solidFill>
              </a:rPr>
              <a:t>Transmitted Power and Loss in Waveguides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2286000" y="685801"/>
            <a:ext cx="7696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longitudinal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component of the complex energy flow density vector is given by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cross product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transverse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components of the electric and magnetic fields. The integration of the real part over the cross-sectional area of the waveguide gives the transmitted power.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2286000" y="2149475"/>
            <a:ext cx="76962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Take the TE</a:t>
            </a:r>
            <a:r>
              <a:rPr kumimoji="1" lang="en-US" altLang="zh-CN" sz="2000" baseline="-30000">
                <a:solidFill>
                  <a:srgbClr val="3333FF"/>
                </a:solidFill>
                <a:latin typeface="Times New Roman" panose="02020603050405020304" pitchFamily="18" charset="0"/>
              </a:rPr>
              <a:t>10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wave as an example,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we find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transmitted power as</a:t>
            </a:r>
          </a:p>
        </p:txBody>
      </p:sp>
      <p:graphicFrame>
        <p:nvGraphicFramePr>
          <p:cNvPr id="319493" name="Object 5"/>
          <p:cNvGraphicFramePr>
            <a:graphicFrameLocks noChangeAspect="1"/>
          </p:cNvGraphicFramePr>
          <p:nvPr/>
        </p:nvGraphicFramePr>
        <p:xfrm>
          <a:off x="5334000" y="2759076"/>
          <a:ext cx="990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4" r:id="rId3" imgW="660400" imgH="457200" progId="Equation.3">
                  <p:embed/>
                </p:oleObj>
              </mc:Choice>
              <mc:Fallback>
                <p:oleObj r:id="rId3" imgW="66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759076"/>
                        <a:ext cx="9906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9494" name="Group 6"/>
          <p:cNvGrpSpPr>
            <a:grpSpLocks/>
          </p:cNvGrpSpPr>
          <p:nvPr/>
        </p:nvGrpSpPr>
        <p:grpSpPr bwMode="auto">
          <a:xfrm>
            <a:off x="2286000" y="4191001"/>
            <a:ext cx="7467600" cy="854075"/>
            <a:chOff x="480" y="2592"/>
            <a:chExt cx="4704" cy="538"/>
          </a:xfrm>
        </p:grpSpPr>
        <p:sp>
          <p:nvSpPr>
            <p:cNvPr id="319495" name="Text Box 7"/>
            <p:cNvSpPr txBox="1">
              <a:spLocks noChangeArrowheads="1"/>
            </p:cNvSpPr>
            <p:nvPr/>
          </p:nvSpPr>
          <p:spPr bwMode="auto">
            <a:xfrm>
              <a:off x="480" y="2592"/>
              <a:ext cx="470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the dielectric strength of the filling dielectric is    , then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maximum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transmitted power of the rectangular waveguide is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19496" name="Object 8"/>
            <p:cNvGraphicFramePr>
              <a:graphicFrameLocks noChangeAspect="1"/>
            </p:cNvGraphicFramePr>
            <p:nvPr/>
          </p:nvGraphicFramePr>
          <p:xfrm>
            <a:off x="4278" y="2664"/>
            <a:ext cx="19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95" name="Equation" r:id="rId5" imgW="190440" imgH="228600" progId="Equation.3">
                    <p:embed/>
                  </p:oleObj>
                </mc:Choice>
                <mc:Fallback>
                  <p:oleObj name="Equation" r:id="rId5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8" y="2664"/>
                          <a:ext cx="194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9497" name="Object 9"/>
          <p:cNvGraphicFramePr>
            <a:graphicFrameLocks noChangeAspect="1"/>
          </p:cNvGraphicFramePr>
          <p:nvPr/>
        </p:nvGraphicFramePr>
        <p:xfrm>
          <a:off x="5334000" y="4968876"/>
          <a:ext cx="11112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6" name="Equation" r:id="rId7" imgW="685800" imgH="457200" progId="Equation.3">
                  <p:embed/>
                </p:oleObj>
              </mc:Choice>
              <mc:Fallback>
                <p:oleObj name="Equation" r:id="rId7" imgW="685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968876"/>
                        <a:ext cx="1111250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9498" name="Group 10"/>
          <p:cNvGrpSpPr>
            <a:grpSpLocks/>
          </p:cNvGrpSpPr>
          <p:nvPr/>
        </p:nvGrpSpPr>
        <p:grpSpPr bwMode="auto">
          <a:xfrm>
            <a:off x="2286000" y="5535613"/>
            <a:ext cx="7467600" cy="881062"/>
            <a:chOff x="480" y="3621"/>
            <a:chExt cx="4704" cy="555"/>
          </a:xfrm>
        </p:grpSpPr>
        <p:sp>
          <p:nvSpPr>
            <p:cNvPr id="319499" name="Text Box 11"/>
            <p:cNvSpPr txBox="1">
              <a:spLocks noChangeArrowheads="1"/>
            </p:cNvSpPr>
            <p:nvPr/>
          </p:nvSpPr>
          <p:spPr bwMode="auto">
            <a:xfrm>
              <a:off x="480" y="3638"/>
              <a:ext cx="470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In practice, the transmitted power is limited as                       for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safety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purpose.</a:t>
              </a:r>
              <a:r>
                <a:rPr kumimoji="1" lang="en-US" altLang="zh-CN" sz="200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319500" name="Object 12"/>
            <p:cNvGraphicFramePr>
              <a:graphicFrameLocks noChangeAspect="1"/>
            </p:cNvGraphicFramePr>
            <p:nvPr/>
          </p:nvGraphicFramePr>
          <p:xfrm>
            <a:off x="4060" y="3621"/>
            <a:ext cx="877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97" name="Equation" r:id="rId9" imgW="914400" imgH="431640" progId="Equation.3">
                    <p:embed/>
                  </p:oleObj>
                </mc:Choice>
                <mc:Fallback>
                  <p:oleObj name="Equation" r:id="rId9" imgW="9144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3621"/>
                          <a:ext cx="877" cy="4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9501" name="Group 13"/>
          <p:cNvGrpSpPr>
            <a:grpSpLocks/>
          </p:cNvGrpSpPr>
          <p:nvPr/>
        </p:nvGrpSpPr>
        <p:grpSpPr bwMode="auto">
          <a:xfrm>
            <a:off x="2286000" y="3368676"/>
            <a:ext cx="7467600" cy="854075"/>
            <a:chOff x="576" y="2400"/>
            <a:chExt cx="4656" cy="538"/>
          </a:xfrm>
        </p:grpSpPr>
        <p:sp>
          <p:nvSpPr>
            <p:cNvPr id="319502" name="Text Box 14"/>
            <p:cNvSpPr txBox="1">
              <a:spLocks noChangeArrowheads="1"/>
            </p:cNvSpPr>
            <p:nvPr/>
          </p:nvSpPr>
          <p:spPr bwMode="auto">
            <a:xfrm>
              <a:off x="576" y="2400"/>
              <a:ext cx="4656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Where     is the amplitude of the electric field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in the middle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of the broad side</a:t>
              </a:r>
            </a:p>
          </p:txBody>
        </p:sp>
        <p:graphicFrame>
          <p:nvGraphicFramePr>
            <p:cNvPr id="319503" name="Object 15"/>
            <p:cNvGraphicFramePr>
              <a:graphicFrameLocks noChangeAspect="1"/>
            </p:cNvGraphicFramePr>
            <p:nvPr/>
          </p:nvGraphicFramePr>
          <p:xfrm>
            <a:off x="1084" y="2447"/>
            <a:ext cx="22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98" r:id="rId11" imgW="190417" imgH="203112" progId="Equation.3">
                    <p:embed/>
                  </p:oleObj>
                </mc:Choice>
                <mc:Fallback>
                  <p:oleObj r:id="rId11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2447"/>
                          <a:ext cx="22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9504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9505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7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autoUpdateAnimBg="0"/>
      <p:bldP spid="319491" grpId="0" autoUpdateAnimBg="0"/>
      <p:bldP spid="31949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2286000" y="381001"/>
            <a:ext cx="7848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two major mechanisms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for energy loss are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imperfect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dielectric and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finite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conductivity of the waveguide walls.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2286000" y="1247776"/>
            <a:ext cx="822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effect of the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dielectric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can be accounted for by introducing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equivalent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permittivity to replace the original one, i.e.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2343150" y="2667001"/>
            <a:ext cx="74676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 vigorous analysis of the waveguide walls is very complicated. An approximation that retains the magnetic field that would have existed if the walls were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perfectly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conducting may be employed.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</a:p>
        </p:txBody>
      </p:sp>
      <p:grpSp>
        <p:nvGrpSpPr>
          <p:cNvPr id="320517" name="Group 5"/>
          <p:cNvGrpSpPr>
            <a:grpSpLocks/>
          </p:cNvGrpSpPr>
          <p:nvPr/>
        </p:nvGrpSpPr>
        <p:grpSpPr bwMode="auto">
          <a:xfrm>
            <a:off x="2362200" y="3981451"/>
            <a:ext cx="7696200" cy="1235075"/>
            <a:chOff x="480" y="2688"/>
            <a:chExt cx="4848" cy="778"/>
          </a:xfrm>
        </p:grpSpPr>
        <p:sp>
          <p:nvSpPr>
            <p:cNvPr id="320518" name="Text Box 6"/>
            <p:cNvSpPr txBox="1">
              <a:spLocks noChangeArrowheads="1"/>
            </p:cNvSpPr>
            <p:nvPr/>
          </p:nvSpPr>
          <p:spPr bwMode="auto">
            <a:xfrm>
              <a:off x="480" y="2688"/>
              <a:ext cx="4848" cy="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we assume the attenuation constant is     , then the amplitude of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electric field intensity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propagating along the positive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-direction has the form</a:t>
              </a:r>
              <a:endPara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20519" name="Object 7"/>
            <p:cNvGraphicFramePr>
              <a:graphicFrameLocks noChangeAspect="1"/>
            </p:cNvGraphicFramePr>
            <p:nvPr/>
          </p:nvGraphicFramePr>
          <p:xfrm>
            <a:off x="3666" y="2742"/>
            <a:ext cx="22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18" r:id="rId3" imgW="177492" imgH="177492" progId="Equation.3">
                    <p:embed/>
                  </p:oleObj>
                </mc:Choice>
                <mc:Fallback>
                  <p:oleObj r:id="rId3" imgW="177492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" y="2742"/>
                          <a:ext cx="22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0520" name="Object 8"/>
          <p:cNvGraphicFramePr>
            <a:graphicFrameLocks noChangeAspect="1"/>
          </p:cNvGraphicFramePr>
          <p:nvPr/>
        </p:nvGraphicFramePr>
        <p:xfrm>
          <a:off x="5562600" y="5105400"/>
          <a:ext cx="11763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19" name="Equation" r:id="rId5" imgW="698400" imgH="241200" progId="Equation.3">
                  <p:embed/>
                </p:oleObj>
              </mc:Choice>
              <mc:Fallback>
                <p:oleObj name="Equation" r:id="rId5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05400"/>
                        <a:ext cx="11763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0521" name="Group 9"/>
          <p:cNvGrpSpPr>
            <a:grpSpLocks/>
          </p:cNvGrpSpPr>
          <p:nvPr/>
        </p:nvGrpSpPr>
        <p:grpSpPr bwMode="auto">
          <a:xfrm>
            <a:off x="2747964" y="5486401"/>
            <a:ext cx="6167437" cy="549275"/>
            <a:chOff x="732" y="3600"/>
            <a:chExt cx="3885" cy="346"/>
          </a:xfrm>
        </p:grpSpPr>
        <p:sp>
          <p:nvSpPr>
            <p:cNvPr id="320522" name="Text Box 10"/>
            <p:cNvSpPr txBox="1">
              <a:spLocks noChangeArrowheads="1"/>
            </p:cNvSpPr>
            <p:nvPr/>
          </p:nvSpPr>
          <p:spPr bwMode="auto">
            <a:xfrm>
              <a:off x="732" y="3600"/>
              <a:ext cx="345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transmitted power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can be expressed as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20523" name="Object 11"/>
            <p:cNvGraphicFramePr>
              <a:graphicFrameLocks noChangeAspect="1"/>
            </p:cNvGraphicFramePr>
            <p:nvPr/>
          </p:nvGraphicFramePr>
          <p:xfrm>
            <a:off x="3888" y="3696"/>
            <a:ext cx="72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20" name="Equation" r:id="rId7" imgW="711000" imgH="241200" progId="Equation.3">
                    <p:embed/>
                  </p:oleObj>
                </mc:Choice>
                <mc:Fallback>
                  <p:oleObj name="Equation" r:id="rId7" imgW="7110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696"/>
                          <a:ext cx="729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0524" name="Object 12"/>
          <p:cNvGraphicFramePr>
            <a:graphicFrameLocks noChangeAspect="1"/>
          </p:cNvGraphicFramePr>
          <p:nvPr/>
        </p:nvGraphicFramePr>
        <p:xfrm>
          <a:off x="5181600" y="2057400"/>
          <a:ext cx="125253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1" name="Equation" r:id="rId9" imgW="749160" imgH="393480" progId="Equation.3">
                  <p:embed/>
                </p:oleObj>
              </mc:Choice>
              <mc:Fallback>
                <p:oleObj name="Equation" r:id="rId9" imgW="74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057400"/>
                        <a:ext cx="1252538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5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052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95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autoUpdateAnimBg="0"/>
      <p:bldP spid="320515" grpId="0" autoUpdateAnimBg="0"/>
      <p:bldP spid="32051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2"/>
          <p:cNvSpPr txBox="1">
            <a:spLocks noChangeArrowheads="1"/>
          </p:cNvSpPr>
          <p:nvPr/>
        </p:nvSpPr>
        <p:spPr bwMode="auto">
          <a:xfrm>
            <a:off x="2390775" y="609601"/>
            <a:ext cx="7543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Take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derivative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above equation with respect to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we find the power attenuation per unit length as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1539" name="Object 3"/>
          <p:cNvGraphicFramePr>
            <a:graphicFrameLocks noChangeAspect="1"/>
          </p:cNvGraphicFramePr>
          <p:nvPr/>
        </p:nvGraphicFramePr>
        <p:xfrm>
          <a:off x="5486400" y="1447800"/>
          <a:ext cx="12398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42" name="Equation" r:id="rId3" imgW="799920" imgH="393480" progId="Equation.3">
                  <p:embed/>
                </p:oleObj>
              </mc:Choice>
              <mc:Fallback>
                <p:oleObj name="Equation" r:id="rId3" imgW="799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447800"/>
                        <a:ext cx="1239838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1540" name="Group 4"/>
          <p:cNvGrpSpPr>
            <a:grpSpLocks/>
          </p:cNvGrpSpPr>
          <p:nvPr/>
        </p:nvGrpSpPr>
        <p:grpSpPr bwMode="auto">
          <a:xfrm>
            <a:off x="2362200" y="1905001"/>
            <a:ext cx="7264400" cy="549275"/>
            <a:chOff x="528" y="1344"/>
            <a:chExt cx="4576" cy="346"/>
          </a:xfrm>
        </p:grpSpPr>
        <p:sp>
          <p:nvSpPr>
            <p:cNvPr id="321541" name="Text Box 5"/>
            <p:cNvSpPr txBox="1">
              <a:spLocks noChangeArrowheads="1"/>
            </p:cNvSpPr>
            <p:nvPr/>
          </p:nvSpPr>
          <p:spPr bwMode="auto">
            <a:xfrm>
              <a:off x="528" y="1344"/>
              <a:ext cx="393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Obviously, that is the power loss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per unit length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, so that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21542" name="Object 6"/>
            <p:cNvGraphicFramePr>
              <a:graphicFrameLocks noChangeAspect="1"/>
            </p:cNvGraphicFramePr>
            <p:nvPr/>
          </p:nvGraphicFramePr>
          <p:xfrm>
            <a:off x="4440" y="1440"/>
            <a:ext cx="66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043" name="Equation" r:id="rId5" imgW="647640" imgH="228600" progId="Equation.3">
                    <p:embed/>
                  </p:oleObj>
                </mc:Choice>
                <mc:Fallback>
                  <p:oleObj name="Equation" r:id="rId5" imgW="647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1440"/>
                          <a:ext cx="664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1543" name="Object 7"/>
          <p:cNvGraphicFramePr>
            <a:graphicFrameLocks noChangeAspect="1"/>
          </p:cNvGraphicFramePr>
          <p:nvPr/>
        </p:nvGraphicFramePr>
        <p:xfrm>
          <a:off x="5486400" y="304801"/>
          <a:ext cx="11572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44" name="Equation" r:id="rId7" imgW="711000" imgH="241200" progId="Equation.3">
                  <p:embed/>
                </p:oleObj>
              </mc:Choice>
              <mc:Fallback>
                <p:oleObj name="Equation" r:id="rId7" imgW="711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1"/>
                        <a:ext cx="11572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1544" name="Group 8"/>
          <p:cNvGrpSpPr>
            <a:grpSpLocks/>
          </p:cNvGrpSpPr>
          <p:nvPr/>
        </p:nvGrpSpPr>
        <p:grpSpPr bwMode="auto">
          <a:xfrm>
            <a:off x="2762250" y="2362201"/>
            <a:ext cx="6400800" cy="676275"/>
            <a:chOff x="816" y="1680"/>
            <a:chExt cx="4032" cy="426"/>
          </a:xfrm>
        </p:grpSpPr>
        <p:grpSp>
          <p:nvGrpSpPr>
            <p:cNvPr id="321545" name="Group 9"/>
            <p:cNvGrpSpPr>
              <a:grpSpLocks/>
            </p:cNvGrpSpPr>
            <p:nvPr/>
          </p:nvGrpSpPr>
          <p:grpSpPr bwMode="auto">
            <a:xfrm>
              <a:off x="816" y="1680"/>
              <a:ext cx="3984" cy="346"/>
              <a:chOff x="768" y="2064"/>
              <a:chExt cx="3984" cy="346"/>
            </a:xfrm>
          </p:grpSpPr>
          <p:sp>
            <p:nvSpPr>
              <p:cNvPr id="321546" name="Text Box 10"/>
              <p:cNvSpPr txBox="1">
                <a:spLocks noChangeArrowheads="1"/>
              </p:cNvSpPr>
              <p:nvPr/>
            </p:nvSpPr>
            <p:spPr bwMode="auto">
              <a:xfrm>
                <a:off x="768" y="2064"/>
                <a:ext cx="3984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Hence, the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attenuation constant</a:t>
                </a:r>
                <a:r>
                  <a:rPr kumimoji="1" lang="en-US" altLang="zh-CN" sz="200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     is obtained as</a:t>
                </a:r>
                <a:endPara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321547" name="Object 11"/>
              <p:cNvGraphicFramePr>
                <a:graphicFrameLocks noChangeAspect="1"/>
              </p:cNvGraphicFramePr>
              <p:nvPr/>
            </p:nvGraphicFramePr>
            <p:xfrm>
              <a:off x="2988" y="2172"/>
              <a:ext cx="22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3045" r:id="rId9" imgW="177492" imgH="177492" progId="Equation.3">
                      <p:embed/>
                    </p:oleObj>
                  </mc:Choice>
                  <mc:Fallback>
                    <p:oleObj r:id="rId9" imgW="17749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8" y="2172"/>
                            <a:ext cx="228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1548" name="Object 12"/>
            <p:cNvGraphicFramePr>
              <a:graphicFrameLocks noChangeAspect="1"/>
            </p:cNvGraphicFramePr>
            <p:nvPr/>
          </p:nvGraphicFramePr>
          <p:xfrm>
            <a:off x="4272" y="1686"/>
            <a:ext cx="576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046" r:id="rId11" imgW="558558" imgH="406224" progId="Equation.3">
                    <p:embed/>
                  </p:oleObj>
                </mc:Choice>
                <mc:Fallback>
                  <p:oleObj r:id="rId11" imgW="558558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686"/>
                          <a:ext cx="576" cy="4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1549" name="Text Box 13"/>
          <p:cNvSpPr txBox="1">
            <a:spLocks noChangeArrowheads="1"/>
          </p:cNvSpPr>
          <p:nvPr/>
        </p:nvSpPr>
        <p:spPr bwMode="auto">
          <a:xfrm>
            <a:off x="2438400" y="2895601"/>
            <a:ext cx="78486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To calculate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loss of the walls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we consider a piece of conductor making up the broad side wall, with unit width and length and a thickness equal to </a:t>
            </a:r>
            <a:r>
              <a:rPr kumimoji="1" lang="en-US" altLang="zh-CN" sz="2000" i="1">
                <a:latin typeface="Symbol" panose="05050102010706020507" pitchFamily="18" charset="2"/>
              </a:rPr>
              <a:t>d</a:t>
            </a:r>
            <a:r>
              <a:rPr kumimoji="1" lang="en-US" altLang="zh-CN" sz="2000" i="1"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321550" name="Group 14"/>
          <p:cNvGrpSpPr>
            <a:grpSpLocks/>
          </p:cNvGrpSpPr>
          <p:nvPr/>
        </p:nvGrpSpPr>
        <p:grpSpPr bwMode="auto">
          <a:xfrm>
            <a:off x="2438400" y="4267200"/>
            <a:ext cx="2133600" cy="1822450"/>
            <a:chOff x="576" y="2688"/>
            <a:chExt cx="1344" cy="1148"/>
          </a:xfrm>
        </p:grpSpPr>
        <p:sp>
          <p:nvSpPr>
            <p:cNvPr id="321551" name="Rectangle 15"/>
            <p:cNvSpPr>
              <a:spLocks noChangeArrowheads="1"/>
            </p:cNvSpPr>
            <p:nvPr/>
          </p:nvSpPr>
          <p:spPr bwMode="auto">
            <a:xfrm>
              <a:off x="576" y="3148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21552" name="Group 16"/>
            <p:cNvGrpSpPr>
              <a:grpSpLocks/>
            </p:cNvGrpSpPr>
            <p:nvPr/>
          </p:nvGrpSpPr>
          <p:grpSpPr bwMode="auto">
            <a:xfrm>
              <a:off x="604" y="2688"/>
              <a:ext cx="1316" cy="1148"/>
              <a:chOff x="604" y="1503"/>
              <a:chExt cx="1316" cy="1148"/>
            </a:xfrm>
          </p:grpSpPr>
          <p:grpSp>
            <p:nvGrpSpPr>
              <p:cNvPr id="321553" name="Group 17"/>
              <p:cNvGrpSpPr>
                <a:grpSpLocks/>
              </p:cNvGrpSpPr>
              <p:nvPr/>
            </p:nvGrpSpPr>
            <p:grpSpPr bwMode="auto">
              <a:xfrm>
                <a:off x="604" y="1503"/>
                <a:ext cx="1316" cy="1089"/>
                <a:chOff x="604" y="1344"/>
                <a:chExt cx="1316" cy="1089"/>
              </a:xfrm>
            </p:grpSpPr>
            <p:sp>
              <p:nvSpPr>
                <p:cNvPr id="321554" name="AutoShape 18"/>
                <p:cNvSpPr>
                  <a:spLocks noChangeArrowheads="1"/>
                </p:cNvSpPr>
                <p:nvPr/>
              </p:nvSpPr>
              <p:spPr bwMode="auto">
                <a:xfrm rot="8100007">
                  <a:off x="1081" y="1635"/>
                  <a:ext cx="618" cy="566"/>
                </a:xfrm>
                <a:prstGeom prst="cube">
                  <a:avLst>
                    <a:gd name="adj" fmla="val 19486"/>
                  </a:avLst>
                </a:prstGeom>
                <a:solidFill>
                  <a:srgbClr val="FF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555" name="Line 19"/>
                <p:cNvSpPr>
                  <a:spLocks noChangeShapeType="1"/>
                </p:cNvSpPr>
                <p:nvPr/>
              </p:nvSpPr>
              <p:spPr bwMode="auto">
                <a:xfrm>
                  <a:off x="1042" y="1847"/>
                  <a:ext cx="591" cy="58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556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1050" y="1486"/>
                  <a:ext cx="0" cy="37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55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768" y="1848"/>
                  <a:ext cx="289" cy="28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55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04" y="2088"/>
                  <a:ext cx="260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i="1">
                      <a:latin typeface="Times New Roman" panose="02020603050405020304" pitchFamily="18" charset="0"/>
                    </a:rPr>
                    <a:t>z</a:t>
                  </a:r>
                </a:p>
              </p:txBody>
            </p:sp>
            <p:sp>
              <p:nvSpPr>
                <p:cNvPr id="32155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892" y="1344"/>
                  <a:ext cx="260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i="1"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32156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075" y="1512"/>
                  <a:ext cx="260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2156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488" y="1968"/>
                  <a:ext cx="26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2156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660" y="1773"/>
                  <a:ext cx="26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</a:t>
                  </a:r>
                  <a:endParaRPr lang="zh-CN" altLang="en-US" sz="16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156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564" y="1477"/>
                  <a:ext cx="260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321564" name="Text Box 28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26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</p:grpSp>
      <p:grpSp>
        <p:nvGrpSpPr>
          <p:cNvPr id="321565" name="Group 29"/>
          <p:cNvGrpSpPr>
            <a:grpSpLocks/>
          </p:cNvGrpSpPr>
          <p:nvPr/>
        </p:nvGrpSpPr>
        <p:grpSpPr bwMode="auto">
          <a:xfrm>
            <a:off x="3111500" y="4597401"/>
            <a:ext cx="1049338" cy="1292225"/>
            <a:chOff x="1004" y="1752"/>
            <a:chExt cx="661" cy="814"/>
          </a:xfrm>
        </p:grpSpPr>
        <p:sp>
          <p:nvSpPr>
            <p:cNvPr id="321566" name="Line 30"/>
            <p:cNvSpPr>
              <a:spLocks noChangeShapeType="1"/>
            </p:cNvSpPr>
            <p:nvPr/>
          </p:nvSpPr>
          <p:spPr bwMode="auto">
            <a:xfrm flipV="1">
              <a:off x="1140" y="1752"/>
              <a:ext cx="302" cy="2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567" name="Line 31"/>
            <p:cNvSpPr>
              <a:spLocks noChangeShapeType="1"/>
            </p:cNvSpPr>
            <p:nvPr/>
          </p:nvSpPr>
          <p:spPr bwMode="auto">
            <a:xfrm flipV="1">
              <a:off x="1259" y="1857"/>
              <a:ext cx="300" cy="2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568" name="Line 32"/>
            <p:cNvSpPr>
              <a:spLocks noChangeShapeType="1"/>
            </p:cNvSpPr>
            <p:nvPr/>
          </p:nvSpPr>
          <p:spPr bwMode="auto">
            <a:xfrm flipV="1">
              <a:off x="1324" y="1920"/>
              <a:ext cx="288" cy="28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569" name="Line 33"/>
            <p:cNvSpPr>
              <a:spLocks noChangeShapeType="1"/>
            </p:cNvSpPr>
            <p:nvPr/>
          </p:nvSpPr>
          <p:spPr bwMode="auto">
            <a:xfrm flipV="1">
              <a:off x="1204" y="1804"/>
              <a:ext cx="291" cy="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1570" name="Group 34"/>
            <p:cNvGrpSpPr>
              <a:grpSpLocks/>
            </p:cNvGrpSpPr>
            <p:nvPr/>
          </p:nvGrpSpPr>
          <p:grpSpPr bwMode="auto">
            <a:xfrm>
              <a:off x="1004" y="2088"/>
              <a:ext cx="460" cy="478"/>
              <a:chOff x="1004" y="2088"/>
              <a:chExt cx="460" cy="478"/>
            </a:xfrm>
          </p:grpSpPr>
          <p:sp>
            <p:nvSpPr>
              <p:cNvPr id="321571" name="Text Box 35"/>
              <p:cNvSpPr txBox="1">
                <a:spLocks noChangeArrowheads="1"/>
              </p:cNvSpPr>
              <p:nvPr/>
            </p:nvSpPr>
            <p:spPr bwMode="auto">
              <a:xfrm>
                <a:off x="1225" y="2304"/>
                <a:ext cx="239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1572" name="Text Box 36"/>
              <p:cNvSpPr txBox="1">
                <a:spLocks noChangeArrowheads="1"/>
              </p:cNvSpPr>
              <p:nvPr/>
            </p:nvSpPr>
            <p:spPr bwMode="auto">
              <a:xfrm>
                <a:off x="1166" y="2246"/>
                <a:ext cx="239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1573" name="Text Box 37"/>
              <p:cNvSpPr txBox="1">
                <a:spLocks noChangeArrowheads="1"/>
              </p:cNvSpPr>
              <p:nvPr/>
            </p:nvSpPr>
            <p:spPr bwMode="auto">
              <a:xfrm>
                <a:off x="1112" y="2193"/>
                <a:ext cx="239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1574" name="Text Box 38"/>
              <p:cNvSpPr txBox="1">
                <a:spLocks noChangeArrowheads="1"/>
              </p:cNvSpPr>
              <p:nvPr/>
            </p:nvSpPr>
            <p:spPr bwMode="auto">
              <a:xfrm>
                <a:off x="1058" y="2140"/>
                <a:ext cx="239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1575" name="Text Box 39"/>
              <p:cNvSpPr txBox="1">
                <a:spLocks noChangeArrowheads="1"/>
              </p:cNvSpPr>
              <p:nvPr/>
            </p:nvSpPr>
            <p:spPr bwMode="auto">
              <a:xfrm>
                <a:off x="1004" y="2088"/>
                <a:ext cx="23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</a:t>
                </a:r>
                <a:endParaRPr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21576" name="Line 40"/>
            <p:cNvSpPr>
              <a:spLocks noChangeShapeType="1"/>
            </p:cNvSpPr>
            <p:nvPr/>
          </p:nvSpPr>
          <p:spPr bwMode="auto">
            <a:xfrm flipV="1">
              <a:off x="1377" y="1981"/>
              <a:ext cx="288" cy="28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1577" name="Text Box 41"/>
          <p:cNvSpPr txBox="1">
            <a:spLocks noChangeArrowheads="1"/>
          </p:cNvSpPr>
          <p:nvPr/>
        </p:nvSpPr>
        <p:spPr bwMode="auto">
          <a:xfrm>
            <a:off x="4953000" y="3705226"/>
            <a:ext cx="5029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current in the conductor is flowing in the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-direction.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resistance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of the piece of conductor is given by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1578" name="Object 42"/>
          <p:cNvGraphicFramePr>
            <a:graphicFrameLocks noChangeAspect="1"/>
          </p:cNvGraphicFramePr>
          <p:nvPr/>
        </p:nvGraphicFramePr>
        <p:xfrm>
          <a:off x="6400801" y="4860926"/>
          <a:ext cx="22653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47" name="Equation" r:id="rId13" imgW="1447560" imgH="444240" progId="Equation.3">
                  <p:embed/>
                </p:oleObj>
              </mc:Choice>
              <mc:Fallback>
                <p:oleObj name="Equation" r:id="rId13" imgW="1447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4860926"/>
                        <a:ext cx="226536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1579" name="Group 43"/>
          <p:cNvGrpSpPr>
            <a:grpSpLocks/>
          </p:cNvGrpSpPr>
          <p:nvPr/>
        </p:nvGrpSpPr>
        <p:grpSpPr bwMode="auto">
          <a:xfrm>
            <a:off x="4981575" y="5410201"/>
            <a:ext cx="4648200" cy="936625"/>
            <a:chOff x="2178" y="3408"/>
            <a:chExt cx="2928" cy="590"/>
          </a:xfrm>
        </p:grpSpPr>
        <p:sp>
          <p:nvSpPr>
            <p:cNvPr id="321580" name="Text Box 44"/>
            <p:cNvSpPr txBox="1">
              <a:spLocks noChangeArrowheads="1"/>
            </p:cNvSpPr>
            <p:nvPr/>
          </p:nvSpPr>
          <p:spPr bwMode="auto">
            <a:xfrm>
              <a:off x="2178" y="3408"/>
              <a:ext cx="2928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where </a:t>
              </a:r>
              <a:r>
                <a:rPr kumimoji="1" lang="en-US" altLang="zh-CN" sz="2000" i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is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conductivity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of the wall.</a:t>
              </a:r>
            </a:p>
            <a:p>
              <a:pPr algn="just">
                <a:lnSpc>
                  <a:spcPct val="125000"/>
                </a:lnSpc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         is called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surface resistivity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321581" name="Object 45"/>
            <p:cNvGraphicFramePr>
              <a:graphicFrameLocks noChangeAspect="1"/>
            </p:cNvGraphicFramePr>
            <p:nvPr/>
          </p:nvGraphicFramePr>
          <p:xfrm>
            <a:off x="2667" y="3758"/>
            <a:ext cx="2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048" name="Equation" r:id="rId15" imgW="203040" imgH="228600" progId="Equation.3">
                    <p:embed/>
                  </p:oleObj>
                </mc:Choice>
                <mc:Fallback>
                  <p:oleObj name="Equation" r:id="rId15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" y="3758"/>
                          <a:ext cx="21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1582" name="AutoShape 4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83" name="AutoShape 4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autoUpdateAnimBg="0"/>
      <p:bldP spid="321549" grpId="0" autoUpdateAnimBg="0"/>
      <p:bldP spid="321577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3276601" y="13012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2563" name="Group 3"/>
          <p:cNvGraphicFramePr>
            <a:graphicFrameLocks noGrp="1"/>
          </p:cNvGraphicFramePr>
          <p:nvPr/>
        </p:nvGraphicFramePr>
        <p:xfrm>
          <a:off x="3352800" y="990600"/>
          <a:ext cx="5715000" cy="1003300"/>
        </p:xfrm>
        <a:graphic>
          <a:graphicData uri="http://schemas.openxmlformats.org/drawingml/2006/table">
            <a:tbl>
              <a:tblPr/>
              <a:tblGrid>
                <a:gridCol w="1143000"/>
                <a:gridCol w="1524000"/>
                <a:gridCol w="1524000"/>
                <a:gridCol w="1524000"/>
              </a:tblGrid>
              <a:tr h="485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</a:rPr>
                        <a:t>Metals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</a:rPr>
                        <a:t>Silver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</a:rPr>
                        <a:t>Copper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</a:rPr>
                        <a:t>Aluminum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22580" name="Group 20"/>
          <p:cNvGrpSpPr>
            <a:grpSpLocks/>
          </p:cNvGrpSpPr>
          <p:nvPr/>
        </p:nvGrpSpPr>
        <p:grpSpPr bwMode="auto">
          <a:xfrm>
            <a:off x="3744914" y="1562101"/>
            <a:ext cx="5183187" cy="341313"/>
            <a:chOff x="1399" y="984"/>
            <a:chExt cx="3265" cy="215"/>
          </a:xfrm>
        </p:grpSpPr>
        <p:graphicFrame>
          <p:nvGraphicFramePr>
            <p:cNvPr id="322581" name="Object 21"/>
            <p:cNvGraphicFramePr>
              <a:graphicFrameLocks noChangeAspect="1"/>
            </p:cNvGraphicFramePr>
            <p:nvPr/>
          </p:nvGraphicFramePr>
          <p:xfrm>
            <a:off x="1399" y="984"/>
            <a:ext cx="19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066" name="Equation" r:id="rId3" imgW="203040" imgH="228600" progId="Equation.3">
                    <p:embed/>
                  </p:oleObj>
                </mc:Choice>
                <mc:Fallback>
                  <p:oleObj name="Equation" r:id="rId3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9" y="984"/>
                          <a:ext cx="191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582" name="Object 22"/>
            <p:cNvGraphicFramePr>
              <a:graphicFrameLocks noChangeAspect="1"/>
            </p:cNvGraphicFramePr>
            <p:nvPr/>
          </p:nvGraphicFramePr>
          <p:xfrm>
            <a:off x="1950" y="984"/>
            <a:ext cx="82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067" r:id="rId5" imgW="876300" imgH="228600" progId="Equation.3">
                    <p:embed/>
                  </p:oleObj>
                </mc:Choice>
                <mc:Fallback>
                  <p:oleObj r:id="rId5" imgW="876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984"/>
                          <a:ext cx="824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583" name="Object 23"/>
            <p:cNvGraphicFramePr>
              <a:graphicFrameLocks noChangeAspect="1"/>
            </p:cNvGraphicFramePr>
            <p:nvPr/>
          </p:nvGraphicFramePr>
          <p:xfrm>
            <a:off x="2922" y="984"/>
            <a:ext cx="81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068" r:id="rId7" imgW="863225" imgH="228501" progId="Equation.3">
                    <p:embed/>
                  </p:oleObj>
                </mc:Choice>
                <mc:Fallback>
                  <p:oleObj r:id="rId7" imgW="863225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" y="984"/>
                          <a:ext cx="816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584" name="Object 24"/>
            <p:cNvGraphicFramePr>
              <a:graphicFrameLocks noChangeAspect="1"/>
            </p:cNvGraphicFramePr>
            <p:nvPr/>
          </p:nvGraphicFramePr>
          <p:xfrm>
            <a:off x="3840" y="984"/>
            <a:ext cx="82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069" r:id="rId9" imgW="876300" imgH="228600" progId="Equation.3">
                    <p:embed/>
                  </p:oleObj>
                </mc:Choice>
                <mc:Fallback>
                  <p:oleObj r:id="rId9" imgW="876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984"/>
                          <a:ext cx="824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2585" name="Group 25"/>
          <p:cNvGrpSpPr>
            <a:grpSpLocks/>
          </p:cNvGrpSpPr>
          <p:nvPr/>
        </p:nvGrpSpPr>
        <p:grpSpPr bwMode="auto">
          <a:xfrm>
            <a:off x="2286000" y="2209801"/>
            <a:ext cx="7696200" cy="1006475"/>
            <a:chOff x="384" y="1392"/>
            <a:chExt cx="4848" cy="634"/>
          </a:xfrm>
        </p:grpSpPr>
        <p:sp>
          <p:nvSpPr>
            <p:cNvPr id="322586" name="Text Box 26"/>
            <p:cNvSpPr txBox="1">
              <a:spLocks noChangeArrowheads="1"/>
            </p:cNvSpPr>
            <p:nvPr/>
          </p:nvSpPr>
          <p:spPr bwMode="auto">
            <a:xfrm>
              <a:off x="384" y="1392"/>
              <a:ext cx="484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surface current density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is the current per unit width. Hence the power loss per unit length and width of the waveguide wall      is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22587" name="Object 27"/>
            <p:cNvGraphicFramePr>
              <a:graphicFrameLocks noChangeAspect="1"/>
            </p:cNvGraphicFramePr>
            <p:nvPr/>
          </p:nvGraphicFramePr>
          <p:xfrm>
            <a:off x="4704" y="1800"/>
            <a:ext cx="201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070" r:id="rId11" imgW="203024" imgH="203024" progId="Equation.3">
                    <p:embed/>
                  </p:oleObj>
                </mc:Choice>
                <mc:Fallback>
                  <p:oleObj r:id="rId11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800"/>
                          <a:ext cx="201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2588" name="Object 28"/>
          <p:cNvGraphicFramePr>
            <a:graphicFrameLocks noChangeAspect="1"/>
          </p:cNvGraphicFramePr>
          <p:nvPr/>
        </p:nvGraphicFramePr>
        <p:xfrm>
          <a:off x="5334000" y="33528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71" r:id="rId13" imgW="710891" imgH="241195" progId="Equation.3">
                  <p:embed/>
                </p:oleObj>
              </mc:Choice>
              <mc:Fallback>
                <p:oleObj r:id="rId13" imgW="71089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352800"/>
                        <a:ext cx="1219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2589" name="Group 29"/>
          <p:cNvGrpSpPr>
            <a:grpSpLocks/>
          </p:cNvGrpSpPr>
          <p:nvPr/>
        </p:nvGrpSpPr>
        <p:grpSpPr bwMode="auto">
          <a:xfrm>
            <a:off x="2286000" y="3733801"/>
            <a:ext cx="7924800" cy="1006475"/>
            <a:chOff x="336" y="2476"/>
            <a:chExt cx="4992" cy="634"/>
          </a:xfrm>
        </p:grpSpPr>
        <p:sp>
          <p:nvSpPr>
            <p:cNvPr id="322590" name="Text Box 30"/>
            <p:cNvSpPr txBox="1">
              <a:spLocks noChangeArrowheads="1"/>
            </p:cNvSpPr>
            <p:nvPr/>
          </p:nvSpPr>
          <p:spPr bwMode="auto">
            <a:xfrm>
              <a:off x="336" y="2476"/>
              <a:ext cx="49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where the surface current                     , and       is the magnetic field intensity on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surface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of the wall.</a:t>
              </a:r>
              <a:endPara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22591" name="Object 31"/>
            <p:cNvGraphicFramePr>
              <a:graphicFrameLocks noChangeAspect="1"/>
            </p:cNvGraphicFramePr>
            <p:nvPr/>
          </p:nvGraphicFramePr>
          <p:xfrm>
            <a:off x="2208" y="2586"/>
            <a:ext cx="72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072" name="Equation" r:id="rId15" imgW="812520" imgH="228600" progId="Equation.3">
                    <p:embed/>
                  </p:oleObj>
                </mc:Choice>
                <mc:Fallback>
                  <p:oleObj name="Equation" r:id="rId15" imgW="8125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586"/>
                          <a:ext cx="720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592" name="Object 32"/>
            <p:cNvGraphicFramePr>
              <a:graphicFrameLocks noChangeAspect="1"/>
            </p:cNvGraphicFramePr>
            <p:nvPr/>
          </p:nvGraphicFramePr>
          <p:xfrm>
            <a:off x="3374" y="2568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073" r:id="rId17" imgW="241195" imgH="203112" progId="Equation.3">
                    <p:embed/>
                  </p:oleObj>
                </mc:Choice>
                <mc:Fallback>
                  <p:oleObj r:id="rId17" imgW="241195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4" y="2568"/>
                          <a:ext cx="21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2593" name="Group 33"/>
          <p:cNvGrpSpPr>
            <a:grpSpLocks/>
          </p:cNvGrpSpPr>
          <p:nvPr/>
        </p:nvGrpSpPr>
        <p:grpSpPr bwMode="auto">
          <a:xfrm>
            <a:off x="2286000" y="4800601"/>
            <a:ext cx="8001000" cy="1463675"/>
            <a:chOff x="336" y="3120"/>
            <a:chExt cx="5040" cy="922"/>
          </a:xfrm>
        </p:grpSpPr>
        <p:sp>
          <p:nvSpPr>
            <p:cNvPr id="322594" name="Text Box 34"/>
            <p:cNvSpPr txBox="1">
              <a:spLocks noChangeArrowheads="1"/>
            </p:cNvSpPr>
            <p:nvPr/>
          </p:nvSpPr>
          <p:spPr bwMode="auto">
            <a:xfrm>
              <a:off x="336" y="3120"/>
              <a:ext cx="5040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Taking the integration of      over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inner wall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for a section of the waveguide of unit length,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power loss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per unit length of the wall     can be obtained.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22595" name="Object 35"/>
            <p:cNvGraphicFramePr>
              <a:graphicFrameLocks noChangeAspect="1"/>
            </p:cNvGraphicFramePr>
            <p:nvPr/>
          </p:nvGraphicFramePr>
          <p:xfrm>
            <a:off x="2358" y="3220"/>
            <a:ext cx="22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074" r:id="rId19" imgW="203024" imgH="203024" progId="Equation.3">
                    <p:embed/>
                  </p:oleObj>
                </mc:Choice>
                <mc:Fallback>
                  <p:oleObj r:id="rId19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3220"/>
                          <a:ext cx="228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2596" name="Object 36"/>
            <p:cNvGraphicFramePr>
              <a:graphicFrameLocks noChangeAspect="1"/>
            </p:cNvGraphicFramePr>
            <p:nvPr/>
          </p:nvGraphicFramePr>
          <p:xfrm>
            <a:off x="4944" y="3492"/>
            <a:ext cx="21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075" r:id="rId21" imgW="190417" imgH="203112" progId="Equation.3">
                    <p:embed/>
                  </p:oleObj>
                </mc:Choice>
                <mc:Fallback>
                  <p:oleObj r:id="rId21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3492"/>
                          <a:ext cx="217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2597" name="Text Box 37"/>
          <p:cNvSpPr txBox="1">
            <a:spLocks noChangeArrowheads="1"/>
          </p:cNvSpPr>
          <p:nvPr/>
        </p:nvSpPr>
        <p:spPr bwMode="auto">
          <a:xfrm>
            <a:off x="3524250" y="288926"/>
            <a:ext cx="5257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surface resistivities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three types of metal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2598" name="AutoShape 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599" name="AutoShape 3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5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2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2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2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2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2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2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animBg="1"/>
      <p:bldP spid="32259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5943600" y="381001"/>
            <a:ext cx="4267200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For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given size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rectangular waveguide, the loss of the</a:t>
            </a:r>
            <a:r>
              <a:rPr kumimoji="1" lang="en-US" altLang="zh-CN" sz="2000">
                <a:latin typeface="Times New Roman" panose="02020603050405020304" pitchFamily="18" charset="0"/>
              </a:rPr>
              <a:t> 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10</a:t>
            </a:r>
            <a:r>
              <a:rPr kumimoji="1" lang="en-US" altLang="zh-CN" sz="2000" baseline="-30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wave is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minimum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For a given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width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smaller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is the narrow wall,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larger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will be the attenuation constant.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23587" name="Group 3"/>
          <p:cNvGrpSpPr>
            <a:grpSpLocks/>
          </p:cNvGrpSpPr>
          <p:nvPr/>
        </p:nvGrpSpPr>
        <p:grpSpPr bwMode="auto">
          <a:xfrm>
            <a:off x="1981200" y="304800"/>
            <a:ext cx="3886200" cy="2895600"/>
            <a:chOff x="336" y="1908"/>
            <a:chExt cx="2592" cy="2077"/>
          </a:xfrm>
        </p:grpSpPr>
        <p:graphicFrame>
          <p:nvGraphicFramePr>
            <p:cNvPr id="323588" name="Object 4"/>
            <p:cNvGraphicFramePr>
              <a:graphicFrameLocks noChangeAspect="1"/>
            </p:cNvGraphicFramePr>
            <p:nvPr/>
          </p:nvGraphicFramePr>
          <p:xfrm>
            <a:off x="336" y="1908"/>
            <a:ext cx="2592" cy="2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090" name="Image" r:id="rId3" imgW="2284190" imgH="1830250" progId="Photoshop.Image.6">
                    <p:embed/>
                  </p:oleObj>
                </mc:Choice>
                <mc:Fallback>
                  <p:oleObj name="Image" r:id="rId3" imgW="2284190" imgH="1830250" progId="Photoshop.Image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908"/>
                          <a:ext cx="2592" cy="20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3589" name="Group 5"/>
            <p:cNvGrpSpPr>
              <a:grpSpLocks/>
            </p:cNvGrpSpPr>
            <p:nvPr/>
          </p:nvGrpSpPr>
          <p:grpSpPr bwMode="auto">
            <a:xfrm>
              <a:off x="1840" y="2893"/>
              <a:ext cx="384" cy="298"/>
              <a:chOff x="3696" y="3744"/>
              <a:chExt cx="384" cy="322"/>
            </a:xfrm>
          </p:grpSpPr>
          <p:sp>
            <p:nvSpPr>
              <p:cNvPr id="323590" name="Rectangle 6"/>
              <p:cNvSpPr>
                <a:spLocks noChangeArrowheads="1"/>
              </p:cNvSpPr>
              <p:nvPr/>
            </p:nvSpPr>
            <p:spPr bwMode="auto">
              <a:xfrm>
                <a:off x="3744" y="3769"/>
                <a:ext cx="288" cy="2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3591" name="Text Box 7"/>
              <p:cNvSpPr txBox="1">
                <a:spLocks noChangeArrowheads="1"/>
              </p:cNvSpPr>
              <p:nvPr/>
            </p:nvSpPr>
            <p:spPr bwMode="auto">
              <a:xfrm>
                <a:off x="3696" y="3744"/>
                <a:ext cx="384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en-US" altLang="zh-CN" sz="1400">
                    <a:latin typeface="Times New Roman" panose="02020603050405020304" pitchFamily="18" charset="0"/>
                    <a:ea typeface="楷体_GB2312" pitchFamily="49" charset="-122"/>
                  </a:rPr>
                  <a:t>TM</a:t>
                </a:r>
                <a:r>
                  <a:rPr kumimoji="1" lang="en-US" altLang="zh-CN" sz="1400" baseline="-25000">
                    <a:latin typeface="Times New Roman" panose="02020603050405020304" pitchFamily="18" charset="0"/>
                    <a:ea typeface="楷体_GB2312" pitchFamily="49" charset="-122"/>
                  </a:rPr>
                  <a:t>11</a:t>
                </a:r>
                <a:endParaRPr kumimoji="1" lang="en-US" altLang="zh-CN" sz="14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323592" name="Text Box 8"/>
          <p:cNvSpPr txBox="1">
            <a:spLocks noChangeArrowheads="1"/>
          </p:cNvSpPr>
          <p:nvPr/>
        </p:nvSpPr>
        <p:spPr bwMode="auto">
          <a:xfrm>
            <a:off x="2276475" y="3276601"/>
            <a:ext cx="48006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loss of the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01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 in a circular waveguide is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minimum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in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higher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frequency range.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23593" name="Text Box 9"/>
          <p:cNvSpPr txBox="1">
            <a:spLocks noChangeArrowheads="1"/>
          </p:cNvSpPr>
          <p:nvPr/>
        </p:nvSpPr>
        <p:spPr bwMode="auto">
          <a:xfrm>
            <a:off x="2286000" y="4479926"/>
            <a:ext cx="4876800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cutoff wavelength of the</a:t>
            </a:r>
            <a:r>
              <a:rPr kumimoji="1" lang="en-US" altLang="zh-CN" sz="2000">
                <a:latin typeface="Times New Roman" panose="02020603050405020304" pitchFamily="18" charset="0"/>
              </a:rPr>
              <a:t> 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01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is not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the largest. In order to realize the transmission of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single mode</a:t>
            </a:r>
            <a:r>
              <a:rPr kumimoji="1" lang="en-US" altLang="zh-CN" sz="2000">
                <a:latin typeface="Times New Roman" panose="02020603050405020304" pitchFamily="18" charset="0"/>
              </a:rPr>
              <a:t> 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01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the modes </a:t>
            </a:r>
            <a:r>
              <a:rPr kumimoji="1" lang="en-US" altLang="zh-CN" sz="2000">
                <a:latin typeface="Times New Roman" panose="02020603050405020304" pitchFamily="18" charset="0"/>
              </a:rPr>
              <a:t>TM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01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000">
                <a:latin typeface="Times New Roman" panose="02020603050405020304" pitchFamily="18" charset="0"/>
              </a:rPr>
              <a:t> 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21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and</a:t>
            </a:r>
            <a:r>
              <a:rPr kumimoji="1" lang="en-US" altLang="zh-CN" sz="2000">
                <a:latin typeface="Times New Roman" panose="02020603050405020304" pitchFamily="18" charset="0"/>
              </a:rPr>
              <a:t> 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have to be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suppressed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23594" name="Group 10"/>
          <p:cNvGrpSpPr>
            <a:grpSpLocks/>
          </p:cNvGrpSpPr>
          <p:nvPr/>
        </p:nvGrpSpPr>
        <p:grpSpPr bwMode="auto">
          <a:xfrm>
            <a:off x="6934201" y="2438400"/>
            <a:ext cx="3141663" cy="4216400"/>
            <a:chOff x="3408" y="1536"/>
            <a:chExt cx="1979" cy="2656"/>
          </a:xfrm>
        </p:grpSpPr>
        <p:grpSp>
          <p:nvGrpSpPr>
            <p:cNvPr id="323595" name="Group 11"/>
            <p:cNvGrpSpPr>
              <a:grpSpLocks/>
            </p:cNvGrpSpPr>
            <p:nvPr/>
          </p:nvGrpSpPr>
          <p:grpSpPr bwMode="auto">
            <a:xfrm>
              <a:off x="3408" y="1536"/>
              <a:ext cx="1979" cy="2656"/>
              <a:chOff x="3408" y="1584"/>
              <a:chExt cx="1979" cy="2459"/>
            </a:xfrm>
          </p:grpSpPr>
          <p:grpSp>
            <p:nvGrpSpPr>
              <p:cNvPr id="323596" name="Group 12"/>
              <p:cNvGrpSpPr>
                <a:grpSpLocks/>
              </p:cNvGrpSpPr>
              <p:nvPr/>
            </p:nvGrpSpPr>
            <p:grpSpPr bwMode="auto">
              <a:xfrm>
                <a:off x="3408" y="1584"/>
                <a:ext cx="1979" cy="2459"/>
                <a:chOff x="3456" y="1728"/>
                <a:chExt cx="1979" cy="2459"/>
              </a:xfrm>
            </p:grpSpPr>
            <p:graphicFrame>
              <p:nvGraphicFramePr>
                <p:cNvPr id="323597" name="Object 13"/>
                <p:cNvGraphicFramePr>
                  <a:graphicFrameLocks noChangeAspect="1"/>
                </p:cNvGraphicFramePr>
                <p:nvPr/>
              </p:nvGraphicFramePr>
              <p:xfrm>
                <a:off x="3456" y="1728"/>
                <a:ext cx="1979" cy="2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5091" name="Image" r:id="rId5" imgW="1808609" imgH="2230952" progId="Photoshop.Image.6">
                        <p:embed/>
                      </p:oleObj>
                    </mc:Choice>
                    <mc:Fallback>
                      <p:oleObj name="Image" r:id="rId5" imgW="1808609" imgH="2230952" progId="Photoshop.Image.6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1728"/>
                              <a:ext cx="1979" cy="2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23598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8" y="3972"/>
                  <a:ext cx="116" cy="2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3599" name="Oval 15"/>
              <p:cNvSpPr>
                <a:spLocks noChangeArrowheads="1"/>
              </p:cNvSpPr>
              <p:nvPr/>
            </p:nvSpPr>
            <p:spPr bwMode="auto">
              <a:xfrm>
                <a:off x="4704" y="2465"/>
                <a:ext cx="384" cy="30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3600" name="Line 16"/>
            <p:cNvSpPr>
              <a:spLocks noChangeShapeType="1"/>
            </p:cNvSpPr>
            <p:nvPr/>
          </p:nvSpPr>
          <p:spPr bwMode="auto">
            <a:xfrm flipV="1">
              <a:off x="4896" y="252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3601" name="Text Box 17"/>
            <p:cNvSpPr txBox="1">
              <a:spLocks noChangeArrowheads="1"/>
            </p:cNvSpPr>
            <p:nvPr/>
          </p:nvSpPr>
          <p:spPr bwMode="auto">
            <a:xfrm>
              <a:off x="4896" y="2442"/>
              <a:ext cx="19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1600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45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 autoUpdateAnimBg="0"/>
      <p:bldP spid="323592" grpId="0" autoUpdateAnimBg="0"/>
      <p:bldP spid="323593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610" name="Group 2"/>
          <p:cNvGrpSpPr>
            <a:grpSpLocks/>
          </p:cNvGrpSpPr>
          <p:nvPr/>
        </p:nvGrpSpPr>
        <p:grpSpPr bwMode="auto">
          <a:xfrm>
            <a:off x="2819400" y="3092450"/>
            <a:ext cx="2946400" cy="1384300"/>
            <a:chOff x="1920" y="2092"/>
            <a:chExt cx="1856" cy="872"/>
          </a:xfrm>
        </p:grpSpPr>
        <p:sp>
          <p:nvSpPr>
            <p:cNvPr id="324611" name="Rectangle 3"/>
            <p:cNvSpPr>
              <a:spLocks noChangeArrowheads="1"/>
            </p:cNvSpPr>
            <p:nvPr/>
          </p:nvSpPr>
          <p:spPr bwMode="auto">
            <a:xfrm>
              <a:off x="1920" y="2404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24612" name="Group 4"/>
            <p:cNvGrpSpPr>
              <a:grpSpLocks/>
            </p:cNvGrpSpPr>
            <p:nvPr/>
          </p:nvGrpSpPr>
          <p:grpSpPr bwMode="auto">
            <a:xfrm>
              <a:off x="2016" y="2092"/>
              <a:ext cx="1760" cy="872"/>
              <a:chOff x="2016" y="2092"/>
              <a:chExt cx="1760" cy="872"/>
            </a:xfrm>
          </p:grpSpPr>
          <p:grpSp>
            <p:nvGrpSpPr>
              <p:cNvPr id="324613" name="Group 5"/>
              <p:cNvGrpSpPr>
                <a:grpSpLocks/>
              </p:cNvGrpSpPr>
              <p:nvPr/>
            </p:nvGrpSpPr>
            <p:grpSpPr bwMode="auto">
              <a:xfrm>
                <a:off x="2016" y="2092"/>
                <a:ext cx="1760" cy="872"/>
                <a:chOff x="512" y="1708"/>
                <a:chExt cx="1760" cy="872"/>
              </a:xfrm>
            </p:grpSpPr>
            <p:grpSp>
              <p:nvGrpSpPr>
                <p:cNvPr id="324614" name="Group 6"/>
                <p:cNvGrpSpPr>
                  <a:grpSpLocks/>
                </p:cNvGrpSpPr>
                <p:nvPr/>
              </p:nvGrpSpPr>
              <p:grpSpPr bwMode="auto">
                <a:xfrm>
                  <a:off x="512" y="1708"/>
                  <a:ext cx="1760" cy="855"/>
                  <a:chOff x="368" y="3148"/>
                  <a:chExt cx="1760" cy="855"/>
                </a:xfrm>
              </p:grpSpPr>
              <p:sp>
                <p:nvSpPr>
                  <p:cNvPr id="324615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68" y="3676"/>
                    <a:ext cx="164" cy="327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6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148"/>
                    <a:ext cx="164" cy="32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617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0" y="3176"/>
                    <a:ext cx="1008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61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336" y="3204"/>
                    <a:ext cx="792" cy="32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619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04" y="3432"/>
                    <a:ext cx="1008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462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912" y="2196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4621" name="Text Box 13"/>
              <p:cNvSpPr txBox="1">
                <a:spLocks noChangeArrowheads="1"/>
              </p:cNvSpPr>
              <p:nvPr/>
            </p:nvSpPr>
            <p:spPr bwMode="auto">
              <a:xfrm>
                <a:off x="2400" y="2622"/>
                <a:ext cx="24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en-US" altLang="zh-CN" sz="16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E</a:t>
                </a:r>
              </a:p>
            </p:txBody>
          </p:sp>
        </p:grpSp>
      </p:grp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6477000" y="2727326"/>
            <a:ext cx="3429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An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elliptical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waveguide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does not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result in the rotation of the fields, and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loss is less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also.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24623" name="Text Box 15"/>
          <p:cNvSpPr txBox="1">
            <a:spLocks noChangeArrowheads="1"/>
          </p:cNvSpPr>
          <p:nvPr/>
        </p:nvSpPr>
        <p:spPr bwMode="auto">
          <a:xfrm>
            <a:off x="2286000" y="228601"/>
            <a:ext cx="76962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For the same cross-section, the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perimeter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a rectangle is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larger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than that of a circle, and the loss in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circular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waveguide is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less than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that of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rectangular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waveguide.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</a:p>
        </p:txBody>
      </p: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2286000" y="1676401"/>
            <a:ext cx="792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However, when a TE</a:t>
            </a:r>
            <a:r>
              <a:rPr kumimoji="1" lang="en-US" altLang="zh-CN" sz="2000" baseline="-30000">
                <a:solidFill>
                  <a:srgbClr val="3333FF"/>
                </a:solidFill>
                <a:latin typeface="Times New Roman" panose="02020603050405020304" pitchFamily="18" charset="0"/>
              </a:rPr>
              <a:t>11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 is propagating in a circular waveguide, the fields could be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rotated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4625" name="Text Box 17"/>
          <p:cNvSpPr txBox="1">
            <a:spLocks noChangeArrowheads="1"/>
          </p:cNvSpPr>
          <p:nvPr/>
        </p:nvSpPr>
        <p:spPr bwMode="auto">
          <a:xfrm>
            <a:off x="2362200" y="4860926"/>
            <a:ext cx="78486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In addition, in order to reduce the wall losses, the inner surface should be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polished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and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plated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with silver or gold.    To prevent oxidation of the surface, the waveguide may be filed with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inert gas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2462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462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4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22" grpId="0" autoUpdateAnimBg="0"/>
      <p:bldP spid="324623" grpId="0" autoUpdateAnimBg="0"/>
      <p:bldP spid="324624" grpId="0" autoUpdateAnimBg="0"/>
      <p:bldP spid="32462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2514601" y="2483922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2208213" y="981076"/>
            <a:ext cx="5029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ea typeface="楷体_GB2312" pitchFamily="49" charset="-122"/>
              </a:rPr>
              <a:t>1.   TEM Wave, TE Wave, and TM Wave</a:t>
            </a:r>
            <a:endParaRPr kumimoji="1" lang="en-US" altLang="zh-CN" sz="2000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270340" name="Group 4"/>
          <p:cNvGrpSpPr>
            <a:grpSpLocks/>
          </p:cNvGrpSpPr>
          <p:nvPr/>
        </p:nvGrpSpPr>
        <p:grpSpPr bwMode="auto">
          <a:xfrm>
            <a:off x="2743200" y="1536701"/>
            <a:ext cx="2133600" cy="2208213"/>
            <a:chOff x="768" y="968"/>
            <a:chExt cx="1344" cy="1391"/>
          </a:xfrm>
        </p:grpSpPr>
        <p:sp>
          <p:nvSpPr>
            <p:cNvPr id="270341" name="Text Box 5"/>
            <p:cNvSpPr txBox="1">
              <a:spLocks noChangeArrowheads="1"/>
            </p:cNvSpPr>
            <p:nvPr/>
          </p:nvSpPr>
          <p:spPr bwMode="auto">
            <a:xfrm>
              <a:off x="984" y="2112"/>
              <a:ext cx="86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TEM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wave</a:t>
              </a:r>
            </a:p>
          </p:txBody>
        </p:sp>
        <p:sp>
          <p:nvSpPr>
            <p:cNvPr id="270342" name="Text Box 6"/>
            <p:cNvSpPr txBox="1">
              <a:spLocks noChangeArrowheads="1"/>
            </p:cNvSpPr>
            <p:nvPr/>
          </p:nvSpPr>
          <p:spPr bwMode="auto">
            <a:xfrm>
              <a:off x="1248" y="968"/>
              <a:ext cx="31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70343" name="Line 7"/>
            <p:cNvSpPr>
              <a:spLocks noChangeShapeType="1"/>
            </p:cNvSpPr>
            <p:nvPr/>
          </p:nvSpPr>
          <p:spPr bwMode="auto">
            <a:xfrm flipV="1">
              <a:off x="1326" y="1134"/>
              <a:ext cx="0" cy="4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44" name="Line 8"/>
            <p:cNvSpPr>
              <a:spLocks noChangeShapeType="1"/>
            </p:cNvSpPr>
            <p:nvPr/>
          </p:nvSpPr>
          <p:spPr bwMode="auto">
            <a:xfrm>
              <a:off x="1326" y="1605"/>
              <a:ext cx="4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45" name="Line 9"/>
            <p:cNvSpPr>
              <a:spLocks noChangeShapeType="1"/>
            </p:cNvSpPr>
            <p:nvPr/>
          </p:nvSpPr>
          <p:spPr bwMode="auto">
            <a:xfrm flipH="1">
              <a:off x="960" y="1605"/>
              <a:ext cx="366" cy="20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46" name="Line 10"/>
            <p:cNvSpPr>
              <a:spLocks noChangeShapeType="1"/>
            </p:cNvSpPr>
            <p:nvPr/>
          </p:nvSpPr>
          <p:spPr bwMode="auto">
            <a:xfrm>
              <a:off x="1478" y="1459"/>
              <a:ext cx="0" cy="1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47" name="Line 11"/>
            <p:cNvSpPr>
              <a:spLocks noChangeShapeType="1"/>
            </p:cNvSpPr>
            <p:nvPr/>
          </p:nvSpPr>
          <p:spPr bwMode="auto">
            <a:xfrm flipH="1">
              <a:off x="1351" y="1605"/>
              <a:ext cx="127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48" name="Line 12"/>
            <p:cNvSpPr>
              <a:spLocks noChangeShapeType="1"/>
            </p:cNvSpPr>
            <p:nvPr/>
          </p:nvSpPr>
          <p:spPr bwMode="auto">
            <a:xfrm>
              <a:off x="1238" y="1526"/>
              <a:ext cx="0" cy="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49" name="Text Box 13"/>
            <p:cNvSpPr txBox="1">
              <a:spLocks noChangeArrowheads="1"/>
            </p:cNvSpPr>
            <p:nvPr/>
          </p:nvSpPr>
          <p:spPr bwMode="auto">
            <a:xfrm>
              <a:off x="768" y="1717"/>
              <a:ext cx="31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70350" name="Line 14"/>
            <p:cNvSpPr>
              <a:spLocks noChangeShapeType="1"/>
            </p:cNvSpPr>
            <p:nvPr/>
          </p:nvSpPr>
          <p:spPr bwMode="auto">
            <a:xfrm>
              <a:off x="1339" y="1462"/>
              <a:ext cx="1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51" name="Line 15"/>
            <p:cNvSpPr>
              <a:spLocks noChangeShapeType="1"/>
            </p:cNvSpPr>
            <p:nvPr/>
          </p:nvSpPr>
          <p:spPr bwMode="auto">
            <a:xfrm>
              <a:off x="1238" y="1664"/>
              <a:ext cx="1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52" name="Line 16"/>
            <p:cNvSpPr>
              <a:spLocks noChangeShapeType="1"/>
            </p:cNvSpPr>
            <p:nvPr/>
          </p:nvSpPr>
          <p:spPr bwMode="auto">
            <a:xfrm flipV="1">
              <a:off x="1238" y="1451"/>
              <a:ext cx="88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53" name="Text Box 17"/>
            <p:cNvSpPr txBox="1">
              <a:spLocks noChangeArrowheads="1"/>
            </p:cNvSpPr>
            <p:nvPr/>
          </p:nvSpPr>
          <p:spPr bwMode="auto">
            <a:xfrm>
              <a:off x="1776" y="1344"/>
              <a:ext cx="33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kumimoji="1" lang="en-US" altLang="zh-CN" sz="2400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70354" name="Group 18"/>
          <p:cNvGrpSpPr>
            <a:grpSpLocks/>
          </p:cNvGrpSpPr>
          <p:nvPr/>
        </p:nvGrpSpPr>
        <p:grpSpPr bwMode="auto">
          <a:xfrm>
            <a:off x="5207000" y="1514475"/>
            <a:ext cx="1879600" cy="2235200"/>
            <a:chOff x="2320" y="954"/>
            <a:chExt cx="1184" cy="1408"/>
          </a:xfrm>
        </p:grpSpPr>
        <p:grpSp>
          <p:nvGrpSpPr>
            <p:cNvPr id="270355" name="Group 19"/>
            <p:cNvGrpSpPr>
              <a:grpSpLocks/>
            </p:cNvGrpSpPr>
            <p:nvPr/>
          </p:nvGrpSpPr>
          <p:grpSpPr bwMode="auto">
            <a:xfrm>
              <a:off x="2320" y="954"/>
              <a:ext cx="1147" cy="1408"/>
              <a:chOff x="2320" y="960"/>
              <a:chExt cx="1147" cy="1408"/>
            </a:xfrm>
          </p:grpSpPr>
          <p:sp>
            <p:nvSpPr>
              <p:cNvPr id="270356" name="Text Box 20"/>
              <p:cNvSpPr txBox="1">
                <a:spLocks noChangeArrowheads="1"/>
              </p:cNvSpPr>
              <p:nvPr/>
            </p:nvSpPr>
            <p:spPr bwMode="auto">
              <a:xfrm>
                <a:off x="2400" y="2121"/>
                <a:ext cx="720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TE</a:t>
                </a:r>
                <a:r>
                  <a:rPr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 wave</a:t>
                </a:r>
              </a:p>
            </p:txBody>
          </p:sp>
          <p:sp>
            <p:nvSpPr>
              <p:cNvPr id="270357" name="Line 21"/>
              <p:cNvSpPr>
                <a:spLocks noChangeShapeType="1"/>
              </p:cNvSpPr>
              <p:nvPr/>
            </p:nvSpPr>
            <p:spPr bwMode="auto">
              <a:xfrm flipV="1">
                <a:off x="2717" y="1139"/>
                <a:ext cx="0" cy="4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58" name="Line 22"/>
              <p:cNvSpPr>
                <a:spLocks noChangeShapeType="1"/>
              </p:cNvSpPr>
              <p:nvPr/>
            </p:nvSpPr>
            <p:spPr bwMode="auto">
              <a:xfrm>
                <a:off x="2717" y="1610"/>
                <a:ext cx="4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59" name="Line 23"/>
              <p:cNvSpPr>
                <a:spLocks noChangeShapeType="1"/>
              </p:cNvSpPr>
              <p:nvPr/>
            </p:nvSpPr>
            <p:spPr bwMode="auto">
              <a:xfrm flipH="1">
                <a:off x="2338" y="1610"/>
                <a:ext cx="366" cy="2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60" name="Line 24"/>
              <p:cNvSpPr>
                <a:spLocks noChangeShapeType="1"/>
              </p:cNvSpPr>
              <p:nvPr/>
            </p:nvSpPr>
            <p:spPr bwMode="auto">
              <a:xfrm>
                <a:off x="2856" y="1464"/>
                <a:ext cx="0" cy="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61" name="Line 25"/>
              <p:cNvSpPr>
                <a:spLocks noChangeShapeType="1"/>
              </p:cNvSpPr>
              <p:nvPr/>
            </p:nvSpPr>
            <p:spPr bwMode="auto">
              <a:xfrm flipH="1">
                <a:off x="2616" y="1464"/>
                <a:ext cx="88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62" name="Line 26"/>
              <p:cNvSpPr>
                <a:spLocks noChangeShapeType="1"/>
              </p:cNvSpPr>
              <p:nvPr/>
            </p:nvSpPr>
            <p:spPr bwMode="auto">
              <a:xfrm>
                <a:off x="2616" y="1532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63" name="Text Box 27"/>
              <p:cNvSpPr txBox="1">
                <a:spLocks noChangeArrowheads="1"/>
              </p:cNvSpPr>
              <p:nvPr/>
            </p:nvSpPr>
            <p:spPr bwMode="auto">
              <a:xfrm>
                <a:off x="2624" y="960"/>
                <a:ext cx="316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70364" name="Text Box 28"/>
              <p:cNvSpPr txBox="1">
                <a:spLocks noChangeArrowheads="1"/>
              </p:cNvSpPr>
              <p:nvPr/>
            </p:nvSpPr>
            <p:spPr bwMode="auto">
              <a:xfrm>
                <a:off x="2320" y="1785"/>
                <a:ext cx="316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i="1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70365" name="Line 29"/>
              <p:cNvSpPr>
                <a:spLocks noChangeShapeType="1"/>
              </p:cNvSpPr>
              <p:nvPr/>
            </p:nvSpPr>
            <p:spPr bwMode="auto">
              <a:xfrm flipH="1">
                <a:off x="2464" y="1610"/>
                <a:ext cx="253" cy="224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66" name="Line 30"/>
              <p:cNvSpPr>
                <a:spLocks noChangeShapeType="1"/>
              </p:cNvSpPr>
              <p:nvPr/>
            </p:nvSpPr>
            <p:spPr bwMode="auto">
              <a:xfrm>
                <a:off x="2338" y="1812"/>
                <a:ext cx="13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67" name="Line 31"/>
              <p:cNvSpPr>
                <a:spLocks noChangeShapeType="1"/>
              </p:cNvSpPr>
              <p:nvPr/>
            </p:nvSpPr>
            <p:spPr bwMode="auto">
              <a:xfrm flipH="1">
                <a:off x="2502" y="1610"/>
                <a:ext cx="366" cy="2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68" name="Text Box 32"/>
              <p:cNvSpPr txBox="1">
                <a:spLocks noChangeArrowheads="1"/>
              </p:cNvSpPr>
              <p:nvPr/>
            </p:nvSpPr>
            <p:spPr bwMode="auto">
              <a:xfrm>
                <a:off x="3121" y="1478"/>
                <a:ext cx="346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0369" name="Line 33"/>
              <p:cNvSpPr>
                <a:spLocks noChangeShapeType="1"/>
              </p:cNvSpPr>
              <p:nvPr/>
            </p:nvSpPr>
            <p:spPr bwMode="auto">
              <a:xfrm>
                <a:off x="2704" y="1467"/>
                <a:ext cx="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0370" name="Text Box 34"/>
            <p:cNvSpPr txBox="1">
              <a:spLocks noChangeArrowheads="1"/>
            </p:cNvSpPr>
            <p:nvPr/>
          </p:nvSpPr>
          <p:spPr bwMode="auto">
            <a:xfrm>
              <a:off x="3168" y="1344"/>
              <a:ext cx="33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kumimoji="1" lang="en-US" altLang="zh-CN" sz="2400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70371" name="Group 35"/>
          <p:cNvGrpSpPr>
            <a:grpSpLocks/>
          </p:cNvGrpSpPr>
          <p:nvPr/>
        </p:nvGrpSpPr>
        <p:grpSpPr bwMode="auto">
          <a:xfrm>
            <a:off x="7239000" y="1527175"/>
            <a:ext cx="2133600" cy="2222500"/>
            <a:chOff x="3600" y="962"/>
            <a:chExt cx="1344" cy="1400"/>
          </a:xfrm>
        </p:grpSpPr>
        <p:grpSp>
          <p:nvGrpSpPr>
            <p:cNvPr id="270372" name="Group 36"/>
            <p:cNvGrpSpPr>
              <a:grpSpLocks/>
            </p:cNvGrpSpPr>
            <p:nvPr/>
          </p:nvGrpSpPr>
          <p:grpSpPr bwMode="auto">
            <a:xfrm>
              <a:off x="3600" y="962"/>
              <a:ext cx="1328" cy="1400"/>
              <a:chOff x="3600" y="968"/>
              <a:chExt cx="1328" cy="1400"/>
            </a:xfrm>
          </p:grpSpPr>
          <p:sp>
            <p:nvSpPr>
              <p:cNvPr id="270373" name="Text Box 37"/>
              <p:cNvSpPr txBox="1">
                <a:spLocks noChangeArrowheads="1"/>
              </p:cNvSpPr>
              <p:nvPr/>
            </p:nvSpPr>
            <p:spPr bwMode="auto">
              <a:xfrm>
                <a:off x="3936" y="2121"/>
                <a:ext cx="832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TM</a:t>
                </a:r>
                <a:r>
                  <a:rPr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 wave</a:t>
                </a:r>
              </a:p>
            </p:txBody>
          </p:sp>
          <p:sp>
            <p:nvSpPr>
              <p:cNvPr id="270374" name="Line 38"/>
              <p:cNvSpPr>
                <a:spLocks noChangeShapeType="1"/>
              </p:cNvSpPr>
              <p:nvPr/>
            </p:nvSpPr>
            <p:spPr bwMode="auto">
              <a:xfrm flipV="1">
                <a:off x="4152" y="1164"/>
                <a:ext cx="0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75" name="Line 39"/>
              <p:cNvSpPr>
                <a:spLocks noChangeShapeType="1"/>
              </p:cNvSpPr>
              <p:nvPr/>
            </p:nvSpPr>
            <p:spPr bwMode="auto">
              <a:xfrm>
                <a:off x="4152" y="1610"/>
                <a:ext cx="49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76" name="Line 40"/>
              <p:cNvSpPr>
                <a:spLocks noChangeShapeType="1"/>
              </p:cNvSpPr>
              <p:nvPr/>
            </p:nvSpPr>
            <p:spPr bwMode="auto">
              <a:xfrm flipH="1">
                <a:off x="3786" y="1610"/>
                <a:ext cx="366" cy="202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77" name="Line 41"/>
              <p:cNvSpPr>
                <a:spLocks noChangeShapeType="1"/>
              </p:cNvSpPr>
              <p:nvPr/>
            </p:nvSpPr>
            <p:spPr bwMode="auto">
              <a:xfrm flipH="1">
                <a:off x="4177" y="1610"/>
                <a:ext cx="127" cy="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78" name="Line 42"/>
              <p:cNvSpPr>
                <a:spLocks noChangeShapeType="1"/>
              </p:cNvSpPr>
              <p:nvPr/>
            </p:nvSpPr>
            <p:spPr bwMode="auto">
              <a:xfrm flipH="1">
                <a:off x="4064" y="1464"/>
                <a:ext cx="88" cy="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79" name="Line 43"/>
              <p:cNvSpPr>
                <a:spLocks noChangeShapeType="1"/>
              </p:cNvSpPr>
              <p:nvPr/>
            </p:nvSpPr>
            <p:spPr bwMode="auto">
              <a:xfrm>
                <a:off x="4064" y="1531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80" name="Text Box 44"/>
              <p:cNvSpPr txBox="1">
                <a:spLocks noChangeArrowheads="1"/>
              </p:cNvSpPr>
              <p:nvPr/>
            </p:nvSpPr>
            <p:spPr bwMode="auto">
              <a:xfrm>
                <a:off x="4232" y="968"/>
                <a:ext cx="316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70381" name="Text Box 45"/>
              <p:cNvSpPr txBox="1">
                <a:spLocks noChangeArrowheads="1"/>
              </p:cNvSpPr>
              <p:nvPr/>
            </p:nvSpPr>
            <p:spPr bwMode="auto">
              <a:xfrm>
                <a:off x="3600" y="1722"/>
                <a:ext cx="316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i="1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70382" name="Line 46"/>
              <p:cNvSpPr>
                <a:spLocks noChangeShapeType="1"/>
              </p:cNvSpPr>
              <p:nvPr/>
            </p:nvSpPr>
            <p:spPr bwMode="auto">
              <a:xfrm flipV="1">
                <a:off x="4152" y="1150"/>
                <a:ext cx="152" cy="46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83" name="Line 47"/>
              <p:cNvSpPr>
                <a:spLocks noChangeShapeType="1"/>
              </p:cNvSpPr>
              <p:nvPr/>
            </p:nvSpPr>
            <p:spPr bwMode="auto">
              <a:xfrm flipV="1">
                <a:off x="4304" y="1161"/>
                <a:ext cx="0" cy="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84" name="Line 48"/>
              <p:cNvSpPr>
                <a:spLocks noChangeShapeType="1"/>
              </p:cNvSpPr>
              <p:nvPr/>
            </p:nvSpPr>
            <p:spPr bwMode="auto">
              <a:xfrm>
                <a:off x="4152" y="1161"/>
                <a:ext cx="1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85" name="Line 49"/>
              <p:cNvSpPr>
                <a:spLocks noChangeShapeType="1"/>
              </p:cNvSpPr>
              <p:nvPr/>
            </p:nvSpPr>
            <p:spPr bwMode="auto">
              <a:xfrm>
                <a:off x="4064" y="1669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86" name="Text Box 50"/>
              <p:cNvSpPr txBox="1">
                <a:spLocks noChangeArrowheads="1"/>
              </p:cNvSpPr>
              <p:nvPr/>
            </p:nvSpPr>
            <p:spPr bwMode="auto">
              <a:xfrm>
                <a:off x="4582" y="1476"/>
                <a:ext cx="346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0387" name="Text Box 51"/>
            <p:cNvSpPr txBox="1">
              <a:spLocks noChangeArrowheads="1"/>
            </p:cNvSpPr>
            <p:nvPr/>
          </p:nvSpPr>
          <p:spPr bwMode="auto">
            <a:xfrm>
              <a:off x="4608" y="1344"/>
              <a:ext cx="33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kumimoji="1" lang="en-US" altLang="zh-CN" sz="2400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70388" name="Text Box 52"/>
          <p:cNvSpPr txBox="1">
            <a:spLocks noChangeArrowheads="1"/>
          </p:cNvSpPr>
          <p:nvPr/>
        </p:nvSpPr>
        <p:spPr bwMode="auto">
          <a:xfrm>
            <a:off x="2286000" y="3886201"/>
            <a:ext cx="7696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wave guiding systems in which an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electrostatic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field can exist must be able to transmit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TEM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wave.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70389" name="Text Box 53"/>
          <p:cNvSpPr txBox="1">
            <a:spLocks noChangeArrowheads="1"/>
          </p:cNvSpPr>
          <p:nvPr/>
        </p:nvSpPr>
        <p:spPr bwMode="auto">
          <a:xfrm>
            <a:off x="2324100" y="4876801"/>
            <a:ext cx="7810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From Maxwell’s equations we can prove that the metal waveguide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cannot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transmit TEM wave. 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0390" name="AutoShape 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0391" name="AutoShape 5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77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0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0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0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animBg="1"/>
      <p:bldP spid="270339" grpId="0" autoUpdateAnimBg="0"/>
      <p:bldP spid="270388" grpId="0" autoUpdateAnimBg="0"/>
      <p:bldP spid="270389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2133600" y="517526"/>
            <a:ext cx="7924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Example.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Calculate the attenuation caused by finite conductivity of the wall when a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10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wave is propagating in a rectangular waveguide.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25635" name="Object 3"/>
          <p:cNvGraphicFramePr>
            <a:graphicFrameLocks noChangeAspect="1"/>
          </p:cNvGraphicFramePr>
          <p:nvPr/>
        </p:nvGraphicFramePr>
        <p:xfrm>
          <a:off x="6172200" y="4730750"/>
          <a:ext cx="32004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14" r:id="rId3" imgW="2019300" imgH="381000" progId="Equation.3">
                  <p:embed/>
                </p:oleObj>
              </mc:Choice>
              <mc:Fallback>
                <p:oleObj r:id="rId3" imgW="20193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730750"/>
                        <a:ext cx="32004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5410200" y="1431926"/>
            <a:ext cx="48006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Solution: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When a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10</a:t>
            </a:r>
            <a:r>
              <a:rPr kumimoji="1" lang="en-US" altLang="zh-CN" sz="2000" baseline="-30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wave is propagating in a rectangular waveguide, there are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-component and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-component of the surface currents on the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broad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sides, while there is only the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-component on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narrow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sides. 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25637" name="Group 5"/>
          <p:cNvGrpSpPr>
            <a:grpSpLocks/>
          </p:cNvGrpSpPr>
          <p:nvPr/>
        </p:nvGrpSpPr>
        <p:grpSpPr bwMode="auto">
          <a:xfrm>
            <a:off x="5410200" y="5334000"/>
            <a:ext cx="3657600" cy="558800"/>
            <a:chOff x="2448" y="2858"/>
            <a:chExt cx="2304" cy="352"/>
          </a:xfrm>
        </p:grpSpPr>
        <p:sp>
          <p:nvSpPr>
            <p:cNvPr id="325638" name="Text Box 6"/>
            <p:cNvSpPr txBox="1">
              <a:spLocks noChangeArrowheads="1"/>
            </p:cNvSpPr>
            <p:nvPr/>
          </p:nvSpPr>
          <p:spPr bwMode="auto">
            <a:xfrm>
              <a:off x="2448" y="2858"/>
              <a:ext cx="230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Where                    ,                     .</a:t>
              </a:r>
            </a:p>
          </p:txBody>
        </p:sp>
        <p:graphicFrame>
          <p:nvGraphicFramePr>
            <p:cNvPr id="325639" name="Object 7"/>
            <p:cNvGraphicFramePr>
              <a:graphicFrameLocks noChangeAspect="1"/>
            </p:cNvGraphicFramePr>
            <p:nvPr/>
          </p:nvGraphicFramePr>
          <p:xfrm>
            <a:off x="2958" y="2978"/>
            <a:ext cx="81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15" name="Equation" r:id="rId5" imgW="838080" imgH="241200" progId="Equation.3">
                    <p:embed/>
                  </p:oleObj>
                </mc:Choice>
                <mc:Fallback>
                  <p:oleObj name="Equation" r:id="rId5" imgW="8380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8" y="2978"/>
                          <a:ext cx="815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5640" name="Object 8"/>
            <p:cNvGraphicFramePr>
              <a:graphicFrameLocks noChangeAspect="1"/>
            </p:cNvGraphicFramePr>
            <p:nvPr/>
          </p:nvGraphicFramePr>
          <p:xfrm>
            <a:off x="3833" y="2978"/>
            <a:ext cx="81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16" name="Equation" r:id="rId7" imgW="838080" imgH="241200" progId="Equation.3">
                    <p:embed/>
                  </p:oleObj>
                </mc:Choice>
                <mc:Fallback>
                  <p:oleObj name="Equation" r:id="rId7" imgW="8380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978"/>
                          <a:ext cx="815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5641" name="Group 9"/>
          <p:cNvGrpSpPr>
            <a:grpSpLocks/>
          </p:cNvGrpSpPr>
          <p:nvPr/>
        </p:nvGrpSpPr>
        <p:grpSpPr bwMode="auto">
          <a:xfrm>
            <a:off x="2211388" y="2116139"/>
            <a:ext cx="3427412" cy="3141663"/>
            <a:chOff x="385" y="1333"/>
            <a:chExt cx="2159" cy="1979"/>
          </a:xfrm>
        </p:grpSpPr>
        <p:sp>
          <p:nvSpPr>
            <p:cNvPr id="325642" name="Rectangle 10"/>
            <p:cNvSpPr>
              <a:spLocks noChangeArrowheads="1"/>
            </p:cNvSpPr>
            <p:nvPr/>
          </p:nvSpPr>
          <p:spPr bwMode="auto">
            <a:xfrm>
              <a:off x="385" y="2088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25643" name="Group 11"/>
            <p:cNvGrpSpPr>
              <a:grpSpLocks/>
            </p:cNvGrpSpPr>
            <p:nvPr/>
          </p:nvGrpSpPr>
          <p:grpSpPr bwMode="auto">
            <a:xfrm>
              <a:off x="398" y="1333"/>
              <a:ext cx="2146" cy="1979"/>
              <a:chOff x="398" y="1333"/>
              <a:chExt cx="2146" cy="1979"/>
            </a:xfrm>
          </p:grpSpPr>
          <p:sp>
            <p:nvSpPr>
              <p:cNvPr id="325644" name="Freeform 12"/>
              <p:cNvSpPr>
                <a:spLocks/>
              </p:cNvSpPr>
              <p:nvPr/>
            </p:nvSpPr>
            <p:spPr bwMode="auto">
              <a:xfrm>
                <a:off x="801" y="2289"/>
                <a:ext cx="432" cy="753"/>
              </a:xfrm>
              <a:custGeom>
                <a:avLst/>
                <a:gdLst>
                  <a:gd name="T0" fmla="*/ 20 w 800"/>
                  <a:gd name="T1" fmla="*/ 0 h 1440"/>
                  <a:gd name="T2" fmla="*/ 0 w 800"/>
                  <a:gd name="T3" fmla="*/ 640 h 1440"/>
                  <a:gd name="T4" fmla="*/ 800 w 800"/>
                  <a:gd name="T5" fmla="*/ 1440 h 1440"/>
                  <a:gd name="T6" fmla="*/ 800 w 800"/>
                  <a:gd name="T7" fmla="*/ 780 h 1440"/>
                  <a:gd name="T8" fmla="*/ 20 w 800"/>
                  <a:gd name="T9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0" h="1440">
                    <a:moveTo>
                      <a:pt x="20" y="0"/>
                    </a:moveTo>
                    <a:lnTo>
                      <a:pt x="0" y="640"/>
                    </a:lnTo>
                    <a:lnTo>
                      <a:pt x="800" y="1440"/>
                    </a:lnTo>
                    <a:lnTo>
                      <a:pt x="800" y="780"/>
                    </a:lnTo>
                    <a:lnTo>
                      <a:pt x="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>
                      <a:gamma/>
                      <a:shade val="36078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45" name="AutoShape 13"/>
              <p:cNvSpPr>
                <a:spLocks noChangeArrowheads="1"/>
              </p:cNvSpPr>
              <p:nvPr/>
            </p:nvSpPr>
            <p:spPr bwMode="auto">
              <a:xfrm rot="-2694359">
                <a:off x="791" y="1641"/>
                <a:ext cx="1541" cy="607"/>
              </a:xfrm>
              <a:prstGeom prst="parallelogram">
                <a:avLst>
                  <a:gd name="adj" fmla="val 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46" name="Line 14"/>
              <p:cNvSpPr>
                <a:spLocks noChangeShapeType="1"/>
              </p:cNvSpPr>
              <p:nvPr/>
            </p:nvSpPr>
            <p:spPr bwMode="auto">
              <a:xfrm rot="18905641" flipV="1">
                <a:off x="1132" y="1995"/>
                <a:ext cx="0" cy="23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47" name="Line 15"/>
              <p:cNvSpPr>
                <a:spLocks noChangeShapeType="1"/>
              </p:cNvSpPr>
              <p:nvPr/>
            </p:nvSpPr>
            <p:spPr bwMode="auto">
              <a:xfrm rot="18905641" flipV="1">
                <a:off x="1014" y="2516"/>
                <a:ext cx="1530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48" name="Freeform 16"/>
              <p:cNvSpPr>
                <a:spLocks/>
              </p:cNvSpPr>
              <p:nvPr/>
            </p:nvSpPr>
            <p:spPr bwMode="auto">
              <a:xfrm rot="-2694359">
                <a:off x="1006" y="2070"/>
                <a:ext cx="100" cy="244"/>
              </a:xfrm>
              <a:custGeom>
                <a:avLst/>
                <a:gdLst>
                  <a:gd name="T0" fmla="*/ 190 w 190"/>
                  <a:gd name="T1" fmla="*/ 460 h 460"/>
                  <a:gd name="T2" fmla="*/ 70 w 190"/>
                  <a:gd name="T3" fmla="*/ 300 h 460"/>
                  <a:gd name="T4" fmla="*/ 10 w 190"/>
                  <a:gd name="T5" fmla="*/ 120 h 460"/>
                  <a:gd name="T6" fmla="*/ 10 w 190"/>
                  <a:gd name="T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460">
                    <a:moveTo>
                      <a:pt x="190" y="460"/>
                    </a:moveTo>
                    <a:cubicBezTo>
                      <a:pt x="145" y="408"/>
                      <a:pt x="100" y="357"/>
                      <a:pt x="70" y="300"/>
                    </a:cubicBezTo>
                    <a:cubicBezTo>
                      <a:pt x="40" y="243"/>
                      <a:pt x="20" y="170"/>
                      <a:pt x="10" y="120"/>
                    </a:cubicBezTo>
                    <a:cubicBezTo>
                      <a:pt x="0" y="70"/>
                      <a:pt x="5" y="35"/>
                      <a:pt x="1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49" name="Freeform 17"/>
              <p:cNvSpPr>
                <a:spLocks/>
              </p:cNvSpPr>
              <p:nvPr/>
            </p:nvSpPr>
            <p:spPr bwMode="auto">
              <a:xfrm rot="-2694359">
                <a:off x="927" y="2300"/>
                <a:ext cx="242" cy="85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0" name="Freeform 18"/>
              <p:cNvSpPr>
                <a:spLocks/>
              </p:cNvSpPr>
              <p:nvPr/>
            </p:nvSpPr>
            <p:spPr bwMode="auto">
              <a:xfrm rot="18905641" flipH="1">
                <a:off x="1174" y="1906"/>
                <a:ext cx="100" cy="244"/>
              </a:xfrm>
              <a:custGeom>
                <a:avLst/>
                <a:gdLst>
                  <a:gd name="T0" fmla="*/ 190 w 190"/>
                  <a:gd name="T1" fmla="*/ 460 h 460"/>
                  <a:gd name="T2" fmla="*/ 70 w 190"/>
                  <a:gd name="T3" fmla="*/ 300 h 460"/>
                  <a:gd name="T4" fmla="*/ 10 w 190"/>
                  <a:gd name="T5" fmla="*/ 120 h 460"/>
                  <a:gd name="T6" fmla="*/ 10 w 190"/>
                  <a:gd name="T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460">
                    <a:moveTo>
                      <a:pt x="190" y="460"/>
                    </a:moveTo>
                    <a:cubicBezTo>
                      <a:pt x="145" y="408"/>
                      <a:pt x="100" y="357"/>
                      <a:pt x="70" y="300"/>
                    </a:cubicBezTo>
                    <a:cubicBezTo>
                      <a:pt x="40" y="243"/>
                      <a:pt x="20" y="170"/>
                      <a:pt x="10" y="120"/>
                    </a:cubicBezTo>
                    <a:cubicBezTo>
                      <a:pt x="0" y="70"/>
                      <a:pt x="5" y="35"/>
                      <a:pt x="1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1" name="Line 19"/>
              <p:cNvSpPr>
                <a:spLocks noChangeShapeType="1"/>
              </p:cNvSpPr>
              <p:nvPr/>
            </p:nvSpPr>
            <p:spPr bwMode="auto">
              <a:xfrm rot="18905641" flipV="1">
                <a:off x="1715" y="1410"/>
                <a:ext cx="0" cy="23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2" name="Freeform 20"/>
              <p:cNvSpPr>
                <a:spLocks/>
              </p:cNvSpPr>
              <p:nvPr/>
            </p:nvSpPr>
            <p:spPr bwMode="auto">
              <a:xfrm rot="-2694359">
                <a:off x="1592" y="1485"/>
                <a:ext cx="100" cy="244"/>
              </a:xfrm>
              <a:custGeom>
                <a:avLst/>
                <a:gdLst>
                  <a:gd name="T0" fmla="*/ 190 w 190"/>
                  <a:gd name="T1" fmla="*/ 460 h 460"/>
                  <a:gd name="T2" fmla="*/ 70 w 190"/>
                  <a:gd name="T3" fmla="*/ 300 h 460"/>
                  <a:gd name="T4" fmla="*/ 10 w 190"/>
                  <a:gd name="T5" fmla="*/ 120 h 460"/>
                  <a:gd name="T6" fmla="*/ 10 w 190"/>
                  <a:gd name="T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460">
                    <a:moveTo>
                      <a:pt x="190" y="460"/>
                    </a:moveTo>
                    <a:cubicBezTo>
                      <a:pt x="145" y="408"/>
                      <a:pt x="100" y="357"/>
                      <a:pt x="70" y="300"/>
                    </a:cubicBezTo>
                    <a:cubicBezTo>
                      <a:pt x="40" y="243"/>
                      <a:pt x="20" y="170"/>
                      <a:pt x="10" y="120"/>
                    </a:cubicBezTo>
                    <a:cubicBezTo>
                      <a:pt x="0" y="70"/>
                      <a:pt x="5" y="35"/>
                      <a:pt x="1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3" name="Freeform 21"/>
              <p:cNvSpPr>
                <a:spLocks/>
              </p:cNvSpPr>
              <p:nvPr/>
            </p:nvSpPr>
            <p:spPr bwMode="auto">
              <a:xfrm rot="18905641" flipH="1">
                <a:off x="1847" y="1412"/>
                <a:ext cx="241" cy="74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4" name="Freeform 22"/>
              <p:cNvSpPr>
                <a:spLocks/>
              </p:cNvSpPr>
              <p:nvPr/>
            </p:nvSpPr>
            <p:spPr bwMode="auto">
              <a:xfrm rot="18905641" flipH="1">
                <a:off x="1745" y="1333"/>
                <a:ext cx="100" cy="245"/>
              </a:xfrm>
              <a:custGeom>
                <a:avLst/>
                <a:gdLst>
                  <a:gd name="T0" fmla="*/ 190 w 190"/>
                  <a:gd name="T1" fmla="*/ 460 h 460"/>
                  <a:gd name="T2" fmla="*/ 70 w 190"/>
                  <a:gd name="T3" fmla="*/ 300 h 460"/>
                  <a:gd name="T4" fmla="*/ 10 w 190"/>
                  <a:gd name="T5" fmla="*/ 120 h 460"/>
                  <a:gd name="T6" fmla="*/ 10 w 190"/>
                  <a:gd name="T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460">
                    <a:moveTo>
                      <a:pt x="190" y="460"/>
                    </a:moveTo>
                    <a:cubicBezTo>
                      <a:pt x="145" y="408"/>
                      <a:pt x="100" y="357"/>
                      <a:pt x="70" y="300"/>
                    </a:cubicBezTo>
                    <a:cubicBezTo>
                      <a:pt x="40" y="243"/>
                      <a:pt x="20" y="170"/>
                      <a:pt x="10" y="120"/>
                    </a:cubicBezTo>
                    <a:cubicBezTo>
                      <a:pt x="0" y="70"/>
                      <a:pt x="5" y="35"/>
                      <a:pt x="1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5" name="Line 23"/>
              <p:cNvSpPr>
                <a:spLocks noChangeShapeType="1"/>
              </p:cNvSpPr>
              <p:nvPr/>
            </p:nvSpPr>
            <p:spPr bwMode="auto">
              <a:xfrm rot="-2694359">
                <a:off x="1401" y="2241"/>
                <a:ext cx="0" cy="23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6" name="Line 24"/>
              <p:cNvSpPr>
                <a:spLocks noChangeShapeType="1"/>
              </p:cNvSpPr>
              <p:nvPr/>
            </p:nvSpPr>
            <p:spPr bwMode="auto">
              <a:xfrm rot="-2694359" flipH="1" flipV="1">
                <a:off x="981" y="2399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7" name="Freeform 25"/>
              <p:cNvSpPr>
                <a:spLocks/>
              </p:cNvSpPr>
              <p:nvPr/>
            </p:nvSpPr>
            <p:spPr bwMode="auto">
              <a:xfrm rot="18905641" flipV="1">
                <a:off x="1259" y="2319"/>
                <a:ext cx="100" cy="243"/>
              </a:xfrm>
              <a:custGeom>
                <a:avLst/>
                <a:gdLst>
                  <a:gd name="T0" fmla="*/ 190 w 190"/>
                  <a:gd name="T1" fmla="*/ 460 h 460"/>
                  <a:gd name="T2" fmla="*/ 70 w 190"/>
                  <a:gd name="T3" fmla="*/ 300 h 460"/>
                  <a:gd name="T4" fmla="*/ 10 w 190"/>
                  <a:gd name="T5" fmla="*/ 120 h 460"/>
                  <a:gd name="T6" fmla="*/ 10 w 190"/>
                  <a:gd name="T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460">
                    <a:moveTo>
                      <a:pt x="190" y="460"/>
                    </a:moveTo>
                    <a:cubicBezTo>
                      <a:pt x="145" y="408"/>
                      <a:pt x="100" y="357"/>
                      <a:pt x="70" y="300"/>
                    </a:cubicBezTo>
                    <a:cubicBezTo>
                      <a:pt x="40" y="243"/>
                      <a:pt x="20" y="170"/>
                      <a:pt x="10" y="120"/>
                    </a:cubicBezTo>
                    <a:cubicBezTo>
                      <a:pt x="0" y="70"/>
                      <a:pt x="5" y="35"/>
                      <a:pt x="1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8" name="Freeform 26"/>
              <p:cNvSpPr>
                <a:spLocks/>
              </p:cNvSpPr>
              <p:nvPr/>
            </p:nvSpPr>
            <p:spPr bwMode="auto">
              <a:xfrm rot="18905641" flipV="1">
                <a:off x="1033" y="2406"/>
                <a:ext cx="242" cy="84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9" name="Freeform 27"/>
              <p:cNvSpPr>
                <a:spLocks/>
              </p:cNvSpPr>
              <p:nvPr/>
            </p:nvSpPr>
            <p:spPr bwMode="auto">
              <a:xfrm rot="-2694359" flipH="1" flipV="1">
                <a:off x="1438" y="2143"/>
                <a:ext cx="101" cy="255"/>
              </a:xfrm>
              <a:custGeom>
                <a:avLst/>
                <a:gdLst>
                  <a:gd name="T0" fmla="*/ 190 w 190"/>
                  <a:gd name="T1" fmla="*/ 460 h 460"/>
                  <a:gd name="T2" fmla="*/ 70 w 190"/>
                  <a:gd name="T3" fmla="*/ 300 h 460"/>
                  <a:gd name="T4" fmla="*/ 10 w 190"/>
                  <a:gd name="T5" fmla="*/ 120 h 460"/>
                  <a:gd name="T6" fmla="*/ 10 w 190"/>
                  <a:gd name="T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460">
                    <a:moveTo>
                      <a:pt x="190" y="460"/>
                    </a:moveTo>
                    <a:cubicBezTo>
                      <a:pt x="145" y="408"/>
                      <a:pt x="100" y="357"/>
                      <a:pt x="70" y="300"/>
                    </a:cubicBezTo>
                    <a:cubicBezTo>
                      <a:pt x="40" y="243"/>
                      <a:pt x="20" y="170"/>
                      <a:pt x="10" y="120"/>
                    </a:cubicBezTo>
                    <a:cubicBezTo>
                      <a:pt x="0" y="70"/>
                      <a:pt x="5" y="35"/>
                      <a:pt x="1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0" name="Line 28"/>
              <p:cNvSpPr>
                <a:spLocks noChangeShapeType="1"/>
              </p:cNvSpPr>
              <p:nvPr/>
            </p:nvSpPr>
            <p:spPr bwMode="auto">
              <a:xfrm rot="-2694359">
                <a:off x="1283" y="1949"/>
                <a:ext cx="554" cy="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1" name="Freeform 29"/>
              <p:cNvSpPr>
                <a:spLocks/>
              </p:cNvSpPr>
              <p:nvPr/>
            </p:nvSpPr>
            <p:spPr bwMode="auto">
              <a:xfrm rot="18905641" flipH="1">
                <a:off x="1245" y="1945"/>
                <a:ext cx="306" cy="100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2" name="Freeform 30"/>
              <p:cNvSpPr>
                <a:spLocks/>
              </p:cNvSpPr>
              <p:nvPr/>
            </p:nvSpPr>
            <p:spPr bwMode="auto">
              <a:xfrm rot="-2694359">
                <a:off x="1444" y="1741"/>
                <a:ext cx="313" cy="91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3" name="Freeform 31"/>
              <p:cNvSpPr>
                <a:spLocks/>
              </p:cNvSpPr>
              <p:nvPr/>
            </p:nvSpPr>
            <p:spPr bwMode="auto">
              <a:xfrm rot="-2694359" flipH="1" flipV="1">
                <a:off x="1360" y="2056"/>
                <a:ext cx="313" cy="114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4" name="Freeform 32"/>
              <p:cNvSpPr>
                <a:spLocks/>
              </p:cNvSpPr>
              <p:nvPr/>
            </p:nvSpPr>
            <p:spPr bwMode="auto">
              <a:xfrm rot="18905641" flipV="1">
                <a:off x="1580" y="1874"/>
                <a:ext cx="302" cy="83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5" name="Line 33"/>
              <p:cNvSpPr>
                <a:spLocks noChangeShapeType="1"/>
              </p:cNvSpPr>
              <p:nvPr/>
            </p:nvSpPr>
            <p:spPr bwMode="auto">
              <a:xfrm rot="-2694359">
                <a:off x="1989" y="1696"/>
                <a:ext cx="12" cy="20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6" name="Line 34"/>
              <p:cNvSpPr>
                <a:spLocks noChangeShapeType="1"/>
              </p:cNvSpPr>
              <p:nvPr/>
            </p:nvSpPr>
            <p:spPr bwMode="auto">
              <a:xfrm rot="18905641" flipV="1">
                <a:off x="1920" y="1494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7" name="Freeform 35"/>
              <p:cNvSpPr>
                <a:spLocks/>
              </p:cNvSpPr>
              <p:nvPr/>
            </p:nvSpPr>
            <p:spPr bwMode="auto">
              <a:xfrm rot="18905641" flipV="1">
                <a:off x="1860" y="1768"/>
                <a:ext cx="111" cy="207"/>
              </a:xfrm>
              <a:custGeom>
                <a:avLst/>
                <a:gdLst>
                  <a:gd name="T0" fmla="*/ 190 w 190"/>
                  <a:gd name="T1" fmla="*/ 460 h 460"/>
                  <a:gd name="T2" fmla="*/ 70 w 190"/>
                  <a:gd name="T3" fmla="*/ 300 h 460"/>
                  <a:gd name="T4" fmla="*/ 10 w 190"/>
                  <a:gd name="T5" fmla="*/ 120 h 460"/>
                  <a:gd name="T6" fmla="*/ 10 w 190"/>
                  <a:gd name="T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460">
                    <a:moveTo>
                      <a:pt x="190" y="460"/>
                    </a:moveTo>
                    <a:cubicBezTo>
                      <a:pt x="145" y="408"/>
                      <a:pt x="100" y="357"/>
                      <a:pt x="70" y="300"/>
                    </a:cubicBezTo>
                    <a:cubicBezTo>
                      <a:pt x="40" y="243"/>
                      <a:pt x="20" y="170"/>
                      <a:pt x="10" y="120"/>
                    </a:cubicBezTo>
                    <a:cubicBezTo>
                      <a:pt x="0" y="70"/>
                      <a:pt x="5" y="35"/>
                      <a:pt x="1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8" name="Freeform 36"/>
              <p:cNvSpPr>
                <a:spLocks/>
              </p:cNvSpPr>
              <p:nvPr/>
            </p:nvSpPr>
            <p:spPr bwMode="auto">
              <a:xfrm rot="-2694359" flipH="1" flipV="1">
                <a:off x="1962" y="1527"/>
                <a:ext cx="243" cy="70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9" name="Freeform 37"/>
              <p:cNvSpPr>
                <a:spLocks/>
              </p:cNvSpPr>
              <p:nvPr/>
            </p:nvSpPr>
            <p:spPr bwMode="auto">
              <a:xfrm rot="-2694359" flipH="1" flipV="1">
                <a:off x="2030" y="1624"/>
                <a:ext cx="94" cy="202"/>
              </a:xfrm>
              <a:custGeom>
                <a:avLst/>
                <a:gdLst>
                  <a:gd name="T0" fmla="*/ 190 w 190"/>
                  <a:gd name="T1" fmla="*/ 460 h 460"/>
                  <a:gd name="T2" fmla="*/ 70 w 190"/>
                  <a:gd name="T3" fmla="*/ 300 h 460"/>
                  <a:gd name="T4" fmla="*/ 10 w 190"/>
                  <a:gd name="T5" fmla="*/ 120 h 460"/>
                  <a:gd name="T6" fmla="*/ 10 w 190"/>
                  <a:gd name="T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460">
                    <a:moveTo>
                      <a:pt x="190" y="460"/>
                    </a:moveTo>
                    <a:cubicBezTo>
                      <a:pt x="145" y="408"/>
                      <a:pt x="100" y="357"/>
                      <a:pt x="70" y="300"/>
                    </a:cubicBezTo>
                    <a:cubicBezTo>
                      <a:pt x="40" y="243"/>
                      <a:pt x="20" y="170"/>
                      <a:pt x="10" y="120"/>
                    </a:cubicBezTo>
                    <a:cubicBezTo>
                      <a:pt x="0" y="70"/>
                      <a:pt x="5" y="35"/>
                      <a:pt x="1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70" name="Line 38"/>
              <p:cNvSpPr>
                <a:spLocks noChangeShapeType="1"/>
              </p:cNvSpPr>
              <p:nvPr/>
            </p:nvSpPr>
            <p:spPr bwMode="auto">
              <a:xfrm>
                <a:off x="801" y="2290"/>
                <a:ext cx="0" cy="3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71" name="Line 39"/>
              <p:cNvSpPr>
                <a:spLocks noChangeShapeType="1"/>
              </p:cNvSpPr>
              <p:nvPr/>
            </p:nvSpPr>
            <p:spPr bwMode="auto">
              <a:xfrm>
                <a:off x="1233" y="2698"/>
                <a:ext cx="0" cy="3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72" name="Line 40"/>
              <p:cNvSpPr>
                <a:spLocks noChangeShapeType="1"/>
              </p:cNvSpPr>
              <p:nvPr/>
            </p:nvSpPr>
            <p:spPr bwMode="auto">
              <a:xfrm>
                <a:off x="801" y="2625"/>
                <a:ext cx="548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73" name="Line 41"/>
              <p:cNvSpPr>
                <a:spLocks noChangeShapeType="1"/>
              </p:cNvSpPr>
              <p:nvPr/>
            </p:nvSpPr>
            <p:spPr bwMode="auto">
              <a:xfrm>
                <a:off x="2319" y="1620"/>
                <a:ext cx="0" cy="36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74" name="Line 42"/>
              <p:cNvSpPr>
                <a:spLocks noChangeShapeType="1"/>
              </p:cNvSpPr>
              <p:nvPr/>
            </p:nvSpPr>
            <p:spPr bwMode="auto">
              <a:xfrm flipV="1">
                <a:off x="801" y="1955"/>
                <a:ext cx="0" cy="6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75" name="Line 43"/>
              <p:cNvSpPr>
                <a:spLocks noChangeShapeType="1"/>
              </p:cNvSpPr>
              <p:nvPr/>
            </p:nvSpPr>
            <p:spPr bwMode="auto">
              <a:xfrm flipH="1">
                <a:off x="432" y="2457"/>
                <a:ext cx="538" cy="5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76" name="Line 44"/>
              <p:cNvSpPr>
                <a:spLocks noChangeShapeType="1"/>
              </p:cNvSpPr>
              <p:nvPr/>
            </p:nvSpPr>
            <p:spPr bwMode="auto">
              <a:xfrm>
                <a:off x="1486" y="2457"/>
                <a:ext cx="0" cy="36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77" name="Line 45"/>
              <p:cNvSpPr>
                <a:spLocks noChangeShapeType="1"/>
              </p:cNvSpPr>
              <p:nvPr/>
            </p:nvSpPr>
            <p:spPr bwMode="auto">
              <a:xfrm>
                <a:off x="1370" y="2583"/>
                <a:ext cx="0" cy="34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78" name="Line 46"/>
              <p:cNvSpPr>
                <a:spLocks noChangeShapeType="1"/>
              </p:cNvSpPr>
              <p:nvPr/>
            </p:nvSpPr>
            <p:spPr bwMode="auto">
              <a:xfrm>
                <a:off x="1613" y="2332"/>
                <a:ext cx="0" cy="35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79" name="Line 47"/>
              <p:cNvSpPr>
                <a:spLocks noChangeShapeType="1"/>
              </p:cNvSpPr>
              <p:nvPr/>
            </p:nvSpPr>
            <p:spPr bwMode="auto">
              <a:xfrm flipV="1">
                <a:off x="2077" y="1861"/>
                <a:ext cx="0" cy="34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80" name="Line 48"/>
              <p:cNvSpPr>
                <a:spLocks noChangeShapeType="1"/>
              </p:cNvSpPr>
              <p:nvPr/>
            </p:nvSpPr>
            <p:spPr bwMode="auto">
              <a:xfrm flipH="1" flipV="1">
                <a:off x="2182" y="1767"/>
                <a:ext cx="0" cy="33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81" name="Line 49"/>
              <p:cNvSpPr>
                <a:spLocks noChangeShapeType="1"/>
              </p:cNvSpPr>
              <p:nvPr/>
            </p:nvSpPr>
            <p:spPr bwMode="auto">
              <a:xfrm flipV="1">
                <a:off x="1961" y="1976"/>
                <a:ext cx="0" cy="34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82" name="Freeform 50"/>
              <p:cNvSpPr>
                <a:spLocks/>
              </p:cNvSpPr>
              <p:nvPr/>
            </p:nvSpPr>
            <p:spPr bwMode="auto">
              <a:xfrm rot="-2694359">
                <a:off x="928" y="2654"/>
                <a:ext cx="242" cy="85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83" name="Line 51"/>
              <p:cNvSpPr>
                <a:spLocks noChangeShapeType="1"/>
              </p:cNvSpPr>
              <p:nvPr/>
            </p:nvSpPr>
            <p:spPr bwMode="auto">
              <a:xfrm rot="-2694359" flipH="1" flipV="1">
                <a:off x="980" y="2750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84" name="Freeform 52"/>
              <p:cNvSpPr>
                <a:spLocks/>
              </p:cNvSpPr>
              <p:nvPr/>
            </p:nvSpPr>
            <p:spPr bwMode="auto">
              <a:xfrm rot="18905641" flipV="1">
                <a:off x="1022" y="2760"/>
                <a:ext cx="243" cy="84"/>
              </a:xfrm>
              <a:custGeom>
                <a:avLst/>
                <a:gdLst>
                  <a:gd name="T0" fmla="*/ 460 w 460"/>
                  <a:gd name="T1" fmla="*/ 170 h 170"/>
                  <a:gd name="T2" fmla="*/ 320 w 460"/>
                  <a:gd name="T3" fmla="*/ 70 h 170"/>
                  <a:gd name="T4" fmla="*/ 120 w 460"/>
                  <a:gd name="T5" fmla="*/ 10 h 170"/>
                  <a:gd name="T6" fmla="*/ 0 w 460"/>
                  <a:gd name="T7" fmla="*/ 1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0" h="170">
                    <a:moveTo>
                      <a:pt x="460" y="170"/>
                    </a:moveTo>
                    <a:cubicBezTo>
                      <a:pt x="418" y="133"/>
                      <a:pt x="377" y="97"/>
                      <a:pt x="320" y="70"/>
                    </a:cubicBezTo>
                    <a:cubicBezTo>
                      <a:pt x="263" y="43"/>
                      <a:pt x="173" y="20"/>
                      <a:pt x="120" y="10"/>
                    </a:cubicBezTo>
                    <a:cubicBezTo>
                      <a:pt x="67" y="0"/>
                      <a:pt x="33" y="5"/>
                      <a:pt x="0" y="1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85" name="Freeform 53"/>
              <p:cNvSpPr>
                <a:spLocks/>
              </p:cNvSpPr>
              <p:nvPr/>
            </p:nvSpPr>
            <p:spPr bwMode="auto">
              <a:xfrm>
                <a:off x="938" y="2489"/>
                <a:ext cx="127" cy="52"/>
              </a:xfrm>
              <a:custGeom>
                <a:avLst/>
                <a:gdLst>
                  <a:gd name="T0" fmla="*/ 0 w 240"/>
                  <a:gd name="T1" fmla="*/ 0 h 100"/>
                  <a:gd name="T2" fmla="*/ 100 w 240"/>
                  <a:gd name="T3" fmla="*/ 80 h 100"/>
                  <a:gd name="T4" fmla="*/ 240 w 240"/>
                  <a:gd name="T5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100">
                    <a:moveTo>
                      <a:pt x="0" y="0"/>
                    </a:moveTo>
                    <a:cubicBezTo>
                      <a:pt x="30" y="31"/>
                      <a:pt x="60" y="63"/>
                      <a:pt x="100" y="80"/>
                    </a:cubicBezTo>
                    <a:cubicBezTo>
                      <a:pt x="140" y="97"/>
                      <a:pt x="190" y="98"/>
                      <a:pt x="240" y="10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86" name="Text Box 54"/>
              <p:cNvSpPr txBox="1">
                <a:spLocks noChangeArrowheads="1"/>
              </p:cNvSpPr>
              <p:nvPr/>
            </p:nvSpPr>
            <p:spPr bwMode="auto">
              <a:xfrm>
                <a:off x="398" y="2917"/>
                <a:ext cx="27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325687" name="Text Box 55"/>
              <p:cNvSpPr txBox="1">
                <a:spLocks noChangeArrowheads="1"/>
              </p:cNvSpPr>
              <p:nvPr/>
            </p:nvSpPr>
            <p:spPr bwMode="auto">
              <a:xfrm>
                <a:off x="645" y="1813"/>
                <a:ext cx="27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25688" name="Text Box 56"/>
              <p:cNvSpPr txBox="1">
                <a:spLocks noChangeArrowheads="1"/>
              </p:cNvSpPr>
              <p:nvPr/>
            </p:nvSpPr>
            <p:spPr bwMode="auto">
              <a:xfrm>
                <a:off x="1317" y="3061"/>
                <a:ext cx="27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25689" name="Line 57"/>
              <p:cNvSpPr>
                <a:spLocks noChangeShapeType="1"/>
              </p:cNvSpPr>
              <p:nvPr/>
            </p:nvSpPr>
            <p:spPr bwMode="auto">
              <a:xfrm>
                <a:off x="801" y="2268"/>
                <a:ext cx="0" cy="3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90" name="Line 58"/>
              <p:cNvSpPr>
                <a:spLocks noChangeShapeType="1"/>
              </p:cNvSpPr>
              <p:nvPr/>
            </p:nvSpPr>
            <p:spPr bwMode="auto">
              <a:xfrm>
                <a:off x="801" y="2624"/>
                <a:ext cx="443" cy="4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25691" name="Text Box 59"/>
          <p:cNvSpPr txBox="1">
            <a:spLocks noChangeArrowheads="1"/>
          </p:cNvSpPr>
          <p:nvPr/>
        </p:nvSpPr>
        <p:spPr bwMode="auto">
          <a:xfrm>
            <a:off x="5410200" y="3810001"/>
            <a:ext cx="4876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Therefore, the power loss per unit length of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broad wall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is</a:t>
            </a:r>
          </a:p>
        </p:txBody>
      </p:sp>
      <p:sp>
        <p:nvSpPr>
          <p:cNvPr id="325692" name="AutoShape 6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5693" name="AutoShape 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2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5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5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 autoUpdateAnimBg="0"/>
      <p:bldP spid="325636" grpId="0" autoUpdateAnimBg="0"/>
      <p:bldP spid="325691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658" name="Group 2"/>
          <p:cNvGrpSpPr>
            <a:grpSpLocks/>
          </p:cNvGrpSpPr>
          <p:nvPr/>
        </p:nvGrpSpPr>
        <p:grpSpPr bwMode="auto">
          <a:xfrm>
            <a:off x="2447925" y="3200401"/>
            <a:ext cx="7239000" cy="1006475"/>
            <a:chOff x="528" y="2016"/>
            <a:chExt cx="4560" cy="634"/>
          </a:xfrm>
        </p:grpSpPr>
        <p:sp>
          <p:nvSpPr>
            <p:cNvPr id="326659" name="Text Box 3"/>
            <p:cNvSpPr txBox="1">
              <a:spLocks noChangeArrowheads="1"/>
            </p:cNvSpPr>
            <p:nvPr/>
          </p:nvSpPr>
          <p:spPr bwMode="auto">
            <a:xfrm>
              <a:off x="528" y="2016"/>
              <a:ext cx="456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Based on the transmitted power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and the total power loss per unit length     , we find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attenuation constant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as</a:t>
              </a:r>
            </a:p>
          </p:txBody>
        </p:sp>
        <p:graphicFrame>
          <p:nvGraphicFramePr>
            <p:cNvPr id="326660" name="Object 4"/>
            <p:cNvGraphicFramePr>
              <a:graphicFrameLocks noChangeAspect="1"/>
            </p:cNvGraphicFramePr>
            <p:nvPr/>
          </p:nvGraphicFramePr>
          <p:xfrm>
            <a:off x="1609" y="2422"/>
            <a:ext cx="20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138" r:id="rId3" imgW="190417" imgH="203112" progId="Equation.3">
                    <p:embed/>
                  </p:oleObj>
                </mc:Choice>
                <mc:Fallback>
                  <p:oleObj r:id="rId3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2422"/>
                          <a:ext cx="203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6661" name="Object 5"/>
          <p:cNvGraphicFramePr>
            <a:graphicFrameLocks noChangeAspect="1"/>
          </p:cNvGraphicFramePr>
          <p:nvPr/>
        </p:nvGraphicFramePr>
        <p:xfrm>
          <a:off x="4038600" y="4322764"/>
          <a:ext cx="419100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39" name="Equation" r:id="rId5" imgW="2565360" imgH="761760" progId="Equation.3">
                  <p:embed/>
                </p:oleObj>
              </mc:Choice>
              <mc:Fallback>
                <p:oleObj name="Equation" r:id="rId5" imgW="256536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22764"/>
                        <a:ext cx="4191000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2819400" y="609601"/>
            <a:ext cx="5791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power loss per unit length of the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narrow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wall is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6663" name="Object 7"/>
          <p:cNvGraphicFramePr>
            <a:graphicFrameLocks noChangeAspect="1"/>
          </p:cNvGraphicFramePr>
          <p:nvPr/>
        </p:nvGraphicFramePr>
        <p:xfrm>
          <a:off x="4876800" y="1295400"/>
          <a:ext cx="182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0" r:id="rId7" imgW="1143000" imgH="330200" progId="Equation.3">
                  <p:embed/>
                </p:oleObj>
              </mc:Choice>
              <mc:Fallback>
                <p:oleObj r:id="rId7" imgW="11430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1828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2819400" y="2193926"/>
            <a:ext cx="5029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Then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total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power loss per unit length is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326665" name="Group 9"/>
          <p:cNvGrpSpPr>
            <a:grpSpLocks/>
          </p:cNvGrpSpPr>
          <p:nvPr/>
        </p:nvGrpSpPr>
        <p:grpSpPr bwMode="auto">
          <a:xfrm>
            <a:off x="2438400" y="1660526"/>
            <a:ext cx="2667000" cy="549275"/>
            <a:chOff x="432" y="1200"/>
            <a:chExt cx="1680" cy="346"/>
          </a:xfrm>
        </p:grpSpPr>
        <p:sp>
          <p:nvSpPr>
            <p:cNvPr id="326666" name="Text Box 10"/>
            <p:cNvSpPr txBox="1">
              <a:spLocks noChangeArrowheads="1"/>
            </p:cNvSpPr>
            <p:nvPr/>
          </p:nvSpPr>
          <p:spPr bwMode="auto">
            <a:xfrm>
              <a:off x="432" y="1200"/>
              <a:ext cx="16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Where                       .</a:t>
              </a:r>
            </a:p>
          </p:txBody>
        </p:sp>
        <p:graphicFrame>
          <p:nvGraphicFramePr>
            <p:cNvPr id="326667" name="Object 11"/>
            <p:cNvGraphicFramePr>
              <a:graphicFrameLocks noChangeAspect="1"/>
            </p:cNvGraphicFramePr>
            <p:nvPr/>
          </p:nvGraphicFramePr>
          <p:xfrm>
            <a:off x="1026" y="1302"/>
            <a:ext cx="8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141" name="Equation" r:id="rId9" imgW="838080" imgH="241200" progId="Equation.3">
                    <p:embed/>
                  </p:oleObj>
                </mc:Choice>
                <mc:Fallback>
                  <p:oleObj name="Equation" r:id="rId9" imgW="8380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1302"/>
                          <a:ext cx="83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6668" name="Object 12"/>
          <p:cNvGraphicFramePr>
            <a:graphicFrameLocks noChangeAspect="1"/>
          </p:cNvGraphicFramePr>
          <p:nvPr/>
        </p:nvGraphicFramePr>
        <p:xfrm>
          <a:off x="5105400" y="2825750"/>
          <a:ext cx="13716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2" r:id="rId11" imgW="838200" imgH="228600" progId="Equation.3">
                  <p:embed/>
                </p:oleObj>
              </mc:Choice>
              <mc:Fallback>
                <p:oleObj r:id="rId11" imgW="83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25750"/>
                        <a:ext cx="13716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69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6670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0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2" grpId="0" autoUpdateAnimBg="0"/>
      <p:bldP spid="32666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ext Box 2"/>
          <p:cNvSpPr txBox="1">
            <a:spLocks noChangeArrowheads="1"/>
          </p:cNvSpPr>
          <p:nvPr/>
        </p:nvSpPr>
        <p:spPr bwMode="auto">
          <a:xfrm>
            <a:off x="2209800" y="228601"/>
            <a:ext cx="3048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ea typeface="楷体_GB2312" pitchFamily="49" charset="-122"/>
              </a:rPr>
              <a:t>8.   </a:t>
            </a:r>
            <a:r>
              <a:rPr kumimoji="1" lang="en-US" altLang="zh-CN" sz="2000">
                <a:solidFill>
                  <a:srgbClr val="FF0000"/>
                </a:solidFill>
              </a:rPr>
              <a:t>Resonant</a:t>
            </a:r>
            <a:r>
              <a:rPr kumimoji="1" lang="en-US" altLang="zh-CN" sz="200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</a:rPr>
              <a:t>Cavity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2286000" y="762001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 microwave band, the lumped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LC</a:t>
            </a:r>
            <a:r>
              <a:rPr kumimoji="1"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tank circuits cannot be used,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we usually employ a transmission line to construct a resonant device, and it is called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cavity resonator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2314576" y="1981201"/>
            <a:ext cx="751522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with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increase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of the resonant frequency the inductance and the capacitance must be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reduced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   However, for small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and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distributed effects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cannot be neglected. The inductance of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lead wires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of capacitors,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distributed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capacitances among the coils or the devices have to be considered. This means that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pure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capacitor or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pure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inductor is very difficult to be made at microwave frequencies.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2324100" y="4737101"/>
            <a:ext cx="7753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Furthermore, with the increase in frequency,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radiation effect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of the circuits becomes significant, and the power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loss in the dielectric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of the capacitor is more severe as well. All of these will result in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decrease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of the quality factor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of the lumped tank circuit.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</a:p>
        </p:txBody>
      </p:sp>
      <p:sp>
        <p:nvSpPr>
          <p:cNvPr id="3276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768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autoUpdateAnimBg="0"/>
      <p:bldP spid="327683" grpId="0" autoUpdateAnimBg="0"/>
      <p:bldP spid="327684" grpId="0" autoUpdateAnimBg="0"/>
      <p:bldP spid="327685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2514601" y="44635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2286000" y="304801"/>
            <a:ext cx="8077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When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metal plate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is placed at the end of a waveguide, the electro-magnetic wave will be completely reflected, leading to a standing wave.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8708" name="AutoShape 4"/>
          <p:cNvSpPr>
            <a:spLocks noChangeArrowheads="1"/>
          </p:cNvSpPr>
          <p:nvPr/>
        </p:nvSpPr>
        <p:spPr bwMode="auto">
          <a:xfrm rot="2230497" flipV="1">
            <a:off x="3133726" y="4775200"/>
            <a:ext cx="1279525" cy="407988"/>
          </a:xfrm>
          <a:prstGeom prst="parallelogram">
            <a:avLst>
              <a:gd name="adj" fmla="val 78405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8709" name="Group 5"/>
          <p:cNvGrpSpPr>
            <a:grpSpLocks/>
          </p:cNvGrpSpPr>
          <p:nvPr/>
        </p:nvGrpSpPr>
        <p:grpSpPr bwMode="auto">
          <a:xfrm>
            <a:off x="3387725" y="3905250"/>
            <a:ext cx="1576388" cy="1608138"/>
            <a:chOff x="968" y="1932"/>
            <a:chExt cx="993" cy="1013"/>
          </a:xfrm>
        </p:grpSpPr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1050" y="1932"/>
              <a:ext cx="26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328711" name="Group 7"/>
            <p:cNvGrpSpPr>
              <a:grpSpLocks/>
            </p:cNvGrpSpPr>
            <p:nvPr/>
          </p:nvGrpSpPr>
          <p:grpSpPr bwMode="auto">
            <a:xfrm>
              <a:off x="968" y="1936"/>
              <a:ext cx="993" cy="1009"/>
              <a:chOff x="967" y="1934"/>
              <a:chExt cx="993" cy="1009"/>
            </a:xfrm>
          </p:grpSpPr>
          <p:sp>
            <p:nvSpPr>
              <p:cNvPr id="328712" name="Freeform 8"/>
              <p:cNvSpPr>
                <a:spLocks/>
              </p:cNvSpPr>
              <p:nvPr/>
            </p:nvSpPr>
            <p:spPr bwMode="auto">
              <a:xfrm>
                <a:off x="967" y="1934"/>
                <a:ext cx="960" cy="685"/>
              </a:xfrm>
              <a:custGeom>
                <a:avLst/>
                <a:gdLst>
                  <a:gd name="T0" fmla="*/ 0 w 1740"/>
                  <a:gd name="T1" fmla="*/ 640 h 1280"/>
                  <a:gd name="T2" fmla="*/ 900 w 1740"/>
                  <a:gd name="T3" fmla="*/ 0 h 1280"/>
                  <a:gd name="T4" fmla="*/ 1740 w 1740"/>
                  <a:gd name="T5" fmla="*/ 640 h 1280"/>
                  <a:gd name="T6" fmla="*/ 860 w 1740"/>
                  <a:gd name="T7" fmla="*/ 1280 h 1280"/>
                  <a:gd name="T8" fmla="*/ 0 w 1740"/>
                  <a:gd name="T9" fmla="*/ 640 h 1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0" h="1280">
                    <a:moveTo>
                      <a:pt x="0" y="640"/>
                    </a:moveTo>
                    <a:lnTo>
                      <a:pt x="900" y="0"/>
                    </a:lnTo>
                    <a:lnTo>
                      <a:pt x="1740" y="640"/>
                    </a:lnTo>
                    <a:lnTo>
                      <a:pt x="860" y="1280"/>
                    </a:lnTo>
                    <a:lnTo>
                      <a:pt x="0" y="64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13" name="Freeform 9"/>
              <p:cNvSpPr>
                <a:spLocks/>
              </p:cNvSpPr>
              <p:nvPr/>
            </p:nvSpPr>
            <p:spPr bwMode="auto">
              <a:xfrm>
                <a:off x="1464" y="2280"/>
                <a:ext cx="496" cy="663"/>
              </a:xfrm>
              <a:custGeom>
                <a:avLst/>
                <a:gdLst>
                  <a:gd name="T0" fmla="*/ 0 w 900"/>
                  <a:gd name="T1" fmla="*/ 640 h 1260"/>
                  <a:gd name="T2" fmla="*/ 900 w 900"/>
                  <a:gd name="T3" fmla="*/ 0 h 1260"/>
                  <a:gd name="T4" fmla="*/ 880 w 900"/>
                  <a:gd name="T5" fmla="*/ 600 h 1260"/>
                  <a:gd name="T6" fmla="*/ 0 w 900"/>
                  <a:gd name="T7" fmla="*/ 1260 h 1260"/>
                  <a:gd name="T8" fmla="*/ 0 w 900"/>
                  <a:gd name="T9" fmla="*/ 640 h 1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1260">
                    <a:moveTo>
                      <a:pt x="0" y="640"/>
                    </a:moveTo>
                    <a:lnTo>
                      <a:pt x="900" y="0"/>
                    </a:lnTo>
                    <a:lnTo>
                      <a:pt x="880" y="600"/>
                    </a:lnTo>
                    <a:lnTo>
                      <a:pt x="0" y="1260"/>
                    </a:lnTo>
                    <a:lnTo>
                      <a:pt x="0" y="64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28714" name="Group 10"/>
          <p:cNvGrpSpPr>
            <a:grpSpLocks/>
          </p:cNvGrpSpPr>
          <p:nvPr/>
        </p:nvGrpSpPr>
        <p:grpSpPr bwMode="auto">
          <a:xfrm>
            <a:off x="3921125" y="3892551"/>
            <a:ext cx="1277938" cy="1744663"/>
            <a:chOff x="1296" y="1924"/>
            <a:chExt cx="805" cy="1099"/>
          </a:xfrm>
        </p:grpSpPr>
        <p:sp>
          <p:nvSpPr>
            <p:cNvPr id="328715" name="Text Box 11"/>
            <p:cNvSpPr txBox="1">
              <a:spLocks noChangeArrowheads="1"/>
            </p:cNvSpPr>
            <p:nvPr/>
          </p:nvSpPr>
          <p:spPr bwMode="auto">
            <a:xfrm>
              <a:off x="1635" y="2702"/>
              <a:ext cx="37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i="1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g</a:t>
              </a:r>
              <a:r>
                <a:rPr lang="en-US" altLang="zh-CN" sz="1600" i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1600" i="1">
                  <a:latin typeface="Times New Roman" panose="02020603050405020304" pitchFamily="18" charset="0"/>
                </a:rPr>
                <a:t>/</a:t>
              </a: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  <a:endParaRPr lang="en-US" altLang="zh-CN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328716" name="Line 12"/>
            <p:cNvSpPr>
              <a:spLocks noChangeShapeType="1"/>
            </p:cNvSpPr>
            <p:nvPr/>
          </p:nvSpPr>
          <p:spPr bwMode="auto">
            <a:xfrm>
              <a:off x="1955" y="2606"/>
              <a:ext cx="143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17" name="Line 13"/>
            <p:cNvSpPr>
              <a:spLocks noChangeShapeType="1"/>
            </p:cNvSpPr>
            <p:nvPr/>
          </p:nvSpPr>
          <p:spPr bwMode="auto">
            <a:xfrm flipV="1">
              <a:off x="1900" y="2659"/>
              <a:ext cx="154" cy="1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18" name="Line 14"/>
            <p:cNvSpPr>
              <a:spLocks noChangeShapeType="1"/>
            </p:cNvSpPr>
            <p:nvPr/>
          </p:nvSpPr>
          <p:spPr bwMode="auto">
            <a:xfrm flipH="1">
              <a:off x="1524" y="2905"/>
              <a:ext cx="188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719" name="Group 15"/>
            <p:cNvGrpSpPr>
              <a:grpSpLocks/>
            </p:cNvGrpSpPr>
            <p:nvPr/>
          </p:nvGrpSpPr>
          <p:grpSpPr bwMode="auto">
            <a:xfrm>
              <a:off x="1296" y="1924"/>
              <a:ext cx="805" cy="684"/>
              <a:chOff x="3899" y="1924"/>
              <a:chExt cx="805" cy="684"/>
            </a:xfrm>
          </p:grpSpPr>
          <p:sp>
            <p:nvSpPr>
              <p:cNvPr id="328720" name="AutoShape 16"/>
              <p:cNvSpPr>
                <a:spLocks noChangeArrowheads="1"/>
              </p:cNvSpPr>
              <p:nvPr/>
            </p:nvSpPr>
            <p:spPr bwMode="auto">
              <a:xfrm rot="2230497" flipV="1">
                <a:off x="3899" y="2135"/>
                <a:ext cx="805" cy="257"/>
              </a:xfrm>
              <a:prstGeom prst="parallelogram">
                <a:avLst>
                  <a:gd name="adj" fmla="val 78307"/>
                </a:avLst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prstDash val="dash"/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8721" name="Group 17"/>
              <p:cNvGrpSpPr>
                <a:grpSpLocks/>
              </p:cNvGrpSpPr>
              <p:nvPr/>
            </p:nvGrpSpPr>
            <p:grpSpPr bwMode="auto">
              <a:xfrm>
                <a:off x="4048" y="1924"/>
                <a:ext cx="496" cy="684"/>
                <a:chOff x="1453" y="1924"/>
                <a:chExt cx="496" cy="684"/>
              </a:xfrm>
            </p:grpSpPr>
            <p:sp>
              <p:nvSpPr>
                <p:cNvPr id="328722" name="Line 18"/>
                <p:cNvSpPr>
                  <a:spLocks noChangeShapeType="1"/>
                </p:cNvSpPr>
                <p:nvPr/>
              </p:nvSpPr>
              <p:spPr bwMode="auto">
                <a:xfrm>
                  <a:off x="1453" y="1924"/>
                  <a:ext cx="496" cy="35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72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949" y="2277"/>
                  <a:ext cx="0" cy="33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28724" name="Group 20"/>
          <p:cNvGrpSpPr>
            <a:grpSpLocks/>
          </p:cNvGrpSpPr>
          <p:nvPr/>
        </p:nvGrpSpPr>
        <p:grpSpPr bwMode="auto">
          <a:xfrm>
            <a:off x="2549525" y="3429000"/>
            <a:ext cx="3124200" cy="2743200"/>
            <a:chOff x="432" y="1632"/>
            <a:chExt cx="1968" cy="1728"/>
          </a:xfrm>
        </p:grpSpPr>
        <p:sp>
          <p:nvSpPr>
            <p:cNvPr id="328725" name="Line 21"/>
            <p:cNvSpPr>
              <a:spLocks noChangeShapeType="1"/>
            </p:cNvSpPr>
            <p:nvPr/>
          </p:nvSpPr>
          <p:spPr bwMode="auto">
            <a:xfrm>
              <a:off x="1866" y="1964"/>
              <a:ext cx="497" cy="34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26" name="Line 22"/>
            <p:cNvSpPr>
              <a:spLocks noChangeShapeType="1"/>
            </p:cNvSpPr>
            <p:nvPr/>
          </p:nvSpPr>
          <p:spPr bwMode="auto">
            <a:xfrm flipV="1">
              <a:off x="962" y="1632"/>
              <a:ext cx="927" cy="64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27" name="Line 23"/>
            <p:cNvSpPr>
              <a:spLocks noChangeShapeType="1"/>
            </p:cNvSpPr>
            <p:nvPr/>
          </p:nvSpPr>
          <p:spPr bwMode="auto">
            <a:xfrm flipV="1">
              <a:off x="1447" y="2317"/>
              <a:ext cx="916" cy="64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28" name="Line 24"/>
            <p:cNvSpPr>
              <a:spLocks noChangeShapeType="1"/>
            </p:cNvSpPr>
            <p:nvPr/>
          </p:nvSpPr>
          <p:spPr bwMode="auto">
            <a:xfrm>
              <a:off x="1878" y="1632"/>
              <a:ext cx="0" cy="3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29" name="Freeform 25"/>
            <p:cNvSpPr>
              <a:spLocks/>
            </p:cNvSpPr>
            <p:nvPr/>
          </p:nvSpPr>
          <p:spPr bwMode="auto">
            <a:xfrm>
              <a:off x="1889" y="1632"/>
              <a:ext cx="511" cy="685"/>
            </a:xfrm>
            <a:custGeom>
              <a:avLst/>
              <a:gdLst>
                <a:gd name="T0" fmla="*/ 0 w 927"/>
                <a:gd name="T1" fmla="*/ 0 h 1280"/>
                <a:gd name="T2" fmla="*/ 280 w 927"/>
                <a:gd name="T3" fmla="*/ 60 h 1280"/>
                <a:gd name="T4" fmla="*/ 560 w 927"/>
                <a:gd name="T5" fmla="*/ 180 h 1280"/>
                <a:gd name="T6" fmla="*/ 740 w 927"/>
                <a:gd name="T7" fmla="*/ 400 h 1280"/>
                <a:gd name="T8" fmla="*/ 820 w 927"/>
                <a:gd name="T9" fmla="*/ 680 h 1280"/>
                <a:gd name="T10" fmla="*/ 920 w 927"/>
                <a:gd name="T11" fmla="*/ 920 h 1280"/>
                <a:gd name="T12" fmla="*/ 860 w 927"/>
                <a:gd name="T13" fmla="*/ 1280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7" h="1280">
                  <a:moveTo>
                    <a:pt x="0" y="0"/>
                  </a:moveTo>
                  <a:cubicBezTo>
                    <a:pt x="93" y="15"/>
                    <a:pt x="187" y="30"/>
                    <a:pt x="280" y="60"/>
                  </a:cubicBezTo>
                  <a:cubicBezTo>
                    <a:pt x="373" y="90"/>
                    <a:pt x="483" y="123"/>
                    <a:pt x="560" y="180"/>
                  </a:cubicBezTo>
                  <a:cubicBezTo>
                    <a:pt x="637" y="237"/>
                    <a:pt x="697" y="317"/>
                    <a:pt x="740" y="400"/>
                  </a:cubicBezTo>
                  <a:cubicBezTo>
                    <a:pt x="783" y="483"/>
                    <a:pt x="790" y="593"/>
                    <a:pt x="820" y="680"/>
                  </a:cubicBezTo>
                  <a:cubicBezTo>
                    <a:pt x="850" y="767"/>
                    <a:pt x="913" y="820"/>
                    <a:pt x="920" y="920"/>
                  </a:cubicBezTo>
                  <a:cubicBezTo>
                    <a:pt x="927" y="1020"/>
                    <a:pt x="893" y="1150"/>
                    <a:pt x="860" y="128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30" name="Line 26"/>
            <p:cNvSpPr>
              <a:spLocks noChangeShapeType="1"/>
            </p:cNvSpPr>
            <p:nvPr/>
          </p:nvSpPr>
          <p:spPr bwMode="auto">
            <a:xfrm>
              <a:off x="962" y="2606"/>
              <a:ext cx="750" cy="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31" name="Line 27"/>
            <p:cNvSpPr>
              <a:spLocks noChangeShapeType="1"/>
            </p:cNvSpPr>
            <p:nvPr/>
          </p:nvSpPr>
          <p:spPr bwMode="auto">
            <a:xfrm flipV="1">
              <a:off x="962" y="1921"/>
              <a:ext cx="0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32" name="Line 28"/>
            <p:cNvSpPr>
              <a:spLocks noChangeShapeType="1"/>
            </p:cNvSpPr>
            <p:nvPr/>
          </p:nvSpPr>
          <p:spPr bwMode="auto">
            <a:xfrm flipH="1">
              <a:off x="609" y="2606"/>
              <a:ext cx="353" cy="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33" name="Text Box 29"/>
            <p:cNvSpPr txBox="1">
              <a:spLocks noChangeArrowheads="1"/>
            </p:cNvSpPr>
            <p:nvPr/>
          </p:nvSpPr>
          <p:spPr bwMode="auto">
            <a:xfrm>
              <a:off x="796" y="2306"/>
              <a:ext cx="26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28734" name="Text Box 30"/>
            <p:cNvSpPr txBox="1">
              <a:spLocks noChangeArrowheads="1"/>
            </p:cNvSpPr>
            <p:nvPr/>
          </p:nvSpPr>
          <p:spPr bwMode="auto">
            <a:xfrm>
              <a:off x="1039" y="2681"/>
              <a:ext cx="26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28735" name="Text Box 31"/>
            <p:cNvSpPr txBox="1">
              <a:spLocks noChangeArrowheads="1"/>
            </p:cNvSpPr>
            <p:nvPr/>
          </p:nvSpPr>
          <p:spPr bwMode="auto">
            <a:xfrm>
              <a:off x="1701" y="3092"/>
              <a:ext cx="26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28736" name="Text Box 32"/>
            <p:cNvSpPr txBox="1">
              <a:spLocks noChangeArrowheads="1"/>
            </p:cNvSpPr>
            <p:nvPr/>
          </p:nvSpPr>
          <p:spPr bwMode="auto">
            <a:xfrm>
              <a:off x="792" y="1797"/>
              <a:ext cx="26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28737" name="Text Box 33"/>
            <p:cNvSpPr txBox="1">
              <a:spLocks noChangeArrowheads="1"/>
            </p:cNvSpPr>
            <p:nvPr/>
          </p:nvSpPr>
          <p:spPr bwMode="auto">
            <a:xfrm>
              <a:off x="432" y="2756"/>
              <a:ext cx="26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28738" name="Line 34"/>
            <p:cNvSpPr>
              <a:spLocks noChangeShapeType="1"/>
            </p:cNvSpPr>
            <p:nvPr/>
          </p:nvSpPr>
          <p:spPr bwMode="auto">
            <a:xfrm flipV="1">
              <a:off x="960" y="1960"/>
              <a:ext cx="938" cy="6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39" name="AutoShape 35"/>
            <p:cNvSpPr>
              <a:spLocks noChangeArrowheads="1"/>
            </p:cNvSpPr>
            <p:nvPr/>
          </p:nvSpPr>
          <p:spPr bwMode="auto">
            <a:xfrm rot="2230497" flipV="1">
              <a:off x="800" y="2488"/>
              <a:ext cx="806" cy="257"/>
            </a:xfrm>
            <a:prstGeom prst="parallelogram">
              <a:avLst>
                <a:gd name="adj" fmla="val 78405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40" name="Line 36"/>
            <p:cNvSpPr>
              <a:spLocks noChangeShapeType="1"/>
            </p:cNvSpPr>
            <p:nvPr/>
          </p:nvSpPr>
          <p:spPr bwMode="auto">
            <a:xfrm flipV="1">
              <a:off x="1447" y="2007"/>
              <a:ext cx="883" cy="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8741" name="Text Box 37"/>
          <p:cNvSpPr txBox="1">
            <a:spLocks noChangeArrowheads="1"/>
          </p:cNvSpPr>
          <p:nvPr/>
        </p:nvSpPr>
        <p:spPr bwMode="auto">
          <a:xfrm>
            <a:off x="5791200" y="3276601"/>
            <a:ext cx="42672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In this way, there is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 standing wave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in the cavity formed by the waveguide walls and the end plates. Based on the field intensity and the boundary condition, we find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equations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for the standing waves in the cavity as follows: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28742" name="Group 38"/>
          <p:cNvGrpSpPr>
            <a:grpSpLocks/>
          </p:cNvGrpSpPr>
          <p:nvPr/>
        </p:nvGrpSpPr>
        <p:grpSpPr bwMode="auto">
          <a:xfrm>
            <a:off x="2362200" y="1203326"/>
            <a:ext cx="7543800" cy="1997075"/>
            <a:chOff x="528" y="710"/>
            <a:chExt cx="4752" cy="1258"/>
          </a:xfrm>
        </p:grpSpPr>
        <p:sp>
          <p:nvSpPr>
            <p:cNvPr id="328743" name="Text Box 39"/>
            <p:cNvSpPr txBox="1">
              <a:spLocks noChangeArrowheads="1"/>
            </p:cNvSpPr>
            <p:nvPr/>
          </p:nvSpPr>
          <p:spPr bwMode="auto">
            <a:xfrm>
              <a:off x="528" y="710"/>
              <a:ext cx="4752" cy="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For a rectangular waveguide operating in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dominant mode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, the closed end corresponds to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a wave node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for the electric field since it is tangential to the metal plate.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Another wave node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for the electric field appears at a distance       from the closed end.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one more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metal plate is placed there, the boundary condition is still satisfied,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328744" name="Object 40"/>
            <p:cNvGraphicFramePr>
              <a:graphicFrameLocks noChangeAspect="1"/>
            </p:cNvGraphicFramePr>
            <p:nvPr/>
          </p:nvGraphicFramePr>
          <p:xfrm>
            <a:off x="2409" y="1417"/>
            <a:ext cx="184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162" name="Equation" r:id="rId3" imgW="203040" imgH="419040" progId="Equation.3">
                    <p:embed/>
                  </p:oleObj>
                </mc:Choice>
                <mc:Fallback>
                  <p:oleObj name="Equation" r:id="rId3" imgW="20304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9" y="1417"/>
                          <a:ext cx="184" cy="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745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8746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3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8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8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 animBg="1"/>
      <p:bldP spid="328707" grpId="0" autoUpdateAnimBg="0"/>
      <p:bldP spid="328708" grpId="0" animBg="1"/>
      <p:bldP spid="328741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730" name="Group 2"/>
          <p:cNvGrpSpPr>
            <a:grpSpLocks/>
          </p:cNvGrpSpPr>
          <p:nvPr/>
        </p:nvGrpSpPr>
        <p:grpSpPr bwMode="auto">
          <a:xfrm>
            <a:off x="2286000" y="2514601"/>
            <a:ext cx="7772400" cy="1997075"/>
            <a:chOff x="480" y="1824"/>
            <a:chExt cx="4896" cy="1258"/>
          </a:xfrm>
        </p:grpSpPr>
        <p:sp>
          <p:nvSpPr>
            <p:cNvPr id="329731" name="Text Box 3"/>
            <p:cNvSpPr txBox="1">
              <a:spLocks noChangeArrowheads="1"/>
            </p:cNvSpPr>
            <p:nvPr/>
          </p:nvSpPr>
          <p:spPr bwMode="auto">
            <a:xfrm>
              <a:off x="480" y="1824"/>
              <a:ext cx="4896" cy="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There are standing waves of the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electric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and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magnetic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fields along both the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-direction and the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-direction, but they are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out of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the time phase by     . When the electric energy is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maximum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, the magnetic energy is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zero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 Conversely, when the magnetic energy is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maximum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, the electric energy is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zero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. </a:t>
              </a:r>
              <a:endPara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29732" name="Object 4"/>
            <p:cNvGraphicFramePr>
              <a:graphicFrameLocks noChangeAspect="1"/>
            </p:cNvGraphicFramePr>
            <p:nvPr/>
          </p:nvGraphicFramePr>
          <p:xfrm>
            <a:off x="1524" y="2304"/>
            <a:ext cx="13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86" name="Equation" r:id="rId3" imgW="152280" imgH="393480" progId="Equation.3">
                    <p:embed/>
                  </p:oleObj>
                </mc:Choice>
                <mc:Fallback>
                  <p:oleObj name="Equation" r:id="rId3" imgW="152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2304"/>
                          <a:ext cx="134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9733" name="Group 5"/>
          <p:cNvGrpSpPr>
            <a:grpSpLocks/>
          </p:cNvGrpSpPr>
          <p:nvPr/>
        </p:nvGrpSpPr>
        <p:grpSpPr bwMode="auto">
          <a:xfrm>
            <a:off x="2362201" y="419100"/>
            <a:ext cx="3738563" cy="2039938"/>
            <a:chOff x="528" y="264"/>
            <a:chExt cx="2355" cy="1285"/>
          </a:xfrm>
        </p:grpSpPr>
        <p:graphicFrame>
          <p:nvGraphicFramePr>
            <p:cNvPr id="329734" name="Object 6"/>
            <p:cNvGraphicFramePr>
              <a:graphicFrameLocks noChangeAspect="1"/>
            </p:cNvGraphicFramePr>
            <p:nvPr/>
          </p:nvGraphicFramePr>
          <p:xfrm>
            <a:off x="545" y="264"/>
            <a:ext cx="1926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87" name="Equation" r:id="rId5" imgW="1930320" imgH="431640" progId="Equation.3">
                    <p:embed/>
                  </p:oleObj>
                </mc:Choice>
                <mc:Fallback>
                  <p:oleObj name="Equation" r:id="rId5" imgW="19303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" y="264"/>
                          <a:ext cx="1926" cy="4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35" name="Object 7"/>
            <p:cNvGraphicFramePr>
              <a:graphicFrameLocks noChangeAspect="1"/>
            </p:cNvGraphicFramePr>
            <p:nvPr/>
          </p:nvGraphicFramePr>
          <p:xfrm>
            <a:off x="528" y="680"/>
            <a:ext cx="2211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88" name="Equation" r:id="rId7" imgW="2222280" imgH="431640" progId="Equation.3">
                    <p:embed/>
                  </p:oleObj>
                </mc:Choice>
                <mc:Fallback>
                  <p:oleObj name="Equation" r:id="rId7" imgW="2222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680"/>
                          <a:ext cx="2211" cy="4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36" name="Object 8"/>
            <p:cNvGraphicFramePr>
              <a:graphicFrameLocks noChangeAspect="1"/>
            </p:cNvGraphicFramePr>
            <p:nvPr/>
          </p:nvGraphicFramePr>
          <p:xfrm>
            <a:off x="546" y="1122"/>
            <a:ext cx="2337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89" name="Equation" r:id="rId9" imgW="2349360" imgH="431640" progId="Equation.3">
                    <p:embed/>
                  </p:oleObj>
                </mc:Choice>
                <mc:Fallback>
                  <p:oleObj name="Equation" r:id="rId9" imgW="23493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" y="1122"/>
                          <a:ext cx="2337" cy="4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9737" name="Group 9"/>
          <p:cNvGrpSpPr>
            <a:grpSpLocks/>
          </p:cNvGrpSpPr>
          <p:nvPr/>
        </p:nvGrpSpPr>
        <p:grpSpPr bwMode="auto">
          <a:xfrm>
            <a:off x="6172201" y="381001"/>
            <a:ext cx="3814763" cy="2068513"/>
            <a:chOff x="2928" y="384"/>
            <a:chExt cx="2403" cy="1303"/>
          </a:xfrm>
        </p:grpSpPr>
        <p:grpSp>
          <p:nvGrpSpPr>
            <p:cNvPr id="329738" name="Group 10"/>
            <p:cNvGrpSpPr>
              <a:grpSpLocks/>
            </p:cNvGrpSpPr>
            <p:nvPr/>
          </p:nvGrpSpPr>
          <p:grpSpPr bwMode="auto">
            <a:xfrm>
              <a:off x="3264" y="384"/>
              <a:ext cx="2067" cy="1303"/>
              <a:chOff x="3264" y="366"/>
              <a:chExt cx="2067" cy="1303"/>
            </a:xfrm>
          </p:grpSpPr>
          <p:graphicFrame>
            <p:nvGraphicFramePr>
              <p:cNvPr id="329739" name="Object 11"/>
              <p:cNvGraphicFramePr>
                <a:graphicFrameLocks noChangeAspect="1"/>
              </p:cNvGraphicFramePr>
              <p:nvPr/>
            </p:nvGraphicFramePr>
            <p:xfrm>
              <a:off x="3277" y="366"/>
              <a:ext cx="1855" cy="4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190" name="Equation" r:id="rId11" imgW="1866600" imgH="431640" progId="Equation.3">
                      <p:embed/>
                    </p:oleObj>
                  </mc:Choice>
                  <mc:Fallback>
                    <p:oleObj name="Equation" r:id="rId11" imgW="186660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77" y="366"/>
                            <a:ext cx="1855" cy="4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740" name="Object 12"/>
              <p:cNvGraphicFramePr>
                <a:graphicFrameLocks noChangeAspect="1"/>
              </p:cNvGraphicFramePr>
              <p:nvPr/>
            </p:nvGraphicFramePr>
            <p:xfrm>
              <a:off x="3264" y="816"/>
              <a:ext cx="2013" cy="4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191" name="Equation" r:id="rId13" imgW="2019240" imgH="431640" progId="Equation.3">
                      <p:embed/>
                    </p:oleObj>
                  </mc:Choice>
                  <mc:Fallback>
                    <p:oleObj name="Equation" r:id="rId13" imgW="201924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816"/>
                            <a:ext cx="2013" cy="4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741" name="Object 13"/>
              <p:cNvGraphicFramePr>
                <a:graphicFrameLocks noChangeAspect="1"/>
              </p:cNvGraphicFramePr>
              <p:nvPr/>
            </p:nvGraphicFramePr>
            <p:xfrm>
              <a:off x="3269" y="1242"/>
              <a:ext cx="2062" cy="4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192" name="Equation" r:id="rId15" imgW="2070000" imgH="431640" progId="Equation.3">
                      <p:embed/>
                    </p:oleObj>
                  </mc:Choice>
                  <mc:Fallback>
                    <p:oleObj name="Equation" r:id="rId15" imgW="207000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9" y="1242"/>
                            <a:ext cx="2062" cy="4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9742" name="AutoShape 14"/>
            <p:cNvSpPr>
              <a:spLocks noChangeArrowheads="1"/>
            </p:cNvSpPr>
            <p:nvPr/>
          </p:nvSpPr>
          <p:spPr bwMode="auto">
            <a:xfrm>
              <a:off x="2928" y="801"/>
              <a:ext cx="146" cy="462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9743" name="Text Box 15"/>
          <p:cNvSpPr txBox="1">
            <a:spLocks noChangeArrowheads="1"/>
          </p:cNvSpPr>
          <p:nvPr/>
        </p:nvSpPr>
        <p:spPr bwMode="auto">
          <a:xfrm>
            <a:off x="2286000" y="4572001"/>
            <a:ext cx="7696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electromagnetic energy is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exchanged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between the electric field and the magnetic field, and this phenomenon is called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resonance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So the cavity is called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 resonant cavity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and it is used as a resonant device in microwave circuits. </a:t>
            </a:r>
          </a:p>
        </p:txBody>
      </p:sp>
      <p:sp>
        <p:nvSpPr>
          <p:cNvPr id="329744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9745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9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4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2209800" y="449264"/>
            <a:ext cx="76200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For a given cavity,   resonance occurs only at certain frequencies. The particular frequency is called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resonant frequency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and the corresponding wavelength is called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resonant wavelength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</a:p>
        </p:txBody>
      </p:sp>
      <p:grpSp>
        <p:nvGrpSpPr>
          <p:cNvPr id="330755" name="Group 3"/>
          <p:cNvGrpSpPr>
            <a:grpSpLocks/>
          </p:cNvGrpSpPr>
          <p:nvPr/>
        </p:nvGrpSpPr>
        <p:grpSpPr bwMode="auto">
          <a:xfrm>
            <a:off x="2578100" y="1670051"/>
            <a:ext cx="6110288" cy="760413"/>
            <a:chOff x="664" y="882"/>
            <a:chExt cx="3849" cy="479"/>
          </a:xfrm>
        </p:grpSpPr>
        <p:sp>
          <p:nvSpPr>
            <p:cNvPr id="330756" name="Text Box 4"/>
            <p:cNvSpPr txBox="1">
              <a:spLocks noChangeArrowheads="1"/>
            </p:cNvSpPr>
            <p:nvPr/>
          </p:nvSpPr>
          <p:spPr bwMode="auto">
            <a:xfrm>
              <a:off x="664" y="902"/>
              <a:ext cx="207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the length of the cavity is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30757" name="Object 5"/>
            <p:cNvGraphicFramePr>
              <a:graphicFrameLocks noChangeAspect="1"/>
            </p:cNvGraphicFramePr>
            <p:nvPr/>
          </p:nvGraphicFramePr>
          <p:xfrm>
            <a:off x="2766" y="882"/>
            <a:ext cx="1747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10" name="Equation" r:id="rId3" imgW="1752480" imgH="482400" progId="Equation.3">
                    <p:embed/>
                  </p:oleObj>
                </mc:Choice>
                <mc:Fallback>
                  <p:oleObj name="Equation" r:id="rId3" imgW="175248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882"/>
                          <a:ext cx="1747" cy="4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2209800" y="2354264"/>
            <a:ext cx="77724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Then the boundary condition can be satisfied, and the resonance will happen.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Hence, the resonant frequency or wavelength of a resonant cavity is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multi-valued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and it is called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multiple resonance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2286000" y="3573464"/>
            <a:ext cx="7696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since the guide wavelength is related to the mode, different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modes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have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different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resonant frequencies.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330760" name="Group 8"/>
          <p:cNvGrpSpPr>
            <a:grpSpLocks/>
          </p:cNvGrpSpPr>
          <p:nvPr/>
        </p:nvGrpSpPr>
        <p:grpSpPr bwMode="auto">
          <a:xfrm>
            <a:off x="2286000" y="4411664"/>
            <a:ext cx="7848600" cy="930275"/>
            <a:chOff x="480" y="2736"/>
            <a:chExt cx="4944" cy="586"/>
          </a:xfrm>
        </p:grpSpPr>
        <p:sp>
          <p:nvSpPr>
            <p:cNvPr id="330761" name="Text Box 9"/>
            <p:cNvSpPr txBox="1">
              <a:spLocks noChangeArrowheads="1"/>
            </p:cNvSpPr>
            <p:nvPr/>
          </p:nvSpPr>
          <p:spPr bwMode="auto">
            <a:xfrm>
              <a:off x="480" y="2784"/>
              <a:ext cx="494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Consider                                       , when             ,             ,             ,</a:t>
              </a:r>
            </a:p>
            <a:p>
              <a:pPr>
                <a:lnSpc>
                  <a:spcPct val="125000"/>
                </a:lnSpc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and we find</a:t>
              </a:r>
            </a:p>
          </p:txBody>
        </p:sp>
        <p:graphicFrame>
          <p:nvGraphicFramePr>
            <p:cNvPr id="330762" name="Object 10"/>
            <p:cNvGraphicFramePr>
              <a:graphicFrameLocks noChangeAspect="1"/>
            </p:cNvGraphicFramePr>
            <p:nvPr/>
          </p:nvGraphicFramePr>
          <p:xfrm>
            <a:off x="1486" y="2736"/>
            <a:ext cx="1520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11" name="Equation" r:id="rId5" imgW="1562040" imgH="469800" progId="Equation.3">
                    <p:embed/>
                  </p:oleObj>
                </mc:Choice>
                <mc:Fallback>
                  <p:oleObj name="Equation" r:id="rId5" imgW="156204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6" y="2736"/>
                          <a:ext cx="1520" cy="4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763" name="Object 11"/>
            <p:cNvGraphicFramePr>
              <a:graphicFrameLocks noChangeAspect="1"/>
            </p:cNvGraphicFramePr>
            <p:nvPr/>
          </p:nvGraphicFramePr>
          <p:xfrm>
            <a:off x="3468" y="2771"/>
            <a:ext cx="480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12" name="Equation" r:id="rId7" imgW="533160" imgH="419040" progId="Equation.3">
                    <p:embed/>
                  </p:oleObj>
                </mc:Choice>
                <mc:Fallback>
                  <p:oleObj name="Equation" r:id="rId7" imgW="5331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2771"/>
                          <a:ext cx="480" cy="3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764" name="Object 12"/>
            <p:cNvGraphicFramePr>
              <a:graphicFrameLocks noChangeAspect="1"/>
            </p:cNvGraphicFramePr>
            <p:nvPr/>
          </p:nvGraphicFramePr>
          <p:xfrm>
            <a:off x="4031" y="2880"/>
            <a:ext cx="46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13" name="Equation" r:id="rId9" imgW="533160" imgH="215640" progId="Equation.3">
                    <p:embed/>
                  </p:oleObj>
                </mc:Choice>
                <mc:Fallback>
                  <p:oleObj name="Equation" r:id="rId9" imgW="533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" y="2880"/>
                          <a:ext cx="463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765" name="Object 13"/>
            <p:cNvGraphicFramePr>
              <a:graphicFrameLocks noChangeAspect="1"/>
            </p:cNvGraphicFramePr>
            <p:nvPr/>
          </p:nvGraphicFramePr>
          <p:xfrm>
            <a:off x="4578" y="2777"/>
            <a:ext cx="48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14" name="Equation" r:id="rId11" imgW="482400" imgH="393480" progId="Equation.3">
                    <p:embed/>
                  </p:oleObj>
                </mc:Choice>
                <mc:Fallback>
                  <p:oleObj name="Equation" r:id="rId11" imgW="4824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8" y="2777"/>
                          <a:ext cx="480" cy="3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0766" name="Object 14"/>
          <p:cNvGraphicFramePr>
            <a:graphicFrameLocks noChangeAspect="1"/>
          </p:cNvGraphicFramePr>
          <p:nvPr/>
        </p:nvGraphicFramePr>
        <p:xfrm>
          <a:off x="4724400" y="5402264"/>
          <a:ext cx="28194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5" name="Equation" r:id="rId13" imgW="1841400" imgH="507960" progId="Equation.3">
                  <p:embed/>
                </p:oleObj>
              </mc:Choice>
              <mc:Fallback>
                <p:oleObj name="Equation" r:id="rId13" imgW="18414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402264"/>
                        <a:ext cx="2819400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7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0768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6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 autoUpdateAnimBg="0"/>
      <p:bldP spid="330758" grpId="0" autoUpdateAnimBg="0"/>
      <p:bldP spid="330759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778" name="Group 2"/>
          <p:cNvGrpSpPr>
            <a:grpSpLocks/>
          </p:cNvGrpSpPr>
          <p:nvPr/>
        </p:nvGrpSpPr>
        <p:grpSpPr bwMode="auto">
          <a:xfrm>
            <a:off x="2524125" y="381000"/>
            <a:ext cx="3657600" cy="647700"/>
            <a:chOff x="576" y="384"/>
            <a:chExt cx="2304" cy="408"/>
          </a:xfrm>
        </p:grpSpPr>
        <p:sp>
          <p:nvSpPr>
            <p:cNvPr id="331779" name="Text Box 3"/>
            <p:cNvSpPr txBox="1">
              <a:spLocks noChangeArrowheads="1"/>
            </p:cNvSpPr>
            <p:nvPr/>
          </p:nvSpPr>
          <p:spPr bwMode="auto">
            <a:xfrm>
              <a:off x="576" y="384"/>
              <a:ext cx="230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From                              , we find</a:t>
              </a:r>
              <a:r>
                <a:rPr kumimoji="1" lang="en-US" altLang="zh-CN" sz="200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      </a:t>
              </a:r>
            </a:p>
          </p:txBody>
        </p:sp>
        <p:graphicFrame>
          <p:nvGraphicFramePr>
            <p:cNvPr id="331780" name="Object 4"/>
            <p:cNvGraphicFramePr>
              <a:graphicFrameLocks noChangeAspect="1"/>
            </p:cNvGraphicFramePr>
            <p:nvPr/>
          </p:nvGraphicFramePr>
          <p:xfrm>
            <a:off x="1056" y="407"/>
            <a:ext cx="1140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34" name="Equation" r:id="rId3" imgW="1155600" imgH="393480" progId="Equation.3">
                    <p:embed/>
                  </p:oleObj>
                </mc:Choice>
                <mc:Fallback>
                  <p:oleObj name="Equation" r:id="rId3" imgW="11556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407"/>
                          <a:ext cx="1140" cy="3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1781" name="Object 5"/>
          <p:cNvGraphicFramePr>
            <a:graphicFrameLocks noChangeAspect="1"/>
          </p:cNvGraphicFramePr>
          <p:nvPr/>
        </p:nvGraphicFramePr>
        <p:xfrm>
          <a:off x="4335463" y="914401"/>
          <a:ext cx="31242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35" r:id="rId5" imgW="1930400" imgH="711200" progId="Equation.3">
                  <p:embed/>
                </p:oleObj>
              </mc:Choice>
              <mc:Fallback>
                <p:oleObj r:id="rId5" imgW="19304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914401"/>
                        <a:ext cx="3124200" cy="115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2" name="Object 6"/>
          <p:cNvGraphicFramePr>
            <a:graphicFrameLocks noChangeAspect="1"/>
          </p:cNvGraphicFramePr>
          <p:nvPr/>
        </p:nvGraphicFramePr>
        <p:xfrm>
          <a:off x="4335464" y="2057401"/>
          <a:ext cx="37417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36" r:id="rId7" imgW="2311400" imgH="533400" progId="Equation.3">
                  <p:embed/>
                </p:oleObj>
              </mc:Choice>
              <mc:Fallback>
                <p:oleObj r:id="rId7" imgW="23114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4" y="2057401"/>
                        <a:ext cx="3741737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2209800" y="2895601"/>
            <a:ext cx="7696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resonant wavelengths and frequencies depend on not only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sizes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cavity, but also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mode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2266950" y="4937126"/>
            <a:ext cx="77724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In order to properly design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coupling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and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tuning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devices of the cavity, knowledge about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distribution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fields in the cavity is required.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2219325" y="3733801"/>
            <a:ext cx="76200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set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mnl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corresponds to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 mode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For instance,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101</a:t>
            </a:r>
            <a:r>
              <a:rPr kumimoji="1" lang="en-US" altLang="zh-CN" sz="2000" baseline="-30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stands for that a rectangular waveguide cavity operating on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2000" baseline="-30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wave, and the length of the cavity is half of the guide wavelength.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178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178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09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3" grpId="0" autoUpdateAnimBg="0"/>
      <p:bldP spid="331784" grpId="0" autoUpdateAnimBg="0"/>
      <p:bldP spid="33178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2209800" y="228601"/>
            <a:ext cx="8001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figure gives the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distribution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fields in a rectangular cavity operating at the</a:t>
            </a:r>
            <a:r>
              <a:rPr kumimoji="1" lang="en-US" altLang="zh-CN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101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mode.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32803" name="Group 3"/>
          <p:cNvGrpSpPr>
            <a:grpSpLocks/>
          </p:cNvGrpSpPr>
          <p:nvPr/>
        </p:nvGrpSpPr>
        <p:grpSpPr bwMode="auto">
          <a:xfrm>
            <a:off x="2381250" y="990600"/>
            <a:ext cx="3867150" cy="3175000"/>
            <a:chOff x="300" y="624"/>
            <a:chExt cx="2436" cy="2000"/>
          </a:xfrm>
        </p:grpSpPr>
        <p:sp>
          <p:nvSpPr>
            <p:cNvPr id="332804" name="Line 4"/>
            <p:cNvSpPr>
              <a:spLocks noChangeShapeType="1"/>
            </p:cNvSpPr>
            <p:nvPr/>
          </p:nvSpPr>
          <p:spPr bwMode="auto">
            <a:xfrm flipH="1">
              <a:off x="468" y="817"/>
              <a:ext cx="11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05" name="Rectangle 5"/>
            <p:cNvSpPr>
              <a:spLocks noChangeArrowheads="1"/>
            </p:cNvSpPr>
            <p:nvPr/>
          </p:nvSpPr>
          <p:spPr bwMode="auto">
            <a:xfrm>
              <a:off x="720" y="817"/>
              <a:ext cx="876" cy="66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06" name="Rectangle 6"/>
            <p:cNvSpPr>
              <a:spLocks noChangeArrowheads="1"/>
            </p:cNvSpPr>
            <p:nvPr/>
          </p:nvSpPr>
          <p:spPr bwMode="auto">
            <a:xfrm>
              <a:off x="1944" y="817"/>
              <a:ext cx="252" cy="6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07" name="Rectangle 7"/>
            <p:cNvSpPr>
              <a:spLocks noChangeArrowheads="1"/>
            </p:cNvSpPr>
            <p:nvPr/>
          </p:nvSpPr>
          <p:spPr bwMode="auto">
            <a:xfrm rot="-5400000">
              <a:off x="1029" y="1468"/>
              <a:ext cx="257" cy="8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08" name="Line 8"/>
            <p:cNvSpPr>
              <a:spLocks noChangeShapeType="1"/>
            </p:cNvSpPr>
            <p:nvPr/>
          </p:nvSpPr>
          <p:spPr bwMode="auto">
            <a:xfrm flipH="1">
              <a:off x="504" y="1778"/>
              <a:ext cx="6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09" name="Line 9"/>
            <p:cNvSpPr>
              <a:spLocks noChangeShapeType="1"/>
            </p:cNvSpPr>
            <p:nvPr/>
          </p:nvSpPr>
          <p:spPr bwMode="auto">
            <a:xfrm>
              <a:off x="720" y="1802"/>
              <a:ext cx="0" cy="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10" name="Line 10"/>
            <p:cNvSpPr>
              <a:spLocks noChangeShapeType="1"/>
            </p:cNvSpPr>
            <p:nvPr/>
          </p:nvSpPr>
          <p:spPr bwMode="auto">
            <a:xfrm>
              <a:off x="1944" y="1466"/>
              <a:ext cx="0" cy="3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11" name="Line 11"/>
            <p:cNvSpPr>
              <a:spLocks noChangeShapeType="1"/>
            </p:cNvSpPr>
            <p:nvPr/>
          </p:nvSpPr>
          <p:spPr bwMode="auto">
            <a:xfrm flipV="1">
              <a:off x="2184" y="817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12" name="Text Box 12"/>
            <p:cNvSpPr txBox="1">
              <a:spLocks noChangeArrowheads="1"/>
            </p:cNvSpPr>
            <p:nvPr/>
          </p:nvSpPr>
          <p:spPr bwMode="auto">
            <a:xfrm>
              <a:off x="1728" y="1623"/>
              <a:ext cx="288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32813" name="Text Box 13"/>
            <p:cNvSpPr txBox="1">
              <a:spLocks noChangeArrowheads="1"/>
            </p:cNvSpPr>
            <p:nvPr/>
          </p:nvSpPr>
          <p:spPr bwMode="auto">
            <a:xfrm>
              <a:off x="300" y="711"/>
              <a:ext cx="288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32814" name="Text Box 14"/>
            <p:cNvSpPr txBox="1">
              <a:spLocks noChangeArrowheads="1"/>
            </p:cNvSpPr>
            <p:nvPr/>
          </p:nvSpPr>
          <p:spPr bwMode="auto">
            <a:xfrm>
              <a:off x="2448" y="704"/>
              <a:ext cx="28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32815" name="Text Box 15"/>
            <p:cNvSpPr txBox="1">
              <a:spLocks noChangeArrowheads="1"/>
            </p:cNvSpPr>
            <p:nvPr/>
          </p:nvSpPr>
          <p:spPr bwMode="auto">
            <a:xfrm>
              <a:off x="528" y="1574"/>
              <a:ext cx="28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32816" name="Text Box 16"/>
            <p:cNvSpPr txBox="1">
              <a:spLocks noChangeArrowheads="1"/>
            </p:cNvSpPr>
            <p:nvPr/>
          </p:nvSpPr>
          <p:spPr bwMode="auto">
            <a:xfrm>
              <a:off x="520" y="2343"/>
              <a:ext cx="288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32817" name="Text Box 17"/>
            <p:cNvSpPr txBox="1">
              <a:spLocks noChangeArrowheads="1"/>
            </p:cNvSpPr>
            <p:nvPr/>
          </p:nvSpPr>
          <p:spPr bwMode="auto">
            <a:xfrm>
              <a:off x="336" y="1665"/>
              <a:ext cx="28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32818" name="Text Box 18"/>
            <p:cNvSpPr txBox="1">
              <a:spLocks noChangeArrowheads="1"/>
            </p:cNvSpPr>
            <p:nvPr/>
          </p:nvSpPr>
          <p:spPr bwMode="auto">
            <a:xfrm>
              <a:off x="1568" y="1942"/>
              <a:ext cx="28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32819" name="Text Box 19"/>
            <p:cNvSpPr txBox="1">
              <a:spLocks noChangeArrowheads="1"/>
            </p:cNvSpPr>
            <p:nvPr/>
          </p:nvSpPr>
          <p:spPr bwMode="auto">
            <a:xfrm>
              <a:off x="1576" y="1025"/>
              <a:ext cx="288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32820" name="Text Box 20"/>
            <p:cNvSpPr txBox="1">
              <a:spLocks noChangeArrowheads="1"/>
            </p:cNvSpPr>
            <p:nvPr/>
          </p:nvSpPr>
          <p:spPr bwMode="auto">
            <a:xfrm>
              <a:off x="1068" y="624"/>
              <a:ext cx="288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32821" name="Line 21"/>
            <p:cNvSpPr>
              <a:spLocks noChangeShapeType="1"/>
            </p:cNvSpPr>
            <p:nvPr/>
          </p:nvSpPr>
          <p:spPr bwMode="auto">
            <a:xfrm>
              <a:off x="720" y="1466"/>
              <a:ext cx="0" cy="2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2822" name="Group 22"/>
          <p:cNvGrpSpPr>
            <a:grpSpLocks/>
          </p:cNvGrpSpPr>
          <p:nvPr/>
        </p:nvGrpSpPr>
        <p:grpSpPr bwMode="auto">
          <a:xfrm>
            <a:off x="3117850" y="1320800"/>
            <a:ext cx="2978150" cy="2801938"/>
            <a:chOff x="764" y="832"/>
            <a:chExt cx="1876" cy="1765"/>
          </a:xfrm>
        </p:grpSpPr>
        <p:grpSp>
          <p:nvGrpSpPr>
            <p:cNvPr id="332823" name="Group 23"/>
            <p:cNvGrpSpPr>
              <a:grpSpLocks/>
            </p:cNvGrpSpPr>
            <p:nvPr/>
          </p:nvGrpSpPr>
          <p:grpSpPr bwMode="auto">
            <a:xfrm>
              <a:off x="764" y="873"/>
              <a:ext cx="780" cy="551"/>
              <a:chOff x="768" y="985"/>
              <a:chExt cx="780" cy="551"/>
            </a:xfrm>
          </p:grpSpPr>
          <p:grpSp>
            <p:nvGrpSpPr>
              <p:cNvPr id="332824" name="Group 24"/>
              <p:cNvGrpSpPr>
                <a:grpSpLocks/>
              </p:cNvGrpSpPr>
              <p:nvPr/>
            </p:nvGrpSpPr>
            <p:grpSpPr bwMode="auto">
              <a:xfrm>
                <a:off x="768" y="985"/>
                <a:ext cx="780" cy="551"/>
                <a:chOff x="768" y="978"/>
                <a:chExt cx="780" cy="551"/>
              </a:xfrm>
            </p:grpSpPr>
            <p:sp>
              <p:nvSpPr>
                <p:cNvPr id="332825" name="Oval 25"/>
                <p:cNvSpPr>
                  <a:spLocks noChangeArrowheads="1"/>
                </p:cNvSpPr>
                <p:nvPr/>
              </p:nvSpPr>
              <p:spPr bwMode="auto">
                <a:xfrm>
                  <a:off x="768" y="978"/>
                  <a:ext cx="780" cy="551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826" name="Oval 26"/>
                <p:cNvSpPr>
                  <a:spLocks noChangeArrowheads="1"/>
                </p:cNvSpPr>
                <p:nvPr/>
              </p:nvSpPr>
              <p:spPr bwMode="auto">
                <a:xfrm>
                  <a:off x="846" y="1051"/>
                  <a:ext cx="624" cy="404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827" name="Oval 27"/>
                <p:cNvSpPr>
                  <a:spLocks noChangeArrowheads="1"/>
                </p:cNvSpPr>
                <p:nvPr/>
              </p:nvSpPr>
              <p:spPr bwMode="auto">
                <a:xfrm>
                  <a:off x="971" y="1162"/>
                  <a:ext cx="359" cy="195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3333FF"/>
                  </a:solidFill>
                  <a:prstDash val="dash"/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2828" name="Line 28"/>
              <p:cNvSpPr>
                <a:spLocks noChangeShapeType="1"/>
              </p:cNvSpPr>
              <p:nvPr/>
            </p:nvSpPr>
            <p:spPr bwMode="auto">
              <a:xfrm flipV="1">
                <a:off x="1320" y="1202"/>
                <a:ext cx="0" cy="7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829" name="Line 29"/>
              <p:cNvSpPr>
                <a:spLocks noChangeShapeType="1"/>
              </p:cNvSpPr>
              <p:nvPr/>
            </p:nvSpPr>
            <p:spPr bwMode="auto">
              <a:xfrm flipV="1">
                <a:off x="1464" y="1218"/>
                <a:ext cx="0" cy="7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830" name="Line 30"/>
              <p:cNvSpPr>
                <a:spLocks noChangeShapeType="1"/>
              </p:cNvSpPr>
              <p:nvPr/>
            </p:nvSpPr>
            <p:spPr bwMode="auto">
              <a:xfrm flipV="1">
                <a:off x="1548" y="1186"/>
                <a:ext cx="0" cy="11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2831" name="Group 31"/>
            <p:cNvGrpSpPr>
              <a:grpSpLocks/>
            </p:cNvGrpSpPr>
            <p:nvPr/>
          </p:nvGrpSpPr>
          <p:grpSpPr bwMode="auto">
            <a:xfrm>
              <a:off x="764" y="1836"/>
              <a:ext cx="792" cy="159"/>
              <a:chOff x="768" y="2104"/>
              <a:chExt cx="792" cy="159"/>
            </a:xfrm>
          </p:grpSpPr>
          <p:sp>
            <p:nvSpPr>
              <p:cNvPr id="332832" name="Line 32"/>
              <p:cNvSpPr>
                <a:spLocks noChangeShapeType="1"/>
              </p:cNvSpPr>
              <p:nvPr/>
            </p:nvSpPr>
            <p:spPr bwMode="auto">
              <a:xfrm>
                <a:off x="768" y="2104"/>
                <a:ext cx="792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833" name="Line 33"/>
              <p:cNvSpPr>
                <a:spLocks noChangeShapeType="1"/>
              </p:cNvSpPr>
              <p:nvPr/>
            </p:nvSpPr>
            <p:spPr bwMode="auto">
              <a:xfrm>
                <a:off x="768" y="2161"/>
                <a:ext cx="792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834" name="Line 34"/>
              <p:cNvSpPr>
                <a:spLocks noChangeShapeType="1"/>
              </p:cNvSpPr>
              <p:nvPr/>
            </p:nvSpPr>
            <p:spPr bwMode="auto">
              <a:xfrm>
                <a:off x="768" y="2263"/>
                <a:ext cx="792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835" name="Line 35"/>
              <p:cNvSpPr>
                <a:spLocks noChangeShapeType="1"/>
              </p:cNvSpPr>
              <p:nvPr/>
            </p:nvSpPr>
            <p:spPr bwMode="auto">
              <a:xfrm>
                <a:off x="768" y="2214"/>
                <a:ext cx="792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2836" name="Group 36"/>
            <p:cNvGrpSpPr>
              <a:grpSpLocks/>
            </p:cNvGrpSpPr>
            <p:nvPr/>
          </p:nvGrpSpPr>
          <p:grpSpPr bwMode="auto">
            <a:xfrm>
              <a:off x="960" y="2352"/>
              <a:ext cx="1680" cy="245"/>
              <a:chOff x="1200" y="2395"/>
              <a:chExt cx="1680" cy="245"/>
            </a:xfrm>
          </p:grpSpPr>
          <p:sp>
            <p:nvSpPr>
              <p:cNvPr id="332837" name="Line 37"/>
              <p:cNvSpPr>
                <a:spLocks noChangeShapeType="1"/>
              </p:cNvSpPr>
              <p:nvPr/>
            </p:nvSpPr>
            <p:spPr bwMode="auto">
              <a:xfrm>
                <a:off x="1200" y="2514"/>
                <a:ext cx="36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838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395"/>
                <a:ext cx="1344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Magnetic field lines</a:t>
                </a:r>
              </a:p>
            </p:txBody>
          </p:sp>
        </p:grpSp>
        <p:grpSp>
          <p:nvGrpSpPr>
            <p:cNvPr id="332839" name="Group 39"/>
            <p:cNvGrpSpPr>
              <a:grpSpLocks/>
            </p:cNvGrpSpPr>
            <p:nvPr/>
          </p:nvGrpSpPr>
          <p:grpSpPr bwMode="auto">
            <a:xfrm>
              <a:off x="1988" y="832"/>
              <a:ext cx="160" cy="672"/>
              <a:chOff x="1992" y="944"/>
              <a:chExt cx="160" cy="672"/>
            </a:xfrm>
          </p:grpSpPr>
          <p:sp>
            <p:nvSpPr>
              <p:cNvPr id="332840" name="Line 40"/>
              <p:cNvSpPr>
                <a:spLocks noChangeShapeType="1"/>
              </p:cNvSpPr>
              <p:nvPr/>
            </p:nvSpPr>
            <p:spPr bwMode="auto">
              <a:xfrm>
                <a:off x="1992" y="94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2841" name="Line 41"/>
              <p:cNvSpPr>
                <a:spLocks noChangeShapeType="1"/>
              </p:cNvSpPr>
              <p:nvPr/>
            </p:nvSpPr>
            <p:spPr bwMode="auto">
              <a:xfrm>
                <a:off x="2040" y="94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2842" name="Line 42"/>
              <p:cNvSpPr>
                <a:spLocks noChangeShapeType="1"/>
              </p:cNvSpPr>
              <p:nvPr/>
            </p:nvSpPr>
            <p:spPr bwMode="auto">
              <a:xfrm>
                <a:off x="2152" y="94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2843" name="Line 43"/>
              <p:cNvSpPr>
                <a:spLocks noChangeShapeType="1"/>
              </p:cNvSpPr>
              <p:nvPr/>
            </p:nvSpPr>
            <p:spPr bwMode="auto">
              <a:xfrm>
                <a:off x="2096" y="94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32844" name="Group 44"/>
          <p:cNvGrpSpPr>
            <a:grpSpLocks/>
          </p:cNvGrpSpPr>
          <p:nvPr/>
        </p:nvGrpSpPr>
        <p:grpSpPr bwMode="auto">
          <a:xfrm>
            <a:off x="3124200" y="1346200"/>
            <a:ext cx="2686050" cy="2433638"/>
            <a:chOff x="768" y="848"/>
            <a:chExt cx="1692" cy="1533"/>
          </a:xfrm>
        </p:grpSpPr>
        <p:sp>
          <p:nvSpPr>
            <p:cNvPr id="332845" name="Line 45"/>
            <p:cNvSpPr>
              <a:spLocks noChangeShapeType="1"/>
            </p:cNvSpPr>
            <p:nvPr/>
          </p:nvSpPr>
          <p:spPr bwMode="auto">
            <a:xfrm flipH="1">
              <a:off x="1946" y="1147"/>
              <a:ext cx="2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46" name="Line 46"/>
            <p:cNvSpPr>
              <a:spLocks noChangeShapeType="1"/>
            </p:cNvSpPr>
            <p:nvPr/>
          </p:nvSpPr>
          <p:spPr bwMode="auto">
            <a:xfrm flipH="1">
              <a:off x="1946" y="1221"/>
              <a:ext cx="2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47" name="Line 47"/>
            <p:cNvSpPr>
              <a:spLocks noChangeShapeType="1"/>
            </p:cNvSpPr>
            <p:nvPr/>
          </p:nvSpPr>
          <p:spPr bwMode="auto">
            <a:xfrm flipH="1">
              <a:off x="1946" y="915"/>
              <a:ext cx="2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48" name="Line 48"/>
            <p:cNvSpPr>
              <a:spLocks noChangeShapeType="1"/>
            </p:cNvSpPr>
            <p:nvPr/>
          </p:nvSpPr>
          <p:spPr bwMode="auto">
            <a:xfrm flipH="1">
              <a:off x="1946" y="1074"/>
              <a:ext cx="2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2849" name="Group 49"/>
            <p:cNvGrpSpPr>
              <a:grpSpLocks/>
            </p:cNvGrpSpPr>
            <p:nvPr/>
          </p:nvGrpSpPr>
          <p:grpSpPr bwMode="auto">
            <a:xfrm>
              <a:off x="768" y="848"/>
              <a:ext cx="1692" cy="1533"/>
              <a:chOff x="768" y="848"/>
              <a:chExt cx="1692" cy="1533"/>
            </a:xfrm>
          </p:grpSpPr>
          <p:grpSp>
            <p:nvGrpSpPr>
              <p:cNvPr id="332850" name="Group 50"/>
              <p:cNvGrpSpPr>
                <a:grpSpLocks/>
              </p:cNvGrpSpPr>
              <p:nvPr/>
            </p:nvGrpSpPr>
            <p:grpSpPr bwMode="auto">
              <a:xfrm>
                <a:off x="768" y="848"/>
                <a:ext cx="768" cy="575"/>
                <a:chOff x="3138" y="5614"/>
                <a:chExt cx="1280" cy="940"/>
              </a:xfrm>
            </p:grpSpPr>
            <p:grpSp>
              <p:nvGrpSpPr>
                <p:cNvPr id="332851" name="Group 51"/>
                <p:cNvGrpSpPr>
                  <a:grpSpLocks/>
                </p:cNvGrpSpPr>
                <p:nvPr/>
              </p:nvGrpSpPr>
              <p:grpSpPr bwMode="auto">
                <a:xfrm>
                  <a:off x="3718" y="5614"/>
                  <a:ext cx="100" cy="120"/>
                  <a:chOff x="2978" y="8754"/>
                  <a:chExt cx="160" cy="160"/>
                </a:xfrm>
              </p:grpSpPr>
              <p:sp>
                <p:nvSpPr>
                  <p:cNvPr id="332852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53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854" name="Group 54"/>
                <p:cNvGrpSpPr>
                  <a:grpSpLocks/>
                </p:cNvGrpSpPr>
                <p:nvPr/>
              </p:nvGrpSpPr>
              <p:grpSpPr bwMode="auto">
                <a:xfrm>
                  <a:off x="3718" y="6434"/>
                  <a:ext cx="100" cy="120"/>
                  <a:chOff x="2978" y="8754"/>
                  <a:chExt cx="160" cy="160"/>
                </a:xfrm>
              </p:grpSpPr>
              <p:sp>
                <p:nvSpPr>
                  <p:cNvPr id="332855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56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857" name="Group 57"/>
                <p:cNvGrpSpPr>
                  <a:grpSpLocks/>
                </p:cNvGrpSpPr>
                <p:nvPr/>
              </p:nvGrpSpPr>
              <p:grpSpPr bwMode="auto">
                <a:xfrm>
                  <a:off x="3718" y="6234"/>
                  <a:ext cx="100" cy="120"/>
                  <a:chOff x="2978" y="8754"/>
                  <a:chExt cx="160" cy="160"/>
                </a:xfrm>
              </p:grpSpPr>
              <p:sp>
                <p:nvSpPr>
                  <p:cNvPr id="33285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59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860" name="Group 60"/>
                <p:cNvGrpSpPr>
                  <a:grpSpLocks/>
                </p:cNvGrpSpPr>
                <p:nvPr/>
              </p:nvGrpSpPr>
              <p:grpSpPr bwMode="auto">
                <a:xfrm>
                  <a:off x="3718" y="5814"/>
                  <a:ext cx="100" cy="120"/>
                  <a:chOff x="2978" y="8754"/>
                  <a:chExt cx="160" cy="160"/>
                </a:xfrm>
              </p:grpSpPr>
              <p:sp>
                <p:nvSpPr>
                  <p:cNvPr id="332861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62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863" name="Group 63"/>
                <p:cNvGrpSpPr>
                  <a:grpSpLocks/>
                </p:cNvGrpSpPr>
                <p:nvPr/>
              </p:nvGrpSpPr>
              <p:grpSpPr bwMode="auto">
                <a:xfrm>
                  <a:off x="3718" y="6034"/>
                  <a:ext cx="100" cy="120"/>
                  <a:chOff x="2978" y="8754"/>
                  <a:chExt cx="160" cy="160"/>
                </a:xfrm>
              </p:grpSpPr>
              <p:sp>
                <p:nvSpPr>
                  <p:cNvPr id="332864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65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866" name="Group 66"/>
                <p:cNvGrpSpPr>
                  <a:grpSpLocks/>
                </p:cNvGrpSpPr>
                <p:nvPr/>
              </p:nvGrpSpPr>
              <p:grpSpPr bwMode="auto">
                <a:xfrm>
                  <a:off x="3538" y="5694"/>
                  <a:ext cx="100" cy="120"/>
                  <a:chOff x="2978" y="8754"/>
                  <a:chExt cx="160" cy="160"/>
                </a:xfrm>
              </p:grpSpPr>
              <p:sp>
                <p:nvSpPr>
                  <p:cNvPr id="332867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68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869" name="Group 69"/>
                <p:cNvGrpSpPr>
                  <a:grpSpLocks/>
                </p:cNvGrpSpPr>
                <p:nvPr/>
              </p:nvGrpSpPr>
              <p:grpSpPr bwMode="auto">
                <a:xfrm>
                  <a:off x="3538" y="6354"/>
                  <a:ext cx="100" cy="120"/>
                  <a:chOff x="2978" y="8754"/>
                  <a:chExt cx="160" cy="160"/>
                </a:xfrm>
              </p:grpSpPr>
              <p:sp>
                <p:nvSpPr>
                  <p:cNvPr id="332870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71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872" name="Group 72"/>
                <p:cNvGrpSpPr>
                  <a:grpSpLocks/>
                </p:cNvGrpSpPr>
                <p:nvPr/>
              </p:nvGrpSpPr>
              <p:grpSpPr bwMode="auto">
                <a:xfrm>
                  <a:off x="3538" y="6134"/>
                  <a:ext cx="100" cy="120"/>
                  <a:chOff x="2978" y="8754"/>
                  <a:chExt cx="160" cy="160"/>
                </a:xfrm>
              </p:grpSpPr>
              <p:sp>
                <p:nvSpPr>
                  <p:cNvPr id="332873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74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875" name="Group 75"/>
                <p:cNvGrpSpPr>
                  <a:grpSpLocks/>
                </p:cNvGrpSpPr>
                <p:nvPr/>
              </p:nvGrpSpPr>
              <p:grpSpPr bwMode="auto">
                <a:xfrm>
                  <a:off x="3538" y="5914"/>
                  <a:ext cx="100" cy="120"/>
                  <a:chOff x="2978" y="8754"/>
                  <a:chExt cx="160" cy="160"/>
                </a:xfrm>
              </p:grpSpPr>
              <p:sp>
                <p:nvSpPr>
                  <p:cNvPr id="332876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77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878" name="Group 78"/>
                <p:cNvGrpSpPr>
                  <a:grpSpLocks/>
                </p:cNvGrpSpPr>
                <p:nvPr/>
              </p:nvGrpSpPr>
              <p:grpSpPr bwMode="auto">
                <a:xfrm>
                  <a:off x="3358" y="5854"/>
                  <a:ext cx="100" cy="120"/>
                  <a:chOff x="2978" y="8754"/>
                  <a:chExt cx="160" cy="160"/>
                </a:xfrm>
              </p:grpSpPr>
              <p:sp>
                <p:nvSpPr>
                  <p:cNvPr id="332879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80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881" name="Group 81"/>
                <p:cNvGrpSpPr>
                  <a:grpSpLocks/>
                </p:cNvGrpSpPr>
                <p:nvPr/>
              </p:nvGrpSpPr>
              <p:grpSpPr bwMode="auto">
                <a:xfrm>
                  <a:off x="3358" y="6194"/>
                  <a:ext cx="100" cy="120"/>
                  <a:chOff x="2978" y="8754"/>
                  <a:chExt cx="160" cy="160"/>
                </a:xfrm>
              </p:grpSpPr>
              <p:sp>
                <p:nvSpPr>
                  <p:cNvPr id="332882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83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884" name="Group 84"/>
                <p:cNvGrpSpPr>
                  <a:grpSpLocks/>
                </p:cNvGrpSpPr>
                <p:nvPr/>
              </p:nvGrpSpPr>
              <p:grpSpPr bwMode="auto">
                <a:xfrm>
                  <a:off x="3358" y="6034"/>
                  <a:ext cx="100" cy="120"/>
                  <a:chOff x="2978" y="8754"/>
                  <a:chExt cx="160" cy="160"/>
                </a:xfrm>
              </p:grpSpPr>
              <p:sp>
                <p:nvSpPr>
                  <p:cNvPr id="332885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86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887" name="Group 87"/>
                <p:cNvGrpSpPr>
                  <a:grpSpLocks/>
                </p:cNvGrpSpPr>
                <p:nvPr/>
              </p:nvGrpSpPr>
              <p:grpSpPr bwMode="auto">
                <a:xfrm>
                  <a:off x="3138" y="6034"/>
                  <a:ext cx="100" cy="120"/>
                  <a:chOff x="2978" y="8754"/>
                  <a:chExt cx="160" cy="160"/>
                </a:xfrm>
              </p:grpSpPr>
              <p:sp>
                <p:nvSpPr>
                  <p:cNvPr id="332888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89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890" name="Group 90"/>
                <p:cNvGrpSpPr>
                  <a:grpSpLocks/>
                </p:cNvGrpSpPr>
                <p:nvPr/>
              </p:nvGrpSpPr>
              <p:grpSpPr bwMode="auto">
                <a:xfrm flipH="1">
                  <a:off x="3918" y="5694"/>
                  <a:ext cx="100" cy="120"/>
                  <a:chOff x="2978" y="8754"/>
                  <a:chExt cx="160" cy="160"/>
                </a:xfrm>
              </p:grpSpPr>
              <p:sp>
                <p:nvSpPr>
                  <p:cNvPr id="332891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92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893" name="Group 93"/>
                <p:cNvGrpSpPr>
                  <a:grpSpLocks/>
                </p:cNvGrpSpPr>
                <p:nvPr/>
              </p:nvGrpSpPr>
              <p:grpSpPr bwMode="auto">
                <a:xfrm flipH="1">
                  <a:off x="3918" y="6354"/>
                  <a:ext cx="100" cy="120"/>
                  <a:chOff x="2978" y="8754"/>
                  <a:chExt cx="160" cy="160"/>
                </a:xfrm>
              </p:grpSpPr>
              <p:sp>
                <p:nvSpPr>
                  <p:cNvPr id="332894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95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896" name="Group 96"/>
                <p:cNvGrpSpPr>
                  <a:grpSpLocks/>
                </p:cNvGrpSpPr>
                <p:nvPr/>
              </p:nvGrpSpPr>
              <p:grpSpPr bwMode="auto">
                <a:xfrm flipH="1">
                  <a:off x="3918" y="6134"/>
                  <a:ext cx="100" cy="120"/>
                  <a:chOff x="2978" y="8754"/>
                  <a:chExt cx="160" cy="160"/>
                </a:xfrm>
              </p:grpSpPr>
              <p:sp>
                <p:nvSpPr>
                  <p:cNvPr id="332897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98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899" name="Group 99"/>
                <p:cNvGrpSpPr>
                  <a:grpSpLocks/>
                </p:cNvGrpSpPr>
                <p:nvPr/>
              </p:nvGrpSpPr>
              <p:grpSpPr bwMode="auto">
                <a:xfrm flipH="1">
                  <a:off x="3918" y="5894"/>
                  <a:ext cx="100" cy="120"/>
                  <a:chOff x="2978" y="8754"/>
                  <a:chExt cx="160" cy="160"/>
                </a:xfrm>
              </p:grpSpPr>
              <p:sp>
                <p:nvSpPr>
                  <p:cNvPr id="332900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901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902" name="Group 102"/>
                <p:cNvGrpSpPr>
                  <a:grpSpLocks/>
                </p:cNvGrpSpPr>
                <p:nvPr/>
              </p:nvGrpSpPr>
              <p:grpSpPr bwMode="auto">
                <a:xfrm flipH="1">
                  <a:off x="4118" y="5854"/>
                  <a:ext cx="100" cy="120"/>
                  <a:chOff x="2978" y="8754"/>
                  <a:chExt cx="160" cy="160"/>
                </a:xfrm>
              </p:grpSpPr>
              <p:sp>
                <p:nvSpPr>
                  <p:cNvPr id="332903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904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905" name="Group 105"/>
                <p:cNvGrpSpPr>
                  <a:grpSpLocks/>
                </p:cNvGrpSpPr>
                <p:nvPr/>
              </p:nvGrpSpPr>
              <p:grpSpPr bwMode="auto">
                <a:xfrm flipH="1">
                  <a:off x="4118" y="6174"/>
                  <a:ext cx="100" cy="120"/>
                  <a:chOff x="2978" y="8754"/>
                  <a:chExt cx="160" cy="160"/>
                </a:xfrm>
              </p:grpSpPr>
              <p:sp>
                <p:nvSpPr>
                  <p:cNvPr id="332906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907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908" name="Group 108"/>
                <p:cNvGrpSpPr>
                  <a:grpSpLocks/>
                </p:cNvGrpSpPr>
                <p:nvPr/>
              </p:nvGrpSpPr>
              <p:grpSpPr bwMode="auto">
                <a:xfrm flipH="1">
                  <a:off x="4118" y="6014"/>
                  <a:ext cx="100" cy="120"/>
                  <a:chOff x="2978" y="8754"/>
                  <a:chExt cx="160" cy="160"/>
                </a:xfrm>
              </p:grpSpPr>
              <p:sp>
                <p:nvSpPr>
                  <p:cNvPr id="332909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910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911" name="Group 111"/>
                <p:cNvGrpSpPr>
                  <a:grpSpLocks/>
                </p:cNvGrpSpPr>
                <p:nvPr/>
              </p:nvGrpSpPr>
              <p:grpSpPr bwMode="auto">
                <a:xfrm flipH="1">
                  <a:off x="4318" y="6014"/>
                  <a:ext cx="100" cy="120"/>
                  <a:chOff x="2978" y="8754"/>
                  <a:chExt cx="160" cy="160"/>
                </a:xfrm>
              </p:grpSpPr>
              <p:sp>
                <p:nvSpPr>
                  <p:cNvPr id="332912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8754"/>
                    <a:ext cx="160" cy="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913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8814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32914" name="Group 114"/>
              <p:cNvGrpSpPr>
                <a:grpSpLocks/>
              </p:cNvGrpSpPr>
              <p:nvPr/>
            </p:nvGrpSpPr>
            <p:grpSpPr bwMode="auto">
              <a:xfrm>
                <a:off x="792" y="1764"/>
                <a:ext cx="720" cy="281"/>
                <a:chOff x="792" y="2051"/>
                <a:chExt cx="720" cy="281"/>
              </a:xfrm>
            </p:grpSpPr>
            <p:sp>
              <p:nvSpPr>
                <p:cNvPr id="332915" name="Line 115"/>
                <p:cNvSpPr>
                  <a:spLocks noChangeShapeType="1"/>
                </p:cNvSpPr>
                <p:nvPr/>
              </p:nvSpPr>
              <p:spPr bwMode="auto">
                <a:xfrm>
                  <a:off x="1248" y="2067"/>
                  <a:ext cx="0" cy="25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916" name="Line 116"/>
                <p:cNvSpPr>
                  <a:spLocks noChangeShapeType="1"/>
                </p:cNvSpPr>
                <p:nvPr/>
              </p:nvSpPr>
              <p:spPr bwMode="auto">
                <a:xfrm>
                  <a:off x="1356" y="2067"/>
                  <a:ext cx="0" cy="25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917" name="Line 117"/>
                <p:cNvSpPr>
                  <a:spLocks noChangeShapeType="1"/>
                </p:cNvSpPr>
                <p:nvPr/>
              </p:nvSpPr>
              <p:spPr bwMode="auto">
                <a:xfrm>
                  <a:off x="1056" y="2067"/>
                  <a:ext cx="0" cy="25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918" name="Line 118"/>
                <p:cNvSpPr>
                  <a:spLocks noChangeShapeType="1"/>
                </p:cNvSpPr>
                <p:nvPr/>
              </p:nvSpPr>
              <p:spPr bwMode="auto">
                <a:xfrm>
                  <a:off x="792" y="2067"/>
                  <a:ext cx="0" cy="25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919" name="Line 119"/>
                <p:cNvSpPr>
                  <a:spLocks noChangeShapeType="1"/>
                </p:cNvSpPr>
                <p:nvPr/>
              </p:nvSpPr>
              <p:spPr bwMode="auto">
                <a:xfrm>
                  <a:off x="1152" y="2067"/>
                  <a:ext cx="0" cy="25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920" name="Line 120"/>
                <p:cNvSpPr>
                  <a:spLocks noChangeShapeType="1"/>
                </p:cNvSpPr>
                <p:nvPr/>
              </p:nvSpPr>
              <p:spPr bwMode="auto">
                <a:xfrm>
                  <a:off x="948" y="2067"/>
                  <a:ext cx="0" cy="25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921" name="Line 121"/>
                <p:cNvSpPr>
                  <a:spLocks noChangeShapeType="1"/>
                </p:cNvSpPr>
                <p:nvPr/>
              </p:nvSpPr>
              <p:spPr bwMode="auto">
                <a:xfrm>
                  <a:off x="1512" y="2051"/>
                  <a:ext cx="0" cy="28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2922" name="Line 122"/>
              <p:cNvSpPr>
                <a:spLocks noChangeShapeType="1"/>
              </p:cNvSpPr>
              <p:nvPr/>
            </p:nvSpPr>
            <p:spPr bwMode="auto">
              <a:xfrm flipH="1">
                <a:off x="1946" y="1386"/>
                <a:ext cx="26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sm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2923" name="Group 123"/>
              <p:cNvGrpSpPr>
                <a:grpSpLocks/>
              </p:cNvGrpSpPr>
              <p:nvPr/>
            </p:nvGrpSpPr>
            <p:grpSpPr bwMode="auto">
              <a:xfrm>
                <a:off x="954" y="2136"/>
                <a:ext cx="1506" cy="245"/>
                <a:chOff x="954" y="2299"/>
                <a:chExt cx="1506" cy="245"/>
              </a:xfrm>
            </p:grpSpPr>
            <p:sp>
              <p:nvSpPr>
                <p:cNvPr id="332924" name="Line 124"/>
                <p:cNvSpPr>
                  <a:spLocks noChangeShapeType="1"/>
                </p:cNvSpPr>
                <p:nvPr/>
              </p:nvSpPr>
              <p:spPr bwMode="auto">
                <a:xfrm>
                  <a:off x="954" y="2421"/>
                  <a:ext cx="373" cy="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925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302" y="2299"/>
                  <a:ext cx="1158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Electric field lines</a:t>
                  </a:r>
                </a:p>
              </p:txBody>
            </p:sp>
          </p:grpSp>
        </p:grpSp>
      </p:grpSp>
      <p:sp>
        <p:nvSpPr>
          <p:cNvPr id="332926" name="Text Box 126"/>
          <p:cNvSpPr txBox="1">
            <a:spLocks noChangeArrowheads="1"/>
          </p:cNvSpPr>
          <p:nvPr/>
        </p:nvSpPr>
        <p:spPr bwMode="auto">
          <a:xfrm>
            <a:off x="6019800" y="990601"/>
            <a:ext cx="4038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As with other resonant devices, a real cavity always has some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loss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332927" name="Object 127"/>
          <p:cNvGraphicFramePr>
            <a:graphicFrameLocks noChangeAspect="1"/>
          </p:cNvGraphicFramePr>
          <p:nvPr/>
        </p:nvGraphicFramePr>
        <p:xfrm>
          <a:off x="7315200" y="3429001"/>
          <a:ext cx="990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58" r:id="rId3" imgW="647419" imgH="444307" progId="Equation.3">
                  <p:embed/>
                </p:oleObj>
              </mc:Choice>
              <mc:Fallback>
                <p:oleObj r:id="rId3" imgW="64741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429001"/>
                        <a:ext cx="9906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928" name="Text Box 128"/>
          <p:cNvSpPr txBox="1">
            <a:spLocks noChangeArrowheads="1"/>
          </p:cNvSpPr>
          <p:nvPr/>
        </p:nvSpPr>
        <p:spPr bwMode="auto">
          <a:xfrm>
            <a:off x="2438400" y="4022726"/>
            <a:ext cx="7391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where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is the resonant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angular frequency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is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total energy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0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is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power loss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in the cavity.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2929" name="Text Box 129"/>
          <p:cNvSpPr txBox="1">
            <a:spLocks noChangeArrowheads="1"/>
          </p:cNvSpPr>
          <p:nvPr/>
        </p:nvSpPr>
        <p:spPr bwMode="auto">
          <a:xfrm>
            <a:off x="2438400" y="4876801"/>
            <a:ext cx="7467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maximum value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energy density of the electric field in the cavity is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32930" name="Object 130"/>
          <p:cNvGraphicFramePr>
            <a:graphicFrameLocks noChangeAspect="1"/>
          </p:cNvGraphicFramePr>
          <p:nvPr/>
        </p:nvGraphicFramePr>
        <p:xfrm>
          <a:off x="4953000" y="5486401"/>
          <a:ext cx="23622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59" name="Equation" r:id="rId5" imgW="1434960" imgH="419040" progId="Equation.3">
                  <p:embed/>
                </p:oleObj>
              </mc:Choice>
              <mc:Fallback>
                <p:oleObj name="Equation" r:id="rId5" imgW="1434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486401"/>
                        <a:ext cx="23622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931" name="Text Box 131"/>
          <p:cNvSpPr txBox="1">
            <a:spLocks noChangeArrowheads="1"/>
          </p:cNvSpPr>
          <p:nvPr/>
        </p:nvSpPr>
        <p:spPr bwMode="auto">
          <a:xfrm>
            <a:off x="6057900" y="1819276"/>
            <a:ext cx="3810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In order to assess the loss of a resonant device,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quality factor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is usually employed, and its definition is</a:t>
            </a:r>
          </a:p>
        </p:txBody>
      </p:sp>
      <p:sp>
        <p:nvSpPr>
          <p:cNvPr id="332932" name="AutoShape 13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2933" name="AutoShape 1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2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2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2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2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2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2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2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autoUpdateAnimBg="0"/>
      <p:bldP spid="332926" grpId="0" autoUpdateAnimBg="0"/>
      <p:bldP spid="332928" grpId="0" autoUpdateAnimBg="0"/>
      <p:bldP spid="332929" grpId="0" autoUpdateAnimBg="0"/>
      <p:bldP spid="332931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2362200" y="228601"/>
            <a:ext cx="73914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In order to calculate the power loss of the cavity wall, the same method for waveguide analysis may be applied. We find the power loss of a rectangular cavity operating with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101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mode as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4038600" y="1447801"/>
          <a:ext cx="40386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82" r:id="rId3" imgW="2527300" imgH="419100" progId="Equation.3">
                  <p:embed/>
                </p:oleObj>
              </mc:Choice>
              <mc:Fallback>
                <p:oleObj r:id="rId3" imgW="2527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447801"/>
                        <a:ext cx="40386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8" name="Object 4"/>
          <p:cNvGraphicFramePr>
            <a:graphicFrameLocks noChangeAspect="1"/>
          </p:cNvGraphicFramePr>
          <p:nvPr/>
        </p:nvGraphicFramePr>
        <p:xfrm>
          <a:off x="4038600" y="2438401"/>
          <a:ext cx="3581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83" name="Equation" r:id="rId5" imgW="2273040" imgH="457200" progId="Equation.3">
                  <p:embed/>
                </p:oleObj>
              </mc:Choice>
              <mc:Fallback>
                <p:oleObj name="Equation" r:id="rId5" imgW="2273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38401"/>
                        <a:ext cx="358140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2362200" y="1981201"/>
            <a:ext cx="2209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and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value is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33830" name="Text Box 6"/>
          <p:cNvSpPr txBox="1">
            <a:spLocks noChangeArrowheads="1"/>
          </p:cNvSpPr>
          <p:nvPr/>
        </p:nvSpPr>
        <p:spPr bwMode="auto">
          <a:xfrm>
            <a:off x="2743200" y="3124201"/>
            <a:ext cx="5791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resonant angle frequency for the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101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mode is</a:t>
            </a:r>
          </a:p>
        </p:txBody>
      </p:sp>
      <p:graphicFrame>
        <p:nvGraphicFramePr>
          <p:cNvPr id="333831" name="Object 7"/>
          <p:cNvGraphicFramePr>
            <a:graphicFrameLocks noChangeAspect="1"/>
          </p:cNvGraphicFramePr>
          <p:nvPr/>
        </p:nvGraphicFramePr>
        <p:xfrm>
          <a:off x="4038600" y="3657601"/>
          <a:ext cx="33543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84" name="Equation" r:id="rId7" imgW="2158920" imgH="520560" progId="Equation.3">
                  <p:embed/>
                </p:oleObj>
              </mc:Choice>
              <mc:Fallback>
                <p:oleObj name="Equation" r:id="rId7" imgW="21589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657601"/>
                        <a:ext cx="3354388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2" name="Text Box 8"/>
          <p:cNvSpPr txBox="1">
            <a:spLocks noChangeArrowheads="1"/>
          </p:cNvSpPr>
          <p:nvPr/>
        </p:nvSpPr>
        <p:spPr bwMode="auto">
          <a:xfrm>
            <a:off x="2390776" y="4400551"/>
            <a:ext cx="69818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Therefore, the</a:t>
            </a:r>
            <a:r>
              <a:rPr kumimoji="1" lang="en-US" altLang="zh-CN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value for the </a:t>
            </a:r>
            <a:r>
              <a:rPr kumimoji="1" lang="en-US" altLang="zh-CN" sz="2000">
                <a:latin typeface="Times New Roman" panose="02020603050405020304" pitchFamily="18" charset="0"/>
              </a:rPr>
              <a:t>TE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101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mode can be expressed as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3833" name="Object 9"/>
          <p:cNvGraphicFramePr>
            <a:graphicFrameLocks noChangeAspect="1"/>
          </p:cNvGraphicFramePr>
          <p:nvPr/>
        </p:nvGraphicFramePr>
        <p:xfrm>
          <a:off x="4086225" y="4981576"/>
          <a:ext cx="35575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85" name="Equation" r:id="rId9" imgW="2260440" imgH="495000" progId="Equation.3">
                  <p:embed/>
                </p:oleObj>
              </mc:Choice>
              <mc:Fallback>
                <p:oleObj name="Equation" r:id="rId9" imgW="22604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4981576"/>
                        <a:ext cx="3557588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3834" name="Group 10"/>
          <p:cNvGrpSpPr>
            <a:grpSpLocks/>
          </p:cNvGrpSpPr>
          <p:nvPr/>
        </p:nvGrpSpPr>
        <p:grpSpPr bwMode="auto">
          <a:xfrm>
            <a:off x="2463800" y="5562601"/>
            <a:ext cx="2260600" cy="690563"/>
            <a:chOff x="448" y="3590"/>
            <a:chExt cx="1424" cy="435"/>
          </a:xfrm>
        </p:grpSpPr>
        <p:sp>
          <p:nvSpPr>
            <p:cNvPr id="333835" name="Text Box 11"/>
            <p:cNvSpPr txBox="1">
              <a:spLocks noChangeArrowheads="1"/>
            </p:cNvSpPr>
            <p:nvPr/>
          </p:nvSpPr>
          <p:spPr bwMode="auto">
            <a:xfrm>
              <a:off x="448" y="3600"/>
              <a:ext cx="142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where                .</a:t>
              </a:r>
            </a:p>
          </p:txBody>
        </p:sp>
        <p:graphicFrame>
          <p:nvGraphicFramePr>
            <p:cNvPr id="333836" name="Object 12"/>
            <p:cNvGraphicFramePr>
              <a:graphicFrameLocks noChangeAspect="1"/>
            </p:cNvGraphicFramePr>
            <p:nvPr/>
          </p:nvGraphicFramePr>
          <p:xfrm>
            <a:off x="978" y="3590"/>
            <a:ext cx="528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86" r:id="rId11" imgW="545863" imgH="444307" progId="Equation.3">
                    <p:embed/>
                  </p:oleObj>
                </mc:Choice>
                <mc:Fallback>
                  <p:oleObj r:id="rId11" imgW="545863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3590"/>
                          <a:ext cx="528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3837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383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utoUpdateAnimBg="0"/>
      <p:bldP spid="333829" grpId="0" autoUpdateAnimBg="0"/>
      <p:bldP spid="333830" grpId="0" autoUpdateAnimBg="0"/>
      <p:bldP spid="33383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2209800" y="228601"/>
            <a:ext cx="79248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Since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circular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waveguide has less loss,    the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value of the cylindrical cavity is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higher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and it is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more popular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than the rectangular cavity.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2209800" y="1447801"/>
            <a:ext cx="7848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method for calculating the resonant frequency and the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value of a cylindrical cavity is the same as that above.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</a:p>
        </p:txBody>
      </p:sp>
      <p:grpSp>
        <p:nvGrpSpPr>
          <p:cNvPr id="334852" name="Group 4"/>
          <p:cNvGrpSpPr>
            <a:grpSpLocks/>
          </p:cNvGrpSpPr>
          <p:nvPr/>
        </p:nvGrpSpPr>
        <p:grpSpPr bwMode="auto">
          <a:xfrm>
            <a:off x="2590800" y="2133601"/>
            <a:ext cx="6910388" cy="1431925"/>
            <a:chOff x="672" y="1344"/>
            <a:chExt cx="4353" cy="902"/>
          </a:xfrm>
        </p:grpSpPr>
        <p:sp>
          <p:nvSpPr>
            <p:cNvPr id="334853" name="Text Box 5"/>
            <p:cNvSpPr txBox="1">
              <a:spLocks noChangeArrowheads="1"/>
            </p:cNvSpPr>
            <p:nvPr/>
          </p:nvSpPr>
          <p:spPr bwMode="auto">
            <a:xfrm>
              <a:off x="672" y="1578"/>
              <a:ext cx="91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TM wave:</a:t>
              </a:r>
            </a:p>
          </p:txBody>
        </p:sp>
        <p:graphicFrame>
          <p:nvGraphicFramePr>
            <p:cNvPr id="334854" name="Object 6"/>
            <p:cNvGraphicFramePr>
              <a:graphicFrameLocks noChangeAspect="1"/>
            </p:cNvGraphicFramePr>
            <p:nvPr/>
          </p:nvGraphicFramePr>
          <p:xfrm>
            <a:off x="1461" y="1530"/>
            <a:ext cx="1947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06" name="Equation" r:id="rId3" imgW="1981080" imgH="520560" progId="Equation.3">
                    <p:embed/>
                  </p:oleObj>
                </mc:Choice>
                <mc:Fallback>
                  <p:oleObj name="Equation" r:id="rId3" imgW="19810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1" y="1530"/>
                          <a:ext cx="1947" cy="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4855" name="Object 7"/>
            <p:cNvGraphicFramePr>
              <a:graphicFrameLocks noChangeAspect="1"/>
            </p:cNvGraphicFramePr>
            <p:nvPr/>
          </p:nvGraphicFramePr>
          <p:xfrm>
            <a:off x="3551" y="1344"/>
            <a:ext cx="1474" cy="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07" name="Equation" r:id="rId5" imgW="1498320" imgH="914400" progId="Equation.3">
                    <p:embed/>
                  </p:oleObj>
                </mc:Choice>
                <mc:Fallback>
                  <p:oleObj name="Equation" r:id="rId5" imgW="149832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1" y="1344"/>
                          <a:ext cx="1474" cy="9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4856" name="Group 8"/>
          <p:cNvGrpSpPr>
            <a:grpSpLocks/>
          </p:cNvGrpSpPr>
          <p:nvPr/>
        </p:nvGrpSpPr>
        <p:grpSpPr bwMode="auto">
          <a:xfrm>
            <a:off x="2590801" y="3429001"/>
            <a:ext cx="6365875" cy="2733675"/>
            <a:chOff x="672" y="2220"/>
            <a:chExt cx="4010" cy="1722"/>
          </a:xfrm>
        </p:grpSpPr>
        <p:sp>
          <p:nvSpPr>
            <p:cNvPr id="334857" name="Text Box 9"/>
            <p:cNvSpPr txBox="1">
              <a:spLocks noChangeArrowheads="1"/>
            </p:cNvSpPr>
            <p:nvPr/>
          </p:nvSpPr>
          <p:spPr bwMode="auto">
            <a:xfrm>
              <a:off x="672" y="2282"/>
              <a:ext cx="80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TE wave:</a:t>
              </a:r>
            </a:p>
          </p:txBody>
        </p:sp>
        <p:grpSp>
          <p:nvGrpSpPr>
            <p:cNvPr id="334858" name="Group 10"/>
            <p:cNvGrpSpPr>
              <a:grpSpLocks/>
            </p:cNvGrpSpPr>
            <p:nvPr/>
          </p:nvGrpSpPr>
          <p:grpSpPr bwMode="auto">
            <a:xfrm>
              <a:off x="1450" y="2220"/>
              <a:ext cx="3232" cy="1722"/>
              <a:chOff x="1450" y="2220"/>
              <a:chExt cx="3232" cy="1722"/>
            </a:xfrm>
          </p:grpSpPr>
          <p:graphicFrame>
            <p:nvGraphicFramePr>
              <p:cNvPr id="334859" name="Object 11"/>
              <p:cNvGraphicFramePr>
                <a:graphicFrameLocks noChangeAspect="1"/>
              </p:cNvGraphicFramePr>
              <p:nvPr/>
            </p:nvGraphicFramePr>
            <p:xfrm>
              <a:off x="1450" y="2220"/>
              <a:ext cx="1996" cy="5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08" name="Equation" r:id="rId7" imgW="1955520" imgH="520560" progId="Equation.3">
                      <p:embed/>
                    </p:oleObj>
                  </mc:Choice>
                  <mc:Fallback>
                    <p:oleObj name="Equation" r:id="rId7" imgW="1955520" imgH="520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0" y="2220"/>
                            <a:ext cx="1996" cy="5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4860" name="Object 12"/>
              <p:cNvGraphicFramePr>
                <a:graphicFrameLocks noChangeAspect="1"/>
              </p:cNvGraphicFramePr>
              <p:nvPr/>
            </p:nvGraphicFramePr>
            <p:xfrm>
              <a:off x="1461" y="2796"/>
              <a:ext cx="3221" cy="1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09" name="Equation" r:id="rId9" imgW="3225600" imgH="1143000" progId="Equation.3">
                      <p:embed/>
                    </p:oleObj>
                  </mc:Choice>
                  <mc:Fallback>
                    <p:oleObj name="Equation" r:id="rId9" imgW="3225600" imgH="1143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1" y="2796"/>
                            <a:ext cx="3221" cy="11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3486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486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6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 autoUpdateAnimBg="0"/>
      <p:bldP spid="33485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2678114" y="3515797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1363" name="Group 3"/>
          <p:cNvGraphicFramePr>
            <a:graphicFrameLocks noGrp="1"/>
          </p:cNvGraphicFramePr>
          <p:nvPr/>
        </p:nvGraphicFramePr>
        <p:xfrm>
          <a:off x="2495550" y="1795464"/>
          <a:ext cx="6934200" cy="4370387"/>
        </p:xfrm>
        <a:graphic>
          <a:graphicData uri="http://schemas.openxmlformats.org/drawingml/2006/table">
            <a:tbl>
              <a:tblPr/>
              <a:tblGrid>
                <a:gridCol w="1828800"/>
                <a:gridCol w="2057400"/>
                <a:gridCol w="1371600"/>
                <a:gridCol w="1676400"/>
              </a:tblGrid>
              <a:tr h="820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</a:rPr>
                        <a:t>Systems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</a:rPr>
                        <a:t>Wave types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</a:rPr>
                        <a:t>EM shielding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</a:rPr>
                        <a:t>Wave band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Two-wire line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TEM wave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Poor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&gt; 3m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Coaxial line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TEM wave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Good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&gt; 10cm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Strip line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TEM wave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Poor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Centimeter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Microstrip line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Quasi-TEM wave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Poor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Centimeter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Rectangular waveguide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TE or TM wave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Good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Centimeter Millimeter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Circular waveguide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TE or TM wave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Good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Centimeter Millimeter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Fiber optic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TE or TM wave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Poor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Optical wave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1410" name="Text Box 50"/>
          <p:cNvSpPr txBox="1">
            <a:spLocks noChangeArrowheads="1"/>
          </p:cNvSpPr>
          <p:nvPr/>
        </p:nvSpPr>
        <p:spPr bwMode="auto">
          <a:xfrm>
            <a:off x="2566988" y="1052513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The main properties of several wave guiding systems</a:t>
            </a:r>
            <a:endParaRPr kumimoji="1" lang="en-US" altLang="zh-CN" sz="2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1411" name="AutoShape 5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1412" name="AutoShape 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1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 animBg="1"/>
      <p:bldP spid="271410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874" name="Group 2"/>
          <p:cNvGrpSpPr>
            <a:grpSpLocks/>
          </p:cNvGrpSpPr>
          <p:nvPr/>
        </p:nvGrpSpPr>
        <p:grpSpPr bwMode="auto">
          <a:xfrm>
            <a:off x="1816101" y="76200"/>
            <a:ext cx="4703763" cy="5334000"/>
            <a:chOff x="184" y="384"/>
            <a:chExt cx="2963" cy="3360"/>
          </a:xfrm>
        </p:grpSpPr>
        <p:graphicFrame>
          <p:nvGraphicFramePr>
            <p:cNvPr id="335875" name="Object 3"/>
            <p:cNvGraphicFramePr>
              <a:graphicFrameLocks noChangeAspect="1"/>
            </p:cNvGraphicFramePr>
            <p:nvPr/>
          </p:nvGraphicFramePr>
          <p:xfrm>
            <a:off x="184" y="384"/>
            <a:ext cx="2963" cy="3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30" name="Image" r:id="rId3" imgW="2063151" imgH="2340671" progId="Photoshop.Image.6">
                    <p:embed/>
                  </p:oleObj>
                </mc:Choice>
                <mc:Fallback>
                  <p:oleObj name="Image" r:id="rId3" imgW="2063151" imgH="2340671" progId="Photoshop.Image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" y="384"/>
                          <a:ext cx="2963" cy="3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5876" name="Rectangle 4"/>
            <p:cNvSpPr>
              <a:spLocks noChangeArrowheads="1"/>
            </p:cNvSpPr>
            <p:nvPr/>
          </p:nvSpPr>
          <p:spPr bwMode="auto">
            <a:xfrm>
              <a:off x="1440" y="3316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5877" name="Line 5"/>
          <p:cNvSpPr>
            <a:spLocks noChangeShapeType="1"/>
          </p:cNvSpPr>
          <p:nvPr/>
        </p:nvSpPr>
        <p:spPr bwMode="auto">
          <a:xfrm flipV="1">
            <a:off x="3632200" y="1143000"/>
            <a:ext cx="0" cy="3124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6629400" y="457201"/>
            <a:ext cx="32004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TE</a:t>
            </a:r>
            <a:r>
              <a:rPr kumimoji="1" lang="en-US" altLang="zh-CN" sz="2000" baseline="-30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01</a:t>
            </a:r>
            <a:r>
              <a:rPr kumimoji="1" lang="en-US" altLang="zh-CN" sz="2000" i="1" baseline="-30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modes have higher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values, and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maximum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value of the TE</a:t>
            </a:r>
            <a:r>
              <a:rPr kumimoji="1" lang="en-US" altLang="zh-CN" sz="2000" baseline="-30000">
                <a:solidFill>
                  <a:srgbClr val="3333FF"/>
                </a:solidFill>
                <a:latin typeface="Times New Roman" panose="02020603050405020304" pitchFamily="18" charset="0"/>
              </a:rPr>
              <a:t>011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mode occurs around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d</a:t>
            </a:r>
            <a:r>
              <a:rPr kumimoji="1" lang="en-US" altLang="zh-CN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kumimoji="1" lang="en-US" altLang="zh-CN" sz="2000">
                <a:latin typeface="Times New Roman" panose="02020603050405020304" pitchFamily="18" charset="0"/>
              </a:rPr>
              <a:t> 2</a:t>
            </a:r>
            <a:r>
              <a:rPr kumimoji="1" lang="en-US" altLang="zh-CN" sz="2000" i="1">
                <a:latin typeface="Times New Roman" panose="02020603050405020304" pitchFamily="18" charset="0"/>
              </a:rPr>
              <a:t>a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       If 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000">
                <a:latin typeface="Times New Roman" panose="02020603050405020304" pitchFamily="18" charset="0"/>
              </a:rPr>
              <a:t> = 3cm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 then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value will be </a:t>
            </a:r>
            <a:r>
              <a:rPr kumimoji="1" lang="en-US" altLang="zh-CN" sz="2000">
                <a:latin typeface="Times New Roman" panose="02020603050405020304" pitchFamily="18" charset="0"/>
              </a:rPr>
              <a:t>10</a:t>
            </a:r>
            <a:r>
              <a:rPr kumimoji="1" lang="en-US" altLang="zh-CN" sz="2000" baseline="30000">
                <a:latin typeface="Times New Roman" panose="02020603050405020304" pitchFamily="18" charset="0"/>
              </a:rPr>
              <a:t>4</a:t>
            </a:r>
            <a:r>
              <a:rPr kumimoji="1" lang="en-US" altLang="zh-CN" sz="2000">
                <a:latin typeface="Times New Roman" panose="02020603050405020304" pitchFamily="18" charset="0"/>
              </a:rPr>
              <a:t>~4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>
                <a:latin typeface="Times New Roman" panose="02020603050405020304" pitchFamily="18" charset="0"/>
              </a:rPr>
              <a:t>10</a:t>
            </a:r>
            <a:r>
              <a:rPr kumimoji="1" lang="en-US" altLang="zh-CN" sz="2000" baseline="30000">
                <a:latin typeface="Times New Roman" panose="02020603050405020304" pitchFamily="18" charset="0"/>
              </a:rPr>
              <a:t>4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6705600" y="3032126"/>
            <a:ext cx="3352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approach to increase the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value is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the same as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that of decreasing the loss of waveguide wall. 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2209800" y="4876801"/>
            <a:ext cx="78486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In addition,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volume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cavity should be as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larger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as possible to increase the stored energy, while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the area of the walls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should be as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small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as possible to decrease the loss.</a:t>
            </a:r>
          </a:p>
        </p:txBody>
      </p:sp>
      <p:sp>
        <p:nvSpPr>
          <p:cNvPr id="33588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588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4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nimBg="1"/>
      <p:bldP spid="335878" grpId="0" autoUpdateAnimBg="0"/>
      <p:bldP spid="335879" grpId="0" autoUpdateAnimBg="0"/>
      <p:bldP spid="335880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898" name="Group 2"/>
          <p:cNvGrpSpPr>
            <a:grpSpLocks/>
          </p:cNvGrpSpPr>
          <p:nvPr/>
        </p:nvGrpSpPr>
        <p:grpSpPr bwMode="auto">
          <a:xfrm>
            <a:off x="2286000" y="304801"/>
            <a:ext cx="7543800" cy="854075"/>
            <a:chOff x="480" y="192"/>
            <a:chExt cx="4752" cy="538"/>
          </a:xfrm>
        </p:grpSpPr>
        <p:sp>
          <p:nvSpPr>
            <p:cNvPr id="336899" name="Text Box 3"/>
            <p:cNvSpPr txBox="1">
              <a:spLocks noChangeArrowheads="1"/>
            </p:cNvSpPr>
            <p:nvPr/>
          </p:nvSpPr>
          <p:spPr bwMode="auto">
            <a:xfrm>
              <a:off x="480" y="192"/>
              <a:ext cx="4752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Example.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Show that for any mode the resonant wavelength     of the cavity  can be expressed as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336900" name="Object 4"/>
            <p:cNvGraphicFramePr>
              <a:graphicFrameLocks noChangeAspect="1"/>
            </p:cNvGraphicFramePr>
            <p:nvPr/>
          </p:nvGraphicFramePr>
          <p:xfrm>
            <a:off x="4854" y="258"/>
            <a:ext cx="17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54" name="Equation" r:id="rId3" imgW="164880" imgH="215640" progId="Equation.3">
                    <p:embed/>
                  </p:oleObj>
                </mc:Choice>
                <mc:Fallback>
                  <p:oleObj name="Equation" r:id="rId3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4" y="258"/>
                          <a:ext cx="170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6901" name="Object 5"/>
          <p:cNvGraphicFramePr>
            <a:graphicFrameLocks noChangeAspect="1"/>
          </p:cNvGraphicFramePr>
          <p:nvPr/>
        </p:nvGraphicFramePr>
        <p:xfrm>
          <a:off x="4454526" y="1143001"/>
          <a:ext cx="317976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55" name="Equation" r:id="rId5" imgW="1981080" imgH="698400" progId="Equation.3">
                  <p:embed/>
                </p:oleObj>
              </mc:Choice>
              <mc:Fallback>
                <p:oleObj name="Equation" r:id="rId5" imgW="19810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6" y="1143001"/>
                        <a:ext cx="3179763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6902" name="Group 6"/>
          <p:cNvGrpSpPr>
            <a:grpSpLocks/>
          </p:cNvGrpSpPr>
          <p:nvPr/>
        </p:nvGrpSpPr>
        <p:grpSpPr bwMode="auto">
          <a:xfrm>
            <a:off x="2352675" y="2095501"/>
            <a:ext cx="7467600" cy="549275"/>
            <a:chOff x="336" y="1392"/>
            <a:chExt cx="4704" cy="346"/>
          </a:xfrm>
        </p:grpSpPr>
        <p:sp>
          <p:nvSpPr>
            <p:cNvPr id="336903" name="Text Box 7"/>
            <p:cNvSpPr txBox="1">
              <a:spLocks noChangeArrowheads="1"/>
            </p:cNvSpPr>
            <p:nvPr/>
          </p:nvSpPr>
          <p:spPr bwMode="auto">
            <a:xfrm>
              <a:off x="336" y="1392"/>
              <a:ext cx="470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where      is the cutoff wavelength, and </a:t>
              </a:r>
              <a:r>
                <a:rPr kumimoji="1" lang="en-US" altLang="zh-CN" sz="20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is the length of the cavity.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36904" name="Object 8"/>
            <p:cNvGraphicFramePr>
              <a:graphicFrameLocks noChangeAspect="1"/>
            </p:cNvGraphicFramePr>
            <p:nvPr/>
          </p:nvGraphicFramePr>
          <p:xfrm>
            <a:off x="852" y="1464"/>
            <a:ext cx="20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56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1464"/>
                          <a:ext cx="20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2667000" y="2609851"/>
            <a:ext cx="1295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Solution: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36906" name="Object 10"/>
          <p:cNvGraphicFramePr>
            <a:graphicFrameLocks noChangeAspect="1"/>
          </p:cNvGraphicFramePr>
          <p:nvPr/>
        </p:nvGraphicFramePr>
        <p:xfrm>
          <a:off x="3352800" y="4572001"/>
          <a:ext cx="23939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57" name="Equation" r:id="rId9" imgW="1511280" imgH="507960" progId="Equation.3">
                  <p:embed/>
                </p:oleObj>
              </mc:Choice>
              <mc:Fallback>
                <p:oleObj name="Equation" r:id="rId9" imgW="15112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72001"/>
                        <a:ext cx="2393950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6907" name="Group 11"/>
          <p:cNvGrpSpPr>
            <a:grpSpLocks/>
          </p:cNvGrpSpPr>
          <p:nvPr/>
        </p:nvGrpSpPr>
        <p:grpSpPr bwMode="auto">
          <a:xfrm>
            <a:off x="2362200" y="3810000"/>
            <a:ext cx="4419600" cy="723900"/>
            <a:chOff x="528" y="2544"/>
            <a:chExt cx="2784" cy="456"/>
          </a:xfrm>
        </p:grpSpPr>
        <p:sp>
          <p:nvSpPr>
            <p:cNvPr id="336908" name="Text Box 12"/>
            <p:cNvSpPr txBox="1">
              <a:spLocks noChangeArrowheads="1"/>
            </p:cNvSpPr>
            <p:nvPr/>
          </p:nvSpPr>
          <p:spPr bwMode="auto">
            <a:xfrm>
              <a:off x="528" y="2544"/>
              <a:ext cx="278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And due to              ,                , we find</a:t>
              </a:r>
            </a:p>
          </p:txBody>
        </p:sp>
        <p:graphicFrame>
          <p:nvGraphicFramePr>
            <p:cNvPr id="336909" name="Object 13"/>
            <p:cNvGraphicFramePr>
              <a:graphicFrameLocks noChangeAspect="1"/>
            </p:cNvGraphicFramePr>
            <p:nvPr/>
          </p:nvGraphicFramePr>
          <p:xfrm>
            <a:off x="1386" y="2567"/>
            <a:ext cx="477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58" name="Equation" r:id="rId11" imgW="469800" imgH="431640" progId="Equation.3">
                    <p:embed/>
                  </p:oleObj>
                </mc:Choice>
                <mc:Fallback>
                  <p:oleObj name="Equation" r:id="rId11" imgW="4698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6" y="2567"/>
                          <a:ext cx="477" cy="4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910" name="Object 14"/>
            <p:cNvGraphicFramePr>
              <a:graphicFrameLocks noChangeAspect="1"/>
            </p:cNvGraphicFramePr>
            <p:nvPr/>
          </p:nvGraphicFramePr>
          <p:xfrm>
            <a:off x="1998" y="2562"/>
            <a:ext cx="526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59" name="Equation" r:id="rId13" imgW="520560" imgH="431640" progId="Equation.3">
                    <p:embed/>
                  </p:oleObj>
                </mc:Choice>
                <mc:Fallback>
                  <p:oleObj name="Equation" r:id="rId13" imgW="5205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" y="2562"/>
                          <a:ext cx="526" cy="4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6911" name="Group 15"/>
          <p:cNvGrpSpPr>
            <a:grpSpLocks/>
          </p:cNvGrpSpPr>
          <p:nvPr/>
        </p:nvGrpSpPr>
        <p:grpSpPr bwMode="auto">
          <a:xfrm>
            <a:off x="2362200" y="3048001"/>
            <a:ext cx="7696200" cy="784225"/>
            <a:chOff x="528" y="2064"/>
            <a:chExt cx="4848" cy="494"/>
          </a:xfrm>
        </p:grpSpPr>
        <p:sp>
          <p:nvSpPr>
            <p:cNvPr id="336912" name="Text Box 16"/>
            <p:cNvSpPr txBox="1">
              <a:spLocks noChangeArrowheads="1"/>
            </p:cNvSpPr>
            <p:nvPr/>
          </p:nvSpPr>
          <p:spPr bwMode="auto">
            <a:xfrm>
              <a:off x="528" y="2064"/>
              <a:ext cx="484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20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If the length              , then             and              . Resonance will occur.</a:t>
              </a:r>
              <a:endPara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36913" name="Object 17"/>
            <p:cNvGraphicFramePr>
              <a:graphicFrameLocks noChangeAspect="1"/>
            </p:cNvGraphicFramePr>
            <p:nvPr/>
          </p:nvGraphicFramePr>
          <p:xfrm>
            <a:off x="1463" y="2142"/>
            <a:ext cx="527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60" name="Equation" r:id="rId15" imgW="533160" imgH="419040" progId="Equation.3">
                    <p:embed/>
                  </p:oleObj>
                </mc:Choice>
                <mc:Fallback>
                  <p:oleObj name="Equation" r:id="rId15" imgW="5331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" y="2142"/>
                          <a:ext cx="527" cy="4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914" name="Object 18"/>
            <p:cNvGraphicFramePr>
              <a:graphicFrameLocks noChangeAspect="1"/>
            </p:cNvGraphicFramePr>
            <p:nvPr/>
          </p:nvGraphicFramePr>
          <p:xfrm>
            <a:off x="2375" y="2250"/>
            <a:ext cx="52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61" name="Equation" r:id="rId17" imgW="533160" imgH="215640" progId="Equation.3">
                    <p:embed/>
                  </p:oleObj>
                </mc:Choice>
                <mc:Fallback>
                  <p:oleObj name="Equation" r:id="rId17" imgW="533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5" y="2250"/>
                          <a:ext cx="528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915" name="Object 19"/>
            <p:cNvGraphicFramePr>
              <a:graphicFrameLocks noChangeAspect="1"/>
            </p:cNvGraphicFramePr>
            <p:nvPr/>
          </p:nvGraphicFramePr>
          <p:xfrm>
            <a:off x="3197" y="2154"/>
            <a:ext cx="475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62" name="Equation" r:id="rId19" imgW="482400" imgH="393480" progId="Equation.3">
                    <p:embed/>
                  </p:oleObj>
                </mc:Choice>
                <mc:Fallback>
                  <p:oleObj name="Equation" r:id="rId19" imgW="4824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7" y="2154"/>
                          <a:ext cx="475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6916" name="Text Box 20"/>
          <p:cNvSpPr txBox="1">
            <a:spLocks noChangeArrowheads="1"/>
          </p:cNvSpPr>
          <p:nvPr/>
        </p:nvSpPr>
        <p:spPr bwMode="auto">
          <a:xfrm>
            <a:off x="2819400" y="5387976"/>
            <a:ext cx="5715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Rewriting the equation gives the general formula.</a:t>
            </a:r>
            <a:r>
              <a: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336917" name="Group 21"/>
          <p:cNvGrpSpPr>
            <a:grpSpLocks/>
          </p:cNvGrpSpPr>
          <p:nvPr/>
        </p:nvGrpSpPr>
        <p:grpSpPr bwMode="auto">
          <a:xfrm>
            <a:off x="4114800" y="2600326"/>
            <a:ext cx="2433638" cy="549275"/>
            <a:chOff x="1632" y="1638"/>
            <a:chExt cx="1533" cy="346"/>
          </a:xfrm>
        </p:grpSpPr>
        <p:graphicFrame>
          <p:nvGraphicFramePr>
            <p:cNvPr id="336918" name="Object 22"/>
            <p:cNvGraphicFramePr>
              <a:graphicFrameLocks noChangeAspect="1"/>
            </p:cNvGraphicFramePr>
            <p:nvPr/>
          </p:nvGraphicFramePr>
          <p:xfrm>
            <a:off x="2400" y="1734"/>
            <a:ext cx="76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63" name="Equation" r:id="rId21" imgW="761760" imgH="241200" progId="Equation.3">
                    <p:embed/>
                  </p:oleObj>
                </mc:Choice>
                <mc:Fallback>
                  <p:oleObj name="Equation" r:id="rId21" imgW="7617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734"/>
                          <a:ext cx="76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919" name="Text Box 23"/>
            <p:cNvSpPr txBox="1">
              <a:spLocks noChangeArrowheads="1"/>
            </p:cNvSpPr>
            <p:nvPr/>
          </p:nvSpPr>
          <p:spPr bwMode="auto">
            <a:xfrm>
              <a:off x="1632" y="1638"/>
              <a:ext cx="81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Consider</a:t>
              </a:r>
            </a:p>
          </p:txBody>
        </p:sp>
      </p:grpSp>
      <p:grpSp>
        <p:nvGrpSpPr>
          <p:cNvPr id="336920" name="Group 24"/>
          <p:cNvGrpSpPr>
            <a:grpSpLocks/>
          </p:cNvGrpSpPr>
          <p:nvPr/>
        </p:nvGrpSpPr>
        <p:grpSpPr bwMode="auto">
          <a:xfrm>
            <a:off x="6096000" y="4572000"/>
            <a:ext cx="2286000" cy="757238"/>
            <a:chOff x="2880" y="2880"/>
            <a:chExt cx="1440" cy="477"/>
          </a:xfrm>
        </p:grpSpPr>
        <p:graphicFrame>
          <p:nvGraphicFramePr>
            <p:cNvPr id="336921" name="Object 25"/>
            <p:cNvGraphicFramePr>
              <a:graphicFrameLocks noChangeAspect="1"/>
            </p:cNvGraphicFramePr>
            <p:nvPr/>
          </p:nvGraphicFramePr>
          <p:xfrm>
            <a:off x="3264" y="2880"/>
            <a:ext cx="1056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64" r:id="rId23" imgW="1079032" imgH="482391" progId="Equation.3">
                    <p:embed/>
                  </p:oleObj>
                </mc:Choice>
                <mc:Fallback>
                  <p:oleObj r:id="rId23" imgW="1079032" imgH="4823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880"/>
                          <a:ext cx="1056" cy="4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922" name="AutoShape 26"/>
            <p:cNvSpPr>
              <a:spLocks noChangeArrowheads="1"/>
            </p:cNvSpPr>
            <p:nvPr/>
          </p:nvSpPr>
          <p:spPr bwMode="auto">
            <a:xfrm>
              <a:off x="2880" y="2889"/>
              <a:ext cx="185" cy="46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6923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6924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2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6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6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6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5" grpId="0" autoUpdateAnimBg="0"/>
      <p:bldP spid="336916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2362200" y="152401"/>
            <a:ext cx="2362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ea typeface="楷体_GB2312" pitchFamily="49" charset="-122"/>
              </a:rPr>
              <a:t>9.    </a:t>
            </a:r>
            <a:r>
              <a:rPr kumimoji="1" lang="en-US" altLang="zh-CN" sz="2000">
                <a:solidFill>
                  <a:srgbClr val="FF0000"/>
                </a:solidFill>
              </a:rPr>
              <a:t>Coaxial Lines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2362200" y="609601"/>
            <a:ext cx="7467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 coaxial line is shown in the figure, with an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inner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radius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and an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outer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radius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    The electromagnetic wave propagates in the region between the two conductors, which may be filled with air or a dielectric.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</a:p>
        </p:txBody>
      </p:sp>
      <p:grpSp>
        <p:nvGrpSpPr>
          <p:cNvPr id="337924" name="Group 4"/>
          <p:cNvGrpSpPr>
            <a:grpSpLocks/>
          </p:cNvGrpSpPr>
          <p:nvPr/>
        </p:nvGrpSpPr>
        <p:grpSpPr bwMode="auto">
          <a:xfrm>
            <a:off x="2286001" y="2286001"/>
            <a:ext cx="2405063" cy="3200400"/>
            <a:chOff x="432" y="1440"/>
            <a:chExt cx="1515" cy="2016"/>
          </a:xfrm>
        </p:grpSpPr>
        <p:sp>
          <p:nvSpPr>
            <p:cNvPr id="337925" name="Rectangle 5"/>
            <p:cNvSpPr>
              <a:spLocks noChangeArrowheads="1"/>
            </p:cNvSpPr>
            <p:nvPr/>
          </p:nvSpPr>
          <p:spPr bwMode="auto">
            <a:xfrm>
              <a:off x="432" y="2575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37926" name="Group 6"/>
            <p:cNvGrpSpPr>
              <a:grpSpLocks/>
            </p:cNvGrpSpPr>
            <p:nvPr/>
          </p:nvGrpSpPr>
          <p:grpSpPr bwMode="auto">
            <a:xfrm>
              <a:off x="474" y="1440"/>
              <a:ext cx="1473" cy="2016"/>
              <a:chOff x="480" y="1440"/>
              <a:chExt cx="1473" cy="2016"/>
            </a:xfrm>
          </p:grpSpPr>
          <p:grpSp>
            <p:nvGrpSpPr>
              <p:cNvPr id="337927" name="Group 7"/>
              <p:cNvGrpSpPr>
                <a:grpSpLocks/>
              </p:cNvGrpSpPr>
              <p:nvPr/>
            </p:nvGrpSpPr>
            <p:grpSpPr bwMode="auto">
              <a:xfrm>
                <a:off x="728" y="2880"/>
                <a:ext cx="624" cy="576"/>
                <a:chOff x="728" y="2880"/>
                <a:chExt cx="624" cy="576"/>
              </a:xfrm>
            </p:grpSpPr>
            <p:sp>
              <p:nvSpPr>
                <p:cNvPr id="337928" name="Oval 8" descr="浅色下对角线"/>
                <p:cNvSpPr>
                  <a:spLocks noChangeArrowheads="1"/>
                </p:cNvSpPr>
                <p:nvPr/>
              </p:nvSpPr>
              <p:spPr bwMode="auto">
                <a:xfrm>
                  <a:off x="728" y="2880"/>
                  <a:ext cx="624" cy="576"/>
                </a:xfrm>
                <a:prstGeom prst="ellipse">
                  <a:avLst/>
                </a:prstGeom>
                <a:pattFill prst="ltDnDiag">
                  <a:fgClr>
                    <a:srgbClr val="969696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29" name="Oval 9"/>
                <p:cNvSpPr>
                  <a:spLocks noChangeArrowheads="1"/>
                </p:cNvSpPr>
                <p:nvPr/>
              </p:nvSpPr>
              <p:spPr bwMode="auto">
                <a:xfrm>
                  <a:off x="772" y="2921"/>
                  <a:ext cx="536" cy="494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30" name="Oval 10"/>
                <p:cNvSpPr>
                  <a:spLocks noChangeArrowheads="1"/>
                </p:cNvSpPr>
                <p:nvPr/>
              </p:nvSpPr>
              <p:spPr bwMode="auto">
                <a:xfrm>
                  <a:off x="936" y="3072"/>
                  <a:ext cx="208" cy="19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31" name="Group 11"/>
              <p:cNvGrpSpPr>
                <a:grpSpLocks/>
              </p:cNvGrpSpPr>
              <p:nvPr/>
            </p:nvGrpSpPr>
            <p:grpSpPr bwMode="auto">
              <a:xfrm>
                <a:off x="480" y="1440"/>
                <a:ext cx="1473" cy="1392"/>
                <a:chOff x="735" y="1440"/>
                <a:chExt cx="1521" cy="1437"/>
              </a:xfrm>
            </p:grpSpPr>
            <p:sp>
              <p:nvSpPr>
                <p:cNvPr id="337932" name="Oval 12" descr="浅色下对角线"/>
                <p:cNvSpPr>
                  <a:spLocks noChangeArrowheads="1"/>
                </p:cNvSpPr>
                <p:nvPr/>
              </p:nvSpPr>
              <p:spPr bwMode="auto">
                <a:xfrm>
                  <a:off x="989" y="2051"/>
                  <a:ext cx="633" cy="611"/>
                </a:xfrm>
                <a:prstGeom prst="ellipse">
                  <a:avLst/>
                </a:prstGeom>
                <a:pattFill prst="ltDnDiag">
                  <a:fgClr>
                    <a:srgbClr val="969696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33" name="Oval 13"/>
                <p:cNvSpPr>
                  <a:spLocks noChangeArrowheads="1"/>
                </p:cNvSpPr>
                <p:nvPr/>
              </p:nvSpPr>
              <p:spPr bwMode="auto">
                <a:xfrm>
                  <a:off x="1045" y="2105"/>
                  <a:ext cx="521" cy="502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34" name="Oval 14"/>
                <p:cNvSpPr>
                  <a:spLocks noChangeArrowheads="1"/>
                </p:cNvSpPr>
                <p:nvPr/>
              </p:nvSpPr>
              <p:spPr bwMode="auto">
                <a:xfrm>
                  <a:off x="1204" y="2258"/>
                  <a:ext cx="203" cy="186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3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091" y="1527"/>
                  <a:ext cx="622" cy="6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3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532" y="1964"/>
                  <a:ext cx="633" cy="61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37" name="Oval 17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1622" y="1440"/>
                  <a:ext cx="634" cy="611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pattFill prst="ltUpDiag">
                        <a:fgClr>
                          <a:srgbClr val="000000"/>
                        </a:fgClr>
                        <a:bgClr>
                          <a:srgbClr val="FFFFFF"/>
                        </a:bgClr>
                      </a:patt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38" name="Freeform 18"/>
                <p:cNvSpPr>
                  <a:spLocks/>
                </p:cNvSpPr>
                <p:nvPr/>
              </p:nvSpPr>
              <p:spPr bwMode="auto">
                <a:xfrm>
                  <a:off x="1475" y="1538"/>
                  <a:ext cx="702" cy="666"/>
                </a:xfrm>
                <a:custGeom>
                  <a:avLst/>
                  <a:gdLst>
                    <a:gd name="T0" fmla="*/ 80 w 1200"/>
                    <a:gd name="T1" fmla="*/ 360 h 1200"/>
                    <a:gd name="T2" fmla="*/ 420 w 1200"/>
                    <a:gd name="T3" fmla="*/ 0 h 1200"/>
                    <a:gd name="T4" fmla="*/ 1200 w 1200"/>
                    <a:gd name="T5" fmla="*/ 740 h 1200"/>
                    <a:gd name="T6" fmla="*/ 720 w 1200"/>
                    <a:gd name="T7" fmla="*/ 1200 h 1200"/>
                    <a:gd name="T8" fmla="*/ 0 w 1200"/>
                    <a:gd name="T9" fmla="*/ 440 h 1200"/>
                    <a:gd name="T10" fmla="*/ 80 w 1200"/>
                    <a:gd name="T11" fmla="*/ 360 h 1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00" h="1200">
                      <a:moveTo>
                        <a:pt x="80" y="360"/>
                      </a:moveTo>
                      <a:lnTo>
                        <a:pt x="420" y="0"/>
                      </a:lnTo>
                      <a:lnTo>
                        <a:pt x="1200" y="740"/>
                      </a:lnTo>
                      <a:lnTo>
                        <a:pt x="720" y="1200"/>
                      </a:lnTo>
                      <a:lnTo>
                        <a:pt x="0" y="440"/>
                      </a:lnTo>
                      <a:lnTo>
                        <a:pt x="80" y="3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3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238" y="2116"/>
                  <a:ext cx="169" cy="16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4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385" y="2247"/>
                  <a:ext cx="170" cy="16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41" name="Line 21"/>
                <p:cNvSpPr>
                  <a:spLocks noChangeShapeType="1"/>
                </p:cNvSpPr>
                <p:nvPr/>
              </p:nvSpPr>
              <p:spPr bwMode="auto">
                <a:xfrm>
                  <a:off x="1306" y="1745"/>
                  <a:ext cx="0" cy="10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42" name="Line 22"/>
                <p:cNvSpPr>
                  <a:spLocks noChangeShapeType="1"/>
                </p:cNvSpPr>
                <p:nvPr/>
              </p:nvSpPr>
              <p:spPr bwMode="auto">
                <a:xfrm>
                  <a:off x="808" y="2356"/>
                  <a:ext cx="11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43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876" y="2356"/>
                  <a:ext cx="430" cy="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44" name="Line 24"/>
                <p:cNvSpPr>
                  <a:spLocks noChangeShapeType="1"/>
                </p:cNvSpPr>
                <p:nvPr/>
              </p:nvSpPr>
              <p:spPr bwMode="auto">
                <a:xfrm flipH="1" flipV="1">
                  <a:off x="1113" y="2171"/>
                  <a:ext cx="193" cy="18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45" name="Line 25"/>
                <p:cNvSpPr>
                  <a:spLocks noChangeShapeType="1"/>
                </p:cNvSpPr>
                <p:nvPr/>
              </p:nvSpPr>
              <p:spPr bwMode="auto">
                <a:xfrm>
                  <a:off x="1396" y="2356"/>
                  <a:ext cx="0" cy="43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4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396" y="2716"/>
                  <a:ext cx="2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47" name="Line 27"/>
                <p:cNvSpPr>
                  <a:spLocks noChangeShapeType="1"/>
                </p:cNvSpPr>
                <p:nvPr/>
              </p:nvSpPr>
              <p:spPr bwMode="auto">
                <a:xfrm>
                  <a:off x="1102" y="2716"/>
                  <a:ext cx="20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4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091" y="1625"/>
                  <a:ext cx="249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i="1"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33794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35" y="2648"/>
                  <a:ext cx="24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i="1">
                      <a:latin typeface="Times New Roman" panose="02020603050405020304" pitchFamily="18" charset="0"/>
                    </a:rPr>
                    <a:t>z</a:t>
                  </a:r>
                </a:p>
              </p:txBody>
            </p:sp>
            <p:sp>
              <p:nvSpPr>
                <p:cNvPr id="33795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270" y="2607"/>
                  <a:ext cx="24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i="1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33795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045" y="2160"/>
                  <a:ext cx="24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i="1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33795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05" y="2247"/>
                  <a:ext cx="24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i="1"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</p:grpSp>
        </p:grpSp>
      </p:grpSp>
      <p:sp>
        <p:nvSpPr>
          <p:cNvPr id="337953" name="Text Box 33"/>
          <p:cNvSpPr txBox="1">
            <a:spLocks noChangeArrowheads="1"/>
          </p:cNvSpPr>
          <p:nvPr/>
        </p:nvSpPr>
        <p:spPr bwMode="auto">
          <a:xfrm>
            <a:off x="5257800" y="2117726"/>
            <a:ext cx="4724400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coaxial line is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good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transmission line in microwave band.   It possesses the electromagnetic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shielding function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as the waveguides, but it has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wider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frequency range of operation.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</a:p>
        </p:txBody>
      </p:sp>
      <p:sp>
        <p:nvSpPr>
          <p:cNvPr id="337954" name="Text Box 34"/>
          <p:cNvSpPr txBox="1">
            <a:spLocks noChangeArrowheads="1"/>
          </p:cNvSpPr>
          <p:nvPr/>
        </p:nvSpPr>
        <p:spPr bwMode="auto">
          <a:xfrm>
            <a:off x="5305425" y="4175126"/>
            <a:ext cx="4419600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coaxial line is a typical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TEM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 transmission line a coaxial line, and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electric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field lines are along with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radial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direction , while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magnetic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field lines are a set of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circles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37955" name="Group 35"/>
          <p:cNvGrpSpPr>
            <a:grpSpLocks/>
          </p:cNvGrpSpPr>
          <p:nvPr/>
        </p:nvGrpSpPr>
        <p:grpSpPr bwMode="auto">
          <a:xfrm>
            <a:off x="2724150" y="4657726"/>
            <a:ext cx="2400300" cy="1362075"/>
            <a:chOff x="720" y="2934"/>
            <a:chExt cx="1512" cy="858"/>
          </a:xfrm>
        </p:grpSpPr>
        <p:grpSp>
          <p:nvGrpSpPr>
            <p:cNvPr id="337956" name="Group 36"/>
            <p:cNvGrpSpPr>
              <a:grpSpLocks/>
            </p:cNvGrpSpPr>
            <p:nvPr/>
          </p:nvGrpSpPr>
          <p:grpSpPr bwMode="auto">
            <a:xfrm>
              <a:off x="780" y="2934"/>
              <a:ext cx="525" cy="497"/>
              <a:chOff x="908" y="3068"/>
              <a:chExt cx="525" cy="537"/>
            </a:xfrm>
          </p:grpSpPr>
          <p:sp>
            <p:nvSpPr>
              <p:cNvPr id="337957" name="Line 37"/>
              <p:cNvSpPr>
                <a:spLocks noChangeShapeType="1"/>
              </p:cNvSpPr>
              <p:nvPr/>
            </p:nvSpPr>
            <p:spPr bwMode="auto">
              <a:xfrm>
                <a:off x="1181" y="3068"/>
                <a:ext cx="0" cy="53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7958" name="Group 38"/>
              <p:cNvGrpSpPr>
                <a:grpSpLocks/>
              </p:cNvGrpSpPr>
              <p:nvPr/>
            </p:nvGrpSpPr>
            <p:grpSpPr bwMode="auto">
              <a:xfrm>
                <a:off x="908" y="3144"/>
                <a:ext cx="525" cy="382"/>
                <a:chOff x="2682" y="2472"/>
                <a:chExt cx="543" cy="382"/>
              </a:xfrm>
            </p:grpSpPr>
            <p:sp>
              <p:nvSpPr>
                <p:cNvPr id="337959" name="Line 39"/>
                <p:cNvSpPr>
                  <a:spLocks noChangeShapeType="1"/>
                </p:cNvSpPr>
                <p:nvPr/>
              </p:nvSpPr>
              <p:spPr bwMode="auto">
                <a:xfrm>
                  <a:off x="2682" y="2668"/>
                  <a:ext cx="543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6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762" y="2483"/>
                  <a:ext cx="384" cy="37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61" name="Line 41"/>
                <p:cNvSpPr>
                  <a:spLocks noChangeShapeType="1"/>
                </p:cNvSpPr>
                <p:nvPr/>
              </p:nvSpPr>
              <p:spPr bwMode="auto">
                <a:xfrm>
                  <a:off x="2762" y="2472"/>
                  <a:ext cx="396" cy="38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37962" name="Group 42"/>
            <p:cNvGrpSpPr>
              <a:grpSpLocks/>
            </p:cNvGrpSpPr>
            <p:nvPr/>
          </p:nvGrpSpPr>
          <p:grpSpPr bwMode="auto">
            <a:xfrm>
              <a:off x="720" y="3550"/>
              <a:ext cx="1512" cy="242"/>
              <a:chOff x="720" y="3550"/>
              <a:chExt cx="1512" cy="242"/>
            </a:xfrm>
          </p:grpSpPr>
          <p:sp>
            <p:nvSpPr>
              <p:cNvPr id="337963" name="Line 43"/>
              <p:cNvSpPr>
                <a:spLocks noChangeShapeType="1"/>
              </p:cNvSpPr>
              <p:nvPr/>
            </p:nvSpPr>
            <p:spPr bwMode="auto">
              <a:xfrm flipV="1">
                <a:off x="720" y="3661"/>
                <a:ext cx="36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64" name="Text Box 44"/>
              <p:cNvSpPr txBox="1">
                <a:spLocks noChangeArrowheads="1"/>
              </p:cNvSpPr>
              <p:nvPr/>
            </p:nvSpPr>
            <p:spPr bwMode="auto">
              <a:xfrm>
                <a:off x="1109" y="3550"/>
                <a:ext cx="1123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Electric field lines</a:t>
                </a:r>
              </a:p>
            </p:txBody>
          </p:sp>
        </p:grpSp>
      </p:grpSp>
      <p:grpSp>
        <p:nvGrpSpPr>
          <p:cNvPr id="337965" name="Group 45"/>
          <p:cNvGrpSpPr>
            <a:grpSpLocks/>
          </p:cNvGrpSpPr>
          <p:nvPr/>
        </p:nvGrpSpPr>
        <p:grpSpPr bwMode="auto">
          <a:xfrm>
            <a:off x="2724150" y="4689475"/>
            <a:ext cx="2590800" cy="1690688"/>
            <a:chOff x="720" y="2942"/>
            <a:chExt cx="1632" cy="1065"/>
          </a:xfrm>
        </p:grpSpPr>
        <p:grpSp>
          <p:nvGrpSpPr>
            <p:cNvPr id="337966" name="Group 46"/>
            <p:cNvGrpSpPr>
              <a:grpSpLocks/>
            </p:cNvGrpSpPr>
            <p:nvPr/>
          </p:nvGrpSpPr>
          <p:grpSpPr bwMode="auto">
            <a:xfrm>
              <a:off x="812" y="2942"/>
              <a:ext cx="471" cy="434"/>
              <a:chOff x="3593" y="2428"/>
              <a:chExt cx="487" cy="469"/>
            </a:xfrm>
          </p:grpSpPr>
          <p:sp>
            <p:nvSpPr>
              <p:cNvPr id="337967" name="Oval 47"/>
              <p:cNvSpPr>
                <a:spLocks noChangeArrowheads="1"/>
              </p:cNvSpPr>
              <p:nvPr/>
            </p:nvSpPr>
            <p:spPr bwMode="auto">
              <a:xfrm>
                <a:off x="3593" y="2428"/>
                <a:ext cx="487" cy="469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68" name="Oval 48"/>
              <p:cNvSpPr>
                <a:spLocks noChangeArrowheads="1"/>
              </p:cNvSpPr>
              <p:nvPr/>
            </p:nvSpPr>
            <p:spPr bwMode="auto">
              <a:xfrm>
                <a:off x="3684" y="2516"/>
                <a:ext cx="305" cy="294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69" name="Oval 49"/>
              <p:cNvSpPr>
                <a:spLocks noChangeArrowheads="1"/>
              </p:cNvSpPr>
              <p:nvPr/>
            </p:nvSpPr>
            <p:spPr bwMode="auto">
              <a:xfrm>
                <a:off x="3639" y="2472"/>
                <a:ext cx="396" cy="382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7970" name="Group 50"/>
            <p:cNvGrpSpPr>
              <a:grpSpLocks/>
            </p:cNvGrpSpPr>
            <p:nvPr/>
          </p:nvGrpSpPr>
          <p:grpSpPr bwMode="auto">
            <a:xfrm>
              <a:off x="720" y="3744"/>
              <a:ext cx="1632" cy="263"/>
              <a:chOff x="864" y="3865"/>
              <a:chExt cx="1632" cy="263"/>
            </a:xfrm>
          </p:grpSpPr>
          <p:sp>
            <p:nvSpPr>
              <p:cNvPr id="337971" name="Line 51"/>
              <p:cNvSpPr>
                <a:spLocks noChangeShapeType="1"/>
              </p:cNvSpPr>
              <p:nvPr/>
            </p:nvSpPr>
            <p:spPr bwMode="auto">
              <a:xfrm>
                <a:off x="864" y="3970"/>
                <a:ext cx="362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72" name="Text Box 52"/>
              <p:cNvSpPr txBox="1">
                <a:spLocks noChangeArrowheads="1"/>
              </p:cNvSpPr>
              <p:nvPr/>
            </p:nvSpPr>
            <p:spPr bwMode="auto">
              <a:xfrm>
                <a:off x="1233" y="3865"/>
                <a:ext cx="1263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Magnetic field lines</a:t>
                </a:r>
              </a:p>
            </p:txBody>
          </p:sp>
        </p:grpSp>
      </p:grpSp>
      <p:sp>
        <p:nvSpPr>
          <p:cNvPr id="337973" name="AutoShape 5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7974" name="AutoShape 5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2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autoUpdateAnimBg="0"/>
      <p:bldP spid="337923" grpId="0" autoUpdateAnimBg="0"/>
      <p:bldP spid="337953" grpId="0" autoUpdateAnimBg="0"/>
      <p:bldP spid="337954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1981200" y="304801"/>
            <a:ext cx="7772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A coaxial line can also be considered as a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circular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waveguide that supports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and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TM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waves, besides the TEM wave.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However,   if we properly design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the dimensions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according to the operating frequency, these non-TEM waves can be restrain 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</a:p>
        </p:txBody>
      </p:sp>
      <p:grpSp>
        <p:nvGrpSpPr>
          <p:cNvPr id="338947" name="Group 3"/>
          <p:cNvGrpSpPr>
            <a:grpSpLocks/>
          </p:cNvGrpSpPr>
          <p:nvPr/>
        </p:nvGrpSpPr>
        <p:grpSpPr bwMode="auto">
          <a:xfrm>
            <a:off x="2000250" y="1828801"/>
            <a:ext cx="8229600" cy="1997075"/>
            <a:chOff x="432" y="1152"/>
            <a:chExt cx="5184" cy="1258"/>
          </a:xfrm>
        </p:grpSpPr>
        <p:sp>
          <p:nvSpPr>
            <p:cNvPr id="338948" name="Text Box 4"/>
            <p:cNvSpPr txBox="1">
              <a:spLocks noChangeArrowheads="1"/>
            </p:cNvSpPr>
            <p:nvPr/>
          </p:nvSpPr>
          <p:spPr bwMode="auto">
            <a:xfrm>
              <a:off x="432" y="1152"/>
              <a:ext cx="5184" cy="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The method for analyzing non-TEM waves in a coaxial line is similar to that for a circular waveguide</a:t>
              </a:r>
              <a:r>
                <a:rPr kumimoji="1"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However, the coaxial line has an internal conductor, the range of the variable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is                , and          . Hence,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second kind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of Bessel function with the singularity at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 = 0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should be the solution of Bessel equation as well, i.e.</a:t>
              </a:r>
              <a:r>
                <a:rPr kumimoji="1"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</a:t>
              </a:r>
              <a:endPara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38949" name="Object 5"/>
            <p:cNvGraphicFramePr>
              <a:graphicFrameLocks noChangeAspect="1"/>
            </p:cNvGraphicFramePr>
            <p:nvPr/>
          </p:nvGraphicFramePr>
          <p:xfrm>
            <a:off x="3222" y="1710"/>
            <a:ext cx="576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378" r:id="rId3" imgW="558558" imgH="177723" progId="Equation.3">
                    <p:embed/>
                  </p:oleObj>
                </mc:Choice>
                <mc:Fallback>
                  <p:oleObj r:id="rId3" imgW="558558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2" y="1710"/>
                          <a:ext cx="576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950" name="Object 6"/>
            <p:cNvGraphicFramePr>
              <a:graphicFrameLocks noChangeAspect="1"/>
            </p:cNvGraphicFramePr>
            <p:nvPr/>
          </p:nvGraphicFramePr>
          <p:xfrm>
            <a:off x="4209" y="1698"/>
            <a:ext cx="351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379" r:id="rId5" imgW="342603" imgH="177646" progId="Equation.3">
                    <p:embed/>
                  </p:oleObj>
                </mc:Choice>
                <mc:Fallback>
                  <p:oleObj r:id="rId5" imgW="342603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9" y="1698"/>
                          <a:ext cx="351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6629400" y="3848101"/>
          <a:ext cx="22860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0" name="Equation" r:id="rId7" imgW="1358640" imgH="228600" progId="Equation.3">
                  <p:embed/>
                </p:oleObj>
              </mc:Choice>
              <mc:Fallback>
                <p:oleObj name="Equation" r:id="rId7" imgW="1358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848101"/>
                        <a:ext cx="22860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5562600" y="4267201"/>
            <a:ext cx="4343400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For TM and TE waves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based on the boundary conditions the cutoff propagation constant are found first, then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cutoff wavelengths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can be obtained. </a:t>
            </a:r>
          </a:p>
        </p:txBody>
      </p:sp>
      <p:grpSp>
        <p:nvGrpSpPr>
          <p:cNvPr id="338953" name="Group 9"/>
          <p:cNvGrpSpPr>
            <a:grpSpLocks/>
          </p:cNvGrpSpPr>
          <p:nvPr/>
        </p:nvGrpSpPr>
        <p:grpSpPr bwMode="auto">
          <a:xfrm>
            <a:off x="2209800" y="4010026"/>
            <a:ext cx="3276600" cy="1857375"/>
            <a:chOff x="432" y="2526"/>
            <a:chExt cx="2064" cy="1170"/>
          </a:xfrm>
        </p:grpSpPr>
        <p:sp>
          <p:nvSpPr>
            <p:cNvPr id="338954" name="Rectangle 10"/>
            <p:cNvSpPr>
              <a:spLocks noChangeArrowheads="1"/>
            </p:cNvSpPr>
            <p:nvPr/>
          </p:nvSpPr>
          <p:spPr bwMode="auto">
            <a:xfrm>
              <a:off x="432" y="3028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38955" name="Group 11"/>
            <p:cNvGrpSpPr>
              <a:grpSpLocks/>
            </p:cNvGrpSpPr>
            <p:nvPr/>
          </p:nvGrpSpPr>
          <p:grpSpPr bwMode="auto">
            <a:xfrm>
              <a:off x="528" y="2526"/>
              <a:ext cx="1968" cy="1170"/>
              <a:chOff x="432" y="2446"/>
              <a:chExt cx="1968" cy="1170"/>
            </a:xfrm>
          </p:grpSpPr>
          <p:sp>
            <p:nvSpPr>
              <p:cNvPr id="338956" name="Line 12"/>
              <p:cNvSpPr>
                <a:spLocks noChangeShapeType="1"/>
              </p:cNvSpPr>
              <p:nvPr/>
            </p:nvSpPr>
            <p:spPr bwMode="auto">
              <a:xfrm flipV="1">
                <a:off x="536" y="3435"/>
                <a:ext cx="16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57" name="Line 13"/>
              <p:cNvSpPr>
                <a:spLocks noChangeShapeType="1"/>
              </p:cNvSpPr>
              <p:nvPr/>
            </p:nvSpPr>
            <p:spPr bwMode="auto">
              <a:xfrm>
                <a:off x="536" y="3394"/>
                <a:ext cx="0" cy="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58" name="Line 14"/>
              <p:cNvSpPr>
                <a:spLocks noChangeShapeType="1"/>
              </p:cNvSpPr>
              <p:nvPr/>
            </p:nvSpPr>
            <p:spPr bwMode="auto">
              <a:xfrm>
                <a:off x="1671" y="2619"/>
                <a:ext cx="0" cy="8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59" name="Line 15"/>
              <p:cNvSpPr>
                <a:spLocks noChangeShapeType="1"/>
              </p:cNvSpPr>
              <p:nvPr/>
            </p:nvSpPr>
            <p:spPr bwMode="auto">
              <a:xfrm flipV="1">
                <a:off x="1265" y="2760"/>
                <a:ext cx="0" cy="6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60" name="Line 16"/>
              <p:cNvSpPr>
                <a:spLocks noChangeShapeType="1"/>
              </p:cNvSpPr>
              <p:nvPr/>
            </p:nvSpPr>
            <p:spPr bwMode="auto">
              <a:xfrm flipH="1">
                <a:off x="1411" y="2659"/>
                <a:ext cx="25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61" name="Line 17"/>
              <p:cNvSpPr>
                <a:spLocks noChangeShapeType="1"/>
              </p:cNvSpPr>
              <p:nvPr/>
            </p:nvSpPr>
            <p:spPr bwMode="auto">
              <a:xfrm flipH="1">
                <a:off x="1005" y="2881"/>
                <a:ext cx="25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62" name="Text Box 18"/>
              <p:cNvSpPr txBox="1">
                <a:spLocks noChangeArrowheads="1"/>
              </p:cNvSpPr>
              <p:nvPr/>
            </p:nvSpPr>
            <p:spPr bwMode="auto">
              <a:xfrm>
                <a:off x="432" y="3394"/>
                <a:ext cx="229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38963" name="Text Box 19"/>
              <p:cNvSpPr txBox="1">
                <a:spLocks noChangeArrowheads="1"/>
              </p:cNvSpPr>
              <p:nvPr/>
            </p:nvSpPr>
            <p:spPr bwMode="auto">
              <a:xfrm>
                <a:off x="901" y="2861"/>
                <a:ext cx="395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TE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38964" name="Text Box 20"/>
              <p:cNvSpPr txBox="1">
                <a:spLocks noChangeArrowheads="1"/>
              </p:cNvSpPr>
              <p:nvPr/>
            </p:nvSpPr>
            <p:spPr bwMode="auto">
              <a:xfrm>
                <a:off x="890" y="2640"/>
                <a:ext cx="454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TM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01</a:t>
                </a:r>
              </a:p>
            </p:txBody>
          </p:sp>
          <p:sp>
            <p:nvSpPr>
              <p:cNvPr id="338965" name="Text Box 21"/>
              <p:cNvSpPr txBox="1">
                <a:spLocks noChangeArrowheads="1"/>
              </p:cNvSpPr>
              <p:nvPr/>
            </p:nvSpPr>
            <p:spPr bwMode="auto">
              <a:xfrm>
                <a:off x="1338" y="2446"/>
                <a:ext cx="375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TE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38966" name="Text Box 22"/>
              <p:cNvSpPr txBox="1">
                <a:spLocks noChangeArrowheads="1"/>
              </p:cNvSpPr>
              <p:nvPr/>
            </p:nvSpPr>
            <p:spPr bwMode="auto">
              <a:xfrm>
                <a:off x="1421" y="3374"/>
                <a:ext cx="58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>
                    <a:latin typeface="Times New Roman" panose="02020603050405020304" pitchFamily="18" charset="0"/>
                    <a:sym typeface="Symbol" panose="05050102010706020507" pitchFamily="18" charset="2"/>
                  </a:rPr>
                  <a:t>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a + b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338967" name="Text Box 23"/>
              <p:cNvSpPr txBox="1">
                <a:spLocks noChangeArrowheads="1"/>
              </p:cNvSpPr>
              <p:nvPr/>
            </p:nvSpPr>
            <p:spPr bwMode="auto">
              <a:xfrm>
                <a:off x="2098" y="3314"/>
                <a:ext cx="30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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38968" name="Text Box 24"/>
              <p:cNvSpPr txBox="1">
                <a:spLocks noChangeArrowheads="1"/>
              </p:cNvSpPr>
              <p:nvPr/>
            </p:nvSpPr>
            <p:spPr bwMode="auto">
              <a:xfrm>
                <a:off x="973" y="3374"/>
                <a:ext cx="58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>
                    <a:latin typeface="Times New Roman" panose="02020603050405020304" pitchFamily="18" charset="0"/>
                    <a:sym typeface="Symbol" panose="05050102010706020507" pitchFamily="18" charset="2"/>
                  </a:rPr>
                  <a:t>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b - a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)</a:t>
                </a:r>
              </a:p>
            </p:txBody>
          </p:sp>
        </p:grpSp>
      </p:grpSp>
      <p:sp>
        <p:nvSpPr>
          <p:cNvPr id="338969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8970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5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utoUpdateAnimBg="0"/>
      <p:bldP spid="33895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970" name="Group 2"/>
          <p:cNvGrpSpPr>
            <a:grpSpLocks/>
          </p:cNvGrpSpPr>
          <p:nvPr/>
        </p:nvGrpSpPr>
        <p:grpSpPr bwMode="auto">
          <a:xfrm>
            <a:off x="2438400" y="457201"/>
            <a:ext cx="3124200" cy="1857375"/>
            <a:chOff x="432" y="240"/>
            <a:chExt cx="1968" cy="1170"/>
          </a:xfrm>
        </p:grpSpPr>
        <p:sp>
          <p:nvSpPr>
            <p:cNvPr id="339971" name="Rectangle 3"/>
            <p:cNvSpPr>
              <a:spLocks noChangeArrowheads="1"/>
            </p:cNvSpPr>
            <p:nvPr/>
          </p:nvSpPr>
          <p:spPr bwMode="auto">
            <a:xfrm>
              <a:off x="432" y="724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39972" name="Group 4"/>
            <p:cNvGrpSpPr>
              <a:grpSpLocks/>
            </p:cNvGrpSpPr>
            <p:nvPr/>
          </p:nvGrpSpPr>
          <p:grpSpPr bwMode="auto">
            <a:xfrm>
              <a:off x="432" y="240"/>
              <a:ext cx="1968" cy="1170"/>
              <a:chOff x="432" y="384"/>
              <a:chExt cx="1968" cy="1170"/>
            </a:xfrm>
          </p:grpSpPr>
          <p:sp>
            <p:nvSpPr>
              <p:cNvPr id="339973" name="Line 5"/>
              <p:cNvSpPr>
                <a:spLocks noChangeShapeType="1"/>
              </p:cNvSpPr>
              <p:nvPr/>
            </p:nvSpPr>
            <p:spPr bwMode="auto">
              <a:xfrm flipV="1">
                <a:off x="536" y="1373"/>
                <a:ext cx="16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74" name="Line 6"/>
              <p:cNvSpPr>
                <a:spLocks noChangeShapeType="1"/>
              </p:cNvSpPr>
              <p:nvPr/>
            </p:nvSpPr>
            <p:spPr bwMode="auto">
              <a:xfrm>
                <a:off x="536" y="1332"/>
                <a:ext cx="0" cy="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75" name="Line 7"/>
              <p:cNvSpPr>
                <a:spLocks noChangeShapeType="1"/>
              </p:cNvSpPr>
              <p:nvPr/>
            </p:nvSpPr>
            <p:spPr bwMode="auto">
              <a:xfrm>
                <a:off x="1671" y="557"/>
                <a:ext cx="0" cy="8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76" name="Line 8"/>
              <p:cNvSpPr>
                <a:spLocks noChangeShapeType="1"/>
              </p:cNvSpPr>
              <p:nvPr/>
            </p:nvSpPr>
            <p:spPr bwMode="auto">
              <a:xfrm flipV="1">
                <a:off x="1265" y="698"/>
                <a:ext cx="0" cy="6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77" name="Line 9"/>
              <p:cNvSpPr>
                <a:spLocks noChangeShapeType="1"/>
              </p:cNvSpPr>
              <p:nvPr/>
            </p:nvSpPr>
            <p:spPr bwMode="auto">
              <a:xfrm flipH="1">
                <a:off x="1411" y="597"/>
                <a:ext cx="25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78" name="Line 10"/>
              <p:cNvSpPr>
                <a:spLocks noChangeShapeType="1"/>
              </p:cNvSpPr>
              <p:nvPr/>
            </p:nvSpPr>
            <p:spPr bwMode="auto">
              <a:xfrm flipH="1">
                <a:off x="1005" y="819"/>
                <a:ext cx="25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79" name="Text Box 11"/>
              <p:cNvSpPr txBox="1">
                <a:spLocks noChangeArrowheads="1"/>
              </p:cNvSpPr>
              <p:nvPr/>
            </p:nvSpPr>
            <p:spPr bwMode="auto">
              <a:xfrm>
                <a:off x="432" y="1332"/>
                <a:ext cx="229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39980" name="Text Box 12"/>
              <p:cNvSpPr txBox="1">
                <a:spLocks noChangeArrowheads="1"/>
              </p:cNvSpPr>
              <p:nvPr/>
            </p:nvSpPr>
            <p:spPr bwMode="auto">
              <a:xfrm>
                <a:off x="901" y="799"/>
                <a:ext cx="443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TE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39981" name="Text Box 13"/>
              <p:cNvSpPr txBox="1">
                <a:spLocks noChangeArrowheads="1"/>
              </p:cNvSpPr>
              <p:nvPr/>
            </p:nvSpPr>
            <p:spPr bwMode="auto">
              <a:xfrm>
                <a:off x="890" y="578"/>
                <a:ext cx="454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01</a:t>
                </a:r>
              </a:p>
            </p:txBody>
          </p:sp>
          <p:sp>
            <p:nvSpPr>
              <p:cNvPr id="339982" name="Text Box 14"/>
              <p:cNvSpPr txBox="1">
                <a:spLocks noChangeArrowheads="1"/>
              </p:cNvSpPr>
              <p:nvPr/>
            </p:nvSpPr>
            <p:spPr bwMode="auto">
              <a:xfrm>
                <a:off x="1338" y="384"/>
                <a:ext cx="375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TE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39983" name="Text Box 15"/>
              <p:cNvSpPr txBox="1">
                <a:spLocks noChangeArrowheads="1"/>
              </p:cNvSpPr>
              <p:nvPr/>
            </p:nvSpPr>
            <p:spPr bwMode="auto">
              <a:xfrm>
                <a:off x="1421" y="1312"/>
                <a:ext cx="58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>
                    <a:latin typeface="Times New Roman" panose="02020603050405020304" pitchFamily="18" charset="0"/>
                    <a:sym typeface="Symbol" panose="05050102010706020507" pitchFamily="18" charset="2"/>
                  </a:rPr>
                  <a:t>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a + b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339984" name="Text Box 16"/>
              <p:cNvSpPr txBox="1">
                <a:spLocks noChangeArrowheads="1"/>
              </p:cNvSpPr>
              <p:nvPr/>
            </p:nvSpPr>
            <p:spPr bwMode="auto">
              <a:xfrm>
                <a:off x="2098" y="1252"/>
                <a:ext cx="30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</a:t>
                </a:r>
                <a:r>
                  <a:rPr lang="en-US" altLang="zh-CN" sz="1600" i="1" baseline="-250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39985" name="Text Box 17"/>
              <p:cNvSpPr txBox="1">
                <a:spLocks noChangeArrowheads="1"/>
              </p:cNvSpPr>
              <p:nvPr/>
            </p:nvSpPr>
            <p:spPr bwMode="auto">
              <a:xfrm>
                <a:off x="973" y="1312"/>
                <a:ext cx="58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1600">
                    <a:latin typeface="Times New Roman" panose="02020603050405020304" pitchFamily="18" charset="0"/>
                    <a:sym typeface="Symbol" panose="05050102010706020507" pitchFamily="18" charset="2"/>
                  </a:rPr>
                  <a:t>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b - a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)</a:t>
                </a:r>
              </a:p>
            </p:txBody>
          </p:sp>
        </p:grpSp>
      </p:grpSp>
      <p:grpSp>
        <p:nvGrpSpPr>
          <p:cNvPr id="339986" name="Group 18"/>
          <p:cNvGrpSpPr>
            <a:grpSpLocks/>
          </p:cNvGrpSpPr>
          <p:nvPr/>
        </p:nvGrpSpPr>
        <p:grpSpPr bwMode="auto">
          <a:xfrm>
            <a:off x="5486400" y="304801"/>
            <a:ext cx="4648200" cy="854075"/>
            <a:chOff x="2496" y="240"/>
            <a:chExt cx="2928" cy="538"/>
          </a:xfrm>
        </p:grpSpPr>
        <p:sp>
          <p:nvSpPr>
            <p:cNvPr id="339987" name="Text Box 19"/>
            <p:cNvSpPr txBox="1">
              <a:spLocks noChangeArrowheads="1"/>
            </p:cNvSpPr>
            <p:nvPr/>
          </p:nvSpPr>
          <p:spPr bwMode="auto">
            <a:xfrm>
              <a:off x="2496" y="240"/>
              <a:ext cx="292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The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TE</a:t>
              </a:r>
              <a:r>
                <a:rPr kumimoji="1" lang="en-US" altLang="zh-CN" sz="2000" baseline="-30000">
                  <a:latin typeface="Times New Roman" panose="02020603050405020304" pitchFamily="18" charset="0"/>
                </a:rPr>
                <a:t>11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wave has the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longest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cutoff wavelength, and it is                 .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</a:t>
              </a:r>
            </a:p>
          </p:txBody>
        </p:sp>
        <p:graphicFrame>
          <p:nvGraphicFramePr>
            <p:cNvPr id="339988" name="Object 20"/>
            <p:cNvGraphicFramePr>
              <a:graphicFrameLocks noChangeAspect="1"/>
            </p:cNvGraphicFramePr>
            <p:nvPr/>
          </p:nvGraphicFramePr>
          <p:xfrm>
            <a:off x="4002" y="552"/>
            <a:ext cx="581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02" name="Equation" r:id="rId3" imgW="533160" imgH="203040" progId="Equation.3">
                    <p:embed/>
                  </p:oleObj>
                </mc:Choice>
                <mc:Fallback>
                  <p:oleObj name="Equation" r:id="rId3" imgW="533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2" y="552"/>
                          <a:ext cx="581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9989" name="Object 21"/>
          <p:cNvGraphicFramePr>
            <a:graphicFrameLocks noChangeAspect="1"/>
          </p:cNvGraphicFramePr>
          <p:nvPr/>
        </p:nvGraphicFramePr>
        <p:xfrm>
          <a:off x="7108825" y="2362200"/>
          <a:ext cx="1327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03" name="Equation" r:id="rId5" imgW="774360" imgH="203040" progId="Equation.3">
                  <p:embed/>
                </p:oleObj>
              </mc:Choice>
              <mc:Fallback>
                <p:oleObj name="Equation" r:id="rId5" imgW="774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25" y="2362200"/>
                        <a:ext cx="13271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5486400" y="1066801"/>
            <a:ext cx="45720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To restrain the non-TEM wave,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operating wavelength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must satisfy the following inequality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9991" name="Text Box 23"/>
          <p:cNvSpPr txBox="1">
            <a:spLocks noChangeArrowheads="1"/>
          </p:cNvSpPr>
          <p:nvPr/>
        </p:nvSpPr>
        <p:spPr bwMode="auto">
          <a:xfrm>
            <a:off x="2095500" y="2590801"/>
            <a:ext cx="77343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In other words,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dimensions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coaxial line should satisfy the following inequality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39992" name="Object 24"/>
          <p:cNvGraphicFramePr>
            <a:graphicFrameLocks noChangeAspect="1"/>
          </p:cNvGraphicFramePr>
          <p:nvPr/>
        </p:nvGraphicFramePr>
        <p:xfrm>
          <a:off x="5334000" y="3124200"/>
          <a:ext cx="12763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04" name="Equation" r:id="rId7" imgW="876240" imgH="393480" progId="Equation.3">
                  <p:embed/>
                </p:oleObj>
              </mc:Choice>
              <mc:Fallback>
                <p:oleObj name="Equation" r:id="rId7" imgW="876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24200"/>
                        <a:ext cx="12763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93" name="Text Box 25"/>
          <p:cNvSpPr txBox="1">
            <a:spLocks noChangeArrowheads="1"/>
          </p:cNvSpPr>
          <p:nvPr/>
        </p:nvSpPr>
        <p:spPr bwMode="auto">
          <a:xfrm>
            <a:off x="2133600" y="3657601"/>
            <a:ext cx="7924800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Hence, in order to eliminate the higher order modes in a coaxial line, the dimensions have to be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decreased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as the frequency increases. But small sizes will result in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increase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of loss and the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restriction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transmitted power. For this reason, the coaxial line is usually used for the frequencies below </a:t>
            </a:r>
            <a:r>
              <a:rPr kumimoji="1" lang="en-US" altLang="zh-CN" sz="2000">
                <a:latin typeface="Times New Roman" panose="02020603050405020304" pitchFamily="18" charset="0"/>
              </a:rPr>
              <a:t>3GHz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39994" name="Text Box 26"/>
          <p:cNvSpPr txBox="1">
            <a:spLocks noChangeArrowheads="1"/>
          </p:cNvSpPr>
          <p:nvPr/>
        </p:nvSpPr>
        <p:spPr bwMode="auto">
          <a:xfrm>
            <a:off x="2143126" y="5638801"/>
            <a:ext cx="80676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However, the operating frequency has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no lower limit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and the coaxial line can also be used to construct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 cavity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39995" name="Text Box 27"/>
          <p:cNvSpPr txBox="1">
            <a:spLocks noChangeArrowheads="1"/>
          </p:cNvSpPr>
          <p:nvPr/>
        </p:nvSpPr>
        <p:spPr bwMode="auto">
          <a:xfrm rot="10800000">
            <a:off x="4413936" y="685800"/>
            <a:ext cx="646331" cy="1341438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TEM wave</a:t>
            </a:r>
          </a:p>
        </p:txBody>
      </p:sp>
    </p:spTree>
    <p:extLst>
      <p:ext uri="{BB962C8B-B14F-4D97-AF65-F5344CB8AC3E}">
        <p14:creationId xmlns:p14="http://schemas.microsoft.com/office/powerpoint/2010/main" val="62710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90" grpId="0" autoUpdateAnimBg="0"/>
      <p:bldP spid="339991" grpId="0" autoUpdateAnimBg="0"/>
      <p:bldP spid="339993" grpId="0" autoUpdateAnimBg="0"/>
      <p:bldP spid="339994" grpId="0" autoUpdateAnimBg="0"/>
      <p:bldP spid="339995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0"/>
            <a:ext cx="9142412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367213" y="3141664"/>
            <a:ext cx="4806950" cy="122237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7200" i="1">
                <a:latin typeface="Arial" panose="020B0604020202020204" pitchFamily="34" charset="0"/>
                <a:ea typeface="方正兰亭黑简体"/>
                <a:cs typeface="方正兰亭黑简体"/>
              </a:rPr>
              <a:t>Thanks</a:t>
            </a:r>
            <a:r>
              <a:rPr lang="zh-CN" altLang="en-US" sz="7200">
                <a:latin typeface="Arial" panose="020B0604020202020204" pitchFamily="34" charset="0"/>
                <a:ea typeface="方正大标宋简体" pitchFamily="2" charset="-122"/>
              </a:rPr>
              <a:t>！</a:t>
            </a:r>
            <a:endParaRPr lang="en-US" altLang="zh-CN" sz="7200">
              <a:latin typeface="Arial" panose="020B0604020202020204" pitchFamily="34" charset="0"/>
              <a:ea typeface="方正大标宋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2971800" y="381001"/>
            <a:ext cx="6400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The general approach to study the wave guiding systems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2362200" y="990601"/>
            <a:ext cx="7543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Suppose the wave guiding system is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infinitely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long, and let it be placed along the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-axis and the propagating direction be along the positive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-direction.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Then the electric and the magnetic field intensities can be expressed as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72388" name="Object 4"/>
          <p:cNvGraphicFramePr>
            <a:graphicFrameLocks noChangeAspect="1"/>
          </p:cNvGraphicFramePr>
          <p:nvPr/>
        </p:nvGraphicFramePr>
        <p:xfrm>
          <a:off x="4862513" y="2667001"/>
          <a:ext cx="24828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2" name="Equation" r:id="rId3" imgW="1574640" imgH="241200" progId="Equation.3">
                  <p:embed/>
                </p:oleObj>
              </mc:Choice>
              <mc:Fallback>
                <p:oleObj name="Equation" r:id="rId3" imgW="1574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2667001"/>
                        <a:ext cx="248285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9" name="Object 5"/>
          <p:cNvGraphicFramePr>
            <a:graphicFrameLocks noChangeAspect="1"/>
          </p:cNvGraphicFramePr>
          <p:nvPr/>
        </p:nvGraphicFramePr>
        <p:xfrm>
          <a:off x="4851401" y="3179764"/>
          <a:ext cx="25638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3" name="Equation" r:id="rId5" imgW="1625400" imgH="241200" progId="Equation.3">
                  <p:embed/>
                </p:oleObj>
              </mc:Choice>
              <mc:Fallback>
                <p:oleObj name="Equation" r:id="rId5" imgW="1625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1" y="3179764"/>
                        <a:ext cx="2563813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0" name="Object 6"/>
          <p:cNvGraphicFramePr>
            <a:graphicFrameLocks noChangeAspect="1"/>
          </p:cNvGraphicFramePr>
          <p:nvPr/>
        </p:nvGraphicFramePr>
        <p:xfrm>
          <a:off x="4648200" y="4572001"/>
          <a:ext cx="31242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4" r:id="rId7" imgW="2057400" imgH="939800" progId="Equation.3">
                  <p:embed/>
                </p:oleObj>
              </mc:Choice>
              <mc:Fallback>
                <p:oleObj r:id="rId7" imgW="20574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72001"/>
                        <a:ext cx="3124200" cy="143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2362200" y="3505201"/>
            <a:ext cx="7848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where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k</a:t>
            </a:r>
            <a:r>
              <a:rPr kumimoji="1" lang="en-US" altLang="zh-CN" sz="2000" i="1" baseline="-25000">
                <a:latin typeface="Times New Roman" panose="02020603050405020304" pitchFamily="18" charset="0"/>
              </a:rPr>
              <a:t>z</a:t>
            </a:r>
            <a:r>
              <a:rPr kumimoji="1" lang="en-US" altLang="zh-CN" sz="2000" i="1"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is the propagation constant in the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-direction, and they satisfy the following 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vector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Helmholtz equation: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7239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39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5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6" grpId="0" autoUpdateAnimBg="0"/>
      <p:bldP spid="272387" grpId="0" autoUpdateAnimBg="0"/>
      <p:bldP spid="27239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286000" y="304801"/>
            <a:ext cx="7543800" cy="1235075"/>
            <a:chOff x="672" y="192"/>
            <a:chExt cx="4752" cy="778"/>
          </a:xfrm>
        </p:grpSpPr>
        <p:sp>
          <p:nvSpPr>
            <p:cNvPr id="273411" name="Text Box 3"/>
            <p:cNvSpPr txBox="1">
              <a:spLocks noChangeArrowheads="1"/>
            </p:cNvSpPr>
            <p:nvPr/>
          </p:nvSpPr>
          <p:spPr bwMode="auto">
            <a:xfrm>
              <a:off x="672" y="192"/>
              <a:ext cx="4752" cy="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The above equation includes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six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components,                      and</a:t>
              </a:r>
            </a:p>
            <a:p>
              <a:pPr>
                <a:lnSpc>
                  <a:spcPct val="125000"/>
                </a:lnSpc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                , in rectangular coordinate system, and they satisfy the scalar Helmhotz equation.</a:t>
              </a:r>
              <a:r>
                <a:rPr kumimoji="1" lang="en-US" altLang="zh-CN" sz="2000">
                  <a:solidFill>
                    <a:srgbClr val="3333FF"/>
                  </a:solidFill>
                  <a:latin typeface="宋体" panose="02010600030101010101" pitchFamily="2" charset="-122"/>
                </a:rPr>
                <a:t> </a:t>
              </a:r>
              <a:endParaRPr kumimoji="1" lang="en-US" altLang="zh-CN" sz="2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73412" name="Object 4"/>
            <p:cNvGraphicFramePr>
              <a:graphicFrameLocks noChangeAspect="1"/>
            </p:cNvGraphicFramePr>
            <p:nvPr/>
          </p:nvGraphicFramePr>
          <p:xfrm>
            <a:off x="4176" y="264"/>
            <a:ext cx="72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86" r:id="rId3" imgW="634725" imgH="228501" progId="Equation.3">
                    <p:embed/>
                  </p:oleObj>
                </mc:Choice>
                <mc:Fallback>
                  <p:oleObj r:id="rId3" imgW="634725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64"/>
                          <a:ext cx="720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413" name="Object 5"/>
            <p:cNvGraphicFramePr>
              <a:graphicFrameLocks noChangeAspect="1"/>
            </p:cNvGraphicFramePr>
            <p:nvPr/>
          </p:nvGraphicFramePr>
          <p:xfrm>
            <a:off x="732" y="486"/>
            <a:ext cx="80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87" r:id="rId5" imgW="711200" imgH="228600" progId="Equation.3">
                    <p:embed/>
                  </p:oleObj>
                </mc:Choice>
                <mc:Fallback>
                  <p:oleObj r:id="rId5" imgW="71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" y="486"/>
                          <a:ext cx="805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2209800" y="2667001"/>
            <a:ext cx="7772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From Maxwell’s equations, we can find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 relationships between the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-component or the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-component and the </a:t>
            </a:r>
            <a:r>
              <a:rPr kumimoji="1"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-component as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73415" name="Group 7"/>
          <p:cNvGrpSpPr>
            <a:grpSpLocks/>
          </p:cNvGrpSpPr>
          <p:nvPr/>
        </p:nvGrpSpPr>
        <p:grpSpPr bwMode="auto">
          <a:xfrm>
            <a:off x="2667000" y="3657600"/>
            <a:ext cx="6705600" cy="1492250"/>
            <a:chOff x="912" y="1836"/>
            <a:chExt cx="4224" cy="940"/>
          </a:xfrm>
        </p:grpSpPr>
        <p:grpSp>
          <p:nvGrpSpPr>
            <p:cNvPr id="273416" name="Group 8"/>
            <p:cNvGrpSpPr>
              <a:grpSpLocks/>
            </p:cNvGrpSpPr>
            <p:nvPr/>
          </p:nvGrpSpPr>
          <p:grpSpPr bwMode="auto">
            <a:xfrm>
              <a:off x="912" y="1844"/>
              <a:ext cx="1976" cy="918"/>
              <a:chOff x="1862" y="1844"/>
              <a:chExt cx="1976" cy="918"/>
            </a:xfrm>
          </p:grpSpPr>
          <p:graphicFrame>
            <p:nvGraphicFramePr>
              <p:cNvPr id="273417" name="Object 9"/>
              <p:cNvGraphicFramePr>
                <a:graphicFrameLocks noChangeAspect="1"/>
              </p:cNvGraphicFramePr>
              <p:nvPr/>
            </p:nvGraphicFramePr>
            <p:xfrm>
              <a:off x="1868" y="1844"/>
              <a:ext cx="1969" cy="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988" name="Equation" r:id="rId7" imgW="1968480" imgH="457200" progId="Equation.3">
                      <p:embed/>
                    </p:oleObj>
                  </mc:Choice>
                  <mc:Fallback>
                    <p:oleObj name="Equation" r:id="rId7" imgW="196848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8" y="1844"/>
                            <a:ext cx="1969" cy="4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3418" name="Object 10"/>
              <p:cNvGraphicFramePr>
                <a:graphicFrameLocks noChangeAspect="1"/>
              </p:cNvGraphicFramePr>
              <p:nvPr/>
            </p:nvGraphicFramePr>
            <p:xfrm>
              <a:off x="1862" y="2304"/>
              <a:ext cx="1976" cy="4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989" name="Equation" r:id="rId9" imgW="1968480" imgH="457200" progId="Equation.3">
                      <p:embed/>
                    </p:oleObj>
                  </mc:Choice>
                  <mc:Fallback>
                    <p:oleObj name="Equation" r:id="rId9" imgW="196848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2" y="2304"/>
                            <a:ext cx="1976" cy="4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3419" name="Group 11"/>
            <p:cNvGrpSpPr>
              <a:grpSpLocks/>
            </p:cNvGrpSpPr>
            <p:nvPr/>
          </p:nvGrpSpPr>
          <p:grpSpPr bwMode="auto">
            <a:xfrm>
              <a:off x="3161" y="1836"/>
              <a:ext cx="1975" cy="940"/>
              <a:chOff x="1868" y="2852"/>
              <a:chExt cx="1975" cy="940"/>
            </a:xfrm>
          </p:grpSpPr>
          <p:graphicFrame>
            <p:nvGraphicFramePr>
              <p:cNvPr id="273420" name="Object 12"/>
              <p:cNvGraphicFramePr>
                <a:graphicFrameLocks noChangeAspect="1"/>
              </p:cNvGraphicFramePr>
              <p:nvPr/>
            </p:nvGraphicFramePr>
            <p:xfrm>
              <a:off x="1868" y="2852"/>
              <a:ext cx="1864" cy="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990" name="Equation" r:id="rId11" imgW="1866600" imgH="457200" progId="Equation.3">
                      <p:embed/>
                    </p:oleObj>
                  </mc:Choice>
                  <mc:Fallback>
                    <p:oleObj name="Equation" r:id="rId11" imgW="186660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8" y="2852"/>
                            <a:ext cx="1864" cy="4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3421" name="Object 13"/>
              <p:cNvGraphicFramePr>
                <a:graphicFrameLocks noChangeAspect="1"/>
              </p:cNvGraphicFramePr>
              <p:nvPr/>
            </p:nvGraphicFramePr>
            <p:xfrm>
              <a:off x="1868" y="3332"/>
              <a:ext cx="1975" cy="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991" name="Equation" r:id="rId13" imgW="1981080" imgH="457200" progId="Equation.3">
                      <p:embed/>
                    </p:oleObj>
                  </mc:Choice>
                  <mc:Fallback>
                    <p:oleObj name="Equation" r:id="rId13" imgW="198108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8" y="3332"/>
                            <a:ext cx="1975" cy="4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73422" name="Group 14"/>
          <p:cNvGrpSpPr>
            <a:grpSpLocks/>
          </p:cNvGrpSpPr>
          <p:nvPr/>
        </p:nvGrpSpPr>
        <p:grpSpPr bwMode="auto">
          <a:xfrm>
            <a:off x="2209800" y="5105401"/>
            <a:ext cx="2438400" cy="550863"/>
            <a:chOff x="480" y="3216"/>
            <a:chExt cx="1536" cy="347"/>
          </a:xfrm>
        </p:grpSpPr>
        <p:sp>
          <p:nvSpPr>
            <p:cNvPr id="273423" name="Text Box 15"/>
            <p:cNvSpPr txBox="1">
              <a:spLocks noChangeArrowheads="1"/>
            </p:cNvSpPr>
            <p:nvPr/>
          </p:nvSpPr>
          <p:spPr bwMode="auto">
            <a:xfrm>
              <a:off x="480" y="3216"/>
              <a:ext cx="153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Where                   .</a:t>
              </a:r>
            </a:p>
          </p:txBody>
        </p:sp>
        <p:graphicFrame>
          <p:nvGraphicFramePr>
            <p:cNvPr id="273424" name="Object 16"/>
            <p:cNvGraphicFramePr>
              <a:graphicFrameLocks noChangeAspect="1"/>
            </p:cNvGraphicFramePr>
            <p:nvPr/>
          </p:nvGraphicFramePr>
          <p:xfrm>
            <a:off x="1044" y="3328"/>
            <a:ext cx="68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92" name="Equation" r:id="rId15" imgW="761760" imgH="241200" progId="Equation.3">
                    <p:embed/>
                  </p:oleObj>
                </mc:Choice>
                <mc:Fallback>
                  <p:oleObj name="Equation" r:id="rId15" imgW="7617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3328"/>
                          <a:ext cx="684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3425" name="Text Box 17"/>
          <p:cNvSpPr txBox="1">
            <a:spLocks noChangeArrowheads="1"/>
          </p:cNvSpPr>
          <p:nvPr/>
        </p:nvSpPr>
        <p:spPr bwMode="auto">
          <a:xfrm>
            <a:off x="2286000" y="1447801"/>
            <a:ext cx="73914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Based on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boundary conditions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of the wave guiding system and by using the method of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separation of variables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, we can find the solutions for these equations.</a:t>
            </a:r>
            <a:endParaRPr kumimoji="1" lang="en-US" altLang="zh-CN" sz="2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2209800" y="5181601"/>
            <a:ext cx="7543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                   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These relationships are called the representation of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transverse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components by the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longitudinal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 components.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3427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48800" y="6406634"/>
            <a:ext cx="457200" cy="369332"/>
          </a:xfrm>
          <a:prstGeom prst="actionButtonForwardNex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3428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839200" y="6406634"/>
            <a:ext cx="457200" cy="369332"/>
          </a:xfrm>
          <a:prstGeom prst="actionButtonBackPrevious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4" grpId="0" autoUpdateAnimBg="0"/>
      <p:bldP spid="273425" grpId="0" autoUpdateAnimBg="0"/>
      <p:bldP spid="273426" grpId="0" autoUpdateAnimBg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6698</Words>
  <Application>Microsoft Office PowerPoint</Application>
  <PresentationFormat>宽屏</PresentationFormat>
  <Paragraphs>636</Paragraphs>
  <Slides>75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93" baseType="lpstr">
      <vt:lpstr>方正大标宋简体</vt:lpstr>
      <vt:lpstr>黑体</vt:lpstr>
      <vt:lpstr>华文细黑</vt:lpstr>
      <vt:lpstr>楷体_GB2312</vt:lpstr>
      <vt:lpstr>宋体</vt:lpstr>
      <vt:lpstr>幼圆</vt:lpstr>
      <vt:lpstr>Arial</vt:lpstr>
      <vt:lpstr>Calibri</vt:lpstr>
      <vt:lpstr>Century Gothic</vt:lpstr>
      <vt:lpstr>Symbol</vt:lpstr>
      <vt:lpstr>Times New Roman</vt:lpstr>
      <vt:lpstr>Verdana</vt:lpstr>
      <vt:lpstr>Wingdings</vt:lpstr>
      <vt:lpstr>Wingdings 3</vt:lpstr>
      <vt:lpstr>方正兰亭黑简体</vt:lpstr>
      <vt:lpstr>丝状</vt:lpstr>
      <vt:lpstr>Microsoft 公式 3.0</vt:lpstr>
      <vt:lpstr>Adobe Photoshop Image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lwq</dc:creator>
  <cp:lastModifiedBy>lwq</cp:lastModifiedBy>
  <cp:revision>8</cp:revision>
  <dcterms:created xsi:type="dcterms:W3CDTF">2019-03-21T03:59:03Z</dcterms:created>
  <dcterms:modified xsi:type="dcterms:W3CDTF">2019-03-21T06:09:34Z</dcterms:modified>
</cp:coreProperties>
</file>