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77" r:id="rId2"/>
    <p:sldMasterId id="2147483709" r:id="rId3"/>
  </p:sldMasterIdLst>
  <p:notesMasterIdLst>
    <p:notesMasterId r:id="rId25"/>
  </p:notesMasterIdLst>
  <p:sldIdLst>
    <p:sldId id="475" r:id="rId4"/>
    <p:sldId id="303" r:id="rId5"/>
    <p:sldId id="476" r:id="rId6"/>
    <p:sldId id="478" r:id="rId7"/>
    <p:sldId id="487" r:id="rId8"/>
    <p:sldId id="433" r:id="rId9"/>
    <p:sldId id="435" r:id="rId10"/>
    <p:sldId id="455" r:id="rId11"/>
    <p:sldId id="458" r:id="rId12"/>
    <p:sldId id="482" r:id="rId13"/>
    <p:sldId id="440" r:id="rId14"/>
    <p:sldId id="441" r:id="rId15"/>
    <p:sldId id="488" r:id="rId16"/>
    <p:sldId id="453" r:id="rId17"/>
    <p:sldId id="467" r:id="rId18"/>
    <p:sldId id="489" r:id="rId19"/>
    <p:sldId id="490" r:id="rId20"/>
    <p:sldId id="469" r:id="rId21"/>
    <p:sldId id="481" r:id="rId22"/>
    <p:sldId id="491" r:id="rId23"/>
    <p:sldId id="419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6666FF"/>
    <a:srgbClr val="9C9CDF"/>
    <a:srgbClr val="859E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6151" autoAdjust="0"/>
  </p:normalViewPr>
  <p:slideViewPr>
    <p:cSldViewPr snapToGrid="0">
      <p:cViewPr varScale="1">
        <p:scale>
          <a:sx n="81" d="100"/>
          <a:sy n="81" d="100"/>
        </p:scale>
        <p:origin x="1104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B8B2F-6183-43F1-9B91-B55BFBFD16C9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E3D22D-F874-4912-A244-3F8463070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807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563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The MATLAB function </a:t>
            </a:r>
            <a:r>
              <a:rPr lang="en-US" b="1" dirty="0"/>
              <a:t>conv</a:t>
            </a:r>
            <a:r>
              <a:rPr lang="en-US" dirty="0"/>
              <a:t> computes the </a:t>
            </a:r>
            <a:r>
              <a:rPr lang="en-US" b="1" dirty="0"/>
              <a:t>convolution sum;</a:t>
            </a:r>
          </a:p>
          <a:p>
            <a:r>
              <a:rPr lang="en-US" b="0" dirty="0"/>
              <a:t>2. The </a:t>
            </a:r>
            <a:r>
              <a:rPr lang="en-US" b="1" dirty="0"/>
              <a:t>filter</a:t>
            </a:r>
            <a:r>
              <a:rPr lang="en-US" b="0" dirty="0"/>
              <a:t> command computes the output of a causal, LTI system for a given input when the system is specified by a linear constant-coefficient </a:t>
            </a:r>
            <a:r>
              <a:rPr lang="en-US" b="1" dirty="0">
                <a:solidFill>
                  <a:srgbClr val="FF0000"/>
                </a:solidFill>
              </a:rPr>
              <a:t>difference</a:t>
            </a:r>
            <a:r>
              <a:rPr lang="en-US" b="0" dirty="0"/>
              <a:t> equation.</a:t>
            </a:r>
          </a:p>
          <a:p>
            <a:r>
              <a:rPr lang="en-US" b="0" dirty="0"/>
              <a:t>3. The function </a:t>
            </a:r>
            <a:r>
              <a:rPr lang="en-US" b="1" dirty="0" err="1"/>
              <a:t>lsim</a:t>
            </a:r>
            <a:r>
              <a:rPr lang="en-US" b="0" dirty="0"/>
              <a:t> can be used to simulate the output of continuous-time, causal LTI systems described by linear constant-coefficient </a:t>
            </a:r>
            <a:r>
              <a:rPr lang="en-US" b="1" dirty="0"/>
              <a:t>differential</a:t>
            </a:r>
            <a:r>
              <a:rPr lang="en-US" b="0" dirty="0"/>
              <a:t> equations of the form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E3D22D-F874-4912-A244-3F8463070E7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782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D22D-F874-4912-A244-3F8463070E7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128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D22D-F874-4912-A244-3F8463070E7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45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D22D-F874-4912-A244-3F8463070E7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64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D22D-F874-4912-A244-3F8463070E7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106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D22D-F874-4912-A244-3F8463070E7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384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D22D-F874-4912-A244-3F8463070E7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480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D22D-F874-4912-A244-3F8463070E7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719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C487-225E-4AC9-8127-E6F2E7FCAE08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C040-ADC9-44E2-9458-A1B28C369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752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C487-225E-4AC9-8127-E6F2E7FCAE08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C040-ADC9-44E2-9458-A1B28C369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01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C487-225E-4AC9-8127-E6F2E7FCAE08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C040-ADC9-44E2-9458-A1B28C369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77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7"/>
          <p:cNvSpPr>
            <a:spLocks/>
          </p:cNvSpPr>
          <p:nvPr/>
        </p:nvSpPr>
        <p:spPr bwMode="gray">
          <a:xfrm>
            <a:off x="-9525" y="1143002"/>
            <a:ext cx="9164638" cy="3832225"/>
          </a:xfrm>
          <a:custGeom>
            <a:avLst/>
            <a:gdLst>
              <a:gd name="T0" fmla="*/ 2147483647 w 5773"/>
              <a:gd name="T1" fmla="*/ 2147483647 h 2414"/>
              <a:gd name="T2" fmla="*/ 2147483647 w 5773"/>
              <a:gd name="T3" fmla="*/ 2147483647 h 2414"/>
              <a:gd name="T4" fmla="*/ 2147483647 w 5773"/>
              <a:gd name="T5" fmla="*/ 2147483647 h 2414"/>
              <a:gd name="T6" fmla="*/ 2147483647 w 5773"/>
              <a:gd name="T7" fmla="*/ 2147483647 h 2414"/>
              <a:gd name="T8" fmla="*/ 2147483647 w 5773"/>
              <a:gd name="T9" fmla="*/ 2147483647 h 2414"/>
              <a:gd name="T10" fmla="*/ 2147483647 w 5773"/>
              <a:gd name="T11" fmla="*/ 2147483647 h 2414"/>
              <a:gd name="T12" fmla="*/ 2147483647 w 5773"/>
              <a:gd name="T13" fmla="*/ 2147483647 h 2414"/>
              <a:gd name="T14" fmla="*/ 2147483647 w 5773"/>
              <a:gd name="T15" fmla="*/ 2147483647 h 2414"/>
              <a:gd name="T16" fmla="*/ 2147483647 w 5773"/>
              <a:gd name="T17" fmla="*/ 2147483647 h 241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3" h="2414">
                <a:moveTo>
                  <a:pt x="12" y="124"/>
                </a:moveTo>
                <a:cubicBezTo>
                  <a:pt x="150" y="76"/>
                  <a:pt x="581" y="0"/>
                  <a:pt x="1381" y="12"/>
                </a:cubicBezTo>
                <a:cubicBezTo>
                  <a:pt x="2181" y="23"/>
                  <a:pt x="3370" y="437"/>
                  <a:pt x="4064" y="581"/>
                </a:cubicBezTo>
                <a:cubicBezTo>
                  <a:pt x="4758" y="725"/>
                  <a:pt x="5635" y="219"/>
                  <a:pt x="5773" y="118"/>
                </a:cubicBezTo>
                <a:lnTo>
                  <a:pt x="5766" y="2151"/>
                </a:lnTo>
                <a:cubicBezTo>
                  <a:pt x="4994" y="2407"/>
                  <a:pt x="4326" y="2311"/>
                  <a:pt x="3966" y="2263"/>
                </a:cubicBezTo>
                <a:cubicBezTo>
                  <a:pt x="3606" y="2215"/>
                  <a:pt x="2715" y="1873"/>
                  <a:pt x="1963" y="1897"/>
                </a:cubicBezTo>
                <a:cubicBezTo>
                  <a:pt x="1305" y="1893"/>
                  <a:pt x="0" y="2402"/>
                  <a:pt x="6" y="2407"/>
                </a:cubicBezTo>
                <a:cubicBezTo>
                  <a:pt x="12" y="2414"/>
                  <a:pt x="12" y="568"/>
                  <a:pt x="12" y="124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300" b="1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5" name="Freeform 18"/>
          <p:cNvSpPr>
            <a:spLocks/>
          </p:cNvSpPr>
          <p:nvPr/>
        </p:nvSpPr>
        <p:spPr bwMode="gray">
          <a:xfrm>
            <a:off x="-9525" y="1371600"/>
            <a:ext cx="9150350" cy="3265488"/>
          </a:xfrm>
          <a:custGeom>
            <a:avLst/>
            <a:gdLst>
              <a:gd name="T0" fmla="*/ 2147483647 w 5764"/>
              <a:gd name="T1" fmla="*/ 2147483647 h 2057"/>
              <a:gd name="T2" fmla="*/ 2147483647 w 5764"/>
              <a:gd name="T3" fmla="*/ 2147483647 h 2057"/>
              <a:gd name="T4" fmla="*/ 2147483647 w 5764"/>
              <a:gd name="T5" fmla="*/ 2147483647 h 2057"/>
              <a:gd name="T6" fmla="*/ 2147483647 w 5764"/>
              <a:gd name="T7" fmla="*/ 2147483647 h 2057"/>
              <a:gd name="T8" fmla="*/ 2147483647 w 5764"/>
              <a:gd name="T9" fmla="*/ 2147483647 h 2057"/>
              <a:gd name="T10" fmla="*/ 2147483647 w 5764"/>
              <a:gd name="T11" fmla="*/ 2147483647 h 2057"/>
              <a:gd name="T12" fmla="*/ 2147483647 w 5764"/>
              <a:gd name="T13" fmla="*/ 2147483647 h 2057"/>
              <a:gd name="T14" fmla="*/ 2147483647 w 5764"/>
              <a:gd name="T15" fmla="*/ 2147483647 h 2057"/>
              <a:gd name="T16" fmla="*/ 2147483647 w 5764"/>
              <a:gd name="T17" fmla="*/ 2147483647 h 205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4" h="2057">
                <a:moveTo>
                  <a:pt x="6" y="272"/>
                </a:moveTo>
                <a:cubicBezTo>
                  <a:pt x="144" y="233"/>
                  <a:pt x="656" y="0"/>
                  <a:pt x="1453" y="10"/>
                </a:cubicBezTo>
                <a:cubicBezTo>
                  <a:pt x="2250" y="20"/>
                  <a:pt x="3475" y="403"/>
                  <a:pt x="4182" y="482"/>
                </a:cubicBezTo>
                <a:cubicBezTo>
                  <a:pt x="4890" y="561"/>
                  <a:pt x="5626" y="237"/>
                  <a:pt x="5764" y="154"/>
                </a:cubicBezTo>
                <a:lnTo>
                  <a:pt x="5764" y="1806"/>
                </a:lnTo>
                <a:cubicBezTo>
                  <a:pt x="4919" y="2052"/>
                  <a:pt x="4485" y="2057"/>
                  <a:pt x="4005" y="1994"/>
                </a:cubicBezTo>
                <a:cubicBezTo>
                  <a:pt x="3526" y="1929"/>
                  <a:pt x="2640" y="1502"/>
                  <a:pt x="1891" y="1522"/>
                </a:cubicBezTo>
                <a:cubicBezTo>
                  <a:pt x="1234" y="1519"/>
                  <a:pt x="0" y="1962"/>
                  <a:pt x="6" y="1967"/>
                </a:cubicBezTo>
                <a:cubicBezTo>
                  <a:pt x="12" y="1972"/>
                  <a:pt x="6" y="641"/>
                  <a:pt x="6" y="2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300" b="1">
              <a:solidFill>
                <a:srgbClr val="FFFFFF"/>
              </a:solidFill>
              <a:ea typeface="宋体" pitchFamily="2" charset="-122"/>
            </a:endParaRPr>
          </a:p>
        </p:txBody>
      </p: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7086600" y="1676400"/>
            <a:ext cx="533400" cy="533400"/>
            <a:chOff x="4752" y="1200"/>
            <a:chExt cx="288" cy="288"/>
          </a:xfrm>
        </p:grpSpPr>
        <p:sp>
          <p:nvSpPr>
            <p:cNvPr id="7" name="Oval 20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300" b="1">
                <a:solidFill>
                  <a:srgbClr val="FFFFFF"/>
                </a:solidFill>
                <a:ea typeface="宋体" pitchFamily="2" charset="-122"/>
              </a:endParaRPr>
            </a:p>
          </p:txBody>
        </p:sp>
        <p:sp>
          <p:nvSpPr>
            <p:cNvPr id="8" name="Oval 21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300" b="1">
                <a:solidFill>
                  <a:srgbClr val="FFFFFF"/>
                </a:solidFill>
                <a:ea typeface="宋体" pitchFamily="2" charset="-122"/>
              </a:endParaRPr>
            </a:p>
          </p:txBody>
        </p:sp>
      </p:grpSp>
      <p:grpSp>
        <p:nvGrpSpPr>
          <p:cNvPr id="9" name="Group 22"/>
          <p:cNvGrpSpPr>
            <a:grpSpLocks/>
          </p:cNvGrpSpPr>
          <p:nvPr/>
        </p:nvGrpSpPr>
        <p:grpSpPr bwMode="auto">
          <a:xfrm>
            <a:off x="7620000" y="1066800"/>
            <a:ext cx="914400" cy="914400"/>
            <a:chOff x="4992" y="816"/>
            <a:chExt cx="576" cy="576"/>
          </a:xfrm>
        </p:grpSpPr>
        <p:sp>
          <p:nvSpPr>
            <p:cNvPr id="10" name="Oval 23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294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300" b="1">
                <a:solidFill>
                  <a:srgbClr val="FFFFFF"/>
                </a:solidFill>
                <a:ea typeface="宋体" pitchFamily="2" charset="-122"/>
              </a:endParaRPr>
            </a:p>
          </p:txBody>
        </p:sp>
        <p:sp>
          <p:nvSpPr>
            <p:cNvPr id="11" name="Oval 24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300" b="1">
                <a:solidFill>
                  <a:srgbClr val="FFFFFF"/>
                </a:solidFill>
                <a:ea typeface="宋体" pitchFamily="2" charset="-122"/>
              </a:endParaRPr>
            </a:p>
          </p:txBody>
        </p:sp>
      </p:grpSp>
      <p:grpSp>
        <p:nvGrpSpPr>
          <p:cNvPr id="12" name="Group 25"/>
          <p:cNvGrpSpPr>
            <a:grpSpLocks/>
          </p:cNvGrpSpPr>
          <p:nvPr/>
        </p:nvGrpSpPr>
        <p:grpSpPr bwMode="auto">
          <a:xfrm>
            <a:off x="304800" y="3124200"/>
            <a:ext cx="1295400" cy="1371600"/>
            <a:chOff x="4992" y="816"/>
            <a:chExt cx="576" cy="576"/>
          </a:xfrm>
        </p:grpSpPr>
        <p:sp>
          <p:nvSpPr>
            <p:cNvPr id="13" name="Oval 26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294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300" b="1">
                <a:solidFill>
                  <a:srgbClr val="FFFFFF"/>
                </a:solidFill>
                <a:ea typeface="宋体" pitchFamily="2" charset="-122"/>
              </a:endParaRPr>
            </a:p>
          </p:txBody>
        </p:sp>
        <p:sp>
          <p:nvSpPr>
            <p:cNvPr id="14" name="Oval 27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300" b="1">
                <a:solidFill>
                  <a:srgbClr val="FFFFFF"/>
                </a:solidFill>
                <a:ea typeface="宋体" pitchFamily="2" charset="-122"/>
              </a:endParaRPr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2590802"/>
            <a:ext cx="7086600" cy="1012825"/>
          </a:xfrm>
          <a:effectLst>
            <a:outerShdw dist="53882" dir="2700000" algn="ctr" rotWithShape="0">
              <a:schemeClr val="tx1"/>
            </a:outerShdw>
          </a:effectLst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 bwMode="white">
          <a:xfrm>
            <a:off x="1143000" y="4579672"/>
            <a:ext cx="7086600" cy="381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200" b="1">
                <a:latin typeface="Times New Roman" pitchFamily="18" charset="0"/>
              </a:defRPr>
            </a:lvl1pPr>
          </a:lstStyle>
          <a:p>
            <a:pPr lvl="0"/>
            <a:r>
              <a:rPr lang="en-US" altLang="zh-CN" noProof="0" dirty="0"/>
              <a:t>Click to edit Master subtitle style</a:t>
            </a:r>
          </a:p>
        </p:txBody>
      </p:sp>
      <p:sp>
        <p:nvSpPr>
          <p:cNvPr id="1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2"/>
            <a:ext cx="2133600" cy="24447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2"/>
            <a:ext cx="2895600" cy="24447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2"/>
            <a:ext cx="2133600" cy="24447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9F123476-47EA-4D74-A39E-E976410ADA77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 userDrawn="1"/>
        </p:nvSpPr>
        <p:spPr bwMode="white">
          <a:xfrm>
            <a:off x="1143000" y="5318125"/>
            <a:ext cx="7086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None/>
              <a:defRPr sz="1600" b="1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zh-CN" sz="1200" kern="0" dirty="0"/>
          </a:p>
        </p:txBody>
      </p:sp>
    </p:spTree>
    <p:extLst>
      <p:ext uri="{BB962C8B-B14F-4D97-AF65-F5344CB8AC3E}">
        <p14:creationId xmlns:p14="http://schemas.microsoft.com/office/powerpoint/2010/main" val="1725311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28800"/>
            <a:ext cx="4419600" cy="503434"/>
          </a:xfrm>
        </p:spPr>
        <p:txBody>
          <a:bodyPr/>
          <a:lstStyle>
            <a:lvl1pPr marL="257175" indent="-257175">
              <a:buFont typeface="Wingdings" panose="05000000000000000000" pitchFamily="2" charset="2"/>
              <a:buChar char="Ø"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8451B-A4D8-4D38-BECA-27AB9298CEBB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452063" y="2661519"/>
            <a:ext cx="4424737" cy="483436"/>
          </a:xfrm>
        </p:spPr>
        <p:txBody>
          <a:bodyPr/>
          <a:lstStyle>
            <a:lvl1pPr marL="257175" indent="-257175">
              <a:buFont typeface="Wingdings" panose="05000000000000000000" pitchFamily="2" charset="2"/>
              <a:buChar char="Ø"/>
              <a:defRPr/>
            </a:lvl1pPr>
            <a:lvl4pPr marL="1200150" marR="0" indent="-171450" algn="l" defTabSz="6858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5"/>
          </p:nvPr>
        </p:nvSpPr>
        <p:spPr>
          <a:xfrm>
            <a:off x="452062" y="4512435"/>
            <a:ext cx="4381499" cy="520886"/>
          </a:xfrm>
        </p:spPr>
        <p:txBody>
          <a:bodyPr/>
          <a:lstStyle>
            <a:lvl1pPr marL="257175" indent="-257175">
              <a:buFont typeface="Wingdings" panose="05000000000000000000" pitchFamily="2" charset="2"/>
              <a:buChar char="Ø"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16"/>
          </p:nvPr>
        </p:nvSpPr>
        <p:spPr>
          <a:xfrm>
            <a:off x="452063" y="3547746"/>
            <a:ext cx="4381499" cy="517792"/>
          </a:xfrm>
        </p:spPr>
        <p:txBody>
          <a:bodyPr/>
          <a:lstStyle>
            <a:lvl1pPr marL="257175" indent="-257175">
              <a:buFont typeface="Wingdings" panose="05000000000000000000" pitchFamily="2" charset="2"/>
              <a:buChar char="Ø"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6" name="内容占位符 15"/>
          <p:cNvSpPr>
            <a:spLocks noGrp="1"/>
          </p:cNvSpPr>
          <p:nvPr>
            <p:ph sz="quarter" idx="17"/>
          </p:nvPr>
        </p:nvSpPr>
        <p:spPr>
          <a:xfrm>
            <a:off x="452437" y="5373689"/>
            <a:ext cx="4424363" cy="606425"/>
          </a:xfrm>
        </p:spPr>
        <p:txBody>
          <a:bodyPr/>
          <a:lstStyle>
            <a:lvl1pPr marL="257175" indent="-257175">
              <a:buFont typeface="Wingdings" panose="05000000000000000000" pitchFamily="2" charset="2"/>
              <a:buChar char="Ø"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40618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FB8C1D-614B-44A7-8B96-DC2D3A18248B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735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495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C582DA-421F-482D-8849-1660F4471379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644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8" cy="3468689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3468689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7FF3AA-608C-4E6B-87A0-8D7C0F68575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/>
          </p:nvPr>
        </p:nvSpPr>
        <p:spPr>
          <a:xfrm>
            <a:off x="457200" y="5800725"/>
            <a:ext cx="8229600" cy="47625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55857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8" cy="3468689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3468689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7FF3AA-608C-4E6B-87A0-8D7C0F68575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/>
          </p:nvPr>
        </p:nvSpPr>
        <p:spPr>
          <a:xfrm>
            <a:off x="457200" y="5800725"/>
            <a:ext cx="8229600" cy="47625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51415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BC1768-BFC9-400C-B5DC-8B72BCEB98F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832248" y="2012950"/>
            <a:ext cx="7473553" cy="5461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932530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EF529-3EF1-464A-943C-CA2503179B5F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4"/>
          </p:nvPr>
        </p:nvSpPr>
        <p:spPr>
          <a:xfrm>
            <a:off x="1768078" y="2037090"/>
            <a:ext cx="5355431" cy="523875"/>
          </a:xfrm>
        </p:spPr>
        <p:txBody>
          <a:bodyPr/>
          <a:lstStyle>
            <a:lvl1pPr marL="257175" indent="-257175">
              <a:buFont typeface="Wingdings" panose="05000000000000000000" pitchFamily="2" charset="2"/>
              <a:buChar char="u"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sz="quarter" idx="15"/>
          </p:nvPr>
        </p:nvSpPr>
        <p:spPr>
          <a:xfrm>
            <a:off x="1768078" y="2981653"/>
            <a:ext cx="5355431" cy="627062"/>
          </a:xfrm>
        </p:spPr>
        <p:txBody>
          <a:bodyPr/>
          <a:lstStyle>
            <a:lvl1pPr marL="257175" indent="-257175">
              <a:buFont typeface="Wingdings" panose="05000000000000000000" pitchFamily="2" charset="2"/>
              <a:buChar char="u"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sz="quarter" idx="16"/>
          </p:nvPr>
        </p:nvSpPr>
        <p:spPr>
          <a:xfrm>
            <a:off x="1768078" y="4054298"/>
            <a:ext cx="5355431" cy="554038"/>
          </a:xfrm>
        </p:spPr>
        <p:txBody>
          <a:bodyPr/>
          <a:lstStyle>
            <a:lvl1pPr marL="257175" indent="-257175">
              <a:buFont typeface="Wingdings" panose="05000000000000000000" pitchFamily="2" charset="2"/>
              <a:buChar char="u"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quarter" idx="17"/>
          </p:nvPr>
        </p:nvSpPr>
        <p:spPr>
          <a:xfrm>
            <a:off x="1768078" y="4988719"/>
            <a:ext cx="5424488" cy="677862"/>
          </a:xfrm>
        </p:spPr>
        <p:txBody>
          <a:bodyPr/>
          <a:lstStyle>
            <a:lvl1pPr marL="257175" indent="-257175">
              <a:buFont typeface="Wingdings" panose="05000000000000000000" pitchFamily="2" charset="2"/>
              <a:buChar char="u"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9676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C487-225E-4AC9-8127-E6F2E7FCAE08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C040-ADC9-44E2-9458-A1B28C369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9643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EF529-3EF1-464A-943C-CA2503179B5F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4"/>
          </p:nvPr>
        </p:nvSpPr>
        <p:spPr>
          <a:xfrm>
            <a:off x="1768078" y="2363871"/>
            <a:ext cx="5355431" cy="523875"/>
          </a:xfrm>
        </p:spPr>
        <p:txBody>
          <a:bodyPr/>
          <a:lstStyle>
            <a:lvl1pPr marL="257175" indent="-257175">
              <a:buFont typeface="Wingdings" panose="05000000000000000000" pitchFamily="2" charset="2"/>
              <a:buChar char="u"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sz="quarter" idx="15"/>
          </p:nvPr>
        </p:nvSpPr>
        <p:spPr>
          <a:xfrm>
            <a:off x="1768078" y="4167351"/>
            <a:ext cx="5355431" cy="627062"/>
          </a:xfrm>
        </p:spPr>
        <p:txBody>
          <a:bodyPr/>
          <a:lstStyle>
            <a:lvl1pPr marL="257175" indent="-257175">
              <a:buFont typeface="Wingdings" panose="05000000000000000000" pitchFamily="2" charset="2"/>
              <a:buChar char="u"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6"/>
          </p:nvPr>
        </p:nvSpPr>
        <p:spPr>
          <a:xfrm>
            <a:off x="1768475" y="3103563"/>
            <a:ext cx="5354638" cy="86201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668200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EF529-3EF1-464A-943C-CA2503179B5F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4"/>
          </p:nvPr>
        </p:nvSpPr>
        <p:spPr>
          <a:xfrm>
            <a:off x="1768078" y="2363871"/>
            <a:ext cx="5355431" cy="523875"/>
          </a:xfrm>
        </p:spPr>
        <p:txBody>
          <a:bodyPr/>
          <a:lstStyle>
            <a:lvl1pPr marL="257175" indent="-257175">
              <a:buFont typeface="Wingdings" panose="05000000000000000000" pitchFamily="2" charset="2"/>
              <a:buChar char="u"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sz="quarter" idx="15"/>
          </p:nvPr>
        </p:nvSpPr>
        <p:spPr>
          <a:xfrm>
            <a:off x="1768078" y="4167351"/>
            <a:ext cx="5355431" cy="627062"/>
          </a:xfrm>
        </p:spPr>
        <p:txBody>
          <a:bodyPr/>
          <a:lstStyle>
            <a:lvl1pPr marL="257175" indent="-257175">
              <a:buFont typeface="Wingdings" panose="05000000000000000000" pitchFamily="2" charset="2"/>
              <a:buChar char="u"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980215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 marL="0" indent="0">
              <a:buFontTx/>
              <a:buNone/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8BF793-6B76-416A-863E-4D22B8A049AA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1478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8A33A6-07B3-44A2-AA9E-84623530AD1A}" type="slidenum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914400" y="1689100"/>
            <a:ext cx="2971800" cy="4305300"/>
          </a:xfrm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4152900" y="1676400"/>
            <a:ext cx="4152900" cy="2717800"/>
          </a:xfrm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5"/>
          </p:nvPr>
        </p:nvSpPr>
        <p:spPr>
          <a:xfrm>
            <a:off x="4143375" y="4610100"/>
            <a:ext cx="4162425" cy="1384300"/>
          </a:xfrm>
        </p:spPr>
        <p:txBody>
          <a:bodyPr/>
          <a:lstStyle/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04181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8A33A6-07B3-44A2-AA9E-84623530AD1A}" type="slidenum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sz="quarter" idx="13"/>
          </p:nvPr>
        </p:nvSpPr>
        <p:spPr>
          <a:xfrm>
            <a:off x="914400" y="2162176"/>
            <a:ext cx="7467600" cy="697139"/>
          </a:xfrm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914400" y="3541714"/>
            <a:ext cx="7554516" cy="725487"/>
          </a:xfrm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13" name="内容占位符 12"/>
          <p:cNvSpPr>
            <a:spLocks noGrp="1"/>
          </p:cNvSpPr>
          <p:nvPr>
            <p:ph sz="quarter" idx="15"/>
          </p:nvPr>
        </p:nvSpPr>
        <p:spPr>
          <a:xfrm>
            <a:off x="914400" y="5037139"/>
            <a:ext cx="7609285" cy="725032"/>
          </a:xfrm>
        </p:spPr>
        <p:txBody>
          <a:bodyPr/>
          <a:lstStyle/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23836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8C74B0-20AD-4FC0-995D-575B70D0F06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338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188640"/>
            <a:ext cx="7931224" cy="562074"/>
          </a:xfrm>
        </p:spPr>
        <p:txBody>
          <a:bodyPr/>
          <a:lstStyle>
            <a:lvl1pPr>
              <a:defRPr sz="3200" baseline="0"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88632"/>
          </a:xfrm>
        </p:spPr>
        <p:txBody>
          <a:bodyPr/>
          <a:lstStyle>
            <a:lvl1pPr marL="0" indent="0">
              <a:buClr>
                <a:srgbClr val="EAB200"/>
              </a:buClr>
              <a:buFontTx/>
              <a:buNone/>
              <a:defRPr sz="2000" b="1" i="0" baseline="0">
                <a:latin typeface="Arial Unicode MS" pitchFamily="34" charset="-122"/>
                <a:ea typeface="华文仿宋" pitchFamily="2" charset="-122"/>
              </a:defRPr>
            </a:lvl1pPr>
            <a:lvl2pPr>
              <a:defRPr sz="2000" b="1" i="0" baseline="0">
                <a:latin typeface="Arial Unicode MS" pitchFamily="34" charset="-122"/>
                <a:ea typeface="华文仿宋" pitchFamily="2" charset="-122"/>
              </a:defRPr>
            </a:lvl2pPr>
            <a:lvl3pPr>
              <a:defRPr sz="2000" b="1" i="0" baseline="0">
                <a:latin typeface="Arial Unicode MS" pitchFamily="34" charset="-122"/>
                <a:ea typeface="华文仿宋" pitchFamily="2" charset="-122"/>
              </a:defRPr>
            </a:lvl3pPr>
            <a:lvl4pPr>
              <a:defRPr sz="2000" b="1" i="0" baseline="0">
                <a:latin typeface="Arial Unicode MS" pitchFamily="34" charset="-122"/>
                <a:ea typeface="华文仿宋" pitchFamily="2" charset="-122"/>
              </a:defRPr>
            </a:lvl4pPr>
            <a:lvl5pPr>
              <a:defRPr sz="2000" b="1" i="0" baseline="0">
                <a:latin typeface="Arial Unicode MS" pitchFamily="34" charset="-122"/>
                <a:ea typeface="华文仿宋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381750"/>
            <a:ext cx="1403350" cy="476250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>
              <a:defRPr/>
            </a:pPr>
            <a:fld id="{9BA42C0E-092B-4851-B392-DB49FCE890FF}" type="slidenum">
              <a:rPr lang="zh-CN" altLang="zh-CN"/>
              <a:pPr>
                <a:defRPr/>
              </a:pPr>
              <a:t>‹#›</a:t>
            </a:fld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5386207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E3FAD-D6FB-4C23-A4E8-9C047B1FEAAE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2D299-B061-4020-B4B4-9C1E57E9A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57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C487-225E-4AC9-8127-E6F2E7FCAE08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C040-ADC9-44E2-9458-A1B28C369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241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C487-225E-4AC9-8127-E6F2E7FCAE08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C040-ADC9-44E2-9458-A1B28C369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71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C487-225E-4AC9-8127-E6F2E7FCAE08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C040-ADC9-44E2-9458-A1B28C369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258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C487-225E-4AC9-8127-E6F2E7FCAE08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C040-ADC9-44E2-9458-A1B28C369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342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C487-225E-4AC9-8127-E6F2E7FCAE08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C040-ADC9-44E2-9458-A1B28C369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505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C487-225E-4AC9-8127-E6F2E7FCAE08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C040-ADC9-44E2-9458-A1B28C369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108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C487-225E-4AC9-8127-E6F2E7FCAE08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C040-ADC9-44E2-9458-A1B28C369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352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6" Type="http://schemas.openxmlformats.org/officeDocument/2006/relationships/vmlDrawing" Target="../drawings/vmlDrawing1.v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9C487-225E-4AC9-8127-E6F2E7FCAE08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FC040-ADC9-44E2-9458-A1B28C369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246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7"/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9" name="Image" r:id="rId17" imgW="9561905" imgH="1600000" progId="Photoshop.Image.6">
                  <p:embed/>
                </p:oleObj>
              </mc:Choice>
              <mc:Fallback>
                <p:oleObj name="Image" r:id="rId17" imgW="9561905" imgH="1600000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white"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Freeform 16"/>
          <p:cNvSpPr>
            <a:spLocks/>
          </p:cNvSpPr>
          <p:nvPr/>
        </p:nvSpPr>
        <p:spPr bwMode="gray">
          <a:xfrm>
            <a:off x="-11113" y="280990"/>
            <a:ext cx="9155113" cy="1620837"/>
          </a:xfrm>
          <a:custGeom>
            <a:avLst/>
            <a:gdLst>
              <a:gd name="T0" fmla="*/ 2147483647 w 5767"/>
              <a:gd name="T1" fmla="*/ 2147483647 h 1021"/>
              <a:gd name="T2" fmla="*/ 2147483647 w 5767"/>
              <a:gd name="T3" fmla="*/ 2147483647 h 1021"/>
              <a:gd name="T4" fmla="*/ 2147483647 w 5767"/>
              <a:gd name="T5" fmla="*/ 2147483647 h 1021"/>
              <a:gd name="T6" fmla="*/ 2147483647 w 5767"/>
              <a:gd name="T7" fmla="*/ 0 h 1021"/>
              <a:gd name="T8" fmla="*/ 2147483647 w 5767"/>
              <a:gd name="T9" fmla="*/ 2147483647 h 1021"/>
              <a:gd name="T10" fmla="*/ 2147483647 w 5767"/>
              <a:gd name="T11" fmla="*/ 2147483647 h 1021"/>
              <a:gd name="T12" fmla="*/ 2147483647 w 5767"/>
              <a:gd name="T13" fmla="*/ 2147483647 h 1021"/>
              <a:gd name="T14" fmla="*/ 2147483647 w 5767"/>
              <a:gd name="T15" fmla="*/ 2147483647 h 1021"/>
              <a:gd name="T16" fmla="*/ 2147483647 w 5767"/>
              <a:gd name="T17" fmla="*/ 2147483647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300" b="1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1028" name="Freeform 17"/>
          <p:cNvSpPr>
            <a:spLocks/>
          </p:cNvSpPr>
          <p:nvPr/>
        </p:nvSpPr>
        <p:spPr bwMode="gray">
          <a:xfrm>
            <a:off x="-20638" y="533402"/>
            <a:ext cx="9161463" cy="1006475"/>
          </a:xfrm>
          <a:custGeom>
            <a:avLst/>
            <a:gdLst>
              <a:gd name="T0" fmla="*/ 2147483647 w 5771"/>
              <a:gd name="T1" fmla="*/ 2147483647 h 634"/>
              <a:gd name="T2" fmla="*/ 2147483647 w 5771"/>
              <a:gd name="T3" fmla="*/ 2147483647 h 634"/>
              <a:gd name="T4" fmla="*/ 2147483647 w 5771"/>
              <a:gd name="T5" fmla="*/ 2147483647 h 634"/>
              <a:gd name="T6" fmla="*/ 2147483647 w 5771"/>
              <a:gd name="T7" fmla="*/ 2147483647 h 634"/>
              <a:gd name="T8" fmla="*/ 2147483647 w 5771"/>
              <a:gd name="T9" fmla="*/ 2147483647 h 634"/>
              <a:gd name="T10" fmla="*/ 2147483647 w 5771"/>
              <a:gd name="T11" fmla="*/ 2147483647 h 634"/>
              <a:gd name="T12" fmla="*/ 2147483647 w 5771"/>
              <a:gd name="T13" fmla="*/ 2147483647 h 634"/>
              <a:gd name="T14" fmla="*/ 2147483647 w 5771"/>
              <a:gd name="T15" fmla="*/ 2147483647 h 634"/>
              <a:gd name="T16" fmla="*/ 2147483647 w 5771"/>
              <a:gd name="T17" fmla="*/ 2147483647 h 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300" b="1">
              <a:solidFill>
                <a:srgbClr val="FFFFFF"/>
              </a:solidFill>
              <a:ea typeface="宋体" pitchFamily="2" charset="-122"/>
            </a:endParaRPr>
          </a:p>
        </p:txBody>
      </p:sp>
      <p:grpSp>
        <p:nvGrpSpPr>
          <p:cNvPr id="1029" name="Group 18"/>
          <p:cNvGrpSpPr>
            <a:grpSpLocks/>
          </p:cNvGrpSpPr>
          <p:nvPr/>
        </p:nvGrpSpPr>
        <p:grpSpPr bwMode="auto">
          <a:xfrm>
            <a:off x="7740651" y="347663"/>
            <a:ext cx="387350" cy="366712"/>
            <a:chOff x="4752" y="1200"/>
            <a:chExt cx="288" cy="288"/>
          </a:xfrm>
        </p:grpSpPr>
        <p:sp>
          <p:nvSpPr>
            <p:cNvPr id="1043" name="Oval 19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300" b="1">
                <a:solidFill>
                  <a:srgbClr val="FFFFFF"/>
                </a:solidFill>
                <a:ea typeface="宋体" pitchFamily="2" charset="-122"/>
              </a:endParaRPr>
            </a:p>
          </p:txBody>
        </p:sp>
        <p:sp>
          <p:nvSpPr>
            <p:cNvPr id="1044" name="Oval 20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300" b="1">
                <a:solidFill>
                  <a:srgbClr val="FFFFFF"/>
                </a:solidFill>
                <a:ea typeface="宋体" pitchFamily="2" charset="-122"/>
              </a:endParaRPr>
            </a:p>
          </p:txBody>
        </p:sp>
      </p:grpSp>
      <p:grpSp>
        <p:nvGrpSpPr>
          <p:cNvPr id="1030" name="Group 21"/>
          <p:cNvGrpSpPr>
            <a:grpSpLocks/>
          </p:cNvGrpSpPr>
          <p:nvPr/>
        </p:nvGrpSpPr>
        <p:grpSpPr bwMode="auto">
          <a:xfrm>
            <a:off x="8153400" y="53975"/>
            <a:ext cx="609600" cy="592138"/>
            <a:chOff x="4992" y="816"/>
            <a:chExt cx="576" cy="576"/>
          </a:xfrm>
        </p:grpSpPr>
        <p:sp>
          <p:nvSpPr>
            <p:cNvPr id="1039" name="Oval 22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294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300" b="1">
                <a:solidFill>
                  <a:srgbClr val="FFFFFF"/>
                </a:solidFill>
                <a:ea typeface="宋体" pitchFamily="2" charset="-122"/>
              </a:endParaRPr>
            </a:p>
          </p:txBody>
        </p:sp>
        <p:sp>
          <p:nvSpPr>
            <p:cNvPr id="1047" name="Oval 23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300" b="1">
                <a:solidFill>
                  <a:srgbClr val="FFFFFF"/>
                </a:solidFill>
                <a:ea typeface="宋体" pitchFamily="2" charset="-122"/>
              </a:endParaRPr>
            </a:p>
          </p:txBody>
        </p:sp>
      </p:grpSp>
      <p:grpSp>
        <p:nvGrpSpPr>
          <p:cNvPr id="1031" name="Group 24"/>
          <p:cNvGrpSpPr>
            <a:grpSpLocks/>
          </p:cNvGrpSpPr>
          <p:nvPr/>
        </p:nvGrpSpPr>
        <p:grpSpPr bwMode="auto">
          <a:xfrm>
            <a:off x="171451" y="819150"/>
            <a:ext cx="720725" cy="762000"/>
            <a:chOff x="4992" y="816"/>
            <a:chExt cx="576" cy="576"/>
          </a:xfrm>
        </p:grpSpPr>
        <p:sp>
          <p:nvSpPr>
            <p:cNvPr id="1037" name="Oval 25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294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300" b="1">
                <a:solidFill>
                  <a:srgbClr val="FFFFFF"/>
                </a:solidFill>
                <a:ea typeface="宋体" pitchFamily="2" charset="-122"/>
              </a:endParaRPr>
            </a:p>
          </p:txBody>
        </p:sp>
        <p:sp>
          <p:nvSpPr>
            <p:cNvPr id="1050" name="Oval 26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300" b="1">
                <a:solidFill>
                  <a:srgbClr val="FFFFFF"/>
                </a:solidFill>
                <a:ea typeface="宋体" pitchFamily="2" charset="-122"/>
              </a:endParaRPr>
            </a:p>
          </p:txBody>
        </p:sp>
      </p:grp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2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 b="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2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 b="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2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 b="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8A33A6-07B3-44A2-AA9E-84623530AD1A}" type="slidenum">
              <a:rPr lang="zh-CN" altLang="en-US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03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914400" y="685801"/>
            <a:ext cx="73914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4918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706" r:id="rId6"/>
    <p:sldLayoutId id="2147483683" r:id="rId7"/>
    <p:sldLayoutId id="2147483684" r:id="rId8"/>
    <p:sldLayoutId id="2147483704" r:id="rId9"/>
    <p:sldLayoutId id="2147483708" r:id="rId10"/>
    <p:sldLayoutId id="2147483685" r:id="rId11"/>
    <p:sldLayoutId id="2147483690" r:id="rId12"/>
    <p:sldLayoutId id="2147483689" r:id="rId13"/>
    <p:sldLayoutId id="2147483686" r:id="rId14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bg1"/>
          </a:solidFill>
          <a:latin typeface="Arial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2700" b="1">
          <a:solidFill>
            <a:schemeClr val="bg1"/>
          </a:solidFill>
          <a:latin typeface="Arial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2700" b="1">
          <a:solidFill>
            <a:schemeClr val="bg1"/>
          </a:solidFill>
          <a:latin typeface="Arial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2700" b="1">
          <a:solidFill>
            <a:schemeClr val="bg1"/>
          </a:solidFill>
          <a:latin typeface="Arial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2700" b="1">
          <a:solidFill>
            <a:schemeClr val="bg1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5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31F944B-1EA9-4D48-BA0F-EA108AFFC63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04550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oleObject" Target="../embeddings/oleObject2.bin"/><Relationship Id="rId7" Type="http://schemas.openxmlformats.org/officeDocument/2006/relationships/image" Target="../media/image5.wmf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7.wmf"/><Relationship Id="rId5" Type="http://schemas.openxmlformats.org/officeDocument/2006/relationships/image" Target="../media/image8.png"/><Relationship Id="rId10" Type="http://schemas.openxmlformats.org/officeDocument/2006/relationships/oleObject" Target="../embeddings/oleObject5.bin"/><Relationship Id="rId4" Type="http://schemas.openxmlformats.org/officeDocument/2006/relationships/image" Target="../media/image4.wmf"/><Relationship Id="rId9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png"/><Relationship Id="rId5" Type="http://schemas.openxmlformats.org/officeDocument/2006/relationships/image" Target="../media/image9.wmf"/><Relationship Id="rId10" Type="http://schemas.openxmlformats.org/officeDocument/2006/relationships/image" Target="../media/image10.wmf"/><Relationship Id="rId4" Type="http://schemas.openxmlformats.org/officeDocument/2006/relationships/oleObject" Target="../embeddings/oleObject6.bin"/><Relationship Id="rId9" Type="http://schemas.openxmlformats.org/officeDocument/2006/relationships/oleObject" Target="../embeddings/oleObject8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2.emf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>
            <a:extLst>
              <a:ext uri="{FF2B5EF4-FFF2-40B4-BE49-F238E27FC236}">
                <a16:creationId xmlns:a16="http://schemas.microsoft.com/office/drawing/2014/main" id="{99FA57C2-EB72-42F9-A7E8-FF6228834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887" y="1233617"/>
            <a:ext cx="7524353" cy="327474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4400" b="1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Signals and Systems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4400" b="1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Lab experiment </a:t>
            </a:r>
            <a:r>
              <a:rPr lang="en-US" altLang="zh-CN" sz="4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#2 </a:t>
            </a:r>
            <a:r>
              <a:rPr lang="en-US" altLang="zh-CN" sz="4400" b="1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Introduction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4400" dirty="0">
                <a:latin typeface="Arial" panose="020B0604020202020204" pitchFamily="34" charset="0"/>
              </a:rPr>
              <a:t>Wang Lingfang (UESTC)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93611D-31EC-476C-AAAF-424DD5037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848" y="5071985"/>
            <a:ext cx="273630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Oct 26, 2021</a:t>
            </a:r>
          </a:p>
          <a:p>
            <a:pPr eaLnBrk="1" hangingPunct="1"/>
            <a:r>
              <a:rPr kumimoji="1" lang="en-US" altLang="zh-C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19:00—22:00</a:t>
            </a:r>
            <a:endParaRPr kumimoji="1" lang="zh-CN" altLang="en-US" sz="32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102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0171" y="1085407"/>
            <a:ext cx="7931224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Convolution sum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298" y="1820055"/>
            <a:ext cx="7931224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MATLAB function 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computes the convolution sum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3984503"/>
              </p:ext>
            </p:extLst>
          </p:nvPr>
        </p:nvGraphicFramePr>
        <p:xfrm>
          <a:off x="3307295" y="2447494"/>
          <a:ext cx="2447853" cy="711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" name="Equation" r:id="rId3" imgW="1485720" imgH="431640" progId="Equation.DSMT4">
                  <p:embed/>
                </p:oleObj>
              </mc:Choice>
              <mc:Fallback>
                <p:oleObj name="Equation" r:id="rId3" imgW="14857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07295" y="2447494"/>
                        <a:ext cx="2447853" cy="7113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93298" y="3257062"/>
                <a:ext cx="7596938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</a:rPr>
                  <a:t>assuming that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>
                    <a:latin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>
                    <a:latin typeface="Times New Roman" panose="02020603050405020304" pitchFamily="18" charset="0"/>
                  </a:rPr>
                  <a:t> are finite-length sequences. If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>
                    <a:latin typeface="Times New Roman" panose="02020603050405020304" pitchFamily="18" charset="0"/>
                  </a:rPr>
                  <a:t> is nonzero only on the interval                                   and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>
                    <a:latin typeface="Times New Roman" panose="02020603050405020304" pitchFamily="18" charset="0"/>
                  </a:rPr>
                  <a:t> is nonzero only on the interval   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</a:rPr>
                  <a:t>                                ,  then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>
                    <a:latin typeface="Times New Roman" panose="02020603050405020304" pitchFamily="18" charset="0"/>
                  </a:rPr>
                  <a:t> can be nonzero only on the interval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98" y="3257062"/>
                <a:ext cx="7596938" cy="923330"/>
              </a:xfrm>
              <a:prstGeom prst="rect">
                <a:avLst/>
              </a:prstGeom>
              <a:blipFill rotWithShape="0">
                <a:blip r:embed="rId5"/>
                <a:stretch>
                  <a:fillRect l="-722" t="-50000" b="-756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6925347"/>
              </p:ext>
            </p:extLst>
          </p:nvPr>
        </p:nvGraphicFramePr>
        <p:xfrm>
          <a:off x="2004029" y="3579070"/>
          <a:ext cx="1809435" cy="34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" name="Equation" r:id="rId6" imgW="1193760" imgH="228600" progId="Equation.DSMT4">
                  <p:embed/>
                </p:oleObj>
              </mc:Choice>
              <mc:Fallback>
                <p:oleObj name="Equation" r:id="rId6" imgW="1193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04029" y="3579070"/>
                        <a:ext cx="1809435" cy="346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6221382"/>
              </p:ext>
            </p:extLst>
          </p:nvPr>
        </p:nvGraphicFramePr>
        <p:xfrm>
          <a:off x="585788" y="3838575"/>
          <a:ext cx="1790700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0" name="Equation" r:id="rId8" imgW="1180800" imgH="228600" progId="Equation.DSMT4">
                  <p:embed/>
                </p:oleObj>
              </mc:Choice>
              <mc:Fallback>
                <p:oleObj name="Equation" r:id="rId8" imgW="1180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85788" y="3838575"/>
                        <a:ext cx="1790700" cy="347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6612963"/>
              </p:ext>
            </p:extLst>
          </p:nvPr>
        </p:nvGraphicFramePr>
        <p:xfrm>
          <a:off x="2720429" y="4406571"/>
          <a:ext cx="3877797" cy="426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1" name="Equation" r:id="rId10" imgW="2311200" imgH="253800" progId="Equation.DSMT4">
                  <p:embed/>
                </p:oleObj>
              </mc:Choice>
              <mc:Fallback>
                <p:oleObj name="Equation" r:id="rId10" imgW="23112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720429" y="4406571"/>
                        <a:ext cx="3877797" cy="4261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414199" y="4921840"/>
            <a:ext cx="83446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meaning that </a:t>
            </a:r>
            <a:r>
              <a:rPr lang="en-US" altLang="zh-CN" b="1" dirty="0" err="1">
                <a:latin typeface="Times New Roman" panose="02020603050405020304" pitchFamily="18" charset="0"/>
              </a:rPr>
              <a:t>conv</a:t>
            </a:r>
            <a:r>
              <a:rPr lang="en-US" altLang="zh-CN" dirty="0">
                <a:latin typeface="Times New Roman" panose="02020603050405020304" pitchFamily="18" charset="0"/>
              </a:rPr>
              <a:t> need only compute y[n] for the                         samples on this interval.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5140006" y="4915994"/>
                <a:ext cx="14582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006" y="4915994"/>
                <a:ext cx="1458220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453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7786" y="936301"/>
            <a:ext cx="79312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   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conv</a:t>
            </a:r>
            <a:endParaRPr lang="en-US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40000">
              <a:lnSpc>
                <a:spcPct val="150000"/>
              </a:lnSpc>
            </a:pPr>
            <a:r>
              <a:rPr lang="en-US" altLang="zh-CN" sz="14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</a:t>
            </a:r>
            <a:r>
              <a:rPr lang="en-US" altLang="zh-CN" sz="32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Function</a:t>
            </a:r>
          </a:p>
          <a:p>
            <a:pPr marL="900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Computing the Convolution Sum</a:t>
            </a:r>
          </a:p>
          <a:p>
            <a:pPr marL="540000">
              <a:lnSpc>
                <a:spcPct val="150000"/>
              </a:lnSpc>
            </a:pPr>
            <a:r>
              <a:rPr lang="en-US" altLang="zh-CN" sz="14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  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Command call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0000">
              <a:lnSpc>
                <a:spcPct val="150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 = </a:t>
            </a:r>
            <a:r>
              <a:rPr lang="en-US" altLang="zh-CN" sz="32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conv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32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h,x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marL="900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 : a vector , such as h = [1,3,4,6];</a:t>
            </a:r>
          </a:p>
          <a:p>
            <a:pPr marL="900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: a vector , such as x = [1,3,4,6];</a:t>
            </a:r>
          </a:p>
        </p:txBody>
      </p:sp>
    </p:spTree>
    <p:extLst>
      <p:ext uri="{BB962C8B-B14F-4D97-AF65-F5344CB8AC3E}">
        <p14:creationId xmlns:p14="http://schemas.microsoft.com/office/powerpoint/2010/main" val="6181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8297" y="945927"/>
            <a:ext cx="7931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  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ex1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285892" y="978325"/>
            <a:ext cx="5802969" cy="2376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None/>
            </a:pP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x=[ones(1,6)];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y=</a:t>
            </a:r>
            <a:r>
              <a:rPr kumimoji="1" lang="en-US" altLang="zh-CN" sz="1400" b="0" dirty="0" err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conv</a:t>
            </a: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1400" b="0" dirty="0" err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x,x</a:t>
            </a: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  <a:endParaRPr kumimoji="1" lang="zh-CN" altLang="zh-CN" sz="1400" b="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buClrTx/>
              <a:buNone/>
            </a:pPr>
            <a:r>
              <a:rPr kumimoji="1" lang="en-US" altLang="zh-CN" sz="1400" b="0" dirty="0" err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ny</a:t>
            </a: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=[0:length(y)-1];%L=6+6-1-1</a:t>
            </a:r>
            <a:endParaRPr kumimoji="1" lang="zh-CN" altLang="zh-CN" sz="1400" b="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buClrTx/>
              <a:buNone/>
            </a:pP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stem(</a:t>
            </a:r>
            <a:r>
              <a:rPr kumimoji="1" lang="en-US" altLang="zh-CN" sz="1400" b="0" dirty="0" err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ny,y</a:t>
            </a: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  <a:endParaRPr kumimoji="1" lang="zh-CN" altLang="zh-CN" sz="1400" b="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buClrTx/>
              <a:buNone/>
            </a:pPr>
            <a:r>
              <a:rPr kumimoji="1" lang="en-US" altLang="zh-CN" sz="1400" b="0" dirty="0" err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xlabel</a:t>
            </a: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('n');</a:t>
            </a:r>
            <a:endParaRPr kumimoji="1" lang="zh-CN" altLang="zh-CN" sz="1400" b="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buClrTx/>
              <a:buNone/>
            </a:pPr>
            <a:r>
              <a:rPr kumimoji="1" lang="en-US" altLang="zh-CN" sz="1400" b="0" dirty="0" err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ylabel</a:t>
            </a: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('y[n]');</a:t>
            </a:r>
            <a:endParaRPr kumimoji="1" lang="zh-CN" altLang="zh-CN" sz="1400" b="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buClrTx/>
              <a:buNone/>
            </a:pP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title('the figure of the signal y[n]=x[n] * x[n]);</a:t>
            </a:r>
            <a:endParaRPr kumimoji="1" lang="zh-CN" altLang="zh-CN" sz="1400" b="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buClrTx/>
              <a:buNone/>
            </a:pP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grid on;</a:t>
            </a:r>
            <a:endParaRPr kumimoji="1" lang="zh-CN" altLang="zh-CN" sz="1400" b="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buClrTx/>
              <a:buNone/>
            </a:pPr>
            <a:endParaRPr kumimoji="1" lang="en-US" altLang="zh-CN" sz="1400" b="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25786" y="1528093"/>
            <a:ext cx="12891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 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Code 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20593" y="4589858"/>
            <a:ext cx="16825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 </a:t>
            </a:r>
            <a:r>
              <a:rPr lang="en-US" altLang="zh-CN" sz="14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Figure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157" y="3495760"/>
            <a:ext cx="4403142" cy="3300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3528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6"/>
          <p:cNvSpPr txBox="1">
            <a:spLocks/>
          </p:cNvSpPr>
          <p:nvPr/>
        </p:nvSpPr>
        <p:spPr bwMode="auto">
          <a:xfrm>
            <a:off x="2107117" y="2110841"/>
            <a:ext cx="4688294" cy="503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B200"/>
              </a:buClr>
              <a:buFont typeface="Wingdings" pitchFamily="2" charset="2"/>
              <a:buChar char="u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8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Theoretical background</a:t>
            </a:r>
            <a:endParaRPr lang="en-US" altLang="zh-CN" sz="280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6"/>
          <p:cNvSpPr txBox="1">
            <a:spLocks/>
          </p:cNvSpPr>
          <p:nvPr/>
        </p:nvSpPr>
        <p:spPr bwMode="auto">
          <a:xfrm>
            <a:off x="2564380" y="2778990"/>
            <a:ext cx="4688294" cy="503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B200"/>
              </a:buClr>
              <a:buFont typeface="Wingdings" pitchFamily="2" charset="2"/>
              <a:buChar char="u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4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2.1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conv</a:t>
            </a:r>
            <a:endParaRPr lang="en-US" altLang="zh-CN" sz="240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内容占位符 6"/>
          <p:cNvSpPr txBox="1">
            <a:spLocks/>
          </p:cNvSpPr>
          <p:nvPr/>
        </p:nvSpPr>
        <p:spPr bwMode="auto">
          <a:xfrm>
            <a:off x="2564380" y="3435271"/>
            <a:ext cx="4688294" cy="503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B200"/>
              </a:buClr>
              <a:buFont typeface="Wingdings" pitchFamily="2" charset="2"/>
              <a:buChar char="u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2.2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filter</a:t>
            </a:r>
            <a:endParaRPr lang="en-US" altLang="zh-CN" sz="2400" kern="0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内容占位符 6"/>
          <p:cNvSpPr txBox="1">
            <a:spLocks/>
          </p:cNvSpPr>
          <p:nvPr/>
        </p:nvSpPr>
        <p:spPr bwMode="auto">
          <a:xfrm>
            <a:off x="2564380" y="4115288"/>
            <a:ext cx="4688294" cy="503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B200"/>
              </a:buClr>
              <a:buFont typeface="Wingdings" pitchFamily="2" charset="2"/>
              <a:buChar char="u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4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2.3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lsim</a:t>
            </a:r>
            <a:endParaRPr lang="en-US" altLang="zh-CN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730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filter</a:t>
            </a:r>
          </a:p>
        </p:txBody>
      </p:sp>
      <p:sp>
        <p:nvSpPr>
          <p:cNvPr id="4" name="矩形 3"/>
          <p:cNvSpPr/>
          <p:nvPr/>
        </p:nvSpPr>
        <p:spPr>
          <a:xfrm>
            <a:off x="249382" y="1294536"/>
            <a:ext cx="862445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 computes the output of a causal, LTI system for a given input when the system is specified by a linear constant-coefficient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equation. Specifically, consider an LTI system satisfying the difference equation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4783858"/>
              </p:ext>
            </p:extLst>
          </p:nvPr>
        </p:nvGraphicFramePr>
        <p:xfrm>
          <a:off x="3211571" y="2310199"/>
          <a:ext cx="3163250" cy="757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1" name="Equation" r:id="rId4" imgW="1803240" imgH="431640" progId="Equation.DSMT4">
                  <p:embed/>
                </p:oleObj>
              </mc:Choice>
              <mc:Fallback>
                <p:oleObj name="Equation" r:id="rId4" imgW="18032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11571" y="2310199"/>
                        <a:ext cx="3163250" cy="7573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211858" y="3216950"/>
                <a:ext cx="8821882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</a:rPr>
                  <a:t>where 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[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]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is the system input and 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y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[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]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is the system output. If </a:t>
                </a:r>
                <a:r>
                  <a:rPr lang="en-US" altLang="zh-CN" b="1" dirty="0">
                    <a:latin typeface="Times New Roman" panose="02020603050405020304" pitchFamily="18" charset="0"/>
                  </a:rPr>
                  <a:t>x 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is a MATLAB vector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</a:rPr>
                  <a:t>containing the input 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[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]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on the interval                                 and the vectors </a:t>
                </a:r>
                <a:r>
                  <a:rPr lang="en-US" altLang="zh-CN" b="1" dirty="0">
                    <a:latin typeface="Times New Roman" panose="02020603050405020304" pitchFamily="18" charset="0"/>
                  </a:rPr>
                  <a:t>a 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and </a:t>
                </a:r>
                <a:r>
                  <a:rPr lang="en-US" altLang="zh-CN" b="1" dirty="0">
                    <a:latin typeface="Times New Roman" panose="02020603050405020304" pitchFamily="18" charset="0"/>
                  </a:rPr>
                  <a:t>b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</a:rPr>
                  <a:t>contain the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1400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altLang="zh-CN" sz="1400" b="1" i="1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</a:rPr>
                  <a:t>, then </a:t>
                </a:r>
                <a:r>
                  <a:rPr lang="en-US" altLang="zh-CN" b="1" dirty="0">
                    <a:latin typeface="Times New Roman" panose="02020603050405020304" pitchFamily="18" charset="0"/>
                  </a:rPr>
                  <a:t>y=filter(</a:t>
                </a:r>
                <a:r>
                  <a:rPr lang="en-US" altLang="zh-CN" b="1" dirty="0" err="1">
                    <a:latin typeface="Times New Roman" panose="02020603050405020304" pitchFamily="18" charset="0"/>
                  </a:rPr>
                  <a:t>b,a,x</a:t>
                </a:r>
                <a:r>
                  <a:rPr lang="en-US" altLang="zh-CN" b="1" dirty="0">
                    <a:latin typeface="Times New Roman" panose="02020603050405020304" pitchFamily="18" charset="0"/>
                  </a:rPr>
                  <a:t>) 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returns the output of the causal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</a:rPr>
                  <a:t>LTI system satisfying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58" y="3216950"/>
                <a:ext cx="8821882" cy="1200329"/>
              </a:xfrm>
              <a:prstGeom prst="rect">
                <a:avLst/>
              </a:prstGeom>
              <a:blipFill rotWithShape="0">
                <a:blip r:embed="rId6"/>
                <a:stretch>
                  <a:fillRect l="-622" t="-3046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551358"/>
              </p:ext>
            </p:extLst>
          </p:nvPr>
        </p:nvGraphicFramePr>
        <p:xfrm>
          <a:off x="3992387" y="3536622"/>
          <a:ext cx="1809435" cy="34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2" name="Equation" r:id="rId7" imgW="1193760" imgH="228600" progId="Equation.DSMT4">
                  <p:embed/>
                </p:oleObj>
              </mc:Choice>
              <mc:Fallback>
                <p:oleObj name="Equation" r:id="rId7" imgW="1193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92387" y="3536622"/>
                        <a:ext cx="1809435" cy="346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0892068"/>
              </p:ext>
            </p:extLst>
          </p:nvPr>
        </p:nvGraphicFramePr>
        <p:xfrm>
          <a:off x="2674503" y="4655663"/>
          <a:ext cx="4283713" cy="739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3" name="Equation" r:id="rId9" imgW="2501640" imgH="431640" progId="Equation.DSMT4">
                  <p:embed/>
                </p:oleObj>
              </mc:Choice>
              <mc:Fallback>
                <p:oleObj name="Equation" r:id="rId9" imgW="25016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74503" y="4655663"/>
                        <a:ext cx="4283713" cy="7393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3117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filter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11036" y="1253916"/>
            <a:ext cx="8013979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  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filter</a:t>
            </a:r>
          </a:p>
          <a:p>
            <a:pPr marL="540000">
              <a:lnSpc>
                <a:spcPct val="150000"/>
              </a:lnSpc>
            </a:pPr>
            <a:r>
              <a:rPr lang="en-US" altLang="zh-CN" sz="11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Function</a:t>
            </a:r>
          </a:p>
          <a:p>
            <a:pPr marL="900000" algn="just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computes the output of a causal, LTI system for a given input when the system is described  by a linear constant-coefficient difference equation.</a:t>
            </a:r>
          </a:p>
          <a:p>
            <a:pPr marL="540000" algn="just">
              <a:lnSpc>
                <a:spcPct val="150000"/>
              </a:lnSpc>
            </a:pPr>
            <a:r>
              <a:rPr lang="en-US" altLang="zh-CN" sz="11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  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Command call 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0000">
              <a:lnSpc>
                <a:spcPct val="150000"/>
              </a:lnSpc>
            </a:pPr>
            <a:r>
              <a:rPr lang="pt-BR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y=filter(b,a,x)</a:t>
            </a:r>
          </a:p>
          <a:p>
            <a:pPr marL="900000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 : constant coefficient of x[n];</a:t>
            </a:r>
          </a:p>
          <a:p>
            <a:pPr marL="900000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: constant coefficient of y[n];</a:t>
            </a:r>
          </a:p>
          <a:p>
            <a:pPr marL="900000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x:  the input of the system;</a:t>
            </a:r>
          </a:p>
          <a:p>
            <a:pPr marL="900000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y:  the output of the system.</a:t>
            </a:r>
          </a:p>
        </p:txBody>
      </p:sp>
    </p:spTree>
    <p:extLst>
      <p:ext uri="{BB962C8B-B14F-4D97-AF65-F5344CB8AC3E}">
        <p14:creationId xmlns:p14="http://schemas.microsoft.com/office/powerpoint/2010/main" val="2677489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filter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78297" y="945927"/>
            <a:ext cx="7931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  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ex2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603157" y="989070"/>
            <a:ext cx="5802969" cy="2893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None/>
            </a:pP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x=[0 0 0 ones(1,3)];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kumimoji="1" lang="en-US" altLang="zh-CN" sz="1400" b="0" dirty="0" err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nx</a:t>
            </a: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=[0:5];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b=[0:5];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a=1;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kumimoji="1" lang="en-US" altLang="zh-CN" sz="1400" b="0" dirty="0" err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ny</a:t>
            </a: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=[0:5];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y=filter(</a:t>
            </a:r>
            <a:r>
              <a:rPr kumimoji="1" lang="en-US" altLang="zh-CN" sz="1400" b="0" dirty="0" err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b,a,x</a:t>
            </a: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figure(1);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subplot(2,1,1);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stem(</a:t>
            </a:r>
            <a:r>
              <a:rPr kumimoji="1" lang="en-US" altLang="zh-CN" sz="1400" b="0" dirty="0" err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nx,x</a:t>
            </a: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  <a:r>
              <a:rPr kumimoji="1" lang="en-US" altLang="zh-CN" sz="1400" b="0" dirty="0" err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xlabel</a:t>
            </a: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('n');</a:t>
            </a:r>
            <a:r>
              <a:rPr kumimoji="1" lang="en-US" altLang="zh-CN" sz="1400" b="0" dirty="0" err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ylabel</a:t>
            </a: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('x[n]');title('the figure of x[n]');grid on;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subplot(2,1,2);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stem(</a:t>
            </a:r>
            <a:r>
              <a:rPr kumimoji="1" lang="en-US" altLang="zh-CN" sz="1400" b="0" dirty="0" err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ny,y</a:t>
            </a: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  <a:r>
              <a:rPr kumimoji="1" lang="en-US" altLang="zh-CN" sz="1400" b="0" dirty="0" err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xlabel</a:t>
            </a: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('n');</a:t>
            </a:r>
            <a:r>
              <a:rPr kumimoji="1" lang="en-US" altLang="zh-CN" sz="1400" b="0" dirty="0" err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ylabel</a:t>
            </a: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('y[n]');title('the figure of y[n]');grid on;</a:t>
            </a:r>
          </a:p>
        </p:txBody>
      </p:sp>
      <p:sp>
        <p:nvSpPr>
          <p:cNvPr id="6" name="矩形 5"/>
          <p:cNvSpPr/>
          <p:nvPr/>
        </p:nvSpPr>
        <p:spPr>
          <a:xfrm>
            <a:off x="925786" y="1528093"/>
            <a:ext cx="12891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 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Code 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20593" y="4589858"/>
            <a:ext cx="16825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 </a:t>
            </a:r>
            <a:r>
              <a:rPr lang="en-US" altLang="zh-CN" sz="14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Figure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2863" y="3882170"/>
            <a:ext cx="3932516" cy="295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135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6"/>
          <p:cNvSpPr txBox="1">
            <a:spLocks/>
          </p:cNvSpPr>
          <p:nvPr/>
        </p:nvSpPr>
        <p:spPr bwMode="auto">
          <a:xfrm>
            <a:off x="2107117" y="2110841"/>
            <a:ext cx="4688294" cy="503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B200"/>
              </a:buClr>
              <a:buFont typeface="Wingdings" pitchFamily="2" charset="2"/>
              <a:buChar char="u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8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Theoretical background</a:t>
            </a:r>
            <a:endParaRPr lang="en-US" altLang="zh-CN" sz="280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6"/>
          <p:cNvSpPr txBox="1">
            <a:spLocks/>
          </p:cNvSpPr>
          <p:nvPr/>
        </p:nvSpPr>
        <p:spPr bwMode="auto">
          <a:xfrm>
            <a:off x="2564380" y="2778990"/>
            <a:ext cx="4688294" cy="503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B200"/>
              </a:buClr>
              <a:buFont typeface="Wingdings" pitchFamily="2" charset="2"/>
              <a:buChar char="u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4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2.1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conv</a:t>
            </a:r>
            <a:endParaRPr lang="en-US" altLang="zh-CN" sz="240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内容占位符 6"/>
          <p:cNvSpPr txBox="1">
            <a:spLocks/>
          </p:cNvSpPr>
          <p:nvPr/>
        </p:nvSpPr>
        <p:spPr bwMode="auto">
          <a:xfrm>
            <a:off x="2564380" y="3435271"/>
            <a:ext cx="4688294" cy="503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B200"/>
              </a:buClr>
              <a:buFont typeface="Wingdings" pitchFamily="2" charset="2"/>
              <a:buChar char="u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4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2.2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filter</a:t>
            </a:r>
            <a:endParaRPr lang="en-US" altLang="zh-CN" sz="240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内容占位符 6"/>
          <p:cNvSpPr txBox="1">
            <a:spLocks/>
          </p:cNvSpPr>
          <p:nvPr/>
        </p:nvSpPr>
        <p:spPr bwMode="auto">
          <a:xfrm>
            <a:off x="2564380" y="4115288"/>
            <a:ext cx="4688294" cy="503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B200"/>
              </a:buClr>
              <a:buFont typeface="Wingdings" pitchFamily="2" charset="2"/>
              <a:buChar char="u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2.3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lsim</a:t>
            </a:r>
            <a:endParaRPr lang="en-US" altLang="zh-CN" sz="2400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009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lsim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0530" y="1175834"/>
            <a:ext cx="8642811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  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Linear constant-coefficient differential equations</a:t>
            </a:r>
          </a:p>
          <a:p>
            <a:pPr>
              <a:lnSpc>
                <a:spcPct val="150000"/>
              </a:lnSpc>
            </a:pP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</a:p>
          <a:p>
            <a:pPr>
              <a:lnSpc>
                <a:spcPct val="150000"/>
              </a:lnSpc>
            </a:pPr>
            <a:endParaRPr lang="en-US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595666" y="2351246"/>
                <a:ext cx="3689535" cy="10969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666" y="2351246"/>
                <a:ext cx="3689535" cy="109690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595666" y="3637118"/>
                <a:ext cx="3587392" cy="2170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zh-CN" altLang="en-US" sz="1600" i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m:rPr>
                                <m:nor/>
                              </m:rPr>
                              <a:rPr lang="zh-CN" altLang="en-US" sz="1600">
                                <a:latin typeface="Cambria Math" panose="02040503050406030204" pitchFamily="18" charset="0"/>
                              </a:rPr>
                              <m:t>Constant</m:t>
                            </m:r>
                            <m:r>
                              <m:rPr>
                                <m:nor/>
                              </m:rPr>
                              <a:rPr lang="zh-CN" altLang="en-US" sz="16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zh-CN" altLang="en-US" sz="1600">
                                <a:latin typeface="Cambria Math" panose="02040503050406030204" pitchFamily="18" charset="0"/>
                              </a:rPr>
                              <m:t>coefficient</m:t>
                            </m:r>
                            <m:r>
                              <m:rPr>
                                <m:nor/>
                              </m:rPr>
                              <a:rPr lang="zh-CN" altLang="en-US" sz="16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zh-CN" altLang="en-US" sz="1600">
                                <a:latin typeface="Cambria Math" panose="02040503050406030204" pitchFamily="18" charset="0"/>
                              </a:rPr>
                              <m:t>of</m:t>
                            </m:r>
                            <m:r>
                              <m:rPr>
                                <m:nor/>
                              </m:rPr>
                              <a:rPr lang="zh-CN" altLang="en-US" sz="16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"/>
                                    <m:ctrlP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zh-CN" alt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16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zh-CN" altLang="en-US" sz="16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zh-CN" altLang="en-US" sz="1600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p>
                                  <m:sSupPr>
                                    <m:ctrlP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den>
                            </m:f>
                            <m:r>
                              <m:rPr>
                                <m:nor/>
                              </m:r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;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zh-CN" altLang="en-US" sz="1600" i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m:rPr>
                                <m:nor/>
                              </m:rPr>
                              <a:rPr lang="zh-CN" altLang="en-US" sz="1600">
                                <a:latin typeface="Cambria Math" panose="02040503050406030204" pitchFamily="18" charset="0"/>
                              </a:rPr>
                              <m:t>Constant</m:t>
                            </m:r>
                            <m:r>
                              <m:rPr>
                                <m:nor/>
                              </m:rPr>
                              <a:rPr lang="zh-CN" altLang="en-US" sz="16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zh-CN" altLang="en-US" sz="1600">
                                <a:latin typeface="Cambria Math" panose="02040503050406030204" pitchFamily="18" charset="0"/>
                              </a:rPr>
                              <m:t>coefficient</m:t>
                            </m:r>
                            <m:r>
                              <m:rPr>
                                <m:nor/>
                              </m:rPr>
                              <a:rPr lang="zh-CN" altLang="en-US" sz="16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zh-CN" altLang="en-US" sz="1600">
                                <a:latin typeface="Cambria Math" panose="02040503050406030204" pitchFamily="18" charset="0"/>
                              </a:rPr>
                              <m:t>of</m:t>
                            </m:r>
                            <m:r>
                              <m:rPr>
                                <m:nor/>
                              </m:rPr>
                              <a:rPr lang="zh-CN" altLang="en-US" sz="16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 sz="16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"/>
                                    <m:ctrlP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zh-CN" alt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16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zh-CN" altLang="en-US" sz="16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p>
                                    </m:sSup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zh-CN" altLang="en-US" sz="1600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p>
                                  <m:sSupPr>
                                    <m:ctrlP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</m:den>
                            </m:f>
                            <m:r>
                              <m:rPr>
                                <m:nor/>
                              </m:r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;</m:t>
                            </m:r>
                          </m:e>
                        </m:mr>
                        <m:mr>
                          <m:e>
                            <m:f>
                              <m:fPr>
                                <m:ctrlP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"/>
                                    <m:ctrlP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zh-CN" alt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16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zh-CN" altLang="en-US" sz="16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zh-CN" altLang="en-US" sz="1600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p>
                                  <m:sSupPr>
                                    <m:ctrlP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zh-CN" altLang="en-US" sz="1600" i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m:rPr>
                                <m:sty m:val="p"/>
                              </m:rPr>
                              <a:rPr lang="zh-CN" altLang="en-US" sz="1600" i="0">
                                <a:latin typeface="Cambria Math" panose="02040503050406030204" pitchFamily="18" charset="0"/>
                              </a:rPr>
                              <m:t>the</m:t>
                            </m:r>
                            <m:r>
                              <m:rPr>
                                <m:nor/>
                              </m:rPr>
                              <a:rPr lang="zh-CN" altLang="en-US" sz="1600">
                                <a:latin typeface="Cambria Math" panose="02040503050406030204" pitchFamily="18" charset="0"/>
                              </a:rPr>
                              <m:t> </m:t>
                            </m:r>
                            <m:r>
                              <m:rPr>
                                <m:nor/>
                              </m:rPr>
                              <a:rPr lang="zh-CN" altLang="en-US" sz="1600">
                                <a:latin typeface="Cambria Math" panose="02040503050406030204" pitchFamily="18" charset="0"/>
                              </a:rPr>
                              <m:t>differential</m:t>
                            </m:r>
                            <m:r>
                              <m:rPr>
                                <m:nor/>
                              </m:rPr>
                              <a:rPr lang="zh-CN" altLang="en-US" sz="1600">
                                <a:latin typeface="Cambria Math" panose="02040503050406030204" pitchFamily="18" charset="0"/>
                              </a:rPr>
                              <m:t> </m:t>
                            </m:r>
                            <m:r>
                              <m:rPr>
                                <m:sty m:val="p"/>
                              </m:rPr>
                              <a:rPr lang="zh-CN" altLang="en-US" sz="1600" i="0">
                                <a:latin typeface="Cambria Math" panose="02040503050406030204" pitchFamily="18" charset="0"/>
                              </a:rPr>
                              <m:t>of</m:t>
                            </m:r>
                            <m:r>
                              <m:rPr>
                                <m:nor/>
                              </m:rPr>
                              <a:rPr lang="zh-CN" altLang="en-US" sz="1600">
                                <a:latin typeface="Cambria Math" panose="02040503050406030204" pitchFamily="18" charset="0"/>
                              </a:rPr>
                              <m:t> </m:t>
                            </m:r>
                            <m:r>
                              <m:rPr>
                                <m:sty m:val="p"/>
                              </m:rPr>
                              <a:rPr lang="zh-CN" altLang="en-US" sz="1600" i="0">
                                <a:latin typeface="Cambria Math" panose="02040503050406030204" pitchFamily="18" charset="0"/>
                              </a:rPr>
                              <m:t>the</m:t>
                            </m:r>
                            <m:r>
                              <m:rPr>
                                <m:nor/>
                              </m:rPr>
                              <a:rPr lang="zh-CN" altLang="en-US" sz="1600">
                                <a:latin typeface="Cambria Math" panose="02040503050406030204" pitchFamily="18" charset="0"/>
                              </a:rPr>
                              <m:t> </m:t>
                            </m:r>
                            <m:r>
                              <m:rPr>
                                <m:sty m:val="p"/>
                              </m:rPr>
                              <a:rPr lang="zh-CN" altLang="en-US" sz="1600" i="0">
                                <a:latin typeface="Cambria Math" panose="02040503050406030204" pitchFamily="18" charset="0"/>
                              </a:rPr>
                              <m:t>output</m:t>
                            </m:r>
                            <m:r>
                              <a:rPr lang="zh-CN" altLang="en-US" sz="1600" i="0">
                                <a:latin typeface="Cambria Math" panose="02040503050406030204" pitchFamily="18" charset="0"/>
                              </a:rPr>
                              <m:t>;</m:t>
                            </m:r>
                          </m:e>
                        </m:mr>
                        <m:mr>
                          <m:e>
                            <m:f>
                              <m:fPr>
                                <m:ctrlP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"/>
                                    <m:ctrlP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zh-CN" alt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16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zh-CN" altLang="en-US" sz="16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p>
                                    </m:sSup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zh-CN" altLang="en-US" sz="1600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p>
                                  <m:sSupPr>
                                    <m:ctrlP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zh-CN" altLang="en-US" sz="1600" i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m:rPr>
                                <m:sty m:val="p"/>
                              </m:rPr>
                              <a:rPr lang="zh-CN" altLang="en-US" sz="1600" i="0">
                                <a:latin typeface="Cambria Math" panose="02040503050406030204" pitchFamily="18" charset="0"/>
                              </a:rPr>
                              <m:t>the</m:t>
                            </m:r>
                            <m:r>
                              <m:rPr>
                                <m:nor/>
                              </m:rPr>
                              <a:rPr lang="zh-CN" altLang="en-US" sz="1600">
                                <a:latin typeface="Cambria Math" panose="02040503050406030204" pitchFamily="18" charset="0"/>
                              </a:rPr>
                              <m:t> </m:t>
                            </m:r>
                            <m:r>
                              <m:rPr>
                                <m:nor/>
                              </m:rPr>
                              <a:rPr lang="zh-CN" altLang="en-US" sz="1600">
                                <a:latin typeface="Cambria Math" panose="02040503050406030204" pitchFamily="18" charset="0"/>
                              </a:rPr>
                              <m:t>differential</m:t>
                            </m:r>
                            <m:r>
                              <m:rPr>
                                <m:nor/>
                              </m:rPr>
                              <a:rPr lang="zh-CN" altLang="en-US" sz="1600">
                                <a:latin typeface="Cambria Math" panose="02040503050406030204" pitchFamily="18" charset="0"/>
                              </a:rPr>
                              <m:t> </m:t>
                            </m:r>
                            <m:r>
                              <m:rPr>
                                <m:sty m:val="p"/>
                              </m:rPr>
                              <a:rPr lang="zh-CN" altLang="en-US" sz="1600" i="0">
                                <a:latin typeface="Cambria Math" panose="02040503050406030204" pitchFamily="18" charset="0"/>
                              </a:rPr>
                              <m:t>of</m:t>
                            </m:r>
                            <m:r>
                              <m:rPr>
                                <m:nor/>
                              </m:rPr>
                              <a:rPr lang="zh-CN" altLang="en-US" sz="1600">
                                <a:latin typeface="Cambria Math" panose="02040503050406030204" pitchFamily="18" charset="0"/>
                              </a:rPr>
                              <m:t> </m:t>
                            </m:r>
                            <m:r>
                              <m:rPr>
                                <m:sty m:val="p"/>
                              </m:rPr>
                              <a:rPr lang="zh-CN" altLang="en-US" sz="1600" i="0">
                                <a:latin typeface="Cambria Math" panose="02040503050406030204" pitchFamily="18" charset="0"/>
                              </a:rPr>
                              <m:t>the</m:t>
                            </m:r>
                            <m:r>
                              <m:rPr>
                                <m:nor/>
                              </m:rPr>
                              <a:rPr lang="zh-CN" altLang="en-US" sz="1600">
                                <a:latin typeface="Cambria Math" panose="02040503050406030204" pitchFamily="18" charset="0"/>
                              </a:rPr>
                              <m:t> </m:t>
                            </m:r>
                            <m:r>
                              <m:rPr>
                                <m:sty m:val="p"/>
                              </m:rPr>
                              <a:rPr lang="zh-CN" altLang="en-US" sz="1600" i="0">
                                <a:latin typeface="Cambria Math" panose="02040503050406030204" pitchFamily="18" charset="0"/>
                              </a:rPr>
                              <m:t>input</m:t>
                            </m:r>
                            <m:r>
                              <a:rPr lang="zh-CN" altLang="en-US" sz="1600" i="0">
                                <a:latin typeface="Cambria Math" panose="02040503050406030204" pitchFamily="18" charset="0"/>
                              </a:rPr>
                              <m:t>;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666" y="3637118"/>
                <a:ext cx="3587392" cy="217059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457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lsim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11036" y="1253916"/>
            <a:ext cx="801397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   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lsim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40000">
              <a:lnSpc>
                <a:spcPct val="150000"/>
              </a:lnSpc>
            </a:pPr>
            <a:r>
              <a:rPr lang="en-US" altLang="zh-CN" sz="11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Function</a:t>
            </a:r>
          </a:p>
          <a:p>
            <a:pPr marL="900000" algn="just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Simulates the output of continuous-time, causal LTI systems described by linear constant-coefficient differential equations.</a:t>
            </a:r>
          </a:p>
          <a:p>
            <a:pPr marL="540000" algn="just">
              <a:lnSpc>
                <a:spcPct val="150000"/>
              </a:lnSpc>
            </a:pPr>
            <a:r>
              <a:rPr lang="en-US" altLang="zh-CN" sz="11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  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Command call 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0000">
              <a:lnSpc>
                <a:spcPct val="150000"/>
              </a:lnSpc>
            </a:pPr>
            <a:r>
              <a:rPr lang="pt-BR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y=lsim(b,a,x,t)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257299" y="4363507"/>
                <a:ext cx="5496791" cy="1795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a: Constant coefficient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begChr m:val=""/>
                            <m:ctrlP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zh-CN" altLang="en-US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zh-CN" altLang="en-US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zh-CN" altLang="en-US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zh-CN" altLang="en-US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/>
                  <a:t>;</a:t>
                </a:r>
              </a:p>
              <a:p>
                <a:r>
                  <a:rPr lang="en-US" altLang="zh-CN" dirty="0"/>
                  <a:t>b: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coefficient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begChr m:val=""/>
                            <m:ctrlP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zh-CN" altLang="en-US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sup>
                            </m:sSup>
                            <m:r>
                              <a:rPr lang="zh-CN" altLang="en-US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zh-CN" altLang="en-US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zh-CN" altLang="en-US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/>
                  <a:t>;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x: The input of the system;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y: The output of the system;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t: The time samples for the input and output.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299" y="4363507"/>
                <a:ext cx="5496791" cy="1795300"/>
              </a:xfrm>
              <a:prstGeom prst="rect">
                <a:avLst/>
              </a:prstGeom>
              <a:blipFill rotWithShape="0">
                <a:blip r:embed="rId3"/>
                <a:stretch>
                  <a:fillRect l="-887"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666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1828318"/>
            <a:ext cx="2018486" cy="1003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/>
            <a:r>
              <a:rPr lang="en-US" altLang="zh-CN" sz="6000" i="0" dirty="0">
                <a:latin typeface="华文楷体" panose="02010600040101010101" pitchFamily="2" charset="-122"/>
                <a:ea typeface="华文楷体" panose="02010600040101010101" pitchFamily="2" charset="-122"/>
              </a:rPr>
              <a:t>Lab2</a:t>
            </a:r>
            <a:endParaRPr lang="zh-CN" altLang="en-US" sz="6000" i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7200" y="3044279"/>
            <a:ext cx="85382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Analysis LTI system using MATLAB 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09684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lsim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6448" y="784344"/>
            <a:ext cx="7931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  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ex3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1079874" y="2929835"/>
            <a:ext cx="5556593" cy="9417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None/>
            </a:pPr>
            <a:r>
              <a:rPr kumimoji="1" lang="en-US" altLang="zh-CN" sz="12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t=[0:10];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kumimoji="1" lang="en-US" altLang="zh-CN" sz="12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x=ones(1,length(t));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kumimoji="1" lang="en-US" altLang="zh-CN" sz="12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b=1;a=[1 0.5];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kumimoji="1" lang="en-US" altLang="zh-CN" sz="12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y=</a:t>
            </a:r>
            <a:r>
              <a:rPr kumimoji="1" lang="en-US" altLang="zh-CN" sz="1200" b="0" dirty="0" err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lsim</a:t>
            </a:r>
            <a:r>
              <a:rPr kumimoji="1" lang="en-US" altLang="zh-CN" sz="12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1200" b="0" dirty="0" err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b,a,x,t</a:t>
            </a:r>
            <a:r>
              <a:rPr kumimoji="1" lang="en-US" altLang="zh-CN" sz="12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); plot(</a:t>
            </a:r>
            <a:r>
              <a:rPr kumimoji="1" lang="en-US" altLang="zh-CN" sz="1200" b="0" dirty="0" err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t,y</a:t>
            </a:r>
            <a:r>
              <a:rPr kumimoji="1" lang="en-US" altLang="zh-CN" sz="12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,'--'); </a:t>
            </a:r>
            <a:r>
              <a:rPr kumimoji="1" lang="en-US" altLang="zh-CN" sz="1200" b="0" dirty="0" err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xlabel</a:t>
            </a:r>
            <a:r>
              <a:rPr kumimoji="1" lang="en-US" altLang="zh-CN" sz="12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('t'); </a:t>
            </a:r>
            <a:r>
              <a:rPr kumimoji="1" lang="en-US" altLang="zh-CN" sz="1200" b="0" dirty="0" err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ylabel</a:t>
            </a:r>
            <a:r>
              <a:rPr kumimoji="1" lang="en-US" altLang="zh-CN" sz="12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('y');</a:t>
            </a:r>
          </a:p>
        </p:txBody>
      </p:sp>
      <p:sp>
        <p:nvSpPr>
          <p:cNvPr id="6" name="矩形 5"/>
          <p:cNvSpPr/>
          <p:nvPr/>
        </p:nvSpPr>
        <p:spPr>
          <a:xfrm>
            <a:off x="984483" y="2332167"/>
            <a:ext cx="12891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 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code</a:t>
            </a:r>
            <a:r>
              <a:rPr lang="en-US" altLang="zh-CN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84483" y="4069190"/>
            <a:ext cx="12891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 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figure</a:t>
            </a:r>
            <a:r>
              <a:rPr lang="en-US" altLang="zh-CN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827584" y="1382965"/>
                <a:ext cx="764471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Simulates the output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the partial fraction expansion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a causal, stable LTI system 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382965"/>
                <a:ext cx="7644714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718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2557431" y="1871427"/>
                <a:ext cx="2601481" cy="629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431" y="1871427"/>
                <a:ext cx="2601481" cy="62985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7752" y="4041085"/>
            <a:ext cx="3628615" cy="272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782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723900" y="2039248"/>
            <a:ext cx="7696200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/>
            <a:r>
              <a:rPr lang="en-US" altLang="zh-CN" sz="12000" i="0" dirty="0">
                <a:latin typeface="华文楷体" panose="02010600040101010101" pitchFamily="2" charset="-122"/>
                <a:ea typeface="华文楷体" panose="02010600040101010101" pitchFamily="2" charset="-122"/>
              </a:rPr>
              <a:t>Thanks</a:t>
            </a:r>
            <a:endParaRPr lang="zh-CN" altLang="en-US" sz="12000" i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493838" y="3681413"/>
            <a:ext cx="6156325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/>
            <a:endParaRPr lang="zh-CN" altLang="en-US" sz="2800" i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802668" y="4596754"/>
            <a:ext cx="6156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/>
            <a:r>
              <a:rPr lang="en-US" altLang="zh-CN" sz="2800" i="0" dirty="0">
                <a:latin typeface="宋体" panose="02010600030101010101" pitchFamily="2" charset="-122"/>
                <a:ea typeface="宋体" panose="02010600030101010101" pitchFamily="2" charset="-122"/>
              </a:rPr>
              <a:t>2021.10.26</a:t>
            </a:r>
            <a:endParaRPr lang="zh-CN" altLang="en-US" sz="2800" i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180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1379" y="984672"/>
            <a:ext cx="8318705" cy="1307424"/>
          </a:xfrm>
        </p:spPr>
        <p:txBody>
          <a:bodyPr>
            <a:no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altLang="zh-CN" sz="36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book</a:t>
            </a:r>
            <a:r>
              <a:rPr lang="zh-CN" altLang="zh-CN" sz="32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：</a:t>
            </a:r>
            <a:endParaRPr lang="en-US" altLang="zh-CN" sz="32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0"/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John </a:t>
            </a:r>
            <a:r>
              <a:rPr lang="en-US" altLang="zh-CN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R.Buck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Michael M. Daniel, Andrew C. Singer. Computer Exploration in Signals and Systems —— Using MATLAB. </a:t>
            </a:r>
          </a:p>
          <a:p>
            <a:pPr marL="0" indent="0">
              <a:buNone/>
            </a:pPr>
            <a:endParaRPr lang="zh-CN" altLang="zh-CN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1964" y="2941649"/>
            <a:ext cx="570409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lab report template</a:t>
            </a:r>
          </a:p>
          <a:p>
            <a:r>
              <a:rPr lang="en-US" altLang="zh-CN" dirty="0"/>
              <a:t>        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 report _template.doc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1379" y="4304860"/>
            <a:ext cx="567812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Required instruments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Computer, MATLAB</a:t>
            </a:r>
          </a:p>
        </p:txBody>
      </p:sp>
    </p:spTree>
    <p:extLst>
      <p:ext uri="{BB962C8B-B14F-4D97-AF65-F5344CB8AC3E}">
        <p14:creationId xmlns:p14="http://schemas.microsoft.com/office/powerpoint/2010/main" val="2422603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Chief objects for 4 Labs: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36041" y="1816481"/>
            <a:ext cx="8636877" cy="2074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800" kern="100" dirty="0">
                <a:latin typeface="Times New Roman" panose="02020603050405020304" pitchFamily="18" charset="0"/>
              </a:rPr>
              <a:t>Lab1 : Represent signals using MATLAB; </a:t>
            </a:r>
            <a:endParaRPr lang="zh-CN" altLang="zh-CN" sz="1800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Lab2 : Analysis LTI systems using MATLAB;</a:t>
            </a:r>
          </a:p>
          <a:p>
            <a:pPr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800" kern="100" dirty="0">
                <a:latin typeface="Times New Roman" panose="02020603050405020304" pitchFamily="18" charset="0"/>
              </a:rPr>
              <a:t>Lab3 :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Frequency domain analysis using MATLAB ;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800" kern="100" dirty="0">
                <a:latin typeface="Times New Roman" panose="02020603050405020304" pitchFamily="18" charset="0"/>
              </a:rPr>
              <a:t>Lab4:  Transform domain analysis using MATLAB.</a:t>
            </a:r>
            <a:endParaRPr lang="zh-CN" altLang="zh-CN" sz="1800" kern="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337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内容占位符 6"/>
          <p:cNvSpPr txBox="1">
            <a:spLocks/>
          </p:cNvSpPr>
          <p:nvPr/>
        </p:nvSpPr>
        <p:spPr bwMode="auto">
          <a:xfrm>
            <a:off x="2065927" y="2297774"/>
            <a:ext cx="4688294" cy="503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B200"/>
              </a:buClr>
              <a:buFont typeface="Wingdings" pitchFamily="2" charset="2"/>
              <a:buChar char="u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800" kern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 Introduction of Lab2</a:t>
            </a:r>
          </a:p>
        </p:txBody>
      </p:sp>
      <p:sp>
        <p:nvSpPr>
          <p:cNvPr id="9" name="内容占位符 6"/>
          <p:cNvSpPr txBox="1">
            <a:spLocks/>
          </p:cNvSpPr>
          <p:nvPr/>
        </p:nvSpPr>
        <p:spPr bwMode="auto">
          <a:xfrm>
            <a:off x="2074454" y="3683829"/>
            <a:ext cx="6801626" cy="503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B200"/>
              </a:buClr>
              <a:buFont typeface="Wingdings" pitchFamily="2" charset="2"/>
              <a:buChar char="u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8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 Theoretical background and commands</a:t>
            </a:r>
          </a:p>
        </p:txBody>
      </p:sp>
    </p:spTree>
    <p:extLst>
      <p:ext uri="{BB962C8B-B14F-4D97-AF65-F5344CB8AC3E}">
        <p14:creationId xmlns:p14="http://schemas.microsoft.com/office/powerpoint/2010/main" val="321452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4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1. Introduction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42368" y="855517"/>
            <a:ext cx="79312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 </a:t>
            </a:r>
            <a:r>
              <a:rPr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Objective</a:t>
            </a:r>
            <a:r>
              <a:rPr lang="zh-CN" altLang="en-US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en-US" altLang="zh-CN" sz="3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17200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further familiar with the properties of linear time-invariant (LTI) systems.</a:t>
            </a:r>
          </a:p>
          <a:p>
            <a:pPr marL="817200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convolution using MATLAB</a:t>
            </a:r>
            <a:r>
              <a:rPr lang="en-US" altLang="zh-CN" sz="2800" dirty="0"/>
              <a:t>.</a:t>
            </a:r>
            <a:endParaRPr lang="zh-CN" altLang="zh-CN" sz="2800" dirty="0"/>
          </a:p>
          <a:p>
            <a:pPr marL="817200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output of causal LTI system characterized by linear constant-coefficient differential/ difference equations. 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2368" y="4986995"/>
            <a:ext cx="79312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Submit your report to my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TA(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时鑫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before Dec 31, 2021</a:t>
            </a:r>
            <a:endParaRPr lang="zh-CN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2368" y="4099641"/>
            <a:ext cx="8304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</a:t>
            </a:r>
            <a:r>
              <a:rPr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Related commands: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conv, filter, 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lsim</a:t>
            </a:r>
            <a:endParaRPr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829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 of lab2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70031" y="1192297"/>
            <a:ext cx="793122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 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Exercises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17200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convolution. 2.1(c)</a:t>
            </a:r>
          </a:p>
          <a:p>
            <a:pPr marL="817200" indent="-457200">
              <a:buFont typeface="Wingdings" panose="05000000000000000000" pitchFamily="2" charset="2"/>
              <a:buChar char="Ø"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7200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output of causal LTI system characterized by linear constant-coefficient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 equations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2.2(a)(b)(c)(d)(e)(g)</a:t>
            </a:r>
          </a:p>
        </p:txBody>
      </p:sp>
    </p:spTree>
    <p:extLst>
      <p:ext uri="{BB962C8B-B14F-4D97-AF65-F5344CB8AC3E}">
        <p14:creationId xmlns:p14="http://schemas.microsoft.com/office/powerpoint/2010/main" val="3994225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内容占位符 6"/>
          <p:cNvSpPr txBox="1">
            <a:spLocks/>
          </p:cNvSpPr>
          <p:nvPr/>
        </p:nvSpPr>
        <p:spPr bwMode="auto">
          <a:xfrm>
            <a:off x="2065927" y="2297774"/>
            <a:ext cx="4688294" cy="503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B200"/>
              </a:buClr>
              <a:buFont typeface="Wingdings" pitchFamily="2" charset="2"/>
              <a:buChar char="u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8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 Introduction of Lab2</a:t>
            </a:r>
          </a:p>
        </p:txBody>
      </p:sp>
      <p:sp>
        <p:nvSpPr>
          <p:cNvPr id="9" name="内容占位符 6"/>
          <p:cNvSpPr txBox="1">
            <a:spLocks/>
          </p:cNvSpPr>
          <p:nvPr/>
        </p:nvSpPr>
        <p:spPr bwMode="auto">
          <a:xfrm>
            <a:off x="1957182" y="3642265"/>
            <a:ext cx="6801626" cy="503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B200"/>
              </a:buClr>
              <a:buFont typeface="Wingdings" pitchFamily="2" charset="2"/>
              <a:buChar char="u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800" kern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 Theoretical background and commands</a:t>
            </a:r>
          </a:p>
        </p:txBody>
      </p:sp>
    </p:spTree>
    <p:extLst>
      <p:ext uri="{BB962C8B-B14F-4D97-AF65-F5344CB8AC3E}">
        <p14:creationId xmlns:p14="http://schemas.microsoft.com/office/powerpoint/2010/main" val="2019055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6"/>
          <p:cNvSpPr txBox="1">
            <a:spLocks/>
          </p:cNvSpPr>
          <p:nvPr/>
        </p:nvSpPr>
        <p:spPr bwMode="auto">
          <a:xfrm>
            <a:off x="2107117" y="2110841"/>
            <a:ext cx="4688294" cy="503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B200"/>
              </a:buClr>
              <a:buFont typeface="Wingdings" pitchFamily="2" charset="2"/>
              <a:buChar char="u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8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Theoretical background</a:t>
            </a:r>
            <a:endParaRPr lang="en-US" altLang="zh-CN" sz="280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6"/>
          <p:cNvSpPr txBox="1">
            <a:spLocks/>
          </p:cNvSpPr>
          <p:nvPr/>
        </p:nvSpPr>
        <p:spPr bwMode="auto">
          <a:xfrm>
            <a:off x="2564380" y="2778990"/>
            <a:ext cx="4688294" cy="503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B200"/>
              </a:buClr>
              <a:buFont typeface="Wingdings" pitchFamily="2" charset="2"/>
              <a:buChar char="u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2.1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conv</a:t>
            </a:r>
            <a:endParaRPr lang="en-US" altLang="zh-CN" sz="2400" kern="0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内容占位符 6"/>
          <p:cNvSpPr txBox="1">
            <a:spLocks/>
          </p:cNvSpPr>
          <p:nvPr/>
        </p:nvSpPr>
        <p:spPr bwMode="auto">
          <a:xfrm>
            <a:off x="2564380" y="3435271"/>
            <a:ext cx="4688294" cy="503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B200"/>
              </a:buClr>
              <a:buFont typeface="Wingdings" pitchFamily="2" charset="2"/>
              <a:buChar char="u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4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2.2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filter</a:t>
            </a:r>
            <a:endParaRPr lang="en-US" altLang="zh-CN" sz="240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内容占位符 6"/>
          <p:cNvSpPr txBox="1">
            <a:spLocks/>
          </p:cNvSpPr>
          <p:nvPr/>
        </p:nvSpPr>
        <p:spPr bwMode="auto">
          <a:xfrm>
            <a:off x="2564380" y="4115288"/>
            <a:ext cx="4688294" cy="503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B200"/>
              </a:buClr>
              <a:buFont typeface="Wingdings" pitchFamily="2" charset="2"/>
              <a:buChar char="u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4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2.3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lsim</a:t>
            </a:r>
            <a:endParaRPr lang="en-US" altLang="zh-CN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023848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21052</TotalTime>
  <Words>1009</Words>
  <Application>Microsoft Office PowerPoint</Application>
  <PresentationFormat>On-screen Show (4:3)</PresentationFormat>
  <Paragraphs>156</Paragraphs>
  <Slides>21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5" baseType="lpstr">
      <vt:lpstr>Arial Unicode MS</vt:lpstr>
      <vt:lpstr>华文楷体</vt:lpstr>
      <vt:lpstr>宋体</vt:lpstr>
      <vt:lpstr>Arial</vt:lpstr>
      <vt:lpstr>Calibri</vt:lpstr>
      <vt:lpstr>Calibri Light</vt:lpstr>
      <vt:lpstr>Cambria Math</vt:lpstr>
      <vt:lpstr>Times New Roman</vt:lpstr>
      <vt:lpstr>Wingdings</vt:lpstr>
      <vt:lpstr>自定义设计方案</vt:lpstr>
      <vt:lpstr>默认设计模板</vt:lpstr>
      <vt:lpstr>2_默认设计模板</vt:lpstr>
      <vt:lpstr>Image</vt:lpstr>
      <vt:lpstr>Equation</vt:lpstr>
      <vt:lpstr>PowerPoint Presentation</vt:lpstr>
      <vt:lpstr>PowerPoint Presentation</vt:lpstr>
      <vt:lpstr>PowerPoint Presentation</vt:lpstr>
      <vt:lpstr> Chief objects for 4 Labs:</vt:lpstr>
      <vt:lpstr>Contents</vt:lpstr>
      <vt:lpstr>1. Introduction </vt:lpstr>
      <vt:lpstr>1. Introduction of lab2</vt:lpstr>
      <vt:lpstr>Contents</vt:lpstr>
      <vt:lpstr>Contents</vt:lpstr>
      <vt:lpstr>2.1 conv</vt:lpstr>
      <vt:lpstr>2.1 conv</vt:lpstr>
      <vt:lpstr>2.1 conv</vt:lpstr>
      <vt:lpstr>Contents</vt:lpstr>
      <vt:lpstr>2.2 filter</vt:lpstr>
      <vt:lpstr>2.2 filter</vt:lpstr>
      <vt:lpstr>2.2 filter</vt:lpstr>
      <vt:lpstr>Contents</vt:lpstr>
      <vt:lpstr>2.3 lsim</vt:lpstr>
      <vt:lpstr>2.3 lsim</vt:lpstr>
      <vt:lpstr>2.3 lsim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LingFang Wang</dc:creator>
  <cp:lastModifiedBy>Lingfang Wang</cp:lastModifiedBy>
  <cp:revision>670</cp:revision>
  <dcterms:created xsi:type="dcterms:W3CDTF">2016-11-24T09:12:08Z</dcterms:created>
  <dcterms:modified xsi:type="dcterms:W3CDTF">2021-10-25T02:23:15Z</dcterms:modified>
</cp:coreProperties>
</file>