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7" r:id="rId2"/>
    <p:sldMasterId id="2147483709" r:id="rId3"/>
  </p:sldMasterIdLst>
  <p:notesMasterIdLst>
    <p:notesMasterId r:id="rId34"/>
  </p:notesMasterIdLst>
  <p:sldIdLst>
    <p:sldId id="483" r:id="rId4"/>
    <p:sldId id="303" r:id="rId5"/>
    <p:sldId id="476" r:id="rId6"/>
    <p:sldId id="478" r:id="rId7"/>
    <p:sldId id="347" r:id="rId8"/>
    <p:sldId id="484" r:id="rId9"/>
    <p:sldId id="435" r:id="rId10"/>
    <p:sldId id="455" r:id="rId11"/>
    <p:sldId id="458" r:id="rId12"/>
    <p:sldId id="482" r:id="rId13"/>
    <p:sldId id="440" r:id="rId14"/>
    <p:sldId id="441" r:id="rId15"/>
    <p:sldId id="459" r:id="rId16"/>
    <p:sldId id="452" r:id="rId17"/>
    <p:sldId id="466" r:id="rId18"/>
    <p:sldId id="460" r:id="rId19"/>
    <p:sldId id="463" r:id="rId20"/>
    <p:sldId id="464" r:id="rId21"/>
    <p:sldId id="465" r:id="rId22"/>
    <p:sldId id="453" r:id="rId23"/>
    <p:sldId id="467" r:id="rId24"/>
    <p:sldId id="468" r:id="rId25"/>
    <p:sldId id="469" r:id="rId26"/>
    <p:sldId id="470" r:id="rId27"/>
    <p:sldId id="471" r:id="rId28"/>
    <p:sldId id="454" r:id="rId29"/>
    <p:sldId id="480" r:id="rId30"/>
    <p:sldId id="473" r:id="rId31"/>
    <p:sldId id="481" r:id="rId32"/>
    <p:sldId id="419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6666FF"/>
    <a:srgbClr val="9C9CDF"/>
    <a:srgbClr val="859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85997" autoAdjust="0"/>
  </p:normalViewPr>
  <p:slideViewPr>
    <p:cSldViewPr snapToGrid="0">
      <p:cViewPr varScale="1">
        <p:scale>
          <a:sx n="91" d="100"/>
          <a:sy n="91" d="100"/>
        </p:scale>
        <p:origin x="82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1T11:59:0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5064 0 0,'0'0'389'0'0,"-2"1"-250"0"0,0 0 1104 0 0,0 0 1 0 0,1 0 0 0 0,-1 1-1 0 0,0-1 1 0 0,1 1-1 0 0,-1-1 1 0 0,-2 3 0 0 0,3-2-687 0 0,0 0 1 0 0,0 0-1 0 0,0 0 1 0 0,1 0 0 0 0,-1 0-1 0 0,0 0 1 0 0,1 0 0 0 0,-1 3-1 0 0,-1 3 650 0 0,-3 10 378 0 0,1 1 1 0 0,-2 34-1 0 0,4-18-757 0 0,2 0 0 0 0,5 35 0 0 0,-4-63-816 0 0,0 0 1 0 0,0 0-1 0 0,1 1 0 0 0,1-1 1 0 0,-1 0-1 0 0,1-1 0 0 0,0 1 1 0 0,0 0-1 0 0,9 11 1 0 0,-9-12-152 0 0,1-1 1389 0 0,-2-2-2733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1T11:59:0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 2760 0 0,'-27'34'646'0'0,"-2"2"6901"0"0,5 2-591 0 0,18-21-5131 0 0,2-4-729 0 0,2-9-867 0 0,1-1-1 0 0,0 1 1 0 0,0 0-1 0 0,1 0 0 0 0,-1-1 1 0 0,1 1-1 0 0,0 0 1 0 0,0 0-1 0 0,0 0 1 0 0,1 0-1 0 0,-1-1 1 0 0,1 1-1 0 0,0 0 1 0 0,0 0-1 0 0,0-1 1 0 0,0 1-1 0 0,1-1 1 0 0,-1 1-1 0 0,1-1 1 0 0,0 1-1 0 0,0-1 1 0 0,1 0-1 0 0,4 6 1 0 0,6 1-110 0 0,1 0 0 0 0,0 0 1 0 0,25 11-1 0 0,-33-17-127 0 0,-2-2 16 0 0,0 1 0 0 0,0 0 0 0 0,-1 0 0 0 0,1 0 0 0 0,-1 1-1 0 0,0-1 1 0 0,1 1 0 0 0,-2 0 0 0 0,1 0 0 0 0,0 0 0 0 0,-1 0 0 0 0,0 0-1 0 0,0 1 1 0 0,0-1 0 0 0,0 0 0 0 0,-1 1 0 0 0,0 0 0 0 0,2 9 0 0 0,-1 5 12 0 0,0 0 1 0 0,-2 0 0 0 0,-1 26-1 0 0,-3-15-20 0 0,-1-1 0 0 0,-16 53 0 0 0,4-17 0 0 0,8-31 25 0 0,-3-1 1 0 0,-17 37-1 0 0,4-10-29 0 0,-20 41 4 0 0,15-38 0 0 0,7-10 10 0 0,-45 108 44 0 0,59-138-54 0 0,-15 27 0 0 0,20-42 0 0 0,-1-1 0 0 0,0 0 0 0 0,0 0 0 0 0,0-1 0 0 0,-1 1 0 0 0,0-1 0 0 0,-9 8 0 0 0,1-5 0 0 0,13-8-6 0 0,0 0 0 0 0,0 0 1 0 0,-1 0-1 0 0,1-1 0 0 0,0 1 0 0 0,-1 0 0 0 0,1 0 0 0 0,0-1 0 0 0,-1 1 0 0 0,1-1 1 0 0,-1 0-1 0 0,1 1 0 0 0,-4-1 0 0 0,5 0-3 0 0,-1 0-1 0 0,0 0 1 0 0,1 0 0 0 0,-1-1-1 0 0,1 1 1 0 0,-1 0 0 0 0,1 0-1 0 0,-1-1 1 0 0,1 1 0 0 0,-1 0-1 0 0,1-1 1 0 0,-1 1 0 0 0,1-1-1 0 0,-1 1 1 0 0,1 0 0 0 0,0-1-1 0 0,-1 0 1 0 0,-2-2-54 0 0,1 1-107 0 0,0-1 1 0 0,0 1-1 0 0,0-1 0 0 0,0 1 1 0 0,1-1-1 0 0,-1 0 1 0 0,1 0-1 0 0,-1 1 0 0 0,1-1 1 0 0,0 0-1 0 0,0 0 0 0 0,0 0 1 0 0,1-1-1 0 0,-1 1 1 0 0,1-4-1 0 0,-3-7-787 0 0,-2-11-867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1T11:59:03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80 143 5064 0 0,'0'0'232'0'0,"-1"0"-14"0"0,-6 0 2786 0 0,5 0-2304 0 0,0 0-1 0 0,0 0 1 0 0,0 0-1 0 0,0 1 1 0 0,1-1-1 0 0,-1 1 1 0 0,0-1 0 0 0,0 1-1 0 0,1 0 1 0 0,-1 0-1 0 0,0-1 1 0 0,1 1-1 0 0,-1 0 1 0 0,1 1-1 0 0,-3 1 1 0 0,1 0-285 0 0,1 0 1 0 0,-1 0 0 0 0,1 0 0 0 0,0 0-1 0 0,0 0 1 0 0,0 0 0 0 0,-1 5-1 0 0,-1 3-108 0 0,0 0-1 0 0,1 0 0 0 0,1 0 0 0 0,-2 15 0 0 0,0 19 370 0 0,2 1 0 0 0,2 0 0 0 0,10 72 0 0 0,-5-74-544 0 0,-4-25-113 0 0,1-1 0 0 0,1 0 0 0 0,9 30 0 0 0,-6-36-19 0 0,2-4 0 0 0,-7-7 0 0 0,1-1 0 0 0,-1 0 0 0 0,0 0 0 0 0,0 0 0 0 0,0 0 0 0 0,0 0 0 0 0,0 0 0 0 0,1 0 0 0 0,-1-1 0 0 0,0 1 0 0 0,0 0 0 0 0,0-1 0 0 0,0 1 0 0 0,0 0 0 0 0,0-1 0 0 0,0 1 0 0 0,0-1 0 0 0,0 0 0 0 0,0 1 0 0 0,0-1 0 0 0,0 0 0 0 0,0 0 0 0 0,1-1 0 0 0,18-21 0 0 0,-16 15 0 0 0,1-1 0 0 0,-1 1 0 0 0,5-17 0 0 0,2-5 0 0 0,51-129-232 0 0,-38 88 129 0 0,-10 33 0 0 0,14-59 0 0 0,-18 56 90 0 0,-6 30 14 0 0,-1 0-1 0 0,0-1 0 0 0,-1 1 1 0 0,1-16-1 0 0,-4 26 2 0 0,0 3 2 0 0,-4 7 9 0 0,-3 13 22 0 0,5-9-15 0 0,-2 6 17 0 0,0-1 0 0 0,1 1 0 0 0,2 0 0 0 0,-1 1 0 0 0,2 28 0 0 0,7 13 3 0 0,16 75 0 0 0,-18-117-40 0 0,1-1 0 0 0,1 0 0 0 0,14 31 0 0 0,-18-45 0 0 0,1 1 0 0 0,-1-1 0 0 0,0 0 0 0 0,1-1 0 0 0,0 1 0 0 0,0 0 0 0 0,0-1 0 0 0,0 1 0 0 0,1-1 0 0 0,-1 0 0 0 0,1 0 0 0 0,0-1 0 0 0,0 1 0 0 0,0-1 0 0 0,0 1 0 0 0,0-1 0 0 0,0-1 0 0 0,1 1 0 0 0,-1 0 0 0 0,1-1 0 0 0,4 1 0 0 0,-5-2 8 0 0,-1 0 1 0 0,1 0-1 0 0,0 0 0 0 0,-1 0 1 0 0,1-1-1 0 0,-1 1 0 0 0,1-1 1 0 0,0 0-1 0 0,-1 0 0 0 0,0-1 1 0 0,1 1-1 0 0,4-3 0 0 0,-3 0 31 0 0,0 1-1 0 0,0-1 0 0 0,0 0 0 0 0,-1 0 1 0 0,1 0-1 0 0,6-9 0 0 0,-2 0 104 0 0,0-1 1 0 0,-1 0-1 0 0,-1 0 1 0 0,11-28-1 0 0,-6 5-27 0 0,-1-1-1 0 0,-2 0 1 0 0,-2 0 0 0 0,-1 0-1 0 0,-2-1 1 0 0,-2 0 0 0 0,-4-66-1 0 0,1 70-78 0 0,2 29-4 0 0,-1-1 0 0 0,0 0 0 0 0,0 0 0 0 0,-1 0 0 0 0,0 0 0 0 0,0 1-1 0 0,-1-1 1 0 0,1 0 0 0 0,-1 1 0 0 0,-4-9 0 0 0,5 15-29 0 0,1-1 0 0 0,0 1 0 0 0,-1-1 1 0 0,1 1-1 0 0,0 0 0 0 0,-1-1 0 0 0,1 1 0 0 0,-1 0 0 0 0,1-1 0 0 0,-1 1 0 0 0,1 0 0 0 0,-1 0 0 0 0,1-1 1 0 0,-1 1-1 0 0,1 0 0 0 0,-1 0 0 0 0,1 0 0 0 0,-1 0 0 0 0,1-1 0 0 0,-1 1 0 0 0,0 0 0 0 0,1 0 1 0 0,-1 0-1 0 0,1 0 0 0 0,-1 1 0 0 0,1-1 0 0 0,-1 0 0 0 0,1 0 0 0 0,-1 0 0 0 0,1 0 0 0 0,-1 0 0 0 0,1 1 1 0 0,-1-1-1 0 0,1 0 0 0 0,-1 0 0 0 0,1 1 0 0 0,-1 0 0 0 0,-15 12 79 0 0,-3 8-113 0 0,13-15-2569 0 0,9-16-1043 0 0,6-7-5074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8B2F-6183-43F1-9B91-B55BFBFD16C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3D22D-F874-4912-A244-3F8463070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80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63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760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418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289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625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480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12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5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723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621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56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928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64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D22D-F874-4912-A244-3F8463070E7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10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C487-225E-4AC9-8127-E6F2E7FCAE0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75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C487-225E-4AC9-8127-E6F2E7FCAE0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01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C487-225E-4AC9-8127-E6F2E7FCAE0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7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/>
          <p:cNvSpPr>
            <a:spLocks/>
          </p:cNvSpPr>
          <p:nvPr/>
        </p:nvSpPr>
        <p:spPr bwMode="gray">
          <a:xfrm>
            <a:off x="-9525" y="1143002"/>
            <a:ext cx="9164638" cy="3832225"/>
          </a:xfrm>
          <a:custGeom>
            <a:avLst/>
            <a:gdLst>
              <a:gd name="T0" fmla="*/ 2147483647 w 5773"/>
              <a:gd name="T1" fmla="*/ 2147483647 h 2414"/>
              <a:gd name="T2" fmla="*/ 2147483647 w 5773"/>
              <a:gd name="T3" fmla="*/ 2147483647 h 2414"/>
              <a:gd name="T4" fmla="*/ 2147483647 w 5773"/>
              <a:gd name="T5" fmla="*/ 2147483647 h 2414"/>
              <a:gd name="T6" fmla="*/ 2147483647 w 5773"/>
              <a:gd name="T7" fmla="*/ 2147483647 h 2414"/>
              <a:gd name="T8" fmla="*/ 2147483647 w 5773"/>
              <a:gd name="T9" fmla="*/ 2147483647 h 2414"/>
              <a:gd name="T10" fmla="*/ 2147483647 w 5773"/>
              <a:gd name="T11" fmla="*/ 2147483647 h 2414"/>
              <a:gd name="T12" fmla="*/ 2147483647 w 5773"/>
              <a:gd name="T13" fmla="*/ 2147483647 h 2414"/>
              <a:gd name="T14" fmla="*/ 2147483647 w 5773"/>
              <a:gd name="T15" fmla="*/ 2147483647 h 2414"/>
              <a:gd name="T16" fmla="*/ 2147483647 w 5773"/>
              <a:gd name="T17" fmla="*/ 2147483647 h 24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300" b="1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" name="Freeform 18"/>
          <p:cNvSpPr>
            <a:spLocks/>
          </p:cNvSpPr>
          <p:nvPr/>
        </p:nvSpPr>
        <p:spPr bwMode="gray">
          <a:xfrm>
            <a:off x="-9525" y="1371600"/>
            <a:ext cx="9150350" cy="3265488"/>
          </a:xfrm>
          <a:custGeom>
            <a:avLst/>
            <a:gdLst>
              <a:gd name="T0" fmla="*/ 2147483647 w 5764"/>
              <a:gd name="T1" fmla="*/ 2147483647 h 2057"/>
              <a:gd name="T2" fmla="*/ 2147483647 w 5764"/>
              <a:gd name="T3" fmla="*/ 2147483647 h 2057"/>
              <a:gd name="T4" fmla="*/ 2147483647 w 5764"/>
              <a:gd name="T5" fmla="*/ 2147483647 h 2057"/>
              <a:gd name="T6" fmla="*/ 2147483647 w 5764"/>
              <a:gd name="T7" fmla="*/ 2147483647 h 2057"/>
              <a:gd name="T8" fmla="*/ 2147483647 w 5764"/>
              <a:gd name="T9" fmla="*/ 2147483647 h 2057"/>
              <a:gd name="T10" fmla="*/ 2147483647 w 5764"/>
              <a:gd name="T11" fmla="*/ 2147483647 h 2057"/>
              <a:gd name="T12" fmla="*/ 2147483647 w 5764"/>
              <a:gd name="T13" fmla="*/ 2147483647 h 2057"/>
              <a:gd name="T14" fmla="*/ 2147483647 w 5764"/>
              <a:gd name="T15" fmla="*/ 2147483647 h 2057"/>
              <a:gd name="T16" fmla="*/ 2147483647 w 5764"/>
              <a:gd name="T17" fmla="*/ 2147483647 h 2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300" b="1">
              <a:solidFill>
                <a:srgbClr val="FFFFFF"/>
              </a:solidFill>
              <a:ea typeface="宋体" pitchFamily="2" charset="-122"/>
            </a:endParaRP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7086600" y="1676400"/>
            <a:ext cx="533400" cy="533400"/>
            <a:chOff x="4752" y="1200"/>
            <a:chExt cx="288" cy="288"/>
          </a:xfrm>
        </p:grpSpPr>
        <p:sp>
          <p:nvSpPr>
            <p:cNvPr id="7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8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7620000" y="1066800"/>
            <a:ext cx="914400" cy="914400"/>
            <a:chOff x="4992" y="816"/>
            <a:chExt cx="576" cy="576"/>
          </a:xfrm>
        </p:grpSpPr>
        <p:sp>
          <p:nvSpPr>
            <p:cNvPr id="10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1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12" name="Group 25"/>
          <p:cNvGrpSpPr>
            <a:grpSpLocks/>
          </p:cNvGrpSpPr>
          <p:nvPr/>
        </p:nvGrpSpPr>
        <p:grpSpPr bwMode="auto">
          <a:xfrm>
            <a:off x="304800" y="3124200"/>
            <a:ext cx="1295400" cy="1371600"/>
            <a:chOff x="4992" y="816"/>
            <a:chExt cx="576" cy="576"/>
          </a:xfrm>
        </p:grpSpPr>
        <p:sp>
          <p:nvSpPr>
            <p:cNvPr id="13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4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590802"/>
            <a:ext cx="7086600" cy="1012825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1143000" y="4579672"/>
            <a:ext cx="70866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200" b="1">
                <a:latin typeface="Times New Roman" pitchFamily="18" charset="0"/>
              </a:defRPr>
            </a:lvl1pPr>
          </a:lstStyle>
          <a:p>
            <a:pPr lvl="0"/>
            <a:r>
              <a:rPr lang="en-US" altLang="zh-CN" noProof="0" dirty="0"/>
              <a:t>Click to edit Master subtitle style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2"/>
            <a:ext cx="2895600" cy="24447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2"/>
            <a:ext cx="2133600" cy="24447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9F123476-47EA-4D74-A39E-E976410ADA7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 userDrawn="1"/>
        </p:nvSpPr>
        <p:spPr bwMode="white">
          <a:xfrm>
            <a:off x="1143000" y="5318125"/>
            <a:ext cx="7086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zh-CN" sz="1200" kern="0" dirty="0"/>
          </a:p>
        </p:txBody>
      </p:sp>
    </p:spTree>
    <p:extLst>
      <p:ext uri="{BB962C8B-B14F-4D97-AF65-F5344CB8AC3E}">
        <p14:creationId xmlns:p14="http://schemas.microsoft.com/office/powerpoint/2010/main" val="1725311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28800"/>
            <a:ext cx="4419600" cy="503434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8451B-A4D8-4D38-BECA-27AB9298CEB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452063" y="2661519"/>
            <a:ext cx="4424737" cy="483436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Ø"/>
              <a:defRPr/>
            </a:lvl1pPr>
            <a:lvl4pPr marL="1200150" marR="0" indent="-17145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5"/>
          </p:nvPr>
        </p:nvSpPr>
        <p:spPr>
          <a:xfrm>
            <a:off x="452062" y="4512435"/>
            <a:ext cx="4381499" cy="520886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6"/>
          </p:nvPr>
        </p:nvSpPr>
        <p:spPr>
          <a:xfrm>
            <a:off x="452063" y="3547746"/>
            <a:ext cx="4381499" cy="517792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7"/>
          </p:nvPr>
        </p:nvSpPr>
        <p:spPr>
          <a:xfrm>
            <a:off x="452437" y="5373689"/>
            <a:ext cx="4424363" cy="606425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40618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B8C1D-614B-44A7-8B96-DC2D3A18248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735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582DA-421F-482D-8849-1660F4471379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44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46868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46868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FF3AA-608C-4E6B-87A0-8D7C0F68575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457200" y="5800725"/>
            <a:ext cx="8229600" cy="4762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55857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46868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46868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FF3AA-608C-4E6B-87A0-8D7C0F68575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457200" y="5800725"/>
            <a:ext cx="8229600" cy="4762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141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C1768-BFC9-400C-B5DC-8B72BCEB98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832248" y="2012950"/>
            <a:ext cx="7473553" cy="5461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3253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EF529-3EF1-464A-943C-CA2503179B5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4"/>
          </p:nvPr>
        </p:nvSpPr>
        <p:spPr>
          <a:xfrm>
            <a:off x="1768078" y="2037090"/>
            <a:ext cx="5355431" cy="523875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15"/>
          </p:nvPr>
        </p:nvSpPr>
        <p:spPr>
          <a:xfrm>
            <a:off x="1768078" y="2981653"/>
            <a:ext cx="5355431" cy="627062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6"/>
          </p:nvPr>
        </p:nvSpPr>
        <p:spPr>
          <a:xfrm>
            <a:off x="1768078" y="4054298"/>
            <a:ext cx="5355431" cy="554038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7"/>
          </p:nvPr>
        </p:nvSpPr>
        <p:spPr>
          <a:xfrm>
            <a:off x="1768078" y="4988719"/>
            <a:ext cx="5424488" cy="677862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67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C487-225E-4AC9-8127-E6F2E7FCAE0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64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EF529-3EF1-464A-943C-CA2503179B5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4"/>
          </p:nvPr>
        </p:nvSpPr>
        <p:spPr>
          <a:xfrm>
            <a:off x="1768078" y="2363871"/>
            <a:ext cx="5355431" cy="523875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15"/>
          </p:nvPr>
        </p:nvSpPr>
        <p:spPr>
          <a:xfrm>
            <a:off x="1768078" y="4167351"/>
            <a:ext cx="5355431" cy="627062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6"/>
          </p:nvPr>
        </p:nvSpPr>
        <p:spPr>
          <a:xfrm>
            <a:off x="1768475" y="3103563"/>
            <a:ext cx="5354638" cy="86201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668200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EF529-3EF1-464A-943C-CA2503179B5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4"/>
          </p:nvPr>
        </p:nvSpPr>
        <p:spPr>
          <a:xfrm>
            <a:off x="1768078" y="2363871"/>
            <a:ext cx="5355431" cy="523875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15"/>
          </p:nvPr>
        </p:nvSpPr>
        <p:spPr>
          <a:xfrm>
            <a:off x="1768078" y="4167351"/>
            <a:ext cx="5355431" cy="627062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980215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 marL="0" indent="0">
              <a:buFontTx/>
              <a:buNone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BF793-6B76-416A-863E-4D22B8A049A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1478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8A33A6-07B3-44A2-AA9E-84623530AD1A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14400" y="1689100"/>
            <a:ext cx="2971800" cy="4305300"/>
          </a:xfr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152900" y="1676400"/>
            <a:ext cx="4152900" cy="2717800"/>
          </a:xfr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5"/>
          </p:nvPr>
        </p:nvSpPr>
        <p:spPr>
          <a:xfrm>
            <a:off x="4143375" y="4610100"/>
            <a:ext cx="4162425" cy="1384300"/>
          </a:xfrm>
        </p:spPr>
        <p:txBody>
          <a:bodyPr/>
          <a:lstStyle/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4181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8A33A6-07B3-44A2-AA9E-84623530AD1A}" type="slidenum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914400" y="2162176"/>
            <a:ext cx="7467600" cy="697139"/>
          </a:xfr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914400" y="3541714"/>
            <a:ext cx="7554516" cy="725487"/>
          </a:xfr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/>
          </p:nvPr>
        </p:nvSpPr>
        <p:spPr>
          <a:xfrm>
            <a:off x="914400" y="5037139"/>
            <a:ext cx="7609285" cy="725032"/>
          </a:xfrm>
        </p:spPr>
        <p:txBody>
          <a:bodyPr/>
          <a:lstStyle/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3836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C74B0-20AD-4FC0-995D-575B70D0F06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33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931224" cy="562074"/>
          </a:xfrm>
        </p:spPr>
        <p:txBody>
          <a:bodyPr/>
          <a:lstStyle>
            <a:lvl1pPr>
              <a:defRPr sz="3200" baseline="0"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/>
          <a:lstStyle>
            <a:lvl1pPr marL="0" indent="0">
              <a:buClr>
                <a:srgbClr val="EAB200"/>
              </a:buClr>
              <a:buFontTx/>
              <a:buNone/>
              <a:defRPr sz="2000" b="1" i="0" baseline="0">
                <a:latin typeface="Arial Unicode MS" pitchFamily="34" charset="-122"/>
                <a:ea typeface="华文仿宋" pitchFamily="2" charset="-122"/>
              </a:defRPr>
            </a:lvl1pPr>
            <a:lvl2pPr>
              <a:defRPr sz="2000" b="1" i="0" baseline="0">
                <a:latin typeface="Arial Unicode MS" pitchFamily="34" charset="-122"/>
                <a:ea typeface="华文仿宋" pitchFamily="2" charset="-122"/>
              </a:defRPr>
            </a:lvl2pPr>
            <a:lvl3pPr>
              <a:defRPr sz="2000" b="1" i="0" baseline="0">
                <a:latin typeface="Arial Unicode MS" pitchFamily="34" charset="-122"/>
                <a:ea typeface="华文仿宋" pitchFamily="2" charset="-122"/>
              </a:defRPr>
            </a:lvl3pPr>
            <a:lvl4pPr>
              <a:defRPr sz="2000" b="1" i="0" baseline="0">
                <a:latin typeface="Arial Unicode MS" pitchFamily="34" charset="-122"/>
                <a:ea typeface="华文仿宋" pitchFamily="2" charset="-122"/>
              </a:defRPr>
            </a:lvl4pPr>
            <a:lvl5pPr>
              <a:defRPr sz="2000" b="1" i="0" baseline="0">
                <a:latin typeface="Arial Unicode MS" pitchFamily="34" charset="-122"/>
                <a:ea typeface="华文仿宋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381750"/>
            <a:ext cx="1403350" cy="47625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9BA42C0E-092B-4851-B392-DB49FCE890FF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386207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3FAD-D6FB-4C23-A4E8-9C047B1FEAAE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D299-B061-4020-B4B4-9C1E57E9A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57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C487-225E-4AC9-8127-E6F2E7FCAE0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4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C487-225E-4AC9-8127-E6F2E7FCAE0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7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C487-225E-4AC9-8127-E6F2E7FCAE0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5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C487-225E-4AC9-8127-E6F2E7FCAE0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34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C487-225E-4AC9-8127-E6F2E7FCAE0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50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C487-225E-4AC9-8127-E6F2E7FCAE0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0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C487-225E-4AC9-8127-E6F2E7FCAE0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35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9C487-225E-4AC9-8127-E6F2E7FCAE08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FC040-ADC9-44E2-9458-A1B28C369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4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7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7" name="Image" r:id="rId17" imgW="9561905" imgH="1600000" progId="Photoshop.Image.6">
                  <p:embed/>
                </p:oleObj>
              </mc:Choice>
              <mc:Fallback>
                <p:oleObj name="Image" r:id="rId17" imgW="9561905" imgH="1600000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Freeform 16"/>
          <p:cNvSpPr>
            <a:spLocks/>
          </p:cNvSpPr>
          <p:nvPr/>
        </p:nvSpPr>
        <p:spPr bwMode="gray">
          <a:xfrm>
            <a:off x="-11113" y="280990"/>
            <a:ext cx="9155113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300" b="1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28" name="Freeform 17"/>
          <p:cNvSpPr>
            <a:spLocks/>
          </p:cNvSpPr>
          <p:nvPr/>
        </p:nvSpPr>
        <p:spPr bwMode="gray">
          <a:xfrm>
            <a:off x="-20638" y="533402"/>
            <a:ext cx="9161463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300" b="1">
              <a:solidFill>
                <a:srgbClr val="FFFFFF"/>
              </a:solidFill>
              <a:ea typeface="宋体" pitchFamily="2" charset="-122"/>
            </a:endParaRPr>
          </a:p>
        </p:txBody>
      </p:sp>
      <p:grpSp>
        <p:nvGrpSpPr>
          <p:cNvPr id="1029" name="Group 18"/>
          <p:cNvGrpSpPr>
            <a:grpSpLocks/>
          </p:cNvGrpSpPr>
          <p:nvPr/>
        </p:nvGrpSpPr>
        <p:grpSpPr bwMode="auto">
          <a:xfrm>
            <a:off x="7740651" y="347663"/>
            <a:ext cx="387350" cy="366712"/>
            <a:chOff x="4752" y="1200"/>
            <a:chExt cx="288" cy="288"/>
          </a:xfrm>
        </p:grpSpPr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1030" name="Group 21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039" name="Oval 2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1031" name="Group 24"/>
          <p:cNvGrpSpPr>
            <a:grpSpLocks/>
          </p:cNvGrpSpPr>
          <p:nvPr/>
        </p:nvGrpSpPr>
        <p:grpSpPr bwMode="auto">
          <a:xfrm>
            <a:off x="171451" y="819150"/>
            <a:ext cx="720725" cy="762000"/>
            <a:chOff x="4992" y="816"/>
            <a:chExt cx="576" cy="576"/>
          </a:xfrm>
        </p:grpSpPr>
        <p:sp>
          <p:nvSpPr>
            <p:cNvPr id="1037" name="Oval 25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300" b="1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2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2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2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8A33A6-07B3-44A2-AA9E-84623530AD1A}" type="slidenum">
              <a:rPr lang="zh-CN" altLang="en-US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685801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918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706" r:id="rId6"/>
    <p:sldLayoutId id="2147483683" r:id="rId7"/>
    <p:sldLayoutId id="2147483684" r:id="rId8"/>
    <p:sldLayoutId id="2147483704" r:id="rId9"/>
    <p:sldLayoutId id="2147483708" r:id="rId10"/>
    <p:sldLayoutId id="2147483685" r:id="rId11"/>
    <p:sldLayoutId id="2147483690" r:id="rId12"/>
    <p:sldLayoutId id="2147483689" r:id="rId13"/>
    <p:sldLayoutId id="2147483686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5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31F944B-1EA9-4D48-BA0F-EA108AFFC6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455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customXml" Target="../ink/ink1.xm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3.emf"/><Relationship Id="rId11" Type="http://schemas.openxmlformats.org/officeDocument/2006/relationships/customXml" Target="../ink/ink3.xml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200.png"/><Relationship Id="rId9" Type="http://schemas.openxmlformats.org/officeDocument/2006/relationships/customXml" Target="../ink/ink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Lab%20and%20Project_student/Signals%20and%20Systems%20_%20Lab3.pdf" TargetMode="Externa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>
            <a:extLst>
              <a:ext uri="{FF2B5EF4-FFF2-40B4-BE49-F238E27FC236}">
                <a16:creationId xmlns:a16="http://schemas.microsoft.com/office/drawing/2014/main" id="{99FA57C2-EB72-42F9-A7E8-FF6228834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887" y="901219"/>
            <a:ext cx="7524353" cy="39395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4400" b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Signals and Systems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4400" b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Lab experiment </a:t>
            </a:r>
            <a:r>
              <a:rPr lang="en-US" altLang="zh-CN" sz="4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#3 </a:t>
            </a:r>
            <a:r>
              <a:rPr lang="en-US" altLang="zh-CN" sz="4400" b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Introduction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4400" dirty="0">
                <a:latin typeface="Arial" panose="020B0604020202020204" pitchFamily="34" charset="0"/>
              </a:rPr>
              <a:t>Wang Lingfang (UESTC)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3600" dirty="0">
                <a:latin typeface="Arial" panose="020B0604020202020204" pitchFamily="34" charset="0"/>
              </a:rPr>
              <a:t>Office Room: KB204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93611D-31EC-476C-AAAF-424DD5037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5071985"/>
            <a:ext cx="273630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Nov 9, 2021</a:t>
            </a:r>
          </a:p>
          <a:p>
            <a:pPr eaLnBrk="1" hangingPunct="1"/>
            <a:r>
              <a:rPr kumimoji="1" lang="en-US" altLang="zh-C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19:00—22:00</a:t>
            </a:r>
            <a:endParaRPr kumimoji="1" lang="zh-CN" altLang="en-US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66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fftshift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0171" y="1085407"/>
            <a:ext cx="79312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Discrete-Time Fourier Series</a:t>
            </a:r>
          </a:p>
          <a:p>
            <a:pPr marL="360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For a signal x[n] with fundamental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period 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the DTFS synthesis and analysis equations are given by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81466" y="3266759"/>
                <a:ext cx="6924850" cy="25162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d>
                                <m:d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        </m:t>
                      </m:r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f>
                                <m:fPr>
                                  <m:type m:val="lin"/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466" y="3266759"/>
                <a:ext cx="6924850" cy="25162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45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fftshift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8959" y="2152037"/>
            <a:ext cx="79312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fft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40000">
              <a:lnSpc>
                <a:spcPct val="150000"/>
              </a:lnSpc>
            </a:pPr>
            <a:r>
              <a: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</a:t>
            </a:r>
            <a:r>
              <a:rPr lang="en-US" altLang="zh-CN" sz="32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Function</a:t>
            </a:r>
          </a:p>
          <a:p>
            <a:pPr marL="900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Computing the Discrete-Time Fourier Series</a:t>
            </a:r>
          </a:p>
          <a:p>
            <a:pPr marL="540000">
              <a:lnSpc>
                <a:spcPct val="150000"/>
              </a:lnSpc>
            </a:pPr>
            <a:r>
              <a: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Command call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000"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= </a:t>
            </a:r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fft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(x);</a:t>
            </a:r>
          </a:p>
          <a:p>
            <a:pPr marL="900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: a vector , such as x = [1,3,4,6];</a:t>
            </a:r>
          </a:p>
          <a:p>
            <a:pPr marL="900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: the Discrete-Time Fourier Series of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02020" y="951708"/>
                <a:ext cx="894198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If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is an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-point vector containing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for the single period </a:t>
                </a:r>
                <a14:m>
                  <m:oMath xmlns:m="http://schemas.openxmlformats.org/officeDocument/2006/math">
                    <m:r>
                      <a:rPr lang="en-US" altLang="zh-CN" sz="24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0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 then the DTFS 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can be computed by a=(l/N)*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fft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(x), where the N-point vector  contains a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20" y="951708"/>
                <a:ext cx="8941980" cy="1200329"/>
              </a:xfrm>
              <a:prstGeom prst="rect">
                <a:avLst/>
              </a:prstGeom>
              <a:blipFill>
                <a:blip r:embed="rId3"/>
                <a:stretch>
                  <a:fillRect l="-1022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1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fftshift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8297" y="945927"/>
            <a:ext cx="793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ex1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285893" y="978325"/>
            <a:ext cx="3367172" cy="289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N=100;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k=(-50:49);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fs=2*pi;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w=fs*k/N;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M=(0:9);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y=ones(1,10);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X=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fft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y,N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Pxx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=abs(X)/100;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plot(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w,Pxx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(1:100));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title('y=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fft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(x)')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xlabel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('x');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ylabel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('y')</a:t>
            </a:r>
          </a:p>
        </p:txBody>
      </p:sp>
      <p:sp>
        <p:nvSpPr>
          <p:cNvPr id="6" name="矩形 5"/>
          <p:cNvSpPr/>
          <p:nvPr/>
        </p:nvSpPr>
        <p:spPr>
          <a:xfrm>
            <a:off x="925786" y="1528093"/>
            <a:ext cx="1289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Code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0593" y="4589858"/>
            <a:ext cx="16825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</a:t>
            </a:r>
            <a:r>
              <a: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Figure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C89C56-6D13-4EA4-8359-3527D6DDF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953" y="3711762"/>
            <a:ext cx="4302561" cy="322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2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fftshift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9588" y="750714"/>
            <a:ext cx="801397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fftshift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40000">
              <a:lnSpc>
                <a:spcPct val="150000"/>
              </a:lnSpc>
            </a:pPr>
            <a:r>
              <a:rPr lang="en-US" altLang="zh-CN" sz="12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Function</a:t>
            </a:r>
          </a:p>
          <a:p>
            <a:pPr marL="90000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The function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fftshift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re-orders the output of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fft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so that the samples of Y(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 are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ordered in Y from the most negative to most positive frequencies. </a:t>
            </a:r>
          </a:p>
          <a:p>
            <a:pPr marL="540000">
              <a:lnSpc>
                <a:spcPct val="150000"/>
              </a:lnSpc>
            </a:pPr>
            <a:r>
              <a:rPr lang="en-US" altLang="zh-CN" sz="12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Command call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=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fftshift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fft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(x));</a:t>
            </a:r>
          </a:p>
          <a:p>
            <a:pPr marL="90000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: a vector , such as x = [1,3,4,6];</a:t>
            </a:r>
          </a:p>
          <a:p>
            <a:pPr marL="90000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: the Discrete-Time Fourier Series of x,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from the most negative to most positive frequencies.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99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fftshift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1057" y="836740"/>
            <a:ext cx="793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ex2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881998" y="1059672"/>
            <a:ext cx="3113403" cy="289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N=100;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k=(-N/2:(N/2)-1);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fs=2*pi;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w=fs*k/N;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M=(0:9);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y=ones(1,10);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X=</a:t>
            </a:r>
            <a:r>
              <a:rPr kumimoji="1" lang="en-US" altLang="zh-CN" sz="1400" b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fftshift</a:t>
            </a:r>
            <a:r>
              <a:rPr kumimoji="1" lang="en-US" altLang="zh-CN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1400" b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fft</a:t>
            </a:r>
            <a:r>
              <a:rPr kumimoji="1" lang="en-US" altLang="zh-CN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1400" b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y,N</a:t>
            </a:r>
            <a:r>
              <a:rPr kumimoji="1" lang="en-US" altLang="zh-CN" sz="14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Pxx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=abs(X)/100;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plot(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w,Pxx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(1:100));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title('y=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fftshift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fft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(x))')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xlabel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('x');</a:t>
            </a:r>
            <a:r>
              <a:rPr kumimoji="1" lang="en-US" altLang="zh-CN" sz="14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ylabel</a:t>
            </a:r>
            <a:r>
              <a:rPr kumimoji="1" lang="en-US" altLang="zh-CN" sz="14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('y')</a:t>
            </a:r>
          </a:p>
        </p:txBody>
      </p:sp>
      <p:sp>
        <p:nvSpPr>
          <p:cNvPr id="6" name="矩形 5"/>
          <p:cNvSpPr/>
          <p:nvPr/>
        </p:nvSpPr>
        <p:spPr>
          <a:xfrm>
            <a:off x="707818" y="1212077"/>
            <a:ext cx="1289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code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827584" y="3652484"/>
            <a:ext cx="1556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figure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3AB799-C39D-4DCB-9C46-5B620453E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224" y="3855197"/>
            <a:ext cx="4183032" cy="313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6"/>
          <p:cNvSpPr txBox="1">
            <a:spLocks/>
          </p:cNvSpPr>
          <p:nvPr/>
        </p:nvSpPr>
        <p:spPr bwMode="auto">
          <a:xfrm>
            <a:off x="2288349" y="2325026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Theoretical background</a:t>
            </a:r>
            <a:endParaRPr lang="en-US" altLang="zh-CN" sz="28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6"/>
          <p:cNvSpPr txBox="1">
            <a:spLocks/>
          </p:cNvSpPr>
          <p:nvPr/>
        </p:nvSpPr>
        <p:spPr bwMode="auto">
          <a:xfrm>
            <a:off x="2745612" y="2993175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2.1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fft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fftshift</a:t>
            </a:r>
            <a:endParaRPr lang="en-US" altLang="zh-CN" sz="24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内容占位符 6"/>
          <p:cNvSpPr txBox="1">
            <a:spLocks/>
          </p:cNvSpPr>
          <p:nvPr/>
        </p:nvSpPr>
        <p:spPr bwMode="auto">
          <a:xfrm>
            <a:off x="2745612" y="3649456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2.2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freqz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and filter</a:t>
            </a:r>
            <a:endParaRPr lang="en-US" altLang="zh-CN" sz="24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内容占位符 6"/>
          <p:cNvSpPr txBox="1">
            <a:spLocks/>
          </p:cNvSpPr>
          <p:nvPr/>
        </p:nvSpPr>
        <p:spPr bwMode="auto">
          <a:xfrm>
            <a:off x="2745612" y="4305737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2.3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freqs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residue and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lsim</a:t>
            </a: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内容占位符 6"/>
          <p:cNvSpPr txBox="1">
            <a:spLocks/>
          </p:cNvSpPr>
          <p:nvPr/>
        </p:nvSpPr>
        <p:spPr bwMode="auto">
          <a:xfrm>
            <a:off x="2745612" y="3661324"/>
            <a:ext cx="4608781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2.2 </a:t>
            </a:r>
            <a:r>
              <a:rPr lang="en-US" altLang="zh-CN" sz="2400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freqz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filter</a:t>
            </a:r>
          </a:p>
        </p:txBody>
      </p:sp>
    </p:spTree>
    <p:extLst>
      <p:ext uri="{BB962C8B-B14F-4D97-AF65-F5344CB8AC3E}">
        <p14:creationId xmlns:p14="http://schemas.microsoft.com/office/powerpoint/2010/main" val="65954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filter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33455" y="1530625"/>
            <a:ext cx="793122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frequency response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For an LTI system, if </a:t>
            </a:r>
            <a:r>
              <a:rPr lang="en-US" altLang="zh-CN" sz="20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i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000" i="1" kern="100" baseline="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jω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 is the frequency response, then 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831" y="3907137"/>
            <a:ext cx="3566944" cy="1498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695085" y="2897551"/>
                <a:ext cx="2666435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85" y="2897551"/>
                <a:ext cx="2666435" cy="404983"/>
              </a:xfrm>
              <a:prstGeom prst="rect">
                <a:avLst/>
              </a:prstGeom>
              <a:blipFill rotWithShape="0">
                <a:blip r:embed="rId3"/>
                <a:stretch>
                  <a:fillRect t="-153731" r="-23288" b="-228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588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67823" y="1189348"/>
                <a:ext cx="7387007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■  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Linear constant-coefficient difference equation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: constant coefficient of x[n];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: constant coefficient of y[n];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  x[n]:  the input of the system;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  y[n]:  the output of the system.</a:t>
                </a:r>
                <a:endParaRPr lang="en-US" altLang="zh-CN" sz="2000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kern="1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23" y="1189348"/>
                <a:ext cx="7387007" cy="5078313"/>
              </a:xfrm>
              <a:prstGeom prst="rect">
                <a:avLst/>
              </a:prstGeom>
              <a:blipFill>
                <a:blip r:embed="rId2"/>
                <a:stretch>
                  <a:fillRect l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992499" y="1898727"/>
                <a:ext cx="4658135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]=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99" y="1898727"/>
                <a:ext cx="4658135" cy="1131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75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13500" y="995798"/>
                <a:ext cx="8013979" cy="5605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■   </a:t>
                </a:r>
                <a:r>
                  <a:rPr lang="en-US" altLang="zh-CN" sz="2800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freqz</a:t>
                </a:r>
                <a:endPara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540000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■</a:t>
                </a:r>
                <a:r>
                  <a:rPr lang="en-US" altLang="zh-CN" sz="24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Function</a:t>
                </a:r>
              </a:p>
              <a:p>
                <a:pPr marL="900000" algn="just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Compute the frequency response 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H(</a:t>
                </a:r>
                <a:r>
                  <a:rPr lang="en-US" altLang="zh-CN" kern="100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kern="100" baseline="30000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jω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)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at N evenly spaced frequencies over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for a causal LTI system described by a linear constant-coefficient difference equation.</a:t>
                </a:r>
              </a:p>
              <a:p>
                <a:pPr marL="540000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■  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Command call 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00000">
                  <a:lnSpc>
                    <a:spcPct val="150000"/>
                  </a:lnSpc>
                </a:pPr>
                <a:r>
                  <a:rPr lang="pt-BR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[H omega] =freqz (b, a, N) </a:t>
                </a:r>
              </a:p>
              <a:p>
                <a:pPr marL="900000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 : constant coefficient of x[n];</a:t>
                </a:r>
              </a:p>
              <a:p>
                <a:pPr marL="900000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 : constant coefficient of y[n];</a:t>
                </a:r>
              </a:p>
              <a:p>
                <a:pPr marL="900000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N: Number of divisions;</a:t>
                </a:r>
              </a:p>
              <a:p>
                <a:pPr marL="900000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H: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900000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omega: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(phase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00" y="995798"/>
                <a:ext cx="8013979" cy="5605894"/>
              </a:xfrm>
              <a:prstGeom prst="rect">
                <a:avLst/>
              </a:prstGeom>
              <a:blipFill rotWithShape="0">
                <a:blip r:embed="rId3"/>
                <a:stretch>
                  <a:fillRect l="-608" t="-1087" r="-608" b="-5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460793" y="6136610"/>
                <a:ext cx="3210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−1.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793" y="6136610"/>
                <a:ext cx="321049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16667" b="-18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607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11036" y="1253916"/>
                <a:ext cx="8013979" cy="4636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■   </a:t>
                </a:r>
                <a:r>
                  <a:rPr lang="en-US" altLang="zh-CN" sz="2800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freqz</a:t>
                </a:r>
                <a:endPara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540000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■  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Command call 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00000">
                  <a:lnSpc>
                    <a:spcPct val="150000"/>
                  </a:lnSpc>
                </a:pPr>
                <a:r>
                  <a:rPr lang="pt-BR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[H omega] =freqz (b, a, N,</a:t>
                </a:r>
                <a:r>
                  <a:rPr lang="pt-BR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’whole’)</a:t>
                </a:r>
              </a:p>
              <a:p>
                <a:pPr marL="900000">
                  <a:lnSpc>
                    <a:spcPct val="150000"/>
                  </a:lnSpc>
                </a:pPr>
                <a:r>
                  <a:rPr lang="pt-BR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compute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the frequency response 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H(</a:t>
                </a:r>
                <a:r>
                  <a:rPr lang="en-US" altLang="zh-CN" kern="100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en-US" altLang="zh-CN" kern="100" baseline="30000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jω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)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at N evenly spaced frequencies over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pt-BR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pt-BR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pt-BR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900000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 : constant coefficient of x[n];</a:t>
                </a:r>
              </a:p>
              <a:p>
                <a:pPr marL="900000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 : constant coefficient of y[n];</a:t>
                </a:r>
              </a:p>
              <a:p>
                <a:pPr marL="900000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N: Number of divisions;</a:t>
                </a:r>
              </a:p>
              <a:p>
                <a:pPr marL="900000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H: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sup>
                    </m:sSup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900000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omega: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phase 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36" y="1253916"/>
                <a:ext cx="8013979" cy="4636397"/>
              </a:xfrm>
              <a:prstGeom prst="rect">
                <a:avLst/>
              </a:prstGeom>
              <a:blipFill rotWithShape="0">
                <a:blip r:embed="rId3"/>
                <a:stretch>
                  <a:fillRect l="-608" t="-1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679012" y="5418847"/>
                <a:ext cx="34180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type m:val="lin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m:rPr>
                          <m:nor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−1.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012" y="5418847"/>
                <a:ext cx="341805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1828318"/>
            <a:ext cx="2018486" cy="1003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/>
            <a:r>
              <a:rPr lang="en-US" altLang="zh-CN" sz="60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Lab3</a:t>
            </a:r>
            <a:endParaRPr lang="zh-CN" altLang="en-US" sz="6000" i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3044279"/>
            <a:ext cx="85382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Frequency domain analysis using MATLAB 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09684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filter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06448" y="784344"/>
            <a:ext cx="793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ex3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379666" y="2785785"/>
            <a:ext cx="5556593" cy="12741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2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= [1,0.5,0];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2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= [1,0,-0.5];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2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[H1, ome1]=</a:t>
            </a:r>
            <a:r>
              <a:rPr kumimoji="1" lang="en-US" altLang="zh-CN" sz="12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freqz</a:t>
            </a:r>
            <a:r>
              <a:rPr kumimoji="1" lang="en-US" altLang="zh-CN" sz="12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(b,a,4)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2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[H2, ome2]=</a:t>
            </a:r>
            <a:r>
              <a:rPr kumimoji="1" lang="en-US" altLang="zh-CN" sz="12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freqz</a:t>
            </a:r>
            <a:r>
              <a:rPr kumimoji="1" lang="en-US" altLang="zh-CN" sz="12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(b,a,4, 'whole')</a:t>
            </a:r>
          </a:p>
          <a:p>
            <a:pPr>
              <a:lnSpc>
                <a:spcPct val="100000"/>
              </a:lnSpc>
              <a:buClrTx/>
              <a:buNone/>
            </a:pPr>
            <a:endParaRPr kumimoji="1" lang="en-US" altLang="zh-CN" sz="1800" b="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4483" y="2332167"/>
            <a:ext cx="1289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code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84483" y="4166931"/>
            <a:ext cx="1289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figure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27584" y="1382965"/>
            <a:ext cx="76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causal LTI system specified by the system function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02967" y="1836506"/>
                <a:ext cx="42370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]+0.5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−1]=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]−0.5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967" y="1836506"/>
                <a:ext cx="4237057" cy="369332"/>
              </a:xfrm>
              <a:prstGeom prst="rect">
                <a:avLst/>
              </a:prstGeom>
              <a:blipFill>
                <a:blip r:embed="rId3"/>
                <a:stretch>
                  <a:fillRect t="-124590" r="-9784" b="-190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753" y="4166931"/>
            <a:ext cx="1651465" cy="26966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479" y="4113488"/>
            <a:ext cx="1914121" cy="27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17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filter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1036" y="1253916"/>
            <a:ext cx="801397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filter</a:t>
            </a:r>
          </a:p>
          <a:p>
            <a:pPr marL="540000">
              <a:lnSpc>
                <a:spcPct val="150000"/>
              </a:lnSpc>
            </a:pPr>
            <a:r>
              <a:rPr lang="en-US" altLang="zh-CN" sz="11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Function</a:t>
            </a:r>
          </a:p>
          <a:p>
            <a:pPr marL="900000" algn="just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computes the output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of a causal, LTI system for a given input when the system is described  by a linear constant-coefficient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difference equation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marL="540000" algn="just">
              <a:lnSpc>
                <a:spcPct val="150000"/>
              </a:lnSpc>
            </a:pPr>
            <a:r>
              <a:rPr lang="en-US" altLang="zh-CN" sz="11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Command call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000">
              <a:lnSpc>
                <a:spcPct val="150000"/>
              </a:lnSpc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y=filter(b,a,x)</a:t>
            </a:r>
          </a:p>
          <a:p>
            <a:pPr marL="90000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: constant coefficient of x[n];</a:t>
            </a:r>
          </a:p>
          <a:p>
            <a:pPr marL="90000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: constant coefficient of y[n];</a:t>
            </a:r>
          </a:p>
          <a:p>
            <a:pPr marL="90000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x:  the input of the system;</a:t>
            </a:r>
          </a:p>
          <a:p>
            <a:pPr marL="90000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y:  the output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2677489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6"/>
          <p:cNvSpPr txBox="1">
            <a:spLocks/>
          </p:cNvSpPr>
          <p:nvPr/>
        </p:nvSpPr>
        <p:spPr bwMode="auto">
          <a:xfrm>
            <a:off x="2288349" y="2325026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Theoretical background</a:t>
            </a:r>
            <a:endParaRPr lang="en-US" altLang="zh-CN" sz="28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6"/>
          <p:cNvSpPr txBox="1">
            <a:spLocks/>
          </p:cNvSpPr>
          <p:nvPr/>
        </p:nvSpPr>
        <p:spPr bwMode="auto">
          <a:xfrm>
            <a:off x="2745612" y="2993175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2.1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fft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fftshift</a:t>
            </a:r>
            <a:endParaRPr lang="en-US" altLang="zh-CN" sz="24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内容占位符 6"/>
          <p:cNvSpPr txBox="1">
            <a:spLocks/>
          </p:cNvSpPr>
          <p:nvPr/>
        </p:nvSpPr>
        <p:spPr bwMode="auto">
          <a:xfrm>
            <a:off x="2745612" y="3649456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2.2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freqz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and filter</a:t>
            </a:r>
            <a:endParaRPr lang="en-US" altLang="zh-CN" sz="24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内容占位符 6"/>
          <p:cNvSpPr txBox="1">
            <a:spLocks/>
          </p:cNvSpPr>
          <p:nvPr/>
        </p:nvSpPr>
        <p:spPr bwMode="auto">
          <a:xfrm>
            <a:off x="2745612" y="4292101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2.3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freqs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residue and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lsim</a:t>
            </a: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内容占位符 6"/>
          <p:cNvSpPr txBox="1">
            <a:spLocks/>
          </p:cNvSpPr>
          <p:nvPr/>
        </p:nvSpPr>
        <p:spPr bwMode="auto">
          <a:xfrm>
            <a:off x="2745612" y="4292101"/>
            <a:ext cx="4608781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2.3 </a:t>
            </a:r>
            <a:r>
              <a:rPr lang="en-US" altLang="zh-CN" sz="2400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freqs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residue and </a:t>
            </a:r>
            <a:r>
              <a:rPr lang="en-US" altLang="zh-CN" sz="2400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lsim</a:t>
            </a:r>
            <a:endParaRPr lang="en-US" altLang="zh-CN" sz="2400" kern="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residue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lsim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0530" y="1175834"/>
            <a:ext cx="864281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Linear constant-coefficient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differential equations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</a:p>
          <a:p>
            <a:pPr>
              <a:lnSpc>
                <a:spcPct val="150000"/>
              </a:lnSpc>
            </a:pP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595666" y="2351246"/>
                <a:ext cx="3689535" cy="10969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666" y="2351246"/>
                <a:ext cx="3689535" cy="109690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95666" y="3637118"/>
                <a:ext cx="3587392" cy="2170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Constant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coefficient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"/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nor/>
                              </m:r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Constant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coefficient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"/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nor/>
                              </m:r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"/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the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differential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m:rPr>
                                <m:sty m:val="p"/>
                              </m:rP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m:rPr>
                                <m:sty m:val="p"/>
                              </m:rP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the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m:rPr>
                                <m:sty m:val="p"/>
                              </m:rP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output</m:t>
                            </m:r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"/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the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differential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m:rPr>
                                <m:sty m:val="p"/>
                              </m:rP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of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m:rPr>
                                <m:sty m:val="p"/>
                              </m:rP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the</m:t>
                            </m:r>
                            <m:r>
                              <m:rPr>
                                <m:nor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m:rPr>
                                <m:sty m:val="p"/>
                              </m:rP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input</m:t>
                            </m:r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666" y="3637118"/>
                <a:ext cx="3587392" cy="21705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57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residue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lsim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7584" y="1233499"/>
            <a:ext cx="762131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Linear constant-coefficient differential equations</a:t>
            </a:r>
          </a:p>
          <a:p>
            <a:pPr marL="54000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1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</a:t>
            </a: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the frequency response of LTI systems whose input and output satisfy linear constant-coefficient differential equations  is easily determined. </a:t>
            </a:r>
          </a:p>
          <a:p>
            <a:pPr marL="900000"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</a:p>
          <a:p>
            <a:pPr>
              <a:lnSpc>
                <a:spcPct val="150000"/>
              </a:lnSpc>
            </a:pP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13" y="3439398"/>
            <a:ext cx="5997460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75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residue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lsim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1036" y="1253916"/>
            <a:ext cx="8013979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freqs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40000">
              <a:lnSpc>
                <a:spcPct val="150000"/>
              </a:lnSpc>
            </a:pPr>
            <a:r>
              <a:rPr lang="en-US" altLang="zh-CN" sz="11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Function</a:t>
            </a:r>
          </a:p>
          <a:p>
            <a:pPr marL="900000" algn="just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calculates and plots the frequency response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of LTI systems whose input and output satisfy linear constant-coefficient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differential equations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where the vectors b and a contain the coefficients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and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baseline="-25000" dirty="0">
                <a:solidFill>
                  <a:srgbClr val="000000"/>
                </a:solidFill>
                <a:latin typeface="Courier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baseline="-25000" dirty="0">
              <a:solidFill>
                <a:srgbClr val="000000"/>
              </a:solidFill>
              <a:latin typeface="Courier"/>
              <a:ea typeface="宋体" panose="02010600030101010101" pitchFamily="2" charset="-122"/>
              <a:cs typeface="Courier"/>
            </a:endParaRPr>
          </a:p>
          <a:p>
            <a:pPr marL="540000" algn="just">
              <a:lnSpc>
                <a:spcPct val="150000"/>
              </a:lnSpc>
            </a:pPr>
            <a:r>
              <a:rPr lang="en-US" altLang="zh-CN" sz="11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Command call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000">
              <a:lnSpc>
                <a:spcPct val="150000"/>
              </a:lnSpc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y=freqs(b,a)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302756" y="4532142"/>
                <a:ext cx="3573606" cy="1528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m:rPr>
                                <m:nor/>
                              </m:rPr>
                              <a:rPr lang="zh-CN" altLang="en-US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Constant</m:t>
                            </m:r>
                            <m:r>
                              <m:rPr>
                                <m:nor/>
                              </m:rPr>
                              <a:rPr lang="zh-CN" altLang="en-US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coefficient</m:t>
                            </m:r>
                            <m:r>
                              <m:rPr>
                                <m:nor/>
                              </m:rPr>
                              <a:rPr lang="zh-CN" altLang="en-US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of</m:t>
                            </m:r>
                            <m:r>
                              <m:rPr>
                                <m:nor/>
                              </m:rPr>
                              <a:rPr lang="zh-CN" altLang="en-US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zh-CN" alt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nor/>
                              </m:rPr>
                              <a:rPr lang="zh-CN" altLang="en-US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;</m:t>
                            </m:r>
                          </m:e>
                        </m:mr>
                        <m:m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m:rPr>
                                <m:nor/>
                              </m:rPr>
                              <a:rPr lang="zh-CN" altLang="en-US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Constant</m:t>
                            </m:r>
                            <m:r>
                              <m:rPr>
                                <m:nor/>
                              </m:rPr>
                              <a:rPr lang="zh-CN" altLang="en-US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coefficient</m:t>
                            </m:r>
                            <m:r>
                              <m:rPr>
                                <m:nor/>
                              </m:rPr>
                              <a:rPr lang="zh-CN" altLang="en-US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of</m:t>
                            </m:r>
                            <m:r>
                              <m:rPr>
                                <m:nor/>
                              </m:rPr>
                              <a:rPr lang="zh-CN" altLang="en-US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zh-CN" alt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nor/>
                              </m:rPr>
                              <a:rPr lang="zh-CN" altLang="en-US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;</m:t>
                            </m:r>
                          </m:e>
                        </m:mr>
                        <m:m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the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frequency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response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ω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).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756" y="4532142"/>
                <a:ext cx="3573606" cy="15286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876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residue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lsim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6448" y="784344"/>
            <a:ext cx="793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ex4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379666" y="2785785"/>
            <a:ext cx="5556593" cy="10525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2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= [3];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2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= [1,3];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2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freqs</a:t>
            </a:r>
            <a:r>
              <a:rPr kumimoji="1" lang="en-US" altLang="zh-CN" sz="12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12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b,a</a:t>
            </a:r>
            <a:r>
              <a:rPr kumimoji="1" lang="en-US" altLang="zh-CN" sz="12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>
              <a:lnSpc>
                <a:spcPct val="100000"/>
              </a:lnSpc>
              <a:buClrTx/>
              <a:buNone/>
            </a:pPr>
            <a:endParaRPr kumimoji="1" lang="en-US" altLang="zh-CN" sz="1800" b="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4483" y="2332167"/>
            <a:ext cx="1289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code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84483" y="4069190"/>
            <a:ext cx="1289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figure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27584" y="1382965"/>
            <a:ext cx="76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frequency response of a causal, stable LTI system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557431" y="1871427"/>
                <a:ext cx="2480423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)=3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431" y="1871427"/>
                <a:ext cx="2480423" cy="6298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173" y="3985078"/>
            <a:ext cx="3828678" cy="287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50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residue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lsim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11036" y="1253916"/>
                <a:ext cx="8013979" cy="3431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■  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residue</a:t>
                </a:r>
              </a:p>
              <a:p>
                <a:pPr marL="540000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■</a:t>
                </a:r>
                <a:r>
                  <a:rPr lang="en-US" altLang="zh-CN" sz="24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Function</a:t>
                </a:r>
              </a:p>
              <a:p>
                <a:pPr marL="900000" algn="just"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calculate the partial fraction expansion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of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𝑗</m:t>
                    </m:r>
                    <m:r>
                      <m:rPr>
                        <m:nor/>
                      </m:rP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ω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of LTI systems whose input and output satisfy linear constant-coefficient differential equations, where the vectors b and a contain the coefficients 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 and 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solidFill>
                      <a:srgbClr val="000000"/>
                    </a:solidFill>
                    <a:latin typeface="Courier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US" altLang="zh-CN" baseline="-25000" dirty="0">
                  <a:solidFill>
                    <a:srgbClr val="000000"/>
                  </a:solidFill>
                  <a:latin typeface="Courier"/>
                  <a:ea typeface="宋体" panose="02010600030101010101" pitchFamily="2" charset="-122"/>
                  <a:cs typeface="Courier"/>
                </a:endParaRPr>
              </a:p>
              <a:p>
                <a:pPr marL="540000" algn="just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■  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Command call 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00000">
                  <a:lnSpc>
                    <a:spcPct val="150000"/>
                  </a:lnSpc>
                </a:pPr>
                <a:r>
                  <a:rPr lang="pt-BR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[r1,p1]=residue(b,a)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36" y="1253916"/>
                <a:ext cx="8013979" cy="3431709"/>
              </a:xfrm>
              <a:prstGeom prst="rect">
                <a:avLst/>
              </a:prstGeom>
              <a:blipFill>
                <a:blip r:embed="rId3"/>
                <a:stretch>
                  <a:fillRect l="-608" t="-1954" r="-608" b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371599" y="4685625"/>
                <a:ext cx="5496791" cy="1518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a: Constant coefficient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b: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coefficient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r1: Contains the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numerators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partial fraction terms;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p1: Contains the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roots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denominators.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4685625"/>
                <a:ext cx="5496791" cy="1518301"/>
              </a:xfrm>
              <a:prstGeom prst="rect">
                <a:avLst/>
              </a:prstGeom>
              <a:blipFill>
                <a:blip r:embed="rId4"/>
                <a:stretch>
                  <a:fillRect l="-887" b="-5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481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residue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lsim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6448" y="784344"/>
            <a:ext cx="793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ex5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379666" y="2785785"/>
            <a:ext cx="5556593" cy="10525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2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= [3];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kumimoji="1" lang="en-US" altLang="zh-CN" sz="12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= [1,3];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kumimoji="1" lang="en-US" altLang="zh-CN" sz="12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[r1,p1]=residue(</a:t>
            </a:r>
            <a:r>
              <a:rPr kumimoji="1" lang="en-US" altLang="zh-CN" sz="1200" b="0" dirty="0" err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b,a</a:t>
            </a:r>
            <a:r>
              <a:rPr kumimoji="1" lang="en-US" altLang="zh-CN" sz="1200" b="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00000"/>
              </a:lnSpc>
              <a:buClrTx/>
              <a:buNone/>
            </a:pPr>
            <a:endParaRPr kumimoji="1" lang="en-US" altLang="zh-CN" sz="1800" b="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4483" y="2332167"/>
            <a:ext cx="1289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code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84483" y="4069190"/>
            <a:ext cx="1289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figure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27584" y="1382965"/>
                <a:ext cx="7644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Disp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the partial fraction expansion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a causal, stable LTI system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382965"/>
                <a:ext cx="7644714" cy="369332"/>
              </a:xfrm>
              <a:prstGeom prst="rect">
                <a:avLst/>
              </a:prstGeom>
              <a:blipFill>
                <a:blip r:embed="rId3"/>
                <a:stretch>
                  <a:fillRect l="-71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557431" y="1871427"/>
                <a:ext cx="2480423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)=3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431" y="1871427"/>
                <a:ext cx="2480423" cy="6298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993" y="4402326"/>
            <a:ext cx="1493649" cy="176037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3281" y="5595654"/>
            <a:ext cx="3453800" cy="66451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BAB76CF-6652-4DB0-8E30-CD5D99DD9A92}"/>
              </a:ext>
            </a:extLst>
          </p:cNvPr>
          <p:cNvGrpSpPr/>
          <p:nvPr/>
        </p:nvGrpSpPr>
        <p:grpSpPr>
          <a:xfrm>
            <a:off x="4395638" y="5707576"/>
            <a:ext cx="471960" cy="630360"/>
            <a:chOff x="4395638" y="5707576"/>
            <a:chExt cx="471960" cy="63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74EFB7D-2A9B-4B97-8BB0-6418DE8B5E46}"/>
                    </a:ext>
                  </a:extLst>
                </p14:cNvPr>
                <p14:cNvContentPartPr/>
                <p14:nvPr/>
              </p14:nvContentPartPr>
              <p14:xfrm>
                <a:off x="4550798" y="5707576"/>
                <a:ext cx="16560" cy="133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74EFB7D-2A9B-4B97-8BB0-6418DE8B5E4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41798" y="5698936"/>
                  <a:ext cx="34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53E2733-4BDD-47C6-886D-16943ACD4A8C}"/>
                    </a:ext>
                  </a:extLst>
                </p14:cNvPr>
                <p14:cNvContentPartPr/>
                <p14:nvPr/>
              </p14:nvContentPartPr>
              <p14:xfrm>
                <a:off x="4395638" y="5832136"/>
                <a:ext cx="162360" cy="505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53E2733-4BDD-47C6-886D-16943ACD4A8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86998" y="5823496"/>
                  <a:ext cx="18000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C53D5A9-35D5-4C60-9A8C-56F452AA7C2C}"/>
                    </a:ext>
                  </a:extLst>
                </p14:cNvPr>
                <p14:cNvContentPartPr/>
                <p14:nvPr/>
              </p14:nvContentPartPr>
              <p14:xfrm>
                <a:off x="4658438" y="5783536"/>
                <a:ext cx="209160" cy="244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C53D5A9-35D5-4C60-9A8C-56F452AA7C2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49438" y="5774536"/>
                  <a:ext cx="226800" cy="26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94415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residue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lsim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1036" y="1253916"/>
            <a:ext cx="801397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lsim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40000">
              <a:lnSpc>
                <a:spcPct val="150000"/>
              </a:lnSpc>
            </a:pPr>
            <a:r>
              <a:rPr lang="en-US" altLang="zh-CN" sz="11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Function</a:t>
            </a:r>
          </a:p>
          <a:p>
            <a:pPr marL="900000" algn="just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Simulates the output of continuous-time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causal LTI systems described by linear constant-coefficient differential equations.</a:t>
            </a:r>
          </a:p>
          <a:p>
            <a:pPr marL="540000" algn="just">
              <a:lnSpc>
                <a:spcPct val="150000"/>
              </a:lnSpc>
            </a:pPr>
            <a:r>
              <a:rPr lang="en-US" altLang="zh-CN" sz="11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Command call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000">
              <a:lnSpc>
                <a:spcPct val="150000"/>
              </a:lnSpc>
            </a:pPr>
            <a:r>
              <a:rPr lang="pt-B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y=lsim(b,a,x,t)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257299" y="4363507"/>
                <a:ext cx="5496791" cy="1795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a: Constant coefficient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b: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coefficient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x: The input of the system;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 The output of the system;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t: The time samples for the input and output.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299" y="4363507"/>
                <a:ext cx="5496791" cy="1795300"/>
              </a:xfrm>
              <a:prstGeom prst="rect">
                <a:avLst/>
              </a:prstGeom>
              <a:blipFill rotWithShape="0">
                <a:blip r:embed="rId3"/>
                <a:stretch>
                  <a:fillRect l="-887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66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379" y="984672"/>
            <a:ext cx="8318705" cy="1307424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book</a:t>
            </a:r>
            <a:r>
              <a:rPr lang="zh-CN" altLang="zh-CN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：</a:t>
            </a:r>
            <a:endParaRPr lang="en-US" altLang="zh-CN" sz="32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/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John </a:t>
            </a:r>
            <a:r>
              <a:rPr lang="en-US" altLang="zh-CN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R.Buck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Michael M. Daniel, Andrew C. Singer. Computer Exploration in Signals and Systems —— Using MATLAB. </a:t>
            </a:r>
          </a:p>
          <a:p>
            <a:pPr marL="0" indent="0">
              <a:buNone/>
            </a:pPr>
            <a:endParaRPr lang="zh-CN" altLang="zh-CN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6919" y="3144349"/>
            <a:ext cx="57040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lab report template</a:t>
            </a:r>
          </a:p>
          <a:p>
            <a:r>
              <a:rPr lang="en-US" altLang="zh-CN" dirty="0"/>
              <a:t>        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report _template.doc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6919" y="4889154"/>
            <a:ext cx="567812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Required instruments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Computer, MATLAB</a:t>
            </a:r>
          </a:p>
        </p:txBody>
      </p:sp>
    </p:spTree>
    <p:extLst>
      <p:ext uri="{BB962C8B-B14F-4D97-AF65-F5344CB8AC3E}">
        <p14:creationId xmlns:p14="http://schemas.microsoft.com/office/powerpoint/2010/main" val="2422603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723900" y="2039248"/>
            <a:ext cx="76962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/>
            <a:r>
              <a:rPr lang="en-US" altLang="zh-CN" sz="120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Thanks</a:t>
            </a:r>
            <a:endParaRPr lang="zh-CN" altLang="en-US" sz="12000" i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802668" y="4596754"/>
            <a:ext cx="3647681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/>
            <a:r>
              <a:rPr lang="en-US" altLang="zh-CN" sz="2800" i="0" dirty="0">
                <a:latin typeface="宋体" panose="02010600030101010101" pitchFamily="2" charset="-122"/>
                <a:ea typeface="宋体" panose="02010600030101010101" pitchFamily="2" charset="-122"/>
              </a:rPr>
              <a:t>2021.11.9</a:t>
            </a:r>
            <a:endParaRPr lang="zh-CN" altLang="en-US" sz="2800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18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Chief objects for 4 Labs: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6042" y="1816481"/>
            <a:ext cx="8314182" cy="207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800" kern="100" dirty="0">
                <a:latin typeface="Times New Roman" panose="02020603050405020304" pitchFamily="18" charset="0"/>
              </a:rPr>
              <a:t>Lab1 : Represent signals using MATLAB; </a:t>
            </a:r>
            <a:endParaRPr lang="zh-CN" altLang="zh-CN" sz="18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800" kern="100" dirty="0">
                <a:latin typeface="Times New Roman" panose="02020603050405020304" pitchFamily="18" charset="0"/>
              </a:rPr>
              <a:t>Lab2 : Analysis LTI systems using MATLAB;</a:t>
            </a:r>
            <a:endParaRPr lang="zh-CN" altLang="zh-CN" sz="18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hlinkClick r:id="rId2" action="ppaction://hlinkfile"/>
              </a:rPr>
              <a:t>Lab3: Frequency-domain analysis using MATLAB; </a:t>
            </a:r>
            <a:endParaRPr lang="zh-CN" altLang="zh-CN" sz="18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800" kern="100" dirty="0">
                <a:latin typeface="Times New Roman" panose="02020603050405020304" pitchFamily="18" charset="0"/>
              </a:rPr>
              <a:t>Lab4: Transform domain analysis using MATLAB.</a:t>
            </a:r>
            <a:endParaRPr lang="zh-CN" altLang="zh-CN" sz="18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33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6"/>
          <p:cNvSpPr txBox="1">
            <a:spLocks/>
          </p:cNvSpPr>
          <p:nvPr/>
        </p:nvSpPr>
        <p:spPr bwMode="auto">
          <a:xfrm>
            <a:off x="1334292" y="1540138"/>
            <a:ext cx="7221947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4000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Introduction </a:t>
            </a:r>
            <a:endParaRPr lang="zh-CN" altLang="en-US" sz="4000" kern="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内容占位符 6"/>
          <p:cNvSpPr txBox="1">
            <a:spLocks/>
          </p:cNvSpPr>
          <p:nvPr/>
        </p:nvSpPr>
        <p:spPr bwMode="auto">
          <a:xfrm>
            <a:off x="1294536" y="2481688"/>
            <a:ext cx="7346544" cy="74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6088" indent="-446088">
              <a:buNone/>
            </a:pPr>
            <a:r>
              <a:rPr lang="en-US" altLang="zh-CN" sz="40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Theoretical background and   commands </a:t>
            </a:r>
            <a:endParaRPr lang="en-US" altLang="zh-CN" sz="40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39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8677D3B7-D631-4DCD-9032-321B5131F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88640"/>
            <a:ext cx="4360143" cy="562074"/>
          </a:xfrm>
        </p:spPr>
        <p:txBody>
          <a:bodyPr/>
          <a:lstStyle/>
          <a:p>
            <a:pPr algn="l"/>
            <a:r>
              <a:rPr lang="en-US" altLang="zh-CN" sz="4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 Introduction </a:t>
            </a:r>
          </a:p>
        </p:txBody>
      </p:sp>
      <p:sp>
        <p:nvSpPr>
          <p:cNvPr id="13" name="文本框 6">
            <a:extLst>
              <a:ext uri="{FF2B5EF4-FFF2-40B4-BE49-F238E27FC236}">
                <a16:creationId xmlns:a16="http://schemas.microsoft.com/office/drawing/2014/main" id="{8B1F57C1-6E68-43FE-AE22-CCEB81A0C669}"/>
              </a:ext>
            </a:extLst>
          </p:cNvPr>
          <p:cNvSpPr txBox="1"/>
          <p:nvPr/>
        </p:nvSpPr>
        <p:spPr>
          <a:xfrm>
            <a:off x="606388" y="998022"/>
            <a:ext cx="79312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Objective</a:t>
            </a:r>
            <a:r>
              <a:rPr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1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Perform the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Fourier series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using MATLAB</a:t>
            </a:r>
          </a:p>
          <a:p>
            <a:pPr marL="81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Perform the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Fourier transform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using MATLAB</a:t>
            </a:r>
          </a:p>
          <a:p>
            <a:pPr marL="81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Further understand the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properties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of Fourier transform.</a:t>
            </a:r>
          </a:p>
          <a:p>
            <a:pPr marL="81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Apply Fourier transform in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modulation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en-US" sz="2800" dirty="0"/>
          </a:p>
        </p:txBody>
      </p:sp>
      <p:sp>
        <p:nvSpPr>
          <p:cNvPr id="14" name="文本框 5">
            <a:extLst>
              <a:ext uri="{FF2B5EF4-FFF2-40B4-BE49-F238E27FC236}">
                <a16:creationId xmlns:a16="http://schemas.microsoft.com/office/drawing/2014/main" id="{391595C1-52C4-45D9-868A-FA504E9ED95A}"/>
              </a:ext>
            </a:extLst>
          </p:cNvPr>
          <p:cNvSpPr txBox="1"/>
          <p:nvPr/>
        </p:nvSpPr>
        <p:spPr>
          <a:xfrm>
            <a:off x="606388" y="3862959"/>
            <a:ext cx="78619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Related commands: </a:t>
            </a:r>
          </a:p>
          <a:p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fft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fftshift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freqz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freqs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, filter, residue, </a:t>
            </a:r>
            <a:r>
              <a:rPr lang="en-US" altLang="zh-CN" sz="3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Isim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4">
            <a:extLst>
              <a:ext uri="{FF2B5EF4-FFF2-40B4-BE49-F238E27FC236}">
                <a16:creationId xmlns:a16="http://schemas.microsoft.com/office/drawing/2014/main" id="{2E982A30-F4A2-41F7-B067-EBE0D0E389E9}"/>
              </a:ext>
            </a:extLst>
          </p:cNvPr>
          <p:cNvSpPr txBox="1"/>
          <p:nvPr/>
        </p:nvSpPr>
        <p:spPr>
          <a:xfrm>
            <a:off x="606388" y="5275203"/>
            <a:ext cx="7931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Submit your report before: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Dec 31, 2021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95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of lab3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0031" y="1192297"/>
            <a:ext cx="79312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■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Exercises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1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Compute the Discrete-time frequency response with freqz.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81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Describe the system function by using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lsim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3.3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81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Frequency response of a Continuous-time System.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3.9(a)(b).</a:t>
            </a:r>
          </a:p>
          <a:p>
            <a:pPr marL="81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the Continuous-Time Fourier Transform.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4.3(a)-(f)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1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Partial Fraction Expansion.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4.5(b).</a:t>
            </a:r>
          </a:p>
        </p:txBody>
      </p:sp>
    </p:spTree>
    <p:extLst>
      <p:ext uri="{BB962C8B-B14F-4D97-AF65-F5344CB8AC3E}">
        <p14:creationId xmlns:p14="http://schemas.microsoft.com/office/powerpoint/2010/main" val="399422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内容占位符 6"/>
          <p:cNvSpPr txBox="1">
            <a:spLocks/>
          </p:cNvSpPr>
          <p:nvPr/>
        </p:nvSpPr>
        <p:spPr bwMode="auto">
          <a:xfrm>
            <a:off x="2065927" y="2297774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Introduction of Lab3</a:t>
            </a:r>
          </a:p>
        </p:txBody>
      </p:sp>
      <p:sp>
        <p:nvSpPr>
          <p:cNvPr id="9" name="内容占位符 6"/>
          <p:cNvSpPr txBox="1">
            <a:spLocks/>
          </p:cNvSpPr>
          <p:nvPr/>
        </p:nvSpPr>
        <p:spPr bwMode="auto">
          <a:xfrm>
            <a:off x="1957182" y="3642265"/>
            <a:ext cx="6801626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Theoretical background and commands</a:t>
            </a:r>
          </a:p>
        </p:txBody>
      </p:sp>
    </p:spTree>
    <p:extLst>
      <p:ext uri="{BB962C8B-B14F-4D97-AF65-F5344CB8AC3E}">
        <p14:creationId xmlns:p14="http://schemas.microsoft.com/office/powerpoint/2010/main" val="201905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6"/>
          <p:cNvSpPr txBox="1">
            <a:spLocks/>
          </p:cNvSpPr>
          <p:nvPr/>
        </p:nvSpPr>
        <p:spPr bwMode="auto">
          <a:xfrm>
            <a:off x="2107117" y="2110841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8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Theoretical background</a:t>
            </a:r>
            <a:endParaRPr lang="en-US" altLang="zh-CN" sz="28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6"/>
          <p:cNvSpPr txBox="1">
            <a:spLocks/>
          </p:cNvSpPr>
          <p:nvPr/>
        </p:nvSpPr>
        <p:spPr bwMode="auto">
          <a:xfrm>
            <a:off x="2564380" y="2778990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2.1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fft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fftshift</a:t>
            </a:r>
            <a:endParaRPr lang="en-US" altLang="zh-CN" sz="24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内容占位符 6"/>
          <p:cNvSpPr txBox="1">
            <a:spLocks/>
          </p:cNvSpPr>
          <p:nvPr/>
        </p:nvSpPr>
        <p:spPr bwMode="auto">
          <a:xfrm>
            <a:off x="2564380" y="2778990"/>
            <a:ext cx="4608781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2.1 </a:t>
            </a:r>
            <a:r>
              <a:rPr lang="en-US" altLang="zh-CN" sz="2400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fft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</a:t>
            </a:r>
            <a:r>
              <a:rPr lang="en-US" altLang="zh-CN" sz="2400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fftshift</a:t>
            </a:r>
            <a:endParaRPr lang="en-US" altLang="zh-CN" sz="2400" kern="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内容占位符 6"/>
          <p:cNvSpPr txBox="1">
            <a:spLocks/>
          </p:cNvSpPr>
          <p:nvPr/>
        </p:nvSpPr>
        <p:spPr bwMode="auto">
          <a:xfrm>
            <a:off x="2564380" y="3435271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2.2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freqz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and filter</a:t>
            </a:r>
            <a:endParaRPr lang="en-US" altLang="zh-CN" sz="24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内容占位符 6"/>
          <p:cNvSpPr txBox="1">
            <a:spLocks/>
          </p:cNvSpPr>
          <p:nvPr/>
        </p:nvSpPr>
        <p:spPr bwMode="auto">
          <a:xfrm>
            <a:off x="2564380" y="4115288"/>
            <a:ext cx="4688294" cy="5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AB200"/>
              </a:buClr>
              <a:buFont typeface="Wingdings" pitchFamily="2" charset="2"/>
              <a:buChar char="u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0" baseline="0">
                <a:solidFill>
                  <a:schemeClr val="tx1"/>
                </a:solidFill>
                <a:latin typeface="Arial Unicode MS" pitchFamily="34" charset="-122"/>
                <a:ea typeface="华文仿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2.3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freqs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 residue and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lsim</a:t>
            </a: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02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21618</TotalTime>
  <Words>1542</Words>
  <Application>Microsoft Office PowerPoint</Application>
  <PresentationFormat>On-screen Show (4:3)</PresentationFormat>
  <Paragraphs>251</Paragraphs>
  <Slides>30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Arial Unicode MS</vt:lpstr>
      <vt:lpstr>Courier</vt:lpstr>
      <vt:lpstr>华文楷体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自定义设计方案</vt:lpstr>
      <vt:lpstr>默认设计模板</vt:lpstr>
      <vt:lpstr>2_默认设计模板</vt:lpstr>
      <vt:lpstr>Image</vt:lpstr>
      <vt:lpstr>PowerPoint Presentation</vt:lpstr>
      <vt:lpstr>PowerPoint Presentation</vt:lpstr>
      <vt:lpstr>PowerPoint Presentation</vt:lpstr>
      <vt:lpstr> Chief objects for 4 Labs:</vt:lpstr>
      <vt:lpstr>Contents</vt:lpstr>
      <vt:lpstr>1. Introduction </vt:lpstr>
      <vt:lpstr>1. Introduction of lab3</vt:lpstr>
      <vt:lpstr>Contents</vt:lpstr>
      <vt:lpstr>Contents</vt:lpstr>
      <vt:lpstr>2.1 fft and fftshift</vt:lpstr>
      <vt:lpstr>2.1 fft and fftshift</vt:lpstr>
      <vt:lpstr>2.1 fft and fftshift</vt:lpstr>
      <vt:lpstr>2.1 fft and fftshift</vt:lpstr>
      <vt:lpstr>2.1 fft and fftshift</vt:lpstr>
      <vt:lpstr>Contents</vt:lpstr>
      <vt:lpstr>2.2 freqz and filter</vt:lpstr>
      <vt:lpstr>2.2 freqz and filter</vt:lpstr>
      <vt:lpstr>2.2 freqz and filter</vt:lpstr>
      <vt:lpstr>2.2 freqz and filter</vt:lpstr>
      <vt:lpstr>2.2 freqz and filter</vt:lpstr>
      <vt:lpstr>2.2 freqz and filter</vt:lpstr>
      <vt:lpstr>Contents</vt:lpstr>
      <vt:lpstr>2.3 freqs, residue and lsim</vt:lpstr>
      <vt:lpstr>2.3 freqs, residue and lsim</vt:lpstr>
      <vt:lpstr>2.3 freqs, residue and lsim</vt:lpstr>
      <vt:lpstr>2.3 freqs, residue and lsim</vt:lpstr>
      <vt:lpstr>2.3 freqs, residue and lsim</vt:lpstr>
      <vt:lpstr>2.3 freqs, residue and lsim</vt:lpstr>
      <vt:lpstr>2.3 freqs, residue and lsim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LingFang Wang</dc:creator>
  <cp:lastModifiedBy>Lingfang Wang</cp:lastModifiedBy>
  <cp:revision>666</cp:revision>
  <dcterms:created xsi:type="dcterms:W3CDTF">2016-11-24T09:12:08Z</dcterms:created>
  <dcterms:modified xsi:type="dcterms:W3CDTF">2021-11-07T02:45:32Z</dcterms:modified>
</cp:coreProperties>
</file>