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  <p:sldMasterId id="2147483709" r:id="rId3"/>
  </p:sldMasterIdLst>
  <p:notesMasterIdLst>
    <p:notesMasterId r:id="rId47"/>
  </p:notesMasterIdLst>
  <p:sldIdLst>
    <p:sldId id="475" r:id="rId4"/>
    <p:sldId id="303" r:id="rId5"/>
    <p:sldId id="514" r:id="rId6"/>
    <p:sldId id="478" r:id="rId7"/>
    <p:sldId id="347" r:id="rId8"/>
    <p:sldId id="433" r:id="rId9"/>
    <p:sldId id="515" r:id="rId10"/>
    <p:sldId id="435" r:id="rId11"/>
    <p:sldId id="479" r:id="rId12"/>
    <p:sldId id="458" r:id="rId13"/>
    <p:sldId id="456" r:id="rId14"/>
    <p:sldId id="480" r:id="rId15"/>
    <p:sldId id="497" r:id="rId16"/>
    <p:sldId id="498" r:id="rId17"/>
    <p:sldId id="441" r:id="rId18"/>
    <p:sldId id="505" r:id="rId19"/>
    <p:sldId id="482" r:id="rId20"/>
    <p:sldId id="500" r:id="rId21"/>
    <p:sldId id="501" r:id="rId22"/>
    <p:sldId id="502" r:id="rId23"/>
    <p:sldId id="483" r:id="rId24"/>
    <p:sldId id="484" r:id="rId25"/>
    <p:sldId id="485" r:id="rId26"/>
    <p:sldId id="504" r:id="rId27"/>
    <p:sldId id="503" r:id="rId28"/>
    <p:sldId id="518" r:id="rId29"/>
    <p:sldId id="486" r:id="rId30"/>
    <p:sldId id="487" r:id="rId31"/>
    <p:sldId id="488" r:id="rId32"/>
    <p:sldId id="506" r:id="rId33"/>
    <p:sldId id="490" r:id="rId34"/>
    <p:sldId id="496" r:id="rId35"/>
    <p:sldId id="516" r:id="rId36"/>
    <p:sldId id="491" r:id="rId37"/>
    <p:sldId id="493" r:id="rId38"/>
    <p:sldId id="495" r:id="rId39"/>
    <p:sldId id="517" r:id="rId40"/>
    <p:sldId id="494" r:id="rId41"/>
    <p:sldId id="507" r:id="rId42"/>
    <p:sldId id="509" r:id="rId43"/>
    <p:sldId id="511" r:id="rId44"/>
    <p:sldId id="512" r:id="rId45"/>
    <p:sldId id="419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elia" initials="c" lastIdx="2" clrIdx="0">
    <p:extLst>
      <p:ext uri="{19B8F6BF-5375-455C-9EA6-DF929625EA0E}">
        <p15:presenceInfo xmlns:p15="http://schemas.microsoft.com/office/powerpoint/2012/main" userId="cere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66FF"/>
    <a:srgbClr val="9C9CDF"/>
    <a:srgbClr val="859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77238" autoAdjust="0"/>
  </p:normalViewPr>
  <p:slideViewPr>
    <p:cSldViewPr snapToGrid="0">
      <p:cViewPr varScale="1">
        <p:scale>
          <a:sx n="82" d="100"/>
          <a:sy n="82" d="100"/>
        </p:scale>
        <p:origin x="10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7" d="100"/>
        <a:sy n="12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2.wmf"/><Relationship Id="rId7" Type="http://schemas.openxmlformats.org/officeDocument/2006/relationships/image" Target="../media/image33.wmf"/><Relationship Id="rId2" Type="http://schemas.openxmlformats.org/officeDocument/2006/relationships/image" Target="../media/image21.wmf"/><Relationship Id="rId1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7.wmf"/><Relationship Id="rId7" Type="http://schemas.openxmlformats.org/officeDocument/2006/relationships/image" Target="../media/image3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3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3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5.wmf"/><Relationship Id="rId2" Type="http://schemas.openxmlformats.org/officeDocument/2006/relationships/image" Target="../media/image41.wmf"/><Relationship Id="rId16" Type="http://schemas.openxmlformats.org/officeDocument/2006/relationships/image" Target="../media/image46.wmf"/><Relationship Id="rId1" Type="http://schemas.openxmlformats.org/officeDocument/2006/relationships/image" Target="../media/image40.wmf"/><Relationship Id="rId6" Type="http://schemas.openxmlformats.org/officeDocument/2006/relationships/image" Target="../media/image35.wmf"/><Relationship Id="rId11" Type="http://schemas.openxmlformats.org/officeDocument/2006/relationships/image" Target="../media/image42.wmf"/><Relationship Id="rId5" Type="http://schemas.openxmlformats.org/officeDocument/2006/relationships/image" Target="../media/image17.wmf"/><Relationship Id="rId15" Type="http://schemas.openxmlformats.org/officeDocument/2006/relationships/image" Target="../media/image45.wmf"/><Relationship Id="rId10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image" Target="../media/image37.wmf"/><Relationship Id="rId1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8B2F-6183-43F1-9B91-B55BFBFD16C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D22D-F874-4912-A244-3F846307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0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6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9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11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8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4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2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774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2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15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2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13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47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20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65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8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2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4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9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1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15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9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1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7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-9525" y="1143002"/>
            <a:ext cx="9164638" cy="3832225"/>
          </a:xfrm>
          <a:custGeom>
            <a:avLst/>
            <a:gdLst>
              <a:gd name="T0" fmla="*/ 2147483647 w 5773"/>
              <a:gd name="T1" fmla="*/ 2147483647 h 2414"/>
              <a:gd name="T2" fmla="*/ 2147483647 w 5773"/>
              <a:gd name="T3" fmla="*/ 2147483647 h 2414"/>
              <a:gd name="T4" fmla="*/ 2147483647 w 5773"/>
              <a:gd name="T5" fmla="*/ 2147483647 h 2414"/>
              <a:gd name="T6" fmla="*/ 2147483647 w 5773"/>
              <a:gd name="T7" fmla="*/ 2147483647 h 2414"/>
              <a:gd name="T8" fmla="*/ 2147483647 w 5773"/>
              <a:gd name="T9" fmla="*/ 2147483647 h 2414"/>
              <a:gd name="T10" fmla="*/ 2147483647 w 5773"/>
              <a:gd name="T11" fmla="*/ 2147483647 h 2414"/>
              <a:gd name="T12" fmla="*/ 2147483647 w 5773"/>
              <a:gd name="T13" fmla="*/ 2147483647 h 2414"/>
              <a:gd name="T14" fmla="*/ 2147483647 w 5773"/>
              <a:gd name="T15" fmla="*/ 2147483647 h 2414"/>
              <a:gd name="T16" fmla="*/ 2147483647 w 5773"/>
              <a:gd name="T17" fmla="*/ 2147483647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Freeform 18"/>
          <p:cNvSpPr>
            <a:spLocks/>
          </p:cNvSpPr>
          <p:nvPr/>
        </p:nvSpPr>
        <p:spPr bwMode="gray">
          <a:xfrm>
            <a:off x="-9525" y="1371600"/>
            <a:ext cx="9150350" cy="3265488"/>
          </a:xfrm>
          <a:custGeom>
            <a:avLst/>
            <a:gdLst>
              <a:gd name="T0" fmla="*/ 2147483647 w 5764"/>
              <a:gd name="T1" fmla="*/ 2147483647 h 2057"/>
              <a:gd name="T2" fmla="*/ 2147483647 w 5764"/>
              <a:gd name="T3" fmla="*/ 2147483647 h 2057"/>
              <a:gd name="T4" fmla="*/ 2147483647 w 5764"/>
              <a:gd name="T5" fmla="*/ 2147483647 h 2057"/>
              <a:gd name="T6" fmla="*/ 2147483647 w 5764"/>
              <a:gd name="T7" fmla="*/ 2147483647 h 2057"/>
              <a:gd name="T8" fmla="*/ 2147483647 w 5764"/>
              <a:gd name="T9" fmla="*/ 2147483647 h 2057"/>
              <a:gd name="T10" fmla="*/ 2147483647 w 5764"/>
              <a:gd name="T11" fmla="*/ 2147483647 h 2057"/>
              <a:gd name="T12" fmla="*/ 2147483647 w 5764"/>
              <a:gd name="T13" fmla="*/ 2147483647 h 2057"/>
              <a:gd name="T14" fmla="*/ 2147483647 w 5764"/>
              <a:gd name="T15" fmla="*/ 2147483647 h 2057"/>
              <a:gd name="T16" fmla="*/ 2147483647 w 5764"/>
              <a:gd name="T17" fmla="*/ 2147483647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1676400"/>
            <a:ext cx="533400" cy="533400"/>
            <a:chOff x="4752" y="1200"/>
            <a:chExt cx="288" cy="288"/>
          </a:xfrm>
        </p:grpSpPr>
        <p:sp>
          <p:nvSpPr>
            <p:cNvPr id="7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620000" y="1066800"/>
            <a:ext cx="914400" cy="914400"/>
            <a:chOff x="4992" y="816"/>
            <a:chExt cx="576" cy="576"/>
          </a:xfrm>
        </p:grpSpPr>
        <p:sp>
          <p:nvSpPr>
            <p:cNvPr id="10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4800" y="3124200"/>
            <a:ext cx="1295400" cy="1371600"/>
            <a:chOff x="4992" y="816"/>
            <a:chExt cx="576" cy="576"/>
          </a:xfrm>
        </p:grpSpPr>
        <p:sp>
          <p:nvSpPr>
            <p:cNvPr id="13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2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143000" y="4579672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2"/>
            <a:ext cx="2895600" cy="2444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9F123476-47EA-4D74-A39E-E976410ADA7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 userDrawn="1"/>
        </p:nvSpPr>
        <p:spPr bwMode="white">
          <a:xfrm>
            <a:off x="1143000" y="5318125"/>
            <a:ext cx="7086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sz="1200" kern="0" dirty="0"/>
          </a:p>
        </p:txBody>
      </p:sp>
    </p:spTree>
    <p:extLst>
      <p:ext uri="{BB962C8B-B14F-4D97-AF65-F5344CB8AC3E}">
        <p14:creationId xmlns:p14="http://schemas.microsoft.com/office/powerpoint/2010/main" val="172531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4419600" cy="503434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451B-A4D8-4D38-BECA-27AB9298CE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52063" y="2661519"/>
            <a:ext cx="4424737" cy="483436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  <a:lvl4pPr marL="1200150" marR="0" indent="-17145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5"/>
          </p:nvPr>
        </p:nvSpPr>
        <p:spPr>
          <a:xfrm>
            <a:off x="452062" y="4512435"/>
            <a:ext cx="4381499" cy="520886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6"/>
          </p:nvPr>
        </p:nvSpPr>
        <p:spPr>
          <a:xfrm>
            <a:off x="452063" y="3547746"/>
            <a:ext cx="4381499" cy="51779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7"/>
          </p:nvPr>
        </p:nvSpPr>
        <p:spPr>
          <a:xfrm>
            <a:off x="452437" y="5373689"/>
            <a:ext cx="4424363" cy="60642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61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B8C1D-614B-44A7-8B96-DC2D3A18248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3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582DA-421F-482D-8849-1660F447137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4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FF3AA-608C-4E6B-87A0-8D7C0F68575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57200" y="5800725"/>
            <a:ext cx="8229600" cy="476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585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FF3AA-608C-4E6B-87A0-8D7C0F68575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57200" y="5800725"/>
            <a:ext cx="8229600" cy="476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141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C1768-BFC9-400C-B5DC-8B72BCEB98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32248" y="2012950"/>
            <a:ext cx="7473553" cy="546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325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F529-3EF1-464A-943C-CA2503179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1768078" y="2037090"/>
            <a:ext cx="5355431" cy="52387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1768078" y="2981653"/>
            <a:ext cx="5355431" cy="6270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6"/>
          </p:nvPr>
        </p:nvSpPr>
        <p:spPr>
          <a:xfrm>
            <a:off x="1768078" y="4054298"/>
            <a:ext cx="5355431" cy="554038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7"/>
          </p:nvPr>
        </p:nvSpPr>
        <p:spPr>
          <a:xfrm>
            <a:off x="1768078" y="4988719"/>
            <a:ext cx="5424488" cy="6778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6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64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F529-3EF1-464A-943C-CA2503179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1768078" y="2363871"/>
            <a:ext cx="5355431" cy="52387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1768078" y="4167351"/>
            <a:ext cx="5355431" cy="6270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/>
          </p:nvPr>
        </p:nvSpPr>
        <p:spPr>
          <a:xfrm>
            <a:off x="1768475" y="3103563"/>
            <a:ext cx="5354638" cy="8620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6820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F529-3EF1-464A-943C-CA2503179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1768078" y="2363871"/>
            <a:ext cx="5355431" cy="52387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1768078" y="4167351"/>
            <a:ext cx="5355431" cy="6270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8021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BF793-6B76-416A-863E-4D22B8A049A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4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A33A6-07B3-44A2-AA9E-84623530AD1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4400" y="1689100"/>
            <a:ext cx="2971800" cy="4305300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152900" y="1676400"/>
            <a:ext cx="4152900" cy="2717800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5"/>
          </p:nvPr>
        </p:nvSpPr>
        <p:spPr>
          <a:xfrm>
            <a:off x="4143375" y="4610100"/>
            <a:ext cx="4162425" cy="13843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418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A33A6-07B3-44A2-AA9E-84623530AD1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914400" y="2162176"/>
            <a:ext cx="7467600" cy="697139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914400" y="3541714"/>
            <a:ext cx="7554516" cy="725487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/>
          </p:nvPr>
        </p:nvSpPr>
        <p:spPr>
          <a:xfrm>
            <a:off x="914400" y="5037139"/>
            <a:ext cx="7609285" cy="725032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383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C74B0-20AD-4FC0-995D-575B70D0F06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3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931224" cy="562074"/>
          </a:xfrm>
        </p:spPr>
        <p:txBody>
          <a:bodyPr/>
          <a:lstStyle>
            <a:lvl1pPr>
              <a:defRPr sz="3200" baseline="0"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/>
          <a:lstStyle>
            <a:lvl1pPr marL="0" indent="0">
              <a:buClr>
                <a:srgbClr val="EAB200"/>
              </a:buClr>
              <a:buFontTx/>
              <a:buNone/>
              <a:defRPr sz="2000" b="1" i="0" baseline="0">
                <a:latin typeface="Arial Unicode MS" pitchFamily="34" charset="-122"/>
                <a:ea typeface="华文仿宋" pitchFamily="2" charset="-122"/>
              </a:defRPr>
            </a:lvl1pPr>
            <a:lvl2pPr>
              <a:defRPr sz="2000" b="1" i="0" baseline="0">
                <a:latin typeface="Arial Unicode MS" pitchFamily="34" charset="-122"/>
                <a:ea typeface="华文仿宋" pitchFamily="2" charset="-122"/>
              </a:defRPr>
            </a:lvl2pPr>
            <a:lvl3pPr>
              <a:defRPr sz="2000" b="1" i="0" baseline="0">
                <a:latin typeface="Arial Unicode MS" pitchFamily="34" charset="-122"/>
                <a:ea typeface="华文仿宋" pitchFamily="2" charset="-122"/>
              </a:defRPr>
            </a:lvl3pPr>
            <a:lvl4pPr>
              <a:defRPr sz="2000" b="1" i="0" baseline="0">
                <a:latin typeface="Arial Unicode MS" pitchFamily="34" charset="-122"/>
                <a:ea typeface="华文仿宋" pitchFamily="2" charset="-122"/>
              </a:defRPr>
            </a:lvl4pPr>
            <a:lvl5pPr>
              <a:defRPr sz="2000" b="1" i="0" baseline="0">
                <a:latin typeface="Arial Unicode MS" pitchFamily="34" charset="-122"/>
                <a:ea typeface="华文仿宋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381750"/>
            <a:ext cx="1403350" cy="476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BA42C0E-092B-4851-B392-DB49FCE890FF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38620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3FAD-D6FB-4C23-A4E8-9C047B1FEAAE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D299-B061-4020-B4B4-9C1E57E9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73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886AE-4013-4198-AB61-7E4B5E5B6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95154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4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5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5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" name="Image" r:id="rId17" imgW="9561905" imgH="1600000" progId="Photoshop.Image.6">
                  <p:embed/>
                </p:oleObj>
              </mc:Choice>
              <mc:Fallback>
                <p:oleObj name="Image" r:id="rId17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16"/>
          <p:cNvSpPr>
            <a:spLocks/>
          </p:cNvSpPr>
          <p:nvPr/>
        </p:nvSpPr>
        <p:spPr bwMode="gray">
          <a:xfrm>
            <a:off x="-11113" y="280990"/>
            <a:ext cx="9155113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Freeform 17"/>
          <p:cNvSpPr>
            <a:spLocks/>
          </p:cNvSpPr>
          <p:nvPr/>
        </p:nvSpPr>
        <p:spPr bwMode="gray">
          <a:xfrm>
            <a:off x="-20638" y="533402"/>
            <a:ext cx="9161463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1029" name="Group 18"/>
          <p:cNvGrpSpPr>
            <a:grpSpLocks/>
          </p:cNvGrpSpPr>
          <p:nvPr/>
        </p:nvGrpSpPr>
        <p:grpSpPr bwMode="auto">
          <a:xfrm>
            <a:off x="7740651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39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171451" y="819150"/>
            <a:ext cx="720725" cy="762000"/>
            <a:chOff x="4992" y="816"/>
            <a:chExt cx="576" cy="576"/>
          </a:xfrm>
        </p:grpSpPr>
        <p:sp>
          <p:nvSpPr>
            <p:cNvPr id="1037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2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2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2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A33A6-07B3-44A2-AA9E-84623530AD1A}" type="slidenum">
              <a:rPr lang="zh-CN" altLang="en-US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1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1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706" r:id="rId6"/>
    <p:sldLayoutId id="2147483683" r:id="rId7"/>
    <p:sldLayoutId id="2147483684" r:id="rId8"/>
    <p:sldLayoutId id="2147483704" r:id="rId9"/>
    <p:sldLayoutId id="2147483708" r:id="rId10"/>
    <p:sldLayoutId id="2147483685" r:id="rId11"/>
    <p:sldLayoutId id="2147483690" r:id="rId12"/>
    <p:sldLayoutId id="2147483689" r:id="rId13"/>
    <p:sldLayoutId id="2147483686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5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1F944B-1EA9-4D48-BA0F-EA108AFFC6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45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5" Type="http://schemas.openxmlformats.org/officeDocument/2006/relationships/image" Target="../media/image10.jpeg"/><Relationship Id="rId10" Type="http://schemas.openxmlformats.org/officeDocument/2006/relationships/image" Target="../media/image9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2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6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3.bin"/><Relationship Id="rId3" Type="http://schemas.openxmlformats.org/officeDocument/2006/relationships/slide" Target="slide17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4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0.wmf"/><Relationship Id="rId5" Type="http://schemas.openxmlformats.org/officeDocument/2006/relationships/image" Target="../media/image29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53.bin"/><Relationship Id="rId7" Type="http://schemas.openxmlformats.org/officeDocument/2006/relationships/image" Target="../media/image39.png"/><Relationship Id="rId12" Type="http://schemas.openxmlformats.org/officeDocument/2006/relationships/oleObject" Target="../embeddings/oleObject47.bin"/><Relationship Id="rId17" Type="http://schemas.openxmlformats.org/officeDocument/2006/relationships/oleObject" Target="../embeddings/oleObject50.bin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49.bin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png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55.bin"/><Relationship Id="rId5" Type="http://schemas.openxmlformats.org/officeDocument/2006/relationships/image" Target="../media/image15.wmf"/><Relationship Id="rId15" Type="http://schemas.openxmlformats.org/officeDocument/2006/relationships/image" Target="../media/image19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9" Type="http://schemas.openxmlformats.org/officeDocument/2006/relationships/image" Target="../media/image44.wmf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36.wmf"/><Relationship Id="rId34" Type="http://schemas.openxmlformats.org/officeDocument/2006/relationships/oleObject" Target="../embeddings/oleObject71.bin"/><Relationship Id="rId42" Type="http://schemas.openxmlformats.org/officeDocument/2006/relationships/image" Target="../media/image45.wmf"/><Relationship Id="rId47" Type="http://schemas.openxmlformats.org/officeDocument/2006/relationships/oleObject" Target="../embeddings/oleObject80.bin"/><Relationship Id="rId7" Type="http://schemas.openxmlformats.org/officeDocument/2006/relationships/image" Target="../media/image39.png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35.wmf"/><Relationship Id="rId25" Type="http://schemas.openxmlformats.org/officeDocument/2006/relationships/image" Target="../media/image23.wmf"/><Relationship Id="rId33" Type="http://schemas.openxmlformats.org/officeDocument/2006/relationships/image" Target="../media/image43.wmf"/><Relationship Id="rId38" Type="http://schemas.openxmlformats.org/officeDocument/2006/relationships/oleObject" Target="../embeddings/oleObject74.bin"/><Relationship Id="rId46" Type="http://schemas.openxmlformats.org/officeDocument/2006/relationships/oleObject" Target="../embeddings/oleObject79.bin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image" Target="../media/image42.wmf"/><Relationship Id="rId41" Type="http://schemas.openxmlformats.org/officeDocument/2006/relationships/oleObject" Target="../embeddings/oleObject7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65.bin"/><Relationship Id="rId32" Type="http://schemas.openxmlformats.org/officeDocument/2006/relationships/oleObject" Target="../embeddings/oleObject70.bin"/><Relationship Id="rId37" Type="http://schemas.openxmlformats.org/officeDocument/2006/relationships/image" Target="../media/image47.png"/><Relationship Id="rId40" Type="http://schemas.openxmlformats.org/officeDocument/2006/relationships/oleObject" Target="../embeddings/oleObject75.bin"/><Relationship Id="rId45" Type="http://schemas.openxmlformats.org/officeDocument/2006/relationships/image" Target="../media/image46.wmf"/><Relationship Id="rId5" Type="http://schemas.openxmlformats.org/officeDocument/2006/relationships/image" Target="../media/image40.wmf"/><Relationship Id="rId15" Type="http://schemas.openxmlformats.org/officeDocument/2006/relationships/image" Target="../media/image17.w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68.bin"/><Relationship Id="rId36" Type="http://schemas.openxmlformats.org/officeDocument/2006/relationships/oleObject" Target="../embeddings/oleObject73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19.wmf"/><Relationship Id="rId31" Type="http://schemas.openxmlformats.org/officeDocument/2006/relationships/image" Target="../media/image25.wmf"/><Relationship Id="rId44" Type="http://schemas.openxmlformats.org/officeDocument/2006/relationships/oleObject" Target="../embeddings/oleObject78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oleObject" Target="../embeddings/oleObject67.bin"/><Relationship Id="rId30" Type="http://schemas.openxmlformats.org/officeDocument/2006/relationships/oleObject" Target="../embeddings/oleObject69.bin"/><Relationship Id="rId35" Type="http://schemas.openxmlformats.org/officeDocument/2006/relationships/oleObject" Target="../embeddings/oleObject72.bin"/><Relationship Id="rId43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89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8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52.wmf"/><Relationship Id="rId10" Type="http://schemas.openxmlformats.org/officeDocument/2006/relationships/image" Target="../media/image14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9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8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ignals%20and%20Systems%20_%20Lab4.doc" TargetMode="Externa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61.wmf"/><Relationship Id="rId2" Type="http://schemas.openxmlformats.org/officeDocument/2006/relationships/tags" Target="../tags/tag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63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6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65.wmf"/><Relationship Id="rId2" Type="http://schemas.openxmlformats.org/officeDocument/2006/relationships/tags" Target="../tags/tag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64.wmf"/><Relationship Id="rId10" Type="http://schemas.openxmlformats.org/officeDocument/2006/relationships/image" Target="../media/image63.png"/><Relationship Id="rId4" Type="http://schemas.openxmlformats.org/officeDocument/2006/relationships/oleObject" Target="../embeddings/oleObject93.bin"/><Relationship Id="rId9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99FA57C2-EB72-42F9-A7E8-FF622883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87" y="901219"/>
            <a:ext cx="7524353" cy="39395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Signals and Systems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Lab experiment </a:t>
            </a:r>
            <a:r>
              <a:rPr lang="en-US" altLang="zh-CN" sz="4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#4 </a:t>
            </a: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Introduction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4400" dirty="0">
                <a:latin typeface="Arial" panose="020B0604020202020204" pitchFamily="34" charset="0"/>
              </a:rPr>
              <a:t>Wang Lingfang (UESTC)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600" dirty="0">
                <a:latin typeface="Arial" panose="020B0604020202020204" pitchFamily="34" charset="0"/>
              </a:rPr>
              <a:t>Office Room: KB204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3611D-31EC-476C-AAAF-424DD503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5071985"/>
            <a:ext cx="27363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Nov 23, 2021</a:t>
            </a:r>
          </a:p>
          <a:p>
            <a:pPr eaLnBrk="1" hangingPunct="1"/>
            <a:r>
              <a:rPr kumimoji="1"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19:00—22:00</a:t>
            </a:r>
            <a:endParaRPr kumimoji="1"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0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443577" y="1212258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827584" y="2729768"/>
            <a:ext cx="7857968" cy="38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sp>
        <p:nvSpPr>
          <p:cNvPr id="14" name="内容占位符 6"/>
          <p:cNvSpPr txBox="1">
            <a:spLocks/>
          </p:cNvSpPr>
          <p:nvPr/>
        </p:nvSpPr>
        <p:spPr bwMode="auto">
          <a:xfrm>
            <a:off x="827584" y="3456204"/>
            <a:ext cx="806942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Making Continuous-Time Pole-Zero Diagrams/Making  Discrete- Time Pole-Zero Diagrams</a:t>
            </a: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27584" y="4453510"/>
            <a:ext cx="7952590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Obtain the frequency response of a second-order system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内容占位符 6"/>
          <p:cNvSpPr txBox="1">
            <a:spLocks/>
          </p:cNvSpPr>
          <p:nvPr/>
        </p:nvSpPr>
        <p:spPr bwMode="auto">
          <a:xfrm>
            <a:off x="827584" y="2096672"/>
            <a:ext cx="7857968" cy="38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sampling</a:t>
            </a:r>
          </a:p>
        </p:txBody>
      </p:sp>
    </p:spTree>
    <p:extLst>
      <p:ext uri="{BB962C8B-B14F-4D97-AF65-F5344CB8AC3E}">
        <p14:creationId xmlns:p14="http://schemas.microsoft.com/office/powerpoint/2010/main" val="297602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sampling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0139" y="894847"/>
            <a:ext cx="8643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Related exercises: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pt-B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7.1 (a)(b)(c)(d)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Sampling</a:t>
            </a:r>
          </a:p>
          <a:p>
            <a:pPr marL="36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If a continuous-time signal x(t) is sampled every T seconds, then its samples form the discrete-time sequence       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30290" y="3411598"/>
                <a:ext cx="167671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290" y="3411598"/>
                <a:ext cx="1676719" cy="400110"/>
              </a:xfrm>
              <a:prstGeom prst="rect">
                <a:avLst/>
              </a:prstGeom>
              <a:blipFill>
                <a:blip r:embed="rId3"/>
                <a:stretch>
                  <a:fillRect t="-124615" r="-35870" b="-19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00139" y="4085968"/>
            <a:ext cx="86432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 pitchFamily="49" charset="-122"/>
              </a:rPr>
              <a:t>(Shannon) Sampling theorem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</a:rPr>
              <a:t>Let x(t) be a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band-limited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</a:rPr>
              <a:t> signal with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X(j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)=0 for  |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|&gt; </a:t>
            </a:r>
            <a:r>
              <a:rPr lang="en-US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Then x(t) is uniquely determined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by its  samples  x(</a:t>
            </a:r>
            <a:r>
              <a:rPr lang="en-US" altLang="zh-CN" sz="2400" dirty="0" err="1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nT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n=0, 1, 2 ,  …, if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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&gt;2 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where 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=2/T .</a:t>
            </a:r>
          </a:p>
        </p:txBody>
      </p:sp>
    </p:spTree>
    <p:extLst>
      <p:ext uri="{BB962C8B-B14F-4D97-AF65-F5344CB8AC3E}">
        <p14:creationId xmlns:p14="http://schemas.microsoft.com/office/powerpoint/2010/main" val="125107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583" y="-68163"/>
            <a:ext cx="7886700" cy="1325563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sampling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595" y="1876460"/>
            <a:ext cx="78867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7800" y="832618"/>
            <a:ext cx="8643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Sampling</a:t>
            </a:r>
          </a:p>
        </p:txBody>
      </p:sp>
      <p:grpSp>
        <p:nvGrpSpPr>
          <p:cNvPr id="53" name="Group 43"/>
          <p:cNvGrpSpPr>
            <a:grpSpLocks/>
          </p:cNvGrpSpPr>
          <p:nvPr/>
        </p:nvGrpSpPr>
        <p:grpSpPr bwMode="auto">
          <a:xfrm>
            <a:off x="698790" y="2091577"/>
            <a:ext cx="2555942" cy="1160462"/>
            <a:chOff x="0" y="0"/>
            <a:chExt cx="2420" cy="1234"/>
          </a:xfrm>
        </p:grpSpPr>
        <p:sp>
          <p:nvSpPr>
            <p:cNvPr id="54" name="AutoShape 35"/>
            <p:cNvSpPr>
              <a:spLocks noChangeArrowheads="1"/>
            </p:cNvSpPr>
            <p:nvPr/>
          </p:nvSpPr>
          <p:spPr bwMode="auto">
            <a:xfrm>
              <a:off x="869" y="0"/>
              <a:ext cx="384" cy="384"/>
            </a:xfrm>
            <a:prstGeom prst="flowChartSummingJunction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581" y="1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7"/>
            <p:cNvSpPr>
              <a:spLocks noChangeShapeType="1"/>
            </p:cNvSpPr>
            <p:nvPr/>
          </p:nvSpPr>
          <p:spPr bwMode="auto">
            <a:xfrm>
              <a:off x="1253" y="1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V="1">
              <a:off x="1061" y="3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" name="Object 21"/>
            <p:cNvGraphicFramePr>
              <a:graphicFrameLocks noChangeAspect="1"/>
            </p:cNvGraphicFramePr>
            <p:nvPr/>
          </p:nvGraphicFramePr>
          <p:xfrm>
            <a:off x="389" y="288"/>
            <a:ext cx="3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4" r:id="rId4" imgW="266700" imgH="215900" progId="Equation.3">
                    <p:embed/>
                  </p:oleObj>
                </mc:Choice>
                <mc:Fallback>
                  <p:oleObj r:id="rId4" imgW="2667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" y="288"/>
                          <a:ext cx="32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2"/>
            <p:cNvGraphicFramePr>
              <a:graphicFrameLocks noChangeAspect="1"/>
            </p:cNvGraphicFramePr>
            <p:nvPr/>
          </p:nvGraphicFramePr>
          <p:xfrm>
            <a:off x="1543" y="273"/>
            <a:ext cx="41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5" r:id="rId6" imgW="343049" imgH="241405" progId="Equation.3">
                    <p:embed/>
                  </p:oleObj>
                </mc:Choice>
                <mc:Fallback>
                  <p:oleObj r:id="rId6" imgW="343049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273"/>
                          <a:ext cx="41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3"/>
            <p:cNvGraphicFramePr>
              <a:graphicFrameLocks noChangeAspect="1"/>
            </p:cNvGraphicFramePr>
            <p:nvPr/>
          </p:nvGraphicFramePr>
          <p:xfrm>
            <a:off x="0" y="672"/>
            <a:ext cx="2420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" r:id="rId8" imgW="1855005" imgH="431987" progId="Equation.DSMT4">
                    <p:embed/>
                  </p:oleObj>
                </mc:Choice>
                <mc:Fallback>
                  <p:oleObj r:id="rId8" imgW="1855005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72"/>
                          <a:ext cx="2420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5" name="Picture 23" descr="未定标题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07" y="81079"/>
            <a:ext cx="4029401" cy="274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29627"/>
              </p:ext>
            </p:extLst>
          </p:nvPr>
        </p:nvGraphicFramePr>
        <p:xfrm>
          <a:off x="698790" y="3252039"/>
          <a:ext cx="3263367" cy="57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" name="Equation" r:id="rId11" imgW="2464870" imgH="431987" progId="Equation.DSMT4">
                  <p:embed/>
                </p:oleObj>
              </mc:Choice>
              <mc:Fallback>
                <p:oleObj name="Equation" r:id="rId11" imgW="2464870" imgH="43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90" y="3252039"/>
                        <a:ext cx="3263367" cy="57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213567"/>
              </p:ext>
            </p:extLst>
          </p:nvPr>
        </p:nvGraphicFramePr>
        <p:xfrm>
          <a:off x="654546" y="3905929"/>
          <a:ext cx="37306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" name="Equation" r:id="rId13" imgW="2793960" imgH="1752480" progId="Equation.DSMT4">
                  <p:embed/>
                </p:oleObj>
              </mc:Choice>
              <mc:Fallback>
                <p:oleObj name="Equation" r:id="rId13" imgW="279396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46" y="3905929"/>
                        <a:ext cx="3730625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未定标题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96" y="2987784"/>
            <a:ext cx="4060772" cy="339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437954" y="4480560"/>
            <a:ext cx="1991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0000"/>
                </a:solidFill>
                <a:sym typeface="Symbol" panose="05050102010706020507" pitchFamily="18" charset="2"/>
              </a:rPr>
              <a:t> </a:t>
            </a:r>
            <a:r>
              <a:rPr lang="en-US" altLang="zh-CN" sz="2400" b="1" baseline="-25000" dirty="0">
                <a:solidFill>
                  <a:srgbClr val="01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010000"/>
                </a:solidFill>
                <a:sym typeface="Symbol" panose="05050102010706020507" pitchFamily="18" charset="2"/>
              </a:rPr>
              <a:t>&gt; 2</a:t>
            </a:r>
            <a:r>
              <a:rPr lang="en-US" altLang="zh-CN" sz="2400" b="1" baseline="-25000" dirty="0">
                <a:solidFill>
                  <a:srgbClr val="010000"/>
                </a:solidFill>
                <a:sym typeface="Symbol" panose="05050102010706020507" pitchFamily="18" charset="2"/>
              </a:rPr>
              <a:t>M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7437954" y="5199046"/>
            <a:ext cx="1414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0000"/>
                </a:solidFill>
                <a:sym typeface="Symbol" panose="05050102010706020507" pitchFamily="18" charset="2"/>
              </a:rPr>
              <a:t> </a:t>
            </a:r>
            <a:r>
              <a:rPr lang="en-US" altLang="zh-CN" sz="2400" b="1" baseline="-25000" dirty="0">
                <a:solidFill>
                  <a:srgbClr val="01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010000"/>
                </a:solidFill>
                <a:sym typeface="Symbol" panose="05050102010706020507" pitchFamily="18" charset="2"/>
              </a:rPr>
              <a:t>&lt; 2</a:t>
            </a:r>
            <a:r>
              <a:rPr lang="en-US" altLang="zh-CN" sz="2400" b="1" baseline="-25000" dirty="0">
                <a:solidFill>
                  <a:srgbClr val="010000"/>
                </a:solidFill>
                <a:sym typeface="Symbol" panose="05050102010706020507" pitchFamily="18" charset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055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1469"/>
          <a:stretch>
            <a:fillRect/>
          </a:stretch>
        </p:blipFill>
        <p:spPr bwMode="auto">
          <a:xfrm>
            <a:off x="2693988" y="890588"/>
            <a:ext cx="62484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74650" y="366713"/>
            <a:ext cx="5915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Interpolation Methods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23850" y="1468438"/>
            <a:ext cx="2286000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9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Bandlimited Interpolation</a:t>
            </a:r>
          </a:p>
          <a:p>
            <a:pPr eaLnBrk="1" hangingPunct="1"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Zero-Order Hold (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projection)</a:t>
            </a:r>
          </a:p>
          <a:p>
            <a:pPr eaLnBrk="1" hangingPunct="1"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First-Order Hold —Linear interpolation, Commonly used in plotting.</a:t>
            </a:r>
          </a:p>
        </p:txBody>
      </p:sp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949325" y="5449888"/>
            <a:ext cx="799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zero-order hold of interpolation is a rough interpolation;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24582" name="矩形 2"/>
          <p:cNvSpPr>
            <a:spLocks noChangeArrowheads="1"/>
          </p:cNvSpPr>
          <p:nvPr/>
        </p:nvSpPr>
        <p:spPr bwMode="auto">
          <a:xfrm>
            <a:off x="949325" y="5911850"/>
            <a:ext cx="8135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C99C60"/>
              </a:buClr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holds can be a smoother interpolation strategy.</a:t>
            </a:r>
          </a:p>
        </p:txBody>
      </p:sp>
      <p:sp>
        <p:nvSpPr>
          <p:cNvPr id="2" name="矩形 1"/>
          <p:cNvSpPr/>
          <p:nvPr/>
        </p:nvSpPr>
        <p:spPr>
          <a:xfrm>
            <a:off x="374650" y="941388"/>
            <a:ext cx="1202800" cy="369332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plot (t ,x)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193" y="523958"/>
            <a:ext cx="815366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ctfts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x,T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</a:rPr>
              <a:t>CTFTS calculates the continuous-time Fourier transform    (CTFT) of a 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periodic signal x(t) which is reconstructed from the samples in the vector x using ideal </a:t>
            </a:r>
            <a:r>
              <a:rPr lang="en-US" altLang="zh-CN" sz="2400" dirty="0" err="1">
                <a:latin typeface="Times New Roman" panose="02020603050405020304" pitchFamily="18" charset="0"/>
              </a:rPr>
              <a:t>bandlimited</a:t>
            </a:r>
            <a:r>
              <a:rPr lang="en-US" altLang="zh-CN" sz="2400" dirty="0">
                <a:latin typeface="Times New Roman" panose="02020603050405020304" pitchFamily="18" charset="0"/>
              </a:rPr>
              <a:t> interpolation. The vector x contains samples of x(t) over an integer number of periods, and T 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contains the sampling period.</a:t>
            </a:r>
          </a:p>
          <a:p>
            <a:pPr algn="just"/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   [</a:t>
            </a:r>
            <a:r>
              <a:rPr lang="en-US" altLang="zh-CN" sz="2800" dirty="0" err="1">
                <a:latin typeface="Times New Roman" panose="02020603050405020304" pitchFamily="18" charset="0"/>
              </a:rPr>
              <a:t>X,wl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Arial" panose="020B0604020202020204" pitchFamily="34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ctfts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x,T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   x : contains samples of x(t) over an integer number of periods.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   T: contains the sampling period.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   X: contains the area of the impulses. 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   w: stored the frequency values.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524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sampling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8297" y="945927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214946" y="945927"/>
            <a:ext cx="5802969" cy="26345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T=1/4096;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n=[0:4095];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t=n./4096;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x=sin(1000*pi*t);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1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X,w</a:t>
            </a:r>
            <a:r>
              <a:rPr kumimoji="1"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1" lang="en-US" altLang="zh-CN" sz="1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ctfts</a:t>
            </a:r>
            <a:r>
              <a:rPr kumimoji="1"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x,T</a:t>
            </a:r>
            <a:r>
              <a:rPr kumimoji="1"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plot(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w,abs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('w');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('|X|');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title('The magnitude of X versus w');</a:t>
            </a:r>
          </a:p>
        </p:txBody>
      </p:sp>
      <p:sp>
        <p:nvSpPr>
          <p:cNvPr id="6" name="矩形 5"/>
          <p:cNvSpPr/>
          <p:nvPr/>
        </p:nvSpPr>
        <p:spPr>
          <a:xfrm>
            <a:off x="925786" y="1528093"/>
            <a:ext cx="128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Code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0593" y="4589858"/>
            <a:ext cx="1682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0" y="3777228"/>
            <a:ext cx="3956781" cy="29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2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443577" y="1212258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900840" y="1874473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sampling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900840" y="1874473"/>
            <a:ext cx="4608781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sampling</a:t>
            </a: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827584" y="2729768"/>
            <a:ext cx="7857968" cy="38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The Hilbert Transform  and Single-Sideband AM(no exercise)</a:t>
            </a:r>
          </a:p>
        </p:txBody>
      </p:sp>
      <p:sp>
        <p:nvSpPr>
          <p:cNvPr id="14" name="内容占位符 6"/>
          <p:cNvSpPr txBox="1">
            <a:spLocks/>
          </p:cNvSpPr>
          <p:nvPr/>
        </p:nvSpPr>
        <p:spPr bwMode="auto">
          <a:xfrm>
            <a:off x="900840" y="3585063"/>
            <a:ext cx="806942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Making Continuous-Time Pole-Zero Diagrams/Making  Discrete- Time Pole-Zero Diagrams</a:t>
            </a: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27584" y="5108157"/>
            <a:ext cx="8142680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2.4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Obtain the frequency response of a second-order system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371" y="750714"/>
            <a:ext cx="86432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Related exercises: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pt-B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8.1 (c)(d)(e) (i)-(n) 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 Hilbert Transform 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990476"/>
              </p:ext>
            </p:extLst>
          </p:nvPr>
        </p:nvGraphicFramePr>
        <p:xfrm>
          <a:off x="1126173" y="2760853"/>
          <a:ext cx="525462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850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173" y="2760853"/>
                        <a:ext cx="5254625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553058"/>
              </p:ext>
            </p:extLst>
          </p:nvPr>
        </p:nvGraphicFramePr>
        <p:xfrm>
          <a:off x="1206310" y="4257929"/>
          <a:ext cx="418941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6" imgW="1447560" imgH="457200" progId="Equation.DSMT4">
                  <p:embed/>
                </p:oleObj>
              </mc:Choice>
              <mc:Fallback>
                <p:oleObj name="Equation" r:id="rId6" imgW="1447560" imgH="457200" progId="Equation.DSMT4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10" y="4257929"/>
                        <a:ext cx="4189412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1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3947C0-E8F3-4447-A4C6-680000CFE5E7}" type="slidenum"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55" name="Group 43"/>
          <p:cNvGrpSpPr>
            <a:grpSpLocks/>
          </p:cNvGrpSpPr>
          <p:nvPr/>
        </p:nvGrpSpPr>
        <p:grpSpPr bwMode="auto">
          <a:xfrm>
            <a:off x="4160838" y="1347788"/>
            <a:ext cx="3154362" cy="1776412"/>
            <a:chOff x="3552" y="917"/>
            <a:chExt cx="1987" cy="1119"/>
          </a:xfrm>
        </p:grpSpPr>
        <p:sp>
          <p:nvSpPr>
            <p:cNvPr id="66604" name="Line 8"/>
            <p:cNvSpPr>
              <a:spLocks noChangeShapeType="1"/>
            </p:cNvSpPr>
            <p:nvPr/>
          </p:nvSpPr>
          <p:spPr bwMode="auto">
            <a:xfrm>
              <a:off x="3552" y="177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605" name="Object 15"/>
            <p:cNvGraphicFramePr>
              <a:graphicFrameLocks noChangeAspect="1"/>
            </p:cNvGraphicFramePr>
            <p:nvPr/>
          </p:nvGraphicFramePr>
          <p:xfrm>
            <a:off x="3600" y="1757"/>
            <a:ext cx="47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98" name="Equation" r:id="rId3" imgW="355292" imgH="215713" progId="Equation.3">
                    <p:embed/>
                  </p:oleObj>
                </mc:Choice>
                <mc:Fallback>
                  <p:oleObj name="Equation" r:id="rId3" imgW="355292" imgH="215713" progId="Equation.3">
                    <p:embed/>
                    <p:pic>
                      <p:nvPicPr>
                        <p:cNvPr id="6660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57"/>
                          <a:ext cx="47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606" name="Group 42"/>
            <p:cNvGrpSpPr>
              <a:grpSpLocks/>
            </p:cNvGrpSpPr>
            <p:nvPr/>
          </p:nvGrpSpPr>
          <p:grpSpPr bwMode="auto">
            <a:xfrm>
              <a:off x="3840" y="917"/>
              <a:ext cx="1699" cy="1119"/>
              <a:chOff x="3840" y="917"/>
              <a:chExt cx="1699" cy="1119"/>
            </a:xfrm>
          </p:grpSpPr>
          <p:sp>
            <p:nvSpPr>
              <p:cNvPr id="66607" name="AutoShape 6" descr="宽下对角线"/>
              <p:cNvSpPr>
                <a:spLocks noChangeArrowheads="1"/>
              </p:cNvSpPr>
              <p:nvPr/>
            </p:nvSpPr>
            <p:spPr bwMode="auto">
              <a:xfrm>
                <a:off x="4416" y="1200"/>
                <a:ext cx="576" cy="576"/>
              </a:xfrm>
              <a:prstGeom prst="rtTriangl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8" name="AutoShape 7" descr="宽上对角线"/>
              <p:cNvSpPr>
                <a:spLocks noChangeArrowheads="1"/>
              </p:cNvSpPr>
              <p:nvPr/>
            </p:nvSpPr>
            <p:spPr bwMode="auto">
              <a:xfrm flipH="1">
                <a:off x="3840" y="1200"/>
                <a:ext cx="576" cy="576"/>
              </a:xfrm>
              <a:prstGeom prst="rtTriangl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9" name="Line 9"/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6610" name="Object 16"/>
              <p:cNvGraphicFramePr>
                <a:graphicFrameLocks noChangeAspect="1"/>
              </p:cNvGraphicFramePr>
              <p:nvPr/>
            </p:nvGraphicFramePr>
            <p:xfrm>
              <a:off x="4344" y="1824"/>
              <a:ext cx="16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99" name="Equation" r:id="rId5" imgW="126725" imgH="177415" progId="Equation.3">
                      <p:embed/>
                    </p:oleObj>
                  </mc:Choice>
                  <mc:Fallback>
                    <p:oleObj name="Equation" r:id="rId5" imgW="126725" imgH="177415" progId="Equation.3">
                      <p:embed/>
                      <p:pic>
                        <p:nvPicPr>
                          <p:cNvPr id="6661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1824"/>
                            <a:ext cx="168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11" name="Object 17"/>
              <p:cNvGraphicFramePr>
                <a:graphicFrameLocks noChangeAspect="1"/>
              </p:cNvGraphicFramePr>
              <p:nvPr/>
            </p:nvGraphicFramePr>
            <p:xfrm>
              <a:off x="5328" y="1824"/>
              <a:ext cx="211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00" name="Equation" r:id="rId7" imgW="152334" imgH="139639" progId="Equation.3">
                      <p:embed/>
                    </p:oleObj>
                  </mc:Choice>
                  <mc:Fallback>
                    <p:oleObj name="Equation" r:id="rId7" imgW="152334" imgH="139639" progId="Equation.3">
                      <p:embed/>
                      <p:pic>
                        <p:nvPicPr>
                          <p:cNvPr id="66611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1824"/>
                            <a:ext cx="211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12" name="Object 19"/>
              <p:cNvGraphicFramePr>
                <a:graphicFrameLocks noChangeAspect="1"/>
              </p:cNvGraphicFramePr>
              <p:nvPr/>
            </p:nvGraphicFramePr>
            <p:xfrm>
              <a:off x="4464" y="917"/>
              <a:ext cx="597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01" name="Equation" r:id="rId9" imgW="457002" imgH="215806" progId="Equation.3">
                      <p:embed/>
                    </p:oleObj>
                  </mc:Choice>
                  <mc:Fallback>
                    <p:oleObj name="Equation" r:id="rId9" imgW="457002" imgH="215806" progId="Equation.3">
                      <p:embed/>
                      <p:pic>
                        <p:nvPicPr>
                          <p:cNvPr id="66612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917"/>
                            <a:ext cx="597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13" name="Object 20"/>
              <p:cNvGraphicFramePr>
                <a:graphicFrameLocks noChangeAspect="1"/>
              </p:cNvGraphicFramePr>
              <p:nvPr/>
            </p:nvGraphicFramePr>
            <p:xfrm>
              <a:off x="4816" y="1757"/>
              <a:ext cx="320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02" name="Equation" r:id="rId11" imgW="241091" imgH="215713" progId="Equation.3">
                      <p:embed/>
                    </p:oleObj>
                  </mc:Choice>
                  <mc:Fallback>
                    <p:oleObj name="Equation" r:id="rId11" imgW="241091" imgH="215713" progId="Equation.3">
                      <p:embed/>
                      <p:pic>
                        <p:nvPicPr>
                          <p:cNvPr id="66613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1757"/>
                            <a:ext cx="320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609600" y="1828800"/>
            <a:ext cx="2662238" cy="1066800"/>
            <a:chOff x="348" y="1115"/>
            <a:chExt cx="1677" cy="672"/>
          </a:xfrm>
        </p:grpSpPr>
        <p:graphicFrame>
          <p:nvGraphicFramePr>
            <p:cNvPr id="66597" name="Object 22"/>
            <p:cNvGraphicFramePr>
              <a:graphicFrameLocks noChangeAspect="1"/>
            </p:cNvGraphicFramePr>
            <p:nvPr/>
          </p:nvGraphicFramePr>
          <p:xfrm>
            <a:off x="1200" y="1440"/>
            <a:ext cx="61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3" name="Equation" r:id="rId13" imgW="469900" imgH="228600" progId="Equation.3">
                    <p:embed/>
                  </p:oleObj>
                </mc:Choice>
                <mc:Fallback>
                  <p:oleObj name="Equation" r:id="rId13" imgW="469900" imgH="228600" progId="Equation.3">
                    <p:embed/>
                    <p:pic>
                      <p:nvPicPr>
                        <p:cNvPr id="6659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440"/>
                          <a:ext cx="61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8" name="Line 23"/>
            <p:cNvSpPr>
              <a:spLocks noChangeShapeType="1"/>
            </p:cNvSpPr>
            <p:nvPr/>
          </p:nvSpPr>
          <p:spPr bwMode="auto">
            <a:xfrm flipV="1">
              <a:off x="1180" y="140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99" name="Object 24"/>
            <p:cNvGraphicFramePr>
              <a:graphicFrameLocks noChangeAspect="1"/>
            </p:cNvGraphicFramePr>
            <p:nvPr/>
          </p:nvGraphicFramePr>
          <p:xfrm>
            <a:off x="348" y="1152"/>
            <a:ext cx="3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4" name="Equation" r:id="rId15" imgW="266353" imgH="215619" progId="Equation.3">
                    <p:embed/>
                  </p:oleObj>
                </mc:Choice>
                <mc:Fallback>
                  <p:oleObj name="Equation" r:id="rId15" imgW="266353" imgH="215619" progId="Equation.3">
                    <p:embed/>
                    <p:pic>
                      <p:nvPicPr>
                        <p:cNvPr id="6659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1152"/>
                          <a:ext cx="32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00" name="AutoShape 25"/>
            <p:cNvSpPr>
              <a:spLocks noChangeArrowheads="1"/>
            </p:cNvSpPr>
            <p:nvPr/>
          </p:nvSpPr>
          <p:spPr bwMode="auto">
            <a:xfrm>
              <a:off x="1020" y="1115"/>
              <a:ext cx="288" cy="288"/>
            </a:xfrm>
            <a:prstGeom prst="flowChartSummingJunction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601" name="Line 26"/>
            <p:cNvSpPr>
              <a:spLocks noChangeShapeType="1"/>
            </p:cNvSpPr>
            <p:nvPr/>
          </p:nvSpPr>
          <p:spPr bwMode="auto">
            <a:xfrm>
              <a:off x="732" y="125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Line 27"/>
            <p:cNvSpPr>
              <a:spLocks noChangeShapeType="1"/>
            </p:cNvSpPr>
            <p:nvPr/>
          </p:nvSpPr>
          <p:spPr bwMode="auto">
            <a:xfrm>
              <a:off x="1308" y="125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603" name="Object 28"/>
            <p:cNvGraphicFramePr>
              <a:graphicFrameLocks noChangeAspect="1"/>
            </p:cNvGraphicFramePr>
            <p:nvPr/>
          </p:nvGraphicFramePr>
          <p:xfrm>
            <a:off x="1660" y="1115"/>
            <a:ext cx="36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5" name="Equation" r:id="rId17" imgW="279279" imgH="215806" progId="Equation.3">
                    <p:embed/>
                  </p:oleObj>
                </mc:Choice>
                <mc:Fallback>
                  <p:oleObj name="Equation" r:id="rId17" imgW="279279" imgH="215806" progId="Equation.3">
                    <p:embed/>
                    <p:pic>
                      <p:nvPicPr>
                        <p:cNvPr id="6660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1115"/>
                          <a:ext cx="36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77" name="Group 65"/>
          <p:cNvGrpSpPr>
            <a:grpSpLocks/>
          </p:cNvGrpSpPr>
          <p:nvPr/>
        </p:nvGrpSpPr>
        <p:grpSpPr bwMode="auto">
          <a:xfrm>
            <a:off x="1335088" y="3475038"/>
            <a:ext cx="6888162" cy="1851025"/>
            <a:chOff x="841" y="2189"/>
            <a:chExt cx="4339" cy="1166"/>
          </a:xfrm>
        </p:grpSpPr>
        <p:sp>
          <p:nvSpPr>
            <p:cNvPr id="66587" name="AutoShape 29" descr="宽下对角线"/>
            <p:cNvSpPr>
              <a:spLocks noChangeArrowheads="1"/>
            </p:cNvSpPr>
            <p:nvPr/>
          </p:nvSpPr>
          <p:spPr bwMode="auto">
            <a:xfrm>
              <a:off x="1657" y="2525"/>
              <a:ext cx="576" cy="576"/>
            </a:xfrm>
            <a:prstGeom prst="rtTriangl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8" name="AutoShape 30" descr="宽上对角线"/>
            <p:cNvSpPr>
              <a:spLocks noChangeArrowheads="1"/>
            </p:cNvSpPr>
            <p:nvPr/>
          </p:nvSpPr>
          <p:spPr bwMode="auto">
            <a:xfrm flipH="1">
              <a:off x="1081" y="2525"/>
              <a:ext cx="576" cy="576"/>
            </a:xfrm>
            <a:prstGeom prst="rtTriangle">
              <a:avLst/>
            </a:prstGeom>
            <a:solidFill>
              <a:srgbClr val="0000CC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9" name="Line 31"/>
            <p:cNvSpPr>
              <a:spLocks noChangeShapeType="1"/>
            </p:cNvSpPr>
            <p:nvPr/>
          </p:nvSpPr>
          <p:spPr bwMode="auto">
            <a:xfrm flipV="1">
              <a:off x="841" y="3093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90" name="Object 33"/>
            <p:cNvGraphicFramePr>
              <a:graphicFrameLocks noChangeAspect="1"/>
            </p:cNvGraphicFramePr>
            <p:nvPr/>
          </p:nvGraphicFramePr>
          <p:xfrm>
            <a:off x="1417" y="3081"/>
            <a:ext cx="40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6" name="Equation" r:id="rId19" imgW="304668" imgH="228501" progId="Equation.3">
                    <p:embed/>
                  </p:oleObj>
                </mc:Choice>
                <mc:Fallback>
                  <p:oleObj name="Equation" r:id="rId19" imgW="304668" imgH="228501" progId="Equation.3">
                    <p:embed/>
                    <p:pic>
                      <p:nvPicPr>
                        <p:cNvPr id="6659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3081"/>
                          <a:ext cx="40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1" name="Object 34"/>
            <p:cNvGraphicFramePr>
              <a:graphicFrameLocks noChangeAspect="1"/>
            </p:cNvGraphicFramePr>
            <p:nvPr/>
          </p:nvGraphicFramePr>
          <p:xfrm>
            <a:off x="2737" y="3129"/>
            <a:ext cx="16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7" name="Equation" r:id="rId21" imgW="126725" imgH="177415" progId="Equation.3">
                    <p:embed/>
                  </p:oleObj>
                </mc:Choice>
                <mc:Fallback>
                  <p:oleObj name="Equation" r:id="rId21" imgW="126725" imgH="177415" progId="Equation.3">
                    <p:embed/>
                    <p:pic>
                      <p:nvPicPr>
                        <p:cNvPr id="6659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3129"/>
                          <a:ext cx="16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2" name="Object 35"/>
            <p:cNvGraphicFramePr>
              <a:graphicFrameLocks noChangeAspect="1"/>
            </p:cNvGraphicFramePr>
            <p:nvPr/>
          </p:nvGraphicFramePr>
          <p:xfrm>
            <a:off x="4969" y="3129"/>
            <a:ext cx="21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8" name="Equation" r:id="rId22" imgW="152334" imgH="139639" progId="Equation.3">
                    <p:embed/>
                  </p:oleObj>
                </mc:Choice>
                <mc:Fallback>
                  <p:oleObj name="Equation" r:id="rId22" imgW="152334" imgH="139639" progId="Equation.3">
                    <p:embed/>
                    <p:pic>
                      <p:nvPicPr>
                        <p:cNvPr id="66592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9" y="3129"/>
                          <a:ext cx="21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3" name="Object 36"/>
            <p:cNvGraphicFramePr>
              <a:graphicFrameLocks noChangeAspect="1"/>
            </p:cNvGraphicFramePr>
            <p:nvPr/>
          </p:nvGraphicFramePr>
          <p:xfrm>
            <a:off x="2569" y="2189"/>
            <a:ext cx="54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9" name="Equation" r:id="rId23" imgW="418918" imgH="215806" progId="Equation.3">
                    <p:embed/>
                  </p:oleObj>
                </mc:Choice>
                <mc:Fallback>
                  <p:oleObj name="Equation" r:id="rId23" imgW="418918" imgH="215806" progId="Equation.3">
                    <p:embed/>
                    <p:pic>
                      <p:nvPicPr>
                        <p:cNvPr id="66593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2189"/>
                          <a:ext cx="54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4" name="Object 37"/>
            <p:cNvGraphicFramePr>
              <a:graphicFrameLocks noChangeAspect="1"/>
            </p:cNvGraphicFramePr>
            <p:nvPr/>
          </p:nvGraphicFramePr>
          <p:xfrm>
            <a:off x="3852" y="3081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10" name="Equation" r:id="rId25" imgW="190500" imgH="228600" progId="Equation.3">
                    <p:embed/>
                  </p:oleObj>
                </mc:Choice>
                <mc:Fallback>
                  <p:oleObj name="Equation" r:id="rId25" imgW="190500" imgH="228600" progId="Equation.3">
                    <p:embed/>
                    <p:pic>
                      <p:nvPicPr>
                        <p:cNvPr id="66594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3081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5" name="AutoShape 38" descr="宽下对角线"/>
            <p:cNvSpPr>
              <a:spLocks noChangeArrowheads="1"/>
            </p:cNvSpPr>
            <p:nvPr/>
          </p:nvSpPr>
          <p:spPr bwMode="auto">
            <a:xfrm>
              <a:off x="3961" y="2517"/>
              <a:ext cx="576" cy="576"/>
            </a:xfrm>
            <a:prstGeom prst="rtTriangl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96" name="AutoShape 39" descr="宽上对角线"/>
            <p:cNvSpPr>
              <a:spLocks noChangeArrowheads="1"/>
            </p:cNvSpPr>
            <p:nvPr/>
          </p:nvSpPr>
          <p:spPr bwMode="auto">
            <a:xfrm flipH="1">
              <a:off x="3385" y="2517"/>
              <a:ext cx="576" cy="576"/>
            </a:xfrm>
            <a:prstGeom prst="rtTriangle">
              <a:avLst/>
            </a:prstGeom>
            <a:solidFill>
              <a:srgbClr val="0000CC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79" name="Group 67"/>
          <p:cNvGrpSpPr>
            <a:grpSpLocks/>
          </p:cNvGrpSpPr>
          <p:nvPr/>
        </p:nvGrpSpPr>
        <p:grpSpPr bwMode="auto">
          <a:xfrm>
            <a:off x="1708150" y="4922838"/>
            <a:ext cx="5505450" cy="792162"/>
            <a:chOff x="1076" y="3101"/>
            <a:chExt cx="3468" cy="499"/>
          </a:xfrm>
        </p:grpSpPr>
        <p:sp>
          <p:nvSpPr>
            <p:cNvPr id="66579" name="Line 45"/>
            <p:cNvSpPr>
              <a:spLocks noChangeShapeType="1"/>
            </p:cNvSpPr>
            <p:nvPr/>
          </p:nvSpPr>
          <p:spPr bwMode="auto">
            <a:xfrm>
              <a:off x="3392" y="310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46"/>
            <p:cNvSpPr>
              <a:spLocks noChangeShapeType="1"/>
            </p:cNvSpPr>
            <p:nvPr/>
          </p:nvSpPr>
          <p:spPr bwMode="auto">
            <a:xfrm>
              <a:off x="4532" y="310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Line 48"/>
            <p:cNvSpPr>
              <a:spLocks noChangeShapeType="1"/>
            </p:cNvSpPr>
            <p:nvPr/>
          </p:nvSpPr>
          <p:spPr bwMode="auto">
            <a:xfrm>
              <a:off x="3392" y="3341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82" name="Object 49"/>
            <p:cNvGraphicFramePr>
              <a:graphicFrameLocks noChangeAspect="1"/>
            </p:cNvGraphicFramePr>
            <p:nvPr/>
          </p:nvGraphicFramePr>
          <p:xfrm>
            <a:off x="3799" y="3322"/>
            <a:ext cx="42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11" name="Equation" r:id="rId27" imgW="317087" imgH="215619" progId="Equation.3">
                    <p:embed/>
                  </p:oleObj>
                </mc:Choice>
                <mc:Fallback>
                  <p:oleObj name="Equation" r:id="rId27" imgW="317087" imgH="215619" progId="Equation.3">
                    <p:embed/>
                    <p:pic>
                      <p:nvPicPr>
                        <p:cNvPr id="66582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3322"/>
                          <a:ext cx="42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3" name="Line 50"/>
            <p:cNvSpPr>
              <a:spLocks noChangeShapeType="1"/>
            </p:cNvSpPr>
            <p:nvPr/>
          </p:nvSpPr>
          <p:spPr bwMode="auto">
            <a:xfrm>
              <a:off x="1088" y="31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51"/>
            <p:cNvSpPr>
              <a:spLocks noChangeShapeType="1"/>
            </p:cNvSpPr>
            <p:nvPr/>
          </p:nvSpPr>
          <p:spPr bwMode="auto">
            <a:xfrm>
              <a:off x="2228" y="31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Line 52"/>
            <p:cNvSpPr>
              <a:spLocks noChangeShapeType="1"/>
            </p:cNvSpPr>
            <p:nvPr/>
          </p:nvSpPr>
          <p:spPr bwMode="auto">
            <a:xfrm>
              <a:off x="1076" y="33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86" name="Object 53"/>
            <p:cNvGraphicFramePr>
              <a:graphicFrameLocks noChangeAspect="1"/>
            </p:cNvGraphicFramePr>
            <p:nvPr/>
          </p:nvGraphicFramePr>
          <p:xfrm>
            <a:off x="1495" y="3341"/>
            <a:ext cx="42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12" name="Equation" r:id="rId29" imgW="317087" imgH="215619" progId="Equation.3">
                    <p:embed/>
                  </p:oleObj>
                </mc:Choice>
                <mc:Fallback>
                  <p:oleObj name="Equation" r:id="rId29" imgW="317087" imgH="215619" progId="Equation.3">
                    <p:embed/>
                    <p:pic>
                      <p:nvPicPr>
                        <p:cNvPr id="66586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3341"/>
                          <a:ext cx="42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447675" y="3703638"/>
            <a:ext cx="8007350" cy="922337"/>
            <a:chOff x="282" y="2333"/>
            <a:chExt cx="5044" cy="581"/>
          </a:xfrm>
        </p:grpSpPr>
        <p:sp>
          <p:nvSpPr>
            <p:cNvPr id="66575" name="Text Box 54"/>
            <p:cNvSpPr txBox="1">
              <a:spLocks noChangeArrowheads="1"/>
            </p:cNvSpPr>
            <p:nvPr/>
          </p:nvSpPr>
          <p:spPr bwMode="auto">
            <a:xfrm>
              <a:off x="282" y="2333"/>
              <a:ext cx="81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Upper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sideband</a:t>
              </a:r>
            </a:p>
          </p:txBody>
        </p:sp>
        <p:sp>
          <p:nvSpPr>
            <p:cNvPr id="66576" name="Line 55"/>
            <p:cNvSpPr>
              <a:spLocks noChangeShapeType="1"/>
            </p:cNvSpPr>
            <p:nvPr/>
          </p:nvSpPr>
          <p:spPr bwMode="auto">
            <a:xfrm>
              <a:off x="1100" y="2717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Text Box 57"/>
            <p:cNvSpPr txBox="1">
              <a:spLocks noChangeArrowheads="1"/>
            </p:cNvSpPr>
            <p:nvPr/>
          </p:nvSpPr>
          <p:spPr bwMode="auto">
            <a:xfrm>
              <a:off x="4510" y="2391"/>
              <a:ext cx="81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Upper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sideband</a:t>
              </a:r>
            </a:p>
          </p:txBody>
        </p:sp>
        <p:sp>
          <p:nvSpPr>
            <p:cNvPr id="66578" name="Line 58"/>
            <p:cNvSpPr>
              <a:spLocks noChangeShapeType="1"/>
            </p:cNvSpPr>
            <p:nvPr/>
          </p:nvSpPr>
          <p:spPr bwMode="auto">
            <a:xfrm flipH="1">
              <a:off x="4316" y="262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76" name="Group 64"/>
          <p:cNvGrpSpPr>
            <a:grpSpLocks/>
          </p:cNvGrpSpPr>
          <p:nvPr/>
        </p:nvGrpSpPr>
        <p:grpSpPr bwMode="auto">
          <a:xfrm>
            <a:off x="3270250" y="3871913"/>
            <a:ext cx="2362200" cy="830262"/>
            <a:chOff x="2060" y="2439"/>
            <a:chExt cx="1488" cy="523"/>
          </a:xfrm>
        </p:grpSpPr>
        <p:sp>
          <p:nvSpPr>
            <p:cNvPr id="66572" name="Text Box 59"/>
            <p:cNvSpPr txBox="1">
              <a:spLocks noChangeArrowheads="1"/>
            </p:cNvSpPr>
            <p:nvPr/>
          </p:nvSpPr>
          <p:spPr bwMode="auto">
            <a:xfrm>
              <a:off x="2396" y="2439"/>
              <a:ext cx="82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sideband</a:t>
              </a:r>
            </a:p>
          </p:txBody>
        </p:sp>
        <p:sp>
          <p:nvSpPr>
            <p:cNvPr id="66573" name="Line 60"/>
            <p:cNvSpPr>
              <a:spLocks noChangeShapeType="1"/>
            </p:cNvSpPr>
            <p:nvPr/>
          </p:nvSpPr>
          <p:spPr bwMode="auto">
            <a:xfrm>
              <a:off x="3164" y="2669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61"/>
            <p:cNvSpPr>
              <a:spLocks noChangeShapeType="1"/>
            </p:cNvSpPr>
            <p:nvPr/>
          </p:nvSpPr>
          <p:spPr bwMode="auto">
            <a:xfrm flipH="1">
              <a:off x="2060" y="2621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78" name="Text Box 66"/>
          <p:cNvSpPr txBox="1">
            <a:spLocks noChangeArrowheads="1"/>
          </p:cNvSpPr>
          <p:nvPr/>
        </p:nvSpPr>
        <p:spPr bwMode="auto">
          <a:xfrm>
            <a:off x="2209800" y="6019800"/>
            <a:ext cx="4765675" cy="4572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Double Sideband Modulation (DSB)</a:t>
            </a:r>
          </a:p>
        </p:txBody>
      </p:sp>
      <p:sp>
        <p:nvSpPr>
          <p:cNvPr id="53" name="标题 1"/>
          <p:cNvSpPr txBox="1">
            <a:spLocks/>
          </p:cNvSpPr>
          <p:nvPr/>
        </p:nvSpPr>
        <p:spPr>
          <a:xfrm>
            <a:off x="827584" y="188640"/>
            <a:ext cx="7931224" cy="5620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448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A38BC2-B2F5-4C7C-9DAC-240B95939F31}" type="slidenum"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Text Box 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31006" y="959644"/>
            <a:ext cx="3386138" cy="461962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the upper sideband</a:t>
            </a:r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828675" y="1295400"/>
            <a:ext cx="8007350" cy="1889125"/>
            <a:chOff x="522" y="816"/>
            <a:chExt cx="5044" cy="1190"/>
          </a:xfrm>
        </p:grpSpPr>
        <p:sp>
          <p:nvSpPr>
            <p:cNvPr id="67611" name="AutoShape 18" descr="宽下对角线"/>
            <p:cNvSpPr>
              <a:spLocks noChangeArrowheads="1"/>
            </p:cNvSpPr>
            <p:nvPr/>
          </p:nvSpPr>
          <p:spPr bwMode="auto">
            <a:xfrm flipH="1">
              <a:off x="1321" y="1008"/>
              <a:ext cx="576" cy="576"/>
            </a:xfrm>
            <a:prstGeom prst="rtTriangle">
              <a:avLst/>
            </a:prstGeom>
            <a:solidFill>
              <a:srgbClr val="0000CC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12" name="Line 19"/>
            <p:cNvSpPr>
              <a:spLocks noChangeShapeType="1"/>
            </p:cNvSpPr>
            <p:nvPr/>
          </p:nvSpPr>
          <p:spPr bwMode="auto">
            <a:xfrm flipV="1">
              <a:off x="1081" y="1576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13" name="Object 20"/>
            <p:cNvGraphicFramePr>
              <a:graphicFrameLocks noChangeAspect="1"/>
            </p:cNvGraphicFramePr>
            <p:nvPr/>
          </p:nvGraphicFramePr>
          <p:xfrm>
            <a:off x="1900" y="1555"/>
            <a:ext cx="40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" name="Equation" r:id="rId4" imgW="304668" imgH="228501" progId="Equation.3">
                    <p:embed/>
                  </p:oleObj>
                </mc:Choice>
                <mc:Fallback>
                  <p:oleObj name="Equation" r:id="rId4" imgW="304668" imgH="228501" progId="Equation.3">
                    <p:embed/>
                    <p:pic>
                      <p:nvPicPr>
                        <p:cNvPr id="6761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1555"/>
                          <a:ext cx="40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4" name="Object 21"/>
            <p:cNvGraphicFramePr>
              <a:graphicFrameLocks noChangeAspect="1"/>
            </p:cNvGraphicFramePr>
            <p:nvPr/>
          </p:nvGraphicFramePr>
          <p:xfrm>
            <a:off x="2977" y="1612"/>
            <a:ext cx="16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7" name="Equation" r:id="rId6" imgW="126725" imgH="177415" progId="Equation.3">
                    <p:embed/>
                  </p:oleObj>
                </mc:Choice>
                <mc:Fallback>
                  <p:oleObj name="Equation" r:id="rId6" imgW="126725" imgH="177415" progId="Equation.3">
                    <p:embed/>
                    <p:pic>
                      <p:nvPicPr>
                        <p:cNvPr id="6761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1612"/>
                          <a:ext cx="16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5" name="Object 22"/>
            <p:cNvGraphicFramePr>
              <a:graphicFrameLocks noChangeAspect="1"/>
            </p:cNvGraphicFramePr>
            <p:nvPr/>
          </p:nvGraphicFramePr>
          <p:xfrm>
            <a:off x="5209" y="1612"/>
            <a:ext cx="21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" name="Equation" r:id="rId8" imgW="152334" imgH="139639" progId="Equation.3">
                    <p:embed/>
                  </p:oleObj>
                </mc:Choice>
                <mc:Fallback>
                  <p:oleObj name="Equation" r:id="rId8" imgW="152334" imgH="139639" progId="Equation.3">
                    <p:embed/>
                    <p:pic>
                      <p:nvPicPr>
                        <p:cNvPr id="67615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9" y="1612"/>
                          <a:ext cx="21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6" name="Object 24"/>
            <p:cNvGraphicFramePr>
              <a:graphicFrameLocks noChangeAspect="1"/>
            </p:cNvGraphicFramePr>
            <p:nvPr/>
          </p:nvGraphicFramePr>
          <p:xfrm>
            <a:off x="3971" y="1555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9" name="Equation" r:id="rId10" imgW="190500" imgH="228600" progId="Equation.3">
                    <p:embed/>
                  </p:oleObj>
                </mc:Choice>
                <mc:Fallback>
                  <p:oleObj name="Equation" r:id="rId10" imgW="190500" imgH="228600" progId="Equation.3">
                    <p:embed/>
                    <p:pic>
                      <p:nvPicPr>
                        <p:cNvPr id="6761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" y="1555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7" name="AutoShape 25" descr="宽下对角线"/>
            <p:cNvSpPr>
              <a:spLocks noChangeArrowheads="1"/>
            </p:cNvSpPr>
            <p:nvPr/>
          </p:nvSpPr>
          <p:spPr bwMode="auto">
            <a:xfrm>
              <a:off x="4201" y="1000"/>
              <a:ext cx="576" cy="576"/>
            </a:xfrm>
            <a:prstGeom prst="rtTriangl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18" name="Line 31"/>
            <p:cNvSpPr>
              <a:spLocks noChangeShapeType="1"/>
            </p:cNvSpPr>
            <p:nvPr/>
          </p:nvSpPr>
          <p:spPr bwMode="auto">
            <a:xfrm>
              <a:off x="1328" y="160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9" name="Line 32"/>
            <p:cNvSpPr>
              <a:spLocks noChangeShapeType="1"/>
            </p:cNvSpPr>
            <p:nvPr/>
          </p:nvSpPr>
          <p:spPr bwMode="auto">
            <a:xfrm>
              <a:off x="1884" y="160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0" name="Line 33"/>
            <p:cNvSpPr>
              <a:spLocks noChangeShapeType="1"/>
            </p:cNvSpPr>
            <p:nvPr/>
          </p:nvSpPr>
          <p:spPr bwMode="auto">
            <a:xfrm>
              <a:off x="1344" y="1795"/>
              <a:ext cx="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21" name="Object 34"/>
            <p:cNvGraphicFramePr>
              <a:graphicFrameLocks noChangeAspect="1"/>
            </p:cNvGraphicFramePr>
            <p:nvPr/>
          </p:nvGraphicFramePr>
          <p:xfrm>
            <a:off x="1457" y="1747"/>
            <a:ext cx="31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0" name="Equation" r:id="rId12" imgW="241091" imgH="215713" progId="Equation.3">
                    <p:embed/>
                  </p:oleObj>
                </mc:Choice>
                <mc:Fallback>
                  <p:oleObj name="Equation" r:id="rId12" imgW="241091" imgH="215713" progId="Equation.3">
                    <p:embed/>
                    <p:pic>
                      <p:nvPicPr>
                        <p:cNvPr id="6762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1747"/>
                          <a:ext cx="31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2" name="Text Box 35"/>
            <p:cNvSpPr txBox="1">
              <a:spLocks noChangeArrowheads="1"/>
            </p:cNvSpPr>
            <p:nvPr/>
          </p:nvSpPr>
          <p:spPr bwMode="auto">
            <a:xfrm>
              <a:off x="522" y="816"/>
              <a:ext cx="81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Upper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sideband</a:t>
              </a:r>
            </a:p>
          </p:txBody>
        </p:sp>
        <p:sp>
          <p:nvSpPr>
            <p:cNvPr id="67623" name="Line 36"/>
            <p:cNvSpPr>
              <a:spLocks noChangeShapeType="1"/>
            </p:cNvSpPr>
            <p:nvPr/>
          </p:nvSpPr>
          <p:spPr bwMode="auto">
            <a:xfrm>
              <a:off x="1340" y="12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4" name="Text Box 37"/>
            <p:cNvSpPr txBox="1">
              <a:spLocks noChangeArrowheads="1"/>
            </p:cNvSpPr>
            <p:nvPr/>
          </p:nvSpPr>
          <p:spPr bwMode="auto">
            <a:xfrm>
              <a:off x="4750" y="874"/>
              <a:ext cx="81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Upper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sideband</a:t>
              </a:r>
            </a:p>
          </p:txBody>
        </p:sp>
        <p:sp>
          <p:nvSpPr>
            <p:cNvPr id="67625" name="Line 38"/>
            <p:cNvSpPr>
              <a:spLocks noChangeShapeType="1"/>
            </p:cNvSpPr>
            <p:nvPr/>
          </p:nvSpPr>
          <p:spPr bwMode="auto">
            <a:xfrm flipH="1">
              <a:off x="4556" y="11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6" name="Line 42"/>
            <p:cNvSpPr>
              <a:spLocks noChangeShapeType="1"/>
            </p:cNvSpPr>
            <p:nvPr/>
          </p:nvSpPr>
          <p:spPr bwMode="auto">
            <a:xfrm>
              <a:off x="4203" y="15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7" name="Line 43"/>
            <p:cNvSpPr>
              <a:spLocks noChangeShapeType="1"/>
            </p:cNvSpPr>
            <p:nvPr/>
          </p:nvSpPr>
          <p:spPr bwMode="auto">
            <a:xfrm>
              <a:off x="4759" y="15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8" name="Line 44"/>
            <p:cNvSpPr>
              <a:spLocks noChangeShapeType="1"/>
            </p:cNvSpPr>
            <p:nvPr/>
          </p:nvSpPr>
          <p:spPr bwMode="auto">
            <a:xfrm>
              <a:off x="4219" y="1764"/>
              <a:ext cx="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29" name="Object 45"/>
            <p:cNvGraphicFramePr>
              <a:graphicFrameLocks noChangeAspect="1"/>
            </p:cNvGraphicFramePr>
            <p:nvPr/>
          </p:nvGraphicFramePr>
          <p:xfrm>
            <a:off x="4332" y="1716"/>
            <a:ext cx="31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1" name="Equation" r:id="rId14" imgW="241091" imgH="215713" progId="Equation.3">
                    <p:embed/>
                  </p:oleObj>
                </mc:Choice>
                <mc:Fallback>
                  <p:oleObj name="Equation" r:id="rId14" imgW="241091" imgH="215713" progId="Equation.3">
                    <p:embed/>
                    <p:pic>
                      <p:nvPicPr>
                        <p:cNvPr id="6762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716"/>
                          <a:ext cx="31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16" name="Group 80"/>
          <p:cNvGrpSpPr>
            <a:grpSpLocks/>
          </p:cNvGrpSpPr>
          <p:nvPr/>
        </p:nvGrpSpPr>
        <p:grpSpPr bwMode="auto">
          <a:xfrm>
            <a:off x="1335088" y="4241800"/>
            <a:ext cx="6888162" cy="1701800"/>
            <a:chOff x="841" y="2672"/>
            <a:chExt cx="4339" cy="1072"/>
          </a:xfrm>
        </p:grpSpPr>
        <p:sp>
          <p:nvSpPr>
            <p:cNvPr id="67593" name="AutoShape 46" descr="宽下对角线"/>
            <p:cNvSpPr>
              <a:spLocks noChangeArrowheads="1"/>
            </p:cNvSpPr>
            <p:nvPr/>
          </p:nvSpPr>
          <p:spPr bwMode="auto">
            <a:xfrm>
              <a:off x="1657" y="2758"/>
              <a:ext cx="576" cy="576"/>
            </a:xfrm>
            <a:prstGeom prst="rtTriangl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4" name="Line 48"/>
            <p:cNvSpPr>
              <a:spLocks noChangeShapeType="1"/>
            </p:cNvSpPr>
            <p:nvPr/>
          </p:nvSpPr>
          <p:spPr bwMode="auto">
            <a:xfrm flipV="1">
              <a:off x="841" y="3326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595" name="Object 49"/>
            <p:cNvGraphicFramePr>
              <a:graphicFrameLocks noChangeAspect="1"/>
            </p:cNvGraphicFramePr>
            <p:nvPr/>
          </p:nvGraphicFramePr>
          <p:xfrm>
            <a:off x="1248" y="3305"/>
            <a:ext cx="40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2" name="Equation" r:id="rId15" imgW="304668" imgH="228501" progId="Equation.3">
                    <p:embed/>
                  </p:oleObj>
                </mc:Choice>
                <mc:Fallback>
                  <p:oleObj name="Equation" r:id="rId15" imgW="304668" imgH="228501" progId="Equation.3">
                    <p:embed/>
                    <p:pic>
                      <p:nvPicPr>
                        <p:cNvPr id="6759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05"/>
                          <a:ext cx="40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6" name="Object 50"/>
            <p:cNvGraphicFramePr>
              <a:graphicFrameLocks noChangeAspect="1"/>
            </p:cNvGraphicFramePr>
            <p:nvPr/>
          </p:nvGraphicFramePr>
          <p:xfrm>
            <a:off x="2737" y="3362"/>
            <a:ext cx="16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" name="Equation" r:id="rId16" imgW="126725" imgH="177415" progId="Equation.3">
                    <p:embed/>
                  </p:oleObj>
                </mc:Choice>
                <mc:Fallback>
                  <p:oleObj name="Equation" r:id="rId16" imgW="126725" imgH="177415" progId="Equation.3">
                    <p:embed/>
                    <p:pic>
                      <p:nvPicPr>
                        <p:cNvPr id="6759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3362"/>
                          <a:ext cx="16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7" name="Object 51"/>
            <p:cNvGraphicFramePr>
              <a:graphicFrameLocks noChangeAspect="1"/>
            </p:cNvGraphicFramePr>
            <p:nvPr/>
          </p:nvGraphicFramePr>
          <p:xfrm>
            <a:off x="4969" y="3362"/>
            <a:ext cx="21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4" name="Equation" r:id="rId17" imgW="152334" imgH="139639" progId="Equation.3">
                    <p:embed/>
                  </p:oleObj>
                </mc:Choice>
                <mc:Fallback>
                  <p:oleObj name="Equation" r:id="rId17" imgW="152334" imgH="139639" progId="Equation.3">
                    <p:embed/>
                    <p:pic>
                      <p:nvPicPr>
                        <p:cNvPr id="6759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9" y="3362"/>
                          <a:ext cx="21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8" name="Object 53"/>
            <p:cNvGraphicFramePr>
              <a:graphicFrameLocks noChangeAspect="1"/>
            </p:cNvGraphicFramePr>
            <p:nvPr/>
          </p:nvGraphicFramePr>
          <p:xfrm>
            <a:off x="4019" y="3314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5" name="Equation" r:id="rId18" imgW="190500" imgH="228600" progId="Equation.3">
                    <p:embed/>
                  </p:oleObj>
                </mc:Choice>
                <mc:Fallback>
                  <p:oleObj name="Equation" r:id="rId18" imgW="190500" imgH="228600" progId="Equation.3">
                    <p:embed/>
                    <p:pic>
                      <p:nvPicPr>
                        <p:cNvPr id="67598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3314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9" name="AutoShape 55" descr="宽下对角线"/>
            <p:cNvSpPr>
              <a:spLocks noChangeArrowheads="1"/>
            </p:cNvSpPr>
            <p:nvPr/>
          </p:nvSpPr>
          <p:spPr bwMode="auto">
            <a:xfrm flipH="1">
              <a:off x="3385" y="2750"/>
              <a:ext cx="576" cy="576"/>
            </a:xfrm>
            <a:prstGeom prst="rtTriangle">
              <a:avLst/>
            </a:prstGeom>
            <a:solidFill>
              <a:srgbClr val="0000CC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0" name="Text Box 68"/>
            <p:cNvSpPr txBox="1">
              <a:spLocks noChangeArrowheads="1"/>
            </p:cNvSpPr>
            <p:nvPr/>
          </p:nvSpPr>
          <p:spPr bwMode="auto">
            <a:xfrm>
              <a:off x="2396" y="2672"/>
              <a:ext cx="82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sideband</a:t>
              </a:r>
            </a:p>
          </p:txBody>
        </p:sp>
        <p:sp>
          <p:nvSpPr>
            <p:cNvPr id="67601" name="Line 69"/>
            <p:cNvSpPr>
              <a:spLocks noChangeShapeType="1"/>
            </p:cNvSpPr>
            <p:nvPr/>
          </p:nvSpPr>
          <p:spPr bwMode="auto">
            <a:xfrm>
              <a:off x="3164" y="290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2" name="Line 70"/>
            <p:cNvSpPr>
              <a:spLocks noChangeShapeType="1"/>
            </p:cNvSpPr>
            <p:nvPr/>
          </p:nvSpPr>
          <p:spPr bwMode="auto">
            <a:xfrm flipH="1">
              <a:off x="2060" y="285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Line 71"/>
            <p:cNvSpPr>
              <a:spLocks noChangeShapeType="1"/>
            </p:cNvSpPr>
            <p:nvPr/>
          </p:nvSpPr>
          <p:spPr bwMode="auto">
            <a:xfrm>
              <a:off x="3396" y="33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Line 72"/>
            <p:cNvSpPr>
              <a:spLocks noChangeShapeType="1"/>
            </p:cNvSpPr>
            <p:nvPr/>
          </p:nvSpPr>
          <p:spPr bwMode="auto">
            <a:xfrm>
              <a:off x="3952" y="33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Line 73"/>
            <p:cNvSpPr>
              <a:spLocks noChangeShapeType="1"/>
            </p:cNvSpPr>
            <p:nvPr/>
          </p:nvSpPr>
          <p:spPr bwMode="auto">
            <a:xfrm>
              <a:off x="3412" y="3533"/>
              <a:ext cx="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06" name="Object 74"/>
            <p:cNvGraphicFramePr>
              <a:graphicFrameLocks noChangeAspect="1"/>
            </p:cNvGraphicFramePr>
            <p:nvPr/>
          </p:nvGraphicFramePr>
          <p:xfrm>
            <a:off x="3525" y="3485"/>
            <a:ext cx="31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6" name="Equation" r:id="rId19" imgW="241091" imgH="215713" progId="Equation.3">
                    <p:embed/>
                  </p:oleObj>
                </mc:Choice>
                <mc:Fallback>
                  <p:oleObj name="Equation" r:id="rId19" imgW="241091" imgH="215713" progId="Equation.3">
                    <p:embed/>
                    <p:pic>
                      <p:nvPicPr>
                        <p:cNvPr id="67606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3485"/>
                          <a:ext cx="31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7" name="Line 75"/>
            <p:cNvSpPr>
              <a:spLocks noChangeShapeType="1"/>
            </p:cNvSpPr>
            <p:nvPr/>
          </p:nvSpPr>
          <p:spPr bwMode="auto">
            <a:xfrm>
              <a:off x="1671" y="33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Line 76"/>
            <p:cNvSpPr>
              <a:spLocks noChangeShapeType="1"/>
            </p:cNvSpPr>
            <p:nvPr/>
          </p:nvSpPr>
          <p:spPr bwMode="auto">
            <a:xfrm>
              <a:off x="2227" y="33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Line 77"/>
            <p:cNvSpPr>
              <a:spLocks noChangeShapeType="1"/>
            </p:cNvSpPr>
            <p:nvPr/>
          </p:nvSpPr>
          <p:spPr bwMode="auto">
            <a:xfrm>
              <a:off x="1687" y="3533"/>
              <a:ext cx="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10" name="Object 78"/>
            <p:cNvGraphicFramePr>
              <a:graphicFrameLocks noChangeAspect="1"/>
            </p:cNvGraphicFramePr>
            <p:nvPr/>
          </p:nvGraphicFramePr>
          <p:xfrm>
            <a:off x="1800" y="3485"/>
            <a:ext cx="31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7" name="Equation" r:id="rId20" imgW="241091" imgH="215713" progId="Equation.3">
                    <p:embed/>
                  </p:oleObj>
                </mc:Choice>
                <mc:Fallback>
                  <p:oleObj name="Equation" r:id="rId20" imgW="241091" imgH="215713" progId="Equation.3">
                    <p:embed/>
                    <p:pic>
                      <p:nvPicPr>
                        <p:cNvPr id="6761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3485"/>
                          <a:ext cx="31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15" name="Text Box 79"/>
          <p:cNvSpPr txBox="1">
            <a:spLocks noChangeArrowheads="1"/>
          </p:cNvSpPr>
          <p:nvPr/>
        </p:nvSpPr>
        <p:spPr bwMode="auto">
          <a:xfrm>
            <a:off x="490538" y="3570288"/>
            <a:ext cx="3384550" cy="461962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Retain the lower sideband</a:t>
            </a:r>
          </a:p>
        </p:txBody>
      </p:sp>
      <p:sp>
        <p:nvSpPr>
          <p:cNvPr id="14418" name="Text Box 82"/>
          <p:cNvSpPr txBox="1">
            <a:spLocks noChangeArrowheads="1"/>
          </p:cNvSpPr>
          <p:nvPr/>
        </p:nvSpPr>
        <p:spPr bwMode="auto">
          <a:xfrm>
            <a:off x="2133600" y="6172200"/>
            <a:ext cx="4595813" cy="4572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Single Sideband Modulation (SSB)</a:t>
            </a: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827584" y="188640"/>
            <a:ext cx="7931224" cy="5620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758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5" grpId="0" animBg="1" autoUpdateAnimBg="0"/>
      <p:bldP spid="1441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828318"/>
            <a:ext cx="2018486" cy="100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60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 4</a:t>
            </a:r>
            <a:endParaRPr lang="zh-CN" altLang="en-US" sz="60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2989623"/>
            <a:ext cx="8926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100" dirty="0">
                <a:latin typeface="Times New Roman" panose="02020603050405020304" pitchFamily="18" charset="0"/>
              </a:rPr>
              <a:t>Transform domain analysis using MATLAB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84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1000" y="809308"/>
            <a:ext cx="5467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Sideband Modulation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t="444" r="111" b="1306"/>
          <a:stretch>
            <a:fillRect/>
          </a:stretch>
        </p:blipFill>
        <p:spPr bwMode="auto">
          <a:xfrm>
            <a:off x="381000" y="1371600"/>
            <a:ext cx="8763000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827584" y="188640"/>
            <a:ext cx="7931224" cy="5620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45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1589" y="1563201"/>
            <a:ext cx="8643213" cy="12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Single-Sideband AM using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Hilbert Transform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740153" y="2864886"/>
            <a:ext cx="7391400" cy="2608262"/>
            <a:chOff x="192" y="709"/>
            <a:chExt cx="4656" cy="1643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030" y="1492"/>
            <a:ext cx="15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0" name="Equation" r:id="rId4" imgW="1333500" imgH="457200" progId="Equation.3">
                    <p:embed/>
                  </p:oleObj>
                </mc:Choice>
                <mc:Fallback>
                  <p:oleObj name="Equation" r:id="rId4" imgW="13335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492"/>
                          <a:ext cx="1536" cy="52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CC99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2" y="1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672" y="11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672" y="116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72" y="1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204" y="1152"/>
            <a:ext cx="3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1" name="Equation" r:id="rId6" imgW="266353" imgH="215619" progId="Equation.3">
                    <p:embed/>
                  </p:oleObj>
                </mc:Choice>
                <mc:Fallback>
                  <p:oleObj name="Equation" r:id="rId6" imgW="266353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152"/>
                          <a:ext cx="32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3187" y="1016"/>
              <a:ext cx="288" cy="288"/>
            </a:xfrm>
            <a:prstGeom prst="flowChartSummingJunction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099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Object 18"/>
            <p:cNvGraphicFramePr>
              <a:graphicFrameLocks noChangeAspect="1"/>
            </p:cNvGraphicFramePr>
            <p:nvPr/>
          </p:nvGraphicFramePr>
          <p:xfrm>
            <a:off x="4483" y="1296"/>
            <a:ext cx="36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2" name="Equation" r:id="rId8" imgW="279279" imgH="215806" progId="Equation.3">
                    <p:embed/>
                  </p:oleObj>
                </mc:Choice>
                <mc:Fallback>
                  <p:oleObj name="Equation" r:id="rId8" imgW="27927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1296"/>
                          <a:ext cx="36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3187" y="1584"/>
              <a:ext cx="288" cy="288"/>
            </a:xfrm>
            <a:prstGeom prst="flowChartSummingJunction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3331" y="18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475" y="1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27"/>
            <p:cNvGraphicFramePr>
              <a:graphicFrameLocks noChangeAspect="1"/>
            </p:cNvGraphicFramePr>
            <p:nvPr/>
          </p:nvGraphicFramePr>
          <p:xfrm>
            <a:off x="2736" y="1968"/>
            <a:ext cx="5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3" name="Equation" r:id="rId10" imgW="444307" imgH="228501" progId="Equation.3">
                    <p:embed/>
                  </p:oleObj>
                </mc:Choice>
                <mc:Fallback>
                  <p:oleObj name="Equation" r:id="rId10" imgW="44430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68"/>
                          <a:ext cx="5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3331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3475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2592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31"/>
            <p:cNvSpPr>
              <a:spLocks noChangeArrowheads="1"/>
            </p:cNvSpPr>
            <p:nvPr/>
          </p:nvSpPr>
          <p:spPr bwMode="auto">
            <a:xfrm>
              <a:off x="3811" y="1296"/>
              <a:ext cx="288" cy="288"/>
            </a:xfrm>
            <a:prstGeom prst="flowChartOr">
              <a:avLst/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V="1">
              <a:off x="3955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3955" y="11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34"/>
            <p:cNvGraphicFramePr>
              <a:graphicFrameLocks noChangeAspect="1"/>
            </p:cNvGraphicFramePr>
            <p:nvPr/>
          </p:nvGraphicFramePr>
          <p:xfrm>
            <a:off x="3860" y="1680"/>
            <a:ext cx="43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4" name="Equation" r:id="rId12" imgW="330057" imgH="215806" progId="Equation.3">
                    <p:embed/>
                  </p:oleObj>
                </mc:Choice>
                <mc:Fallback>
                  <p:oleObj name="Equation" r:id="rId12" imgW="33005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1680"/>
                          <a:ext cx="43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5"/>
            <p:cNvGraphicFramePr>
              <a:graphicFrameLocks noChangeAspect="1"/>
            </p:cNvGraphicFramePr>
            <p:nvPr/>
          </p:nvGraphicFramePr>
          <p:xfrm>
            <a:off x="3829" y="869"/>
            <a:ext cx="41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" name="Equation" r:id="rId14" imgW="317087" imgH="215619" progId="Equation.3">
                    <p:embed/>
                  </p:oleObj>
                </mc:Choice>
                <mc:Fallback>
                  <p:oleObj name="Equation" r:id="rId14" imgW="317087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869"/>
                          <a:ext cx="41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6"/>
            <p:cNvGraphicFramePr>
              <a:graphicFrameLocks noChangeAspect="1"/>
            </p:cNvGraphicFramePr>
            <p:nvPr/>
          </p:nvGraphicFramePr>
          <p:xfrm>
            <a:off x="2703" y="1473"/>
            <a:ext cx="41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6" name="Equation" r:id="rId16" imgW="342751" imgH="241195" progId="Equation.3">
                    <p:embed/>
                  </p:oleObj>
                </mc:Choice>
                <mc:Fallback>
                  <p:oleObj name="Equation" r:id="rId16" imgW="342751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" y="1473"/>
                          <a:ext cx="41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1153" y="2064"/>
              <a:ext cx="1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r>
                <a:rPr lang="en-US" altLang="zh-CN" sz="2400" baseline="30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phase-shift</a:t>
              </a:r>
            </a:p>
          </p:txBody>
        </p:sp>
        <p:graphicFrame>
          <p:nvGraphicFramePr>
            <p:cNvPr id="31" name="Object 81"/>
            <p:cNvGraphicFramePr>
              <a:graphicFrameLocks noChangeAspect="1"/>
            </p:cNvGraphicFramePr>
            <p:nvPr/>
          </p:nvGraphicFramePr>
          <p:xfrm>
            <a:off x="2690" y="709"/>
            <a:ext cx="59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7" name="Equation" r:id="rId18" imgW="457200" imgH="228600" progId="Equation.DSMT4">
                    <p:embed/>
                  </p:oleObj>
                </mc:Choice>
                <mc:Fallback>
                  <p:oleObj name="Equation" r:id="rId18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709"/>
                          <a:ext cx="59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6431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2135" y="1463617"/>
            <a:ext cx="8643213" cy="12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Single-Sideband AM using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Hilbert Transform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49"/>
          <p:cNvGrpSpPr>
            <a:grpSpLocks/>
          </p:cNvGrpSpPr>
          <p:nvPr/>
        </p:nvGrpSpPr>
        <p:grpSpPr bwMode="auto">
          <a:xfrm>
            <a:off x="422135" y="3140765"/>
            <a:ext cx="3154363" cy="1776413"/>
            <a:chOff x="3552" y="917"/>
            <a:chExt cx="1987" cy="1119"/>
          </a:xfrm>
        </p:grpSpPr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3552" y="177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" name="Object 51"/>
            <p:cNvGraphicFramePr>
              <a:graphicFrameLocks noChangeAspect="1"/>
            </p:cNvGraphicFramePr>
            <p:nvPr/>
          </p:nvGraphicFramePr>
          <p:xfrm>
            <a:off x="3600" y="1757"/>
            <a:ext cx="47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6" name="Equation" r:id="rId4" imgW="355292" imgH="215713" progId="Equation.3">
                    <p:embed/>
                  </p:oleObj>
                </mc:Choice>
                <mc:Fallback>
                  <p:oleObj name="Equation" r:id="rId4" imgW="355292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57"/>
                          <a:ext cx="47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3840" y="917"/>
              <a:ext cx="1699" cy="1119"/>
              <a:chOff x="3840" y="917"/>
              <a:chExt cx="1699" cy="1119"/>
            </a:xfrm>
          </p:grpSpPr>
          <p:sp>
            <p:nvSpPr>
              <p:cNvPr id="36" name="AutoShape 53" descr="宽下对角线"/>
              <p:cNvSpPr>
                <a:spLocks noChangeArrowheads="1"/>
              </p:cNvSpPr>
              <p:nvPr/>
            </p:nvSpPr>
            <p:spPr bwMode="auto">
              <a:xfrm>
                <a:off x="4416" y="1200"/>
                <a:ext cx="576" cy="576"/>
              </a:xfrm>
              <a:prstGeom prst="rtTriangle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AutoShape 54" descr="宽上对角线"/>
              <p:cNvSpPr>
                <a:spLocks noChangeArrowheads="1"/>
              </p:cNvSpPr>
              <p:nvPr/>
            </p:nvSpPr>
            <p:spPr bwMode="auto">
              <a:xfrm flipH="1">
                <a:off x="3840" y="1200"/>
                <a:ext cx="576" cy="576"/>
              </a:xfrm>
              <a:prstGeom prst="rtTriangl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55"/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9" name="Object 56"/>
              <p:cNvGraphicFramePr>
                <a:graphicFrameLocks noChangeAspect="1"/>
              </p:cNvGraphicFramePr>
              <p:nvPr/>
            </p:nvGraphicFramePr>
            <p:xfrm>
              <a:off x="4344" y="1824"/>
              <a:ext cx="16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07" name="Equation" r:id="rId8" imgW="126725" imgH="177415" progId="Equation.3">
                      <p:embed/>
                    </p:oleObj>
                  </mc:Choice>
                  <mc:Fallback>
                    <p:oleObj name="Equation" r:id="rId8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1824"/>
                            <a:ext cx="168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57"/>
              <p:cNvGraphicFramePr>
                <a:graphicFrameLocks noChangeAspect="1"/>
              </p:cNvGraphicFramePr>
              <p:nvPr/>
            </p:nvGraphicFramePr>
            <p:xfrm>
              <a:off x="5328" y="1824"/>
              <a:ext cx="211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08" name="Equation" r:id="rId10" imgW="152334" imgH="139639" progId="Equation.3">
                      <p:embed/>
                    </p:oleObj>
                  </mc:Choice>
                  <mc:Fallback>
                    <p:oleObj name="Equation" r:id="rId10" imgW="152334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1824"/>
                            <a:ext cx="211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58"/>
              <p:cNvGraphicFramePr>
                <a:graphicFrameLocks noChangeAspect="1"/>
              </p:cNvGraphicFramePr>
              <p:nvPr/>
            </p:nvGraphicFramePr>
            <p:xfrm>
              <a:off x="4464" y="917"/>
              <a:ext cx="597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09" name="Equation" r:id="rId12" imgW="457002" imgH="215806" progId="Equation.3">
                      <p:embed/>
                    </p:oleObj>
                  </mc:Choice>
                  <mc:Fallback>
                    <p:oleObj name="Equation" r:id="rId12" imgW="457002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917"/>
                            <a:ext cx="597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59"/>
              <p:cNvGraphicFramePr>
                <a:graphicFrameLocks noChangeAspect="1"/>
              </p:cNvGraphicFramePr>
              <p:nvPr/>
            </p:nvGraphicFramePr>
            <p:xfrm>
              <a:off x="4816" y="1757"/>
              <a:ext cx="320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10" name="Equation" r:id="rId14" imgW="241091" imgH="215713" progId="Equation.3">
                      <p:embed/>
                    </p:oleObj>
                  </mc:Choice>
                  <mc:Fallback>
                    <p:oleObj name="Equation" r:id="rId14" imgW="241091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1757"/>
                            <a:ext cx="320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" name="Group 75"/>
          <p:cNvGrpSpPr>
            <a:grpSpLocks/>
          </p:cNvGrpSpPr>
          <p:nvPr/>
        </p:nvGrpSpPr>
        <p:grpSpPr bwMode="auto">
          <a:xfrm>
            <a:off x="4500422" y="3147115"/>
            <a:ext cx="3200400" cy="1770063"/>
            <a:chOff x="2736" y="2480"/>
            <a:chExt cx="2016" cy="1115"/>
          </a:xfrm>
        </p:grpSpPr>
        <p:sp>
          <p:nvSpPr>
            <p:cNvPr id="52" name="Line 61"/>
            <p:cNvSpPr>
              <a:spLocks noChangeShapeType="1"/>
            </p:cNvSpPr>
            <p:nvPr/>
          </p:nvSpPr>
          <p:spPr bwMode="auto">
            <a:xfrm>
              <a:off x="2736" y="3355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" name="Object 62"/>
            <p:cNvGraphicFramePr>
              <a:graphicFrameLocks noChangeAspect="1"/>
            </p:cNvGraphicFramePr>
            <p:nvPr/>
          </p:nvGraphicFramePr>
          <p:xfrm>
            <a:off x="2784" y="3336"/>
            <a:ext cx="47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1" name="Equation" r:id="rId16" imgW="355292" imgH="215713" progId="Equation.3">
                    <p:embed/>
                  </p:oleObj>
                </mc:Choice>
                <mc:Fallback>
                  <p:oleObj name="Equation" r:id="rId16" imgW="355292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36"/>
                          <a:ext cx="47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66"/>
            <p:cNvSpPr>
              <a:spLocks noChangeShapeType="1"/>
            </p:cNvSpPr>
            <p:nvPr/>
          </p:nvSpPr>
          <p:spPr bwMode="auto">
            <a:xfrm flipV="1">
              <a:off x="3600" y="2539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67"/>
            <p:cNvGraphicFramePr>
              <a:graphicFrameLocks noChangeAspect="1"/>
            </p:cNvGraphicFramePr>
            <p:nvPr/>
          </p:nvGraphicFramePr>
          <p:xfrm>
            <a:off x="3456" y="3360"/>
            <a:ext cx="16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2" name="Equation" r:id="rId17" imgW="126725" imgH="177415" progId="Equation.3">
                    <p:embed/>
                  </p:oleObj>
                </mc:Choice>
                <mc:Fallback>
                  <p:oleObj name="Equation" r:id="rId1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60"/>
                          <a:ext cx="16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68"/>
            <p:cNvGraphicFramePr>
              <a:graphicFrameLocks noChangeAspect="1"/>
            </p:cNvGraphicFramePr>
            <p:nvPr/>
          </p:nvGraphicFramePr>
          <p:xfrm>
            <a:off x="4541" y="3360"/>
            <a:ext cx="21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3" name="Equation" r:id="rId18" imgW="152334" imgH="139639" progId="Equation.3">
                    <p:embed/>
                  </p:oleObj>
                </mc:Choice>
                <mc:Fallback>
                  <p:oleObj name="Equation" r:id="rId18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1" y="3360"/>
                          <a:ext cx="21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69"/>
            <p:cNvGraphicFramePr>
              <a:graphicFrameLocks noChangeAspect="1"/>
            </p:cNvGraphicFramePr>
            <p:nvPr/>
          </p:nvGraphicFramePr>
          <p:xfrm>
            <a:off x="3598" y="2480"/>
            <a:ext cx="69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4" name="Equation" r:id="rId19" imgW="533169" imgH="241195" progId="Equation.3">
                    <p:embed/>
                  </p:oleObj>
                </mc:Choice>
                <mc:Fallback>
                  <p:oleObj name="Equation" r:id="rId19" imgW="53316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2480"/>
                          <a:ext cx="69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70"/>
            <p:cNvGraphicFramePr>
              <a:graphicFrameLocks noChangeAspect="1"/>
            </p:cNvGraphicFramePr>
            <p:nvPr/>
          </p:nvGraphicFramePr>
          <p:xfrm>
            <a:off x="4128" y="3312"/>
            <a:ext cx="32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5" name="Equation" r:id="rId21" imgW="241091" imgH="215713" progId="Equation.3">
                    <p:embed/>
                  </p:oleObj>
                </mc:Choice>
                <mc:Fallback>
                  <p:oleObj name="Equation" r:id="rId21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312"/>
                          <a:ext cx="32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73"/>
          <p:cNvGrpSpPr>
            <a:grpSpLocks/>
          </p:cNvGrpSpPr>
          <p:nvPr/>
        </p:nvGrpSpPr>
        <p:grpSpPr bwMode="auto">
          <a:xfrm>
            <a:off x="5338622" y="4525065"/>
            <a:ext cx="1447800" cy="1068388"/>
            <a:chOff x="3264" y="3348"/>
            <a:chExt cx="912" cy="673"/>
          </a:xfrm>
        </p:grpSpPr>
        <p:sp>
          <p:nvSpPr>
            <p:cNvPr id="60" name="AutoShape 64" descr="宽下对角线"/>
            <p:cNvSpPr>
              <a:spLocks noChangeArrowheads="1"/>
            </p:cNvSpPr>
            <p:nvPr/>
          </p:nvSpPr>
          <p:spPr bwMode="auto">
            <a:xfrm flipV="1">
              <a:off x="3600" y="3348"/>
              <a:ext cx="576" cy="576"/>
            </a:xfrm>
            <a:prstGeom prst="rtTriangl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" name="Object 71"/>
            <p:cNvGraphicFramePr>
              <a:graphicFrameLocks noChangeAspect="1"/>
            </p:cNvGraphicFramePr>
            <p:nvPr/>
          </p:nvGraphicFramePr>
          <p:xfrm>
            <a:off x="3264" y="3792"/>
            <a:ext cx="32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6" name="Equation" r:id="rId22" imgW="241195" imgH="190417" progId="Equation.3">
                    <p:embed/>
                  </p:oleObj>
                </mc:Choice>
                <mc:Fallback>
                  <p:oleObj name="Equation" r:id="rId22" imgW="241195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792"/>
                          <a:ext cx="32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74"/>
          <p:cNvGrpSpPr>
            <a:grpSpLocks/>
          </p:cNvGrpSpPr>
          <p:nvPr/>
        </p:nvGrpSpPr>
        <p:grpSpPr bwMode="auto">
          <a:xfrm>
            <a:off x="4957622" y="3421753"/>
            <a:ext cx="914400" cy="1114425"/>
            <a:chOff x="3024" y="2653"/>
            <a:chExt cx="576" cy="702"/>
          </a:xfrm>
        </p:grpSpPr>
        <p:sp>
          <p:nvSpPr>
            <p:cNvPr id="63" name="AutoShape 65" descr="宽上对角线"/>
            <p:cNvSpPr>
              <a:spLocks noChangeArrowheads="1"/>
            </p:cNvSpPr>
            <p:nvPr/>
          </p:nvSpPr>
          <p:spPr bwMode="auto">
            <a:xfrm flipH="1">
              <a:off x="3024" y="2779"/>
              <a:ext cx="576" cy="576"/>
            </a:xfrm>
            <a:prstGeom prst="rtTriangl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4" name="Object 72"/>
            <p:cNvGraphicFramePr>
              <a:graphicFrameLocks noChangeAspect="1"/>
            </p:cNvGraphicFramePr>
            <p:nvPr/>
          </p:nvGraphicFramePr>
          <p:xfrm>
            <a:off x="3384" y="2653"/>
            <a:ext cx="16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7" name="Equation" r:id="rId24" imgW="126890" imgH="190335" progId="Equation.3">
                    <p:embed/>
                  </p:oleObj>
                </mc:Choice>
                <mc:Fallback>
                  <p:oleObj name="Equation" r:id="rId24" imgW="126890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2653"/>
                          <a:ext cx="16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393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graphicFrame>
        <p:nvGraphicFramePr>
          <p:cNvPr id="10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311271"/>
              </p:ext>
            </p:extLst>
          </p:nvPr>
        </p:nvGraphicFramePr>
        <p:xfrm>
          <a:off x="638175" y="1461295"/>
          <a:ext cx="59531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2" name="Equation" r:id="rId4" imgW="2870200" imgH="419100" progId="Equation.3">
                  <p:embed/>
                </p:oleObj>
              </mc:Choice>
              <mc:Fallback>
                <p:oleObj name="Equation" r:id="rId4" imgW="287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461295"/>
                        <a:ext cx="59531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AutoShape 25" descr="宽下对角线"/>
          <p:cNvSpPr>
            <a:spLocks noChangeArrowheads="1"/>
          </p:cNvSpPr>
          <p:nvPr/>
        </p:nvSpPr>
        <p:spPr bwMode="auto">
          <a:xfrm>
            <a:off x="1447800" y="2787650"/>
            <a:ext cx="914400" cy="449263"/>
          </a:xfrm>
          <a:prstGeom prst="rtTriangl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10" name="AutoShape 28" descr="宽上对角线"/>
          <p:cNvSpPr>
            <a:spLocks noChangeArrowheads="1"/>
          </p:cNvSpPr>
          <p:nvPr/>
        </p:nvSpPr>
        <p:spPr bwMode="auto">
          <a:xfrm flipH="1" flipV="1">
            <a:off x="533400" y="3225800"/>
            <a:ext cx="914400" cy="449263"/>
          </a:xfrm>
          <a:prstGeom prst="rtTriangl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1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52916"/>
              </p:ext>
            </p:extLst>
          </p:nvPr>
        </p:nvGraphicFramePr>
        <p:xfrm>
          <a:off x="708819" y="904909"/>
          <a:ext cx="23066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3" name="Equation" r:id="rId8" imgW="1193800" imgH="241300" progId="Equation.3">
                  <p:embed/>
                </p:oleObj>
              </mc:Choice>
              <mc:Fallback>
                <p:oleObj name="Equation" r:id="rId8" imgW="119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9" y="904909"/>
                        <a:ext cx="23066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AutoShape 32" descr="宽下对角线"/>
          <p:cNvSpPr>
            <a:spLocks noChangeArrowheads="1"/>
          </p:cNvSpPr>
          <p:nvPr/>
        </p:nvSpPr>
        <p:spPr bwMode="auto">
          <a:xfrm flipV="1">
            <a:off x="4495800" y="3233738"/>
            <a:ext cx="914400" cy="449262"/>
          </a:xfrm>
          <a:prstGeom prst="rtTriangl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13" name="AutoShape 33" descr="宽上对角线"/>
          <p:cNvSpPr>
            <a:spLocks noChangeArrowheads="1"/>
          </p:cNvSpPr>
          <p:nvPr/>
        </p:nvSpPr>
        <p:spPr bwMode="auto">
          <a:xfrm flipH="1">
            <a:off x="3581400" y="2787650"/>
            <a:ext cx="914400" cy="449263"/>
          </a:xfrm>
          <a:prstGeom prst="rtTriangl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114" name="Group 57"/>
          <p:cNvGrpSpPr>
            <a:grpSpLocks/>
          </p:cNvGrpSpPr>
          <p:nvPr/>
        </p:nvGrpSpPr>
        <p:grpSpPr bwMode="auto">
          <a:xfrm>
            <a:off x="6019800" y="1752600"/>
            <a:ext cx="3200400" cy="2446338"/>
            <a:chOff x="3792" y="1824"/>
            <a:chExt cx="2016" cy="1541"/>
          </a:xfrm>
        </p:grpSpPr>
        <p:grpSp>
          <p:nvGrpSpPr>
            <p:cNvPr id="115" name="Group 43"/>
            <p:cNvGrpSpPr>
              <a:grpSpLocks/>
            </p:cNvGrpSpPr>
            <p:nvPr/>
          </p:nvGrpSpPr>
          <p:grpSpPr bwMode="auto">
            <a:xfrm>
              <a:off x="3792" y="1824"/>
              <a:ext cx="2016" cy="1115"/>
              <a:chOff x="2736" y="2480"/>
              <a:chExt cx="2016" cy="1115"/>
            </a:xfrm>
          </p:grpSpPr>
          <p:sp>
            <p:nvSpPr>
              <p:cNvPr id="122" name="Line 44"/>
              <p:cNvSpPr>
                <a:spLocks noChangeShapeType="1"/>
              </p:cNvSpPr>
              <p:nvPr/>
            </p:nvSpPr>
            <p:spPr bwMode="auto">
              <a:xfrm>
                <a:off x="2736" y="3355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" name="Object 45"/>
              <p:cNvGraphicFramePr>
                <a:graphicFrameLocks noChangeAspect="1"/>
              </p:cNvGraphicFramePr>
              <p:nvPr/>
            </p:nvGraphicFramePr>
            <p:xfrm>
              <a:off x="2784" y="3336"/>
              <a:ext cx="471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64" name="Equation" r:id="rId10" imgW="355292" imgH="215713" progId="Equation.3">
                      <p:embed/>
                    </p:oleObj>
                  </mc:Choice>
                  <mc:Fallback>
                    <p:oleObj name="Equation" r:id="rId10" imgW="355292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336"/>
                            <a:ext cx="471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" name="Line 46"/>
              <p:cNvSpPr>
                <a:spLocks noChangeShapeType="1"/>
              </p:cNvSpPr>
              <p:nvPr/>
            </p:nvSpPr>
            <p:spPr bwMode="auto">
              <a:xfrm flipV="1">
                <a:off x="3600" y="2539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5" name="Object 47"/>
              <p:cNvGraphicFramePr>
                <a:graphicFrameLocks noChangeAspect="1"/>
              </p:cNvGraphicFramePr>
              <p:nvPr/>
            </p:nvGraphicFramePr>
            <p:xfrm>
              <a:off x="3456" y="3360"/>
              <a:ext cx="16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65" name="Equation" r:id="rId12" imgW="126725" imgH="177415" progId="Equation.3">
                      <p:embed/>
                    </p:oleObj>
                  </mc:Choice>
                  <mc:Fallback>
                    <p:oleObj name="Equation" r:id="rId12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360"/>
                            <a:ext cx="168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6" name="Object 48"/>
              <p:cNvGraphicFramePr>
                <a:graphicFrameLocks noChangeAspect="1"/>
              </p:cNvGraphicFramePr>
              <p:nvPr/>
            </p:nvGraphicFramePr>
            <p:xfrm>
              <a:off x="4541" y="3360"/>
              <a:ext cx="211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66" name="Equation" r:id="rId14" imgW="152334" imgH="139639" progId="Equation.3">
                      <p:embed/>
                    </p:oleObj>
                  </mc:Choice>
                  <mc:Fallback>
                    <p:oleObj name="Equation" r:id="rId14" imgW="152334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1" y="3360"/>
                            <a:ext cx="211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" name="Object 49"/>
              <p:cNvGraphicFramePr>
                <a:graphicFrameLocks noChangeAspect="1"/>
              </p:cNvGraphicFramePr>
              <p:nvPr/>
            </p:nvGraphicFramePr>
            <p:xfrm>
              <a:off x="3598" y="2480"/>
              <a:ext cx="697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67" name="Equation" r:id="rId16" imgW="533169" imgH="241195" progId="Equation.3">
                      <p:embed/>
                    </p:oleObj>
                  </mc:Choice>
                  <mc:Fallback>
                    <p:oleObj name="Equation" r:id="rId16" imgW="533169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8" y="2480"/>
                            <a:ext cx="697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" name="Object 50"/>
              <p:cNvGraphicFramePr>
                <a:graphicFrameLocks noChangeAspect="1"/>
              </p:cNvGraphicFramePr>
              <p:nvPr/>
            </p:nvGraphicFramePr>
            <p:xfrm>
              <a:off x="4128" y="3312"/>
              <a:ext cx="320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68" name="Equation" r:id="rId18" imgW="241091" imgH="215713" progId="Equation.3">
                      <p:embed/>
                    </p:oleObj>
                  </mc:Choice>
                  <mc:Fallback>
                    <p:oleObj name="Equation" r:id="rId18" imgW="241091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312"/>
                            <a:ext cx="320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" name="Group 51"/>
            <p:cNvGrpSpPr>
              <a:grpSpLocks/>
            </p:cNvGrpSpPr>
            <p:nvPr/>
          </p:nvGrpSpPr>
          <p:grpSpPr bwMode="auto">
            <a:xfrm>
              <a:off x="4320" y="2692"/>
              <a:ext cx="912" cy="673"/>
              <a:chOff x="3264" y="3348"/>
              <a:chExt cx="912" cy="673"/>
            </a:xfrm>
          </p:grpSpPr>
          <p:sp>
            <p:nvSpPr>
              <p:cNvPr id="120" name="AutoShape 52" descr="宽下对角线"/>
              <p:cNvSpPr>
                <a:spLocks noChangeArrowheads="1"/>
              </p:cNvSpPr>
              <p:nvPr/>
            </p:nvSpPr>
            <p:spPr bwMode="auto">
              <a:xfrm flipV="1">
                <a:off x="3600" y="3348"/>
                <a:ext cx="576" cy="576"/>
              </a:xfrm>
              <a:prstGeom prst="rtTriangle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graphicFrame>
            <p:nvGraphicFramePr>
              <p:cNvPr id="121" name="Object 53"/>
              <p:cNvGraphicFramePr>
                <a:graphicFrameLocks noChangeAspect="1"/>
              </p:cNvGraphicFramePr>
              <p:nvPr/>
            </p:nvGraphicFramePr>
            <p:xfrm>
              <a:off x="3264" y="3792"/>
              <a:ext cx="320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69" name="Equation" r:id="rId20" imgW="241195" imgH="190417" progId="Equation.3">
                      <p:embed/>
                    </p:oleObj>
                  </mc:Choice>
                  <mc:Fallback>
                    <p:oleObj name="Equation" r:id="rId20" imgW="241195" imgH="1904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3792"/>
                            <a:ext cx="320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7" name="Group 54"/>
            <p:cNvGrpSpPr>
              <a:grpSpLocks/>
            </p:cNvGrpSpPr>
            <p:nvPr/>
          </p:nvGrpSpPr>
          <p:grpSpPr bwMode="auto">
            <a:xfrm>
              <a:off x="4080" y="1997"/>
              <a:ext cx="576" cy="702"/>
              <a:chOff x="3024" y="2653"/>
              <a:chExt cx="576" cy="702"/>
            </a:xfrm>
          </p:grpSpPr>
          <p:sp>
            <p:nvSpPr>
              <p:cNvPr id="118" name="AutoShape 55" descr="宽上对角线"/>
              <p:cNvSpPr>
                <a:spLocks noChangeArrowheads="1"/>
              </p:cNvSpPr>
              <p:nvPr/>
            </p:nvSpPr>
            <p:spPr bwMode="auto">
              <a:xfrm flipH="1">
                <a:off x="3024" y="2779"/>
                <a:ext cx="576" cy="576"/>
              </a:xfrm>
              <a:prstGeom prst="rtTriangl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graphicFrame>
            <p:nvGraphicFramePr>
              <p:cNvPr id="119" name="Object 56"/>
              <p:cNvGraphicFramePr>
                <a:graphicFrameLocks noChangeAspect="1"/>
              </p:cNvGraphicFramePr>
              <p:nvPr/>
            </p:nvGraphicFramePr>
            <p:xfrm>
              <a:off x="3384" y="2653"/>
              <a:ext cx="168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70" name="Equation" r:id="rId22" imgW="126890" imgH="190335" progId="Equation.3">
                      <p:embed/>
                    </p:oleObj>
                  </mc:Choice>
                  <mc:Fallback>
                    <p:oleObj name="Equation" r:id="rId22" imgW="126890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4" y="2653"/>
                            <a:ext cx="168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9" name="Group 84"/>
          <p:cNvGrpSpPr>
            <a:grpSpLocks/>
          </p:cNvGrpSpPr>
          <p:nvPr/>
        </p:nvGrpSpPr>
        <p:grpSpPr bwMode="auto">
          <a:xfrm>
            <a:off x="304800" y="3933825"/>
            <a:ext cx="5821363" cy="1295400"/>
            <a:chOff x="192" y="2544"/>
            <a:chExt cx="3667" cy="816"/>
          </a:xfrm>
        </p:grpSpPr>
        <p:graphicFrame>
          <p:nvGraphicFramePr>
            <p:cNvPr id="130" name="Object 9"/>
            <p:cNvGraphicFramePr>
              <a:graphicFrameLocks noChangeAspect="1"/>
            </p:cNvGraphicFramePr>
            <p:nvPr/>
          </p:nvGraphicFramePr>
          <p:xfrm>
            <a:off x="672" y="3072"/>
            <a:ext cx="40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1" name="Equation" r:id="rId24" imgW="304668" imgH="228501" progId="Equation.3">
                    <p:embed/>
                  </p:oleObj>
                </mc:Choice>
                <mc:Fallback>
                  <p:oleObj name="Equation" r:id="rId24" imgW="30466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072"/>
                          <a:ext cx="40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Object 10"/>
            <p:cNvGraphicFramePr>
              <a:graphicFrameLocks noChangeAspect="1"/>
            </p:cNvGraphicFramePr>
            <p:nvPr/>
          </p:nvGraphicFramePr>
          <p:xfrm>
            <a:off x="1752" y="3120"/>
            <a:ext cx="16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2" name="Equation" r:id="rId26" imgW="126725" imgH="177415" progId="Equation.3">
                    <p:embed/>
                  </p:oleObj>
                </mc:Choice>
                <mc:Fallback>
                  <p:oleObj name="Equation" r:id="rId2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3120"/>
                          <a:ext cx="16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1"/>
            <p:cNvGraphicFramePr>
              <a:graphicFrameLocks noChangeAspect="1"/>
            </p:cNvGraphicFramePr>
            <p:nvPr/>
          </p:nvGraphicFramePr>
          <p:xfrm>
            <a:off x="3648" y="3072"/>
            <a:ext cx="21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3" name="Equation" r:id="rId27" imgW="152334" imgH="139639" progId="Equation.3">
                    <p:embed/>
                  </p:oleObj>
                </mc:Choice>
                <mc:Fallback>
                  <p:oleObj name="Equation" r:id="rId27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72"/>
                          <a:ext cx="21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12"/>
            <p:cNvGraphicFramePr>
              <a:graphicFrameLocks noChangeAspect="1"/>
            </p:cNvGraphicFramePr>
            <p:nvPr/>
          </p:nvGraphicFramePr>
          <p:xfrm>
            <a:off x="1904" y="2549"/>
            <a:ext cx="58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4" name="Equation" r:id="rId28" imgW="444114" imgH="215713" progId="Equation.3">
                    <p:embed/>
                  </p:oleObj>
                </mc:Choice>
                <mc:Fallback>
                  <p:oleObj name="Equation" r:id="rId28" imgW="44411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2549"/>
                          <a:ext cx="58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ct 13"/>
            <p:cNvGraphicFramePr>
              <a:graphicFrameLocks noChangeAspect="1"/>
            </p:cNvGraphicFramePr>
            <p:nvPr/>
          </p:nvGraphicFramePr>
          <p:xfrm>
            <a:off x="2736" y="3072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5" name="Equation" r:id="rId30" imgW="190500" imgH="228600" progId="Equation.3">
                    <p:embed/>
                  </p:oleObj>
                </mc:Choice>
                <mc:Fallback>
                  <p:oleObj name="Equation" r:id="rId30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72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AutoShape 34" descr="宽下对角线"/>
            <p:cNvSpPr>
              <a:spLocks noChangeArrowheads="1"/>
            </p:cNvSpPr>
            <p:nvPr/>
          </p:nvSpPr>
          <p:spPr bwMode="auto">
            <a:xfrm>
              <a:off x="2832" y="2837"/>
              <a:ext cx="576" cy="283"/>
            </a:xfrm>
            <a:prstGeom prst="rtTriangl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6" name="AutoShape 35" descr="宽上对角线"/>
            <p:cNvSpPr>
              <a:spLocks noChangeArrowheads="1"/>
            </p:cNvSpPr>
            <p:nvPr/>
          </p:nvSpPr>
          <p:spPr bwMode="auto">
            <a:xfrm flipH="1">
              <a:off x="2256" y="2845"/>
              <a:ext cx="576" cy="283"/>
            </a:xfrm>
            <a:prstGeom prst="rtTriangl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7" name="AutoShape 38" descr="宽下对角线"/>
            <p:cNvSpPr>
              <a:spLocks noChangeArrowheads="1"/>
            </p:cNvSpPr>
            <p:nvPr/>
          </p:nvSpPr>
          <p:spPr bwMode="auto">
            <a:xfrm>
              <a:off x="912" y="2837"/>
              <a:ext cx="576" cy="283"/>
            </a:xfrm>
            <a:prstGeom prst="rtTriangl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8" name="AutoShape 39" descr="宽上对角线"/>
            <p:cNvSpPr>
              <a:spLocks noChangeArrowheads="1"/>
            </p:cNvSpPr>
            <p:nvPr/>
          </p:nvSpPr>
          <p:spPr bwMode="auto">
            <a:xfrm flipH="1">
              <a:off x="336" y="2845"/>
              <a:ext cx="576" cy="283"/>
            </a:xfrm>
            <a:prstGeom prst="rtTriangl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9" name="Line 40"/>
            <p:cNvSpPr>
              <a:spLocks noChangeShapeType="1"/>
            </p:cNvSpPr>
            <p:nvPr/>
          </p:nvSpPr>
          <p:spPr bwMode="auto">
            <a:xfrm flipV="1">
              <a:off x="1872" y="25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0" name="Object 42"/>
            <p:cNvGraphicFramePr>
              <a:graphicFrameLocks noChangeAspect="1"/>
            </p:cNvGraphicFramePr>
            <p:nvPr/>
          </p:nvGraphicFramePr>
          <p:xfrm>
            <a:off x="1567" y="2688"/>
            <a:ext cx="35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6" name="Equation" r:id="rId32" imgW="266353" imgH="177569" progId="Equation.3">
                    <p:embed/>
                  </p:oleObj>
                </mc:Choice>
                <mc:Fallback>
                  <p:oleObj name="Equation" r:id="rId32" imgW="266353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88"/>
                          <a:ext cx="353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192" y="3120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Group 82"/>
          <p:cNvGrpSpPr>
            <a:grpSpLocks/>
          </p:cNvGrpSpPr>
          <p:nvPr/>
        </p:nvGrpSpPr>
        <p:grpSpPr bwMode="auto">
          <a:xfrm>
            <a:off x="315913" y="5300663"/>
            <a:ext cx="5734050" cy="1431925"/>
            <a:chOff x="199" y="3322"/>
            <a:chExt cx="3612" cy="902"/>
          </a:xfrm>
        </p:grpSpPr>
        <p:sp>
          <p:nvSpPr>
            <p:cNvPr id="143" name="AutoShape 61" descr="宽下对角线"/>
            <p:cNvSpPr>
              <a:spLocks noChangeArrowheads="1"/>
            </p:cNvSpPr>
            <p:nvPr/>
          </p:nvSpPr>
          <p:spPr bwMode="auto">
            <a:xfrm>
              <a:off x="912" y="3322"/>
              <a:ext cx="576" cy="576"/>
            </a:xfrm>
            <a:prstGeom prst="rtTriangl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199" y="3902"/>
              <a:ext cx="3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5" name="Object 63"/>
            <p:cNvGraphicFramePr>
              <a:graphicFrameLocks noChangeAspect="1"/>
            </p:cNvGraphicFramePr>
            <p:nvPr/>
          </p:nvGraphicFramePr>
          <p:xfrm>
            <a:off x="604" y="3881"/>
            <a:ext cx="40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7" name="Equation" r:id="rId34" imgW="304668" imgH="228501" progId="Equation.3">
                    <p:embed/>
                  </p:oleObj>
                </mc:Choice>
                <mc:Fallback>
                  <p:oleObj name="Equation" r:id="rId34" imgW="30466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3881"/>
                          <a:ext cx="40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Object 65"/>
            <p:cNvGraphicFramePr>
              <a:graphicFrameLocks noChangeAspect="1"/>
            </p:cNvGraphicFramePr>
            <p:nvPr/>
          </p:nvGraphicFramePr>
          <p:xfrm>
            <a:off x="3600" y="3857"/>
            <a:ext cx="21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8" name="Equation" r:id="rId35" imgW="152334" imgH="139639" progId="Equation.3">
                    <p:embed/>
                  </p:oleObj>
                </mc:Choice>
                <mc:Fallback>
                  <p:oleObj name="Equation" r:id="rId35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857"/>
                          <a:ext cx="21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66"/>
            <p:cNvGraphicFramePr>
              <a:graphicFrameLocks noChangeAspect="1"/>
            </p:cNvGraphicFramePr>
            <p:nvPr/>
          </p:nvGraphicFramePr>
          <p:xfrm>
            <a:off x="2771" y="3890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9" name="Equation" r:id="rId36" imgW="190500" imgH="228600" progId="Equation.3">
                    <p:embed/>
                  </p:oleObj>
                </mc:Choice>
                <mc:Fallback>
                  <p:oleObj name="Equation" r:id="rId36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3890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" name="AutoShape 67" descr="宽下对角线"/>
            <p:cNvSpPr>
              <a:spLocks noChangeArrowheads="1"/>
            </p:cNvSpPr>
            <p:nvPr/>
          </p:nvSpPr>
          <p:spPr bwMode="auto">
            <a:xfrm flipH="1">
              <a:off x="2256" y="3326"/>
              <a:ext cx="576" cy="576"/>
            </a:xfrm>
            <a:prstGeom prst="rtTriangle">
              <a:avLst/>
            </a:prstGeom>
            <a:blipFill dpi="0" rotWithShape="0">
              <a:blip r:embed="rId37"/>
              <a:srcRect/>
              <a:tile tx="0" ty="0" sx="100000" sy="100000" flip="none" algn="tl"/>
            </a:blipFill>
            <a:ln w="1905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9" name="Text Box 68"/>
            <p:cNvSpPr txBox="1">
              <a:spLocks noChangeArrowheads="1"/>
            </p:cNvSpPr>
            <p:nvPr/>
          </p:nvSpPr>
          <p:spPr bwMode="auto">
            <a:xfrm>
              <a:off x="1056" y="3936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ahoma" panose="020B0604030504040204" pitchFamily="34" charset="0"/>
                </a:rPr>
                <a:t>Lower Sideband</a:t>
              </a:r>
            </a:p>
          </p:txBody>
        </p:sp>
        <p:graphicFrame>
          <p:nvGraphicFramePr>
            <p:cNvPr id="150" name="Object 79"/>
            <p:cNvGraphicFramePr>
              <a:graphicFrameLocks noChangeAspect="1"/>
            </p:cNvGraphicFramePr>
            <p:nvPr/>
          </p:nvGraphicFramePr>
          <p:xfrm>
            <a:off x="1584" y="3408"/>
            <a:ext cx="54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0" name="Equation" r:id="rId38" imgW="418918" imgH="215806" progId="Equation.3">
                    <p:embed/>
                  </p:oleObj>
                </mc:Choice>
                <mc:Fallback>
                  <p:oleObj name="Equation" r:id="rId38" imgW="418918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408"/>
                          <a:ext cx="54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" name="Group 83"/>
          <p:cNvGrpSpPr>
            <a:grpSpLocks/>
          </p:cNvGrpSpPr>
          <p:nvPr/>
        </p:nvGrpSpPr>
        <p:grpSpPr bwMode="auto">
          <a:xfrm>
            <a:off x="304800" y="2349500"/>
            <a:ext cx="5440363" cy="1447800"/>
            <a:chOff x="192" y="1632"/>
            <a:chExt cx="3427" cy="912"/>
          </a:xfrm>
        </p:grpSpPr>
        <p:sp>
          <p:nvSpPr>
            <p:cNvPr id="152" name="Line 17"/>
            <p:cNvSpPr>
              <a:spLocks noChangeShapeType="1"/>
            </p:cNvSpPr>
            <p:nvPr/>
          </p:nvSpPr>
          <p:spPr bwMode="auto">
            <a:xfrm>
              <a:off x="192" y="2184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9"/>
            <p:cNvSpPr>
              <a:spLocks noChangeShapeType="1"/>
            </p:cNvSpPr>
            <p:nvPr/>
          </p:nvSpPr>
          <p:spPr bwMode="auto">
            <a:xfrm flipV="1">
              <a:off x="1872" y="165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" name="Object 21"/>
            <p:cNvGraphicFramePr>
              <a:graphicFrameLocks noChangeAspect="1"/>
            </p:cNvGraphicFramePr>
            <p:nvPr/>
          </p:nvGraphicFramePr>
          <p:xfrm>
            <a:off x="3408" y="2256"/>
            <a:ext cx="21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1" name="Equation" r:id="rId40" imgW="152334" imgH="139639" progId="Equation.3">
                    <p:embed/>
                  </p:oleObj>
                </mc:Choice>
                <mc:Fallback>
                  <p:oleObj name="Equation" r:id="rId40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56"/>
                          <a:ext cx="21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Object 26"/>
            <p:cNvGraphicFramePr>
              <a:graphicFrameLocks noChangeAspect="1"/>
            </p:cNvGraphicFramePr>
            <p:nvPr/>
          </p:nvGraphicFramePr>
          <p:xfrm>
            <a:off x="1412" y="2330"/>
            <a:ext cx="48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2" name="Equation" r:id="rId41" imgW="368140" imgH="177723" progId="Equation.3">
                    <p:embed/>
                  </p:oleObj>
                </mc:Choice>
                <mc:Fallback>
                  <p:oleObj name="Equation" r:id="rId41" imgW="368140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2330"/>
                          <a:ext cx="48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Object 29"/>
            <p:cNvGraphicFramePr>
              <a:graphicFrameLocks noChangeAspect="1"/>
            </p:cNvGraphicFramePr>
            <p:nvPr/>
          </p:nvGraphicFramePr>
          <p:xfrm>
            <a:off x="1519" y="1804"/>
            <a:ext cx="35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3" name="Equation" r:id="rId43" imgW="266353" imgH="177569" progId="Equation.3">
                    <p:embed/>
                  </p:oleObj>
                </mc:Choice>
                <mc:Fallback>
                  <p:oleObj name="Equation" r:id="rId43" imgW="266353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804"/>
                          <a:ext cx="353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" name="Object 41"/>
            <p:cNvGraphicFramePr>
              <a:graphicFrameLocks noChangeAspect="1"/>
            </p:cNvGraphicFramePr>
            <p:nvPr/>
          </p:nvGraphicFramePr>
          <p:xfrm>
            <a:off x="1920" y="1632"/>
            <a:ext cx="59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4" name="Equation" r:id="rId44" imgW="457002" imgH="215806" progId="Equation.3">
                    <p:embed/>
                  </p:oleObj>
                </mc:Choice>
                <mc:Fallback>
                  <p:oleObj name="Equation" r:id="rId44" imgW="45700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32"/>
                          <a:ext cx="59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Object 80"/>
            <p:cNvGraphicFramePr>
              <a:graphicFrameLocks noChangeAspect="1"/>
            </p:cNvGraphicFramePr>
            <p:nvPr/>
          </p:nvGraphicFramePr>
          <p:xfrm>
            <a:off x="912" y="2174"/>
            <a:ext cx="40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5" name="Equation" r:id="rId46" imgW="304668" imgH="228501" progId="Equation.3">
                    <p:embed/>
                  </p:oleObj>
                </mc:Choice>
                <mc:Fallback>
                  <p:oleObj name="Equation" r:id="rId46" imgW="30466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74"/>
                          <a:ext cx="40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" name="Object 81"/>
            <p:cNvGraphicFramePr>
              <a:graphicFrameLocks noChangeAspect="1"/>
            </p:cNvGraphicFramePr>
            <p:nvPr/>
          </p:nvGraphicFramePr>
          <p:xfrm>
            <a:off x="2592" y="2160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6" name="Equation" r:id="rId47" imgW="190500" imgH="228600" progId="Equation.3">
                    <p:embed/>
                  </p:oleObj>
                </mc:Choice>
                <mc:Fallback>
                  <p:oleObj name="Equation" r:id="rId47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60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385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2" grpId="0" animBg="1"/>
      <p:bldP spid="1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35821"/>
              </p:ext>
            </p:extLst>
          </p:nvPr>
        </p:nvGraphicFramePr>
        <p:xfrm>
          <a:off x="437464" y="1519973"/>
          <a:ext cx="28511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3" name="Equation" r:id="rId3" imgW="1333440" imgH="457200" progId="Equation.DSMT4">
                  <p:embed/>
                </p:oleObj>
              </mc:Choice>
              <mc:Fallback>
                <p:oleObj name="Equation" r:id="rId3" imgW="1333440" imgH="457200" progId="Equation.DSMT4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64" y="1519973"/>
                        <a:ext cx="2851150" cy="1004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91689"/>
              </p:ext>
            </p:extLst>
          </p:nvPr>
        </p:nvGraphicFramePr>
        <p:xfrm>
          <a:off x="3507604" y="1648525"/>
          <a:ext cx="1149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4" r:id="rId5" imgW="419282" imgH="203288" progId="Equation.DSMT4">
                  <p:embed/>
                </p:oleObj>
              </mc:Choice>
              <mc:Fallback>
                <p:oleObj r:id="rId5" imgW="419282" imgH="203288" progId="Equation.DSMT4">
                  <p:embed/>
                  <p:pic>
                    <p:nvPicPr>
                      <p:cNvPr id="1949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604" y="1648525"/>
                        <a:ext cx="1149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654144"/>
              </p:ext>
            </p:extLst>
          </p:nvPr>
        </p:nvGraphicFramePr>
        <p:xfrm>
          <a:off x="4847454" y="1648525"/>
          <a:ext cx="5222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5" r:id="rId7" imgW="254110" imgH="419282" progId="Equation.DSMT4">
                  <p:embed/>
                </p:oleObj>
              </mc:Choice>
              <mc:Fallback>
                <p:oleObj r:id="rId7" imgW="254110" imgH="419282" progId="Equation.DSMT4">
                  <p:embed/>
                  <p:pic>
                    <p:nvPicPr>
                      <p:cNvPr id="194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454" y="1648525"/>
                        <a:ext cx="5222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62190"/>
              </p:ext>
            </p:extLst>
          </p:nvPr>
        </p:nvGraphicFramePr>
        <p:xfrm>
          <a:off x="4452430" y="2749169"/>
          <a:ext cx="418941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6" name="Equation" r:id="rId9" imgW="1447560" imgH="457200" progId="Equation.DSMT4">
                  <p:embed/>
                </p:oleObj>
              </mc:Choice>
              <mc:Fallback>
                <p:oleObj name="Equation" r:id="rId9" imgW="1447560" imgH="457200" progId="Equation.DSMT4">
                  <p:embed/>
                  <p:pic>
                    <p:nvPicPr>
                      <p:cNvPr id="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430" y="2749169"/>
                        <a:ext cx="4189412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189207"/>
              </p:ext>
            </p:extLst>
          </p:nvPr>
        </p:nvGraphicFramePr>
        <p:xfrm>
          <a:off x="3347521" y="3044509"/>
          <a:ext cx="1149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" r:id="rId11" imgW="419282" imgH="203288" progId="Equation.DSMT4">
                  <p:embed/>
                </p:oleObj>
              </mc:Choice>
              <mc:Fallback>
                <p:oleObj r:id="rId11" imgW="419282" imgH="203288" progId="Equation.DSMT4">
                  <p:embed/>
                  <p:pic>
                    <p:nvPicPr>
                      <p:cNvPr id="1949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521" y="3044509"/>
                        <a:ext cx="1149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729629"/>
              </p:ext>
            </p:extLst>
          </p:nvPr>
        </p:nvGraphicFramePr>
        <p:xfrm>
          <a:off x="1790827" y="2749169"/>
          <a:ext cx="726161" cy="132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" name="Equation" r:id="rId12" imgW="215640" imgH="393480" progId="Equation.DSMT4">
                  <p:embed/>
                </p:oleObj>
              </mc:Choice>
              <mc:Fallback>
                <p:oleObj name="Equation" r:id="rId12" imgW="215640" imgH="393480" progId="Equation.DSMT4">
                  <p:embed/>
                  <p:pic>
                    <p:nvPicPr>
                      <p:cNvPr id="194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827" y="2749169"/>
                        <a:ext cx="726161" cy="1327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37464" y="4062716"/>
            <a:ext cx="8567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The impulse response of the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ideal Hilbert transform </a:t>
            </a:r>
            <a:r>
              <a:rPr lang="en-US" altLang="zh-CN" sz="2400" dirty="0">
                <a:latin typeface="Times New Roman" panose="02020603050405020304" pitchFamily="18" charset="0"/>
              </a:rPr>
              <a:t>is both 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noncausal</a:t>
            </a:r>
            <a:r>
              <a:rPr lang="en-US" altLang="zh-CN" sz="2400" dirty="0">
                <a:latin typeface="Times New Roman" panose="02020603050405020304" pitchFamily="18" charset="0"/>
              </a:rPr>
              <a:t> and has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infinite length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27584" y="188640"/>
            <a:ext cx="7931224" cy="5620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271166"/>
              </p:ext>
            </p:extLst>
          </p:nvPr>
        </p:nvGraphicFramePr>
        <p:xfrm>
          <a:off x="3834383" y="5409611"/>
          <a:ext cx="49244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" name="Equation" r:id="rId14" imgW="1701720" imgH="457200" progId="Equation.DSMT4">
                  <p:embed/>
                </p:oleObj>
              </mc:Choice>
              <mc:Fallback>
                <p:oleObj name="Equation" r:id="rId14" imgW="1701720" imgH="457200" progId="Equation.DSMT4">
                  <p:embed/>
                  <p:pic>
                    <p:nvPicPr>
                      <p:cNvPr id="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383" y="5409611"/>
                        <a:ext cx="492442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446395"/>
              </p:ext>
            </p:extLst>
          </p:nvPr>
        </p:nvGraphicFramePr>
        <p:xfrm>
          <a:off x="1554163" y="5238750"/>
          <a:ext cx="811212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0" name="Equation" r:id="rId16" imgW="241200" imgH="393480" progId="Equation.DSMT4">
                  <p:embed/>
                </p:oleObj>
              </mc:Choice>
              <mc:Fallback>
                <p:oleObj name="Equation" r:id="rId16" imgW="241200" imgH="393480" progId="Equation.DSMT4">
                  <p:embed/>
                  <p:pic>
                    <p:nvPicPr>
                      <p:cNvPr id="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238750"/>
                        <a:ext cx="811212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679420"/>
              </p:ext>
            </p:extLst>
          </p:nvPr>
        </p:nvGraphicFramePr>
        <p:xfrm>
          <a:off x="2525204" y="5635866"/>
          <a:ext cx="1149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1" r:id="rId18" imgW="419282" imgH="203288" progId="Equation.DSMT4">
                  <p:embed/>
                </p:oleObj>
              </mc:Choice>
              <mc:Fallback>
                <p:oleObj r:id="rId18" imgW="419282" imgH="203288" progId="Equation.DSMT4">
                  <p:embed/>
                  <p:pic>
                    <p:nvPicPr>
                      <p:cNvPr id="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204" y="5635866"/>
                        <a:ext cx="1149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45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901" y="2804691"/>
            <a:ext cx="8851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</a:rPr>
              <a:t>         In these problems you will consider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a shifted and windowed</a:t>
            </a:r>
            <a:r>
              <a:rPr lang="en-US" altLang="zh-CN" sz="2400" dirty="0">
                <a:latin typeface="Times New Roman" panose="02020603050405020304" pitchFamily="18" charset="0"/>
              </a:rPr>
              <a:t> version of the impulse response of the ideal Hilbert transform. The windowing provides an impulse response with finite length, and the shifting is required to make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a causal approximation of the impulse response.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827584" y="188640"/>
            <a:ext cx="79312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sp>
        <p:nvSpPr>
          <p:cNvPr id="2" name="矩形 1"/>
          <p:cNvSpPr/>
          <p:nvPr/>
        </p:nvSpPr>
        <p:spPr>
          <a:xfrm>
            <a:off x="606340" y="1688760"/>
            <a:ext cx="8013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Hilbert transform is also called a 90°-phase shifter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3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9" y="1835068"/>
            <a:ext cx="8020462" cy="31878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5429" y="1188737"/>
            <a:ext cx="3618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Barrier Effect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827584" y="188640"/>
            <a:ext cx="79312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</p:spTree>
    <p:extLst>
      <p:ext uri="{BB962C8B-B14F-4D97-AF65-F5344CB8AC3E}">
        <p14:creationId xmlns:p14="http://schemas.microsoft.com/office/powerpoint/2010/main" val="167446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4090" y="942012"/>
            <a:ext cx="86432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Related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Matlab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commands</a:t>
            </a:r>
          </a:p>
          <a:p>
            <a:pPr marL="720000" lvl="0">
              <a:lnSpc>
                <a:spcPct val="150000"/>
              </a:lnSpc>
            </a:pPr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Limit</a:t>
            </a:r>
          </a:p>
          <a:p>
            <a:pPr marL="720000"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- Compute limit of symbolic expression    </a:t>
            </a:r>
          </a:p>
          <a:p>
            <a:pPr marL="720000"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This MATLAB function computes bidirectional limit of the symbolic expression expr when x approaches a.  </a:t>
            </a:r>
          </a:p>
          <a:p>
            <a:pPr marL="106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limit(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expr,x,a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</a:t>
            </a:r>
          </a:p>
          <a:p>
            <a:pPr marL="106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limit(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expr,a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</a:t>
            </a:r>
          </a:p>
          <a:p>
            <a:pPr marL="106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limit(expr)    </a:t>
            </a:r>
          </a:p>
          <a:p>
            <a:pPr marL="106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limit(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expr,x,a,'left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   </a:t>
            </a:r>
          </a:p>
          <a:p>
            <a:pPr marL="106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limit(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expr,x,a,'right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6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2378" y="1115748"/>
            <a:ext cx="86432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Related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Matlab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commands</a:t>
            </a:r>
          </a:p>
          <a:p>
            <a:pPr marL="720000" lvl="0">
              <a:lnSpc>
                <a:spcPct val="150000"/>
              </a:lnSpc>
            </a:pPr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</a:p>
          <a:p>
            <a:pPr marL="720000"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- sets the graphics object properties.</a:t>
            </a:r>
          </a:p>
          <a:p>
            <a:pPr marL="720000"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In this exercise, the function is used to set the marking of the horizontal ordinate.</a:t>
            </a:r>
          </a:p>
          <a:p>
            <a:pPr marL="720000" lvl="0"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gca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,'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Xtick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',[0,pi/4,pi/2,3*pi/4,pi,5*pi/4,3*pi/2,7*pi/4,2*pi]);</a:t>
            </a:r>
          </a:p>
          <a:p>
            <a:pPr marL="720000" lvl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gca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,'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XTickLabel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',{‘-pi’,‘-3*pi/4’,‘-pi/2’,‘-pi/4’,‘0’, ‘pi/4’, ‘pi/2’,‘3*pi/4’, ‘pi’});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2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The Hilbert Transform  and Single-Sideband AM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8297" y="945927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285892" y="978325"/>
            <a:ext cx="5802969" cy="26345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n=-2:2;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y=sin(n)./n;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syms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y(3)=limit(sin(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)/nx,0);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stem(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n,y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gca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,'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Xtick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',[-2,-1,0,1,2]);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gca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,'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XTickLabel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',{'n1','n2','n3','n4','n5'});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('n')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('y')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title('y=sin(n)/n')</a:t>
            </a:r>
          </a:p>
        </p:txBody>
      </p:sp>
      <p:sp>
        <p:nvSpPr>
          <p:cNvPr id="6" name="矩形 5"/>
          <p:cNvSpPr/>
          <p:nvPr/>
        </p:nvSpPr>
        <p:spPr>
          <a:xfrm>
            <a:off x="925786" y="1528093"/>
            <a:ext cx="128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Code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0593" y="4589858"/>
            <a:ext cx="1682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36" y="3584202"/>
            <a:ext cx="4050834" cy="30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379" y="984672"/>
            <a:ext cx="8318705" cy="130742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book</a:t>
            </a:r>
            <a:r>
              <a:rPr lang="zh-CN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R.Buck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Michael M. Daniel, Andrew C. Singer. Computer Exploration in Signals and Systems —— Using MATLAB. </a:t>
            </a:r>
          </a:p>
          <a:p>
            <a:pPr marL="0" indent="0">
              <a:buNone/>
            </a:pPr>
            <a:endParaRPr lang="zh-CN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919" y="3276972"/>
            <a:ext cx="57040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lab report template</a:t>
            </a:r>
          </a:p>
          <a:p>
            <a:r>
              <a:rPr lang="en-US" altLang="zh-CN" dirty="0"/>
              <a:t>        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report _template.doc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902" y="4790799"/>
            <a:ext cx="56781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Required instruments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Computer, MATLAB</a:t>
            </a:r>
          </a:p>
        </p:txBody>
      </p:sp>
    </p:spTree>
    <p:extLst>
      <p:ext uri="{BB962C8B-B14F-4D97-AF65-F5344CB8AC3E}">
        <p14:creationId xmlns:p14="http://schemas.microsoft.com/office/powerpoint/2010/main" val="125903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443577" y="1212258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900840" y="1874473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sampling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900840" y="1874473"/>
            <a:ext cx="4608781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sampling</a:t>
            </a: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827584" y="2729768"/>
            <a:ext cx="7857968" cy="38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sp>
        <p:nvSpPr>
          <p:cNvPr id="14" name="内容占位符 6"/>
          <p:cNvSpPr txBox="1">
            <a:spLocks/>
          </p:cNvSpPr>
          <p:nvPr/>
        </p:nvSpPr>
        <p:spPr bwMode="auto">
          <a:xfrm>
            <a:off x="900840" y="3585063"/>
            <a:ext cx="806942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Making Continuous-Time Pole-Zero Diagrams/Making  Discrete- Time Pole-Zero Diagrams</a:t>
            </a: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900840" y="5106133"/>
            <a:ext cx="7952590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Obtain the frequency response of a second-order system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61" y="168762"/>
            <a:ext cx="7931224" cy="562074"/>
          </a:xfrm>
        </p:spPr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Making Continuous-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TimePole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-Zero Diagrams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1396" y="1138380"/>
            <a:ext cx="86432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Related exercises: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pt-B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9.1 (a)(c) ,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10.2 (a) </a:t>
            </a:r>
            <a:endParaRPr lang="pt-BR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 Laplace Transform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The Laplace transform of a signal x(t),</a:t>
            </a:r>
          </a:p>
          <a:p>
            <a:pPr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generalization of the continuous-time Fourier transform.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a large class of signals, the Laplace transform can be represented as a ratio of polynomials in s, i.e.,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82691" y="3492870"/>
                <a:ext cx="2540311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91" y="3492870"/>
                <a:ext cx="2540311" cy="704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37402" y="5872880"/>
                <a:ext cx="1487458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402" y="5872880"/>
                <a:ext cx="1487458" cy="679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627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3" y="138945"/>
            <a:ext cx="7931224" cy="562074"/>
          </a:xfrm>
        </p:spPr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Making Continuous-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TimePole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-Zero Diagrams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1396" y="1138380"/>
            <a:ext cx="864321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X(s) of the differential equation</a:t>
            </a:r>
          </a:p>
          <a:p>
            <a:pPr marL="720000" lvl="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The differential equation</a:t>
            </a:r>
          </a:p>
          <a:p>
            <a:pPr marL="720000"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0000"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0000"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000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X(s) of the differential equation</a:t>
            </a:r>
          </a:p>
          <a:p>
            <a:pPr marL="720000"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0000" lvl="0"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pt-BR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39258" y="4949687"/>
                <a:ext cx="2860124" cy="771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sz="2000" i="1" baseline="30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8" y="4949687"/>
                <a:ext cx="2860124" cy="771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24442" y="2676443"/>
                <a:ext cx="3719864" cy="1087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442" y="2676443"/>
                <a:ext cx="3719864" cy="1087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3" y="138945"/>
            <a:ext cx="7931224" cy="562074"/>
          </a:xfrm>
        </p:spPr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Making Continuous-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TimePole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-Zero Diagrams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19905"/>
              </p:ext>
            </p:extLst>
          </p:nvPr>
        </p:nvGraphicFramePr>
        <p:xfrm>
          <a:off x="3176550" y="2561800"/>
          <a:ext cx="2153734" cy="74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550" y="2561800"/>
                        <a:ext cx="2153734" cy="741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8351" y="1215483"/>
            <a:ext cx="800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We can use  the command “</a:t>
            </a:r>
            <a:r>
              <a:rPr lang="en-US" altLang="zh-CN" sz="2000" dirty="0">
                <a:solidFill>
                  <a:srgbClr val="FF0000"/>
                </a:solidFill>
              </a:rPr>
              <a:t>roots</a:t>
            </a:r>
            <a:r>
              <a:rPr lang="en-US" altLang="zh-CN" sz="2000" dirty="0"/>
              <a:t>” to compute the poles and </a:t>
            </a:r>
            <a:r>
              <a:rPr lang="en-US" altLang="zh-CN" sz="2000" dirty="0" err="1"/>
              <a:t>zeros</a:t>
            </a:r>
            <a:r>
              <a:rPr lang="en-US" altLang="zh-CN" sz="2000" dirty="0"/>
              <a:t>.  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77575" y="1647225"/>
            <a:ext cx="79312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ex3</a:t>
            </a:r>
          </a:p>
          <a:p>
            <a:pPr marL="3600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Computing the poles and zeros of the LTI system with system function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3" y="3388533"/>
            <a:ext cx="128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Code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006948" y="4311903"/>
            <a:ext cx="1873405" cy="1083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b=[1 -1];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a=[1 3 2];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zs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=roots(b)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=roots(a)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018" y="4365191"/>
            <a:ext cx="1517523" cy="16772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2943" y="4311903"/>
            <a:ext cx="1748388" cy="17305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71639" y="3505046"/>
            <a:ext cx="1682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49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Making Continuous-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TimePole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-Zero Diagrams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8297" y="945927"/>
            <a:ext cx="79312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ex4</a:t>
            </a:r>
          </a:p>
          <a:p>
            <a:pPr marL="3600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Computing the poles and zeros of the rational system function using the function roots.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4190" y="3448023"/>
            <a:ext cx="3321024" cy="3151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b=[1 -1];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a=[1 3 2];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zs=roots(b);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=roots(a);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plot (real(zs), 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imag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(zs), 'o');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hold on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plot(real(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imag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'x') 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grid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axis([-3 3 -3 3]);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'Re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title('The pole-zero plot of H(s)')</a:t>
            </a:r>
          </a:p>
        </p:txBody>
      </p:sp>
      <p:sp>
        <p:nvSpPr>
          <p:cNvPr id="6" name="矩形 5"/>
          <p:cNvSpPr/>
          <p:nvPr/>
        </p:nvSpPr>
        <p:spPr>
          <a:xfrm>
            <a:off x="655851" y="2975938"/>
            <a:ext cx="128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Code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76027" y="2878785"/>
            <a:ext cx="1682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28" y="3242655"/>
            <a:ext cx="4818088" cy="3615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17480" y="2219218"/>
                <a:ext cx="217546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80" y="2219218"/>
                <a:ext cx="2175467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3" y="138945"/>
            <a:ext cx="7931224" cy="562074"/>
          </a:xfrm>
        </p:spPr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Making Discrete-Time Pole-Zero Diagrams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1396" y="1138380"/>
            <a:ext cx="86432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Related exercises: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pt-B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10.1 (a)(b)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 z-Transform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The bilateral z-transform of a discrete-time signal x[n],</a:t>
            </a:r>
          </a:p>
          <a:p>
            <a:pPr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generalization of the discrete-time Fourier transform.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a large class of signals, the z-transform can be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as a ratio of polynomials in z, i.e.,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82573" y="5875476"/>
                <a:ext cx="1484574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73" y="5875476"/>
                <a:ext cx="1484574" cy="6790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51750" y="3422642"/>
                <a:ext cx="2346220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0" y="3422642"/>
                <a:ext cx="2346220" cy="847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55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3" y="138945"/>
            <a:ext cx="7931224" cy="562074"/>
          </a:xfrm>
        </p:spPr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Making Discrete-Time Pole-Zero Diagrams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1396" y="1138380"/>
            <a:ext cx="864321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X(z) of the difference equation</a:t>
            </a:r>
          </a:p>
          <a:p>
            <a:pPr marL="720000" lvl="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The difference equation</a:t>
            </a:r>
          </a:p>
          <a:p>
            <a:pPr marL="720000"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0000"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0000"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000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X(z) of the difference equation</a:t>
            </a:r>
          </a:p>
          <a:p>
            <a:pPr marL="720000" lvl="0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0000" lvl="0"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pt-BR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70293" y="2729531"/>
                <a:ext cx="3891450" cy="86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93" y="2729531"/>
                <a:ext cx="3891450" cy="8622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39258" y="4949687"/>
                <a:ext cx="2860124" cy="771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2000" i="1" baseline="30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2000" i="1" baseline="300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8" y="4949687"/>
                <a:ext cx="2860124" cy="771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21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3" y="138945"/>
            <a:ext cx="7931224" cy="562074"/>
          </a:xfrm>
        </p:spPr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Making Discrete-Time Pole-Zero Diagrams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193" y="1193032"/>
            <a:ext cx="79312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dpzplot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000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marL="90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Plot the zero-pole diagram of a system function for a discrete system.</a:t>
            </a:r>
          </a:p>
          <a:p>
            <a:pPr marL="54000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dpzplot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90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b: store the coefficient of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numerator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polynomials;</a:t>
            </a:r>
          </a:p>
          <a:p>
            <a:pPr marL="90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a: store the coefficient of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denominator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polynomials.</a:t>
            </a:r>
          </a:p>
        </p:txBody>
      </p:sp>
    </p:spTree>
    <p:extLst>
      <p:ext uri="{BB962C8B-B14F-4D97-AF65-F5344CB8AC3E}">
        <p14:creationId xmlns:p14="http://schemas.microsoft.com/office/powerpoint/2010/main" val="4133190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Making Discrete-Time Pole-Zero Diagrams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8297" y="945927"/>
            <a:ext cx="79312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ex5</a:t>
            </a:r>
          </a:p>
          <a:p>
            <a:pPr marL="3600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Computing the poles and zeros of the rational system function using the function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dpzplot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69723" y="3654347"/>
            <a:ext cx="2631261" cy="824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b=[1 -1];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a=[1 3 2];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dpzplot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b,a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094991" y="2805934"/>
            <a:ext cx="128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Code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4991" y="2349035"/>
            <a:ext cx="1682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55585" y="1930306"/>
                <a:ext cx="2675220" cy="652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1+3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85" y="1930306"/>
                <a:ext cx="2675220" cy="652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1849" b="-1"/>
          <a:stretch/>
        </p:blipFill>
        <p:spPr>
          <a:xfrm>
            <a:off x="3916757" y="2754848"/>
            <a:ext cx="4899380" cy="36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443577" y="1212258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900840" y="1874473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sampling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900840" y="1874473"/>
            <a:ext cx="4608781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sampling</a:t>
            </a: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827584" y="2729768"/>
            <a:ext cx="7857968" cy="38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The Hilbert Transform  and Single-Sideband AM</a:t>
            </a:r>
          </a:p>
        </p:txBody>
      </p:sp>
      <p:sp>
        <p:nvSpPr>
          <p:cNvPr id="14" name="内容占位符 6"/>
          <p:cNvSpPr txBox="1">
            <a:spLocks/>
          </p:cNvSpPr>
          <p:nvPr/>
        </p:nvSpPr>
        <p:spPr bwMode="auto">
          <a:xfrm>
            <a:off x="900840" y="3585063"/>
            <a:ext cx="806942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Making Continuous-Time Pole-Zero Diagrams/Making  Discrete- Time Pole-Zero Diagrams</a:t>
            </a: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06218" y="5108157"/>
            <a:ext cx="7952590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Obtain the frequency response of a second-order system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5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objects for 4 Labs: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6042" y="1816481"/>
            <a:ext cx="8314182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latin typeface="Times New Roman" panose="02020603050405020304" pitchFamily="18" charset="0"/>
              </a:rPr>
              <a:t>Lab1 : Represent signals using MATLAB; </a:t>
            </a:r>
            <a:endParaRPr lang="zh-CN" altLang="zh-CN" sz="1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latin typeface="Times New Roman" panose="02020603050405020304" pitchFamily="18" charset="0"/>
              </a:rPr>
              <a:t>Lab2 : Analysis LTI systems using MATLAB;</a:t>
            </a:r>
            <a:endParaRPr lang="zh-CN" altLang="zh-CN" sz="1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latin typeface="Times New Roman" panose="02020603050405020304" pitchFamily="18" charset="0"/>
              </a:rPr>
              <a:t>Lab3: Frequency-domain analysis using MATLAB; </a:t>
            </a:r>
            <a:endParaRPr lang="zh-CN" altLang="zh-CN" sz="1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hlinkClick r:id="rId2" action="ppaction://hlinkfile"/>
              </a:rPr>
              <a:t>Lab4: Transform domain analysis using MATLAB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.</a:t>
            </a:r>
            <a:endParaRPr lang="zh-CN" altLang="zh-CN" sz="1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37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024" y="922860"/>
            <a:ext cx="8951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Examine the pole locations for second-order systems of the form the values of the damping ratio and </a:t>
            </a:r>
            <a:r>
              <a:rPr lang="en-US" altLang="zh-CN" sz="2400" dirty="0" err="1">
                <a:latin typeface="Times New Roman" panose="02020603050405020304" pitchFamily="18" charset="0"/>
              </a:rPr>
              <a:t>undamped</a:t>
            </a:r>
            <a:r>
              <a:rPr lang="en-US" altLang="zh-CN" sz="2400" dirty="0">
                <a:latin typeface="Times New Roman" panose="02020603050405020304" pitchFamily="18" charset="0"/>
              </a:rPr>
              <a:t> natural frequency </a:t>
            </a:r>
            <a:r>
              <a:rPr lang="en-US" altLang="zh-CN" sz="2000" i="1" dirty="0">
                <a:latin typeface="Symbol" panose="05050102010706020507" pitchFamily="18" charset="2"/>
              </a:rPr>
              <a:t>w</a:t>
            </a:r>
            <a:r>
              <a:rPr lang="en-US" altLang="zh-CN" sz="2000" i="1" dirty="0">
                <a:latin typeface="Arial" panose="020B0604020202020204" pitchFamily="34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</a:rPr>
              <a:t>specify the locations of the poles, and  consequently the behavior of this system.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  <a:p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damping ratio</a:t>
            </a:r>
            <a:r>
              <a:rPr lang="zh-CN" altLang="en-US" sz="2400" dirty="0">
                <a:latin typeface="Times New Roman" panose="02020603050405020304" pitchFamily="18" charset="0"/>
              </a:rPr>
              <a:t>：      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</a:rPr>
              <a:t>undamped</a:t>
            </a:r>
            <a:r>
              <a:rPr lang="en-US" altLang="zh-CN" sz="2400" dirty="0">
                <a:latin typeface="Times New Roman" panose="02020603050405020304" pitchFamily="18" charset="0"/>
              </a:rPr>
              <a:t> natural frequency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In this exercise, you will see how the locations of the poles affect the frequency response.</a:t>
            </a:r>
            <a:endParaRPr lang="zh-CN" altLang="en-US" sz="2400" dirty="0"/>
          </a:p>
        </p:txBody>
      </p:sp>
      <p:pic>
        <p:nvPicPr>
          <p:cNvPr id="5" name="Picture 6" descr="lec18s15_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1" y="2587562"/>
            <a:ext cx="842486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23399"/>
              </p:ext>
            </p:extLst>
          </p:nvPr>
        </p:nvGraphicFramePr>
        <p:xfrm>
          <a:off x="2166963" y="3803295"/>
          <a:ext cx="353213" cy="56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6" imgW="126720" imgH="203040" progId="Equation.DSMT4">
                  <p:embed/>
                </p:oleObj>
              </mc:Choice>
              <mc:Fallback>
                <p:oleObj name="Equation" r:id="rId6" imgW="126720" imgH="203040" progId="Equation.DSMT4">
                  <p:embed/>
                  <p:pic>
                    <p:nvPicPr>
                      <p:cNvPr id="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63" y="3803295"/>
                        <a:ext cx="353213" cy="565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22793"/>
              </p:ext>
            </p:extLst>
          </p:nvPr>
        </p:nvGraphicFramePr>
        <p:xfrm>
          <a:off x="3937452" y="4208925"/>
          <a:ext cx="478927" cy="57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8" imgW="190440" imgH="228600" progId="Equation.DSMT4">
                  <p:embed/>
                </p:oleObj>
              </mc:Choice>
              <mc:Fallback>
                <p:oleObj name="Equation" r:id="rId8" imgW="190440" imgH="228600" progId="Equation.DSMT4">
                  <p:embed/>
                  <p:pic>
                    <p:nvPicPr>
                      <p:cNvPr id="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452" y="4208925"/>
                        <a:ext cx="478927" cy="574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827584" y="188640"/>
            <a:ext cx="8316416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Obtain the frequency response of a second-order system</a:t>
            </a:r>
            <a:endParaRPr lang="en-US" altLang="zh-CN" sz="25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630238" y="1196975"/>
          <a:ext cx="788352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4" imgW="2451100" imgH="419100" progId="Equation.3">
                  <p:embed/>
                </p:oleObj>
              </mc:Choice>
              <mc:Fallback>
                <p:oleObj name="Equation" r:id="rId4" imgW="2451100" imgH="419100" progId="Equation.3">
                  <p:embed/>
                  <p:pic>
                    <p:nvPicPr>
                      <p:cNvPr id="129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196975"/>
                        <a:ext cx="788352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258888" y="5373688"/>
          <a:ext cx="50292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6" imgW="1422400" imgH="228600" progId="Equation.DSMT4">
                  <p:embed/>
                </p:oleObj>
              </mc:Choice>
              <mc:Fallback>
                <p:oleObj name="Equation" r:id="rId6" imgW="1422400" imgH="228600" progId="Equation.DSMT4">
                  <p:embed/>
                  <p:pic>
                    <p:nvPicPr>
                      <p:cNvPr id="129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73688"/>
                        <a:ext cx="502920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755650" y="3933825"/>
          <a:ext cx="69342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8" imgW="2413000" imgH="469900" progId="Equation.3">
                  <p:embed/>
                </p:oleObj>
              </mc:Choice>
              <mc:Fallback>
                <p:oleObj name="Equation" r:id="rId8" imgW="2413000" imgH="469900" progId="Equation.3">
                  <p:embed/>
                  <p:pic>
                    <p:nvPicPr>
                      <p:cNvPr id="129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69342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6" name="Picture 6" descr="lec18s15_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842486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827584" y="188640"/>
            <a:ext cx="8316416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Obtain the frequency response of a second-order system</a:t>
            </a:r>
            <a:endParaRPr lang="en-US" altLang="zh-CN" sz="25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51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9"/>
          <p:cNvPicPr>
            <a:picLocks noChangeAspect="1" noChangeArrowheads="1"/>
          </p:cNvPicPr>
          <p:nvPr/>
        </p:nvPicPr>
        <p:blipFill>
          <a:blip r:embed="rId2">
            <a:lum bright="-42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30" y="913239"/>
            <a:ext cx="6789573" cy="518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7313" y="3752850"/>
            <a:ext cx="2228850" cy="461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rgbClr val="FF0000"/>
                </a:solidFill>
              </a:rPr>
              <a:t>Overdamped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688" y="3756025"/>
            <a:ext cx="2627312" cy="461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Critically damped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838" y="5983288"/>
            <a:ext cx="2152650" cy="461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rgbClr val="FF0000"/>
                </a:solidFill>
              </a:rPr>
              <a:t>Underdamped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827584" y="188640"/>
            <a:ext cx="8316416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Obtain the frequency response of a second-order system</a:t>
            </a:r>
            <a:endParaRPr lang="en-US" altLang="zh-CN" sz="25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010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23900" y="2192104"/>
            <a:ext cx="7696200" cy="127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80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r>
              <a:rPr lang="zh-CN" altLang="en-US" sz="80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02668" y="4596754"/>
            <a:ext cx="327904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</a:rPr>
              <a:t>2021.11.23</a:t>
            </a: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1294536" y="2481688"/>
            <a:ext cx="7346544" cy="74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6088" indent="-446088">
              <a:buNone/>
            </a:pPr>
            <a:r>
              <a:rPr lang="en-US" altLang="zh-CN" sz="4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 and   commands </a:t>
            </a:r>
            <a:endParaRPr lang="en-US" altLang="zh-CN" sz="40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内容占位符 6"/>
          <p:cNvSpPr txBox="1">
            <a:spLocks/>
          </p:cNvSpPr>
          <p:nvPr/>
        </p:nvSpPr>
        <p:spPr bwMode="auto">
          <a:xfrm>
            <a:off x="1334292" y="1540138"/>
            <a:ext cx="7346544" cy="74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6088" indent="-446088">
              <a:buNone/>
            </a:pPr>
            <a:r>
              <a:rPr lang="en-US" altLang="zh-CN" sz="4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Introduction of Lab4</a:t>
            </a:r>
          </a:p>
          <a:p>
            <a:pPr marL="446088" indent="-446088">
              <a:buNone/>
            </a:pPr>
            <a:r>
              <a:rPr lang="en-US" altLang="zh-CN" sz="4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1334292" y="1540138"/>
            <a:ext cx="7221947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0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Introduction of Lab4</a:t>
            </a:r>
          </a:p>
          <a:p>
            <a:pPr marL="0" indent="0">
              <a:buNone/>
            </a:pPr>
            <a:r>
              <a:rPr lang="en-US" altLang="zh-CN" sz="40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4000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9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Introduction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3048" y="1391190"/>
            <a:ext cx="79707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Objective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 Understand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sampling theorem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and verify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aliasing phenomenon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due to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undersampling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2. Perform Single-Sideband AM with Hilbert Transform.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3. Make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pole-zero plot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for CT and DT system.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4. Understand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pole location’s influence on the frequency response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of a system.</a:t>
            </a:r>
          </a:p>
        </p:txBody>
      </p:sp>
    </p:spTree>
    <p:extLst>
      <p:ext uri="{BB962C8B-B14F-4D97-AF65-F5344CB8AC3E}">
        <p14:creationId xmlns:p14="http://schemas.microsoft.com/office/powerpoint/2010/main" val="5688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Introduction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4516" y="1968323"/>
            <a:ext cx="8014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Related commands: </a:t>
            </a:r>
            <a:r>
              <a:rPr lang="en-US" altLang="zh-CN" sz="3200" dirty="0" err="1"/>
              <a:t>fft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freqs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freqz</a:t>
            </a:r>
            <a:r>
              <a:rPr lang="en-US" altLang="zh-CN" sz="3200" dirty="0"/>
              <a:t>, filter, </a:t>
            </a:r>
            <a:r>
              <a:rPr lang="en-US" altLang="zh-CN" sz="3200" dirty="0" err="1"/>
              <a:t>conv</a:t>
            </a:r>
            <a:r>
              <a:rPr lang="en-US" altLang="zh-CN" sz="3200" dirty="0"/>
              <a:t>, roots, </a:t>
            </a:r>
            <a:r>
              <a:rPr lang="en-US" altLang="zh-CN" sz="3200" dirty="0" err="1"/>
              <a:t>zplane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dpzplot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584" y="4263151"/>
            <a:ext cx="7931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Submit your report before: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 31, 2021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1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of lab3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4320" y="1192297"/>
            <a:ext cx="75047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Exercises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Verify the aliasing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phenomenun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due to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undersampling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r>
              <a:rPr lang="en-US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7.1 (a)(b)(c)(d)</a:t>
            </a:r>
            <a:endParaRPr lang="en-US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Make pole-zero plot using MATLAB. </a:t>
            </a:r>
            <a:r>
              <a:rPr lang="en-US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9.1 (a)(c), 10.2 (a)</a:t>
            </a:r>
            <a:endParaRPr lang="en-US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Obtain the frequency response of a second-order system. </a:t>
            </a:r>
            <a:r>
              <a:rPr lang="en-US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9.2 (a)(b)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422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1271993" y="1682535"/>
            <a:ext cx="7221947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Introduction of Lab4</a:t>
            </a:r>
          </a:p>
          <a:p>
            <a:pPr marL="0" indent="0">
              <a:buNone/>
            </a:pPr>
            <a:r>
              <a:rPr lang="en-US" altLang="zh-CN" sz="40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4000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内容占位符 6"/>
          <p:cNvSpPr txBox="1">
            <a:spLocks/>
          </p:cNvSpPr>
          <p:nvPr/>
        </p:nvSpPr>
        <p:spPr bwMode="auto">
          <a:xfrm>
            <a:off x="1271993" y="3117792"/>
            <a:ext cx="7346544" cy="74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6088" indent="-446088">
              <a:buNone/>
            </a:pPr>
            <a:r>
              <a:rPr lang="en-US" altLang="zh-CN" sz="4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 and   commands </a:t>
            </a:r>
            <a:endParaRPr lang="en-US" altLang="zh-CN" sz="40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1271993" y="3117791"/>
            <a:ext cx="7346544" cy="74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6088" indent="-446088">
              <a:buNone/>
            </a:pPr>
            <a:r>
              <a:rPr lang="en-US" altLang="zh-CN" sz="40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 and   commands </a:t>
            </a:r>
            <a:endParaRPr lang="en-US" altLang="zh-CN" sz="4000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1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eminar}\pagestyle{empty}&#10;\usepackage{amsmath,semcolor}&#10;\newcommand{\R}{\mbox{$\Re e\{s\}$}}&#10;\newcommand{\Ra}{\mbox{$\Re e\{a\}$}}&#10;\newcommand{\Di}{\displaystyle}&#10;&#10;\begin{document}&#10;$ H(s)=\Di\frac{\omega_n^2}{s^2+2\zeta \omega_n s + \omega_n^2} $  \quad ROC $ \R&gt; \Re e$(pole)&#10;\end{document}&#10;"/>
  <p:tag name="EXTERNALNAME" val="lec18s15_1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3.875"/>
  <p:tag name="PICTUREFILESIZE" val="527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eminar}\pagestyle{empty}&#10;\usepackage{amsmath,semcolor}&#10;\newcommand{\R}{\mbox{$\Re e\{s\}$}}&#10;\newcommand{\Ra}{\mbox{$\Re e\{a\}$}}&#10;\newcommand{\Di}{\displaystyle}&#10;&#10;\begin{document}&#10;$ H(s)=\Di\frac{\omega_n^2}{s^2+2\zeta \omega_n s + \omega_n^2} $  \quad ROC $ \R&gt; \Re e$(pole)&#10;\end{document}&#10;"/>
  <p:tag name="EXTERNALNAME" val="lec18s15_1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3.875"/>
  <p:tag name="PICTUREFILESIZE" val="52766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23174</TotalTime>
  <Words>1968</Words>
  <Application>Microsoft Office PowerPoint</Application>
  <PresentationFormat>On-screen Show (4:3)</PresentationFormat>
  <Paragraphs>321</Paragraphs>
  <Slides>43</Slides>
  <Notes>23</Notes>
  <HiddenSlides>4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61" baseType="lpstr">
      <vt:lpstr>Arial Unicode MS</vt:lpstr>
      <vt:lpstr>华文楷体</vt:lpstr>
      <vt:lpstr>宋体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自定义设计方案</vt:lpstr>
      <vt:lpstr>默认设计模板</vt:lpstr>
      <vt:lpstr>2_默认设计模板</vt:lpstr>
      <vt:lpstr>Image</vt:lpstr>
      <vt:lpstr>Microsoft Equation 3.0</vt:lpstr>
      <vt:lpstr>MathType 6.0 Equation</vt:lpstr>
      <vt:lpstr>Equation</vt:lpstr>
      <vt:lpstr>PowerPoint Presentation</vt:lpstr>
      <vt:lpstr>PowerPoint Presentation</vt:lpstr>
      <vt:lpstr>PowerPoint Presentation</vt:lpstr>
      <vt:lpstr> Chief objects for 4 Labs:</vt:lpstr>
      <vt:lpstr>Contents</vt:lpstr>
      <vt:lpstr>1. Introduction </vt:lpstr>
      <vt:lpstr>1. Introduction </vt:lpstr>
      <vt:lpstr>1. Introduction of lab3</vt:lpstr>
      <vt:lpstr>Contents</vt:lpstr>
      <vt:lpstr>Contents</vt:lpstr>
      <vt:lpstr>2.1 sampling</vt:lpstr>
      <vt:lpstr>2.1 sampling</vt:lpstr>
      <vt:lpstr>PowerPoint Presentation</vt:lpstr>
      <vt:lpstr>PowerPoint Presentation</vt:lpstr>
      <vt:lpstr>2.1 sampling</vt:lpstr>
      <vt:lpstr>Contents</vt:lpstr>
      <vt:lpstr>2.2 The Hilbert Transform  and Single-Sideband AM</vt:lpstr>
      <vt:lpstr>PowerPoint Presentation</vt:lpstr>
      <vt:lpstr>PowerPoint Presentation</vt:lpstr>
      <vt:lpstr>PowerPoint Presentation</vt:lpstr>
      <vt:lpstr>2.2 The Hilbert Transform  and Single-Sideband AM</vt:lpstr>
      <vt:lpstr>2.2 The Hilbert Transform  and Single-Sideband AM</vt:lpstr>
      <vt:lpstr>2.2 The Hilbert Transform  and Single-Sideband AM</vt:lpstr>
      <vt:lpstr>PowerPoint Presentation</vt:lpstr>
      <vt:lpstr>PowerPoint Presentation</vt:lpstr>
      <vt:lpstr>PowerPoint Presentation</vt:lpstr>
      <vt:lpstr>2.2 The Hilbert Transform  and Single-Sideband AM</vt:lpstr>
      <vt:lpstr>2.2 The Hilbert Transform  and Single-Sideband AM</vt:lpstr>
      <vt:lpstr>2.2 The Hilbert Transform  and Single-Sideband AM</vt:lpstr>
      <vt:lpstr>Contents</vt:lpstr>
      <vt:lpstr>2.3 Making Continuous-TimePole-Zero Diagrams</vt:lpstr>
      <vt:lpstr>2.3 Making Continuous-TimePole-Zero Diagrams</vt:lpstr>
      <vt:lpstr>2.3 Making Continuous-TimePole-Zero Diagrams</vt:lpstr>
      <vt:lpstr>2.3 Making Continuous-TimePole-Zero Diagrams</vt:lpstr>
      <vt:lpstr>2.3 Making Discrete-Time Pole-Zero Diagrams</vt:lpstr>
      <vt:lpstr>2.3 Making Discrete-Time Pole-Zero Diagrams</vt:lpstr>
      <vt:lpstr>2.3 Making Discrete-Time Pole-Zero Diagrams</vt:lpstr>
      <vt:lpstr>2.3 Making Discrete-Time Pole-Zero Diagrams</vt:lpstr>
      <vt:lpstr>Contents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LingFang Wang</dc:creator>
  <cp:lastModifiedBy>Lingfang Wang</cp:lastModifiedBy>
  <cp:revision>752</cp:revision>
  <dcterms:created xsi:type="dcterms:W3CDTF">2016-11-24T09:12:08Z</dcterms:created>
  <dcterms:modified xsi:type="dcterms:W3CDTF">2021-11-07T02:47:23Z</dcterms:modified>
</cp:coreProperties>
</file>