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notesMasterIdLst>
    <p:notesMasterId r:id="rId34"/>
  </p:notesMasterIdLst>
  <p:handoutMasterIdLst>
    <p:handoutMasterId r:id="rId35"/>
  </p:handoutMasterIdLst>
  <p:sldIdLst>
    <p:sldId id="630" r:id="rId2"/>
    <p:sldId id="641" r:id="rId3"/>
    <p:sldId id="694" r:id="rId4"/>
    <p:sldId id="631" r:id="rId5"/>
    <p:sldId id="644" r:id="rId6"/>
    <p:sldId id="642" r:id="rId7"/>
    <p:sldId id="645" r:id="rId8"/>
    <p:sldId id="284" r:id="rId9"/>
    <p:sldId id="295" r:id="rId10"/>
    <p:sldId id="296" r:id="rId11"/>
    <p:sldId id="313" r:id="rId12"/>
    <p:sldId id="297" r:id="rId13"/>
    <p:sldId id="298" r:id="rId14"/>
    <p:sldId id="308" r:id="rId15"/>
    <p:sldId id="259" r:id="rId16"/>
    <p:sldId id="260" r:id="rId17"/>
    <p:sldId id="261" r:id="rId18"/>
    <p:sldId id="263" r:id="rId19"/>
    <p:sldId id="264" r:id="rId20"/>
    <p:sldId id="265" r:id="rId21"/>
    <p:sldId id="315" r:id="rId22"/>
    <p:sldId id="309" r:id="rId23"/>
    <p:sldId id="310" r:id="rId24"/>
    <p:sldId id="316" r:id="rId25"/>
    <p:sldId id="311" r:id="rId26"/>
    <p:sldId id="312" r:id="rId27"/>
    <p:sldId id="318" r:id="rId28"/>
    <p:sldId id="319" r:id="rId29"/>
    <p:sldId id="320" r:id="rId30"/>
    <p:sldId id="322" r:id="rId31"/>
    <p:sldId id="637" r:id="rId32"/>
    <p:sldId id="643" r:id="rId33"/>
  </p:sldIdLst>
  <p:sldSz cx="9144000" cy="6858000" type="screen4x3"/>
  <p:notesSz cx="6858000" cy="93138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fang Wang" initials="LW" lastIdx="1" clrIdx="0">
    <p:extLst>
      <p:ext uri="{19B8F6BF-5375-455C-9EA6-DF929625EA0E}">
        <p15:presenceInfo xmlns:p15="http://schemas.microsoft.com/office/powerpoint/2012/main" userId="110aa2c666098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000000"/>
    <a:srgbClr val="FF0066"/>
    <a:srgbClr val="C76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3824" autoAdjust="0"/>
  </p:normalViewPr>
  <p:slideViewPr>
    <p:cSldViewPr>
      <p:cViewPr varScale="1">
        <p:scale>
          <a:sx n="89" d="100"/>
          <a:sy n="89" d="100"/>
        </p:scale>
        <p:origin x="675" y="54"/>
      </p:cViewPr>
      <p:guideLst>
        <p:guide orient="horz" pos="2160"/>
        <p:guide pos="2880"/>
      </p:guideLst>
    </p:cSldViewPr>
  </p:slideViewPr>
  <p:notesTextViewPr>
    <p:cViewPr>
      <p:scale>
        <a:sx n="122" d="100"/>
        <a:sy n="122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B71-442D-B328-F2D240BEE5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B71-442D-B328-F2D240BEE5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71-442D-B328-F2D240BEE5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0D-4AAA-A150-331368EBE6DD}"/>
              </c:ext>
            </c:extLst>
          </c:dPt>
          <c:dLbls>
            <c:dLbl>
              <c:idx val="0"/>
              <c:layout>
                <c:manualLayout>
                  <c:x val="-4.4268543461858718E-2"/>
                  <c:y val="8.27950359123101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71451723317063E-2"/>
                      <c:h val="7.60821204192779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9B71-442D-B328-F2D240BEE52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4BD6139-21EB-43AF-B1F3-5D9824536B35}" type="PERCENTAGE">
                      <a:rPr lang="en-US" sz="1600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B71-442D-B328-F2D240BEE5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Homework and Class tests</c:v>
                </c:pt>
                <c:pt idx="1">
                  <c:v>Lab work</c:v>
                </c:pt>
                <c:pt idx="2">
                  <c:v>Mid-term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0.05</c:v>
                </c:pt>
                <c:pt idx="1">
                  <c:v>0.2</c:v>
                </c:pt>
                <c:pt idx="2">
                  <c:v>0.2</c:v>
                </c:pt>
                <c:pt idx="3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71-442D-B328-F2D240BEE52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029FB8-C93B-470B-9D26-14DE9D90E3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DC2472-A617-4450-925A-5466AD163A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2D9B370-5967-4678-A45C-6E4471C2E48D}" type="datetimeFigureOut">
              <a:rPr lang="zh-CN" altLang="en-US"/>
              <a:pPr>
                <a:defRPr/>
              </a:pPr>
              <a:t>2021/8/30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291987-C9A7-4C7F-8053-352B7CB407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E86D9B-1B1F-4F29-88D7-997D828F38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F637456-4324-465F-9549-A9EE60064E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2-08T07:18:00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8627 19040 0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3F8CAE4-DC3A-4D20-9B03-F3B2B83EC1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3C4651E-81F8-4D07-8BC3-F548A2612C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9250002-212F-4389-A22F-4050701063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6142BF1-BF25-4359-B389-918CF7E630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9FD7F94-FA41-4FC3-A15E-42CF4BE09A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3"/>
            <a:ext cx="2971800" cy="4656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EA7AE4F-F491-4A07-8733-0C52482B8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3"/>
            <a:ext cx="2971800" cy="4656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9DEFA05-5C97-4B6E-BE2B-771344331A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D476071-9CB3-4E76-BE49-AE1881A98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0985D1-7846-4F9F-8B6A-2447F5300719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7368C3C-6FBC-4A3F-BA35-817E6985A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1FFAEAE-CA36-4737-9353-23AC360B6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7173" name="页眉占位符 1">
            <a:extLst>
              <a:ext uri="{FF2B5EF4-FFF2-40B4-BE49-F238E27FC236}">
                <a16:creationId xmlns:a16="http://schemas.microsoft.com/office/drawing/2014/main" id="{37D350F5-EACA-4CAC-9F1F-EE0137DE2B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DEFA05-5C97-4B6E-BE2B-771344331AB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34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DEFA05-5C97-4B6E-BE2B-771344331AB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32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DEFA05-5C97-4B6E-BE2B-771344331AB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714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DEFA05-5C97-4B6E-BE2B-771344331AB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499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4539AD4-6049-41CF-AAB4-1182C8E6F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19098E-0034-41DF-ADA3-D976F770693B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F8458BF-951E-42A9-9633-3BA0130FD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3BAE30D-9560-45A0-A2C1-1F01E327E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4581" name="页眉占位符 1">
            <a:extLst>
              <a:ext uri="{FF2B5EF4-FFF2-40B4-BE49-F238E27FC236}">
                <a16:creationId xmlns:a16="http://schemas.microsoft.com/office/drawing/2014/main" id="{F895FA5D-F695-4EA8-9275-2E245FCAA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282104B-8E46-4B98-8501-E94725B3F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1F5C72-5197-4CBE-AFA0-A735E86C3DBA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E874F2-C64D-4E16-AF35-7E4120C798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2A07471-6841-44D2-BFC1-269962D88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6629" name="页眉占位符 1">
            <a:extLst>
              <a:ext uri="{FF2B5EF4-FFF2-40B4-BE49-F238E27FC236}">
                <a16:creationId xmlns:a16="http://schemas.microsoft.com/office/drawing/2014/main" id="{7BA10660-B265-4684-9482-AA68365213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EB725C5F-F997-4445-95EF-64C888936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EA0B68-3FBA-4CCA-8344-7DA2A9722D96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C532CBE-996A-4370-820C-A8B97B6BB2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0DA3669-520A-48B0-8784-26C77C47C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8677" name="页眉占位符 1">
            <a:extLst>
              <a:ext uri="{FF2B5EF4-FFF2-40B4-BE49-F238E27FC236}">
                <a16:creationId xmlns:a16="http://schemas.microsoft.com/office/drawing/2014/main" id="{358C3BA1-2168-4798-AA1D-3BE8CEAB8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10880C6-BF6C-4FE6-BB72-9B09A6C36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AD42DA-9814-4BF6-9986-6FA8B32C4876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D88E82B-71FC-493C-B2BA-E4CED392A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DFD8844-37EB-486D-8127-5DAC603A9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30725" name="页眉占位符 1">
            <a:extLst>
              <a:ext uri="{FF2B5EF4-FFF2-40B4-BE49-F238E27FC236}">
                <a16:creationId xmlns:a16="http://schemas.microsoft.com/office/drawing/2014/main" id="{49153D84-08FF-402C-86D2-7E761D5126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09613C1-B091-440E-9FBB-F54EC05EB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F93928-22D7-4F6E-AA41-9131F10C9654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8614CC5-2EA7-41BB-9DFF-DE8DE585B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4BF3623-491C-49C0-B78B-37D8E9A76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34821" name="页眉占位符 1">
            <a:extLst>
              <a:ext uri="{FF2B5EF4-FFF2-40B4-BE49-F238E27FC236}">
                <a16:creationId xmlns:a16="http://schemas.microsoft.com/office/drawing/2014/main" id="{67FE6154-2980-4E24-80B2-9EB47DC79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7641180-A01B-45BD-B70D-4CED96789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F3FD1C-0CF3-4783-ACAF-4E62F71C7FB5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5E60C09-B8BA-45FC-A521-380194F91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5A38D2F-ABEE-4807-A3A8-6E6256B76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36869" name="页眉占位符 1">
            <a:extLst>
              <a:ext uri="{FF2B5EF4-FFF2-40B4-BE49-F238E27FC236}">
                <a16:creationId xmlns:a16="http://schemas.microsoft.com/office/drawing/2014/main" id="{95FF4BA4-0109-426F-991A-030853607D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C6DDC82-FE5A-4F9E-90FC-E879F6976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322698-0FB2-4BD8-878B-46D21590955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F9E7EAE-67DF-424A-B95F-E33ACE27D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1029D3E-D3C1-42B8-A413-1C5B5808D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9221" name="页眉占位符 1">
            <a:extLst>
              <a:ext uri="{FF2B5EF4-FFF2-40B4-BE49-F238E27FC236}">
                <a16:creationId xmlns:a16="http://schemas.microsoft.com/office/drawing/2014/main" id="{A7B15212-70EF-4166-B0D4-C384D351D0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4FCA1EF-DD29-4600-8791-BDB3791E0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6675BE-9730-4FED-A3A4-94E0710F8972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904423F-6A86-4945-9726-7D49E751B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0913510-22A7-4218-9E39-86693BB5C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38917" name="页眉占位符 1">
            <a:extLst>
              <a:ext uri="{FF2B5EF4-FFF2-40B4-BE49-F238E27FC236}">
                <a16:creationId xmlns:a16="http://schemas.microsoft.com/office/drawing/2014/main" id="{45585E1D-5851-41CC-9BDE-1B81A5E621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BA0B26D-0735-4CCD-BC8D-82FF3C984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527C82-B69D-40D1-8DF1-B9B166634088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AE36BD5-B6C5-45A5-BABE-1BD14943A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AE142A9-EC26-4999-8CA1-13BFF6040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40965" name="页眉占位符 1">
            <a:extLst>
              <a:ext uri="{FF2B5EF4-FFF2-40B4-BE49-F238E27FC236}">
                <a16:creationId xmlns:a16="http://schemas.microsoft.com/office/drawing/2014/main" id="{EF8162E1-7037-4135-9162-37CB3AD2A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3F30C2C-F77C-4982-A117-89F38195A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FED859-383A-4909-8A8D-A085F48BAA1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E17C60B-6B04-483B-904A-B999705DA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7C4B613-9574-40EC-A861-931821941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45061" name="页眉占位符 1">
            <a:extLst>
              <a:ext uri="{FF2B5EF4-FFF2-40B4-BE49-F238E27FC236}">
                <a16:creationId xmlns:a16="http://schemas.microsoft.com/office/drawing/2014/main" id="{19A51AE6-4F1C-47D0-9300-0FDC777885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DB5EA94-D55A-4C4E-A366-3470C0C10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D6FB7D-030E-437E-BDE2-BB07EA9FDE17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050FD2A-68C3-490B-B637-2EC2F3865B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02C30D4-5586-4502-AB0F-3392CA27E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47109" name="页眉占位符 1">
            <a:extLst>
              <a:ext uri="{FF2B5EF4-FFF2-40B4-BE49-F238E27FC236}">
                <a16:creationId xmlns:a16="http://schemas.microsoft.com/office/drawing/2014/main" id="{EF988AD9-0FEF-47F7-A05E-5FDA938426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C7FDF81-2F2C-4CBD-AD7F-C99DD8AE13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5B75F8-9B60-4A46-AEC0-015DAD823B8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FBA6E40-B2B7-4E11-93C1-A569A7CEF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34519A7-5BAA-4418-BA6B-CF2C7BBDA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49157" name="页眉占位符 1">
            <a:extLst>
              <a:ext uri="{FF2B5EF4-FFF2-40B4-BE49-F238E27FC236}">
                <a16:creationId xmlns:a16="http://schemas.microsoft.com/office/drawing/2014/main" id="{7C6495C3-7010-4050-85D8-73A99CBE4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C3BFCAF-EAC9-45BF-9D61-767127220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A68E8-0AE7-45E2-A67B-0B7FCEFBEB53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F11BBE4-C995-4465-80F0-A8FA6F5C4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020F685-5C22-453C-BEE1-85143C9AD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51205" name="页眉占位符 1">
            <a:extLst>
              <a:ext uri="{FF2B5EF4-FFF2-40B4-BE49-F238E27FC236}">
                <a16:creationId xmlns:a16="http://schemas.microsoft.com/office/drawing/2014/main" id="{69F5985C-AD89-4F4F-9D8C-60430DA72E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AE40C63-5BE0-45E8-9750-950A8C969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7D2736-12CE-491C-B5CB-1607005231CB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54D4E46-C661-431D-92D9-B9996E144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09E5B9B-BFA3-4B27-93AB-531CBFA62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53253" name="页眉占位符 1">
            <a:extLst>
              <a:ext uri="{FF2B5EF4-FFF2-40B4-BE49-F238E27FC236}">
                <a16:creationId xmlns:a16="http://schemas.microsoft.com/office/drawing/2014/main" id="{0618A4EA-DF97-4B25-AE2E-FB15804A7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DA670B6-8EDD-4BB6-AC6A-3BFCA6C79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346436-8BC0-44A0-AC5B-F245E4428595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7E82BB4-2985-4A2B-A78C-C9FAA5F15C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3CB6633-3B29-4FFC-8DD1-D3E4059F3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55301" name="页眉占位符 1">
            <a:extLst>
              <a:ext uri="{FF2B5EF4-FFF2-40B4-BE49-F238E27FC236}">
                <a16:creationId xmlns:a16="http://schemas.microsoft.com/office/drawing/2014/main" id="{90AC4897-67A0-40A4-97D3-F1B4AD141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8D26CF1-E8A5-4EAB-9C37-C1B9671CB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5E5F57-0648-4281-AAB4-A27A9CDFFC31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27EF562-D26A-4B6C-830B-679D1057B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77F1B50-B2D6-4C23-A1DD-D97D5B053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57349" name="页眉占位符 1">
            <a:extLst>
              <a:ext uri="{FF2B5EF4-FFF2-40B4-BE49-F238E27FC236}">
                <a16:creationId xmlns:a16="http://schemas.microsoft.com/office/drawing/2014/main" id="{2DF4E172-D4C5-4964-B5FB-AF80653317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F9626F8-A3FD-4A8B-BB00-33E42319C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55D9DD-8B33-4F2C-9CCD-BFC9410859B9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F51BC53-FA8A-4116-BA9F-7147708408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CAD5256-6CBF-4D00-821A-873B705A5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59397" name="页眉占位符 1">
            <a:extLst>
              <a:ext uri="{FF2B5EF4-FFF2-40B4-BE49-F238E27FC236}">
                <a16:creationId xmlns:a16="http://schemas.microsoft.com/office/drawing/2014/main" id="{BB12CC29-79DB-4281-BF79-A8DCA6A526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C6DDC82-FE5A-4F9E-90FC-E879F6976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322698-0FB2-4BD8-878B-46D21590955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F9E7EAE-67DF-424A-B95F-E33ACE27D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1029D3E-D3C1-42B8-A413-1C5B5808D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9221" name="页眉占位符 1">
            <a:extLst>
              <a:ext uri="{FF2B5EF4-FFF2-40B4-BE49-F238E27FC236}">
                <a16:creationId xmlns:a16="http://schemas.microsoft.com/office/drawing/2014/main" id="{A7B15212-70EF-4166-B0D4-C384D351D0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139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1EB4FA9-461F-4824-A0ED-55E791C72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6CB89D-3E98-401B-961A-2AAA40FB3A25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BD6FE6B-33B8-4BA7-91FD-C4932D127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08B90F6-2E06-42ED-9DC4-47B29FA1A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63493" name="页眉占位符 1">
            <a:extLst>
              <a:ext uri="{FF2B5EF4-FFF2-40B4-BE49-F238E27FC236}">
                <a16:creationId xmlns:a16="http://schemas.microsoft.com/office/drawing/2014/main" id="{98E6BB67-8575-4CEC-80B2-9DFF993F9C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DEFA05-5C97-4B6E-BE2B-771344331AB1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5971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DEFA05-5C97-4B6E-BE2B-771344331AB1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42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0B4FFE6-1011-4C68-AFF4-60E93013C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75D325-A876-4B36-A9F2-C3EFF5942E7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74CDE30-782E-47FD-A577-15397BB92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14AC153-0621-4403-9648-E392BE84F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11269" name="页眉占位符 1">
            <a:extLst>
              <a:ext uri="{FF2B5EF4-FFF2-40B4-BE49-F238E27FC236}">
                <a16:creationId xmlns:a16="http://schemas.microsoft.com/office/drawing/2014/main" id="{A4270326-79D2-4650-BDAD-DBAB7A5809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EDC807B-0C3A-48A1-A8D2-1D20353377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B089D0-252E-4A18-824A-2879C4D6F082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B83A193-DC77-4BEE-B868-DDCE03C84E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0969DAA-102D-4E99-8E33-2984F5AFC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13317" name="页眉占位符 1">
            <a:extLst>
              <a:ext uri="{FF2B5EF4-FFF2-40B4-BE49-F238E27FC236}">
                <a16:creationId xmlns:a16="http://schemas.microsoft.com/office/drawing/2014/main" id="{3A1E5812-5E33-4B99-807D-E230EB54EA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DEFA05-5C97-4B6E-BE2B-771344331AB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95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DEFA05-5C97-4B6E-BE2B-771344331AB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50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4046784D-CFA1-41E6-8164-96402E8DD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ADAA8E-2FA4-4B16-A335-94CA80E9173D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AFAF80A-1177-4C19-ABC9-4444BC8DA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E3C3F94-1155-4F10-B975-ED9507D77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24085"/>
            <a:ext cx="5029200" cy="4191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15365" name="页眉占位符 1">
            <a:extLst>
              <a:ext uri="{FF2B5EF4-FFF2-40B4-BE49-F238E27FC236}">
                <a16:creationId xmlns:a16="http://schemas.microsoft.com/office/drawing/2014/main" id="{98104D94-58C5-4F8E-8B5E-A85213144B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信号与系统讲稿（</a:t>
            </a:r>
            <a:r>
              <a:rPr lang="en-US" altLang="zh-CN"/>
              <a:t>Chapter 1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DEFA05-5C97-4B6E-BE2B-771344331AB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48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BB1E0-203E-41FA-A2CA-787A8E523AE8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8DCCF-88E7-49EA-BC80-A8B17D7CFEFD}"/>
              </a:ext>
            </a:extLst>
          </p:cNvPr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F3DED4C-FDA1-461F-909E-5FE0B294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BB6A9DE-3FB1-4456-9941-48D2F62E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C58A84-B217-4229-A1E0-BB1304F2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99BB1CC-25FA-4301-8DCA-A1D94D9CC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84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EF50-905F-47A6-BC28-5A011948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4A55-644B-4F87-A2B1-3CBE156B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FE5A-916D-4641-9AF5-E8A2C078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3F66E-0379-4F60-A25D-0B3F386F56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23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4699-2A48-4279-AFB9-2FB38EE7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E46E-E9B7-4CD9-BDA9-761989A6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2340-82A6-4286-977D-C0785C7B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4F3A1-5B44-46F1-B525-E8269B8414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424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523D4BB-E3F2-4D1C-A9AE-85C9F19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685FA2-AA0E-460B-8A7F-A965E583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82EC814-D71E-4542-93F9-2247CE47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03DC9-991B-45C2-A80D-529D0AAF73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29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75F55-3B01-4784-99F7-19C845E7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657E-90B1-4249-80ED-684909A9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21F1-8A33-40A5-A2FB-6492D02E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6AE2F-845A-4568-9428-A9D5BA4DC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50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5B4165-3F89-4EB5-B295-277602202090}"/>
              </a:ext>
            </a:extLst>
          </p:cNvPr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83FBE2-F830-40F6-80A7-82CB9111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F11FCD-1E60-44D1-B21C-64494E90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6B4D20-8437-4F1A-988A-9635E857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BF652-8DC2-44A9-B105-9343C69AB9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8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BB0F21-9CAC-4D00-AB6C-DB2099BC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086E59-3F61-4A12-90AA-03E8FD7F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D653F0-D384-485A-8FA3-D830A1FA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849A-28D8-495B-8E3B-C63CE562A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36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941A0BF-E705-45E7-9FB0-0E2B0989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E83603-400A-440D-A160-FAE97982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55D60ED-B45F-4FB3-8A3B-2A0C931A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E4E89-3E98-48C7-A65A-FA053F610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58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D1EC172-7334-49BF-8DEA-41AB3B82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C00F1D-03A2-479C-BEB8-4B2FF82A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3308B26-98B0-45B4-AAFD-DF1DA7C7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7491B-BC73-446D-AEA2-E854FFEF0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24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6156F96-3FD0-48F9-9692-9345F5BE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59156F-4D93-4D88-AC50-9521198F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7A7404-1FA1-4718-9E60-EC131AD7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AFAAB-902A-4B6C-8AEA-08A74FD33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69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32DEEB-E845-487D-83FB-5972BC0B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B66A31-186A-4E1C-BB75-7B110AB4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464307-73A3-446F-9470-778ED08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4BCE2-82DB-4E11-9A72-ED9EDF9E9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14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92E9B8-1ED0-41BD-9107-3F9E327F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57F810-5B84-4F66-AB11-295631DF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EEDCCD-6FD3-4CC3-BD98-421F5E19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91C66-A004-4DF0-8279-0E6542A09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9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3505E-AAC9-48D5-98E9-3B5BF7F355CD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339D97BE-32E6-4673-90A7-13DA5218F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73FF0EB-EE4C-4E0A-8B6E-43D63A3F5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2FB36-D27A-4761-A655-1B3E76CAE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1C5F-6555-49DD-9396-62979995B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735D-0110-4399-92FB-791B1C577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E8411B2-164C-4D13-A76F-9752FDA524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01" r:id="rId2"/>
    <p:sldLayoutId id="2147484014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Corbel" panose="020B0503020204020204" pitchFamily="34" charset="0"/>
          <a:ea typeface="宋体" panose="02010600030101010101" pitchFamily="2" charset="-122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f.wang@ue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9.wmf"/><Relationship Id="rId12" Type="http://schemas.openxmlformats.org/officeDocument/2006/relationships/image" Target="../media/image147.png"/><Relationship Id="rId17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15" Type="http://schemas.openxmlformats.org/officeDocument/2006/relationships/image" Target="../media/image18.wmf"/><Relationship Id="rId19" Type="http://schemas.openxmlformats.org/officeDocument/2006/relationships/image" Target="../media/image23.png"/><Relationship Id="rId1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4.png"/><Relationship Id="rId4" Type="http://schemas.openxmlformats.org/officeDocument/2006/relationships/image" Target="../media/image2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7" Type="http://schemas.openxmlformats.org/officeDocument/2006/relationships/image" Target="../media/image2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21" Type="http://schemas.openxmlformats.org/officeDocument/2006/relationships/notesSlide" Target="../notesSlides/notesSlide31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6.tmp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29.pn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image" Target="../media/image28.wmf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36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43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2.bin"/><Relationship Id="rId32" Type="http://schemas.openxmlformats.org/officeDocument/2006/relationships/image" Target="../media/image42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38.wmf"/><Relationship Id="rId28" Type="http://schemas.openxmlformats.org/officeDocument/2006/relationships/image" Target="../media/image40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34.wmf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2680352529@qq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163.com/newview/movie/free?pid=M8AROL7GG&amp;mid=M8AROOU9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6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09243FF5-B025-40A6-AA01-43A929088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8125"/>
            <a:ext cx="7881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5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Signals and Systems</a:t>
            </a: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4E066ED0-48E0-42ED-9A72-7F102252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811338"/>
            <a:ext cx="8135938" cy="18764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6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Wang Lingfang (</a:t>
            </a:r>
            <a:r>
              <a:rPr lang="zh-CN" altLang="en-US" sz="36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王玲芳</a:t>
            </a:r>
            <a:r>
              <a:rPr lang="en-US" altLang="zh-CN" sz="3600" kern="1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3600" dirty="0">
              <a:solidFill>
                <a:srgbClr val="0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(School of Optoelectronic Science and Engineering, UESTC)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FE899E0B-E016-4667-8458-EB5F7D3B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221163"/>
            <a:ext cx="6120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Email</a:t>
            </a:r>
            <a:r>
              <a:rPr kumimoji="1" lang="zh-CN" altLang="en-US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kumimoji="1"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hlinkClick r:id="rId3"/>
              </a:rPr>
              <a:t>lf.wang@uestc.edu.cn</a:t>
            </a:r>
            <a:endParaRPr kumimoji="1" lang="en-US" altLang="zh-CN" sz="3200" b="1" dirty="0">
              <a:solidFill>
                <a:srgbClr val="01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149" name="Line 11">
            <a:extLst>
              <a:ext uri="{FF2B5EF4-FFF2-40B4-BE49-F238E27FC236}">
                <a16:creationId xmlns:a16="http://schemas.microsoft.com/office/drawing/2014/main" id="{51BF7A4C-83BF-4DC7-A088-A6B8CF5F6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" y="1268413"/>
            <a:ext cx="9074150" cy="95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CD56B99-3D81-4E07-A821-17A01F1F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68" y="5445224"/>
            <a:ext cx="3700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Sep.2021----- Jan. 2022</a:t>
            </a:r>
            <a:endParaRPr kumimoji="1" lang="zh-CN" altLang="en-US" sz="2800" b="1" dirty="0">
              <a:solidFill>
                <a:srgbClr val="01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Object 2">
                <a:extLst>
                  <a:ext uri="{FF2B5EF4-FFF2-40B4-BE49-F238E27FC236}">
                    <a16:creationId xmlns:a16="http://schemas.microsoft.com/office/drawing/2014/main" id="{8046AE0F-3F26-440F-81C2-2CE520A94E2E}"/>
                  </a:ext>
                </a:extLst>
              </p:cNvPr>
              <p:cNvSpPr txBox="1"/>
              <p:nvPr/>
            </p:nvSpPr>
            <p:spPr bwMode="auto">
              <a:xfrm>
                <a:off x="2598324" y="3879851"/>
                <a:ext cx="4051920" cy="18847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4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7410" name="Object 2">
                <a:extLst>
                  <a:ext uri="{FF2B5EF4-FFF2-40B4-BE49-F238E27FC236}">
                    <a16:creationId xmlns:a16="http://schemas.microsoft.com/office/drawing/2014/main" id="{8046AE0F-3F26-440F-81C2-2CE520A9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8324" y="3879851"/>
                <a:ext cx="4051920" cy="1884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1" name="Rectangle 3">
            <a:extLst>
              <a:ext uri="{FF2B5EF4-FFF2-40B4-BE49-F238E27FC236}">
                <a16:creationId xmlns:a16="http://schemas.microsoft.com/office/drawing/2014/main" id="{841AC113-2B96-4926-AA6B-A96EFC07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4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Foreword</a:t>
            </a:r>
          </a:p>
        </p:txBody>
      </p:sp>
      <p:grpSp>
        <p:nvGrpSpPr>
          <p:cNvPr id="17412" name="Group 17">
            <a:extLst>
              <a:ext uri="{FF2B5EF4-FFF2-40B4-BE49-F238E27FC236}">
                <a16:creationId xmlns:a16="http://schemas.microsoft.com/office/drawing/2014/main" id="{E60F080B-963C-4EDD-91AF-6FC60F5B4388}"/>
              </a:ext>
            </a:extLst>
          </p:cNvPr>
          <p:cNvGrpSpPr>
            <a:grpSpLocks/>
          </p:cNvGrpSpPr>
          <p:nvPr/>
        </p:nvGrpSpPr>
        <p:grpSpPr bwMode="auto">
          <a:xfrm>
            <a:off x="0" y="1198563"/>
            <a:ext cx="8964488" cy="1928813"/>
            <a:chOff x="0" y="755"/>
            <a:chExt cx="5760" cy="1215"/>
          </a:xfrm>
        </p:grpSpPr>
        <p:sp>
          <p:nvSpPr>
            <p:cNvPr id="17414" name="AutoShape 5">
              <a:extLst>
                <a:ext uri="{FF2B5EF4-FFF2-40B4-BE49-F238E27FC236}">
                  <a16:creationId xmlns:a16="http://schemas.microsoft.com/office/drawing/2014/main" id="{7D101C4F-56C0-4362-8C20-6039CF7A7E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768"/>
              <a:ext cx="576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Line 7">
              <a:extLst>
                <a:ext uri="{FF2B5EF4-FFF2-40B4-BE49-F238E27FC236}">
                  <a16:creationId xmlns:a16="http://schemas.microsoft.com/office/drawing/2014/main" id="{BEE188B6-4327-4AE3-9FCF-51930CCF9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344"/>
              <a:ext cx="421" cy="1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Freeform 8">
              <a:extLst>
                <a:ext uri="{FF2B5EF4-FFF2-40B4-BE49-F238E27FC236}">
                  <a16:creationId xmlns:a16="http://schemas.microsoft.com/office/drawing/2014/main" id="{887FD863-2452-4133-8990-8CBA4220A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1263"/>
              <a:ext cx="198" cy="166"/>
            </a:xfrm>
            <a:custGeom>
              <a:avLst/>
              <a:gdLst>
                <a:gd name="T0" fmla="*/ 0 w 198"/>
                <a:gd name="T1" fmla="*/ 0 h 166"/>
                <a:gd name="T2" fmla="*/ 198 w 198"/>
                <a:gd name="T3" fmla="*/ 81 h 166"/>
                <a:gd name="T4" fmla="*/ 0 w 198"/>
                <a:gd name="T5" fmla="*/ 166 h 166"/>
                <a:gd name="T6" fmla="*/ 0 w 198"/>
                <a:gd name="T7" fmla="*/ 0 h 1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" h="166">
                  <a:moveTo>
                    <a:pt x="0" y="0"/>
                  </a:moveTo>
                  <a:lnTo>
                    <a:pt x="198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Rectangle 9">
              <a:extLst>
                <a:ext uri="{FF2B5EF4-FFF2-40B4-BE49-F238E27FC236}">
                  <a16:creationId xmlns:a16="http://schemas.microsoft.com/office/drawing/2014/main" id="{C43504C3-2554-4750-AED3-852C3D8FA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092"/>
              <a:ext cx="1308" cy="504"/>
            </a:xfrm>
            <a:prstGeom prst="rect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8" name="Line 10">
              <a:extLst>
                <a:ext uri="{FF2B5EF4-FFF2-40B4-BE49-F238E27FC236}">
                  <a16:creationId xmlns:a16="http://schemas.microsoft.com/office/drawing/2014/main" id="{ED729D8E-EDAA-4A49-B5F9-2CC15AD64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6" y="1344"/>
              <a:ext cx="421" cy="1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11">
              <a:extLst>
                <a:ext uri="{FF2B5EF4-FFF2-40B4-BE49-F238E27FC236}">
                  <a16:creationId xmlns:a16="http://schemas.microsoft.com/office/drawing/2014/main" id="{78537B54-8B0B-4DA6-B799-1C97363A2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" y="1263"/>
              <a:ext cx="202" cy="166"/>
            </a:xfrm>
            <a:custGeom>
              <a:avLst/>
              <a:gdLst>
                <a:gd name="T0" fmla="*/ 0 w 202"/>
                <a:gd name="T1" fmla="*/ 0 h 166"/>
                <a:gd name="T2" fmla="*/ 202 w 202"/>
                <a:gd name="T3" fmla="*/ 81 h 166"/>
                <a:gd name="T4" fmla="*/ 0 w 202"/>
                <a:gd name="T5" fmla="*/ 166 h 166"/>
                <a:gd name="T6" fmla="*/ 0 w 202"/>
                <a:gd name="T7" fmla="*/ 0 h 1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" h="166">
                  <a:moveTo>
                    <a:pt x="0" y="0"/>
                  </a:moveTo>
                  <a:lnTo>
                    <a:pt x="202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Rectangle 12">
              <a:extLst>
                <a:ext uri="{FF2B5EF4-FFF2-40B4-BE49-F238E27FC236}">
                  <a16:creationId xmlns:a16="http://schemas.microsoft.com/office/drawing/2014/main" id="{903656BC-2318-48C4-83F3-5A9427D54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1118"/>
              <a:ext cx="98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1" name="Rectangle 13">
              <a:extLst>
                <a:ext uri="{FF2B5EF4-FFF2-40B4-BE49-F238E27FC236}">
                  <a16:creationId xmlns:a16="http://schemas.microsoft.com/office/drawing/2014/main" id="{C796920B-563B-45BB-9850-DB0EA9F8A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755"/>
              <a:ext cx="114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Exciting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2" name="Rectangle 14">
              <a:extLst>
                <a:ext uri="{FF2B5EF4-FFF2-40B4-BE49-F238E27FC236}">
                  <a16:creationId xmlns:a16="http://schemas.microsoft.com/office/drawing/2014/main" id="{FB9E5159-1CD9-46EC-953E-2E0FC657A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1621"/>
              <a:ext cx="168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(input signal)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3" name="Rectangle 15">
              <a:extLst>
                <a:ext uri="{FF2B5EF4-FFF2-40B4-BE49-F238E27FC236}">
                  <a16:creationId xmlns:a16="http://schemas.microsoft.com/office/drawing/2014/main" id="{1FE9BEAA-84A1-4311-98A6-A86E0F117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853"/>
              <a:ext cx="1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24" name="Rectangle 16">
              <a:extLst>
                <a:ext uri="{FF2B5EF4-FFF2-40B4-BE49-F238E27FC236}">
                  <a16:creationId xmlns:a16="http://schemas.microsoft.com/office/drawing/2014/main" id="{AE363C91-0CB7-4AE6-BD25-35584A84A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621"/>
              <a:ext cx="185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(output signal)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413" name="Line 11">
            <a:extLst>
              <a:ext uri="{FF2B5EF4-FFF2-40B4-BE49-F238E27FC236}">
                <a16:creationId xmlns:a16="http://schemas.microsoft.com/office/drawing/2014/main" id="{CE52B0C3-71FB-4444-A62B-3D01C31AD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D0247914-463F-4AF2-8430-800A353D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4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Foreword</a:t>
            </a:r>
          </a:p>
        </p:txBody>
      </p:sp>
      <p:sp>
        <p:nvSpPr>
          <p:cNvPr id="18435" name="Rectangle 12">
            <a:extLst>
              <a:ext uri="{FF2B5EF4-FFF2-40B4-BE49-F238E27FC236}">
                <a16:creationId xmlns:a16="http://schemas.microsoft.com/office/drawing/2014/main" id="{B58D5C97-A9A7-440B-8194-71704E49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08050"/>
            <a:ext cx="57308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Example. Communication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13">
            <a:extLst>
              <a:ext uri="{FF2B5EF4-FFF2-40B4-BE49-F238E27FC236}">
                <a16:creationId xmlns:a16="http://schemas.microsoft.com/office/drawing/2014/main" id="{9D29834D-BB39-4677-B058-D0885CDDD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89138"/>
            <a:ext cx="1008063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 </a:t>
            </a:r>
          </a:p>
          <a:p>
            <a:pPr eaLnBrk="1" hangingPunct="1"/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37" name="Group 25">
            <a:extLst>
              <a:ext uri="{FF2B5EF4-FFF2-40B4-BE49-F238E27FC236}">
                <a16:creationId xmlns:a16="http://schemas.microsoft.com/office/drawing/2014/main" id="{4C5D22C8-D9D2-4E02-86B3-152DC5FE218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492375"/>
            <a:ext cx="8243888" cy="1081088"/>
            <a:chOff x="204" y="1570"/>
            <a:chExt cx="5193" cy="681"/>
          </a:xfrm>
        </p:grpSpPr>
        <p:sp>
          <p:nvSpPr>
            <p:cNvPr id="18447" name="Line 6">
              <a:extLst>
                <a:ext uri="{FF2B5EF4-FFF2-40B4-BE49-F238E27FC236}">
                  <a16:creationId xmlns:a16="http://schemas.microsoft.com/office/drawing/2014/main" id="{1BA16F9D-0378-4F06-8165-E9973D28E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887"/>
              <a:ext cx="427" cy="1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Freeform 7">
              <a:extLst>
                <a:ext uri="{FF2B5EF4-FFF2-40B4-BE49-F238E27FC236}">
                  <a16:creationId xmlns:a16="http://schemas.microsoft.com/office/drawing/2014/main" id="{B3B2898F-CF43-4CA8-BAAF-172101C9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" y="1806"/>
              <a:ext cx="201" cy="166"/>
            </a:xfrm>
            <a:custGeom>
              <a:avLst/>
              <a:gdLst>
                <a:gd name="T0" fmla="*/ 0 w 198"/>
                <a:gd name="T1" fmla="*/ 0 h 166"/>
                <a:gd name="T2" fmla="*/ 239 w 198"/>
                <a:gd name="T3" fmla="*/ 81 h 166"/>
                <a:gd name="T4" fmla="*/ 0 w 198"/>
                <a:gd name="T5" fmla="*/ 166 h 166"/>
                <a:gd name="T6" fmla="*/ 0 w 198"/>
                <a:gd name="T7" fmla="*/ 0 h 1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" h="166">
                  <a:moveTo>
                    <a:pt x="0" y="0"/>
                  </a:moveTo>
                  <a:lnTo>
                    <a:pt x="198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Rectangle 8">
              <a:extLst>
                <a:ext uri="{FF2B5EF4-FFF2-40B4-BE49-F238E27FC236}">
                  <a16:creationId xmlns:a16="http://schemas.microsoft.com/office/drawing/2014/main" id="{D3A15A08-7B2A-429E-B392-F8A68CAD1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1661"/>
              <a:ext cx="1192" cy="504"/>
            </a:xfrm>
            <a:prstGeom prst="rect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0" name="Line 9">
              <a:extLst>
                <a:ext uri="{FF2B5EF4-FFF2-40B4-BE49-F238E27FC236}">
                  <a16:creationId xmlns:a16="http://schemas.microsoft.com/office/drawing/2014/main" id="{366E1B94-1CA5-469C-84BF-6EF9C2A34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933"/>
              <a:ext cx="427" cy="1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Freeform 10">
              <a:extLst>
                <a:ext uri="{FF2B5EF4-FFF2-40B4-BE49-F238E27FC236}">
                  <a16:creationId xmlns:a16="http://schemas.microsoft.com/office/drawing/2014/main" id="{6695F522-CDE6-4AEB-8E30-58FD8D919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" y="1842"/>
              <a:ext cx="205" cy="166"/>
            </a:xfrm>
            <a:custGeom>
              <a:avLst/>
              <a:gdLst>
                <a:gd name="T0" fmla="*/ 0 w 202"/>
                <a:gd name="T1" fmla="*/ 0 h 166"/>
                <a:gd name="T2" fmla="*/ 242 w 202"/>
                <a:gd name="T3" fmla="*/ 81 h 166"/>
                <a:gd name="T4" fmla="*/ 0 w 202"/>
                <a:gd name="T5" fmla="*/ 166 h 166"/>
                <a:gd name="T6" fmla="*/ 0 w 202"/>
                <a:gd name="T7" fmla="*/ 0 h 1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" h="166">
                  <a:moveTo>
                    <a:pt x="0" y="0"/>
                  </a:moveTo>
                  <a:lnTo>
                    <a:pt x="202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Rectangle 11">
              <a:extLst>
                <a:ext uri="{FF2B5EF4-FFF2-40B4-BE49-F238E27FC236}">
                  <a16:creationId xmlns:a16="http://schemas.microsoft.com/office/drawing/2014/main" id="{D7B3E523-3A59-4B0D-AD46-289FA87BF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752"/>
              <a:ext cx="1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Transmitter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3" name="Line 18">
              <a:extLst>
                <a:ext uri="{FF2B5EF4-FFF2-40B4-BE49-F238E27FC236}">
                  <a16:creationId xmlns:a16="http://schemas.microsoft.com/office/drawing/2014/main" id="{D4B7CB5F-6205-4E11-95BE-40792285C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932"/>
              <a:ext cx="427" cy="1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Freeform 19">
              <a:extLst>
                <a:ext uri="{FF2B5EF4-FFF2-40B4-BE49-F238E27FC236}">
                  <a16:creationId xmlns:a16="http://schemas.microsoft.com/office/drawing/2014/main" id="{C7C8BAFF-65C8-46C7-984A-03BB427DE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1851"/>
              <a:ext cx="201" cy="166"/>
            </a:xfrm>
            <a:custGeom>
              <a:avLst/>
              <a:gdLst>
                <a:gd name="T0" fmla="*/ 0 w 198"/>
                <a:gd name="T1" fmla="*/ 0 h 166"/>
                <a:gd name="T2" fmla="*/ 239 w 198"/>
                <a:gd name="T3" fmla="*/ 81 h 166"/>
                <a:gd name="T4" fmla="*/ 0 w 198"/>
                <a:gd name="T5" fmla="*/ 166 h 166"/>
                <a:gd name="T6" fmla="*/ 0 w 198"/>
                <a:gd name="T7" fmla="*/ 0 h 1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" h="166">
                  <a:moveTo>
                    <a:pt x="0" y="0"/>
                  </a:moveTo>
                  <a:lnTo>
                    <a:pt x="198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Rectangle 20">
              <a:extLst>
                <a:ext uri="{FF2B5EF4-FFF2-40B4-BE49-F238E27FC236}">
                  <a16:creationId xmlns:a16="http://schemas.microsoft.com/office/drawing/2014/main" id="{F490800E-72D3-47ED-A479-096D626E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706"/>
              <a:ext cx="1043" cy="504"/>
            </a:xfrm>
            <a:prstGeom prst="rect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6" name="Line 21">
              <a:extLst>
                <a:ext uri="{FF2B5EF4-FFF2-40B4-BE49-F238E27FC236}">
                  <a16:creationId xmlns:a16="http://schemas.microsoft.com/office/drawing/2014/main" id="{4201ED8F-34C8-49C1-B295-49664F571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933"/>
              <a:ext cx="427" cy="1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Freeform 22">
              <a:extLst>
                <a:ext uri="{FF2B5EF4-FFF2-40B4-BE49-F238E27FC236}">
                  <a16:creationId xmlns:a16="http://schemas.microsoft.com/office/drawing/2014/main" id="{0949B422-49A4-4D86-AD15-9C03DBDD3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" y="1852"/>
              <a:ext cx="205" cy="166"/>
            </a:xfrm>
            <a:custGeom>
              <a:avLst/>
              <a:gdLst>
                <a:gd name="T0" fmla="*/ 0 w 202"/>
                <a:gd name="T1" fmla="*/ 0 h 166"/>
                <a:gd name="T2" fmla="*/ 242 w 202"/>
                <a:gd name="T3" fmla="*/ 81 h 166"/>
                <a:gd name="T4" fmla="*/ 0 w 202"/>
                <a:gd name="T5" fmla="*/ 166 h 166"/>
                <a:gd name="T6" fmla="*/ 0 w 202"/>
                <a:gd name="T7" fmla="*/ 0 h 1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" h="166">
                  <a:moveTo>
                    <a:pt x="0" y="0"/>
                  </a:moveTo>
                  <a:lnTo>
                    <a:pt x="202" y="81"/>
                  </a:lnTo>
                  <a:lnTo>
                    <a:pt x="0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Rectangle 23">
              <a:extLst>
                <a:ext uri="{FF2B5EF4-FFF2-40B4-BE49-F238E27FC236}">
                  <a16:creationId xmlns:a16="http://schemas.microsoft.com/office/drawing/2014/main" id="{A829C812-5712-467B-8749-0CF0337F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842"/>
              <a:ext cx="9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9" name="AutoShape 24">
              <a:extLst>
                <a:ext uri="{FF2B5EF4-FFF2-40B4-BE49-F238E27FC236}">
                  <a16:creationId xmlns:a16="http://schemas.microsoft.com/office/drawing/2014/main" id="{3D72F6C7-8E13-42C6-91F0-E2D627E9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570"/>
              <a:ext cx="499" cy="681"/>
            </a:xfrm>
            <a:prstGeom prst="cloudCallout">
              <a:avLst>
                <a:gd name="adj1" fmla="val -49000"/>
                <a:gd name="adj2" fmla="val 925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438" name="Rectangle 26">
            <a:extLst>
              <a:ext uri="{FF2B5EF4-FFF2-40B4-BE49-F238E27FC236}">
                <a16:creationId xmlns:a16="http://schemas.microsoft.com/office/drawing/2014/main" id="{62591358-6356-42DC-BB23-6A44D8448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221163"/>
            <a:ext cx="2794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9" name="Rectangle 27">
            <a:extLst>
              <a:ext uri="{FF2B5EF4-FFF2-40B4-BE49-F238E27FC236}">
                <a16:creationId xmlns:a16="http://schemas.microsoft.com/office/drawing/2014/main" id="{3864A4D5-630B-45E7-880A-702F837BF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279650"/>
            <a:ext cx="896937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eaLnBrk="1" hangingPunct="1"/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0" name="Rectangle 28">
            <a:extLst>
              <a:ext uri="{FF2B5EF4-FFF2-40B4-BE49-F238E27FC236}">
                <a16:creationId xmlns:a16="http://schemas.microsoft.com/office/drawing/2014/main" id="{9DFFD8E0-B428-4CB1-868D-4299BA0C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060575"/>
            <a:ext cx="1463675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 </a:t>
            </a:r>
          </a:p>
          <a:p>
            <a:pPr eaLnBrk="1" hangingPunct="1"/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1" name="Rectangle 29">
            <a:extLst>
              <a:ext uri="{FF2B5EF4-FFF2-40B4-BE49-F238E27FC236}">
                <a16:creationId xmlns:a16="http://schemas.microsoft.com/office/drawing/2014/main" id="{22C6AC94-B74B-406E-BCD9-58D92A6FC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2352675"/>
            <a:ext cx="10207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eaLnBrk="1" hangingPunct="1"/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2" name="Rectangle 30">
            <a:extLst>
              <a:ext uri="{FF2B5EF4-FFF2-40B4-BE49-F238E27FC236}">
                <a16:creationId xmlns:a16="http://schemas.microsoft.com/office/drawing/2014/main" id="{63D16DE9-B588-488A-AE97-594F2C94A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581525"/>
            <a:ext cx="125888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Text,</a:t>
            </a: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Audio,</a:t>
            </a: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</a:p>
        </p:txBody>
      </p:sp>
      <p:sp>
        <p:nvSpPr>
          <p:cNvPr id="18443" name="Rectangle 31">
            <a:extLst>
              <a:ext uri="{FF2B5EF4-FFF2-40B4-BE49-F238E27FC236}">
                <a16:creationId xmlns:a16="http://schemas.microsoft.com/office/drawing/2014/main" id="{BC8CE4E6-D85A-4E4E-9310-CC06E91D5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300663"/>
            <a:ext cx="29527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Electric,</a:t>
            </a: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4" name="Rectangle 32">
            <a:extLst>
              <a:ext uri="{FF2B5EF4-FFF2-40B4-BE49-F238E27FC236}">
                <a16:creationId xmlns:a16="http://schemas.microsoft.com/office/drawing/2014/main" id="{8998F5A6-83F8-47E9-9EC6-B355522B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4724400"/>
            <a:ext cx="1258888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Text,</a:t>
            </a: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Audio,</a:t>
            </a:r>
          </a:p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</a:p>
        </p:txBody>
      </p:sp>
      <p:sp>
        <p:nvSpPr>
          <p:cNvPr id="18445" name="Rectangle 33">
            <a:extLst>
              <a:ext uri="{FF2B5EF4-FFF2-40B4-BE49-F238E27FC236}">
                <a16:creationId xmlns:a16="http://schemas.microsoft.com/office/drawing/2014/main" id="{895141E2-7865-4590-A394-E58E60F1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165850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Information</a:t>
            </a:r>
          </a:p>
        </p:txBody>
      </p:sp>
      <p:sp>
        <p:nvSpPr>
          <p:cNvPr id="18446" name="Line 11">
            <a:extLst>
              <a:ext uri="{FF2B5EF4-FFF2-40B4-BE49-F238E27FC236}">
                <a16:creationId xmlns:a16="http://schemas.microsoft.com/office/drawing/2014/main" id="{658D453A-FC25-49A9-AE5A-9964FBCCA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07C967-0C35-4CDF-81D3-120995157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84784"/>
            <a:ext cx="7772400" cy="410445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shall we study?</a:t>
            </a:r>
          </a:p>
          <a:p>
            <a:pPr marL="34925" indent="0" eaLnBrk="1" hangingPunct="1">
              <a:buNone/>
            </a:pPr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---The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techniques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signals and systems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Why shall we study?</a:t>
            </a:r>
          </a:p>
          <a:p>
            <a:pPr marL="34925" indent="0" eaLnBrk="1" hangingPunct="1">
              <a:buNone/>
            </a:pPr>
            <a:r>
              <a:rPr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---Extraordinarily wide variety of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altLang="zh-CN" sz="3200" b="1" dirty="0">
              <a:solidFill>
                <a:srgbClr val="0607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Line 11">
            <a:extLst>
              <a:ext uri="{FF2B5EF4-FFF2-40B4-BE49-F238E27FC236}">
                <a16:creationId xmlns:a16="http://schemas.microsoft.com/office/drawing/2014/main" id="{3985D532-2221-4072-8174-BB3FC555E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03EFD2-AB75-477C-A29F-14941405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4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Foreword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小波去噪">
            <a:extLst>
              <a:ext uri="{FF2B5EF4-FFF2-40B4-BE49-F238E27FC236}">
                <a16:creationId xmlns:a16="http://schemas.microsoft.com/office/drawing/2014/main" id="{93CEBABA-122E-4311-8E9B-7152C923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3848746" cy="309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>
            <a:extLst>
              <a:ext uri="{FF2B5EF4-FFF2-40B4-BE49-F238E27FC236}">
                <a16:creationId xmlns:a16="http://schemas.microsoft.com/office/drawing/2014/main" id="{8657AD4D-3F82-41B3-9D16-FE30C4AF1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4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Foreword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6B3BFF4-C9AC-4465-B849-E763B8E0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059806"/>
            <a:ext cx="32591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the noise</a:t>
            </a:r>
          </a:p>
        </p:txBody>
      </p:sp>
      <p:sp>
        <p:nvSpPr>
          <p:cNvPr id="20485" name="Line 11">
            <a:extLst>
              <a:ext uri="{FF2B5EF4-FFF2-40B4-BE49-F238E27FC236}">
                <a16:creationId xmlns:a16="http://schemas.microsoft.com/office/drawing/2014/main" id="{1CFE49C8-0A3A-47F8-98A1-EFBAB2A38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3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DF9F4DE-CC5F-44BC-BA98-5F0EDA97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574" y="1059806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edge of a picture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4CD765A-22EE-44B7-B2B9-C1AA59AB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535" y="1880833"/>
            <a:ext cx="4460535" cy="30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7E126708-7FCD-4A6E-A9AF-90DA9435C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4D176C05-75B8-4FC9-BFAA-20E484E9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449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 Signals and Systems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3556" name="Rectangle 9">
            <a:extLst>
              <a:ext uri="{FF2B5EF4-FFF2-40B4-BE49-F238E27FC236}">
                <a16:creationId xmlns:a16="http://schemas.microsoft.com/office/drawing/2014/main" id="{51880265-6BE9-4EBA-B164-7B2524F58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609600"/>
          </a:xfrm>
          <a:solidFill>
            <a:srgbClr val="FFFFFF"/>
          </a:solidFill>
          <a:ln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1.1 Continuous-time and discrete-time signals</a:t>
            </a:r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F5D3889B-8553-4415-8562-E3F015AB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0"/>
            <a:ext cx="8151813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1.1.1 Examples and Mathematical Representation</a:t>
            </a:r>
            <a:endParaRPr kumimoji="1" lang="en-US" altLang="zh-CN" sz="20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3558" name="Rectangle 13">
            <a:extLst>
              <a:ext uri="{FF2B5EF4-FFF2-40B4-BE49-F238E27FC236}">
                <a16:creationId xmlns:a16="http://schemas.microsoft.com/office/drawing/2014/main" id="{1B67326A-5B46-4167-A51C-FCA065EAA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44958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A.  Examples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3559" name="Rectangle 14">
            <a:extLst>
              <a:ext uri="{FF2B5EF4-FFF2-40B4-BE49-F238E27FC236}">
                <a16:creationId xmlns:a16="http://schemas.microsoft.com/office/drawing/2014/main" id="{AF2518C8-A738-4847-9353-22F27544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449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 A simple RC circuit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pic>
        <p:nvPicPr>
          <p:cNvPr id="23560" name="Picture 15" descr="未定标题7">
            <a:extLst>
              <a:ext uri="{FF2B5EF4-FFF2-40B4-BE49-F238E27FC236}">
                <a16:creationId xmlns:a16="http://schemas.microsoft.com/office/drawing/2014/main" id="{4E7E16AD-0192-4CD2-B5DA-8851C604C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35814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3561" name="Rectangle 17">
            <a:extLst>
              <a:ext uri="{FF2B5EF4-FFF2-40B4-BE49-F238E27FC236}">
                <a16:creationId xmlns:a16="http://schemas.microsoft.com/office/drawing/2014/main" id="{35D122C6-837F-4BC3-8D35-6DA82EC86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2000"/>
            <a:ext cx="33528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Source voltage Vs and </a:t>
            </a:r>
          </a:p>
          <a:p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Capacitor voltage Vc</a:t>
            </a:r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A6B29F1E-00D5-4FD2-9D05-14B630D39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A03CD4F1-0D6E-4333-A6C9-BAE9B257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A5C5F735-91B0-4572-A7A5-C9F3EB055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90600"/>
            <a:ext cx="365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 An automobile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7CEC8C2B-F521-4E88-BCC2-288A59E4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41663"/>
            <a:ext cx="828059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Force </a:t>
            </a:r>
            <a:r>
              <a:rPr kumimoji="1" lang="en-US" altLang="zh-CN" sz="2800" b="1" i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from engine,   </a:t>
            </a:r>
            <a:r>
              <a:rPr kumimoji="1" lang="en-US" altLang="zh-CN" sz="2800" b="1" i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Regarding frictional force </a:t>
            </a:r>
            <a:r>
              <a:rPr kumimoji="1" lang="en-US" altLang="zh-CN" sz="2800" b="1" i="1" dirty="0" err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ρV</a:t>
            </a:r>
            <a:endParaRPr kumimoji="1" lang="en-US" altLang="zh-CN" sz="2800" b="1" i="1" dirty="0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Velocity </a:t>
            </a:r>
            <a:r>
              <a:rPr kumimoji="1" lang="en-US" altLang="zh-CN" sz="2800" b="1" i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</a:p>
        </p:txBody>
      </p:sp>
      <p:pic>
        <p:nvPicPr>
          <p:cNvPr id="25605" name="Picture 6" descr="未定标题8">
            <a:extLst>
              <a:ext uri="{FF2B5EF4-FFF2-40B4-BE49-F238E27FC236}">
                <a16:creationId xmlns:a16="http://schemas.microsoft.com/office/drawing/2014/main" id="{5EE4E4CF-F1E8-4363-8545-80E72D5A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700213"/>
            <a:ext cx="357346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6" name="Object 7">
            <a:extLst>
              <a:ext uri="{FF2B5EF4-FFF2-40B4-BE49-F238E27FC236}">
                <a16:creationId xmlns:a16="http://schemas.microsoft.com/office/drawing/2014/main" id="{236D2085-2638-40A3-A86E-97E1AFD6B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74506"/>
              </p:ext>
            </p:extLst>
          </p:nvPr>
        </p:nvGraphicFramePr>
        <p:xfrm>
          <a:off x="2843808" y="3964276"/>
          <a:ext cx="4392488" cy="224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89632" imgH="1219200" progId="Visio.Drawing.5">
                  <p:embed/>
                </p:oleObj>
              </mc:Choice>
              <mc:Fallback>
                <p:oleObj name="VISIO" r:id="rId4" imgW="2389632" imgH="1219200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964276"/>
                        <a:ext cx="4392488" cy="224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Line 11">
            <a:extLst>
              <a:ext uri="{FF2B5EF4-FFF2-40B4-BE49-F238E27FC236}">
                <a16:creationId xmlns:a16="http://schemas.microsoft.com/office/drawing/2014/main" id="{21F6DCC4-EAA5-4D4E-9C79-F91E9874B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3B9724D4-1C62-4D2D-8DCC-D6144822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 Signal and System</a:t>
            </a:r>
            <a:endParaRPr kumimoji="1" lang="en-US" altLang="zh-CN" sz="2400" b="1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B90311F9-8FC2-48C9-8660-C538FFC6B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838200"/>
            <a:ext cx="44196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 A speech signal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 A Speech Signal</a:t>
            </a:r>
          </a:p>
        </p:txBody>
      </p:sp>
      <p:pic>
        <p:nvPicPr>
          <p:cNvPr id="27652" name="Picture 5" descr="未定标题1">
            <a:extLst>
              <a:ext uri="{FF2B5EF4-FFF2-40B4-BE49-F238E27FC236}">
                <a16:creationId xmlns:a16="http://schemas.microsoft.com/office/drawing/2014/main" id="{0E815663-6AE2-495C-919C-DA266515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12776"/>
            <a:ext cx="7086600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11">
            <a:extLst>
              <a:ext uri="{FF2B5EF4-FFF2-40B4-BE49-F238E27FC236}">
                <a16:creationId xmlns:a16="http://schemas.microsoft.com/office/drawing/2014/main" id="{93C011A3-AF50-4E4E-A2FB-479E0DCF0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A1EECBA6-90A6-42C0-A3A8-9D89C5FC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pic>
        <p:nvPicPr>
          <p:cNvPr id="29699" name="Picture 4" descr="未定标题2">
            <a:extLst>
              <a:ext uri="{FF2B5EF4-FFF2-40B4-BE49-F238E27FC236}">
                <a16:creationId xmlns:a16="http://schemas.microsoft.com/office/drawing/2014/main" id="{93302FE6-02C9-4D90-9F15-68AFF043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010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5">
            <a:extLst>
              <a:ext uri="{FF2B5EF4-FFF2-40B4-BE49-F238E27FC236}">
                <a16:creationId xmlns:a16="http://schemas.microsoft.com/office/drawing/2014/main" id="{7EBFAEE9-53B0-4806-9D72-BEA1C1203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85800"/>
            <a:ext cx="5105400" cy="609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 An image signal</a:t>
            </a:r>
            <a:endParaRPr kumimoji="1" lang="en-US" altLang="zh-CN" sz="2800" dirty="0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9701" name="Line 11">
            <a:extLst>
              <a:ext uri="{FF2B5EF4-FFF2-40B4-BE49-F238E27FC236}">
                <a16:creationId xmlns:a16="http://schemas.microsoft.com/office/drawing/2014/main" id="{A69601EB-8F61-4779-93EB-EF1E54FBF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52478505-A28F-4D99-81B3-B4C532644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8CED85C0-DE78-475D-BD6C-5FA28CDE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8382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B.  Types of Signals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ED4754BC-1A64-4FF0-8EE7-36A0A6D4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00200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  Continuous-time Signal</a:t>
            </a:r>
          </a:p>
        </p:txBody>
      </p:sp>
      <p:pic>
        <p:nvPicPr>
          <p:cNvPr id="33797" name="Picture 6" descr="未定标题4">
            <a:extLst>
              <a:ext uri="{FF2B5EF4-FFF2-40B4-BE49-F238E27FC236}">
                <a16:creationId xmlns:a16="http://schemas.microsoft.com/office/drawing/2014/main" id="{357F5042-2A1B-45B0-9B74-E33022C4F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6934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Line 11">
            <a:extLst>
              <a:ext uri="{FF2B5EF4-FFF2-40B4-BE49-F238E27FC236}">
                <a16:creationId xmlns:a16="http://schemas.microsoft.com/office/drawing/2014/main" id="{BDCBCB59-CC25-4627-B7AD-318CBF694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5F676013-CB86-4738-AD22-47AC368C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8B6DFA38-88ED-4128-B6AB-F20E7464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838200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  Discrete-time Signal</a:t>
            </a:r>
            <a:endParaRPr kumimoji="1" lang="en-US" altLang="zh-CN" sz="2400" b="1" dirty="0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pic>
        <p:nvPicPr>
          <p:cNvPr id="35844" name="Picture 5" descr="未定标题5">
            <a:extLst>
              <a:ext uri="{FF2B5EF4-FFF2-40B4-BE49-F238E27FC236}">
                <a16:creationId xmlns:a16="http://schemas.microsoft.com/office/drawing/2014/main" id="{CA4040FC-E7DC-4925-A444-288D0A61B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077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Line 11">
            <a:extLst>
              <a:ext uri="{FF2B5EF4-FFF2-40B4-BE49-F238E27FC236}">
                <a16:creationId xmlns:a16="http://schemas.microsoft.com/office/drawing/2014/main" id="{5BC22810-3DD0-4500-A96D-E8F24BCDB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>
            <a:extLst>
              <a:ext uri="{FF2B5EF4-FFF2-40B4-BE49-F238E27FC236}">
                <a16:creationId xmlns:a16="http://schemas.microsoft.com/office/drawing/2014/main" id="{F16EF450-4DDB-45E5-A429-39792F1A8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F9B71-2756-4DC5-A864-3D863EF511C4}"/>
              </a:ext>
            </a:extLst>
          </p:cNvPr>
          <p:cNvSpPr/>
          <p:nvPr/>
        </p:nvSpPr>
        <p:spPr>
          <a:xfrm>
            <a:off x="2267744" y="102612"/>
            <a:ext cx="3717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Signals and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177991-821E-4A8F-8E41-6754BBE7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70" y="2420888"/>
            <a:ext cx="1280542" cy="342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BFFB95-1080-48F6-8DBA-87ECFE397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45" y="1977702"/>
            <a:ext cx="3148707" cy="30192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E20E99-3CCB-4028-B318-8D1708B05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502" y="908720"/>
            <a:ext cx="5735853" cy="51571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96906CCC-A330-4A0B-8643-247A6F74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30EAE619-1A46-43E9-987A-1D042AE9C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144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C.  Representation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Rectangle 5">
                <a:extLst>
                  <a:ext uri="{FF2B5EF4-FFF2-40B4-BE49-F238E27FC236}">
                    <a16:creationId xmlns:a16="http://schemas.microsoft.com/office/drawing/2014/main" id="{7471C862-B959-4606-93F7-32704EFF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650" y="1700213"/>
                <a:ext cx="5976590" cy="3961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(1)  Function Representation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          Example: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b="1" dirty="0">
                  <a:solidFill>
                    <a:srgbClr val="06070E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sz="2800" b="1" dirty="0">
                  <a:solidFill>
                    <a:srgbClr val="06070E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1000" b="1" dirty="0">
                  <a:solidFill>
                    <a:srgbClr val="06070E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(2)  Graphical Representation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8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  Example:  ( See next slide)</a:t>
                </a:r>
              </a:p>
            </p:txBody>
          </p:sp>
        </mc:Choice>
        <mc:Fallback xmlns="">
          <p:sp>
            <p:nvSpPr>
              <p:cNvPr id="37892" name="Rectangle 5">
                <a:extLst>
                  <a:ext uri="{FF2B5EF4-FFF2-40B4-BE49-F238E27FC236}">
                    <a16:creationId xmlns:a16="http://schemas.microsoft.com/office/drawing/2014/main" id="{7471C862-B959-4606-93F7-32704EFFC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700213"/>
                <a:ext cx="5976590" cy="3961035"/>
              </a:xfrm>
              <a:prstGeom prst="rect">
                <a:avLst/>
              </a:prstGeom>
              <a:blipFill>
                <a:blip r:embed="rId3"/>
                <a:stretch>
                  <a:fillRect l="-2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Line 11">
            <a:extLst>
              <a:ext uri="{FF2B5EF4-FFF2-40B4-BE49-F238E27FC236}">
                <a16:creationId xmlns:a16="http://schemas.microsoft.com/office/drawing/2014/main" id="{460E1370-886E-44C6-897A-D58687A3D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648B9366-52F9-4C35-8CA3-F3224A78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6">
                <a:extLst>
                  <a:ext uri="{FF2B5EF4-FFF2-40B4-BE49-F238E27FC236}">
                    <a16:creationId xmlns:a16="http://schemas.microsoft.com/office/drawing/2014/main" id="{BF4E9192-443C-49F2-B214-8F0EBD0F13E9}"/>
                  </a:ext>
                </a:extLst>
              </p:cNvPr>
              <p:cNvSpPr txBox="1"/>
              <p:nvPr/>
            </p:nvSpPr>
            <p:spPr bwMode="auto">
              <a:xfrm>
                <a:off x="733946" y="1220296"/>
                <a:ext cx="4126086" cy="1766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939" name="Object 6">
                <a:extLst>
                  <a:ext uri="{FF2B5EF4-FFF2-40B4-BE49-F238E27FC236}">
                    <a16:creationId xmlns:a16="http://schemas.microsoft.com/office/drawing/2014/main" id="{BF4E9192-443C-49F2-B214-8F0EBD0F1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946" y="1220296"/>
                <a:ext cx="4126086" cy="1766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940" name="Object 7">
            <a:extLst>
              <a:ext uri="{FF2B5EF4-FFF2-40B4-BE49-F238E27FC236}">
                <a16:creationId xmlns:a16="http://schemas.microsoft.com/office/drawing/2014/main" id="{8D1ECA18-833B-476F-9507-A3F34D129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836613"/>
          <a:ext cx="360045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5" imgW="2286000" imgH="1389888" progId="SmartDraw.2">
                  <p:embed/>
                </p:oleObj>
              </mc:Choice>
              <mc:Fallback>
                <p:oleObj name="SmartDraw" r:id="rId5" imgW="2286000" imgH="1389888" progId="SmartDraw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836613"/>
                        <a:ext cx="360045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941" name="Object 8">
                <a:extLst>
                  <a:ext uri="{FF2B5EF4-FFF2-40B4-BE49-F238E27FC236}">
                    <a16:creationId xmlns:a16="http://schemas.microsoft.com/office/drawing/2014/main" id="{27A70D81-770E-4FA3-9A81-A77DF10535DE}"/>
                  </a:ext>
                </a:extLst>
              </p:cNvPr>
              <p:cNvSpPr txBox="1"/>
              <p:nvPr/>
            </p:nvSpPr>
            <p:spPr bwMode="auto">
              <a:xfrm>
                <a:off x="776289" y="4005064"/>
                <a:ext cx="4194175" cy="1247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941" name="Object 8">
                <a:extLst>
                  <a:ext uri="{FF2B5EF4-FFF2-40B4-BE49-F238E27FC236}">
                    <a16:creationId xmlns:a16="http://schemas.microsoft.com/office/drawing/2014/main" id="{27A70D81-770E-4FA3-9A81-A77DF1053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289" y="4005064"/>
                <a:ext cx="4194175" cy="1247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42" name="Group 9">
            <a:extLst>
              <a:ext uri="{FF2B5EF4-FFF2-40B4-BE49-F238E27FC236}">
                <a16:creationId xmlns:a16="http://schemas.microsoft.com/office/drawing/2014/main" id="{05761268-DDC3-4352-B72C-4CB32CF1AC1E}"/>
              </a:ext>
            </a:extLst>
          </p:cNvPr>
          <p:cNvGrpSpPr>
            <a:grpSpLocks/>
          </p:cNvGrpSpPr>
          <p:nvPr/>
        </p:nvGrpSpPr>
        <p:grpSpPr bwMode="auto">
          <a:xfrm>
            <a:off x="5508104" y="3500438"/>
            <a:ext cx="3200400" cy="2349500"/>
            <a:chOff x="3744" y="2568"/>
            <a:chExt cx="2016" cy="1480"/>
          </a:xfrm>
        </p:grpSpPr>
        <p:grpSp>
          <p:nvGrpSpPr>
            <p:cNvPr id="39944" name="Group 10">
              <a:extLst>
                <a:ext uri="{FF2B5EF4-FFF2-40B4-BE49-F238E27FC236}">
                  <a16:creationId xmlns:a16="http://schemas.microsoft.com/office/drawing/2014/main" id="{C10214C8-1CD2-4EAD-B60C-B05D3CF45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568"/>
              <a:ext cx="2016" cy="1480"/>
              <a:chOff x="3648" y="2640"/>
              <a:chExt cx="2016" cy="1480"/>
            </a:xfrm>
          </p:grpSpPr>
          <p:sp>
            <p:nvSpPr>
              <p:cNvPr id="39947" name="Line 11">
                <a:extLst>
                  <a:ext uri="{FF2B5EF4-FFF2-40B4-BE49-F238E27FC236}">
                    <a16:creationId xmlns:a16="http://schemas.microsoft.com/office/drawing/2014/main" id="{670CE16D-C804-4C05-8E5E-0AF5BD34D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744"/>
                <a:ext cx="1632" cy="0"/>
              </a:xfrm>
              <a:prstGeom prst="line">
                <a:avLst/>
              </a:prstGeom>
              <a:noFill/>
              <a:ln w="9525">
                <a:solidFill>
                  <a:srgbClr val="06070E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8" name="Line 12">
                <a:extLst>
                  <a:ext uri="{FF2B5EF4-FFF2-40B4-BE49-F238E27FC236}">
                    <a16:creationId xmlns:a16="http://schemas.microsoft.com/office/drawing/2014/main" id="{2093032A-81FF-43DE-84BF-2DDED1C93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2640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06070E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9" name="Line 13">
                <a:extLst>
                  <a:ext uri="{FF2B5EF4-FFF2-40B4-BE49-F238E27FC236}">
                    <a16:creationId xmlns:a16="http://schemas.microsoft.com/office/drawing/2014/main" id="{C7406D21-2D85-4519-94F3-71524B220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3216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0607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0" name="Line 14">
                <a:extLst>
                  <a:ext uri="{FF2B5EF4-FFF2-40B4-BE49-F238E27FC236}">
                    <a16:creationId xmlns:a16="http://schemas.microsoft.com/office/drawing/2014/main" id="{08122911-0517-4FCB-B739-1C03623D1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203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607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Line 15">
                <a:extLst>
                  <a:ext uri="{FF2B5EF4-FFF2-40B4-BE49-F238E27FC236}">
                    <a16:creationId xmlns:a16="http://schemas.microsoft.com/office/drawing/2014/main" id="{0833E26F-E434-42BE-970A-F848B75B6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216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06070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Text Box 16">
                <a:extLst>
                  <a:ext uri="{FF2B5EF4-FFF2-40B4-BE49-F238E27FC236}">
                    <a16:creationId xmlns:a16="http://schemas.microsoft.com/office/drawing/2014/main" id="{39B47B33-BBFA-4A07-8FE5-B7728DB0ED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688"/>
                <a:ext cx="624" cy="33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607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G(t)</a:t>
                </a:r>
                <a:endParaRPr kumimoji="1" lang="en-US" altLang="zh-CN" sz="2400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53" name="Object 17">
                    <a:extLst>
                      <a:ext uri="{FF2B5EF4-FFF2-40B4-BE49-F238E27FC236}">
                        <a16:creationId xmlns:a16="http://schemas.microsoft.com/office/drawing/2014/main" id="{8CF1657F-9A17-4BF1-B310-637A9BBFB13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368" y="3840"/>
                    <a:ext cx="384" cy="2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39953" name="Object 17">
                    <a:extLst>
                      <a:ext uri="{FF2B5EF4-FFF2-40B4-BE49-F238E27FC236}">
                        <a16:creationId xmlns:a16="http://schemas.microsoft.com/office/drawing/2014/main" id="{8CF1657F-9A17-4BF1-B310-637A9BBFB1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68" y="3840"/>
                    <a:ext cx="384" cy="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954" name="Text Box 18">
                <a:extLst>
                  <a:ext uri="{FF2B5EF4-FFF2-40B4-BE49-F238E27FC236}">
                    <a16:creationId xmlns:a16="http://schemas.microsoft.com/office/drawing/2014/main" id="{57F9721C-2B79-4C39-963A-2D6CD8333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3600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607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45" name="Object 19">
                  <a:extLst>
                    <a:ext uri="{FF2B5EF4-FFF2-40B4-BE49-F238E27FC236}">
                      <a16:creationId xmlns:a16="http://schemas.microsoft.com/office/drawing/2014/main" id="{46C2AFC0-4E32-4833-AA13-018ABCEFACAE}"/>
                    </a:ext>
                  </a:extLst>
                </p:cNvPr>
                <p:cNvSpPr txBox="1"/>
                <p:nvPr/>
              </p:nvSpPr>
              <p:spPr bwMode="auto">
                <a:xfrm>
                  <a:off x="3969" y="3022"/>
                  <a:ext cx="102" cy="1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9945" name="Object 19">
                  <a:extLst>
                    <a:ext uri="{FF2B5EF4-FFF2-40B4-BE49-F238E27FC236}">
                      <a16:creationId xmlns:a16="http://schemas.microsoft.com/office/drawing/2014/main" id="{46C2AFC0-4E32-4833-AA13-018ABCEFA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9" y="3022"/>
                  <a:ext cx="102" cy="189"/>
                </a:xfrm>
                <a:prstGeom prst="rect">
                  <a:avLst/>
                </a:prstGeom>
                <a:blipFill>
                  <a:blip r:embed="rId9"/>
                  <a:stretch>
                    <a:fillRect r="-4074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46" name="Object 20">
                  <a:extLst>
                    <a:ext uri="{FF2B5EF4-FFF2-40B4-BE49-F238E27FC236}">
                      <a16:creationId xmlns:a16="http://schemas.microsoft.com/office/drawing/2014/main" id="{25480A70-CAFC-4DCD-85A4-B60B0FC7B11D}"/>
                    </a:ext>
                  </a:extLst>
                </p:cNvPr>
                <p:cNvSpPr txBox="1"/>
                <p:nvPr/>
              </p:nvSpPr>
              <p:spPr bwMode="auto">
                <a:xfrm>
                  <a:off x="4059" y="3793"/>
                  <a:ext cx="174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9946" name="Object 20">
                  <a:extLst>
                    <a:ext uri="{FF2B5EF4-FFF2-40B4-BE49-F238E27FC236}">
                      <a16:creationId xmlns:a16="http://schemas.microsoft.com/office/drawing/2014/main" id="{25480A70-CAFC-4DCD-85A4-B60B0FC7B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59" y="3793"/>
                  <a:ext cx="174" cy="244"/>
                </a:xfrm>
                <a:prstGeom prst="rect">
                  <a:avLst/>
                </a:prstGeom>
                <a:blipFill>
                  <a:blip r:embed="rId10"/>
                  <a:stretch>
                    <a:fillRect r="-869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943" name="Line 11">
            <a:extLst>
              <a:ext uri="{FF2B5EF4-FFF2-40B4-BE49-F238E27FC236}">
                <a16:creationId xmlns:a16="http://schemas.microsoft.com/office/drawing/2014/main" id="{8E57D258-ED9D-43E0-AF2B-7751EEAC7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0ED4658C-1B5A-4A4B-953A-EEF0A717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47C27036-8B06-49E0-AC6F-1410EAA60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1.1.2 Signal Energy and Power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769D268B-8C4B-468F-B373-4F129978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A.  Energy (Continuous-time)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3E94E104-CE21-4FA0-AAF8-5628FA36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4384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Instantaneous power: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8" name="Rectangle 7">
                <a:extLst>
                  <a:ext uri="{FF2B5EF4-FFF2-40B4-BE49-F238E27FC236}">
                    <a16:creationId xmlns:a16="http://schemas.microsoft.com/office/drawing/2014/main" id="{247F6E80-4A25-48F4-84BD-E3D6BC60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460" y="4694163"/>
                <a:ext cx="7193964" cy="1843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2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Let </a:t>
                </a:r>
                <a:r>
                  <a:rPr kumimoji="1" lang="en-US" altLang="zh-CN" sz="3200" b="1" i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32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=1</a:t>
                </a:r>
                <a:r>
                  <a:rPr kumimoji="1" lang="en-US" altLang="zh-CN" sz="3200" b="1" i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32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, so</a:t>
                </a:r>
              </a:p>
              <a:p>
                <a:endParaRPr kumimoji="1" lang="en-US" altLang="zh-CN" sz="3200" b="1" dirty="0">
                  <a:solidFill>
                    <a:srgbClr val="06070E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800" b="1" dirty="0"/>
                  <a:t>=</a:t>
                </a:r>
                <a:r>
                  <a:rPr 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4038" name="Rectangle 7">
                <a:extLst>
                  <a:ext uri="{FF2B5EF4-FFF2-40B4-BE49-F238E27FC236}">
                    <a16:creationId xmlns:a16="http://schemas.microsoft.com/office/drawing/2014/main" id="{247F6E80-4A25-48F4-84BD-E3D6BC607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4460" y="4694163"/>
                <a:ext cx="7193964" cy="1843235"/>
              </a:xfrm>
              <a:prstGeom prst="rect">
                <a:avLst/>
              </a:prstGeom>
              <a:blipFill>
                <a:blip r:embed="rId3"/>
                <a:stretch>
                  <a:fillRect l="-2203" t="-46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39" name="Object 8">
                <a:extLst>
                  <a:ext uri="{FF2B5EF4-FFF2-40B4-BE49-F238E27FC236}">
                    <a16:creationId xmlns:a16="http://schemas.microsoft.com/office/drawing/2014/main" id="{84E186A0-962C-4C62-A982-71D9EE6E7A42}"/>
                  </a:ext>
                </a:extLst>
              </p:cNvPr>
              <p:cNvSpPr txBox="1"/>
              <p:nvPr/>
            </p:nvSpPr>
            <p:spPr bwMode="auto">
              <a:xfrm>
                <a:off x="1210444" y="3200400"/>
                <a:ext cx="5427712" cy="10056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4039" name="Object 8">
                <a:extLst>
                  <a:ext uri="{FF2B5EF4-FFF2-40B4-BE49-F238E27FC236}">
                    <a16:creationId xmlns:a16="http://schemas.microsoft.com/office/drawing/2014/main" id="{84E186A0-962C-4C62-A982-71D9EE6E7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0444" y="3200400"/>
                <a:ext cx="5427712" cy="1005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40" name="Line 11">
            <a:extLst>
              <a:ext uri="{FF2B5EF4-FFF2-40B4-BE49-F238E27FC236}">
                <a16:creationId xmlns:a16="http://schemas.microsoft.com/office/drawing/2014/main" id="{AE2E75EA-72EA-4696-8A6D-41932BE57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1DDF859C-0C4E-4FF9-AF26-6BB5EFB0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386111BB-9302-434E-B922-67B74A4FF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77708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Energy over  t</a:t>
            </a:r>
            <a:r>
              <a:rPr kumimoji="1" lang="en-US" altLang="zh-CN" sz="3200" b="1" baseline="-25000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 baseline="-25000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 for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real x(t)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E0B34CB7-616A-41E3-97C3-B98A59416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Total Energy: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BE6ABD4A-DD99-4868-BE96-EF0DAD730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19600"/>
            <a:ext cx="3449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Average Power: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6" name="Object 7">
                <a:extLst>
                  <a:ext uri="{FF2B5EF4-FFF2-40B4-BE49-F238E27FC236}">
                    <a16:creationId xmlns:a16="http://schemas.microsoft.com/office/drawing/2014/main" id="{4C54B6B2-A2BD-474C-96C4-59AC8F87C0AD}"/>
                  </a:ext>
                </a:extLst>
              </p:cNvPr>
              <p:cNvSpPr txBox="1"/>
              <p:nvPr/>
            </p:nvSpPr>
            <p:spPr bwMode="auto">
              <a:xfrm>
                <a:off x="838200" y="1412081"/>
                <a:ext cx="8305800" cy="14176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086" name="Object 7">
                <a:extLst>
                  <a:ext uri="{FF2B5EF4-FFF2-40B4-BE49-F238E27FC236}">
                    <a16:creationId xmlns:a16="http://schemas.microsoft.com/office/drawing/2014/main" id="{4C54B6B2-A2BD-474C-96C4-59AC8F87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412081"/>
                <a:ext cx="8305800" cy="1417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7" name="Object 8">
                <a:extLst>
                  <a:ext uri="{FF2B5EF4-FFF2-40B4-BE49-F238E27FC236}">
                    <a16:creationId xmlns:a16="http://schemas.microsoft.com/office/drawing/2014/main" id="{35050FD5-7BD5-4194-8712-412F919FB6D9}"/>
                  </a:ext>
                </a:extLst>
              </p:cNvPr>
              <p:cNvSpPr txBox="1"/>
              <p:nvPr/>
            </p:nvSpPr>
            <p:spPr bwMode="auto">
              <a:xfrm>
                <a:off x="3429000" y="2997200"/>
                <a:ext cx="3015208" cy="12238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087" name="Object 8">
                <a:extLst>
                  <a:ext uri="{FF2B5EF4-FFF2-40B4-BE49-F238E27FC236}">
                    <a16:creationId xmlns:a16="http://schemas.microsoft.com/office/drawing/2014/main" id="{35050FD5-7BD5-4194-8712-412F919FB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2997200"/>
                <a:ext cx="3015208" cy="1223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088" name="Object 9">
            <a:extLst>
              <a:ext uri="{FF2B5EF4-FFF2-40B4-BE49-F238E27FC236}">
                <a16:creationId xmlns:a16="http://schemas.microsoft.com/office/drawing/2014/main" id="{0727A66C-4880-43E6-9339-B2C4E6C9F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715059"/>
              </p:ext>
            </p:extLst>
          </p:nvPr>
        </p:nvGraphicFramePr>
        <p:xfrm>
          <a:off x="1598613" y="4894263"/>
          <a:ext cx="4917603" cy="1324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406400" progId="Equation.DSMT4">
                  <p:embed/>
                </p:oleObj>
              </mc:Choice>
              <mc:Fallback>
                <p:oleObj name="Equation" r:id="rId6" imgW="1511300" imgH="40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894263"/>
                        <a:ext cx="4917603" cy="1324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Line 11">
            <a:extLst>
              <a:ext uri="{FF2B5EF4-FFF2-40B4-BE49-F238E27FC236}">
                <a16:creationId xmlns:a16="http://schemas.microsoft.com/office/drawing/2014/main" id="{D8E6FC5F-5E80-4972-82BC-4CF50AE0B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31134431-3EC1-430A-A703-D88C76B3C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Rectangle 4">
                <a:extLst>
                  <a:ext uri="{FF2B5EF4-FFF2-40B4-BE49-F238E27FC236}">
                    <a16:creationId xmlns:a16="http://schemas.microsoft.com/office/drawing/2014/main" id="{E2F03226-2A9D-4475-ADEE-041648928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750" y="2349500"/>
                <a:ext cx="5618163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32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Example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zh-CN" sz="2800" b="1" dirty="0">
                  <a:solidFill>
                    <a:srgbClr val="06070E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  <a:p>
                <a:endParaRPr kumimoji="1" lang="en-US" altLang="zh-CN" sz="3200" b="1" dirty="0">
                  <a:solidFill>
                    <a:srgbClr val="06070E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131" name="Rectangle 4">
                <a:extLst>
                  <a:ext uri="{FF2B5EF4-FFF2-40B4-BE49-F238E27FC236}">
                    <a16:creationId xmlns:a16="http://schemas.microsoft.com/office/drawing/2014/main" id="{E2F03226-2A9D-4475-ADEE-041648928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349500"/>
                <a:ext cx="5618163" cy="609600"/>
              </a:xfrm>
              <a:prstGeom prst="rect">
                <a:avLst/>
              </a:prstGeom>
              <a:blipFill>
                <a:blip r:embed="rId12"/>
                <a:stretch>
                  <a:fillRect l="-2823" t="-14000" b="-2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2" name="Rectangle 5">
            <a:extLst>
              <a:ext uri="{FF2B5EF4-FFF2-40B4-BE49-F238E27FC236}">
                <a16:creationId xmlns:a16="http://schemas.microsoft.com/office/drawing/2014/main" id="{985A2B99-DF89-49D2-8B7F-2B81DC159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068638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Total Energy: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8133" name="Rectangle 6">
            <a:extLst>
              <a:ext uri="{FF2B5EF4-FFF2-40B4-BE49-F238E27FC236}">
                <a16:creationId xmlns:a16="http://schemas.microsoft.com/office/drawing/2014/main" id="{6D549A9F-0BA9-4009-85C9-EA2464040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34496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Average Power: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4" name="Object 8">
                <a:extLst>
                  <a:ext uri="{FF2B5EF4-FFF2-40B4-BE49-F238E27FC236}">
                    <a16:creationId xmlns:a16="http://schemas.microsoft.com/office/drawing/2014/main" id="{FFA12E05-612B-4BF3-8C33-37FC687A2A00}"/>
                  </a:ext>
                </a:extLst>
              </p:cNvPr>
              <p:cNvSpPr txBox="1"/>
              <p:nvPr/>
            </p:nvSpPr>
            <p:spPr bwMode="auto">
              <a:xfrm>
                <a:off x="4462463" y="2914940"/>
                <a:ext cx="3390900" cy="8318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134" name="Object 8">
                <a:extLst>
                  <a:ext uri="{FF2B5EF4-FFF2-40B4-BE49-F238E27FC236}">
                    <a16:creationId xmlns:a16="http://schemas.microsoft.com/office/drawing/2014/main" id="{FFA12E05-612B-4BF3-8C33-37FC687A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2463" y="2914940"/>
                <a:ext cx="3390900" cy="8318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5" name="Rectangle 11">
            <a:extLst>
              <a:ext uri="{FF2B5EF4-FFF2-40B4-BE49-F238E27FC236}">
                <a16:creationId xmlns:a16="http://schemas.microsoft.com/office/drawing/2014/main" id="{8CF017B8-6C66-42FD-987E-5E1EFD19B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765175"/>
            <a:ext cx="43672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x(t) is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complex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signal,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6" name="Object 12">
                <a:extLst>
                  <a:ext uri="{FF2B5EF4-FFF2-40B4-BE49-F238E27FC236}">
                    <a16:creationId xmlns:a16="http://schemas.microsoft.com/office/drawing/2014/main" id="{AD8A5039-ED29-4CB6-B3FC-D44F7BF89D59}"/>
                  </a:ext>
                </a:extLst>
              </p:cNvPr>
              <p:cNvSpPr txBox="1"/>
              <p:nvPr/>
            </p:nvSpPr>
            <p:spPr bwMode="auto">
              <a:xfrm>
                <a:off x="1403350" y="1484313"/>
                <a:ext cx="2663825" cy="825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136" name="Object 12">
                <a:extLst>
                  <a:ext uri="{FF2B5EF4-FFF2-40B4-BE49-F238E27FC236}">
                    <a16:creationId xmlns:a16="http://schemas.microsoft.com/office/drawing/2014/main" id="{AD8A5039-ED29-4CB6-B3FC-D44F7BF8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350" y="1484313"/>
                <a:ext cx="2663825" cy="825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7" name="Object 13">
            <a:extLst>
              <a:ext uri="{FF2B5EF4-FFF2-40B4-BE49-F238E27FC236}">
                <a16:creationId xmlns:a16="http://schemas.microsoft.com/office/drawing/2014/main" id="{CFECF62F-28DA-445F-BC29-C669E1794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412875"/>
          <a:ext cx="374491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74117" imgH="406224" progId="Equation.DSMT4">
                  <p:embed/>
                </p:oleObj>
              </mc:Choice>
              <mc:Fallback>
                <p:oleObj name="Equation" r:id="rId14" imgW="1574117" imgH="40622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12875"/>
                        <a:ext cx="374491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138" name="Object 15">
                <a:extLst>
                  <a:ext uri="{FF2B5EF4-FFF2-40B4-BE49-F238E27FC236}">
                    <a16:creationId xmlns:a16="http://schemas.microsoft.com/office/drawing/2014/main" id="{31B253DF-0E84-4635-9765-A9D41A907080}"/>
                  </a:ext>
                </a:extLst>
              </p:cNvPr>
              <p:cNvSpPr txBox="1"/>
              <p:nvPr/>
            </p:nvSpPr>
            <p:spPr bwMode="auto">
              <a:xfrm>
                <a:off x="305780" y="4622799"/>
                <a:ext cx="8532440" cy="1292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−(2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138" name="Object 15">
                <a:extLst>
                  <a:ext uri="{FF2B5EF4-FFF2-40B4-BE49-F238E27FC236}">
                    <a16:creationId xmlns:a16="http://schemas.microsoft.com/office/drawing/2014/main" id="{31B253DF-0E84-4635-9765-A9D41A907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780" y="4622799"/>
                <a:ext cx="8532440" cy="12922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9" name="Object 16">
            <a:extLst>
              <a:ext uri="{FF2B5EF4-FFF2-40B4-BE49-F238E27FC236}">
                <a16:creationId xmlns:a16="http://schemas.microsoft.com/office/drawing/2014/main" id="{975591A2-E3F0-49BC-9B00-936C4BD4C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644900"/>
          <a:ext cx="33115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11300" imgH="406400" progId="Equation.DSMT4">
                  <p:embed/>
                </p:oleObj>
              </mc:Choice>
              <mc:Fallback>
                <p:oleObj name="Equation" r:id="rId17" imgW="1511300" imgH="40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644900"/>
                        <a:ext cx="33115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2113" name="Object 17">
                <a:extLst>
                  <a:ext uri="{FF2B5EF4-FFF2-40B4-BE49-F238E27FC236}">
                    <a16:creationId xmlns:a16="http://schemas.microsoft.com/office/drawing/2014/main" id="{F20647FC-1D69-4286-907E-56ABD68D95D7}"/>
                  </a:ext>
                </a:extLst>
              </p:cNvPr>
              <p:cNvSpPr txBox="1"/>
              <p:nvPr/>
            </p:nvSpPr>
            <p:spPr bwMode="auto">
              <a:xfrm>
                <a:off x="3995738" y="6021388"/>
                <a:ext cx="1657350" cy="725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2113" name="Object 17">
                <a:extLst>
                  <a:ext uri="{FF2B5EF4-FFF2-40B4-BE49-F238E27FC236}">
                    <a16:creationId xmlns:a16="http://schemas.microsoft.com/office/drawing/2014/main" id="{F20647FC-1D69-4286-907E-56ABD68D9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738" y="6021388"/>
                <a:ext cx="1657350" cy="7254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41" name="Line 11">
            <a:extLst>
              <a:ext uri="{FF2B5EF4-FFF2-40B4-BE49-F238E27FC236}">
                <a16:creationId xmlns:a16="http://schemas.microsoft.com/office/drawing/2014/main" id="{8F011CAD-C7A9-4F8F-AA87-D4D33C5B4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59155D54-D726-4457-AC92-A84092979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1F26E8FE-2DCF-4280-ABB7-7DDA6777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14400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B.  Energy (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Discrete-time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956D43D4-DFB9-45A1-B8B7-6039AAA0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Instantaneous power: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0181" name="Rectangle 6">
            <a:extLst>
              <a:ext uri="{FF2B5EF4-FFF2-40B4-BE49-F238E27FC236}">
                <a16:creationId xmlns:a16="http://schemas.microsoft.com/office/drawing/2014/main" id="{46D0E456-D880-4CC2-8BE4-878894338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38376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Energy over  n</a:t>
            </a:r>
            <a:r>
              <a:rPr kumimoji="1" lang="en-US" altLang="zh-CN" sz="2800" b="1" baseline="-25000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 n</a:t>
            </a:r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 n</a:t>
            </a:r>
            <a:r>
              <a:rPr kumimoji="1" lang="en-US" altLang="zh-CN" sz="2800" b="1" baseline="-25000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</a:t>
            </a:r>
            <a:endParaRPr kumimoji="1" lang="en-US" altLang="zh-CN" sz="2400" b="1" dirty="0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0182" name="Rectangle 7">
            <a:extLst>
              <a:ext uri="{FF2B5EF4-FFF2-40B4-BE49-F238E27FC236}">
                <a16:creationId xmlns:a16="http://schemas.microsoft.com/office/drawing/2014/main" id="{EECC1310-3F47-4D27-A6BA-9198C1FD0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259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Total Energy :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0183" name="Rectangle 8">
            <a:extLst>
              <a:ext uri="{FF2B5EF4-FFF2-40B4-BE49-F238E27FC236}">
                <a16:creationId xmlns:a16="http://schemas.microsoft.com/office/drawing/2014/main" id="{015F42B3-7AA0-4713-97A4-5824C8AB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257800"/>
            <a:ext cx="350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Average Power:</a:t>
            </a:r>
            <a:endParaRPr kumimoji="1" lang="en-US" altLang="zh-CN" sz="2400" b="1" dirty="0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4" name="Object 9">
                <a:extLst>
                  <a:ext uri="{FF2B5EF4-FFF2-40B4-BE49-F238E27FC236}">
                    <a16:creationId xmlns:a16="http://schemas.microsoft.com/office/drawing/2014/main" id="{502D4C61-99B4-4DB0-ABD0-30E9AA3D22A5}"/>
                  </a:ext>
                </a:extLst>
              </p:cNvPr>
              <p:cNvSpPr txBox="1"/>
              <p:nvPr/>
            </p:nvSpPr>
            <p:spPr bwMode="auto">
              <a:xfrm>
                <a:off x="4305300" y="1477963"/>
                <a:ext cx="3075012" cy="6556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184" name="Object 9">
                <a:extLst>
                  <a:ext uri="{FF2B5EF4-FFF2-40B4-BE49-F238E27FC236}">
                    <a16:creationId xmlns:a16="http://schemas.microsoft.com/office/drawing/2014/main" id="{502D4C61-99B4-4DB0-ABD0-30E9AA3D2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5300" y="1477963"/>
                <a:ext cx="3075012" cy="655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5" name="Object 10">
                <a:extLst>
                  <a:ext uri="{FF2B5EF4-FFF2-40B4-BE49-F238E27FC236}">
                    <a16:creationId xmlns:a16="http://schemas.microsoft.com/office/drawing/2014/main" id="{BFC10F96-078F-4A80-B7F9-F5F25BC32E51}"/>
                  </a:ext>
                </a:extLst>
              </p:cNvPr>
              <p:cNvSpPr txBox="1"/>
              <p:nvPr/>
            </p:nvSpPr>
            <p:spPr bwMode="auto">
              <a:xfrm>
                <a:off x="4605861" y="2636912"/>
                <a:ext cx="2406352" cy="1306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0185" name="Object 10">
                <a:extLst>
                  <a:ext uri="{FF2B5EF4-FFF2-40B4-BE49-F238E27FC236}">
                    <a16:creationId xmlns:a16="http://schemas.microsoft.com/office/drawing/2014/main" id="{BFC10F96-078F-4A80-B7F9-F5F25BC32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5861" y="2636912"/>
                <a:ext cx="2406352" cy="13065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186" name="Object 11">
                <a:extLst>
                  <a:ext uri="{FF2B5EF4-FFF2-40B4-BE49-F238E27FC236}">
                    <a16:creationId xmlns:a16="http://schemas.microsoft.com/office/drawing/2014/main" id="{88FE366C-8069-46F0-B4BC-B4315FA928A9}"/>
                  </a:ext>
                </a:extLst>
              </p:cNvPr>
              <p:cNvSpPr txBox="1"/>
              <p:nvPr/>
            </p:nvSpPr>
            <p:spPr bwMode="auto">
              <a:xfrm>
                <a:off x="3561792" y="3806032"/>
                <a:ext cx="2782416" cy="1246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186" name="Object 11">
                <a:extLst>
                  <a:ext uri="{FF2B5EF4-FFF2-40B4-BE49-F238E27FC236}">
                    <a16:creationId xmlns:a16="http://schemas.microsoft.com/office/drawing/2014/main" id="{88FE366C-8069-46F0-B4BC-B4315FA9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1792" y="3806032"/>
                <a:ext cx="2782416" cy="1246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187" name="Object 12">
            <a:extLst>
              <a:ext uri="{FF2B5EF4-FFF2-40B4-BE49-F238E27FC236}">
                <a16:creationId xmlns:a16="http://schemas.microsoft.com/office/drawing/2014/main" id="{B3394D38-88D7-4A1E-9A09-681242BC8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57717"/>
              </p:ext>
            </p:extLst>
          </p:nvPr>
        </p:nvGraphicFramePr>
        <p:xfrm>
          <a:off x="3347864" y="5121404"/>
          <a:ext cx="4387552" cy="115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37589" imgH="431613" progId="Equation.DSMT4">
                  <p:embed/>
                </p:oleObj>
              </mc:Choice>
              <mc:Fallback>
                <p:oleObj name="Equation" r:id="rId7" imgW="1637589" imgH="4316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121404"/>
                        <a:ext cx="4387552" cy="115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11">
            <a:extLst>
              <a:ext uri="{FF2B5EF4-FFF2-40B4-BE49-F238E27FC236}">
                <a16:creationId xmlns:a16="http://schemas.microsoft.com/office/drawing/2014/main" id="{C74A7B14-3B52-4DF9-AF03-E8D79D4F4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3336501D-A2A5-4EBD-A21E-4FF5AB01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35B181D0-B4F1-4A8F-A067-F6D8F483C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C.  Finite Energy and Finite Power Signal</a:t>
            </a: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EDC87B5A-C740-4365-9B14-0BBDAE0CF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5240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Finite Energy Signal :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2229" name="Rectangle 6">
            <a:extLst>
              <a:ext uri="{FF2B5EF4-FFF2-40B4-BE49-F238E27FC236}">
                <a16:creationId xmlns:a16="http://schemas.microsoft.com/office/drawing/2014/main" id="{7389DA4B-83C4-43A3-9597-F8F1EB853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0"/>
            <a:ext cx="426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Finite Power Signal :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2230" name="Text Box 7">
            <a:extLst>
              <a:ext uri="{FF2B5EF4-FFF2-40B4-BE49-F238E27FC236}">
                <a16:creationId xmlns:a16="http://schemas.microsoft.com/office/drawing/2014/main" id="{98F78B0C-E2D1-4A99-8683-B2C5E92AD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1598613"/>
            <a:ext cx="15192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P </a:t>
            </a:r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 0 )</a:t>
            </a:r>
            <a:endParaRPr kumimoji="1" lang="en-US" altLang="zh-CN" sz="28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2231" name="Text Box 8">
            <a:extLst>
              <a:ext uri="{FF2B5EF4-FFF2-40B4-BE49-F238E27FC236}">
                <a16:creationId xmlns:a16="http://schemas.microsoft.com/office/drawing/2014/main" id="{4F1B58C0-3894-4705-A37F-ACBB94B5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38100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E </a:t>
            </a:r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  )</a:t>
            </a:r>
            <a:endParaRPr kumimoji="1" lang="en-US" altLang="zh-CN" sz="28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2" name="Object 9">
                <a:extLst>
                  <a:ext uri="{FF2B5EF4-FFF2-40B4-BE49-F238E27FC236}">
                    <a16:creationId xmlns:a16="http://schemas.microsoft.com/office/drawing/2014/main" id="{6738C263-A64F-4444-9A27-E71900673173}"/>
                  </a:ext>
                </a:extLst>
              </p:cNvPr>
              <p:cNvSpPr txBox="1"/>
              <p:nvPr/>
            </p:nvSpPr>
            <p:spPr bwMode="auto">
              <a:xfrm>
                <a:off x="1259632" y="2187575"/>
                <a:ext cx="3464768" cy="1227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2232" name="Object 9">
                <a:extLst>
                  <a:ext uri="{FF2B5EF4-FFF2-40B4-BE49-F238E27FC236}">
                    <a16:creationId xmlns:a16="http://schemas.microsoft.com/office/drawing/2014/main" id="{6738C263-A64F-4444-9A27-E71900673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2187575"/>
                <a:ext cx="3464768" cy="1227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3" name="Object 10">
                <a:extLst>
                  <a:ext uri="{FF2B5EF4-FFF2-40B4-BE49-F238E27FC236}">
                    <a16:creationId xmlns:a16="http://schemas.microsoft.com/office/drawing/2014/main" id="{1149CC16-4D8F-40D9-AFD4-4847A18E2350}"/>
                  </a:ext>
                </a:extLst>
              </p:cNvPr>
              <p:cNvSpPr txBox="1"/>
              <p:nvPr/>
            </p:nvSpPr>
            <p:spPr bwMode="auto">
              <a:xfrm>
                <a:off x="5029200" y="2133600"/>
                <a:ext cx="4114800" cy="1504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2233" name="Object 10">
                <a:extLst>
                  <a:ext uri="{FF2B5EF4-FFF2-40B4-BE49-F238E27FC236}">
                    <a16:creationId xmlns:a16="http://schemas.microsoft.com/office/drawing/2014/main" id="{1149CC16-4D8F-40D9-AFD4-4847A18E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2133600"/>
                <a:ext cx="4114800" cy="150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234" name="Object 11">
            <a:extLst>
              <a:ext uri="{FF2B5EF4-FFF2-40B4-BE49-F238E27FC236}">
                <a16:creationId xmlns:a16="http://schemas.microsoft.com/office/drawing/2014/main" id="{C808C6A7-9D82-4AEA-89B4-F1AC8FFF2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95286"/>
              </p:ext>
            </p:extLst>
          </p:nvPr>
        </p:nvGraphicFramePr>
        <p:xfrm>
          <a:off x="1447800" y="4343401"/>
          <a:ext cx="4780384" cy="108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00" imgH="406400" progId="Equation.DSMT4">
                  <p:embed/>
                </p:oleObj>
              </mc:Choice>
              <mc:Fallback>
                <p:oleObj name="Equation" r:id="rId6" imgW="17907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1"/>
                        <a:ext cx="4780384" cy="108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2">
            <a:extLst>
              <a:ext uri="{FF2B5EF4-FFF2-40B4-BE49-F238E27FC236}">
                <a16:creationId xmlns:a16="http://schemas.microsoft.com/office/drawing/2014/main" id="{A95F915F-ADF6-4F6E-A7A4-5EB99CB72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528358"/>
              </p:ext>
            </p:extLst>
          </p:nvPr>
        </p:nvGraphicFramePr>
        <p:xfrm>
          <a:off x="1447800" y="5486400"/>
          <a:ext cx="4564360" cy="100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8500" imgH="431800" progId="Equation.DSMT4">
                  <p:embed/>
                </p:oleObj>
              </mc:Choice>
              <mc:Fallback>
                <p:oleObj name="Equation" r:id="rId8" imgW="19685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4564360" cy="1001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Line 11">
            <a:extLst>
              <a:ext uri="{FF2B5EF4-FFF2-40B4-BE49-F238E27FC236}">
                <a16:creationId xmlns:a16="http://schemas.microsoft.com/office/drawing/2014/main" id="{3A8539AE-5D9C-4733-9CA7-4743B0ADF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6E916532-4C96-4AB8-9920-FBD39870E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54275" name="Rectangle 4">
            <a:extLst>
              <a:ext uri="{FF2B5EF4-FFF2-40B4-BE49-F238E27FC236}">
                <a16:creationId xmlns:a16="http://schemas.microsoft.com/office/drawing/2014/main" id="{E177836A-5197-4AD3-A366-2FAB433AF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1.2 Transformations of the Independent Variable</a:t>
            </a:r>
            <a:endParaRPr lang="en-US" altLang="zh-CN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1CC02DA4-D394-4E1B-9CC4-596B1D69F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50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1.2.1 Examples of Transformations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4277" name="Rectangle 6">
            <a:extLst>
              <a:ext uri="{FF2B5EF4-FFF2-40B4-BE49-F238E27FC236}">
                <a16:creationId xmlns:a16="http://schemas.microsoft.com/office/drawing/2014/main" id="{3C49B556-10FE-4BF7-ACFF-C0B75591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908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A.  Time Shift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4278" name="Rectangle 7">
            <a:extLst>
              <a:ext uri="{FF2B5EF4-FFF2-40B4-BE49-F238E27FC236}">
                <a16:creationId xmlns:a16="http://schemas.microsoft.com/office/drawing/2014/main" id="{5E4BD17C-6762-4679-849B-577501201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8077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Right shift  : </a:t>
            </a:r>
            <a:r>
              <a:rPr kumimoji="1"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</a:t>
            </a:r>
            <a:r>
              <a:rPr kumimoji="1"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  </a:t>
            </a:r>
          </a:p>
          <a:p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kumimoji="1"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kumimoji="1"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</a:t>
            </a:r>
            <a:r>
              <a:rPr kumimoji="1"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(</a:t>
            </a:r>
            <a:r>
              <a:rPr kumimoji="1"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Delay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</a:p>
          <a:p>
            <a:endParaRPr kumimoji="1" lang="en-US" altLang="zh-CN" sz="3200" b="1" dirty="0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Left shift    : 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</a:p>
          <a:p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         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1" lang="en-US" altLang="zh-CN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(</a:t>
            </a:r>
            <a:r>
              <a:rPr kumimoji="1" lang="en-US" altLang="zh-CN" sz="32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Advance</a:t>
            </a:r>
            <a:r>
              <a:rPr kumimoji="1" lang="en-US" altLang="zh-CN" sz="32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279" name="Line 11">
            <a:extLst>
              <a:ext uri="{FF2B5EF4-FFF2-40B4-BE49-F238E27FC236}">
                <a16:creationId xmlns:a16="http://schemas.microsoft.com/office/drawing/2014/main" id="{0D22CDC2-FF2C-4638-BEC8-7684BD84F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041D7D-2DE3-4AA3-B702-BB6E060D7AFB}"/>
              </a:ext>
            </a:extLst>
          </p:cNvPr>
          <p:cNvSpPr/>
          <p:nvPr/>
        </p:nvSpPr>
        <p:spPr>
          <a:xfrm>
            <a:off x="3203848" y="2572327"/>
            <a:ext cx="1749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&gt;0, </a:t>
            </a:r>
            <a:r>
              <a:rPr kumimoji="1"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&gt;0</a:t>
            </a:r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>
            <a:extLst>
              <a:ext uri="{FF2B5EF4-FFF2-40B4-BE49-F238E27FC236}">
                <a16:creationId xmlns:a16="http://schemas.microsoft.com/office/drawing/2014/main" id="{29D14753-29D0-409C-8A60-1A897C6B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7400D188-8C99-4A6B-BF0D-C9C29494D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Examples</a:t>
            </a:r>
          </a:p>
        </p:txBody>
      </p:sp>
      <p:pic>
        <p:nvPicPr>
          <p:cNvPr id="56324" name="Picture 6" descr="未定标题11">
            <a:extLst>
              <a:ext uri="{FF2B5EF4-FFF2-40B4-BE49-F238E27FC236}">
                <a16:creationId xmlns:a16="http://schemas.microsoft.com/office/drawing/2014/main" id="{E0A35362-3463-47B7-9062-95394D63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4038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5" name="Object 7">
            <a:extLst>
              <a:ext uri="{FF2B5EF4-FFF2-40B4-BE49-F238E27FC236}">
                <a16:creationId xmlns:a16="http://schemas.microsoft.com/office/drawing/2014/main" id="{C69BEC58-F1CD-486B-9C64-3A949FC2E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465303"/>
              </p:ext>
            </p:extLst>
          </p:nvPr>
        </p:nvGraphicFramePr>
        <p:xfrm>
          <a:off x="6067425" y="4299017"/>
          <a:ext cx="3076575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4" imgW="2286000" imgH="1389888" progId="SmartDraw.2">
                  <p:embed/>
                </p:oleObj>
              </mc:Choice>
              <mc:Fallback>
                <p:oleObj name="SmartDraw" r:id="rId4" imgW="2286000" imgH="1389888" progId="SmartDraw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4299017"/>
                        <a:ext cx="3076575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8">
            <a:extLst>
              <a:ext uri="{FF2B5EF4-FFF2-40B4-BE49-F238E27FC236}">
                <a16:creationId xmlns:a16="http://schemas.microsoft.com/office/drawing/2014/main" id="{D67E9570-B0B6-4D31-AA72-703ABFB12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341438"/>
          <a:ext cx="360045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6" imgW="2286000" imgH="1389888" progId="SmartDraw.2">
                  <p:embed/>
                </p:oleObj>
              </mc:Choice>
              <mc:Fallback>
                <p:oleObj name="SmartDraw" r:id="rId6" imgW="2286000" imgH="1389888" progId="SmartDraw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41438"/>
                        <a:ext cx="360045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Line 11">
            <a:extLst>
              <a:ext uri="{FF2B5EF4-FFF2-40B4-BE49-F238E27FC236}">
                <a16:creationId xmlns:a16="http://schemas.microsoft.com/office/drawing/2014/main" id="{75A26FFF-D8F5-4538-A72D-498C5C24C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8F5C2AD5-64F9-4AC7-80BA-3195DC587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337" y="864278"/>
            <a:ext cx="35326" cy="5304814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A4C45ECC-854F-475A-972B-056340773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D23DE85E-8687-46E2-93A9-E510972FD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8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B.  Time Reversal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2" name="Rectangle 5">
                <a:extLst>
                  <a:ext uri="{FF2B5EF4-FFF2-40B4-BE49-F238E27FC236}">
                    <a16:creationId xmlns:a16="http://schemas.microsoft.com/office/drawing/2014/main" id="{38ED9E0D-6A75-4233-A121-6A9CE1F4D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1484784"/>
                <a:ext cx="7058744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8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: </a:t>
                </a:r>
                <a:r>
                  <a:rPr kumimoji="1" lang="en-US" altLang="zh-CN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Reflection</a:t>
                </a:r>
                <a:r>
                  <a:rPr kumimoji="1" lang="en-US" altLang="zh-CN" sz="28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800" b="1" dirty="0">
                    <a:solidFill>
                      <a:srgbClr val="06070E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8372" name="Rectangle 5">
                <a:extLst>
                  <a:ext uri="{FF2B5EF4-FFF2-40B4-BE49-F238E27FC236}">
                    <a16:creationId xmlns:a16="http://schemas.microsoft.com/office/drawing/2014/main" id="{38ED9E0D-6A75-4233-A121-6A9CE1F4D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484784"/>
                <a:ext cx="7058744" cy="685800"/>
              </a:xfrm>
              <a:prstGeom prst="rect">
                <a:avLst/>
              </a:prstGeom>
              <a:blipFill>
                <a:blip r:embed="rId3"/>
                <a:stretch>
                  <a:fillRect t="-9821" b="-8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373" name="Picture 6" descr="未定标题4">
            <a:extLst>
              <a:ext uri="{FF2B5EF4-FFF2-40B4-BE49-F238E27FC236}">
                <a16:creationId xmlns:a16="http://schemas.microsoft.com/office/drawing/2014/main" id="{F7D008DE-15DA-4B72-B9BF-F3EBBFDB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4383"/>
            <a:ext cx="4199384" cy="461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7" descr="未定标题5">
            <a:extLst>
              <a:ext uri="{FF2B5EF4-FFF2-40B4-BE49-F238E27FC236}">
                <a16:creationId xmlns:a16="http://schemas.microsoft.com/office/drawing/2014/main" id="{ED9756B5-1F1C-4FF9-B860-AF5A3A8C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44" y="2091197"/>
            <a:ext cx="4103820" cy="450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5" name="Line 11">
            <a:extLst>
              <a:ext uri="{FF2B5EF4-FFF2-40B4-BE49-F238E27FC236}">
                <a16:creationId xmlns:a16="http://schemas.microsoft.com/office/drawing/2014/main" id="{41BD9E66-1EF6-4FC6-8E39-A291FDA1E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>
            <a:extLst>
              <a:ext uri="{FF2B5EF4-FFF2-40B4-BE49-F238E27FC236}">
                <a16:creationId xmlns:a16="http://schemas.microsoft.com/office/drawing/2014/main" id="{F16EF450-4DDB-45E5-A429-39792F1A8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8F9B71-2756-4DC5-A864-3D863EF511C4}"/>
              </a:ext>
            </a:extLst>
          </p:cNvPr>
          <p:cNvSpPr/>
          <p:nvPr/>
        </p:nvSpPr>
        <p:spPr>
          <a:xfrm>
            <a:off x="2267744" y="102612"/>
            <a:ext cx="3717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Signals and Systems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DD583F-80C0-415B-84BC-C6AE7E30D7FE}"/>
              </a:ext>
            </a:extLst>
          </p:cNvPr>
          <p:cNvSpPr/>
          <p:nvPr/>
        </p:nvSpPr>
        <p:spPr>
          <a:xfrm>
            <a:off x="940848" y="1105047"/>
            <a:ext cx="7159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Rain Classroom </a:t>
            </a:r>
            <a:r>
              <a:rPr kumimoji="1" lang="zh-CN" altLang="en-US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雨课堂</a:t>
            </a:r>
            <a:r>
              <a:rPr kumimoji="1"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-2021</a:t>
            </a:r>
            <a:r>
              <a:rPr kumimoji="1" lang="zh-CN" altLang="en-US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秋季班</a:t>
            </a:r>
            <a:endParaRPr kumimoji="1" lang="en-US" altLang="zh-CN" sz="3200" b="1" dirty="0">
              <a:solidFill>
                <a:srgbClr val="01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4434B-6CD6-4BEF-8D13-C942FB4C1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062" y="2225619"/>
            <a:ext cx="3417367" cy="39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CF376F6D-BDD5-42C2-9055-86A80398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1 Signal and System</a:t>
            </a:r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8E541E95-842C-4ECC-B48B-8DE3685B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27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C.  Time Scaling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2468" name="Rectangle 5">
            <a:extLst>
              <a:ext uri="{FF2B5EF4-FFF2-40B4-BE49-F238E27FC236}">
                <a16:creationId xmlns:a16="http://schemas.microsoft.com/office/drawing/2014/main" id="{95328F07-AAFD-4016-8369-D5BBE1B42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72" y="1696388"/>
            <a:ext cx="4419600" cy="1752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x(at)</a:t>
            </a:r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( a&gt;0  )</a:t>
            </a:r>
          </a:p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</a:p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endParaRPr kumimoji="1"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4429EACB-39BE-49CC-A7A3-AB654785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20938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Example 1.1</a:t>
            </a:r>
            <a:endParaRPr kumimoji="1" lang="en-US" altLang="zh-CN" sz="2400" b="1">
              <a:solidFill>
                <a:srgbClr val="06070E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62470" name="Group 7">
            <a:extLst>
              <a:ext uri="{FF2B5EF4-FFF2-40B4-BE49-F238E27FC236}">
                <a16:creationId xmlns:a16="http://schemas.microsoft.com/office/drawing/2014/main" id="{A34C7A45-61F3-4057-9666-0FD8FEF55904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765175"/>
            <a:ext cx="3733800" cy="5389563"/>
            <a:chOff x="3216" y="720"/>
            <a:chExt cx="2352" cy="3395"/>
          </a:xfrm>
        </p:grpSpPr>
        <p:pic>
          <p:nvPicPr>
            <p:cNvPr id="62474" name="Picture 8" descr="未定标题6">
              <a:extLst>
                <a:ext uri="{FF2B5EF4-FFF2-40B4-BE49-F238E27FC236}">
                  <a16:creationId xmlns:a16="http://schemas.microsoft.com/office/drawing/2014/main" id="{5CE75D7E-0A23-4516-AC21-700EB8CF6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720"/>
              <a:ext cx="2352" cy="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5" name="Rectangle 9">
              <a:extLst>
                <a:ext uri="{FF2B5EF4-FFF2-40B4-BE49-F238E27FC236}">
                  <a16:creationId xmlns:a16="http://schemas.microsoft.com/office/drawing/2014/main" id="{ED31D199-12F4-4157-8BFB-433262375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7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476" name="Rectangle 10">
              <a:extLst>
                <a:ext uri="{FF2B5EF4-FFF2-40B4-BE49-F238E27FC236}">
                  <a16:creationId xmlns:a16="http://schemas.microsoft.com/office/drawing/2014/main" id="{82FDBF58-F9B2-4B28-847C-ECEA6C299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704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2477" name="Rectangle 11">
              <a:extLst>
                <a:ext uri="{FF2B5EF4-FFF2-40B4-BE49-F238E27FC236}">
                  <a16:creationId xmlns:a16="http://schemas.microsoft.com/office/drawing/2014/main" id="{AD92B15F-73E6-46AC-B1A2-8E1C6D879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616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62478" name="Rectangle 12">
              <a:extLst>
                <a:ext uri="{FF2B5EF4-FFF2-40B4-BE49-F238E27FC236}">
                  <a16:creationId xmlns:a16="http://schemas.microsoft.com/office/drawing/2014/main" id="{A41C75FC-7EB5-46C0-AB6E-FA64509A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6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479" name="Rectangle 13">
              <a:extLst>
                <a:ext uri="{FF2B5EF4-FFF2-40B4-BE49-F238E27FC236}">
                  <a16:creationId xmlns:a16="http://schemas.microsoft.com/office/drawing/2014/main" id="{BAED468E-D93D-48DB-AC61-17F8F561C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02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480" name="Rectangle 14">
              <a:extLst>
                <a:ext uri="{FF2B5EF4-FFF2-40B4-BE49-F238E27FC236}">
                  <a16:creationId xmlns:a16="http://schemas.microsoft.com/office/drawing/2014/main" id="{3E159538-2CD6-41DB-B13B-64E2285FA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1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481" name="Rectangle 15">
              <a:extLst>
                <a:ext uri="{FF2B5EF4-FFF2-40B4-BE49-F238E27FC236}">
                  <a16:creationId xmlns:a16="http://schemas.microsoft.com/office/drawing/2014/main" id="{EBDC761E-4592-4A4E-AD44-0978A604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24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482" name="Rectangle 16">
              <a:extLst>
                <a:ext uri="{FF2B5EF4-FFF2-40B4-BE49-F238E27FC236}">
                  <a16:creationId xmlns:a16="http://schemas.microsoft.com/office/drawing/2014/main" id="{DBF6B85C-817E-4B88-A761-93CCB540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884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- 4</a:t>
              </a:r>
            </a:p>
          </p:txBody>
        </p:sp>
        <p:sp>
          <p:nvSpPr>
            <p:cNvPr id="62483" name="Rectangle 17">
              <a:extLst>
                <a:ext uri="{FF2B5EF4-FFF2-40B4-BE49-F238E27FC236}">
                  <a16:creationId xmlns:a16="http://schemas.microsoft.com/office/drawing/2014/main" id="{D4ACAE8F-D953-4B7D-AA16-65A044F0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383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2484" name="Rectangle 18">
              <a:extLst>
                <a:ext uri="{FF2B5EF4-FFF2-40B4-BE49-F238E27FC236}">
                  <a16:creationId xmlns:a16="http://schemas.microsoft.com/office/drawing/2014/main" id="{EF113690-B437-41F0-8729-9C2BF6DB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6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485" name="Rectangle 19">
              <a:extLst>
                <a:ext uri="{FF2B5EF4-FFF2-40B4-BE49-F238E27FC236}">
                  <a16:creationId xmlns:a16="http://schemas.microsoft.com/office/drawing/2014/main" id="{C8B4A8A7-E7A7-4A27-83E0-6F9737D0C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7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2486" name="Rectangle 20">
              <a:extLst>
                <a:ext uri="{FF2B5EF4-FFF2-40B4-BE49-F238E27FC236}">
                  <a16:creationId xmlns:a16="http://schemas.microsoft.com/office/drawing/2014/main" id="{C4CA0E84-10A5-46CD-AA2F-D4AD1EFF2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383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6070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2472" name="Rectangle 23">
            <a:extLst>
              <a:ext uri="{FF2B5EF4-FFF2-40B4-BE49-F238E27FC236}">
                <a16:creationId xmlns:a16="http://schemas.microsoft.com/office/drawing/2014/main" id="{E4B6E615-A33F-472D-98F3-4CCA2377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1" y="3545176"/>
            <a:ext cx="4572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Compressed</a:t>
            </a:r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if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a&gt;1</a:t>
            </a:r>
          </a:p>
          <a:p>
            <a:endParaRPr kumimoji="1"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endParaRPr kumimoji="1"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Stretch</a:t>
            </a:r>
            <a:r>
              <a:rPr kumimoji="1"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if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a&lt;1</a:t>
            </a:r>
          </a:p>
          <a:p>
            <a:endParaRPr kumimoji="1"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2473" name="Line 11">
            <a:extLst>
              <a:ext uri="{FF2B5EF4-FFF2-40B4-BE49-F238E27FC236}">
                <a16:creationId xmlns:a16="http://schemas.microsoft.com/office/drawing/2014/main" id="{06D07CA5-BFF6-4378-B7B5-83BD20A92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ED306F-8971-449B-8B75-407FE5AB93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5576" y="798640"/>
            <a:ext cx="7315200" cy="13653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{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Test #1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}: signal </a:t>
            </a:r>
            <a:r>
              <a:rPr 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f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</a:t>
            </a:r>
            <a:r>
              <a:rPr 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t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is shown in the figure, please sketch the signal </a:t>
            </a:r>
            <a:r>
              <a:rPr 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f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(1-3</a:t>
            </a:r>
            <a:r>
              <a:rPr 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t</a:t>
            </a:r>
            <a:r>
              <a:rPr 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58EC71-7C05-4908-9B6F-4A97E72BF3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3D38F-B4AA-4259-B3A0-618B751B995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59532" y="5777251"/>
            <a:ext cx="8424936" cy="365760"/>
          </a:xfrm>
          <a:prstGeom prst="rect">
            <a:avLst/>
          </a:prstGeom>
          <a:solidFill>
            <a:srgbClr val="FBFAEF"/>
          </a:solid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36BC44A0-F5F4-4311-8B1E-2DCD71ED4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06981"/>
              </p:ext>
            </p:extLst>
          </p:nvPr>
        </p:nvGraphicFramePr>
        <p:xfrm>
          <a:off x="1144905" y="2469397"/>
          <a:ext cx="20574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2" imgW="1374648" imgH="1045464" progId="Visio.Drawing.5">
                  <p:embed/>
                </p:oleObj>
              </mc:Choice>
              <mc:Fallback>
                <p:oleObj name="VISIO" r:id="rId22" imgW="1374648" imgH="1045464" progId="Visio.Drawing.5">
                  <p:embed/>
                  <p:pic>
                    <p:nvPicPr>
                      <p:cNvPr id="64514" name="Object 2">
                        <a:extLst>
                          <a:ext uri="{FF2B5EF4-FFF2-40B4-BE49-F238E27FC236}">
                            <a16:creationId xmlns:a16="http://schemas.microsoft.com/office/drawing/2014/main" id="{5D1978B0-938D-48C9-AB2B-681DA33E8C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905" y="2469397"/>
                        <a:ext cx="20574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1E5C81-7189-4EFC-BD41-E6C1E5129DF0}"/>
              </a:ext>
            </a:extLst>
          </p:cNvPr>
          <p:cNvCxnSpPr/>
          <p:nvPr/>
        </p:nvCxnSpPr>
        <p:spPr>
          <a:xfrm>
            <a:off x="3419872" y="3501008"/>
            <a:ext cx="21602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3A4ADB-7ED9-461D-816D-C38C4F67A9C1}"/>
              </a:ext>
            </a:extLst>
          </p:cNvPr>
          <p:cNvSpPr/>
          <p:nvPr/>
        </p:nvSpPr>
        <p:spPr>
          <a:xfrm>
            <a:off x="6084168" y="2924944"/>
            <a:ext cx="492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?</a:t>
            </a:r>
            <a:endParaRPr lang="en-US" sz="48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6D21B5-4384-4DB5-9BF4-EE5A2545EB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07D82F-7E2F-4181-937D-09B3BBE58B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Text\Image\Formula are allowed and all the content should be placed in this area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099571E-F152-4FBF-80F3-8C2FA2CA53B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52441" y="1772816"/>
            <a:ext cx="3800339" cy="283655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1E42453-6D83-4407-B99E-46BB31FA9A9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0" name="RemarkBack">
              <a:extLst>
                <a:ext uri="{FF2B5EF4-FFF2-40B4-BE49-F238E27FC236}">
                  <a16:creationId xmlns:a16="http://schemas.microsoft.com/office/drawing/2014/main" id="{774540D0-BCAC-4D32-971E-859A9094A75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markBlock">
              <a:extLst>
                <a:ext uri="{FF2B5EF4-FFF2-40B4-BE49-F238E27FC236}">
                  <a16:creationId xmlns:a16="http://schemas.microsoft.com/office/drawing/2014/main" id="{FC6CF071-0904-4CC6-AC08-5A27A13447D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markTitleText">
              <a:extLst>
                <a:ext uri="{FF2B5EF4-FFF2-40B4-BE49-F238E27FC236}">
                  <a16:creationId xmlns:a16="http://schemas.microsoft.com/office/drawing/2014/main" id="{DEF72D6A-697C-4842-9EA6-49EEE66F3E11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Remark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8C74FBCF-35BA-417A-9CD5-46386F7BDC7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AD96133F-B169-4A30-AC12-9DD7B5DBC92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BFAB8000-9BE4-41E0-8BC7-C59C30040CAF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Remark</a:t>
            </a:r>
            <a:endParaRPr 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333A9C-25D0-4451-8FE0-943BA132DA8E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0EE00212-E7E3-47BF-A293-A62D0EB1878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EE2DC74E-67B4-43B8-807B-1678D5C9239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72FDF08D-BB24-4410-B48E-D7AB5B16B16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501212A7-A9FA-4D5C-9478-BF88AB3D4C0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0.5</a:t>
              </a:r>
              <a:endParaRPr lang="en-US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A06D26-D6F7-4C19-9544-003817975D26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1909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5D1978B0-938D-48C9-AB2B-681DA33E8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62200"/>
          <a:ext cx="20574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74648" imgH="1045464" progId="Visio.Drawing.5">
                  <p:embed/>
                </p:oleObj>
              </mc:Choice>
              <mc:Fallback>
                <p:oleObj name="VISIO" r:id="rId3" imgW="1374648" imgH="1045464" progId="Visio.Drawing.5">
                  <p:embed/>
                  <p:pic>
                    <p:nvPicPr>
                      <p:cNvPr id="64514" name="Object 2">
                        <a:extLst>
                          <a:ext uri="{FF2B5EF4-FFF2-40B4-BE49-F238E27FC236}">
                            <a16:creationId xmlns:a16="http://schemas.microsoft.com/office/drawing/2014/main" id="{5D1978B0-938D-48C9-AB2B-681DA33E8C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20574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7C46DC91-347C-41A2-9AAD-23FE1AA00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685800"/>
          <a:ext cx="74295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43712" imgH="923544" progId="Visio.Drawing.5">
                  <p:embed/>
                </p:oleObj>
              </mc:Choice>
              <mc:Fallback>
                <p:oleObj name="VISIO" r:id="rId5" imgW="743712" imgH="923544" progId="Visio.Drawing.5">
                  <p:embed/>
                  <p:pic>
                    <p:nvPicPr>
                      <p:cNvPr id="64515" name="Object 3">
                        <a:extLst>
                          <a:ext uri="{FF2B5EF4-FFF2-40B4-BE49-F238E27FC236}">
                            <a16:creationId xmlns:a16="http://schemas.microsoft.com/office/drawing/2014/main" id="{7C46DC91-347C-41A2-9AAD-23FE1AA00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42950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1A2DCA3C-0C57-4D86-94F0-AA2EA9B5F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97631"/>
          <a:ext cx="21336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374648" imgH="1033272" progId="Visio.Drawing.5">
                  <p:embed/>
                </p:oleObj>
              </mc:Choice>
              <mc:Fallback>
                <p:oleObj name="VISIO" r:id="rId7" imgW="1374648" imgH="1033272" progId="Visio.Drawing.5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1A2DCA3C-0C57-4D86-94F0-AA2EA9B5F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97631"/>
                        <a:ext cx="21336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9A5A65EC-992F-4595-97FA-97E2A19434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685800"/>
          <a:ext cx="7429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743712" imgH="201168" progId="Visio.Drawing.5">
                  <p:embed/>
                </p:oleObj>
              </mc:Choice>
              <mc:Fallback>
                <p:oleObj name="VISIO" r:id="rId9" imgW="743712" imgH="201168" progId="Visio.Drawing.5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9A5A65EC-992F-4595-97FA-97E2A19434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85800"/>
                        <a:ext cx="7429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AAEDB019-0315-48F4-ABDC-B8607A5A5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4180" y="121443"/>
          <a:ext cx="2057400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347216" imgH="1033272" progId="Visio.Drawing.5">
                  <p:embed/>
                </p:oleObj>
              </mc:Choice>
              <mc:Fallback>
                <p:oleObj name="VISIO" r:id="rId11" imgW="1347216" imgH="1033272" progId="Visio.Drawing.5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AAEDB019-0315-48F4-ABDC-B8607A5A5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180" y="121443"/>
                        <a:ext cx="2057400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BA5EA544-9EDD-4D5B-879C-C52C57392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533400"/>
          <a:ext cx="14620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1463040" imgH="1030224" progId="Visio.Drawing.5">
                  <p:embed/>
                </p:oleObj>
              </mc:Choice>
              <mc:Fallback>
                <p:oleObj name="VISIO" r:id="rId13" imgW="1463040" imgH="1030224" progId="Visio.Drawing.5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BA5EA544-9EDD-4D5B-879C-C52C57392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33400"/>
                        <a:ext cx="14620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213372A5-2811-47AE-85A5-E407F19FD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438400"/>
          <a:ext cx="22860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5" imgW="1374648" imgH="1033272" progId="Visio.Drawing.5">
                  <p:embed/>
                </p:oleObj>
              </mc:Choice>
              <mc:Fallback>
                <p:oleObj name="VISIO" r:id="rId15" imgW="1374648" imgH="1033272" progId="Visio.Drawing.5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213372A5-2811-47AE-85A5-E407F19FD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438400"/>
                        <a:ext cx="22860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FB1FD08B-F53E-4DA1-BA74-50FEECE14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95600"/>
          <a:ext cx="7429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7" imgW="743712" imgH="201168" progId="Visio.Drawing.5">
                  <p:embed/>
                </p:oleObj>
              </mc:Choice>
              <mc:Fallback>
                <p:oleObj name="VISIO" r:id="rId17" imgW="743712" imgH="201168" progId="Visio.Drawing.5">
                  <p:embed/>
                  <p:pic>
                    <p:nvPicPr>
                      <p:cNvPr id="64521" name="Object 9">
                        <a:extLst>
                          <a:ext uri="{FF2B5EF4-FFF2-40B4-BE49-F238E27FC236}">
                            <a16:creationId xmlns:a16="http://schemas.microsoft.com/office/drawing/2014/main" id="{FB1FD08B-F53E-4DA1-BA74-50FEECE14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7429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A061FF2D-DB77-4077-9069-7085F7178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86000"/>
          <a:ext cx="2363788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1374648" imgH="1033272" progId="Visio.Drawing.5">
                  <p:embed/>
                </p:oleObj>
              </mc:Choice>
              <mc:Fallback>
                <p:oleObj name="VISIO" r:id="rId19" imgW="1374648" imgH="1033272" progId="Visio.Drawing.5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id="{A061FF2D-DB77-4077-9069-7085F7178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2363788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>
            <a:extLst>
              <a:ext uri="{FF2B5EF4-FFF2-40B4-BE49-F238E27FC236}">
                <a16:creationId xmlns:a16="http://schemas.microsoft.com/office/drawing/2014/main" id="{BA7AE0E2-B1A1-4CC9-8BF2-B114C9E39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819400"/>
          <a:ext cx="7429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1" imgW="743712" imgH="201168" progId="Visio.Drawing.5">
                  <p:embed/>
                </p:oleObj>
              </mc:Choice>
              <mc:Fallback>
                <p:oleObj name="VISIO" r:id="rId21" imgW="743712" imgH="201168" progId="Visio.Drawing.5">
                  <p:embed/>
                  <p:pic>
                    <p:nvPicPr>
                      <p:cNvPr id="64523" name="Object 11">
                        <a:extLst>
                          <a:ext uri="{FF2B5EF4-FFF2-40B4-BE49-F238E27FC236}">
                            <a16:creationId xmlns:a16="http://schemas.microsoft.com/office/drawing/2014/main" id="{BA7AE0E2-B1A1-4CC9-8BF2-B114C9E39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19400"/>
                        <a:ext cx="7429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>
            <a:extLst>
              <a:ext uri="{FF2B5EF4-FFF2-40B4-BE49-F238E27FC236}">
                <a16:creationId xmlns:a16="http://schemas.microsoft.com/office/drawing/2014/main" id="{E0B68DC9-AA7F-4F49-A741-ED988A1B1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362200"/>
          <a:ext cx="21336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2" imgW="1310640" imgH="1014984" progId="Visio.Drawing.5">
                  <p:embed/>
                </p:oleObj>
              </mc:Choice>
              <mc:Fallback>
                <p:oleObj name="VISIO" r:id="rId22" imgW="1310640" imgH="1014984" progId="Visio.Drawing.5">
                  <p:embed/>
                  <p:pic>
                    <p:nvPicPr>
                      <p:cNvPr id="24588" name="Object 12">
                        <a:extLst>
                          <a:ext uri="{FF2B5EF4-FFF2-40B4-BE49-F238E27FC236}">
                            <a16:creationId xmlns:a16="http://schemas.microsoft.com/office/drawing/2014/main" id="{E0B68DC9-AA7F-4F49-A741-ED988A1B1B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2133600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3">
            <a:extLst>
              <a:ext uri="{FF2B5EF4-FFF2-40B4-BE49-F238E27FC236}">
                <a16:creationId xmlns:a16="http://schemas.microsoft.com/office/drawing/2014/main" id="{039059A9-F3A8-4976-A2CD-84C15C70E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819400"/>
          <a:ext cx="7429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4" imgW="743712" imgH="201168" progId="Visio.Drawing.5">
                  <p:embed/>
                </p:oleObj>
              </mc:Choice>
              <mc:Fallback>
                <p:oleObj name="VISIO" r:id="rId24" imgW="743712" imgH="201168" progId="Visio.Drawing.5">
                  <p:embed/>
                  <p:pic>
                    <p:nvPicPr>
                      <p:cNvPr id="64525" name="Object 13">
                        <a:extLst>
                          <a:ext uri="{FF2B5EF4-FFF2-40B4-BE49-F238E27FC236}">
                            <a16:creationId xmlns:a16="http://schemas.microsoft.com/office/drawing/2014/main" id="{039059A9-F3A8-4976-A2CD-84C15C70E1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19400"/>
                        <a:ext cx="7429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4">
            <a:extLst>
              <a:ext uri="{FF2B5EF4-FFF2-40B4-BE49-F238E27FC236}">
                <a16:creationId xmlns:a16="http://schemas.microsoft.com/office/drawing/2014/main" id="{906F54A3-E6DB-439B-B49E-E6AC12927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14800"/>
          <a:ext cx="742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5" imgW="741241" imgH="741241" progId="Visio.Drawing.5">
                  <p:embed/>
                </p:oleObj>
              </mc:Choice>
              <mc:Fallback>
                <p:oleObj name="VISIO" r:id="rId25" imgW="741241" imgH="741241" progId="Visio.Drawing.5">
                  <p:embed/>
                  <p:pic>
                    <p:nvPicPr>
                      <p:cNvPr id="64526" name="Object 14">
                        <a:extLst>
                          <a:ext uri="{FF2B5EF4-FFF2-40B4-BE49-F238E27FC236}">
                            <a16:creationId xmlns:a16="http://schemas.microsoft.com/office/drawing/2014/main" id="{906F54A3-E6DB-439B-B49E-E6AC12927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429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>
            <a:extLst>
              <a:ext uri="{FF2B5EF4-FFF2-40B4-BE49-F238E27FC236}">
                <a16:creationId xmlns:a16="http://schemas.microsoft.com/office/drawing/2014/main" id="{4CE1A0D7-67E4-405A-AA9A-ABB137885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67200"/>
          <a:ext cx="26670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7" imgW="1420368" imgH="1051560" progId="Visio.Drawing.5">
                  <p:embed/>
                </p:oleObj>
              </mc:Choice>
              <mc:Fallback>
                <p:oleObj name="VISIO" r:id="rId27" imgW="1420368" imgH="1051560" progId="Visio.Drawing.5">
                  <p:embed/>
                  <p:pic>
                    <p:nvPicPr>
                      <p:cNvPr id="24591" name="Object 15">
                        <a:extLst>
                          <a:ext uri="{FF2B5EF4-FFF2-40B4-BE49-F238E27FC236}">
                            <a16:creationId xmlns:a16="http://schemas.microsoft.com/office/drawing/2014/main" id="{4CE1A0D7-67E4-405A-AA9A-ABB137885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2667000" cy="197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>
            <a:extLst>
              <a:ext uri="{FF2B5EF4-FFF2-40B4-BE49-F238E27FC236}">
                <a16:creationId xmlns:a16="http://schemas.microsoft.com/office/drawing/2014/main" id="{B4907CCB-0EBD-4FAD-B5A9-F7F0B76B78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029200"/>
          <a:ext cx="7429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9" imgW="743712" imgH="201168" progId="Visio.Drawing.5">
                  <p:embed/>
                </p:oleObj>
              </mc:Choice>
              <mc:Fallback>
                <p:oleObj name="VISIO" r:id="rId29" imgW="743712" imgH="201168" progId="Visio.Drawing.5">
                  <p:embed/>
                  <p:pic>
                    <p:nvPicPr>
                      <p:cNvPr id="64528" name="Object 16">
                        <a:extLst>
                          <a:ext uri="{FF2B5EF4-FFF2-40B4-BE49-F238E27FC236}">
                            <a16:creationId xmlns:a16="http://schemas.microsoft.com/office/drawing/2014/main" id="{B4907CCB-0EBD-4FAD-B5A9-F7F0B76B78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7429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>
            <a:extLst>
              <a:ext uri="{FF2B5EF4-FFF2-40B4-BE49-F238E27FC236}">
                <a16:creationId xmlns:a16="http://schemas.microsoft.com/office/drawing/2014/main" id="{0539F410-ADA5-4B84-B7D0-C3376C6B2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191000"/>
          <a:ext cx="28194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1" imgW="1466088" imgH="1033272" progId="Visio.Drawing.5">
                  <p:embed/>
                </p:oleObj>
              </mc:Choice>
              <mc:Fallback>
                <p:oleObj name="VISIO" r:id="rId31" imgW="1466088" imgH="1033272" progId="Visio.Drawing.5">
                  <p:embed/>
                  <p:pic>
                    <p:nvPicPr>
                      <p:cNvPr id="24593" name="Object 17">
                        <a:extLst>
                          <a:ext uri="{FF2B5EF4-FFF2-40B4-BE49-F238E27FC236}">
                            <a16:creationId xmlns:a16="http://schemas.microsoft.com/office/drawing/2014/main" id="{0539F410-ADA5-4B84-B7D0-C3376C6B2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281940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18">
            <a:extLst>
              <a:ext uri="{FF2B5EF4-FFF2-40B4-BE49-F238E27FC236}">
                <a16:creationId xmlns:a16="http://schemas.microsoft.com/office/drawing/2014/main" id="{301C63D2-AACD-4075-A10C-0FEDC3CED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43400"/>
          <a:ext cx="1524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3" imgW="1283208" imgH="563880" progId="Visio.Drawing.5">
                  <p:embed/>
                </p:oleObj>
              </mc:Choice>
              <mc:Fallback>
                <p:oleObj name="VISIO" r:id="rId33" imgW="1283208" imgH="563880" progId="Visio.Drawing.5">
                  <p:embed/>
                  <p:pic>
                    <p:nvPicPr>
                      <p:cNvPr id="64530" name="Object 18">
                        <a:extLst>
                          <a:ext uri="{FF2B5EF4-FFF2-40B4-BE49-F238E27FC236}">
                            <a16:creationId xmlns:a16="http://schemas.microsoft.com/office/drawing/2014/main" id="{301C63D2-AACD-4075-A10C-0FEDC3CED7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43400"/>
                        <a:ext cx="1524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1" name="Text Box 19">
            <a:extLst>
              <a:ext uri="{FF2B5EF4-FFF2-40B4-BE49-F238E27FC236}">
                <a16:creationId xmlns:a16="http://schemas.microsoft.com/office/drawing/2014/main" id="{92FEFE2B-C686-4C99-8C44-279CBED2A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shift</a:t>
            </a:r>
          </a:p>
        </p:txBody>
      </p:sp>
      <p:sp>
        <p:nvSpPr>
          <p:cNvPr id="64532" name="Text Box 20">
            <a:extLst>
              <a:ext uri="{FF2B5EF4-FFF2-40B4-BE49-F238E27FC236}">
                <a16:creationId xmlns:a16="http://schemas.microsoft.com/office/drawing/2014/main" id="{696CC727-DB44-4C5F-9258-D000FBD5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8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reversal</a:t>
            </a:r>
          </a:p>
        </p:txBody>
      </p:sp>
      <p:sp>
        <p:nvSpPr>
          <p:cNvPr id="64533" name="Text Box 21">
            <a:extLst>
              <a:ext uri="{FF2B5EF4-FFF2-40B4-BE49-F238E27FC236}">
                <a16:creationId xmlns:a16="http://schemas.microsoft.com/office/drawing/2014/main" id="{DF223763-AF52-432E-9711-23C3F9E55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143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Scaling</a:t>
            </a:r>
          </a:p>
        </p:txBody>
      </p:sp>
      <p:sp>
        <p:nvSpPr>
          <p:cNvPr id="64534" name="Text Box 22">
            <a:extLst>
              <a:ext uri="{FF2B5EF4-FFF2-40B4-BE49-F238E27FC236}">
                <a16:creationId xmlns:a16="http://schemas.microsoft.com/office/drawing/2014/main" id="{BFA3CC5D-2E36-414A-9A91-8B0A7B05F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62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reversal</a:t>
            </a:r>
          </a:p>
        </p:txBody>
      </p:sp>
      <p:sp>
        <p:nvSpPr>
          <p:cNvPr id="64535" name="Text Box 23">
            <a:extLst>
              <a:ext uri="{FF2B5EF4-FFF2-40B4-BE49-F238E27FC236}">
                <a16:creationId xmlns:a16="http://schemas.microsoft.com/office/drawing/2014/main" id="{D33FBC90-DBFE-4BD1-BC02-A7E628387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53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</a:rPr>
              <a:t>reversal</a:t>
            </a:r>
          </a:p>
        </p:txBody>
      </p:sp>
      <p:sp>
        <p:nvSpPr>
          <p:cNvPr id="64536" name="Text Box 24">
            <a:extLst>
              <a:ext uri="{FF2B5EF4-FFF2-40B4-BE49-F238E27FC236}">
                <a16:creationId xmlns:a16="http://schemas.microsoft.com/office/drawing/2014/main" id="{B3D85580-4949-4DF1-BBAA-71B24386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362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shift</a:t>
            </a:r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CDE39D0F-33BD-441F-9AA5-DAF2D63D2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99"/>
                </a:solidFill>
                <a:latin typeface="Times New Roman" panose="02020603050405020304" pitchFamily="18" charset="0"/>
              </a:rPr>
              <a:t>shift</a:t>
            </a:r>
          </a:p>
        </p:txBody>
      </p:sp>
      <p:sp>
        <p:nvSpPr>
          <p:cNvPr id="64538" name="Text Box 26">
            <a:extLst>
              <a:ext uri="{FF2B5EF4-FFF2-40B4-BE49-F238E27FC236}">
                <a16:creationId xmlns:a16="http://schemas.microsoft.com/office/drawing/2014/main" id="{10350B0D-3CE7-4E25-B0D6-0068F580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62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Scaling</a:t>
            </a:r>
          </a:p>
        </p:txBody>
      </p:sp>
      <p:sp>
        <p:nvSpPr>
          <p:cNvPr id="64539" name="Text Box 27">
            <a:extLst>
              <a:ext uri="{FF2B5EF4-FFF2-40B4-BE49-F238E27FC236}">
                <a16:creationId xmlns:a16="http://schemas.microsoft.com/office/drawing/2014/main" id="{B7EF1E0E-C088-4B6A-96BC-608F33666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60832"/>
            <a:ext cx="1295400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65393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11E2CEB-333F-404F-9903-5186E26C4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08050"/>
            <a:ext cx="8353176" cy="2664963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en-US" altLang="zh-CN" sz="3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sz="3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eaching assistant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Shi Xin</a:t>
            </a:r>
            <a:r>
              <a:rPr kumimoji="1" lang="zh-CN" altLang="en-US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(时鑫)：</a:t>
            </a:r>
            <a:r>
              <a:rPr kumimoji="1"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E-mail: 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2680352529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/>
              </a:rPr>
              <a:t>@qq.com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Chen Hong(</a:t>
            </a:r>
            <a:r>
              <a:rPr kumimoji="1" lang="zh-CN" altLang="en-US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陈红</a:t>
            </a:r>
            <a:r>
              <a:rPr kumimoji="1"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15730743525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Huang </a:t>
            </a:r>
            <a:r>
              <a:rPr kumimoji="1" lang="en-US" altLang="zh-CN" sz="3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Mengjie</a:t>
            </a:r>
            <a:r>
              <a:rPr kumimoji="1"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（黄孟杰） </a:t>
            </a:r>
            <a:r>
              <a:rPr kumimoji="1" lang="en-US" altLang="zh-CN" sz="3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QQ group</a:t>
            </a:r>
            <a:endParaRPr kumimoji="1" lang="zh-CN" altLang="en-US" sz="3200" b="1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Line 11">
            <a:extLst>
              <a:ext uri="{FF2B5EF4-FFF2-40B4-BE49-F238E27FC236}">
                <a16:creationId xmlns:a16="http://schemas.microsoft.com/office/drawing/2014/main" id="{BC87FC64-53D4-4AED-938B-9B2993BF3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B4BEF8-C1D3-478D-862A-31D1D7ADB5CE}"/>
              </a:ext>
            </a:extLst>
          </p:cNvPr>
          <p:cNvSpPr/>
          <p:nvPr/>
        </p:nvSpPr>
        <p:spPr>
          <a:xfrm>
            <a:off x="2267744" y="102612"/>
            <a:ext cx="3717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Signals and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31AC6-8081-4795-8528-DA51D894E51F}"/>
              </a:ext>
            </a:extLst>
          </p:cNvPr>
          <p:cNvSpPr txBox="1"/>
          <p:nvPr/>
        </p:nvSpPr>
        <p:spPr>
          <a:xfrm>
            <a:off x="1043608" y="4183313"/>
            <a:ext cx="7272808" cy="176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 for question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：To be decided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Location：Room 20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Research Building 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1" lang="en-US" altLang="zh-CN" sz="3200" b="1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:a16="http://schemas.microsoft.com/office/drawing/2014/main" id="{35785901-E1CB-457F-A1C8-25F93704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631690"/>
            <a:ext cx="41764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Alan V. Oppenheim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Alan S. </a:t>
            </a:r>
            <a:r>
              <a:rPr kumimoji="1" lang="en-US" altLang="zh-CN" sz="2400" b="1" dirty="0" err="1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Willsky</a:t>
            </a:r>
            <a:r>
              <a:rPr kumimoji="1"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(M.I.T)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S. Hamid Nawab       (B.U.)</a:t>
            </a:r>
          </a:p>
        </p:txBody>
      </p:sp>
      <p:sp>
        <p:nvSpPr>
          <p:cNvPr id="12291" name="Text Box 9">
            <a:extLst>
              <a:ext uri="{FF2B5EF4-FFF2-40B4-BE49-F238E27FC236}">
                <a16:creationId xmlns:a16="http://schemas.microsoft.com/office/drawing/2014/main" id="{18036025-F8B6-4355-89F8-CCA7B1DA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32" y="824870"/>
            <a:ext cx="65805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Signals and Systems(</a:t>
            </a:r>
            <a:r>
              <a:rPr kumimoji="1" lang="en-US" altLang="zh-CN" sz="20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Second Edition</a:t>
            </a:r>
            <a:r>
              <a:rPr kumimoji="1" lang="en-US" altLang="zh-CN" sz="36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282" name="Text Box 10">
            <a:extLst>
              <a:ext uri="{FF2B5EF4-FFF2-40B4-BE49-F238E27FC236}">
                <a16:creationId xmlns:a16="http://schemas.microsoft.com/office/drawing/2014/main" id="{7386F3C7-3995-45F9-B584-E8BF6D95A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391233"/>
            <a:ext cx="88931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郑君里，应启珩，杨为理，信号与系统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第二版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，北京：高等教育出版社，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[2]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闵大镒，朱学勇，信号与系统分析，电子科技大学出版社，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/>
                <a:cs typeface="楷体_GB2312"/>
              </a:rPr>
              <a:t>[3]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吕幼新，张明友，信号与系统，电子工业出版社，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[4] MIT video course: </a:t>
            </a:r>
            <a:r>
              <a:rPr lang="en-US" dirty="0">
                <a:hlinkClick r:id="rId3"/>
              </a:rPr>
              <a:t>http://open.163.com/newview/movie/free?pid=M8AROL7GG&amp;mid=M8AROOU9F</a:t>
            </a:r>
            <a:r>
              <a:rPr lang="en-US" dirty="0"/>
              <a:t> 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3" name="Rectangle 12">
            <a:extLst>
              <a:ext uri="{FF2B5EF4-FFF2-40B4-BE49-F238E27FC236}">
                <a16:creationId xmlns:a16="http://schemas.microsoft.com/office/drawing/2014/main" id="{A157F6F3-EC54-4978-80A2-ABBF6A11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654425"/>
            <a:ext cx="20939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967208B7-969C-43C5-895F-A18BEB103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056AC78F-4448-4221-A9DB-57DB84961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69476"/>
            <a:ext cx="7881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Signals and Systems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DDB7A-E74B-4905-A118-826B42B67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791243"/>
            <a:ext cx="2159908" cy="2780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FFBC-5285-4088-AB60-F5697B31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7" y="836713"/>
            <a:ext cx="4680520" cy="1008112"/>
          </a:xfrm>
        </p:spPr>
        <p:txBody>
          <a:bodyPr/>
          <a:lstStyle/>
          <a:p>
            <a:r>
              <a:rPr lang="en-GB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endParaRPr 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77F4-350A-41E1-96F2-D17C60B0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72803"/>
            <a:ext cx="5328592" cy="45434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and class </a:t>
            </a:r>
          </a:p>
          <a:p>
            <a:pPr marL="34925" indent="0">
              <a:buNone/>
            </a:pPr>
            <a:r>
              <a:rPr lang="en-GB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sign in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tests.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work (report, presentations and demonstrations)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mid-term exam (2 hours)</a:t>
            </a:r>
          </a:p>
          <a:p>
            <a:pPr marL="34925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(2 hours)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0FD6EA09-2C1E-45D3-98F2-549BDAADF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-36512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2161F-1B1F-4946-83EB-201FD4E942D7}"/>
              </a:ext>
            </a:extLst>
          </p:cNvPr>
          <p:cNvSpPr/>
          <p:nvPr/>
        </p:nvSpPr>
        <p:spPr>
          <a:xfrm>
            <a:off x="2267744" y="102612"/>
            <a:ext cx="3717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Signals and Systems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348BE97-4116-4C72-81FD-B3CF159A1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428562"/>
              </p:ext>
            </p:extLst>
          </p:nvPr>
        </p:nvGraphicFramePr>
        <p:xfrm>
          <a:off x="5580112" y="2204864"/>
          <a:ext cx="3240360" cy="359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306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28A948-B7A2-49A4-8799-809E8A6BD5C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45232" y="1076762"/>
            <a:ext cx="5515000" cy="149498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Sign-In Please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BB0ED-EE65-4696-892B-7A8F1107755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483143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 am already in the classroom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E281C9-C26C-468A-BF14-EE25BC9D6426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68D1D7-5697-46ED-A387-E1AA83D6AD2E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B46EBB-C90F-4859-84B1-E7680D969D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Submit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0E4142-EE14-4948-AE31-72805BB067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84168" y="1894856"/>
            <a:ext cx="2664296" cy="306828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DB889D3-AFDA-455B-81CE-093D9FF3F21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3320E38E-DBF8-4FFF-A6C1-FF98851B15E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611FF5A6-B17F-4C4F-B9F7-646782FF3FA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0DA885C3-EF1A-4C9E-96E1-C16F0A85E9A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Multiple Choice(single)</a:t>
              </a:r>
              <a:endParaRPr lang="en-US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060D56FC-F9B1-465C-B543-351E553C7ED7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6847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Points: 1</a:t>
              </a:r>
              <a:endParaRPr lang="en-US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126749C-411F-4D60-A4F7-B7464A99CDDF}"/>
              </a:ext>
            </a:extLst>
          </p:cNvPr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88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B2B2CB73-9AC4-4D8C-9662-FDA537C4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Contents</a:t>
            </a:r>
          </a:p>
        </p:txBody>
      </p:sp>
      <p:sp>
        <p:nvSpPr>
          <p:cNvPr id="14339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0FB491-3DCD-4BA5-86B8-4E2D2C2136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692150"/>
            <a:ext cx="8512175" cy="53355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  Signals and Systems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  Linear Time-Invariant Systems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  Fourier Series Representation of Periodic Signals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(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3.0~3.5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3.6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3.7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3.8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3.9 </a:t>
            </a:r>
            <a:r>
              <a:rPr lang="en-US" altLang="zh-CN" sz="12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3.10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3.11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buClr>
                <a:srgbClr val="A6B727"/>
              </a:buClr>
              <a:buFont typeface="Corbel" panose="020B0503020204020204" pitchFamily="34" charset="0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  The Continuous-Time Fourier Transform</a:t>
            </a:r>
          </a:p>
          <a:p>
            <a:pPr eaLnBrk="1" hangingPunct="1">
              <a:buClr>
                <a:srgbClr val="A6B727"/>
              </a:buClr>
              <a:buFont typeface="Corbel" panose="020B0503020204020204" pitchFamily="34" charset="0"/>
              <a:buNone/>
            </a:pP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  The Discrete-Time Fourier Transform (5.0~5.5 </a:t>
            </a:r>
            <a:r>
              <a:rPr lang="en-US" altLang="zh-CN" sz="14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5.6~5.8</a:t>
            </a:r>
            <a:r>
              <a:rPr lang="en-US" altLang="zh-CN" sz="1200" dirty="0">
                <a:solidFill>
                  <a:srgbClr val="A6B72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</a:p>
          <a:p>
            <a:pPr marL="34925" indent="0" eaLnBrk="1" hangingPunct="1">
              <a:buClr>
                <a:srgbClr val="A6B727"/>
              </a:buClr>
              <a:buNone/>
            </a:pPr>
            <a:r>
              <a:rPr lang="en-US" altLang="zh-CN" sz="18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  Time and Frequency Characterization of Signals  and Systems </a:t>
            </a:r>
          </a:p>
          <a:p>
            <a:pPr marL="34925" indent="0" eaLnBrk="1" hangingPunct="1">
              <a:buClr>
                <a:srgbClr val="A6B727"/>
              </a:buClr>
              <a:buNone/>
            </a:pPr>
            <a:r>
              <a:rPr lang="en-US" altLang="zh-CN" sz="16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(</a:t>
            </a:r>
            <a:r>
              <a:rPr lang="en-US" altLang="zh-CN" sz="18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6.1~6.4</a:t>
            </a:r>
            <a:r>
              <a:rPr lang="en-US" altLang="zh-CN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6.5~6.7</a:t>
            </a:r>
            <a:r>
              <a:rPr lang="en-US" altLang="zh-CN" sz="1200" dirty="0">
                <a:solidFill>
                  <a:srgbClr val="A6B72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      </a:t>
            </a:r>
            <a:endParaRPr lang="en-US" altLang="zh-CN" sz="1100" b="1" dirty="0">
              <a:solidFill>
                <a:srgbClr val="01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buClr>
                <a:srgbClr val="A6B727"/>
              </a:buClr>
              <a:buFont typeface="Corbel" panose="020B0503020204020204" pitchFamily="34" charset="0"/>
              <a:buNone/>
            </a:pP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7    Sampling 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7.1 ~ 7.3  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7.4--7.5 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Clr>
                <a:srgbClr val="A6B727"/>
              </a:buClr>
              <a:buFont typeface="Corbel" panose="020B0503020204020204" pitchFamily="34" charset="0"/>
              <a:buNone/>
            </a:pPr>
            <a:r>
              <a:rPr lang="en-US" altLang="zh-CN" sz="16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8    Communication System (</a:t>
            </a: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8.1   8.2</a:t>
            </a:r>
            <a:r>
              <a:rPr lang="en-US" altLang="zh-CN" sz="16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lang="en-US" altLang="zh-CN" sz="14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8.3--8.8</a:t>
            </a:r>
            <a:r>
              <a:rPr lang="en-US" altLang="zh-CN" sz="900" dirty="0">
                <a:solidFill>
                  <a:srgbClr val="A6B727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Clr>
                <a:srgbClr val="A6B727"/>
              </a:buClr>
              <a:buFont typeface="Corbel" panose="020B0503020204020204" pitchFamily="34" charset="0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9    The Laplace Transform </a:t>
            </a:r>
          </a:p>
          <a:p>
            <a:pPr eaLnBrk="1" hangingPunct="1">
              <a:buClr>
                <a:srgbClr val="A6B727"/>
              </a:buClr>
              <a:buFont typeface="Corbel" panose="020B0503020204020204" pitchFamily="34" charset="0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10  The Z-Transform</a:t>
            </a:r>
            <a:r>
              <a:rPr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4340" name="Line 11">
            <a:extLst>
              <a:ext uri="{FF2B5EF4-FFF2-40B4-BE49-F238E27FC236}">
                <a16:creationId xmlns:a16="http://schemas.microsoft.com/office/drawing/2014/main" id="{56B192FE-427F-4E76-8361-DD1F60C93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7280B8C-158B-4246-BAC5-0C44B5F6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5877272"/>
            <a:ext cx="4911527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Note:  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Contents </a:t>
            </a:r>
            <a:r>
              <a:rPr kumimoji="1" lang="en-US" altLang="zh-CN" sz="20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--  </a:t>
            </a:r>
            <a:r>
              <a:rPr kumimoji="1" lang="en-US" altLang="zh-CN" sz="2000" b="1" dirty="0" err="1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Keypoints</a:t>
            </a:r>
            <a:r>
              <a:rPr kumimoji="1" lang="en-US" altLang="zh-CN" sz="20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kumimoji="1" lang="en-US" altLang="zh-CN" sz="2000" b="1" dirty="0">
                <a:solidFill>
                  <a:srgbClr val="01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Contents</a:t>
            </a:r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--  Read by yourselves.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B82D20-2773-44CA-971C-8A1AB4A98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4613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Foreword</a:t>
            </a:r>
          </a:p>
        </p:txBody>
      </p:sp>
      <p:sp>
        <p:nvSpPr>
          <p:cNvPr id="163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E5CBE40-4222-414D-A007-032E45ADF1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25538"/>
            <a:ext cx="7772400" cy="3814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are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?—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1 or more independent variables,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 information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zh-CN" sz="2800" b="1" dirty="0">
              <a:solidFill>
                <a:srgbClr val="0607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are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?---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particular signals by producing other signals or some desired behaviors</a:t>
            </a:r>
          </a:p>
          <a:p>
            <a:pPr eaLnBrk="1" hangingPunct="1"/>
            <a:endParaRPr lang="en-US" altLang="zh-CN" sz="2800" b="1" dirty="0">
              <a:solidFill>
                <a:srgbClr val="0607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 do they work?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Line 11">
            <a:extLst>
              <a:ext uri="{FF2B5EF4-FFF2-40B4-BE49-F238E27FC236}">
                <a16:creationId xmlns:a16="http://schemas.microsoft.com/office/drawing/2014/main" id="{0484B5F9-AD87-447A-B433-C1DA82097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C266A7-26B3-4A0E-9112-AF66B4029310}"/>
                  </a:ext>
                </a:extLst>
              </p14:cNvPr>
              <p14:cNvContentPartPr/>
              <p14:nvPr/>
            </p14:nvContentPartPr>
            <p14:xfrm>
              <a:off x="3105720" y="68544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C266A7-26B3-4A0E-9112-AF66B4029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360" y="6845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0.5"/>
  <p:tag name="PROBLEMHASREMARK" val="True"/>
  <p:tag name="PROBLEMVOICEALLOW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22479</TotalTime>
  <Words>1639</Words>
  <Application>Microsoft Office PowerPoint</Application>
  <PresentationFormat>On-screen Show (4:3)</PresentationFormat>
  <Paragraphs>307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Microsoft Yahei</vt:lpstr>
      <vt:lpstr>Arial</vt:lpstr>
      <vt:lpstr>Cambria Math</vt:lpstr>
      <vt:lpstr>Corbel</vt:lpstr>
      <vt:lpstr>Times New Roman</vt:lpstr>
      <vt:lpstr>Wingdings</vt:lpstr>
      <vt:lpstr>Basis</vt:lpstr>
      <vt:lpstr>VISIO</vt:lpstr>
      <vt:lpstr>SmartDraw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</vt:lpstr>
      <vt:lpstr>PowerPoint Presentation</vt:lpstr>
      <vt:lpstr>PowerPoint Presentation</vt:lpstr>
      <vt:lpstr>Foreword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Lingfang Wang</dc:creator>
  <cp:lastModifiedBy>Lingfang Wang</cp:lastModifiedBy>
  <cp:revision>652</cp:revision>
  <cp:lastPrinted>2020-09-07T05:28:23Z</cp:lastPrinted>
  <dcterms:created xsi:type="dcterms:W3CDTF">2019-12-10T06:43:20Z</dcterms:created>
  <dcterms:modified xsi:type="dcterms:W3CDTF">2021-08-30T10:31:07Z</dcterms:modified>
</cp:coreProperties>
</file>