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7" r:id="rId5"/>
    <p:sldId id="268" r:id="rId6"/>
    <p:sldId id="267" r:id="rId7"/>
    <p:sldId id="269" r:id="rId8"/>
    <p:sldId id="270" r:id="rId9"/>
    <p:sldId id="259" r:id="rId10"/>
    <p:sldId id="274" r:id="rId11"/>
    <p:sldId id="279" r:id="rId12"/>
    <p:sldId id="282" r:id="rId13"/>
    <p:sldId id="272" r:id="rId14"/>
    <p:sldId id="278" r:id="rId15"/>
    <p:sldId id="262" r:id="rId16"/>
  </p:sldIdLst>
  <p:sldSz cx="12188825" cy="6858000"/>
  <p:notesSz cx="6858000" cy="9144000"/>
  <p:defaultTextStyle>
    <a:defPPr rtl="0">
      <a:defRPr lang="zh-cn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2316" autoAdjust="0"/>
  </p:normalViewPr>
  <p:slideViewPr>
    <p:cSldViewPr>
      <p:cViewPr varScale="1">
        <p:scale>
          <a:sx n="91" d="100"/>
          <a:sy n="91" d="100"/>
        </p:scale>
        <p:origin x="76" y="36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DE4EB07-F0BE-46FF-840B-C8E3CE9E872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2019/6/7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DE4EB07-F0BE-46FF-840B-C8E3CE9E872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2019/6/7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0023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4135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3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9741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4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8045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5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6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1576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2604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对角线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基线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任意多边形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任意多边形(F)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(F)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22" name="日期占位符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0F08F57-8AF4-4192-8C0E-F86A12100C7B}" type="datetime1">
              <a:rPr lang="zh-CN" altLang="en-US" smtClean="0"/>
              <a:pPr/>
              <a:t>2019/6/7</a:t>
            </a:fld>
            <a:endParaRPr lang="zh-CN" altLang="en-US" dirty="0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24" name="幻灯片编号占位符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014DD1E-5D91-48A3-AD6D-45FBA980D10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2019/6/7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2019/6/7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2019/6/7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对角线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直接连接符​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接连接符​​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2019/6/7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2019/6/7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2019/6/7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2019/6/7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2019/6/7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2019/6/7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2019/6/7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左侧行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任意多边形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(F)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任意多边形(F)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CN" altLang="en-US" dirty="0"/>
              <a:t>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0F08F57-8AF4-4192-8C0E-F86A12100C7B}" type="datetime1">
              <a:rPr lang="zh-CN" altLang="en-US" smtClean="0"/>
              <a:pPr/>
              <a:t>2019/6/7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014DD1E-5D91-48A3-AD6D-45FBA980D10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Salesforce Sans"/>
                <a:ea typeface="微软雅黑" panose="020B0503020204020204" pitchFamily="34" charset="-122"/>
                <a:sym typeface="Salesforce Sans"/>
              </a:rPr>
              <a:t>My Java Project</a:t>
            </a:r>
            <a:endParaRPr lang="zh-CN" altLang="en-US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172840"/>
          </a:xfrm>
        </p:spPr>
        <p:txBody>
          <a:bodyPr rtlCol="0"/>
          <a:lstStyle/>
          <a:p>
            <a:pPr lvl="1"/>
            <a:r>
              <a:rPr lang="en-US" altLang="zh-CN" dirty="0">
                <a:latin typeface="Salesforce Sans"/>
                <a:ea typeface="微软雅黑" panose="020B0503020204020204" pitchFamily="34" charset="-122"/>
                <a:sym typeface="Salesforce Sans"/>
              </a:rPr>
              <a:t>A simple calculator with </a:t>
            </a:r>
            <a:r>
              <a:rPr lang="en-US" altLang="zh-CN" dirty="0">
                <a:latin typeface="Salesforce Sans"/>
                <a:sym typeface="Salesforce Sans"/>
              </a:rPr>
              <a:t>...</a:t>
            </a:r>
            <a:endParaRPr lang="zh-CN" altLang="en-US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04606" y="4221088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Salesforce Sans"/>
              </a:rPr>
              <a:t>By </a:t>
            </a:r>
            <a:r>
              <a:rPr lang="zh-CN" altLang="en-US" sz="2800" dirty="0">
                <a:latin typeface="Salesforce Sans"/>
              </a:rPr>
              <a:t>宗永承 </a:t>
            </a:r>
            <a:r>
              <a:rPr lang="en-US" altLang="zh-CN" sz="2800" dirty="0">
                <a:latin typeface="Salesforce Sans"/>
              </a:rPr>
              <a:t>17130188021</a:t>
            </a:r>
            <a:endParaRPr lang="zh-CN" altLang="en-US" sz="2800" dirty="0">
              <a:latin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6"/>
          <p:cNvSpPr txBox="1">
            <a:spLocks/>
          </p:cNvSpPr>
          <p:nvPr/>
        </p:nvSpPr>
        <p:spPr>
          <a:xfrm>
            <a:off x="1218883" y="274637"/>
            <a:ext cx="10360501" cy="922115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latin typeface="Salesforce Sans"/>
              </a:rPr>
              <a:t>Play</a:t>
            </a:r>
            <a:endParaRPr lang="zh-CN" altLang="en-US" dirty="0">
              <a:latin typeface="Salesforce San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491" y="1916832"/>
            <a:ext cx="3171817" cy="40138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270" y="1916832"/>
            <a:ext cx="3171817" cy="40138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5940" y="1439994"/>
            <a:ext cx="8751439" cy="496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2579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“Everything is an Object”</a:t>
            </a:r>
          </a:p>
          <a:p>
            <a:r>
              <a:rPr lang="en-US" altLang="zh-CN" dirty="0"/>
              <a:t>Inheritance, (anonymous) inner class, GUI, I/O, Thread…</a:t>
            </a:r>
          </a:p>
          <a:p>
            <a:r>
              <a:rPr lang="en-US" altLang="zh-CN" dirty="0"/>
              <a:t>Debugging is easy in Java(auto memory management)</a:t>
            </a:r>
          </a:p>
          <a:p>
            <a:r>
              <a:rPr lang="en-US" altLang="zh-CN" dirty="0"/>
              <a:t>Spell-check and completion is helpful with IDE Eclipse</a:t>
            </a:r>
            <a:endParaRPr lang="zh-CN" altLang="en-US" dirty="0"/>
          </a:p>
        </p:txBody>
      </p:sp>
      <p:sp>
        <p:nvSpPr>
          <p:cNvPr id="5" name="标题 6"/>
          <p:cNvSpPr txBox="1">
            <a:spLocks/>
          </p:cNvSpPr>
          <p:nvPr/>
        </p:nvSpPr>
        <p:spPr>
          <a:xfrm>
            <a:off x="1218883" y="274637"/>
            <a:ext cx="10360501" cy="922115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latin typeface="Salesforce Sans"/>
              </a:rPr>
              <a:t>Summary</a:t>
            </a:r>
            <a:endParaRPr lang="zh-CN" altLang="en-US" dirty="0">
              <a:latin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06569853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66020" y="1772816"/>
            <a:ext cx="6480720" cy="1223963"/>
          </a:xfrm>
        </p:spPr>
        <p:txBody>
          <a:bodyPr rtlCol="0">
            <a:normAutofit/>
          </a:bodyPr>
          <a:lstStyle/>
          <a:p>
            <a:pPr algn="ctr"/>
            <a:r>
              <a:rPr lang="en-US" altLang="zh-CN" sz="6000" dirty="0">
                <a:latin typeface="Salesforce Sans"/>
                <a:sym typeface="Salesforce Sans"/>
              </a:rPr>
              <a:t>Thank You !</a:t>
            </a:r>
            <a:endParaRPr lang="zh-CN" altLang="en-US" sz="6000" dirty="0">
              <a:latin typeface="Salesforce Sans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altLang="zh-CN" dirty="0">
                <a:latin typeface="Salesforce Sans"/>
                <a:sym typeface="Salesforce Sans"/>
              </a:rPr>
              <a:t>User Interface:	</a:t>
            </a:r>
            <a:r>
              <a:rPr lang="en-US" altLang="zh-CN" dirty="0">
                <a:latin typeface="Salesforce Sans"/>
                <a:ea typeface="微软雅黑" panose="020B0503020204020204" pitchFamily="34" charset="-122"/>
                <a:sym typeface="Salesforce Sans"/>
              </a:rPr>
              <a:t>Windows 10 Style</a:t>
            </a:r>
            <a:endParaRPr lang="zh-CN" altLang="en-US" dirty="0">
              <a:latin typeface="Salesforce Sans"/>
              <a:ea typeface="微软雅黑" panose="020B0503020204020204" pitchFamily="34" charset="-122"/>
              <a:sym typeface="Salesforce Sans"/>
            </a:endParaRPr>
          </a:p>
          <a:p>
            <a:pPr rtl="0"/>
            <a:r>
              <a:rPr lang="en-US" altLang="zh-CN" dirty="0">
                <a:latin typeface="Salesforce Sans"/>
                <a:ea typeface="微软雅黑" panose="020B0503020204020204" pitchFamily="34" charset="-122"/>
                <a:sym typeface="Salesforce Sans"/>
              </a:rPr>
              <a:t>Functions:</a:t>
            </a:r>
          </a:p>
          <a:p>
            <a:pPr lvl="1"/>
            <a:r>
              <a:rPr lang="en-US" altLang="zh-CN" dirty="0">
                <a:latin typeface="Salesforce Sans"/>
                <a:ea typeface="微软雅黑" panose="020B0503020204020204" pitchFamily="34" charset="-122"/>
                <a:sym typeface="Salesforce Sans"/>
              </a:rPr>
              <a:t>	Handle infix expression</a:t>
            </a:r>
            <a:endParaRPr lang="en-US" altLang="zh-CN" dirty="0">
              <a:latin typeface="Salesforce Sans"/>
              <a:sym typeface="Salesforce Sans"/>
            </a:endParaRPr>
          </a:p>
          <a:p>
            <a:pPr lvl="1"/>
            <a:r>
              <a:rPr lang="en-US" altLang="zh-CN" dirty="0">
                <a:latin typeface="Salesforce Sans"/>
                <a:ea typeface="微软雅黑" panose="020B0503020204020204" pitchFamily="34" charset="-122"/>
                <a:sym typeface="Salesforce Sans"/>
              </a:rPr>
              <a:t>    Basic mathematical calculation(+ - * / </a:t>
            </a:r>
            <a:r>
              <a:rPr lang="en-US" altLang="zh-CN" dirty="0" err="1">
                <a:latin typeface="Salesforce Sans"/>
                <a:ea typeface="微软雅黑" panose="020B0503020204020204" pitchFamily="34" charset="-122"/>
                <a:sym typeface="Salesforce Sans"/>
              </a:rPr>
              <a:t>etc</a:t>
            </a:r>
            <a:r>
              <a:rPr lang="en-US" altLang="zh-CN" dirty="0">
                <a:latin typeface="Salesforce Sans"/>
                <a:ea typeface="微软雅黑" panose="020B0503020204020204" pitchFamily="34" charset="-122"/>
                <a:sym typeface="Salesforce Sans"/>
              </a:rPr>
              <a:t>)</a:t>
            </a:r>
          </a:p>
          <a:p>
            <a:pPr lvl="1"/>
            <a:r>
              <a:rPr lang="en-US" altLang="zh-CN" dirty="0">
                <a:latin typeface="Salesforce Sans"/>
                <a:sym typeface="Salesforce Sans"/>
              </a:rPr>
              <a:t>    Advanced operations like squared root</a:t>
            </a:r>
          </a:p>
          <a:p>
            <a:pPr lvl="1"/>
            <a:r>
              <a:rPr lang="en-US" altLang="zh-CN" dirty="0">
                <a:latin typeface="Salesforce Sans"/>
                <a:ea typeface="微软雅黑" panose="020B0503020204020204" pitchFamily="34" charset="-122"/>
                <a:sym typeface="Salesforce Sans"/>
              </a:rPr>
              <a:t>    Exceptions Handling in Java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218883" y="274637"/>
            <a:ext cx="10360501" cy="922115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latin typeface="Salesforce Sans"/>
                <a:sym typeface="Salesforce Sans"/>
              </a:rPr>
              <a:t>Calculator</a:t>
            </a:r>
            <a:endParaRPr lang="zh-CN" altLang="en-US" dirty="0">
              <a:latin typeface="Salesforce Sans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940" y="1393612"/>
            <a:ext cx="2762277" cy="430145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3518" y="1393612"/>
            <a:ext cx="2903342" cy="4267837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922316"/>
          </a:xfrm>
        </p:spPr>
        <p:txBody>
          <a:bodyPr rtlCol="0"/>
          <a:lstStyle/>
          <a:p>
            <a:pPr rtl="0"/>
            <a:r>
              <a:rPr lang="en-US" altLang="zh-CN" dirty="0">
                <a:latin typeface="Salesforce Sans"/>
                <a:ea typeface="微软雅黑" panose="020B0503020204020204" pitchFamily="34" charset="-122"/>
                <a:sym typeface="Salesforce Sans"/>
              </a:rPr>
              <a:t>Appearance</a:t>
            </a:r>
            <a:endParaRPr lang="zh-CN" altLang="en-US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8947" y="5858108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Win10’s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Calc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487057" y="5858108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My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Calc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8883" y="1484784"/>
            <a:ext cx="10360501" cy="4465320"/>
          </a:xfrm>
        </p:spPr>
        <p:txBody>
          <a:bodyPr rtlCol="0">
            <a:normAutofit fontScale="92500" lnSpcReduction="10000"/>
          </a:bodyPr>
          <a:lstStyle/>
          <a:p>
            <a:r>
              <a:rPr lang="nb-NO" altLang="zh-CN" dirty="0">
                <a:latin typeface="Salesforce Sans"/>
                <a:sym typeface="Salesforce Sans"/>
              </a:rPr>
              <a:t>Field</a:t>
            </a:r>
          </a:p>
          <a:p>
            <a:pPr lvl="1"/>
            <a:r>
              <a:rPr lang="nb-NO" altLang="zh-CN" b="1" i="1" dirty="0">
                <a:latin typeface="Salesforce Sans"/>
                <a:sym typeface="Salesforce Sans"/>
              </a:rPr>
              <a:t>JTextField </a:t>
            </a:r>
            <a:r>
              <a:rPr lang="nb-NO" altLang="zh-CN" dirty="0">
                <a:latin typeface="Salesforce Sans"/>
                <a:sym typeface="Salesforce Sans"/>
              </a:rPr>
              <a:t> resultText;		// Show the result of calculation</a:t>
            </a:r>
          </a:p>
          <a:p>
            <a:pPr lvl="1"/>
            <a:r>
              <a:rPr lang="nb-NO" altLang="zh-CN" dirty="0">
                <a:latin typeface="Salesforce Sans"/>
                <a:sym typeface="Salesforce Sans"/>
              </a:rPr>
              <a:t>String num1, num2, result;</a:t>
            </a:r>
          </a:p>
          <a:p>
            <a:pPr lvl="1"/>
            <a:r>
              <a:rPr lang="nb-NO" altLang="zh-CN" dirty="0">
                <a:latin typeface="Salesforce Sans"/>
                <a:sym typeface="Salesforce Sans"/>
              </a:rPr>
              <a:t>String operator;	</a:t>
            </a:r>
            <a:r>
              <a:rPr lang="nb-NO" altLang="zh-CN">
                <a:latin typeface="Salesforce Sans"/>
                <a:sym typeface="Salesforce Sans"/>
              </a:rPr>
              <a:t>		</a:t>
            </a:r>
            <a:r>
              <a:rPr lang="en-US" altLang="zh-CN">
                <a:latin typeface="Salesforce Sans"/>
                <a:sym typeface="Salesforce Sans"/>
              </a:rPr>
              <a:t>// </a:t>
            </a:r>
            <a:r>
              <a:rPr lang="en-US" altLang="zh-CN" dirty="0">
                <a:latin typeface="Salesforce Sans"/>
                <a:sym typeface="Salesforce Sans"/>
              </a:rPr>
              <a:t>num1 operator num2 </a:t>
            </a:r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</a:t>
            </a:r>
            <a:r>
              <a:rPr lang="en-US" altLang="zh-CN" dirty="0">
                <a:latin typeface="Salesforce Sans"/>
                <a:sym typeface="Salesforce Sans"/>
              </a:rPr>
              <a:t> result</a:t>
            </a:r>
            <a:endParaRPr lang="nb-NO" altLang="zh-CN" dirty="0">
              <a:latin typeface="Salesforce Sans"/>
              <a:sym typeface="Salesforce Sans"/>
            </a:endParaRPr>
          </a:p>
          <a:p>
            <a:pPr lvl="1"/>
            <a:r>
              <a:rPr lang="nb-NO" altLang="zh-CN" dirty="0">
                <a:latin typeface="Salesforce Sans"/>
                <a:sym typeface="Salesforce Sans"/>
              </a:rPr>
              <a:t>boolean hasDone;		// the calculation state</a:t>
            </a:r>
          </a:p>
          <a:p>
            <a:pPr lvl="1"/>
            <a:r>
              <a:rPr lang="nb-NO" altLang="zh-CN" b="1" i="1" dirty="0">
                <a:latin typeface="Salesforce Sans"/>
                <a:sym typeface="Salesforce Sans"/>
              </a:rPr>
              <a:t>JFrame</a:t>
            </a:r>
            <a:r>
              <a:rPr lang="nb-NO" altLang="zh-CN" dirty="0">
                <a:latin typeface="Salesforce Sans"/>
                <a:sym typeface="Salesforce Sans"/>
              </a:rPr>
              <a:t> frame;			// main frame</a:t>
            </a:r>
          </a:p>
          <a:p>
            <a:r>
              <a:rPr lang="en-US" altLang="zh-CN" dirty="0">
                <a:latin typeface="Salesforce Sans"/>
                <a:sym typeface="Salesforce Sans"/>
              </a:rPr>
              <a:t>Inner class </a:t>
            </a:r>
            <a:r>
              <a:rPr lang="en-US" altLang="zh-CN" dirty="0" err="1">
                <a:latin typeface="Salesforce Sans"/>
                <a:sym typeface="Salesforce Sans"/>
              </a:rPr>
              <a:t>MyButton</a:t>
            </a:r>
            <a:r>
              <a:rPr lang="en-US" altLang="zh-CN" dirty="0">
                <a:latin typeface="Salesforce Sans"/>
                <a:sym typeface="Salesforce Sans"/>
              </a:rPr>
              <a:t>:</a:t>
            </a:r>
          </a:p>
          <a:p>
            <a:pPr lvl="1"/>
            <a:r>
              <a:rPr lang="en-US" altLang="zh-CN" dirty="0">
                <a:latin typeface="Salesforce Sans"/>
                <a:sym typeface="Salesforce Sans"/>
              </a:rPr>
              <a:t>extends </a:t>
            </a:r>
            <a:r>
              <a:rPr lang="en-US" altLang="zh-CN" b="1" i="1" dirty="0" err="1">
                <a:latin typeface="Salesforce Sans"/>
                <a:sym typeface="Salesforce Sans"/>
              </a:rPr>
              <a:t>JButton</a:t>
            </a:r>
            <a:r>
              <a:rPr lang="en-US" altLang="zh-CN" dirty="0">
                <a:latin typeface="Salesforce Sans"/>
                <a:sym typeface="Salesforce Sans"/>
              </a:rPr>
              <a:t> implements </a:t>
            </a:r>
            <a:r>
              <a:rPr lang="en-US" altLang="zh-CN" b="1" i="1" dirty="0" err="1">
                <a:latin typeface="Salesforce Sans"/>
                <a:sym typeface="Salesforce Sans"/>
              </a:rPr>
              <a:t>ActionListener</a:t>
            </a:r>
            <a:endParaRPr lang="en-US" altLang="zh-CN" b="1" i="1" dirty="0">
              <a:latin typeface="Salesforce Sans"/>
              <a:sym typeface="Salesforce Sans"/>
            </a:endParaRPr>
          </a:p>
          <a:p>
            <a:pPr lvl="1"/>
            <a:r>
              <a:rPr lang="en-US" altLang="zh-CN" dirty="0">
                <a:latin typeface="Salesforce Sans"/>
                <a:sym typeface="Salesforce Sans"/>
              </a:rPr>
              <a:t>Clicking each button on the panel generates an </a:t>
            </a:r>
            <a:r>
              <a:rPr lang="en-US" altLang="zh-CN" b="1" i="1" dirty="0" err="1">
                <a:latin typeface="Salesforce Sans"/>
                <a:sym typeface="Salesforce Sans"/>
              </a:rPr>
              <a:t>ActionEvent</a:t>
            </a:r>
            <a:endParaRPr lang="en-US" altLang="zh-CN" b="1" i="1" dirty="0">
              <a:latin typeface="Salesforce Sans"/>
              <a:sym typeface="Salesforce Sans"/>
            </a:endParaRPr>
          </a:p>
          <a:p>
            <a:pPr lvl="1"/>
            <a:r>
              <a:rPr lang="en-US" altLang="zh-CN" dirty="0">
                <a:latin typeface="Salesforce Sans"/>
                <a:sym typeface="Salesforce Sans"/>
              </a:rPr>
              <a:t>Handling two numbers with one operator</a:t>
            </a:r>
          </a:p>
          <a:p>
            <a:pPr lvl="1"/>
            <a:r>
              <a:rPr lang="en-US" altLang="zh-CN" dirty="0">
                <a:latin typeface="Salesforce Sans"/>
                <a:sym typeface="Salesforce Sans"/>
              </a:rPr>
              <a:t>Once pressing </a:t>
            </a:r>
            <a:r>
              <a:rPr lang="zh-CN" altLang="en-US" dirty="0">
                <a:latin typeface="Salesforce Sans"/>
                <a:sym typeface="Salesforce Sans"/>
              </a:rPr>
              <a:t>“</a:t>
            </a:r>
            <a:r>
              <a:rPr lang="en-US" altLang="zh-CN" dirty="0">
                <a:latin typeface="Salesforce Sans"/>
                <a:sym typeface="Salesforce Sans"/>
              </a:rPr>
              <a:t>=</a:t>
            </a:r>
            <a:r>
              <a:rPr lang="zh-CN" altLang="en-US" dirty="0">
                <a:latin typeface="Salesforce Sans"/>
                <a:sym typeface="Salesforce Sans"/>
              </a:rPr>
              <a:t>”</a:t>
            </a:r>
            <a:r>
              <a:rPr lang="en-US" altLang="zh-CN" dirty="0">
                <a:latin typeface="Salesforce Sans"/>
                <a:sym typeface="Salesforce Sans"/>
              </a:rPr>
              <a:t>, show the result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218883" y="274637"/>
            <a:ext cx="10360501" cy="922316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latin typeface="Salesforce Sans"/>
                <a:sym typeface="Salesforce Sans"/>
              </a:rPr>
              <a:t>Design and Implementation</a:t>
            </a:r>
            <a:endParaRPr lang="zh-CN" altLang="en-US" dirty="0">
              <a:latin typeface="Salesforce Sans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922115"/>
          </a:xfrm>
        </p:spPr>
        <p:txBody>
          <a:bodyPr rtlCol="0">
            <a:normAutofit/>
          </a:bodyPr>
          <a:lstStyle/>
          <a:p>
            <a:r>
              <a:rPr lang="en-US" altLang="zh-CN" dirty="0">
                <a:latin typeface="Salesforce Sans"/>
                <a:sym typeface="Salesforce Sans"/>
              </a:rPr>
              <a:t>Design and Implementation</a:t>
            </a:r>
            <a:endParaRPr lang="zh-CN" altLang="en-US" dirty="0">
              <a:latin typeface="Salesforce Sans"/>
              <a:sym typeface="Salesforce Sans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sz="half" idx="1"/>
          </p:nvPr>
        </p:nvSpPr>
        <p:spPr>
          <a:xfrm>
            <a:off x="1218883" y="1484784"/>
            <a:ext cx="10360501" cy="4968552"/>
          </a:xfrm>
        </p:spPr>
        <p:txBody>
          <a:bodyPr rtlCol="0">
            <a:normAutofit lnSpcReduction="10000"/>
          </a:bodyPr>
          <a:lstStyle/>
          <a:p>
            <a:r>
              <a:rPr lang="nb-NO" altLang="zh-CN" sz="2600" dirty="0">
                <a:latin typeface="Salesforce Sans"/>
                <a:sym typeface="Salesforce Sans"/>
              </a:rPr>
              <a:t>Method</a:t>
            </a:r>
          </a:p>
          <a:p>
            <a:pPr lvl="1"/>
            <a:r>
              <a:rPr lang="nb-NO" altLang="zh-CN" sz="2600" dirty="0">
                <a:latin typeface="Salesforce Sans"/>
                <a:sym typeface="Salesforce Sans"/>
              </a:rPr>
              <a:t>Calculator()				// </a:t>
            </a:r>
            <a:r>
              <a:rPr lang="en-US" altLang="zh-CN" sz="2600" dirty="0">
                <a:latin typeface="Salesforce Sans"/>
                <a:sym typeface="Salesforce Sans"/>
              </a:rPr>
              <a:t>Constructor</a:t>
            </a:r>
            <a:endParaRPr lang="nb-NO" altLang="zh-CN" sz="2600" dirty="0">
              <a:latin typeface="Salesforce Sans"/>
              <a:sym typeface="Salesforce Sans"/>
            </a:endParaRPr>
          </a:p>
          <a:p>
            <a:pPr lvl="1"/>
            <a:r>
              <a:rPr lang="nb-NO" altLang="zh-CN" sz="2600" dirty="0">
                <a:latin typeface="Salesforce Sans"/>
                <a:sym typeface="Salesforce Sans"/>
              </a:rPr>
              <a:t>void Load() 				// initialize the frame</a:t>
            </a:r>
          </a:p>
          <a:p>
            <a:pPr lvl="1"/>
            <a:r>
              <a:rPr lang="nb-NO" altLang="zh-CN" sz="2600" dirty="0">
                <a:latin typeface="Salesforce Sans"/>
                <a:sym typeface="Salesforce Sans"/>
              </a:rPr>
              <a:t>void exit()				// exit</a:t>
            </a:r>
          </a:p>
          <a:p>
            <a:pPr lvl="1"/>
            <a:r>
              <a:rPr lang="nb-NO" altLang="zh-CN" sz="2600" dirty="0">
                <a:latin typeface="Salesforce Sans"/>
                <a:sym typeface="Salesforce Sans"/>
              </a:rPr>
              <a:t>String doubleToStr(Double x)		// set the result format</a:t>
            </a:r>
          </a:p>
          <a:p>
            <a:pPr lvl="1"/>
            <a:endParaRPr lang="nb-NO" altLang="zh-CN" sz="2600" dirty="0">
              <a:latin typeface="Salesforce Sans"/>
              <a:sym typeface="Salesforce Sans"/>
            </a:endParaRPr>
          </a:p>
          <a:p>
            <a:pPr lvl="1"/>
            <a:r>
              <a:rPr lang="en-US" altLang="zh-CN" sz="2600" dirty="0">
                <a:latin typeface="Salesforce Sans"/>
                <a:sym typeface="Salesforce Sans"/>
              </a:rPr>
              <a:t>void </a:t>
            </a:r>
            <a:r>
              <a:rPr lang="en-US" altLang="zh-CN" sz="2600" dirty="0" err="1">
                <a:latin typeface="Salesforce Sans"/>
                <a:sym typeface="Salesforce Sans"/>
              </a:rPr>
              <a:t>handleUnaryOpr</a:t>
            </a:r>
            <a:r>
              <a:rPr lang="en-US" altLang="zh-CN" sz="2600" dirty="0">
                <a:latin typeface="Salesforce Sans"/>
                <a:sym typeface="Salesforce Sans"/>
              </a:rPr>
              <a:t>(String op)	// handle Unary operator</a:t>
            </a:r>
          </a:p>
          <a:p>
            <a:pPr lvl="1"/>
            <a:r>
              <a:rPr lang="en-US" altLang="zh-CN" sz="2600" dirty="0">
                <a:latin typeface="Salesforce Sans"/>
                <a:sym typeface="Salesforce Sans"/>
              </a:rPr>
              <a:t>void </a:t>
            </a:r>
            <a:r>
              <a:rPr lang="en-US" altLang="zh-CN" sz="2600" dirty="0" err="1">
                <a:latin typeface="Salesforce Sans"/>
                <a:sym typeface="Salesforce Sans"/>
              </a:rPr>
              <a:t>handleBinaryOpr</a:t>
            </a:r>
            <a:r>
              <a:rPr lang="en-US" altLang="zh-CN" sz="2600" dirty="0">
                <a:latin typeface="Salesforce Sans"/>
                <a:sym typeface="Salesforce Sans"/>
              </a:rPr>
              <a:t>(String op)	// handle Binary operator</a:t>
            </a:r>
          </a:p>
          <a:p>
            <a:pPr lvl="1"/>
            <a:r>
              <a:rPr lang="en-US" altLang="zh-CN" sz="2600" dirty="0">
                <a:latin typeface="Salesforce Sans"/>
                <a:sym typeface="Salesforce Sans"/>
              </a:rPr>
              <a:t>void </a:t>
            </a:r>
            <a:r>
              <a:rPr lang="en-US" altLang="zh-CN" sz="2600" dirty="0" err="1">
                <a:latin typeface="Salesforce Sans"/>
                <a:sym typeface="Salesforce Sans"/>
              </a:rPr>
              <a:t>handleNum</a:t>
            </a:r>
            <a:r>
              <a:rPr lang="en-US" altLang="zh-CN" sz="2600" dirty="0">
                <a:latin typeface="Salesforce Sans"/>
                <a:sym typeface="Salesforce Sans"/>
              </a:rPr>
              <a:t>(String </a:t>
            </a:r>
            <a:r>
              <a:rPr lang="en-US" altLang="zh-CN" sz="2600" dirty="0" err="1">
                <a:latin typeface="Salesforce Sans"/>
                <a:sym typeface="Salesforce Sans"/>
              </a:rPr>
              <a:t>num</a:t>
            </a:r>
            <a:r>
              <a:rPr lang="en-US" altLang="zh-CN" sz="2600" dirty="0">
                <a:latin typeface="Salesforce Sans"/>
                <a:sym typeface="Salesforce Sans"/>
              </a:rPr>
              <a:t>)		// handle numbers</a:t>
            </a:r>
          </a:p>
          <a:p>
            <a:pPr lvl="1"/>
            <a:r>
              <a:rPr lang="en-US" altLang="zh-CN" sz="2600" dirty="0">
                <a:latin typeface="Salesforce Sans"/>
                <a:sym typeface="Salesforce Sans"/>
              </a:rPr>
              <a:t>void </a:t>
            </a:r>
            <a:r>
              <a:rPr lang="en-US" altLang="zh-CN" sz="2600" dirty="0" err="1">
                <a:latin typeface="Salesforce Sans"/>
                <a:sym typeface="Salesforce Sans"/>
              </a:rPr>
              <a:t>handleCal</a:t>
            </a:r>
            <a:r>
              <a:rPr lang="en-US" altLang="zh-CN" sz="2600" dirty="0">
                <a:latin typeface="Salesforce Sans"/>
                <a:sym typeface="Salesforce Sans"/>
              </a:rPr>
              <a:t>() 			// calculate</a:t>
            </a:r>
          </a:p>
          <a:p>
            <a:pPr lvl="1"/>
            <a:r>
              <a:rPr lang="en-US" altLang="zh-CN" sz="2600" dirty="0">
                <a:latin typeface="Salesforce Sans"/>
                <a:sym typeface="Salesforce Sans"/>
              </a:rPr>
              <a:t>etc...</a:t>
            </a:r>
          </a:p>
          <a:p>
            <a:pPr lvl="1"/>
            <a:endParaRPr lang="en-US" altLang="zh-CN" dirty="0"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916" y="1628800"/>
            <a:ext cx="3060244" cy="449847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8508" y="1646543"/>
            <a:ext cx="3048174" cy="4480736"/>
          </a:xfrm>
          <a:prstGeom prst="rect">
            <a:avLst/>
          </a:prstGeom>
        </p:spPr>
      </p:pic>
      <p:sp>
        <p:nvSpPr>
          <p:cNvPr id="5" name="标题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922115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3600" dirty="0">
                <a:latin typeface="Salesforce Sans"/>
                <a:sym typeface="Salesforce Sans"/>
              </a:rPr>
              <a:t>Demo</a:t>
            </a:r>
            <a:endParaRPr lang="zh-CN" altLang="en-US" sz="3600" dirty="0">
              <a:latin typeface="Salesforce Sans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8883" y="1268760"/>
            <a:ext cx="10360501" cy="4895309"/>
          </a:xfrm>
        </p:spPr>
        <p:txBody>
          <a:bodyPr/>
          <a:lstStyle/>
          <a:p>
            <a:r>
              <a:rPr lang="en-US" altLang="zh-CN" sz="2400" dirty="0">
                <a:latin typeface="Salesforce Sans"/>
              </a:rPr>
              <a:t>When the result equals to 3.1415926536</a:t>
            </a:r>
          </a:p>
          <a:p>
            <a:r>
              <a:rPr lang="en-US" altLang="zh-CN" sz="2400" dirty="0">
                <a:latin typeface="Salesforce Sans"/>
              </a:rPr>
              <a:t>You will find…</a:t>
            </a:r>
          </a:p>
          <a:p>
            <a:r>
              <a:rPr lang="en-US" altLang="zh-CN" sz="2400" dirty="0">
                <a:latin typeface="Salesforce Sans"/>
              </a:rPr>
              <a:t>  the game!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922115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 err="1">
                <a:latin typeface="Salesforce Sans"/>
                <a:sym typeface="Salesforce Sans"/>
              </a:rPr>
              <a:t>MineSweeper</a:t>
            </a:r>
            <a:endParaRPr lang="zh-CN" altLang="en-US" dirty="0">
              <a:latin typeface="Salesforce Sans"/>
              <a:sym typeface="Salesforce San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260" y="2207374"/>
            <a:ext cx="3183578" cy="402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8793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Salesforce Sans"/>
              </a:rPr>
              <a:t>main				// </a:t>
            </a:r>
            <a:r>
              <a:rPr lang="en-US" altLang="zh-CN" sz="2400" dirty="0" err="1">
                <a:latin typeface="Salesforce Sans"/>
              </a:rPr>
              <a:t>extrance</a:t>
            </a:r>
            <a:endParaRPr lang="en-US" altLang="zh-CN" sz="2400" dirty="0">
              <a:latin typeface="Salesforce Sans"/>
            </a:endParaRPr>
          </a:p>
          <a:p>
            <a:pPr lvl="1"/>
            <a:r>
              <a:rPr lang="en-US" altLang="zh-CN" dirty="0">
                <a:latin typeface="Salesforce Sans"/>
              </a:rPr>
              <a:t>Main.java</a:t>
            </a:r>
          </a:p>
          <a:p>
            <a:r>
              <a:rPr lang="en-US" altLang="zh-CN" sz="2400" dirty="0">
                <a:latin typeface="Salesforce Sans"/>
              </a:rPr>
              <a:t>game				// core algorithm</a:t>
            </a:r>
          </a:p>
          <a:p>
            <a:pPr lvl="1"/>
            <a:r>
              <a:rPr lang="en-US" altLang="zh-CN" dirty="0">
                <a:latin typeface="Salesforce Sans"/>
              </a:rPr>
              <a:t>Game.java</a:t>
            </a:r>
          </a:p>
          <a:p>
            <a:r>
              <a:rPr lang="en-US" altLang="zh-CN" sz="2400" dirty="0" err="1">
                <a:latin typeface="Salesforce Sans"/>
              </a:rPr>
              <a:t>gameframe</a:t>
            </a:r>
            <a:r>
              <a:rPr lang="en-US" altLang="zh-CN" sz="2400" dirty="0">
                <a:latin typeface="Salesforce Sans"/>
              </a:rPr>
              <a:t>			// frame and menu</a:t>
            </a:r>
          </a:p>
          <a:p>
            <a:pPr lvl="1"/>
            <a:r>
              <a:rPr lang="en-US" altLang="zh-CN" dirty="0">
                <a:latin typeface="Salesforce Sans"/>
              </a:rPr>
              <a:t>Gameframe.java</a:t>
            </a:r>
          </a:p>
          <a:p>
            <a:r>
              <a:rPr lang="en-US" altLang="zh-CN" sz="2400" dirty="0">
                <a:latin typeface="Salesforce Sans"/>
              </a:rPr>
              <a:t>record				// record ranking list</a:t>
            </a:r>
          </a:p>
          <a:p>
            <a:pPr lvl="1"/>
            <a:r>
              <a:rPr lang="en-US" altLang="zh-CN" dirty="0">
                <a:latin typeface="Salesforce Sans"/>
              </a:rPr>
              <a:t>Record.java</a:t>
            </a:r>
          </a:p>
        </p:txBody>
      </p:sp>
      <p:sp>
        <p:nvSpPr>
          <p:cNvPr id="4" name="标题 6"/>
          <p:cNvSpPr txBox="1">
            <a:spLocks/>
          </p:cNvSpPr>
          <p:nvPr/>
        </p:nvSpPr>
        <p:spPr>
          <a:xfrm>
            <a:off x="1218883" y="274637"/>
            <a:ext cx="10360501" cy="922115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latin typeface="Salesforce Sans"/>
              </a:rPr>
              <a:t>Package</a:t>
            </a:r>
            <a:endParaRPr lang="zh-CN" altLang="en-US" dirty="0">
              <a:latin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7268938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 txBox="1">
            <a:spLocks/>
          </p:cNvSpPr>
          <p:nvPr/>
        </p:nvSpPr>
        <p:spPr>
          <a:xfrm>
            <a:off x="1218883" y="274637"/>
            <a:ext cx="10360501" cy="922115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latin typeface="Salesforce Sans"/>
              </a:rPr>
              <a:t>Class, Field</a:t>
            </a:r>
            <a:r>
              <a:rPr lang="zh-CN" altLang="en-US" dirty="0">
                <a:latin typeface="Salesforce Sans"/>
              </a:rPr>
              <a:t> </a:t>
            </a:r>
            <a:r>
              <a:rPr lang="en-US" altLang="zh-CN" dirty="0">
                <a:latin typeface="Salesforce Sans"/>
              </a:rPr>
              <a:t>and Method</a:t>
            </a:r>
            <a:endParaRPr lang="zh-CN" altLang="en-US" dirty="0">
              <a:latin typeface="Salesforce Sans"/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964" y="1477418"/>
            <a:ext cx="8529043" cy="504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817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技术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20_TF02787990" id="{B92BC9B5-738B-4CC2-8CA1-E55E4DE48376}" vid="{E13EDB6E-3155-482C-B196-DB94B90BA714}"/>
    </a:ext>
  </a:extLst>
</a:theme>
</file>

<file path=ppt/theme/theme2.xml><?xml version="1.0" encoding="utf-8"?>
<a:theme xmlns:a="http://schemas.openxmlformats.org/drawingml/2006/main" name="办公室主题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三条电路线演示文稿（宽屏）</Template>
  <TotalTime>432</TotalTime>
  <Words>110</Words>
  <Application>Microsoft Office PowerPoint</Application>
  <PresentationFormat>自定义</PresentationFormat>
  <Paragraphs>67</Paragraphs>
  <Slides>12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Salesforce Sans</vt:lpstr>
      <vt:lpstr>微软雅黑</vt:lpstr>
      <vt:lpstr>Arial</vt:lpstr>
      <vt:lpstr>技术 16x9</vt:lpstr>
      <vt:lpstr>My Java Project</vt:lpstr>
      <vt:lpstr>PowerPoint 演示文稿</vt:lpstr>
      <vt:lpstr>Appearance</vt:lpstr>
      <vt:lpstr>PowerPoint 演示文稿</vt:lpstr>
      <vt:lpstr>Design and Implementation</vt:lpstr>
      <vt:lpstr>Demo</vt:lpstr>
      <vt:lpstr>MineSweeper</vt:lpstr>
      <vt:lpstr>PowerPoint 演示文稿</vt:lpstr>
      <vt:lpstr>PowerPoint 演示文稿</vt:lpstr>
      <vt:lpstr>PowerPoint 演示文稿</vt:lpstr>
      <vt:lpstr>PowerPoint 演示文稿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Java Project</dc:title>
  <dc:creator>Zong</dc:creator>
  <cp:lastModifiedBy>Zong Yongcheng</cp:lastModifiedBy>
  <cp:revision>41</cp:revision>
  <dcterms:created xsi:type="dcterms:W3CDTF">2019-05-22T06:25:20Z</dcterms:created>
  <dcterms:modified xsi:type="dcterms:W3CDTF">2019-06-07T15:31:30Z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