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3" r:id="rId6"/>
    <p:sldId id="278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6" r:id="rId17"/>
    <p:sldId id="288" r:id="rId18"/>
    <p:sldId id="289" r:id="rId19"/>
    <p:sldId id="290" r:id="rId20"/>
    <p:sldId id="276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8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E02F83-989F-460F-8BCF-600BEE66FA94}" type="datetime1">
              <a:rPr lang="ru-RU" smtClean="0"/>
              <a:t>20.11.2021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3B38FB-4DB5-44E0-9A67-8136128C51EC}" type="datetime1">
              <a:rPr lang="ru-RU" noProof="0" smtClean="0"/>
              <a:t>20.11.2021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557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994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9916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294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70293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86635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6717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2629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8C5307-140F-447F-BCBA-BB92E3A2906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7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080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843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9524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6781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5419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718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9668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ямоугольник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2.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.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Текст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0" name="Текст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Нижний колонтитул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4145323"/>
            <a:ext cx="8317992" cy="275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 anchor="ctr">
            <a:normAutofit/>
          </a:bodyPr>
          <a:lstStyle>
            <a:lvl1pPr>
              <a:defRPr lang="ru-RU" sz="4800" b="1" kern="1200" spc="-20" baseline="0" noProof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5400" noProof="0" dirty="0"/>
              <a:t>Образец заголовка</a:t>
            </a:r>
          </a:p>
        </p:txBody>
      </p:sp>
      <p:sp>
        <p:nvSpPr>
          <p:cNvPr id="11" name="Подзаголовок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chemeClr val="accent1"/>
                </a:solidFill>
              </a:rPr>
              <a:t>Образец подзаголовка</a:t>
            </a:r>
          </a:p>
        </p:txBody>
      </p:sp>
      <p:sp>
        <p:nvSpPr>
          <p:cNvPr id="19" name="Рисунок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8317992" cy="4532313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Заголовок презентации</a:t>
            </a:r>
          </a:p>
        </p:txBody>
      </p:sp>
      <p:sp>
        <p:nvSpPr>
          <p:cNvPr id="23" name="Рисунок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5" name="Дата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20ГГ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44D815C-8BF3-4ECF-A945-A2A7C2983A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226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</a:rPr>
              <a:t>Образец заголовка</a:t>
            </a:r>
            <a:endParaRPr lang="ru-RU" noProof="0" dirty="0">
              <a:solidFill>
                <a:srgbClr val="FFFFFF"/>
              </a:solidFill>
            </a:endParaRP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 dirty="0"/>
              <a:t>Заголовок презентации</a:t>
            </a:r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4" name="Текст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 dirty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44D815C-8BF3-4ECF-A945-A2A7C2983AF9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228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0"/>
            <a:ext cx="11368585" cy="1228299"/>
          </a:xfrm>
        </p:spPr>
        <p:txBody>
          <a:bodyPr rtlCol="0"/>
          <a:lstStyle>
            <a:lvl1pPr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>
                <a:solidFill>
                  <a:srgbClr val="FFFFFF"/>
                </a:solidFill>
              </a:rPr>
              <a:t>Образец заголовка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D6D940D-6D44-4DF9-9322-B4B11F7EDCD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sz="6000" noProof="0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14" name="Рисунок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20ГГ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722F022-211C-4882-844C-086FEA6806AA}" type="slidenum">
              <a:rPr lang="ru-RU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12905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277" y="875030"/>
            <a:ext cx="1929774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текст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Заголовок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Заголовок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подзаголовка</a:t>
            </a: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ru-RU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ru-RU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20ГГ</a:t>
            </a:r>
          </a:p>
        </p:txBody>
      </p:sp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ru-RU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ru-RU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D4885A8-DDA8-4FCF-AB25-DA8F78EC7557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49AD2F-BCBE-4F0F-B69C-16397D40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70" y="3794489"/>
            <a:ext cx="7189546" cy="2590893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472618"/>
            <a:ext cx="10711683" cy="2363724"/>
          </a:xfrm>
        </p:spPr>
        <p:txBody>
          <a:bodyPr rtlCol="0">
            <a:spAutoFit/>
          </a:bodyPr>
          <a:lstStyle/>
          <a:p>
            <a:pPr rtl="0"/>
            <a:r>
              <a:rPr lang="ru-RU" sz="4400" dirty="0">
                <a:effectLst>
                  <a:outerShdw blurRad="101600" dist="76200" dir="19200000" sx="101000" sy="101000" algn="bl" rotWithShape="0">
                    <a:prstClr val="black">
                      <a:alpha val="40000"/>
                    </a:prstClr>
                  </a:outerShdw>
                </a:effectLst>
              </a:rPr>
              <a:t>Умные города мира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ru-RU" sz="3600" dirty="0"/>
              <a:t>Меняются ли лидеры</a:t>
            </a:r>
            <a:br>
              <a:rPr lang="ru-RU" sz="4000" dirty="0"/>
            </a:br>
            <a:r>
              <a:rPr lang="ru-RU" sz="4000" dirty="0"/>
              <a:t>		</a:t>
            </a:r>
            <a:r>
              <a:rPr lang="ru-RU" sz="3600" dirty="0"/>
              <a:t>Зависит ли от благосостояния страны</a:t>
            </a:r>
            <a:br>
              <a:rPr lang="ru-RU" sz="4000" dirty="0"/>
            </a:br>
            <a:r>
              <a:rPr lang="ru-RU" sz="4000" dirty="0"/>
              <a:t>			</a:t>
            </a:r>
            <a:r>
              <a:rPr lang="ru-RU" sz="3600" dirty="0"/>
              <a:t>Почему именно эти города?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3" y="5602092"/>
            <a:ext cx="6437555" cy="830997"/>
          </a:xfrm>
        </p:spPr>
        <p:txBody>
          <a:bodyPr rtlCol="0">
            <a:sp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Зельберг Ирина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chemeClr val="bg1">
                    <a:lumMod val="50000"/>
                  </a:schemeClr>
                </a:solidFill>
              </a:rPr>
              <a:t>DA-21</a:t>
            </a:r>
            <a:endParaRPr lang="ru-RU" sz="2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9D969-252E-47C6-B1CD-74064516B097}"/>
              </a:ext>
            </a:extLst>
          </p:cNvPr>
          <p:cNvSpPr txBox="1"/>
          <p:nvPr/>
        </p:nvSpPr>
        <p:spPr>
          <a:xfrm>
            <a:off x="649043" y="297755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Дипломная работа по курсу Аналитик данных</a:t>
            </a:r>
          </a:p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ООО «Нетология» 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Средние места и индексы за шесть лет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4" y="1440448"/>
            <a:ext cx="10671048" cy="1219308"/>
          </a:xfrm>
        </p:spPr>
        <p:txBody>
          <a:bodyPr rtlCol="0">
            <a:spAutoFit/>
          </a:bodyPr>
          <a:lstStyle/>
          <a:p>
            <a:pPr rtl="0"/>
            <a:r>
              <a:rPr lang="ru-RU" dirty="0"/>
              <a:t>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Узкое</a:t>
            </a:r>
            <a:r>
              <a:rPr lang="ru-RU" dirty="0"/>
              <a:t>» объединение рейтингов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не дает объективного места </a:t>
            </a:r>
            <a:r>
              <a:rPr lang="ru-RU" dirty="0"/>
              <a:t>всех городов. Выпадает большое количество городов (87, или 42%), среди которых его сильные.</a:t>
            </a:r>
          </a:p>
          <a:p>
            <a:pPr rtl="0"/>
            <a:r>
              <a:rPr lang="ru-RU" dirty="0"/>
              <a:t>В рангах по «широким» списках появляется и усиливается расхождение от «узкого» списка.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4ACA74-7A7D-4973-8426-5E281696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94" y="2774219"/>
            <a:ext cx="6236354" cy="3276282"/>
          </a:xfrm>
          <a:prstGeom prst="rect">
            <a:avLst/>
          </a:prstGeom>
        </p:spPr>
      </p:pic>
      <p:sp>
        <p:nvSpPr>
          <p:cNvPr id="10" name="Объект 12">
            <a:extLst>
              <a:ext uri="{FF2B5EF4-FFF2-40B4-BE49-F238E27FC236}">
                <a16:creationId xmlns:a16="http://schemas.microsoft.com/office/drawing/2014/main" id="{BD98DF69-4A78-4777-84C0-416963133955}"/>
              </a:ext>
            </a:extLst>
          </p:cNvPr>
          <p:cNvSpPr txBox="1">
            <a:spLocks/>
          </p:cNvSpPr>
          <p:nvPr/>
        </p:nvSpPr>
        <p:spPr>
          <a:xfrm>
            <a:off x="703068" y="2659756"/>
            <a:ext cx="4718304" cy="32762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«Широкий» список №1 </a:t>
            </a:r>
            <a:r>
              <a:rPr lang="ru-RU" dirty="0"/>
              <a:t>со штрафами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занижает</a:t>
            </a:r>
            <a:r>
              <a:rPr lang="ru-RU" dirty="0"/>
              <a:t> данные, не показывает истинных лидеров.</a:t>
            </a:r>
          </a:p>
          <a:p>
            <a:pPr>
              <a:spcBef>
                <a:spcPts val="600"/>
              </a:spcBef>
            </a:pPr>
            <a:r>
              <a:rPr lang="ru-RU" dirty="0"/>
              <a:t>Ранги по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«широкому» списку №2 </a:t>
            </a:r>
            <a:r>
              <a:rPr lang="ru-RU" dirty="0"/>
              <a:t>без штрафов на анализируемых данных более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приближены</a:t>
            </a:r>
            <a:r>
              <a:rPr lang="ru-RU" dirty="0"/>
              <a:t> к средним местам. </a:t>
            </a:r>
          </a:p>
          <a:p>
            <a:pPr>
              <a:spcBef>
                <a:spcPts val="600"/>
              </a:spcBef>
            </a:pPr>
            <a:r>
              <a:rPr lang="ru-RU" dirty="0"/>
              <a:t>Добавившиеся в 2017 г. города оказались достаточно «умными», чтобы их нельзя было не учесть.</a:t>
            </a:r>
          </a:p>
        </p:txBody>
      </p:sp>
    </p:spTree>
    <p:extLst>
      <p:ext uri="{BB962C8B-B14F-4D97-AF65-F5344CB8AC3E}">
        <p14:creationId xmlns:p14="http://schemas.microsoft.com/office/powerpoint/2010/main" val="108519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Стабильность среднего рейтинга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4" y="1341627"/>
            <a:ext cx="11075524" cy="2412851"/>
          </a:xfrm>
        </p:spPr>
        <p:txBody>
          <a:bodyPr rtlCol="0">
            <a:noAutofit/>
          </a:bodyPr>
          <a:lstStyle/>
          <a:p>
            <a:pPr rtl="0">
              <a:spcBef>
                <a:spcPts val="600"/>
              </a:spcBef>
            </a:pPr>
            <a:r>
              <a:rPr lang="ru-RU" dirty="0"/>
              <a:t>Рассмотрены стандартные отклонения (</a:t>
            </a:r>
            <a:r>
              <a:rPr lang="el-GR" dirty="0"/>
              <a:t>σ</a:t>
            </a:r>
            <a:r>
              <a:rPr lang="ru-RU" dirty="0"/>
              <a:t>) рейтингов по «узкому» и «широким» спискам.</a:t>
            </a:r>
          </a:p>
          <a:p>
            <a:pPr rtl="0">
              <a:spcBef>
                <a:spcPts val="600"/>
              </a:spcBef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Нет зависимости </a:t>
            </a:r>
            <a:r>
              <a:rPr lang="ru-RU" dirty="0"/>
              <a:t>между средним местом в рейтинге и стандартным отклонением рейтингов за шесть лет, во всех списках.</a:t>
            </a:r>
          </a:p>
          <a:p>
            <a:pPr rtl="0">
              <a:spcBef>
                <a:spcPts val="600"/>
              </a:spcBef>
            </a:pPr>
            <a:r>
              <a:rPr lang="ru-RU" dirty="0"/>
              <a:t>Исключение – первые три места, лидеры Лондон, Нью-Йорк и Париж, отклонения </a:t>
            </a:r>
            <a:r>
              <a:rPr lang="en-US" dirty="0"/>
              <a:t>&lt; 1</a:t>
            </a:r>
            <a:r>
              <a:rPr lang="ru-RU" dirty="0"/>
              <a:t>.</a:t>
            </a:r>
          </a:p>
          <a:p>
            <a:pPr rtl="0">
              <a:spcBef>
                <a:spcPts val="600"/>
              </a:spcBef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При повторном ранжировании зависимость</a:t>
            </a:r>
            <a:r>
              <a:rPr lang="ru-RU" dirty="0"/>
              <a:t> </a:t>
            </a:r>
            <a:r>
              <a:rPr lang="el-GR" dirty="0"/>
              <a:t>σ</a:t>
            </a:r>
            <a:r>
              <a:rPr lang="ru-RU" dirty="0"/>
              <a:t> от нового ранга появляется. </a:t>
            </a:r>
          </a:p>
          <a:p>
            <a:pPr marL="273050" indent="0" rtl="0">
              <a:spcBef>
                <a:spcPts val="0"/>
              </a:spcBef>
              <a:buNone/>
            </a:pPr>
            <a:r>
              <a:rPr lang="ru-RU" dirty="0"/>
              <a:t>Для стран с рангами до 40 – </a:t>
            </a:r>
            <a:r>
              <a:rPr lang="el-GR" dirty="0"/>
              <a:t>σ </a:t>
            </a:r>
            <a:r>
              <a:rPr lang="en-US" dirty="0"/>
              <a:t>&lt;</a:t>
            </a:r>
            <a:r>
              <a:rPr lang="ru-RU" dirty="0"/>
              <a:t> 10; для рангов с 40 до 80  – 10 </a:t>
            </a:r>
            <a:r>
              <a:rPr lang="en-US" dirty="0"/>
              <a:t>&lt; </a:t>
            </a:r>
            <a:r>
              <a:rPr lang="el-GR" dirty="0"/>
              <a:t>σ </a:t>
            </a:r>
            <a:r>
              <a:rPr lang="en-US" dirty="0"/>
              <a:t>&gt;</a:t>
            </a:r>
            <a:r>
              <a:rPr lang="ru-RU" dirty="0"/>
              <a:t> 30; для остальных стран – 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ru-RU" dirty="0"/>
              <a:t>растет, до 80.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11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72939D-DFD4-46C9-A88D-9D6695859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8" y="3881437"/>
            <a:ext cx="3724275" cy="2657475"/>
          </a:xfrm>
          <a:prstGeom prst="rect">
            <a:avLst/>
          </a:prstGeom>
        </p:spPr>
      </p:pic>
      <p:graphicFrame>
        <p:nvGraphicFramePr>
          <p:cNvPr id="10" name="Таблица 5">
            <a:extLst>
              <a:ext uri="{FF2B5EF4-FFF2-40B4-BE49-F238E27FC236}">
                <a16:creationId xmlns:a16="http://schemas.microsoft.com/office/drawing/2014/main" id="{99FBBB82-F462-4F90-B151-643EF05F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54797"/>
              </p:ext>
            </p:extLst>
          </p:nvPr>
        </p:nvGraphicFramePr>
        <p:xfrm>
          <a:off x="1839064" y="4398809"/>
          <a:ext cx="4328272" cy="157872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070948">
                  <a:extLst>
                    <a:ext uri="{9D8B030D-6E8A-4147-A177-3AD203B41FA5}">
                      <a16:colId xmlns:a16="http://schemas.microsoft.com/office/drawing/2014/main" val="3509417229"/>
                    </a:ext>
                  </a:extLst>
                </a:gridCol>
                <a:gridCol w="2257324">
                  <a:extLst>
                    <a:ext uri="{9D8B030D-6E8A-4147-A177-3AD203B41FA5}">
                      <a16:colId xmlns:a16="http://schemas.microsoft.com/office/drawing/2014/main" val="1105206367"/>
                    </a:ext>
                  </a:extLst>
                </a:gridCol>
              </a:tblGrid>
              <a:tr h="41635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Доля стабильных городов, </a:t>
                      </a:r>
                    </a:p>
                    <a:p>
                      <a:r>
                        <a:rPr lang="el-GR" sz="1400" dirty="0"/>
                        <a:t>σ</a:t>
                      </a:r>
                      <a:r>
                        <a:rPr lang="ru-RU" sz="1400" dirty="0"/>
                        <a:t> среднего рейтинга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10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2163937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ru-RU" sz="1400" dirty="0"/>
                        <a:t>«Узкий» список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54,6%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1526765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ru-RU" sz="1400" dirty="0"/>
                        <a:t>«Широкий» список №1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36,9%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9233785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«Широкий» список №2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32,0%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0160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47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Стабильность и потенциал развития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02952D-B781-49C0-9802-546102A2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1" y="2327172"/>
            <a:ext cx="9823203" cy="3015043"/>
          </a:xfrm>
          <a:prstGeom prst="rect">
            <a:avLst/>
          </a:prstGeo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13761513-6489-49E2-A979-6229110EA1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90457" y="2395049"/>
            <a:ext cx="5941961" cy="129586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</a:rPr>
              <a:t>Успешные и нестабильные города</a:t>
            </a:r>
            <a:r>
              <a:rPr lang="ru-RU" sz="1800" dirty="0"/>
              <a:t>: занимают место в первой половине итогового рейтинга, но разброс рейтингов по категориям высок. 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</a:rPr>
              <a:t>Могут потерять общее место </a:t>
            </a:r>
            <a:r>
              <a:rPr lang="ru-RU" sz="1800" dirty="0"/>
              <a:t>из-за слабых категорий.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8BA31F-7B49-4F06-988E-A17F99D3D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79" y="4094112"/>
            <a:ext cx="9006339" cy="3071161"/>
          </a:xfrm>
          <a:prstGeom prst="rect">
            <a:avLst/>
          </a:prstGeom>
        </p:spPr>
      </p:pic>
      <p:sp>
        <p:nvSpPr>
          <p:cNvPr id="15" name="Текст 8">
            <a:extLst>
              <a:ext uri="{FF2B5EF4-FFF2-40B4-BE49-F238E27FC236}">
                <a16:creationId xmlns:a16="http://schemas.microsoft.com/office/drawing/2014/main" id="{09A96AD8-6CD4-4FB4-B5D7-A595CDE4746D}"/>
              </a:ext>
            </a:extLst>
          </p:cNvPr>
          <p:cNvSpPr txBox="1">
            <a:spLocks/>
          </p:cNvSpPr>
          <p:nvPr/>
        </p:nvSpPr>
        <p:spPr>
          <a:xfrm>
            <a:off x="556702" y="1234035"/>
            <a:ext cx="11124758" cy="104644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Меры оценки: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место в итоговом рейтинге 2019 г. (меньше – лучше)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стандартное отклонение рейтингов 2019 г. по категориям (меньше –стабильнее)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88CFFA73-BA60-40C3-A92D-E1E0069F510F}"/>
              </a:ext>
            </a:extLst>
          </p:cNvPr>
          <p:cNvSpPr txBox="1">
            <a:spLocks/>
          </p:cNvSpPr>
          <p:nvPr/>
        </p:nvSpPr>
        <p:spPr>
          <a:xfrm>
            <a:off x="439740" y="5005894"/>
            <a:ext cx="5802564" cy="12958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</a:rPr>
              <a:t>Неуспешные города с потенциалом развития</a:t>
            </a:r>
            <a:r>
              <a:rPr lang="ru-RU" sz="1800" dirty="0"/>
              <a:t>: занимают место в нижней части итогового рейтинга, и имеют высокий разброс рейтингов по категориям. Имеют </a:t>
            </a:r>
            <a:r>
              <a:rPr lang="ru-RU" sz="1800" b="1" dirty="0">
                <a:solidFill>
                  <a:schemeClr val="accent2">
                    <a:lumMod val="75000"/>
                  </a:schemeClr>
                </a:solidFill>
              </a:rPr>
              <a:t>шанс повысить общее место</a:t>
            </a:r>
            <a:r>
              <a:rPr lang="ru-RU" sz="1800" dirty="0"/>
              <a:t> за счет сильных категорий. </a:t>
            </a:r>
          </a:p>
        </p:txBody>
      </p:sp>
    </p:spTree>
    <p:extLst>
      <p:ext uri="{BB962C8B-B14F-4D97-AF65-F5344CB8AC3E}">
        <p14:creationId xmlns:p14="http://schemas.microsoft.com/office/powerpoint/2010/main" val="46967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Регионы и страны мира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0540" y="1288038"/>
            <a:ext cx="5585460" cy="2676117"/>
          </a:xfrm>
        </p:spPr>
        <p:txBody>
          <a:bodyPr rtlCol="0">
            <a:spAutoFit/>
          </a:bodyPr>
          <a:lstStyle/>
          <a:p>
            <a:pPr rtl="0">
              <a:spcBef>
                <a:spcPts val="600"/>
              </a:spcBef>
            </a:pPr>
            <a:r>
              <a:rPr lang="ru-RU" dirty="0"/>
              <a:t>Австралия и Океания – по две страны, стабильно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высокие места</a:t>
            </a:r>
          </a:p>
          <a:p>
            <a:pPr rtl="0">
              <a:spcBef>
                <a:spcPts val="600"/>
              </a:spcBef>
            </a:pPr>
            <a:r>
              <a:rPr lang="ru-RU" dirty="0"/>
              <a:t>Северная Америка – крепкий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лидер</a:t>
            </a:r>
            <a:r>
              <a:rPr lang="ru-RU" dirty="0"/>
              <a:t>.</a:t>
            </a:r>
          </a:p>
          <a:p>
            <a:pPr rtl="0">
              <a:spcBef>
                <a:spcPts val="600"/>
              </a:spcBef>
            </a:pPr>
            <a:r>
              <a:rPr lang="ru-RU" dirty="0"/>
              <a:t>Европа – больше всего стран-участниц, есть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лидеры</a:t>
            </a:r>
            <a:r>
              <a:rPr lang="ru-RU" dirty="0"/>
              <a:t> и 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середняки</a:t>
            </a:r>
            <a:r>
              <a:rPr lang="ru-RU" dirty="0"/>
              <a:t>».</a:t>
            </a:r>
          </a:p>
          <a:p>
            <a:pPr rtl="0">
              <a:spcBef>
                <a:spcPts val="600"/>
              </a:spcBef>
            </a:pPr>
            <a:r>
              <a:rPr lang="ru-RU" dirty="0"/>
              <a:t>Азия, Центральная и Южная Америка, Африка – пока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не удается приблизиться</a:t>
            </a:r>
            <a:r>
              <a:rPr lang="ru-RU" dirty="0"/>
              <a:t>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4307E1-B861-4866-81FB-69799682E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28" y="1288038"/>
            <a:ext cx="5524011" cy="2556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C44F05-04DF-4584-8915-2CA39AA5B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9" y="3844038"/>
            <a:ext cx="5508000" cy="2681021"/>
          </a:xfrm>
          <a:prstGeom prst="rect">
            <a:avLst/>
          </a:prstGeom>
        </p:spPr>
      </p:pic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6971AAA-2E07-4884-B1BF-C1E979AF0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92664"/>
              </p:ext>
            </p:extLst>
          </p:nvPr>
        </p:nvGraphicFramePr>
        <p:xfrm>
          <a:off x="1343034" y="4087554"/>
          <a:ext cx="2448000" cy="23244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06138817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4862356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20044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/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Регион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Кол-во стран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261634755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 убыванию среднего рейтинга</a:t>
                      </a:r>
                    </a:p>
                  </a:txBody>
                  <a:tcPr marL="36000" marR="36000" marT="36000" marB="36000" vert="vert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Австралия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1437745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Океания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6082115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Северная Америка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4963239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Европа</a:t>
                      </a:r>
                      <a:endParaRPr lang="ru-RU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76</a:t>
                      </a:r>
                      <a:endParaRPr lang="ru-RU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524758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Азия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36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5308807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Центральная Америка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682641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Южная Америка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1257715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indent="450215" algn="r">
                        <a:spcBef>
                          <a:spcPts val="600"/>
                        </a:spcBef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Африка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07086108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824E937-0010-4C32-A627-9FA1FEBE2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66423"/>
              </p:ext>
            </p:extLst>
          </p:nvPr>
        </p:nvGraphicFramePr>
        <p:xfrm>
          <a:off x="4046707" y="3955041"/>
          <a:ext cx="1756742" cy="256404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103158">
                  <a:extLst>
                    <a:ext uri="{9D8B030D-6E8A-4147-A177-3AD203B41FA5}">
                      <a16:colId xmlns:a16="http://schemas.microsoft.com/office/drawing/2014/main" val="3071034083"/>
                    </a:ext>
                  </a:extLst>
                </a:gridCol>
                <a:gridCol w="653584">
                  <a:extLst>
                    <a:ext uri="{9D8B030D-6E8A-4147-A177-3AD203B41FA5}">
                      <a16:colId xmlns:a16="http://schemas.microsoft.com/office/drawing/2014/main" val="1402790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/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Страна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</a:rPr>
                        <a:t>Кол-во городов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52461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США</a:t>
                      </a:r>
                      <a:endParaRPr lang="ru-RU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485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Испания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32295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Великобритания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80810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Германия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292182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Китай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91913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Бразилия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7446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Франция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9098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Италия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84276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Канада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0450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9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Рейтинг и размер города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7124" y="1703346"/>
            <a:ext cx="4830366" cy="446399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Нет зависимости между населением города и рейтинга. </a:t>
            </a:r>
          </a:p>
          <a:p>
            <a:pPr rtl="0"/>
            <a:r>
              <a:rPr lang="ru-RU" dirty="0"/>
              <a:t>Больше всего городов-участников (94) с населением от 1 до 5 млн. чел.  </a:t>
            </a:r>
          </a:p>
          <a:p>
            <a:pPr rtl="0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Средние</a:t>
            </a:r>
            <a:r>
              <a:rPr lang="ru-RU" dirty="0"/>
              <a:t> города (0,6 – 1 млн. чел.) 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крупные</a:t>
            </a:r>
            <a:r>
              <a:rPr lang="ru-RU" dirty="0"/>
              <a:t> (1-5 млн. чел.) города –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лучшие</a:t>
            </a:r>
            <a:r>
              <a:rPr lang="ru-RU" dirty="0"/>
              <a:t> показатели.</a:t>
            </a:r>
          </a:p>
          <a:p>
            <a:pPr rtl="0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Мегаполисы</a:t>
            </a:r>
            <a:r>
              <a:rPr lang="ru-RU" dirty="0"/>
              <a:t> – только два лидера хороши, дальше – плохо.</a:t>
            </a:r>
          </a:p>
          <a:p>
            <a:pPr rtl="0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Маленьким городам сложнее </a:t>
            </a:r>
            <a:r>
              <a:rPr lang="ru-RU" dirty="0"/>
              <a:t>– меньше ресурсов для реализации умных концепций.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91AB73-BF57-434E-A56D-7F7CBAFFF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660" y="1408354"/>
            <a:ext cx="5638800" cy="2647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873AEA-EB2A-406B-929F-F595FA3D3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43" y="4161266"/>
            <a:ext cx="5736833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3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Шанс на признание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0392" y="1391055"/>
            <a:ext cx="6707804" cy="1896417"/>
          </a:xfrm>
        </p:spPr>
        <p:txBody>
          <a:bodyPr wrap="square" rtlCol="0">
            <a:spAutoFit/>
          </a:bodyPr>
          <a:lstStyle/>
          <a:p>
            <a:pPr rtl="0"/>
            <a:r>
              <a:rPr lang="ru-RU" dirty="0"/>
              <a:t>Составлен список городов, попавших в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топ-5 по каждой из 9 категорий и одного итогового рейтинга </a:t>
            </a:r>
            <a:r>
              <a:rPr lang="ru-RU" dirty="0"/>
              <a:t>в 2019 г. Вошло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28</a:t>
            </a:r>
            <a:r>
              <a:rPr lang="ru-RU" dirty="0"/>
              <a:t> городов.</a:t>
            </a:r>
          </a:p>
          <a:p>
            <a:pPr rtl="0"/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Мотивация</a:t>
            </a:r>
            <a:r>
              <a:rPr lang="ru-RU" dirty="0"/>
              <a:t>: любой город может проявиться и получить высокую оценку.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15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F59AB1E-8419-496B-8CBA-B3439A048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47545"/>
              </p:ext>
            </p:extLst>
          </p:nvPr>
        </p:nvGraphicFramePr>
        <p:xfrm>
          <a:off x="7361460" y="1455555"/>
          <a:ext cx="4320000" cy="214992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36589572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505103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918963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929525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/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Город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Итоговый рейтинг 2019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Место в топ-5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Категория топ-5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95001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Киев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Городское планирование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580235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Монтевидео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Окружающая среда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4686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Ливерпуль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Социальная вовлеченность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264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Дубай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Технологии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4336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Хьюстон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6905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Ванкувер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Городское планирование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493431517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0264E-799C-4592-A048-51F45270C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96" y="3764004"/>
            <a:ext cx="4943475" cy="2647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ADF62A-28B2-4E80-AF73-61E037B02B14}"/>
              </a:ext>
            </a:extLst>
          </p:cNvPr>
          <p:cNvSpPr txBox="1"/>
          <p:nvPr/>
        </p:nvSpPr>
        <p:spPr>
          <a:xfrm>
            <a:off x="5914416" y="3909084"/>
            <a:ext cx="5632315" cy="226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При каком топ-</a:t>
            </a:r>
            <a:r>
              <a:rPr lang="en-US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 по всем категориям все города попадут в рейтинг? 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Из 116 городов рейтинга 2019 года при N, равном </a:t>
            </a:r>
            <a:r>
              <a:rPr lang="ru-RU" sz="2000" b="1" spc="-2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67</a:t>
            </a: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spc="-2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 попадаемости </a:t>
            </a: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в рейтинг достигнуто при N, равном </a:t>
            </a:r>
            <a:r>
              <a:rPr lang="ru-RU" sz="2000" b="1" spc="-2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</a:t>
            </a:r>
            <a:r>
              <a:rPr lang="ru-RU" sz="2000" spc="-2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869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Выводы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4" y="1339523"/>
            <a:ext cx="11182528" cy="4825424"/>
          </a:xfrm>
        </p:spPr>
        <p:txBody>
          <a:bodyPr wrap="square" rtlCol="0">
            <a:spAutoFit/>
          </a:bodyPr>
          <a:lstStyle/>
          <a:p>
            <a:pPr rtl="0"/>
            <a:r>
              <a:rPr lang="ru-RU" dirty="0"/>
              <a:t>Рейтинги умных городов отражают потребность людей в соревновательности и стремлении к достижению цели.</a:t>
            </a:r>
          </a:p>
          <a:p>
            <a:pPr rtl="0"/>
            <a:r>
              <a:rPr lang="ru-RU" dirty="0"/>
              <a:t>Рейтинг </a:t>
            </a:r>
            <a:r>
              <a:rPr lang="en-US" dirty="0"/>
              <a:t>Cities In Motion</a:t>
            </a:r>
            <a:r>
              <a:rPr lang="ru-RU" dirty="0"/>
              <a:t> обобщает большой объем информации, последователен и представителен.</a:t>
            </a:r>
          </a:p>
          <a:p>
            <a:pPr rtl="0"/>
            <a:r>
              <a:rPr lang="ru-RU" dirty="0"/>
              <a:t>Три явных и постоянных лидера: Нью-Йорк, Лондон и Париж.</a:t>
            </a:r>
          </a:p>
          <a:p>
            <a:pPr rtl="0"/>
            <a:r>
              <a:rPr lang="ru-RU" dirty="0"/>
              <a:t>Топ-40 стабильных умных городов. </a:t>
            </a:r>
          </a:p>
          <a:p>
            <a:pPr rtl="0"/>
            <a:r>
              <a:rPr lang="ru-RU" dirty="0"/>
              <a:t>Лучшие регионы: Австралия, Океания, Европа, Северная Америка.</a:t>
            </a:r>
          </a:p>
          <a:p>
            <a:r>
              <a:rPr lang="ru-RU" dirty="0"/>
              <a:t>На итоговый рейтинг сильнее влияет развитие по направлениям: Управление, Технологии, Экономика, Человеческий капитал, Международные проекты.</a:t>
            </a:r>
          </a:p>
          <a:p>
            <a:r>
              <a:rPr lang="ru-RU" dirty="0"/>
              <a:t>Чем богаче страна, тем легче добавить «умности», но не ограничиваясь…</a:t>
            </a:r>
          </a:p>
          <a:p>
            <a:r>
              <a:rPr lang="ru-RU" dirty="0"/>
              <a:t>Динамика за шесть лет: лидеры остаются, новые прорываются.</a:t>
            </a:r>
          </a:p>
          <a:p>
            <a:r>
              <a:rPr lang="ru-RU" dirty="0"/>
              <a:t>Доступность вхождения в рейтинг или получения хорошей оценки дает стимул для развития.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33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33" name="Подзаголовок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7619" y="269503"/>
            <a:ext cx="3348492" cy="6346353"/>
          </a:xfrm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ru-RU" sz="1400" dirty="0">
                <a:solidFill>
                  <a:schemeClr val="tx1"/>
                </a:solidFill>
              </a:rPr>
              <a:t>Благодарности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</a:t>
            </a:r>
            <a:r>
              <a:rPr lang="ru-RU" sz="1200" b="0" dirty="0" err="1">
                <a:solidFill>
                  <a:schemeClr val="tx1"/>
                </a:solidFill>
              </a:rPr>
              <a:t>Нетологии</a:t>
            </a:r>
            <a:r>
              <a:rPr lang="ru-RU" sz="1200" b="0" dirty="0">
                <a:solidFill>
                  <a:schemeClr val="tx1"/>
                </a:solidFill>
              </a:rPr>
              <a:t> за возможность учиться и научиться новому.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Алексею Кузьмину – первому лектору, заинтересовавшему и завлекшему в обучение, за то, что помог поверить в то, что все возможно.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Николаю </a:t>
            </a:r>
            <a:r>
              <a:rPr lang="ru-RU" sz="1200" b="0" dirty="0" err="1">
                <a:solidFill>
                  <a:schemeClr val="tx1"/>
                </a:solidFill>
              </a:rPr>
              <a:t>Хащанову</a:t>
            </a:r>
            <a:r>
              <a:rPr lang="ru-RU" sz="1200" b="0" dirty="0">
                <a:solidFill>
                  <a:schemeClr val="tx1"/>
                </a:solidFill>
              </a:rPr>
              <a:t> за самые длительные и интенсивные занятия, за требования найти рациональное решение.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Константину </a:t>
            </a:r>
            <a:r>
              <a:rPr lang="ru-RU" sz="1200" b="0" dirty="0" err="1">
                <a:solidFill>
                  <a:schemeClr val="tx1"/>
                </a:solidFill>
              </a:rPr>
              <a:t>Башевому</a:t>
            </a:r>
            <a:r>
              <a:rPr lang="ru-RU" sz="1200" b="0" dirty="0">
                <a:solidFill>
                  <a:schemeClr val="tx1"/>
                </a:solidFill>
              </a:rPr>
              <a:t> за спокойствие и методичность.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Олегу Булыгину за быстроту мысли и азарт.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Александре </a:t>
            </a:r>
            <a:r>
              <a:rPr lang="ru-RU" sz="1200" b="0" dirty="0" err="1">
                <a:solidFill>
                  <a:schemeClr val="tx1"/>
                </a:solidFill>
              </a:rPr>
              <a:t>Севостьяновой</a:t>
            </a:r>
            <a:r>
              <a:rPr lang="ru-RU" sz="1200" b="0" dirty="0">
                <a:solidFill>
                  <a:schemeClr val="tx1"/>
                </a:solidFill>
              </a:rPr>
              <a:t>, Ирине Паниной за быстрые отклики и помощь.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Арсению Сове за советы, поддержку и терпеливость в долгом периоде написания диплома.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всем аспирантам, студентам, преподавателям, координаторам за все.</a:t>
            </a:r>
          </a:p>
          <a:p>
            <a:pPr rtl="0">
              <a:spcBef>
                <a:spcPts val="600"/>
              </a:spcBef>
            </a:pPr>
            <a:endParaRPr lang="ru-RU" sz="1200" b="0" dirty="0">
              <a:solidFill>
                <a:schemeClr val="tx1"/>
              </a:solidFill>
            </a:endParaRP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моему мужу, без которого я сама не перешла бы порог вхождения в </a:t>
            </a:r>
            <a:r>
              <a:rPr lang="en-US" sz="1200" b="0" dirty="0">
                <a:solidFill>
                  <a:schemeClr val="tx1"/>
                </a:solidFill>
              </a:rPr>
              <a:t>SQL </a:t>
            </a:r>
            <a:r>
              <a:rPr lang="ru-RU" sz="1200" b="0" dirty="0">
                <a:solidFill>
                  <a:schemeClr val="tx1"/>
                </a:solidFill>
              </a:rPr>
              <a:t>и особенно в </a:t>
            </a:r>
            <a:r>
              <a:rPr lang="en-US" sz="1200" b="0" dirty="0">
                <a:solidFill>
                  <a:schemeClr val="tx1"/>
                </a:solidFill>
              </a:rPr>
              <a:t>Python</a:t>
            </a:r>
            <a:r>
              <a:rPr lang="ru-RU" sz="1200" b="0" dirty="0">
                <a:solidFill>
                  <a:schemeClr val="tx1"/>
                </a:solidFill>
              </a:rPr>
              <a:t>.</a:t>
            </a:r>
          </a:p>
          <a:p>
            <a:pPr rtl="0">
              <a:spcBef>
                <a:spcPts val="600"/>
              </a:spcBef>
            </a:pPr>
            <a:r>
              <a:rPr lang="ru-RU" sz="1200" b="0" dirty="0">
                <a:solidFill>
                  <a:schemeClr val="tx1"/>
                </a:solidFill>
              </a:rPr>
              <a:t>Спасибо моему сыну, который уверенно  поддержал мой план обучения. Благодаря ему я окончательно решилась и перед ним мне больше всего хочется похвастаться дипломом.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A09E0B-CEBC-425D-8A86-1F858D8D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072" y="6438116"/>
            <a:ext cx="1003801" cy="253916"/>
          </a:xfrm>
        </p:spPr>
        <p:txBody>
          <a:bodyPr wrap="square" rtlCol="0">
            <a:spAutoFit/>
          </a:bodyPr>
          <a:lstStyle/>
          <a:p>
            <a:pPr lvl="0" rtl="0"/>
            <a:r>
              <a:rPr lang="ru-RU" dirty="0">
                <a:solidFill>
                  <a:schemeClr val="tx1"/>
                </a:solidFill>
              </a:rPr>
              <a:t>Умные города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/>
          <a:lstStyle/>
          <a:p>
            <a:fld id="{D39F39FF-F5CB-4ACA-9B46-4CCF89ECA75F}" type="slidenum">
              <a:rPr lang="ru-RU">
                <a:solidFill>
                  <a:schemeClr val="tx1"/>
                </a:solidFill>
                <a:effectLst/>
              </a:rPr>
              <a:pPr/>
              <a:t>17</a:t>
            </a:fld>
            <a:endParaRPr lang="ru-RU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C841FF-6D7C-49E0-9629-B9561C0D74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956" b="16956"/>
          <a:stretch>
            <a:fillRect/>
          </a:stretch>
        </p:blipFill>
        <p:spPr>
          <a:xfrm>
            <a:off x="0" y="1"/>
            <a:ext cx="8321288" cy="41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Autofit/>
          </a:bodyPr>
          <a:lstStyle/>
          <a:p>
            <a:pPr algn="l" rtl="0"/>
            <a:r>
              <a:rPr lang="ru-RU" sz="4000" dirty="0"/>
              <a:t>Зачем нужно оценивать города на «умность»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5" y="1536192"/>
            <a:ext cx="9558527" cy="4669536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Население Земли живёт в городах – более 50%.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Урбанизация</a:t>
            </a:r>
            <a:r>
              <a:rPr lang="ru-RU" dirty="0"/>
              <a:t> продолжается.</a:t>
            </a:r>
          </a:p>
          <a:p>
            <a:pPr rtl="0"/>
            <a:r>
              <a:rPr lang="ru-RU" dirty="0"/>
              <a:t>Преимущества: много работы, доход, профессиональная реализация, удобства цивилизации, потребление, развлечения, общение. </a:t>
            </a:r>
          </a:p>
          <a:p>
            <a:pPr rtl="0"/>
            <a:r>
              <a:rPr lang="ru-RU" dirty="0"/>
              <a:t>Недостатки: экология, транспорт, стресс, толпа.</a:t>
            </a:r>
          </a:p>
          <a:p>
            <a:pPr rtl="0"/>
            <a:r>
              <a:rPr lang="ru-RU" dirty="0"/>
              <a:t>Преимуществ больше, чем недостатков. Стремление повысить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качество жизни</a:t>
            </a:r>
            <a:r>
              <a:rPr lang="ru-RU" dirty="0"/>
              <a:t>.</a:t>
            </a:r>
          </a:p>
          <a:p>
            <a:pPr rtl="0"/>
            <a:r>
              <a:rPr lang="ru-RU" dirty="0"/>
              <a:t>Концепция «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Smart City</a:t>
            </a:r>
            <a:r>
              <a:rPr lang="ru-RU" dirty="0"/>
              <a:t>» /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Умный город</a:t>
            </a:r>
            <a:r>
              <a:rPr lang="ru-RU" dirty="0"/>
              <a:t>» – это стремление повысить качество жизнь в городах, решить проблемы с помощью организационных, технологичных, информационных решений во благо окружающей среды и жителей.</a:t>
            </a:r>
          </a:p>
          <a:p>
            <a:pPr rtl="0"/>
            <a:r>
              <a:rPr lang="ru-RU" dirty="0"/>
              <a:t>Множество добровольных, коммерческих и государственных движений, программ развития – им нужны информационная среда, известность, общественное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признание</a:t>
            </a:r>
            <a:r>
              <a:rPr lang="ru-RU" dirty="0"/>
              <a:t> – отсюда публикации, конкурсы, голосования,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рейтинги</a:t>
            </a:r>
            <a:r>
              <a:rPr lang="ru-RU" dirty="0"/>
              <a:t>.</a:t>
            </a:r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2</a:t>
            </a:fld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6556F58-9F7F-48DB-A551-23DF30757B57}"/>
              </a:ext>
            </a:extLst>
          </p:cNvPr>
          <p:cNvGrpSpPr>
            <a:grpSpLocks noChangeAspect="1"/>
          </p:cNvGrpSpPr>
          <p:nvPr/>
        </p:nvGrpSpPr>
        <p:grpSpPr>
          <a:xfrm>
            <a:off x="9900000" y="2118457"/>
            <a:ext cx="1481900" cy="432000"/>
            <a:chOff x="10032240" y="2884964"/>
            <a:chExt cx="1870704" cy="545343"/>
          </a:xfrm>
        </p:grpSpPr>
        <p:sp>
          <p:nvSpPr>
            <p:cNvPr id="9" name="Знак ''плюс'' 8">
              <a:extLst>
                <a:ext uri="{FF2B5EF4-FFF2-40B4-BE49-F238E27FC236}">
                  <a16:creationId xmlns:a16="http://schemas.microsoft.com/office/drawing/2014/main" id="{A0C5F462-0CCE-4E39-862D-ECDCEAB3ACD3}"/>
                </a:ext>
              </a:extLst>
            </p:cNvPr>
            <p:cNvSpPr/>
            <p:nvPr/>
          </p:nvSpPr>
          <p:spPr>
            <a:xfrm>
              <a:off x="10472928" y="2889000"/>
              <a:ext cx="540000" cy="540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Знак ''плюс'' 16">
              <a:extLst>
                <a:ext uri="{FF2B5EF4-FFF2-40B4-BE49-F238E27FC236}">
                  <a16:creationId xmlns:a16="http://schemas.microsoft.com/office/drawing/2014/main" id="{D44A8A19-29AD-4E11-9236-D066C7C6A084}"/>
                </a:ext>
              </a:extLst>
            </p:cNvPr>
            <p:cNvSpPr/>
            <p:nvPr/>
          </p:nvSpPr>
          <p:spPr>
            <a:xfrm>
              <a:off x="10915392" y="2890307"/>
              <a:ext cx="540000" cy="540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Знак ''плюс'' 17">
              <a:extLst>
                <a:ext uri="{FF2B5EF4-FFF2-40B4-BE49-F238E27FC236}">
                  <a16:creationId xmlns:a16="http://schemas.microsoft.com/office/drawing/2014/main" id="{8DE196FE-39F8-4467-B49B-F658CA1B9A05}"/>
                </a:ext>
              </a:extLst>
            </p:cNvPr>
            <p:cNvSpPr/>
            <p:nvPr/>
          </p:nvSpPr>
          <p:spPr>
            <a:xfrm>
              <a:off x="11362944" y="2890307"/>
              <a:ext cx="540000" cy="540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Знак ''плюс'' 18">
              <a:extLst>
                <a:ext uri="{FF2B5EF4-FFF2-40B4-BE49-F238E27FC236}">
                  <a16:creationId xmlns:a16="http://schemas.microsoft.com/office/drawing/2014/main" id="{87C68A94-5471-4194-88A7-A5E857A04F96}"/>
                </a:ext>
              </a:extLst>
            </p:cNvPr>
            <p:cNvSpPr/>
            <p:nvPr/>
          </p:nvSpPr>
          <p:spPr>
            <a:xfrm>
              <a:off x="10032240" y="2884964"/>
              <a:ext cx="540000" cy="5400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F4D6173-E79D-42B1-B426-4EFDBFFE12C1}"/>
              </a:ext>
            </a:extLst>
          </p:cNvPr>
          <p:cNvGrpSpPr>
            <a:grpSpLocks noChangeAspect="1"/>
          </p:cNvGrpSpPr>
          <p:nvPr/>
        </p:nvGrpSpPr>
        <p:grpSpPr>
          <a:xfrm>
            <a:off x="10280962" y="2723222"/>
            <a:ext cx="791801" cy="288000"/>
            <a:chOff x="9631680" y="4057650"/>
            <a:chExt cx="989751" cy="360000"/>
          </a:xfrm>
        </p:grpSpPr>
        <p:sp>
          <p:nvSpPr>
            <p:cNvPr id="11" name="Знак ''минус'' 10">
              <a:extLst>
                <a:ext uri="{FF2B5EF4-FFF2-40B4-BE49-F238E27FC236}">
                  <a16:creationId xmlns:a16="http://schemas.microsoft.com/office/drawing/2014/main" id="{2794F0F3-C88C-40EA-B01F-13C5A35F4679}"/>
                </a:ext>
              </a:extLst>
            </p:cNvPr>
            <p:cNvSpPr/>
            <p:nvPr/>
          </p:nvSpPr>
          <p:spPr>
            <a:xfrm>
              <a:off x="9631680" y="4057650"/>
              <a:ext cx="360000" cy="36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Знак ''минус'' 19">
              <a:extLst>
                <a:ext uri="{FF2B5EF4-FFF2-40B4-BE49-F238E27FC236}">
                  <a16:creationId xmlns:a16="http://schemas.microsoft.com/office/drawing/2014/main" id="{2ADEE8FE-9B71-4BC2-A237-525E3F58171E}"/>
                </a:ext>
              </a:extLst>
            </p:cNvPr>
            <p:cNvSpPr/>
            <p:nvPr/>
          </p:nvSpPr>
          <p:spPr>
            <a:xfrm>
              <a:off x="9945579" y="4057650"/>
              <a:ext cx="360000" cy="36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Знак ''минус'' 22">
              <a:extLst>
                <a:ext uri="{FF2B5EF4-FFF2-40B4-BE49-F238E27FC236}">
                  <a16:creationId xmlns:a16="http://schemas.microsoft.com/office/drawing/2014/main" id="{77EA2921-2567-44DA-B95E-2702EE655D8C}"/>
                </a:ext>
              </a:extLst>
            </p:cNvPr>
            <p:cNvSpPr/>
            <p:nvPr/>
          </p:nvSpPr>
          <p:spPr>
            <a:xfrm>
              <a:off x="10261431" y="4057650"/>
              <a:ext cx="360000" cy="36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Autofit/>
          </a:bodyPr>
          <a:lstStyle/>
          <a:p>
            <a:pPr algn="l" rtl="0"/>
            <a:r>
              <a:rPr lang="ru-RU" sz="4000" dirty="0"/>
              <a:t>Рейтинг умных городов </a:t>
            </a:r>
            <a:r>
              <a:rPr lang="en-US" sz="4000" dirty="0"/>
              <a:t>Cities In Motion</a:t>
            </a:r>
            <a:endParaRPr lang="ru-RU" sz="4000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5" y="4522266"/>
            <a:ext cx="9558527" cy="1683461"/>
          </a:xfrm>
        </p:spPr>
        <p:txBody>
          <a:bodyPr rtlCol="0">
            <a:normAutofit/>
          </a:bodyPr>
          <a:lstStyle/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0BF6E3-04CF-4FC4-A3CD-04585BD8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79" y="1968742"/>
            <a:ext cx="3552381" cy="1352381"/>
          </a:xfrm>
          <a:prstGeom prst="rect">
            <a:avLst/>
          </a:prstGeom>
        </p:spPr>
      </p:pic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C221F31-8431-4323-8B23-AD4E96CE35CA}"/>
              </a:ext>
            </a:extLst>
          </p:cNvPr>
          <p:cNvGrpSpPr/>
          <p:nvPr/>
        </p:nvGrpSpPr>
        <p:grpSpPr>
          <a:xfrm>
            <a:off x="2466041" y="3985532"/>
            <a:ext cx="4563525" cy="2343135"/>
            <a:chOff x="3824571" y="3429000"/>
            <a:chExt cx="4800565" cy="253181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7FFC494-D787-4C73-BFC9-1A21498F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4571" y="3429000"/>
              <a:ext cx="2746917" cy="665134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3FDEC400-8F9A-4159-96B6-8444FB060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4571" y="4177190"/>
              <a:ext cx="3015383" cy="1011409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F16B01C7-DA5C-456F-993B-B344F148C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4571" y="5236465"/>
              <a:ext cx="4800565" cy="724346"/>
            </a:xfrm>
            <a:prstGeom prst="rect">
              <a:avLst/>
            </a:prstGeom>
          </p:spPr>
        </p:pic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07592DB-EAB7-4E24-A595-4AACC9D3B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21" y="2404273"/>
            <a:ext cx="2611281" cy="1085790"/>
          </a:xfrm>
          <a:prstGeom prst="rect">
            <a:avLst/>
          </a:prstGeom>
        </p:spPr>
      </p:pic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E29E63-8C0E-4365-9832-3F64BC78881E}"/>
              </a:ext>
            </a:extLst>
          </p:cNvPr>
          <p:cNvGrpSpPr/>
          <p:nvPr/>
        </p:nvGrpSpPr>
        <p:grpSpPr>
          <a:xfrm>
            <a:off x="5077322" y="2547347"/>
            <a:ext cx="1771096" cy="773776"/>
            <a:chOff x="5436900" y="1845800"/>
            <a:chExt cx="2028825" cy="924649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43B31B3B-4DA9-4685-A19D-0827F9F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0116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36900" y="1845800"/>
              <a:ext cx="2028825" cy="4572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4EA97D-0D6C-423C-B201-66B320CC4D55}"/>
                </a:ext>
              </a:extLst>
            </p:cNvPr>
            <p:cNvSpPr txBox="1"/>
            <p:nvPr/>
          </p:nvSpPr>
          <p:spPr>
            <a:xfrm>
              <a:off x="5436900" y="2401117"/>
              <a:ext cx="148790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b="1" i="0" dirty="0">
                  <a:solidFill>
                    <a:srgbClr val="E48031"/>
                  </a:solidFill>
                  <a:effectLst/>
                  <a:latin typeface="Montserrat" panose="00000500000000000000" pitchFamily="2" charset="-52"/>
                </a:rPr>
                <a:t>#SCEWC21</a:t>
              </a:r>
              <a:endParaRPr lang="ru-RU" dirty="0"/>
            </a:p>
          </p:txBody>
        </p:sp>
      </p:grp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D08F069-F5B1-406D-8D3E-41E5AAEE2B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281" y="4055107"/>
            <a:ext cx="1535759" cy="175928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20DF369-58AA-4B43-9FBA-010C09448E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6689" y="1820066"/>
            <a:ext cx="1377869" cy="1926503"/>
          </a:xfrm>
          <a:prstGeom prst="rect">
            <a:avLst/>
          </a:prstGeom>
        </p:spPr>
      </p:pic>
      <p:sp>
        <p:nvSpPr>
          <p:cNvPr id="34" name="Объект 12">
            <a:extLst>
              <a:ext uri="{FF2B5EF4-FFF2-40B4-BE49-F238E27FC236}">
                <a16:creationId xmlns:a16="http://schemas.microsoft.com/office/drawing/2014/main" id="{72B18A1F-79E6-40D3-A0AC-357A94B704FE}"/>
              </a:ext>
            </a:extLst>
          </p:cNvPr>
          <p:cNvSpPr txBox="1">
            <a:spLocks/>
          </p:cNvSpPr>
          <p:nvPr/>
        </p:nvSpPr>
        <p:spPr>
          <a:xfrm>
            <a:off x="304834" y="1363488"/>
            <a:ext cx="6168420" cy="41395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Разрозненные публикации, анонсы, отдельные новости</a:t>
            </a:r>
          </a:p>
        </p:txBody>
      </p:sp>
      <p:sp>
        <p:nvSpPr>
          <p:cNvPr id="35" name="Объект 12">
            <a:extLst>
              <a:ext uri="{FF2B5EF4-FFF2-40B4-BE49-F238E27FC236}">
                <a16:creationId xmlns:a16="http://schemas.microsoft.com/office/drawing/2014/main" id="{FF32C06E-4E55-4BCB-BB53-34DD84F87181}"/>
              </a:ext>
            </a:extLst>
          </p:cNvPr>
          <p:cNvSpPr txBox="1">
            <a:spLocks/>
          </p:cNvSpPr>
          <p:nvPr/>
        </p:nvSpPr>
        <p:spPr>
          <a:xfrm>
            <a:off x="7534690" y="1368044"/>
            <a:ext cx="4289508" cy="41395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Ежегодные отчеты, открытость, охват</a:t>
            </a:r>
          </a:p>
        </p:txBody>
      </p:sp>
      <p:sp>
        <p:nvSpPr>
          <p:cNvPr id="36" name="Объект 12">
            <a:extLst>
              <a:ext uri="{FF2B5EF4-FFF2-40B4-BE49-F238E27FC236}">
                <a16:creationId xmlns:a16="http://schemas.microsoft.com/office/drawing/2014/main" id="{28BCDE85-DEC3-4F73-90BC-0407873062AE}"/>
              </a:ext>
            </a:extLst>
          </p:cNvPr>
          <p:cNvSpPr txBox="1">
            <a:spLocks/>
          </p:cNvSpPr>
          <p:nvPr/>
        </p:nvSpPr>
        <p:spPr>
          <a:xfrm>
            <a:off x="8407147" y="3652926"/>
            <a:ext cx="2902205" cy="27479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С 2014 по 2019 гг.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От 140 до 180 городов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Единая методология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Цитирование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Открытый доступ</a:t>
            </a:r>
          </a:p>
          <a:p>
            <a:pPr marL="0" indent="0">
              <a:buNone/>
            </a:pP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Состав данных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5" y="1463040"/>
            <a:ext cx="8802623" cy="494891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Общий рейтинг умных городов с присвоением мест от 1 до последнего.</a:t>
            </a:r>
          </a:p>
          <a:p>
            <a:pPr rtl="0"/>
            <a:r>
              <a:rPr lang="ru-RU" dirty="0"/>
              <a:t>Индекс умного города –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Cities In Motion Index (CIMI)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Максимальное значение – 100, для города на 1 месте в рейтинге. Остальные индексы показывают процентное отставание от лидера.</a:t>
            </a:r>
          </a:p>
          <a:p>
            <a:pPr rtl="0"/>
            <a:r>
              <a:rPr lang="ru-RU" dirty="0"/>
              <a:t>Общий рейтинг рассчитывается методом взвешивания из рейтингов по категориям. В каждом рейтинге набор показателей.</a:t>
            </a:r>
          </a:p>
          <a:p>
            <a:pPr rtl="0"/>
            <a:r>
              <a:rPr lang="ru-RU" dirty="0"/>
              <a:t>В рейтинге каждой категории ранжирование идет от 1 до последнего места. </a:t>
            </a:r>
          </a:p>
          <a:p>
            <a:pPr rtl="0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Города, страны, регионы, население городов, ВВП стран</a:t>
            </a:r>
            <a:r>
              <a:rPr lang="ru-RU" dirty="0"/>
              <a:t>.</a:t>
            </a:r>
          </a:p>
          <a:p>
            <a:pPr rtl="0"/>
            <a:r>
              <a:rPr lang="ru-RU" dirty="0"/>
              <a:t>Источники данных: </a:t>
            </a:r>
            <a:r>
              <a:rPr lang="en-US" dirty="0" err="1"/>
              <a:t>IESE</a:t>
            </a:r>
            <a:r>
              <a:rPr lang="en-US" dirty="0"/>
              <a:t>, </a:t>
            </a:r>
            <a:r>
              <a:rPr lang="ru-RU" dirty="0"/>
              <a:t>Википедия.</a:t>
            </a:r>
          </a:p>
          <a:p>
            <a:pPr rtl="0"/>
            <a:r>
              <a:rPr lang="ru-RU" dirty="0"/>
              <a:t>Данные собраны в таблицы </a:t>
            </a:r>
            <a:r>
              <a:rPr lang="en-US" dirty="0"/>
              <a:t>MS Excel, </a:t>
            </a:r>
            <a:r>
              <a:rPr lang="ru-RU" dirty="0"/>
              <a:t>проверены, приведены к единому написанию городов и стран.</a:t>
            </a:r>
          </a:p>
          <a:p>
            <a:pPr rtl="0"/>
            <a:r>
              <a:rPr lang="ru-RU" dirty="0"/>
              <a:t>Обработка в </a:t>
            </a:r>
            <a:r>
              <a:rPr lang="en-US" dirty="0"/>
              <a:t>Python</a:t>
            </a:r>
            <a:r>
              <a:rPr lang="ru-RU" dirty="0"/>
              <a:t>, библиотеки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pandas</a:t>
            </a:r>
            <a:r>
              <a:rPr lang="en-US" dirty="0"/>
              <a:t>, numpy, sklearn,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matplotlib</a:t>
            </a:r>
            <a:r>
              <a:rPr lang="en-US" dirty="0"/>
              <a:t>, seaborn</a:t>
            </a:r>
            <a:r>
              <a:rPr lang="ru-RU" dirty="0"/>
              <a:t>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4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C026E13-C72C-45BA-893B-2F17AE07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59527"/>
              </p:ext>
            </p:extLst>
          </p:nvPr>
        </p:nvGraphicFramePr>
        <p:xfrm>
          <a:off x="9368928" y="1676400"/>
          <a:ext cx="2628000" cy="105572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350941722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0113329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105206367"/>
                    </a:ext>
                  </a:extLst>
                </a:gridCol>
              </a:tblGrid>
              <a:tr h="256788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2014 г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2019 г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216393754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r>
                        <a:rPr lang="ru-RU" sz="1200" dirty="0"/>
                        <a:t>Категорий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12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9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152676574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r>
                        <a:rPr lang="ru-RU" sz="1200" dirty="0"/>
                        <a:t>Показателей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74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101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923378529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r>
                        <a:rPr lang="ru-RU" sz="1200" dirty="0"/>
                        <a:t>Стран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148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174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01600420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752682D7-0840-4337-B9B7-FB14FF902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61610"/>
              </p:ext>
            </p:extLst>
          </p:nvPr>
        </p:nvGraphicFramePr>
        <p:xfrm>
          <a:off x="10143426" y="3027131"/>
          <a:ext cx="1853502" cy="3034212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853502">
                  <a:extLst>
                    <a:ext uri="{9D8B030D-6E8A-4147-A177-3AD203B41FA5}">
                      <a16:colId xmlns:a16="http://schemas.microsoft.com/office/drawing/2014/main" val="3509417229"/>
                    </a:ext>
                  </a:extLst>
                </a:gridCol>
              </a:tblGrid>
              <a:tr h="272052">
                <a:tc>
                  <a:txBody>
                    <a:bodyPr/>
                    <a:lstStyle/>
                    <a:p>
                      <a:r>
                        <a:rPr lang="ru-RU" sz="1400" b="1" dirty="0"/>
                        <a:t>Категории 2014 г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216393754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Экономика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653510480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Окружающая среда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454039201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Управление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448883639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Человеческий капитал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325767798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Экономика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314070658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Международные проекты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610213390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Мобильность и Транспорт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152676574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Социальная вовлеченность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168763720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Технологии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923378529"/>
                  </a:ext>
                </a:extLst>
              </a:tr>
              <a:tr h="2567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Городское планирование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0160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04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Самые умные города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3068" y="1259646"/>
            <a:ext cx="9733284" cy="1579920"/>
          </a:xfrm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ru-RU" dirty="0"/>
              <a:t>Топ-3 за шесть лет постоянный: </a:t>
            </a:r>
            <a:r>
              <a:rPr lang="ru-RU" b="1" dirty="0">
                <a:solidFill>
                  <a:schemeClr val="accent2"/>
                </a:solidFill>
              </a:rPr>
              <a:t>Нью-Йорк</a:t>
            </a:r>
            <a:r>
              <a:rPr lang="ru-RU" dirty="0"/>
              <a:t>, </a:t>
            </a:r>
            <a:r>
              <a:rPr lang="ru-RU" b="1" dirty="0">
                <a:solidFill>
                  <a:schemeClr val="accent2"/>
                </a:solidFill>
              </a:rPr>
              <a:t>Лондон</a:t>
            </a:r>
            <a:r>
              <a:rPr lang="ru-RU" dirty="0"/>
              <a:t>, </a:t>
            </a:r>
            <a:r>
              <a:rPr lang="ru-RU" b="1" dirty="0">
                <a:solidFill>
                  <a:schemeClr val="accent2"/>
                </a:solidFill>
              </a:rPr>
              <a:t>Париж</a:t>
            </a:r>
          </a:p>
          <a:p>
            <a:pPr rtl="0">
              <a:lnSpc>
                <a:spcPct val="100000"/>
              </a:lnSpc>
            </a:pPr>
            <a:r>
              <a:rPr lang="ru-RU" dirty="0"/>
              <a:t>Топ-40 относительно стабилен</a:t>
            </a:r>
          </a:p>
          <a:p>
            <a:pPr rtl="0">
              <a:lnSpc>
                <a:spcPct val="100000"/>
              </a:lnSpc>
            </a:pPr>
            <a:r>
              <a:rPr lang="ru-RU" dirty="0"/>
              <a:t>Исключения есть: </a:t>
            </a:r>
            <a:r>
              <a:rPr lang="ru-RU" b="1" dirty="0">
                <a:solidFill>
                  <a:schemeClr val="accent2"/>
                </a:solidFill>
              </a:rPr>
              <a:t>Рейкьявик</a:t>
            </a:r>
            <a:r>
              <a:rPr lang="ru-RU" dirty="0"/>
              <a:t> – 5 место, с 2017 г.; Веллингтон – 18-26 место, с 2017 г.;  Берн – 29-31 место, с 2017 г.; Гётеборг – 33-50 место, с 2017 г.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5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A1E63FB-E872-4A76-91F6-A63BFA07C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25379"/>
              </p:ext>
            </p:extLst>
          </p:nvPr>
        </p:nvGraphicFramePr>
        <p:xfrm>
          <a:off x="1349972" y="3023760"/>
          <a:ext cx="9936000" cy="32040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372969976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53693661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8575065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55908752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23677877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64225145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235120281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28545476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Город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Страна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</a:t>
                      </a:r>
                      <a:r>
                        <a:rPr lang="ru-RU" sz="1400" b="1" dirty="0">
                          <a:effectLst/>
                        </a:rPr>
                        <a:t>5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</a:t>
                      </a:r>
                      <a:r>
                        <a:rPr lang="ru-RU" sz="1400" b="1" dirty="0">
                          <a:effectLst/>
                        </a:rPr>
                        <a:t>6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</a:t>
                      </a:r>
                      <a:r>
                        <a:rPr lang="ru-RU" sz="1400" b="1" dirty="0">
                          <a:effectLst/>
                        </a:rPr>
                        <a:t>7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</a:t>
                      </a:r>
                      <a:r>
                        <a:rPr lang="ru-RU" sz="1400" b="1" dirty="0">
                          <a:effectLst/>
                        </a:rPr>
                        <a:t>8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Рейтинг</a:t>
                      </a:r>
                      <a:r>
                        <a:rPr lang="en-US" sz="1400" b="1" dirty="0">
                          <a:effectLst/>
                        </a:rPr>
                        <a:t> 201</a:t>
                      </a:r>
                      <a:r>
                        <a:rPr lang="ru-RU" sz="1400" b="1" dirty="0">
                          <a:effectLst/>
                        </a:rPr>
                        <a:t>9</a:t>
                      </a:r>
                      <a:endParaRPr lang="en-US" sz="1400" b="1" dirty="0">
                        <a:effectLst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547815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London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United Kingdom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4025067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New York City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United States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1561688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Paris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France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934186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Tokyo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Japan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7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4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2676422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Reykjavik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Iceland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5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8050934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Copenhagen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Denmark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15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27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6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730513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Berlin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Germany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25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7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4087547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Amsterdam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Netherlands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8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895503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Singapore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Singapore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22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22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7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6438348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Hong Kong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China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17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39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42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>
                          <a:effectLst/>
                        </a:rPr>
                        <a:t>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13322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34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Какие категории больше «весят» 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4934" y="1521460"/>
            <a:ext cx="7330826" cy="467207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Больший вклад в итоговый рейтинг: </a:t>
            </a:r>
          </a:p>
          <a:p>
            <a:pPr marL="0" indent="0" rtl="0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Управление</a:t>
            </a:r>
            <a:r>
              <a:rPr lang="ru-RU" dirty="0"/>
              <a:t> (0,74),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Технологии</a:t>
            </a:r>
            <a:r>
              <a:rPr lang="ru-RU" dirty="0"/>
              <a:t> (0,72),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Экономика</a:t>
            </a:r>
            <a:r>
              <a:rPr lang="ru-RU" dirty="0"/>
              <a:t> (0,72), Человеческий капитал (0,71), Международные проекты (0,67)</a:t>
            </a:r>
          </a:p>
          <a:p>
            <a:pPr rtl="0"/>
            <a:r>
              <a:rPr lang="ru-RU" dirty="0"/>
              <a:t>Связи между категориями: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Экономика - Технология </a:t>
            </a:r>
            <a:r>
              <a:rPr lang="ru-RU" dirty="0"/>
              <a:t>(0,69)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Человеческий капитал - Управление (0,53)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Управление - Технология (0,53)</a:t>
            </a:r>
          </a:p>
          <a:p>
            <a:pPr rtl="0"/>
            <a:r>
              <a:rPr lang="ru-RU" dirty="0"/>
              <a:t>Рейтинг зависит от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ВВП</a:t>
            </a:r>
            <a:r>
              <a:rPr lang="ru-RU" dirty="0"/>
              <a:t>. </a:t>
            </a:r>
          </a:p>
          <a:p>
            <a:pPr rtl="0"/>
            <a:r>
              <a:rPr lang="ru-RU" dirty="0"/>
              <a:t>Уравнение линейной регрессии для ВВП и рейтинга </a:t>
            </a:r>
            <a:r>
              <a:rPr lang="en-US" dirty="0"/>
              <a:t>CIMI</a:t>
            </a:r>
            <a:r>
              <a:rPr lang="ru-RU" dirty="0"/>
              <a:t> отражает тенденцию, но имеет сильный разброс.</a:t>
            </a:r>
          </a:p>
          <a:p>
            <a:pPr rtl="0"/>
            <a:r>
              <a:rPr lang="ru-RU" dirty="0"/>
              <a:t>Высокое благосостояние страны является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предпосылкой</a:t>
            </a:r>
            <a:r>
              <a:rPr lang="ru-RU" dirty="0"/>
              <a:t>, но не гарантией того, что все города в ней становятся умными.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6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725FB2-FF5E-4456-AE6F-58AA16DC7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16" y="1763639"/>
            <a:ext cx="4234103" cy="227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5C7AB2-AAB9-4659-8CAC-ACB10ADA0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655" y="4253022"/>
            <a:ext cx="3368764" cy="22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8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en-US" dirty="0"/>
              <a:t>CIMI</a:t>
            </a:r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3068" y="1399956"/>
            <a:ext cx="7156703" cy="2429605"/>
          </a:xfrm>
        </p:spPr>
        <p:txBody>
          <a:bodyPr rtlCol="0"/>
          <a:lstStyle/>
          <a:p>
            <a:pPr rtl="0"/>
            <a:r>
              <a:rPr lang="ru-RU" dirty="0"/>
              <a:t>Лидеры – «небожители». Только три города достигали от 90 до 100 очков. Свыше 80 очков способны получить около 20 городов.</a:t>
            </a:r>
          </a:p>
          <a:p>
            <a:pPr rtl="0"/>
            <a:r>
              <a:rPr lang="ru-RU" dirty="0"/>
              <a:t>Аутсайдеры. В самом конце списка индексы резко падают. </a:t>
            </a:r>
          </a:p>
          <a:p>
            <a:pPr rtl="0"/>
            <a:r>
              <a:rPr lang="ru-RU" dirty="0"/>
              <a:t>Большая часть участников борется за очки. Индексы рассчитываются с малыми промежутками – линейно.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7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0D57EA-D81E-4FC3-8BEE-2D862433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235" y="1399956"/>
            <a:ext cx="3705225" cy="2647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2F6F2C-3276-451C-817F-4C6859DF3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593" y="4343270"/>
            <a:ext cx="4413887" cy="2091109"/>
          </a:xfrm>
          <a:prstGeom prst="rect">
            <a:avLst/>
          </a:prstGeom>
        </p:spPr>
      </p:pic>
      <p:sp>
        <p:nvSpPr>
          <p:cNvPr id="11" name="Объект 12">
            <a:extLst>
              <a:ext uri="{FF2B5EF4-FFF2-40B4-BE49-F238E27FC236}">
                <a16:creationId xmlns:a16="http://schemas.microsoft.com/office/drawing/2014/main" id="{EBB474D1-2CE0-40C5-A907-C45642D22FFC}"/>
              </a:ext>
            </a:extLst>
          </p:cNvPr>
          <p:cNvSpPr txBox="1">
            <a:spLocks/>
          </p:cNvSpPr>
          <p:nvPr/>
        </p:nvSpPr>
        <p:spPr>
          <a:xfrm>
            <a:off x="6257027" y="4601331"/>
            <a:ext cx="4608576" cy="1958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Города получили за 6 лет средние индексы:</a:t>
            </a:r>
          </a:p>
          <a:p>
            <a:r>
              <a:rPr lang="ru-RU" dirty="0"/>
              <a:t>Выше 90 – 2%</a:t>
            </a:r>
          </a:p>
          <a:p>
            <a:r>
              <a:rPr lang="ru-RU" dirty="0"/>
              <a:t>От 60 до 90 – 57%</a:t>
            </a:r>
          </a:p>
          <a:p>
            <a:r>
              <a:rPr lang="ru-RU" dirty="0"/>
              <a:t>От 45 до 60 – 26%</a:t>
            </a:r>
          </a:p>
        </p:txBody>
      </p:sp>
    </p:spTree>
    <p:extLst>
      <p:ext uri="{BB962C8B-B14F-4D97-AF65-F5344CB8AC3E}">
        <p14:creationId xmlns:p14="http://schemas.microsoft.com/office/powerpoint/2010/main" val="218877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Средние места и индексы за шесть лет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4" y="1438656"/>
            <a:ext cx="11106911" cy="2779776"/>
          </a:xfrm>
        </p:spPr>
        <p:txBody>
          <a:bodyPr rtlCol="0"/>
          <a:lstStyle/>
          <a:p>
            <a:pPr rtl="0"/>
            <a:r>
              <a:rPr lang="ru-RU" dirty="0"/>
              <a:t>Среднего рейтинга не существует – перечень городов по годам разный.</a:t>
            </a:r>
          </a:p>
          <a:p>
            <a:pPr rtl="0"/>
            <a:r>
              <a:rPr lang="ru-RU" dirty="0"/>
              <a:t>Допустим три способа объединения с подсчетом средних значений за 6 лет:</a:t>
            </a:r>
          </a:p>
          <a:p>
            <a:pPr marL="719138" indent="-450850" rtl="0">
              <a:buFont typeface="+mj-lt"/>
              <a:buAutoNum type="arabicPeriod"/>
            </a:pPr>
            <a:r>
              <a:rPr lang="ru-RU" dirty="0"/>
              <a:t>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Узкий</a:t>
            </a:r>
            <a:r>
              <a:rPr lang="ru-RU" dirty="0"/>
              <a:t>» список – 116 городов участвовали во всех обзорах.</a:t>
            </a:r>
          </a:p>
          <a:p>
            <a:pPr marL="719138" indent="-450850" rt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Широкий</a:t>
            </a:r>
            <a:r>
              <a:rPr lang="ru-RU" dirty="0"/>
              <a:t>» список №1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со штрафными очками </a:t>
            </a:r>
            <a:r>
              <a:rPr lang="ru-RU" dirty="0"/>
              <a:t>– Если город не участвовал в рейтинге года, получает последнее место +1. 206 городов.</a:t>
            </a:r>
          </a:p>
          <a:p>
            <a:pPr marL="719138" indent="-4508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«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Широкий</a:t>
            </a:r>
            <a:r>
              <a:rPr lang="ru-RU" dirty="0"/>
              <a:t>» список №2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без штрафных очков </a:t>
            </a:r>
            <a:r>
              <a:rPr lang="ru-RU" dirty="0"/>
              <a:t>– Если город не участвовал в рейтинге года, среднее значение считается только за годы участия. 206 городов.</a:t>
            </a:r>
          </a:p>
          <a:p>
            <a:pPr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8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73F066-FD2E-4DB6-A442-273A0C09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4503741"/>
            <a:ext cx="2676376" cy="19082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AE5FE0-7E52-474A-883F-8FF390633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588" y="4503741"/>
            <a:ext cx="2676376" cy="1908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12E400-F7A9-4F51-8FE9-972AC0A345DE}"/>
              </a:ext>
            </a:extLst>
          </p:cNvPr>
          <p:cNvSpPr txBox="1"/>
          <p:nvPr/>
        </p:nvSpPr>
        <p:spPr>
          <a:xfrm>
            <a:off x="7590814" y="4380629"/>
            <a:ext cx="40906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pc="-20" dirty="0">
                <a:latin typeface="Calibri" panose="020F0502020204030204" pitchFamily="34" charset="0"/>
                <a:cs typeface="Calibri" panose="020F0502020204030204" pitchFamily="34" charset="0"/>
              </a:rPr>
              <a:t>«Узкий» список.</a:t>
            </a:r>
          </a:p>
          <a:p>
            <a:r>
              <a:rPr lang="ru-RU" spc="-20" dirty="0">
                <a:latin typeface="Calibri" panose="020F0502020204030204" pitchFamily="34" charset="0"/>
                <a:cs typeface="Calibri" panose="020F0502020204030204" pitchFamily="34" charset="0"/>
              </a:rPr>
              <a:t>Стандартное отклонение рейтингов небольшое (10).</a:t>
            </a:r>
          </a:p>
          <a:p>
            <a:r>
              <a:rPr lang="ru-RU" spc="-20" dirty="0">
                <a:latin typeface="Calibri" panose="020F0502020204030204" pitchFamily="34" charset="0"/>
                <a:cs typeface="Calibri" panose="020F0502020204030204" pitchFamily="34" charset="0"/>
              </a:rPr>
              <a:t>Рейтинг 2019 г. соответствует</a:t>
            </a:r>
            <a:r>
              <a:rPr lang="en-US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-20" dirty="0">
                <a:latin typeface="Calibri" panose="020F0502020204030204" pitchFamily="34" charset="0"/>
                <a:cs typeface="Calibri" panose="020F0502020204030204" pitchFamily="34" charset="0"/>
              </a:rPr>
              <a:t>среднему рейтингу за 6 лет. </a:t>
            </a:r>
          </a:p>
          <a:p>
            <a:r>
              <a:rPr lang="ru-RU" spc="-20" dirty="0">
                <a:latin typeface="Calibri" panose="020F0502020204030204" pitchFamily="34" charset="0"/>
                <a:cs typeface="Calibri" panose="020F0502020204030204" pitchFamily="34" charset="0"/>
              </a:rPr>
              <a:t>Рейтинги 2014 г. бывают существенно лучше, чем средний рейтинг за 6 лет.</a:t>
            </a:r>
          </a:p>
        </p:txBody>
      </p:sp>
    </p:spTree>
    <p:extLst>
      <p:ext uri="{BB962C8B-B14F-4D97-AF65-F5344CB8AC3E}">
        <p14:creationId xmlns:p14="http://schemas.microsoft.com/office/powerpoint/2010/main" val="392053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90500"/>
            <a:ext cx="10591028" cy="773776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ru-RU" dirty="0"/>
              <a:t>Средние места и индексы за шесть лет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4945" y="1499616"/>
            <a:ext cx="10671048" cy="880754"/>
          </a:xfrm>
        </p:spPr>
        <p:txBody>
          <a:bodyPr rtlCol="0">
            <a:spAutoFit/>
          </a:bodyPr>
          <a:lstStyle/>
          <a:p>
            <a:pPr rtl="0"/>
            <a:r>
              <a:rPr lang="ru-RU" dirty="0"/>
              <a:t>Хочется оценить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все города</a:t>
            </a:r>
            <a:r>
              <a:rPr lang="ru-RU" dirty="0"/>
              <a:t>, поэтому смотрим «широкие» списки.</a:t>
            </a:r>
          </a:p>
          <a:p>
            <a:pPr rtl="0"/>
            <a:r>
              <a:rPr lang="ru-RU" dirty="0"/>
              <a:t>Посчитали средние рейтинги и провели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повторное ранжирование</a:t>
            </a:r>
            <a:r>
              <a:rPr lang="ru-RU" dirty="0"/>
              <a:t>, получили новые места.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411954"/>
            <a:ext cx="1003801" cy="253916"/>
          </a:xfr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rtl="0"/>
            <a:r>
              <a:rPr lang="ru-RU" dirty="0"/>
              <a:t>Умные города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lvl="0" rtl="0"/>
            <a:fld id="{06B786C7-B8F9-4072-AAAA-17258464D730}" type="slidenum">
              <a:rPr lang="ru-RU" smtClean="0"/>
              <a:pPr lvl="0" rtl="0"/>
              <a:t>9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943D46-FEB2-4AC6-9157-B7E03D42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0569"/>
              </p:ext>
            </p:extLst>
          </p:nvPr>
        </p:nvGraphicFramePr>
        <p:xfrm>
          <a:off x="1690000" y="2676832"/>
          <a:ext cx="8800115" cy="367920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3030540156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612739927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223930971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419483922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1803073858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162483656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370456400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Сортировка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effectLst/>
                        </a:rPr>
                        <a:t>Места в списке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Город</a:t>
                      </a:r>
                      <a:endParaRPr lang="en-US" sz="1200" b="1" dirty="0">
                        <a:effectLst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Страна</a:t>
                      </a:r>
                      <a:endParaRPr lang="en-US" sz="1200" b="1" dirty="0">
                        <a:effectLst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effectLst/>
                        </a:rPr>
                        <a:t>Ранг по узкому списку</a:t>
                      </a:r>
                      <a:endParaRPr lang="en-US" sz="1200" b="1" dirty="0">
                        <a:effectLst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Ранг по широкому списку №1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200" dirty="0"/>
                        <a:t>Ранг по широкому списку №2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1020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узкому списку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1-40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Madrid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Spain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6825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узкому списку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41-80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Florence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Italy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67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71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87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096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узкому списку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81-116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Medellín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Colombia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92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108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131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9218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1-50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Chicago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United States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1959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51-100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Linz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Austria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55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56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72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5694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101-206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Chongqing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China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183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171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541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1-50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Los Angeles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United States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21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041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51-100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Nagoya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Japan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89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92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8483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По широкому списку №2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101-206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Kuala Lumpur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Malaysia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82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91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9967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Исключение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Прорыв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Reykjavik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Iceland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5659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Исключение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effectLst/>
                        </a:rPr>
                        <a:t>Прорыв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San Diego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United States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105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3447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Исключение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Прорыв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Edinburgh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United Kingdom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effectLst/>
                        </a:rPr>
                        <a:t>124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80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39011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30_TF89117832_Win32" id="{121427FB-5227-46D5-AE7B-97E0883014B8}" vid="{FD55836A-8C79-44AD-8569-4215B325A06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в виде цветных блоков</Template>
  <TotalTime>1977</TotalTime>
  <Words>1966</Words>
  <Application>Microsoft Office PowerPoint</Application>
  <PresentationFormat>Широкоэкранный</PresentationFormat>
  <Paragraphs>455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Montserrat</vt:lpstr>
      <vt:lpstr>ColorBlockVTI</vt:lpstr>
      <vt:lpstr>Умные города мира  Меняются ли лидеры   Зависит ли от благосостояния страны    Почему именно эти города?</vt:lpstr>
      <vt:lpstr>Зачем нужно оценивать города на «умность»</vt:lpstr>
      <vt:lpstr>Рейтинг умных городов Cities In Motion</vt:lpstr>
      <vt:lpstr>Состав данных</vt:lpstr>
      <vt:lpstr>Самые умные города</vt:lpstr>
      <vt:lpstr>Какие категории больше «весят» </vt:lpstr>
      <vt:lpstr>CIMI</vt:lpstr>
      <vt:lpstr>Средние места и индексы за шесть лет</vt:lpstr>
      <vt:lpstr>Средние места и индексы за шесть лет</vt:lpstr>
      <vt:lpstr>Средние места и индексы за шесть лет</vt:lpstr>
      <vt:lpstr>Стабильность среднего рейтинга</vt:lpstr>
      <vt:lpstr>Стабильность и потенциал развития</vt:lpstr>
      <vt:lpstr>Регионы и страны мира</vt:lpstr>
      <vt:lpstr>Рейтинг и размер города</vt:lpstr>
      <vt:lpstr>Шанс на признание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</dc:title>
  <dc:creator>Ирина Зельберг</dc:creator>
  <cp:lastModifiedBy>Ирина Зельберг</cp:lastModifiedBy>
  <cp:revision>24</cp:revision>
  <dcterms:created xsi:type="dcterms:W3CDTF">2021-11-20T06:56:18Z</dcterms:created>
  <dcterms:modified xsi:type="dcterms:W3CDTF">2021-11-21T15:54:09Z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