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59" r:id="rId6"/>
    <p:sldId id="260" r:id="rId7"/>
    <p:sldId id="263" r:id="rId8"/>
    <p:sldId id="265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генерации изображения, нс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Лист1!$A$2:$A$21</c:f>
              <c:numCache>
                <c:formatCode>General</c:formatCode>
                <c:ptCount val="20"/>
                <c:pt idx="0">
                  <c:v>0</c:v>
                </c:pt>
                <c:pt idx="1">
                  <c:v>2.5</c:v>
                </c:pt>
                <c:pt idx="2">
                  <c:v>5</c:v>
                </c:pt>
                <c:pt idx="3">
                  <c:v>7.5</c:v>
                </c:pt>
                <c:pt idx="4">
                  <c:v>10</c:v>
                </c:pt>
                <c:pt idx="5">
                  <c:v>12.5</c:v>
                </c:pt>
                <c:pt idx="6">
                  <c:v>15</c:v>
                </c:pt>
                <c:pt idx="7">
                  <c:v>17.5</c:v>
                </c:pt>
                <c:pt idx="8">
                  <c:v>20</c:v>
                </c:pt>
                <c:pt idx="9">
                  <c:v>22.5</c:v>
                </c:pt>
                <c:pt idx="10">
                  <c:v>25</c:v>
                </c:pt>
                <c:pt idx="11">
                  <c:v>27.5</c:v>
                </c:pt>
                <c:pt idx="12">
                  <c:v>30</c:v>
                </c:pt>
                <c:pt idx="13">
                  <c:v>32.5</c:v>
                </c:pt>
                <c:pt idx="14">
                  <c:v>35</c:v>
                </c:pt>
                <c:pt idx="15">
                  <c:v>37.5</c:v>
                </c:pt>
                <c:pt idx="16">
                  <c:v>40</c:v>
                </c:pt>
                <c:pt idx="17">
                  <c:v>42.5</c:v>
                </c:pt>
                <c:pt idx="18">
                  <c:v>45</c:v>
                </c:pt>
                <c:pt idx="19">
                  <c:v>50</c:v>
                </c:pt>
              </c:numCache>
            </c:numRef>
          </c:cat>
          <c:val>
            <c:numRef>
              <c:f>Лист1!$B$2:$B$21</c:f>
              <c:numCache>
                <c:formatCode>0.00</c:formatCode>
                <c:ptCount val="20"/>
                <c:pt idx="0">
                  <c:v>26114700</c:v>
                </c:pt>
                <c:pt idx="1">
                  <c:v>41592400</c:v>
                </c:pt>
                <c:pt idx="2">
                  <c:v>42747600</c:v>
                </c:pt>
                <c:pt idx="3">
                  <c:v>43917300</c:v>
                </c:pt>
                <c:pt idx="4">
                  <c:v>45002500</c:v>
                </c:pt>
                <c:pt idx="5">
                  <c:v>45443900</c:v>
                </c:pt>
                <c:pt idx="6">
                  <c:v>45560600</c:v>
                </c:pt>
                <c:pt idx="7">
                  <c:v>45541100</c:v>
                </c:pt>
                <c:pt idx="8">
                  <c:v>46338200</c:v>
                </c:pt>
                <c:pt idx="9">
                  <c:v>46832000</c:v>
                </c:pt>
                <c:pt idx="10">
                  <c:v>47483600</c:v>
                </c:pt>
                <c:pt idx="11">
                  <c:v>48444100</c:v>
                </c:pt>
                <c:pt idx="12">
                  <c:v>48439800</c:v>
                </c:pt>
                <c:pt idx="13">
                  <c:v>49633000</c:v>
                </c:pt>
                <c:pt idx="14">
                  <c:v>50210500</c:v>
                </c:pt>
                <c:pt idx="15">
                  <c:v>51309100</c:v>
                </c:pt>
                <c:pt idx="16">
                  <c:v>52213000</c:v>
                </c:pt>
                <c:pt idx="17">
                  <c:v>55708200</c:v>
                </c:pt>
                <c:pt idx="18">
                  <c:v>64867700</c:v>
                </c:pt>
                <c:pt idx="19">
                  <c:v>66789020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6E-4E21-9129-FCE251F3DC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8937359"/>
        <c:axId val="518938191"/>
      </c:lineChart>
      <c:catAx>
        <c:axId val="5189373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r>
                  <a:rPr lang="ru-RU"/>
                  <a:t>Коэффициент преломления</a:t>
                </a:r>
              </a:p>
            </c:rich>
          </c:tx>
          <c:layout>
            <c:manualLayout>
              <c:xMode val="edge"/>
              <c:yMode val="edge"/>
              <c:x val="0.72878662559995777"/>
              <c:y val="0.912708357058669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518938191"/>
        <c:crosses val="autoZero"/>
        <c:auto val="1"/>
        <c:lblAlgn val="ctr"/>
        <c:lblOffset val="100"/>
        <c:noMultiLvlLbl val="0"/>
      </c:catAx>
      <c:valAx>
        <c:axId val="518938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518937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aseline="0">
          <a:latin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2FD2-A22E-4851-BE3D-F1878E017B58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F719E-18CF-4610-8A2C-912BBA34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86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9825C-A225-4B9E-B5E6-9C7B8BEB6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E3B9E9-AA4D-4EAD-AD69-9E8294120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51A535-AC50-4F99-83B8-018A67E7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8DA1-174C-4E41-BB05-E41B6B0422CF}" type="datetime1">
              <a:rPr lang="ru-RU" smtClean="0"/>
              <a:t>18.02.2022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042E25-AC5D-4E57-BCF8-79AF0A29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17975D-9B00-4CAC-9804-4B6F3B8E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6D79-68C9-4A71-825F-AEB0A896E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4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03B8A-5506-4F0E-A256-5C24E434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F2F4C3-8718-4C74-BD3C-DA41A2735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5F5A2F-4926-41A8-A3C6-0BE72B06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C3A1-4BF4-439F-A4BE-8D140893E478}" type="datetime1">
              <a:rPr lang="ru-RU" smtClean="0"/>
              <a:t>18.02.2022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D8FFA8-EBC4-4D30-A14C-EB4AAC5B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BD7CBC-1DE0-4B80-AC8A-3A7B6092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6D79-68C9-4A71-825F-AEB0A896E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02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2CE36BC-7814-4B89-808F-349ADB6E6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FBA33E-7EFE-4B56-9B31-E3FEC3A71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43B90A-E6CE-43A4-8444-82C9364F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56BA-87E5-4CC1-AAB6-FDF7ED1C96E1}" type="datetime1">
              <a:rPr lang="ru-RU" smtClean="0"/>
              <a:t>18.02.2022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4DD6DA-341B-493A-9C86-CF32CD98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AB33D8-B121-4F7D-A381-0A9D5360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6D79-68C9-4A71-825F-AEB0A896E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31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729A3-A44F-4BB2-B0E8-1E8C9532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368A51-EA80-4102-8877-528471117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885A92-99E4-4AD3-B0FA-C79FC0EA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FE00-E76F-4F61-95D0-631946FA0DE8}" type="datetime1">
              <a:rPr lang="ru-RU" smtClean="0"/>
              <a:t>18.02.2022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15D14D-FF3A-4947-9009-DDAC9055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350AB1-1FCC-4796-8569-AD8E3DAB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6D79-68C9-4A71-825F-AEB0A896E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8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4CC9F-8DC2-49BB-A64A-7923C66F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ABF14F-377A-4AF5-9DE3-59B4860C0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F4A73A-B4A9-42EC-89C3-74B24A11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C5FE-D83F-4FA9-A409-3AD1B8B18125}" type="datetime1">
              <a:rPr lang="ru-RU" smtClean="0"/>
              <a:t>18.02.2022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DDA893-FFE1-45D2-ACA7-59DDE3D9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48FFEE-658D-42FC-A01C-4672B09D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6D79-68C9-4A71-825F-AEB0A896E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8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0736A-D959-4DBB-8F6C-BCA135A8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46FD36-9B9C-4ED4-8849-646B58CF0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383835-EFEC-4798-9F10-58E642B64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21F832-FC98-4D2D-8A7B-0524809F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CC16-2970-416C-885A-96540B07540C}" type="datetime1">
              <a:rPr lang="ru-RU" smtClean="0"/>
              <a:t>18.02.2022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056BE4-4FC2-492F-B3D8-59D16A95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FC56B3-F62E-42A4-9EB0-85B9C6CA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6D79-68C9-4A71-825F-AEB0A896E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86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553A9-D7B7-42DF-BDCC-3448E88B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3DB320-D564-4C85-9578-5B483F336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9F3821-8E15-4D84-BEB6-1192F5326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AA03D7-145E-4BCF-BAA6-09CCCE287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28D1412-1D50-4B69-926A-29A0F50E9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95DC7D-EE90-416A-8986-1D9147D3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A09A-1088-45B2-B9EB-940783CC3EDB}" type="datetime1">
              <a:rPr lang="ru-RU" smtClean="0"/>
              <a:t>18.02.2022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79F8C04-01FE-49BA-BC65-D9BA5F51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055D2B-29EB-4E69-913D-E3C38C8A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6D79-68C9-4A71-825F-AEB0A896E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2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383D0-1458-4C85-8502-E7BE4E66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2437186-1F9B-48E5-9B66-A0AD5DE8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0A1D-9EBF-42F0-BBB3-3D5451B3FFB2}" type="datetime1">
              <a:rPr lang="ru-RU" smtClean="0"/>
              <a:t>18.02.2022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82ADC9-D828-444E-8220-7C4C7402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6F6D8B-61F5-4E19-AB78-A165FEC6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6D79-68C9-4A71-825F-AEB0A896E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91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6228BC-F61D-4E40-AD5C-D65FDE50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B2A6-E3B6-4503-8A27-3F7A0D3CCE18}" type="datetime1">
              <a:rPr lang="ru-RU" smtClean="0"/>
              <a:t>18.02.2022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8D1E7E-85B7-41FD-98F2-8DF9D1D0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EB1EA7-7DB0-4CFE-86EB-ECFB5A4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6D79-68C9-4A71-825F-AEB0A896E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41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E7B64-3AA2-4C0A-9585-0C3719489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54ED40-ACC6-4E2B-9A54-C6E8103AE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340960-0CB2-4296-B8A4-04838A8BA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D9375B-49BB-41A3-8B60-524F5098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2FA-E827-447F-AFE5-540C675009E8}" type="datetime1">
              <a:rPr lang="ru-RU" smtClean="0"/>
              <a:t>18.02.2022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6624D4-6A17-488E-92F3-0033396F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A2ADA2-DE7D-4842-AF99-32EAC080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6D79-68C9-4A71-825F-AEB0A896E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63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37A6D-0635-4490-8916-D3D8FB82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3A4863-C7DA-4133-BC09-C150867B5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C95D0F-F2CB-4159-919B-4737F3723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7F3283-55EA-43AB-AA90-FD604EAE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9BC5-2CC6-4E9E-8C9C-B5548636881B}" type="datetime1">
              <a:rPr lang="ru-RU" smtClean="0"/>
              <a:t>18.02.2022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42722B-3652-493E-B20E-1B17F32D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DF80FD-D6D9-4FF4-BB0B-5374D994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6D79-68C9-4A71-825F-AEB0A896E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95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34D56-2AE2-46C0-9D35-C900AD5D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207707-CDDA-4CB8-9B12-ABEF86B2A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A95B41-A965-43F8-AA85-4DF807DC4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0F27D-5B06-42A9-A17C-E7C8E0695023}" type="datetime1">
              <a:rPr lang="ru-RU" smtClean="0"/>
              <a:t>18.02.2022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AF8C82-C349-4669-87B7-BBB06E80E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4A42C2-EF3B-497E-8F26-6AB6EC88D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6D79-68C9-4A71-825F-AEB0A896E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98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D341D-7937-4740-9998-A987D6B33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Программное обеспечение для визуализации явления «Фата-моргана»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16A1D1-150A-4825-B650-A839D84F87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l"/>
            <a:r>
              <a:rPr lang="ru-RU" dirty="0"/>
              <a:t>Выполнил студент группы ИУ7-</a:t>
            </a:r>
            <a:r>
              <a:rPr lang="en-US"/>
              <a:t>5</a:t>
            </a:r>
            <a:r>
              <a:rPr lang="ru-RU"/>
              <a:t>5Б</a:t>
            </a:r>
            <a:r>
              <a:rPr lang="ru-RU" dirty="0"/>
              <a:t>: Коротыч М. Д.</a:t>
            </a:r>
          </a:p>
          <a:p>
            <a:pPr algn="l"/>
            <a:r>
              <a:rPr lang="ru-RU" dirty="0"/>
              <a:t>Руководитель: </a:t>
            </a:r>
            <a:r>
              <a:rPr lang="ru-RU" dirty="0" err="1"/>
              <a:t>Кивва</a:t>
            </a:r>
            <a:r>
              <a:rPr lang="ru-RU" dirty="0"/>
              <a:t> К. А.</a:t>
            </a:r>
          </a:p>
        </p:txBody>
      </p:sp>
    </p:spTree>
    <p:extLst>
      <p:ext uri="{BB962C8B-B14F-4D97-AF65-F5344CB8AC3E}">
        <p14:creationId xmlns:p14="http://schemas.microsoft.com/office/powerpoint/2010/main" val="21443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50A746-09A0-444B-96A0-6C9BBAF05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C71CB8-D02A-4D4C-AD87-C6E0B9605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Реализовано построение трёхмерной сцены и визуализацию оптического явления «Фата-моргана»</a:t>
            </a:r>
          </a:p>
          <a:p>
            <a:r>
              <a:rPr lang="ru-RU" dirty="0"/>
              <a:t>Исследована оптическая модель фата-моргана; </a:t>
            </a:r>
          </a:p>
          <a:p>
            <a:r>
              <a:rPr lang="ru-RU" dirty="0"/>
              <a:t>Исследованы существующие алгоритмы построения трёхмерных изображений; </a:t>
            </a:r>
          </a:p>
          <a:p>
            <a:r>
              <a:rPr lang="ru-RU" dirty="0"/>
              <a:t>Описана структура трёхмерной сцены, включая объекты</a:t>
            </a:r>
          </a:p>
          <a:p>
            <a:r>
              <a:rPr lang="ru-RU" dirty="0"/>
              <a:t>Выбраны существующие алгоритмы трёхмерной графики, которые позволили визуализировать трёхмерную сцену; </a:t>
            </a:r>
          </a:p>
          <a:p>
            <a:r>
              <a:rPr lang="ru-RU" dirty="0"/>
              <a:t>Разработано программное обеспечение, которое позволило отобразить трёхмерную сцену и визуализировать оптическое явление.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2ADA94-40A8-4245-95F9-FFDF6CD5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6D79-68C9-4A71-825F-AEB0A896E36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9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7EDBD-2BB3-4248-BA27-0C0AE992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Возможное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8417F5-D1BF-495B-AC72-5E70ADCE2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019"/>
            <a:ext cx="10515600" cy="2377961"/>
          </a:xfrm>
        </p:spPr>
        <p:txBody>
          <a:bodyPr/>
          <a:lstStyle/>
          <a:p>
            <a:r>
              <a:rPr lang="ru-RU" dirty="0"/>
              <a:t>Улучшить отрисовку добавляемых объектов с полноценными реалистичными текстурами.</a:t>
            </a:r>
          </a:p>
          <a:p>
            <a:r>
              <a:rPr lang="ru-RU" dirty="0"/>
              <a:t>Добавить смену времени суток.</a:t>
            </a:r>
          </a:p>
          <a:p>
            <a:r>
              <a:rPr lang="ru-RU" dirty="0"/>
              <a:t>Улучшить алгоритм моделирования эффекта фата-морганы.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C479CB-B3A9-451F-B675-0336C65E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6D79-68C9-4A71-825F-AEB0A896E36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74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C1A52-AAD2-499D-8E99-3CD3AD3C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79AB29-E90A-4120-9C92-FCDCFDC99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Цель</a:t>
            </a:r>
            <a:r>
              <a:rPr lang="ru-RU" dirty="0"/>
              <a:t> данной работы: реализовать построение трёхмерной сцены и визуализацию оптического явления «Фата-моргана»</a:t>
            </a:r>
          </a:p>
          <a:p>
            <a:pPr marL="0" indent="0">
              <a:buNone/>
            </a:pPr>
            <a:r>
              <a:rPr lang="ru-RU" b="1" dirty="0"/>
              <a:t>Задачи</a:t>
            </a:r>
            <a:r>
              <a:rPr lang="ru-RU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исследование оптической модели фата-моргана;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исследование существующих алгоритмов построения трёхмерных изображений;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выбор наиболее подходящих и оптимальных алгоритмов для поставленной задачи;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описание структуру трёхмерной сцены, включая объекты, из которых состоит сцена, и описать выбранное физическое явление, которое будет визуализировано;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выбор и/или модифицирование существующих алгоритмов трёхмерной графики, которые позволяют визуализировать трёхмерную сцену;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разработка программного обеспечения, которое позволит отобразить трёхмерную сцену и визуализировать оптическое явление.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реализация данных алгоритмов для создания трёхмерной сцены.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D8AF49-513C-4A78-8DE5-237E5FCB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6D79-68C9-4A71-825F-AEB0A896E36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0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17DCD-AD10-4406-9A7D-E893BA9D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/>
              <a:t>Как возникает фата-моргана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A8FC8A6-C205-4047-9490-EB4FE4DE7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Слои холодного и тёплого воздуха у поверхности воды нагреваются неравномерно, лучи солнца преломляются через них, что и приводит к сложному искажению изображению объекта.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Рисунок 6" descr="Изображение выглядит как текст, вода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519678E1-32D1-499B-8AD5-F9BBB564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408441"/>
            <a:ext cx="6253212" cy="3110972"/>
          </a:xfrm>
          <a:prstGeom prst="rect">
            <a:avLst/>
          </a:prstGeom>
        </p:spPr>
      </p:pic>
      <p:grpSp>
        <p:nvGrpSpPr>
          <p:cNvPr id="32" name="Group 2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3" name="Rectangle 2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2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4E34EA9-EB69-4983-8129-6CEC5C59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7E6D79-68C9-4A71-825F-AEB0A896E368}" type="slidenum">
              <a:rPr lang="ru-RU" smtClean="0"/>
              <a:pPr>
                <a:spcAft>
                  <a:spcPts val="600"/>
                </a:spcAft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79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D0E99-A31E-489A-AA33-793604A2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121" y="321734"/>
            <a:ext cx="5136412" cy="1135737"/>
          </a:xfrm>
        </p:spPr>
        <p:txBody>
          <a:bodyPr>
            <a:normAutofit/>
          </a:bodyPr>
          <a:lstStyle/>
          <a:p>
            <a:r>
              <a:rPr lang="ru-RU" sz="3600"/>
              <a:t>Как возникает фата-моргана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D41C10-1279-4D74-8A10-F5D9B6CE0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34651"/>
            <a:ext cx="5290720" cy="538869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C22A8E5-8171-415D-8D5E-238311B7E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12120" y="1782981"/>
                <a:ext cx="5136412" cy="439398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2400" dirty="0"/>
                  <a:t>То, каким образом будет отображаться объект на сцене, зависит от:</a:t>
                </a:r>
              </a:p>
              <a:p>
                <a:r>
                  <a:rPr lang="ru-RU" sz="2400" dirty="0"/>
                  <a:t>расстояния от точки сближения до поверхности;</a:t>
                </a:r>
              </a:p>
              <a:p>
                <a:r>
                  <a:rPr lang="ru-RU" sz="2400" dirty="0"/>
                  <a:t>коэффициента преломления луча, проходящего рядом с поверхностью воды;</a:t>
                </a:r>
              </a:p>
              <a:p>
                <a:r>
                  <a:rPr lang="ru-RU" sz="2400" dirty="0"/>
                  <a:t>размера искажения угла отклонения луча от первоначального направления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, где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ru-RU" sz="2400" dirty="0"/>
                  <a:t> — расстояние от точки сближения до водной поверхности, 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 – функция, определяющая характер зависимости угла отклонения от параметра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C22A8E5-8171-415D-8D5E-238311B7E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2120" y="1782981"/>
                <a:ext cx="5136412" cy="4393982"/>
              </a:xfrm>
              <a:blipFill>
                <a:blip r:embed="rId3"/>
                <a:stretch>
                  <a:fillRect l="-1544" t="-2219" r="-5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B7E8DF-F314-4664-B717-CE0D3599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7E6D79-68C9-4A71-825F-AEB0A896E368}" type="slidenum">
              <a:rPr lang="ru-RU" smtClean="0"/>
              <a:pPr>
                <a:spcAft>
                  <a:spcPts val="600"/>
                </a:spcAft>
              </a:pPr>
              <a:t>4</a:t>
            </a:fld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702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75C26-64DD-4733-915D-6D99B2B7F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z-буфера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D46CDB33-ABD1-497C-94AB-DBA2191AB91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8931" y="2438400"/>
                <a:ext cx="3505494" cy="378541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Принцип</a:t>
                </a:r>
                <a:r>
                  <a:rPr lang="en-US" sz="2000" dirty="0"/>
                  <a:t> </a:t>
                </a:r>
                <a:r>
                  <a:rPr lang="en-US" sz="2000" dirty="0" err="1"/>
                  <a:t>работы</a:t>
                </a:r>
                <a:r>
                  <a:rPr lang="en-US" sz="2000" dirty="0"/>
                  <a:t> z-</a:t>
                </a:r>
                <a:r>
                  <a:rPr lang="en-US" sz="2000" dirty="0" err="1"/>
                  <a:t>буфера</a:t>
                </a:r>
                <a:r>
                  <a:rPr lang="en-US" sz="2000" dirty="0"/>
                  <a:t> </a:t>
                </a:r>
                <a:r>
                  <a:rPr lang="en-US" sz="2000" dirty="0" err="1"/>
                  <a:t>заключается</a:t>
                </a:r>
                <a:r>
                  <a:rPr lang="en-US" sz="2000" dirty="0"/>
                  <a:t> в </a:t>
                </a:r>
                <a:r>
                  <a:rPr lang="en-US" sz="2000" dirty="0" err="1"/>
                  <a:t>том</a:t>
                </a:r>
                <a:r>
                  <a:rPr lang="en-US" sz="2000" dirty="0"/>
                  <a:t>, </a:t>
                </a:r>
                <a:r>
                  <a:rPr lang="ru-RU" sz="2000" dirty="0"/>
                  <a:t>для каждой точки изображения с координатами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выбирается цвет точки модели с теми же координатами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2000" dirty="0"/>
                  <a:t> 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sz="2000" dirty="0"/>
                  <a:t>, наиболее близкой к наблюдателю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D46CDB33-ABD1-497C-94AB-DBA2191AB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8931" y="2438400"/>
                <a:ext cx="3505494" cy="3785419"/>
              </a:xfrm>
              <a:blipFill>
                <a:blip r:embed="rId2"/>
                <a:stretch>
                  <a:fillRect l="-1736" t="-16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3B27D1A-DD39-4810-8556-1B35816910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209729"/>
            <a:ext cx="6019331" cy="4435296"/>
          </a:xfrm>
          <a:prstGeom prst="rect">
            <a:avLst/>
          </a:prstGeom>
          <a:effectLst/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C2B5091-5AAC-49A4-AF5E-939B362E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6D79-68C9-4A71-825F-AEB0A896E36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03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7318A-7AEF-41D4-AC3A-26366A7F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296178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Метод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закраски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по</a:t>
            </a:r>
            <a:br>
              <a:rPr lang="ru-RU" sz="3600" dirty="0"/>
            </a:b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Фонгу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FD335D-C1CA-472B-A192-5FEB6DCEC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buNone/>
            </a:pPr>
            <a:r>
              <a:rPr lang="ru-RU" sz="2400" dirty="0"/>
              <a:t>Для каждой точки строится вектор внешней нормали. Он используется для вычисления освещённости в этой точке.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Для интерполяции запоминаются интенсивности рёбер. Затем они интерполируются на тех рёбрах, которые ограничивают интервал. Так и заполняется видимый интервал.</a:t>
            </a:r>
            <a:endParaRPr lang="en-US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3ED053F-6687-4F5D-B469-B9D3639A87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166" y="612731"/>
            <a:ext cx="7415834" cy="556187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2128DB-4765-4228-9660-CB02168F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D7E6D79-68C9-4A71-825F-AEB0A896E36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7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F8E2A-5200-4891-9196-7E352913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4430599" cy="9728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400" dirty="0"/>
              <a:t>Алгоритм моделирования эффекта фата-моргана</a:t>
            </a:r>
            <a:endParaRPr lang="en-US" sz="24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14DAACC-08A6-48A8-96E1-93196E50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7E6D79-68C9-4A71-825F-AEB0A896E368}" type="slidenum">
              <a:rPr lang="ru-RU" smtClean="0"/>
              <a:pPr>
                <a:spcAft>
                  <a:spcPts val="600"/>
                </a:spcAft>
              </a:pPr>
              <a:t>7</a:t>
            </a:fld>
            <a:endParaRPr lang="ru-RU"/>
          </a:p>
        </p:txBody>
      </p:sp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EE2CA294-91BD-4215-9D40-ED7A14689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362" y="0"/>
            <a:ext cx="7668637" cy="686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9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6977D-9AB9-4ED5-AF9C-0B121268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Пользовательский интерфейс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AC7118B-135E-4144-AE92-C58C9915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6D79-68C9-4A71-825F-AEB0A896E368}" type="slidenum">
              <a:rPr lang="ru-RU" smtClean="0"/>
              <a:t>8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B6A612E-8E48-4BC0-AB75-69E5F4535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1C363E-9C4E-445F-A664-291AF979D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055"/>
            <a:ext cx="12192000" cy="609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9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601C3-2922-4E0F-A3FD-FDBCE5F5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34125" cy="620712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эксперимента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68853A1D-787D-43AC-B140-8850BAA55D8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3185838"/>
              </p:ext>
            </p:extLst>
          </p:nvPr>
        </p:nvGraphicFramePr>
        <p:xfrm>
          <a:off x="0" y="620712"/>
          <a:ext cx="6019799" cy="62372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2846">
                  <a:extLst>
                    <a:ext uri="{9D8B030D-6E8A-4147-A177-3AD203B41FA5}">
                      <a16:colId xmlns:a16="http://schemas.microsoft.com/office/drawing/2014/main" val="3649801716"/>
                    </a:ext>
                  </a:extLst>
                </a:gridCol>
                <a:gridCol w="3086953">
                  <a:extLst>
                    <a:ext uri="{9D8B030D-6E8A-4147-A177-3AD203B41FA5}">
                      <a16:colId xmlns:a16="http://schemas.microsoft.com/office/drawing/2014/main" val="827060110"/>
                    </a:ext>
                  </a:extLst>
                </a:gridCol>
              </a:tblGrid>
              <a:tr h="5706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</a:rPr>
                        <a:t>Коэффициент преломления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</a:rPr>
                        <a:t>Время генерации изображения, </a:t>
                      </a:r>
                      <a:r>
                        <a:rPr lang="ru-RU" sz="1600" dirty="0" err="1">
                          <a:effectLst/>
                        </a:rPr>
                        <a:t>нс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extLst>
                  <a:ext uri="{0D108BD9-81ED-4DB2-BD59-A6C34878D82A}">
                    <a16:rowId xmlns:a16="http://schemas.microsoft.com/office/drawing/2014/main" val="3526190765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600">
                          <a:effectLst/>
                        </a:rPr>
                        <a:t>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600">
                          <a:effectLst/>
                        </a:rPr>
                        <a:t>26114700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extLst>
                  <a:ext uri="{0D108BD9-81ED-4DB2-BD59-A6C34878D82A}">
                    <a16:rowId xmlns:a16="http://schemas.microsoft.com/office/drawing/2014/main" val="3182201978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</a:rPr>
                        <a:t>2,5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600">
                          <a:effectLst/>
                        </a:rPr>
                        <a:t>41592400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extLst>
                  <a:ext uri="{0D108BD9-81ED-4DB2-BD59-A6C34878D82A}">
                    <a16:rowId xmlns:a16="http://schemas.microsoft.com/office/drawing/2014/main" val="3680855767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600">
                          <a:effectLst/>
                        </a:rPr>
                        <a:t>42747600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extLst>
                  <a:ext uri="{0D108BD9-81ED-4DB2-BD59-A6C34878D82A}">
                    <a16:rowId xmlns:a16="http://schemas.microsoft.com/office/drawing/2014/main" val="1208571145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600">
                          <a:effectLst/>
                        </a:rPr>
                        <a:t>7,5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600">
                          <a:effectLst/>
                        </a:rPr>
                        <a:t>43917300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extLst>
                  <a:ext uri="{0D108BD9-81ED-4DB2-BD59-A6C34878D82A}">
                    <a16:rowId xmlns:a16="http://schemas.microsoft.com/office/drawing/2014/main" val="1950983096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600">
                          <a:effectLst/>
                        </a:rPr>
                        <a:t>45002500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extLst>
                  <a:ext uri="{0D108BD9-81ED-4DB2-BD59-A6C34878D82A}">
                    <a16:rowId xmlns:a16="http://schemas.microsoft.com/office/drawing/2014/main" val="2831477315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</a:rPr>
                        <a:t>12,5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600">
                          <a:effectLst/>
                        </a:rPr>
                        <a:t>45443900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extLst>
                  <a:ext uri="{0D108BD9-81ED-4DB2-BD59-A6C34878D82A}">
                    <a16:rowId xmlns:a16="http://schemas.microsoft.com/office/drawing/2014/main" val="591004476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600">
                          <a:effectLst/>
                        </a:rPr>
                        <a:t>45560600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extLst>
                  <a:ext uri="{0D108BD9-81ED-4DB2-BD59-A6C34878D82A}">
                    <a16:rowId xmlns:a16="http://schemas.microsoft.com/office/drawing/2014/main" val="320588213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600">
                          <a:effectLst/>
                        </a:rPr>
                        <a:t>17,5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600">
                          <a:effectLst/>
                        </a:rPr>
                        <a:t>45541100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extLst>
                  <a:ext uri="{0D108BD9-81ED-4DB2-BD59-A6C34878D82A}">
                    <a16:rowId xmlns:a16="http://schemas.microsoft.com/office/drawing/2014/main" val="1471277356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20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600">
                          <a:effectLst/>
                        </a:rPr>
                        <a:t>46338200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extLst>
                  <a:ext uri="{0D108BD9-81ED-4DB2-BD59-A6C34878D82A}">
                    <a16:rowId xmlns:a16="http://schemas.microsoft.com/office/drawing/2014/main" val="2078061279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600">
                          <a:effectLst/>
                        </a:rPr>
                        <a:t>22,5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600">
                          <a:effectLst/>
                        </a:rPr>
                        <a:t>46832000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extLst>
                  <a:ext uri="{0D108BD9-81ED-4DB2-BD59-A6C34878D82A}">
                    <a16:rowId xmlns:a16="http://schemas.microsoft.com/office/drawing/2014/main" val="1937507358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25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47483600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extLst>
                  <a:ext uri="{0D108BD9-81ED-4DB2-BD59-A6C34878D82A}">
                    <a16:rowId xmlns:a16="http://schemas.microsoft.com/office/drawing/2014/main" val="4215238959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600">
                          <a:effectLst/>
                        </a:rPr>
                        <a:t>27,5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48444100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extLst>
                  <a:ext uri="{0D108BD9-81ED-4DB2-BD59-A6C34878D82A}">
                    <a16:rowId xmlns:a16="http://schemas.microsoft.com/office/drawing/2014/main" val="3517999949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30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</a:rPr>
                        <a:t>48439800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extLst>
                  <a:ext uri="{0D108BD9-81ED-4DB2-BD59-A6C34878D82A}">
                    <a16:rowId xmlns:a16="http://schemas.microsoft.com/office/drawing/2014/main" val="3377243326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600">
                          <a:effectLst/>
                        </a:rPr>
                        <a:t>32,5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</a:rPr>
                        <a:t>49633000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extLst>
                  <a:ext uri="{0D108BD9-81ED-4DB2-BD59-A6C34878D82A}">
                    <a16:rowId xmlns:a16="http://schemas.microsoft.com/office/drawing/2014/main" val="2476709493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35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50210500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extLst>
                  <a:ext uri="{0D108BD9-81ED-4DB2-BD59-A6C34878D82A}">
                    <a16:rowId xmlns:a16="http://schemas.microsoft.com/office/drawing/2014/main" val="12240133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600">
                          <a:effectLst/>
                        </a:rPr>
                        <a:t>37,5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51309100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extLst>
                  <a:ext uri="{0D108BD9-81ED-4DB2-BD59-A6C34878D82A}">
                    <a16:rowId xmlns:a16="http://schemas.microsoft.com/office/drawing/2014/main" val="2034922966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40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52213000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extLst>
                  <a:ext uri="{0D108BD9-81ED-4DB2-BD59-A6C34878D82A}">
                    <a16:rowId xmlns:a16="http://schemas.microsoft.com/office/drawing/2014/main" val="607524689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600">
                          <a:effectLst/>
                        </a:rPr>
                        <a:t>42,5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55708200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extLst>
                  <a:ext uri="{0D108BD9-81ED-4DB2-BD59-A6C34878D82A}">
                    <a16:rowId xmlns:a16="http://schemas.microsoft.com/office/drawing/2014/main" val="1346588161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45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</a:rPr>
                        <a:t>64867700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extLst>
                  <a:ext uri="{0D108BD9-81ED-4DB2-BD59-A6C34878D82A}">
                    <a16:rowId xmlns:a16="http://schemas.microsoft.com/office/drawing/2014/main" val="1318426891"/>
                  </a:ext>
                </a:extLst>
              </a:tr>
              <a:tr h="283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600">
                          <a:effectLst/>
                        </a:rPr>
                        <a:t>50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</a:rPr>
                        <a:t>66789020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9" marR="60049" marT="0" marB="0"/>
                </a:tc>
                <a:extLst>
                  <a:ext uri="{0D108BD9-81ED-4DB2-BD59-A6C34878D82A}">
                    <a16:rowId xmlns:a16="http://schemas.microsoft.com/office/drawing/2014/main" val="2496096330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3E41E0-5692-492A-A2C2-1F7B26BD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6D79-68C9-4A71-825F-AEB0A896E368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3B827DF0-5939-4EB6-A201-B634EB161F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8114299"/>
              </p:ext>
            </p:extLst>
          </p:nvPr>
        </p:nvGraphicFramePr>
        <p:xfrm>
          <a:off x="6096000" y="1"/>
          <a:ext cx="6095999" cy="6857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51277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463</Words>
  <Application>Microsoft Office PowerPoint</Application>
  <PresentationFormat>Широкоэкранный</PresentationFormat>
  <Paragraphs>93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Тема Office</vt:lpstr>
      <vt:lpstr>Программное обеспечение для визуализации явления «Фата-моргана»</vt:lpstr>
      <vt:lpstr>Цели и задачи</vt:lpstr>
      <vt:lpstr>Как возникает фата-моргана</vt:lpstr>
      <vt:lpstr>Как возникает фата-моргана</vt:lpstr>
      <vt:lpstr>Алгоритм z-буфера</vt:lpstr>
      <vt:lpstr>Метод закраски по Фонгу</vt:lpstr>
      <vt:lpstr>Алгоритм моделирования эффекта фата-моргана</vt:lpstr>
      <vt:lpstr>Пользовательский интерфейс</vt:lpstr>
      <vt:lpstr>Результаты эксперимента</vt:lpstr>
      <vt:lpstr>Заключение</vt:lpstr>
      <vt:lpstr>Возможное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 для визуализации явления «Фата-моргана»</dc:title>
  <dc:creator>IZEN 57</dc:creator>
  <cp:lastModifiedBy>IZEN 57</cp:lastModifiedBy>
  <cp:revision>6</cp:revision>
  <dcterms:created xsi:type="dcterms:W3CDTF">2021-12-23T07:18:43Z</dcterms:created>
  <dcterms:modified xsi:type="dcterms:W3CDTF">2022-02-18T21:59:42Z</dcterms:modified>
</cp:coreProperties>
</file>