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8853A-A43F-4DF5-AF0F-42D52073BC4E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32113-806E-4CF6-9C2C-815904251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6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8CB9A-C351-04BD-6A2B-9C1BCFB85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B31DD3-5867-B09A-033F-3502AF83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E45B4-4BED-BF4F-7B5E-CD1E5EE3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4C9-5191-4B22-AB16-5D343E8D1D5C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4A41C-1686-8BEB-EBBB-8E2EEFBD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F55AF-ABD9-3CEF-A6AE-56D5F21C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2ED6E-C496-7B66-18A4-C561881C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E86B09-C763-145C-C4D8-D12056560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04117-8FF6-1425-C62D-420E0EBF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2C5B-0E56-4567-86B1-C444477E44D1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FCD90-78C9-B957-B0E0-1C1E0965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3EBD3-3E56-DC96-B0EA-CC63FB47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B34DE-4EE9-4300-7858-13ED497F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92E400-03A3-C406-C5B7-407EB956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C9A90-1BEA-7CB0-DCBA-EB4C4423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F54C-3656-474D-ABCD-912DB2D86029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2908F-730E-1BDA-6077-D729A304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C4EE-5826-9DC0-554F-D06500C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FC381-1CF5-9F3E-7AF2-D3B79FD4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EF18E-14B2-4198-7876-6A7B71E4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76714-D08A-702B-5369-04245404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9E96-B8FF-454F-8655-95A7251900C1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CAFAD-9821-8AC4-A630-DC8AB8E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BD664-7790-8525-91AE-B7443A09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CCE51-70AF-C0EB-97FC-B3CD5CD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C457A-0063-75E6-3ABA-40CA0C30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8CB433-8AE1-B737-4895-8700B748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1A0-1E33-46C4-A653-396A4118357B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8ECAA-F071-1519-310D-2BDF5218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42E73-513A-2506-B37D-E49E8256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F88D5-D215-5978-D986-0E71E54F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9BDC8-6149-19AC-06B2-9AF31B72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3B636-4FC5-A207-6D4D-AE312070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FFD18-9ECA-D1DD-38CD-ACA5A8A7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D9F6-3EF6-4A6B-8485-CD871122C423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A8707-0CEF-C2C4-61AD-155CC4F1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4C4B20-D2E5-4A79-BA15-9F28F7EF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C2FD2-BDA7-DC98-37A9-B945080A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92D11-0D51-05B8-F6E1-F68575E3C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19478-FE2A-A782-CF40-95AA6233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486A92-7758-1AF9-64A4-7AD7B963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B47E41-B8CD-3FBB-CD56-445E4AD0F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505214-E0F9-8A78-A959-3E983E6B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798-579D-4F41-828D-EBAC813D7BAB}" type="datetime1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04C593-F013-8956-97C4-6636DD02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C48F4-AE64-C708-C573-7D8E675C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A4BA-2A02-D908-99F8-C7D18339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D7ED49-B4E3-07AB-4CAA-79FAE37F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8AF-A338-4C35-BCC5-752840F99448}" type="datetime1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623B50-45EE-1936-0496-EAFCA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4C483F-E7EC-F830-3163-253E1582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5F31F9-B067-4037-69B2-D6A61FDD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D68C-B47B-4F24-9ED7-6EC49C751182}" type="datetime1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0867B-B083-A343-1E34-88EA9102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75C263-49E9-EFAF-7F76-639C8767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6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BAF30-CBCE-16A1-9265-A76244FE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75FB1-B17C-20D8-5DEA-2CA228D5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7C4F13-7AC3-4C41-0384-CA33CD9AF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CADF7-7A52-387D-7120-32BE4735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50C3-C28B-406F-BCBF-C8667C5ED6FA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AB57-7B53-9727-EA44-C249D628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23E2-DB7D-5871-7325-4A50E6DC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7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1079C-8204-0384-4823-32F9D072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8BD510-920A-FF50-372E-0CFB20872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A81FEC-47C1-8105-E863-D3192196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7896AD-3516-4475-56B6-018DA78C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3F40-460B-4F2D-86B5-7655C1A30DFA}" type="datetime1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BB45B-599C-ED62-5CB3-2D5C56DF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372BE-BD1C-7AD3-77E8-9F1FC9A4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7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10B15-0D94-E02D-5F81-7EAE219F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DF4E3-DFE5-4A3F-A930-CE30F814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D3DBF-9747-00E3-E15D-3B2B45EE4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6004-BE96-4BD6-878B-E52B52B06054}" type="datetime1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03330-79C2-4418-0D04-1896FF57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D4440-7FE1-BA83-B854-3B2697675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DFAD-B639-4EA5-B6EB-8B93C54E8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C802CE-5137-4E78-8BEC-AD768BBEDCED}"/>
              </a:ext>
            </a:extLst>
          </p:cNvPr>
          <p:cNvSpPr txBox="1">
            <a:spLocks/>
          </p:cNvSpPr>
          <p:nvPr/>
        </p:nvSpPr>
        <p:spPr>
          <a:xfrm>
            <a:off x="1799207" y="3564560"/>
            <a:ext cx="8593583" cy="136815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ym typeface="Times New Roman" panose="02020603050405020304"/>
              </a:rPr>
              <a:t>Классификация известных методов компьютерной картографии помещений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8DEA7-D0F5-4D12-9490-E1821E4DA5C8}"/>
              </a:ext>
            </a:extLst>
          </p:cNvPr>
          <p:cNvSpPr txBox="1"/>
          <p:nvPr/>
        </p:nvSpPr>
        <p:spPr>
          <a:xfrm>
            <a:off x="5394820" y="6169700"/>
            <a:ext cx="140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Москва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EF337-D19C-49A7-A1C3-5F7C00EBF53D}"/>
              </a:ext>
            </a:extLst>
          </p:cNvPr>
          <p:cNvSpPr txBox="1"/>
          <p:nvPr/>
        </p:nvSpPr>
        <p:spPr>
          <a:xfrm>
            <a:off x="0" y="2268160"/>
            <a:ext cx="859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ФАКУЛЬТЕТ Информатика и системы управления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КАФЕДРА  Программное обеспечение ЭВМ и информационные технологии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F7A0D-5B78-4CA7-A57B-A044E84E122E}"/>
              </a:ext>
            </a:extLst>
          </p:cNvPr>
          <p:cNvSpPr txBox="1"/>
          <p:nvPr/>
        </p:nvSpPr>
        <p:spPr>
          <a:xfrm>
            <a:off x="2472219" y="-19818"/>
            <a:ext cx="724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Государственное образовательное учреждение высшего профессионального образования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CBD4F-125D-4E29-AB1B-AEA2D8CA1DE7}"/>
              </a:ext>
            </a:extLst>
          </p:cNvPr>
          <p:cNvSpPr txBox="1"/>
          <p:nvPr/>
        </p:nvSpPr>
        <p:spPr>
          <a:xfrm>
            <a:off x="3174093" y="534411"/>
            <a:ext cx="584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«Московский государственный технический университет </a:t>
            </a:r>
            <a:b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имени Н.Э. Баумана»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(МГТУ им. Н.Э. Баумана)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13">
            <a:extLst>
              <a:ext uri="{FF2B5EF4-FFF2-40B4-BE49-F238E27FC236}">
                <a16:creationId xmlns:a16="http://schemas.microsoft.com/office/drawing/2014/main" id="{FF478176-4D02-4193-97E0-4DA0C60A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" y="386833"/>
            <a:ext cx="1728192" cy="1728192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A268DFB8-5C72-48C5-BB7A-430007A63FF7}"/>
              </a:ext>
            </a:extLst>
          </p:cNvPr>
          <p:cNvSpPr txBox="1">
            <a:spLocks/>
          </p:cNvSpPr>
          <p:nvPr/>
        </p:nvSpPr>
        <p:spPr>
          <a:xfrm>
            <a:off x="6518246" y="5202238"/>
            <a:ext cx="5673754" cy="871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Студент: Коротыч Михаил Дмитриевич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Мальцева Диана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3135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F4499-0C0E-3865-04AA-8363FBDD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Сравнение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D367A8-DC0B-02B0-1A39-C11EA325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F1DFAD-B639-4EA5-B6EB-8B93C54E8EC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8FCE3BA-A84A-D632-1A36-974A3A158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51557"/>
              </p:ext>
            </p:extLst>
          </p:nvPr>
        </p:nvGraphicFramePr>
        <p:xfrm>
          <a:off x="838200" y="1422400"/>
          <a:ext cx="10515601" cy="4444152"/>
        </p:xfrm>
        <a:graphic>
          <a:graphicData uri="http://schemas.openxmlformats.org/drawingml/2006/table">
            <a:tbl>
              <a:tblPr firstRow="1" firstCol="1" bandRow="1"/>
              <a:tblGrid>
                <a:gridCol w="2517234">
                  <a:extLst>
                    <a:ext uri="{9D8B030D-6E8A-4147-A177-3AD203B41FA5}">
                      <a16:colId xmlns:a16="http://schemas.microsoft.com/office/drawing/2014/main" val="142066825"/>
                    </a:ext>
                  </a:extLst>
                </a:gridCol>
                <a:gridCol w="3180382">
                  <a:extLst>
                    <a:ext uri="{9D8B030D-6E8A-4147-A177-3AD203B41FA5}">
                      <a16:colId xmlns:a16="http://schemas.microsoft.com/office/drawing/2014/main" val="1234306482"/>
                    </a:ext>
                  </a:extLst>
                </a:gridCol>
                <a:gridCol w="2416829">
                  <a:extLst>
                    <a:ext uri="{9D8B030D-6E8A-4147-A177-3AD203B41FA5}">
                      <a16:colId xmlns:a16="http://schemas.microsoft.com/office/drawing/2014/main" val="1527990500"/>
                    </a:ext>
                  </a:extLst>
                </a:gridCol>
                <a:gridCol w="2401156">
                  <a:extLst>
                    <a:ext uri="{9D8B030D-6E8A-4147-A177-3AD203B41FA5}">
                      <a16:colId xmlns:a16="http://schemas.microsoft.com/office/drawing/2014/main" val="3903442871"/>
                    </a:ext>
                  </a:extLst>
                </a:gridCol>
              </a:tblGrid>
              <a:tr h="9612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Алгоритм (метод)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Подготовка местности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Метод распознавания входных данных</a:t>
                      </a:r>
                      <a:endParaRPr lang="ru-RU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Побочные факторы и недостатки</a:t>
                      </a:r>
                    </a:p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24517"/>
                  </a:ext>
                </a:extLst>
              </a:tr>
              <a:tr h="232120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Комбинированный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Нужна (расстановка светоотражающих маяков и </a:t>
                      </a: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RFID-</a:t>
                      </a: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меток)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Камеры для </a:t>
                      </a: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SLAM, </a:t>
                      </a: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дальномеры и </a:t>
                      </a: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LIDAR </a:t>
                      </a: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для корректировки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Внушительный вес устройств, сильный нагрев лазеров, но высокая точность и постоянная корректировка результатов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933568"/>
                  </a:ext>
                </a:extLst>
              </a:tr>
              <a:tr h="9612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SPLAM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 требуется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5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Камера видимого диапазона</a:t>
                      </a:r>
                      <a:endParaRPr lang="ru-RU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камеры (обычно небольшой); (быстрый, но жёстко привязаны к камере)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9" marR="71369" marT="99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8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59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9A229-ADF1-1D3D-D875-77822B95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2919A-4709-4A89-5B62-E97C6EF5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Проанализирована предметная область картографирования помещения.</a:t>
            </a:r>
          </a:p>
          <a:p>
            <a:r>
              <a:rPr lang="ru-RU" dirty="0"/>
              <a:t>Дан краткий обзор алгоритмов локализации и картирования местности</a:t>
            </a:r>
          </a:p>
          <a:p>
            <a:r>
              <a:rPr lang="ru-RU" dirty="0"/>
              <a:t>Наиболее предпочтительный метод для картографии закрытого помещения — визуальной одометрии или SPLAM.</a:t>
            </a:r>
          </a:p>
          <a:p>
            <a:r>
              <a:rPr lang="ru-RU" dirty="0"/>
              <a:t>Наиболее сложный для реализации, технически ёмкий  —комбинированный метод.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9405E7-18AD-6EE4-DA8A-1DDC5CAA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1160B-DD34-C8AC-DD2A-FE60A0B7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76039-FB84-166C-9E59-F015FBDF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работы: обзор существующих методов картографирования закрытого помещения, выявление критериев их сравнения.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ru-RU" dirty="0"/>
              <a:t>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предметную область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существующие алгоритмы компьютерного построения карт и схем местности.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Провести их всесторонний анализ.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02764-EE83-CA32-0E07-9B9343AF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9E13-3474-A3E2-0BB2-72F6699E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карты. Компьютерная и электронная карты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D330F-A35F-C37E-F0A4-EBA6C430F0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построению:</a:t>
            </a:r>
          </a:p>
          <a:p>
            <a:r>
              <a:rPr lang="ru-RU" dirty="0"/>
              <a:t>общегеографическая </a:t>
            </a:r>
          </a:p>
          <a:p>
            <a:r>
              <a:rPr lang="ru-RU" dirty="0"/>
              <a:t>топографическая </a:t>
            </a:r>
          </a:p>
          <a:p>
            <a:r>
              <a:rPr lang="ru-RU" dirty="0"/>
              <a:t>тематические карты </a:t>
            </a:r>
          </a:p>
          <a:p>
            <a:r>
              <a:rPr lang="ru-RU" dirty="0"/>
              <a:t>рельефные </a:t>
            </a:r>
          </a:p>
          <a:p>
            <a:r>
              <a:rPr lang="ru-RU" dirty="0"/>
              <a:t>цифровые и электронные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A9443F9-39C6-380A-63B2-7582060B5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масштабу:</a:t>
            </a:r>
          </a:p>
          <a:p>
            <a:r>
              <a:rPr lang="ru-RU" dirty="0"/>
              <a:t>планы – 1:5000 и крупнее;</a:t>
            </a:r>
          </a:p>
          <a:p>
            <a:r>
              <a:rPr lang="ru-RU" dirty="0"/>
              <a:t>крупномасштабные – 1:10000–1:200000;</a:t>
            </a:r>
          </a:p>
          <a:p>
            <a:r>
              <a:rPr lang="ru-RU" dirty="0"/>
              <a:t>среднемасштабные – 1:300000–1:1000000 включительно;</a:t>
            </a:r>
          </a:p>
          <a:p>
            <a:r>
              <a:rPr lang="ru-RU" dirty="0"/>
              <a:t>мелкомасштабные – мельче 1:1000000.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23BCB-2D34-7981-2ABB-87BDE32D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E7A874-9C7D-A2D3-ECA2-E3B1E3E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400" cy="1325563"/>
          </a:xfrm>
        </p:spPr>
        <p:txBody>
          <a:bodyPr/>
          <a:lstStyle/>
          <a:p>
            <a:r>
              <a:rPr lang="ru-RU" dirty="0"/>
              <a:t>Визуальная одометрия и SLAM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B8F6BA6-2AF7-1D10-CFFD-1005975B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0244" cy="4351338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Относительно быстрые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Нет предварительной подготовки местности</a:t>
            </a:r>
          </a:p>
          <a:p>
            <a:pPr>
              <a:buFont typeface="Calibri" panose="020F0502020204030204" pitchFamily="34" charset="0"/>
              <a:buChar char="⁺"/>
            </a:pPr>
            <a:endParaRPr lang="ru-RU" dirty="0"/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Нет корректировки расчётной координаты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Зависимость от устройства ввода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9BF196-5CEB-E1EB-F771-E897765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4</a:t>
            </a:fld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A7C5BB3-EF9D-A0F2-0C97-95FF51E9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136525"/>
            <a:ext cx="4558348" cy="62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528E-8B44-FAB9-8E0D-2FA9CED4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Бинокулярное зрение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6D5BE-80AF-5FC3-6BC5-09580FCF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8358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Универсальность (не зависит от местности)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Высокая точность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Сложность вычисления взаимно корреляционной функции</a:t>
            </a: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Необходимо знать заранее начальную координату робота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6CDAEB-A7BD-A73A-65BD-9A1D9D5C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 descr="Изображение выглядит как текст, провод&#10;&#10;Автоматически созданное описание">
            <a:extLst>
              <a:ext uri="{FF2B5EF4-FFF2-40B4-BE49-F238E27FC236}">
                <a16:creationId xmlns:a16="http://schemas.microsoft.com/office/drawing/2014/main" id="{DA5F8471-934E-C3BA-E7C7-6CD2855E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35" y="2021840"/>
            <a:ext cx="5425089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348A9-E30D-8060-1DC7-0A66D0F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7"/>
            <a:ext cx="6629400" cy="1325563"/>
          </a:xfrm>
        </p:spPr>
        <p:txBody>
          <a:bodyPr/>
          <a:lstStyle/>
          <a:p>
            <a:r>
              <a:rPr lang="ru-RU" dirty="0"/>
              <a:t>Замер геомагнитного поля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730E8-7989-676E-01B3-EE7B8912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69" y="1385763"/>
            <a:ext cx="3893191" cy="4351338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Не зависит от визуальных помех</a:t>
            </a:r>
          </a:p>
          <a:p>
            <a:endParaRPr lang="ru-RU" dirty="0"/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Нужны предварительные действия перед картографированием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Чувствителен к магнитным аномалиям и магнитам вообще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89942-861A-C040-D5DE-99A47BA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A991F5-A982-6A3B-E2FD-EE5E1479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48" y="0"/>
            <a:ext cx="4124960" cy="4124960"/>
          </a:xfrm>
          <a:prstGeom prst="rect">
            <a:avLst/>
          </a:prstGeom>
        </p:spPr>
      </p:pic>
      <p:pic>
        <p:nvPicPr>
          <p:cNvPr id="8" name="Рисунок 7" descr="Изображение выглядит как наружный объект, паутина">
            <a:extLst>
              <a:ext uri="{FF2B5EF4-FFF2-40B4-BE49-F238E27FC236}">
                <a16:creationId xmlns:a16="http://schemas.microsoft.com/office/drawing/2014/main" id="{71FB5C59-8554-99B9-8558-65C3CED1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42" y="3100974"/>
            <a:ext cx="4458842" cy="32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AF76-970E-B6AE-2E03-1D1EB9F6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0FA2E-517A-E58B-8BB7-E2E9730D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807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Расстановка маяков и </a:t>
            </a:r>
            <a:r>
              <a:rPr lang="en-US" dirty="0"/>
              <a:t>RFID-</a:t>
            </a:r>
            <a:r>
              <a:rPr lang="ru-RU" dirty="0"/>
              <a:t>меток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Работа </a:t>
            </a:r>
            <a:r>
              <a:rPr lang="en-US" dirty="0"/>
              <a:t>SLAM</a:t>
            </a:r>
            <a:endParaRPr lang="ru-RU" dirty="0"/>
          </a:p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Применение </a:t>
            </a:r>
            <a:r>
              <a:rPr lang="en-US" dirty="0"/>
              <a:t>LIDAR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F093D-E9BD-3387-AA01-8A8AB9E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A5DE8-C1D0-57CF-975B-159320C4041E}"/>
              </a:ext>
            </a:extLst>
          </p:cNvPr>
          <p:cNvSpPr txBox="1"/>
          <p:nvPr/>
        </p:nvSpPr>
        <p:spPr>
          <a:xfrm>
            <a:off x="7015995" y="1825625"/>
            <a:ext cx="36722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ru-RU" sz="2800" dirty="0"/>
              <a:t> Большое количество камер и модулей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RFID</a:t>
            </a:r>
            <a:r>
              <a:rPr lang="ru-RU" sz="2800" dirty="0"/>
              <a:t>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</a:t>
            </a:r>
            <a:r>
              <a:rPr lang="en-US" sz="2800" dirty="0"/>
              <a:t> LIDAR</a:t>
            </a:r>
            <a:r>
              <a:rPr lang="ru-RU" sz="2800" dirty="0"/>
              <a:t>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Дальномер;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Видеокамера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68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13F02-B61D-F40C-4C5A-FB997487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SPLAM-алгоритм с применением графов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D0BC2-D7D9-D892-4076-C9D4F0B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0853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Экономия памяти за счёт </a:t>
            </a:r>
            <a:r>
              <a:rPr lang="ru-RU" dirty="0" err="1"/>
              <a:t>графовой</a:t>
            </a:r>
            <a:r>
              <a:rPr lang="ru-RU" dirty="0"/>
              <a:t> оптимизации</a:t>
            </a:r>
          </a:p>
          <a:p>
            <a:pPr>
              <a:buFont typeface="Calibri" panose="020F0502020204030204" pitchFamily="34" charset="0"/>
              <a:buChar char="⁺"/>
            </a:pPr>
            <a:r>
              <a:rPr lang="ru-RU" dirty="0"/>
              <a:t>Не требуется предварительная подготовка</a:t>
            </a:r>
          </a:p>
          <a:p>
            <a:pPr>
              <a:buFont typeface="Calibri" panose="020F0502020204030204" pitchFamily="34" charset="0"/>
              <a:buChar char="⁺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не защищает от проблем ВО.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DDAA6-E8F1-F8D8-4613-36324DC9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DFAD-B639-4EA5-B6EB-8B93C54E8ECA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DA1AB-3EDD-4B64-EBE7-2412657A7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780" y="1442721"/>
            <a:ext cx="7547623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1E845-070A-391A-17B8-0DCCE73F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Сравнение алгоритмов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333844-F4BA-58F1-76F9-0AB89A64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EF1DFAD-B639-4EA5-B6EB-8B93C54E8EC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FCC5359-6806-253A-A6D5-F31E1E93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85922"/>
              </p:ext>
            </p:extLst>
          </p:nvPr>
        </p:nvGraphicFramePr>
        <p:xfrm>
          <a:off x="838200" y="1341120"/>
          <a:ext cx="10515601" cy="4590212"/>
        </p:xfrm>
        <a:graphic>
          <a:graphicData uri="http://schemas.openxmlformats.org/drawingml/2006/table">
            <a:tbl>
              <a:tblPr firstRow="1" firstCol="1" bandRow="1"/>
              <a:tblGrid>
                <a:gridCol w="2026451">
                  <a:extLst>
                    <a:ext uri="{9D8B030D-6E8A-4147-A177-3AD203B41FA5}">
                      <a16:colId xmlns:a16="http://schemas.microsoft.com/office/drawing/2014/main" val="2275725545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818747105"/>
                    </a:ext>
                  </a:extLst>
                </a:gridCol>
                <a:gridCol w="3106268">
                  <a:extLst>
                    <a:ext uri="{9D8B030D-6E8A-4147-A177-3AD203B41FA5}">
                      <a16:colId xmlns:a16="http://schemas.microsoft.com/office/drawing/2014/main" val="2040726959"/>
                    </a:ext>
                  </a:extLst>
                </a:gridCol>
                <a:gridCol w="3014436">
                  <a:extLst>
                    <a:ext uri="{9D8B030D-6E8A-4147-A177-3AD203B41FA5}">
                      <a16:colId xmlns:a16="http://schemas.microsoft.com/office/drawing/2014/main" val="3519015361"/>
                    </a:ext>
                  </a:extLst>
                </a:gridCol>
              </a:tblGrid>
              <a:tr h="453498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Алгоритм (метод)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Подготовка местности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Метод распознавания входных данных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Побочные факторы и недостатки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19464"/>
                  </a:ext>
                </a:extLst>
              </a:tr>
              <a:tr h="1643306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Визуальная одометрия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 требуется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Камера видимого диапазона. Семейство алгоритмов </a:t>
                      </a:r>
                      <a:r>
                        <a:rPr lang="en-US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LSD-SLAM (</a:t>
                      </a: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быстрые, но жёстко привязаны к камере)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камеры (обычно небольшой)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51892"/>
                  </a:ext>
                </a:extLst>
              </a:tr>
              <a:tr h="124670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Метод с использованием бинокулярной камеры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 требуется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Одна</a:t>
                      </a: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бинокулярная камера. Обработка взаимно коррелирующей функцией.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 камеры (обычно небольшой); необходимо знать заранее начальные координаты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396293"/>
                  </a:ext>
                </a:extLst>
              </a:tr>
              <a:tr h="124670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Локализация по геомагнитному полю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Нужна (замеры поля в определённых точках помещений)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Специальный </a:t>
                      </a:r>
                      <a:r>
                        <a:rPr lang="en-US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MEMS-</a:t>
                      </a:r>
                      <a:r>
                        <a:rPr lang="ru-RU" sz="1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сенсор</a:t>
                      </a:r>
                      <a:endParaRPr lang="ru-RU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Критично нахождение со сторонними магнитами; подвержен аномалиям</a:t>
                      </a:r>
                      <a:endParaRPr lang="ru-RU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040" marR="67040" marT="9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32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14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462</Words>
  <Application>Microsoft Office PowerPoint</Application>
  <PresentationFormat>Широкоэкранный</PresentationFormat>
  <Paragraphs>105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Виды карты. Компьютерная и электронная карты</vt:lpstr>
      <vt:lpstr>Визуальная одометрия и SLAM</vt:lpstr>
      <vt:lpstr>Бинокулярное зрение</vt:lpstr>
      <vt:lpstr>Замер геомагнитного поля</vt:lpstr>
      <vt:lpstr>Комбинированный</vt:lpstr>
      <vt:lpstr>SPLAM-алгоритм с применением графов</vt:lpstr>
      <vt:lpstr>Сравнение алгоритмов</vt:lpstr>
      <vt:lpstr>Сравнение алгоритмов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IZEN 57</dc:creator>
  <cp:lastModifiedBy>IZEN 57</cp:lastModifiedBy>
  <cp:revision>3</cp:revision>
  <dcterms:created xsi:type="dcterms:W3CDTF">2022-12-06T14:42:13Z</dcterms:created>
  <dcterms:modified xsi:type="dcterms:W3CDTF">2022-12-09T11:24:00Z</dcterms:modified>
</cp:coreProperties>
</file>