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99BC2-19C0-44B2-86F2-BDF2CB23A11D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18F52-356F-47E0-9983-D69E44D10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16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C166-FD82-49B0-9B38-DA2C1104A154}" type="datetime1">
              <a:rPr lang="ru-RU" smtClean="0"/>
              <a:t>15.09.2022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99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0FD3-4B21-4E1C-A44C-242BA67B1A36}" type="datetime1">
              <a:rPr lang="ru-RU" smtClean="0"/>
              <a:t>15.09.2022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89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01C1-D39B-4F97-94EB-91E94D4EFC91}" type="datetime1">
              <a:rPr lang="ru-RU" smtClean="0"/>
              <a:t>15.09.2022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8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B5C4-35F7-45CB-A7B2-60DE8EC772C5}" type="datetime1">
              <a:rPr lang="ru-RU" smtClean="0"/>
              <a:t>15.09.2022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19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8954-29AA-4A43-AE10-F4A3167F77BB}" type="datetime1">
              <a:rPr lang="ru-RU" smtClean="0"/>
              <a:t>15.09.2022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03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2CB-078A-4C99-8186-5971EE9EA038}" type="datetime1">
              <a:rPr lang="ru-RU" smtClean="0"/>
              <a:t>15.09.2022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1046-0086-4D49-8561-C40F378EBFC2}" type="datetime1">
              <a:rPr lang="ru-RU" smtClean="0"/>
              <a:t>15.09.2022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72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9B-FE7E-4389-A0E7-7D649CB7F78C}" type="datetime1">
              <a:rPr lang="ru-RU" smtClean="0"/>
              <a:t>15.09.2022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33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B6F-C54F-4B43-8841-D1E0B6D10DA0}" type="datetime1">
              <a:rPr lang="ru-RU" smtClean="0"/>
              <a:t>15.09.2022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23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40D4-B9B0-41DF-973C-0CACEA976532}" type="datetime1">
              <a:rPr lang="ru-RU" smtClean="0"/>
              <a:t>15.09.2022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96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9D61-0BD6-41B7-810B-384DC091DF71}" type="datetime1">
              <a:rPr lang="ru-RU" smtClean="0"/>
              <a:t>15.09.2022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39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1A11B-5BDD-413A-A7F4-F0F220C4A2F0}" type="datetime1">
              <a:rPr lang="ru-RU" smtClean="0"/>
              <a:t>15.09.2022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516F-1E38-4033-B31E-2C95E4C1E3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02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2BB1C-DF02-EA64-DF23-A1F287A7E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9783"/>
            <a:ext cx="9144000" cy="3040180"/>
          </a:xfrm>
        </p:spPr>
        <p:txBody>
          <a:bodyPr>
            <a:normAutofit fontScale="90000"/>
          </a:bodyPr>
          <a:lstStyle/>
          <a:p>
            <a:r>
              <a:rPr lang="ru-RU" dirty="0"/>
              <a:t>Создание приложения для управления базой данных городской транспортной системы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640C2D-13F3-643D-217A-736104D8D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группы ИУ7-65Б: Михаил Дмитриевич Коротыч</a:t>
            </a:r>
          </a:p>
          <a:p>
            <a:r>
              <a:rPr lang="ru-RU" dirty="0"/>
              <a:t>Научный руководитель: Кирилл Андреевич </a:t>
            </a:r>
            <a:r>
              <a:rPr lang="ru-RU" dirty="0" err="1"/>
              <a:t>Кивва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28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3328A-FE62-9D23-03AA-8B297C3A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Схема компонентов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B9B589F-B85D-2BE1-B761-09F1636CE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778" y="1889760"/>
            <a:ext cx="12204852" cy="3855231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78AB49-45CA-63A7-516B-1619C59C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25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0476E-1AA1-F573-CC8B-2D7C12C4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СУБД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F2527A-F90A-9BAB-01B0-F33D30A31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9408"/>
            <a:ext cx="2491530" cy="25025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ABD9B0-A788-44E5-EE54-36215D01DD75}"/>
              </a:ext>
            </a:extLst>
          </p:cNvPr>
          <p:cNvSpPr txBox="1"/>
          <p:nvPr/>
        </p:nvSpPr>
        <p:spPr>
          <a:xfrm>
            <a:off x="137784" y="4111943"/>
            <a:ext cx="23537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многоверсионный параллелизм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объектно-реляционность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документация на-русском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EE1EA0-90FA-2619-1708-D4EC5E766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66" y="1690687"/>
            <a:ext cx="2421255" cy="2421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FACE20-14CD-AD77-6362-2D471E99F5E5}"/>
              </a:ext>
            </a:extLst>
          </p:cNvPr>
          <p:cNvSpPr txBox="1"/>
          <p:nvPr/>
        </p:nvSpPr>
        <p:spPr>
          <a:xfrm>
            <a:off x="3346320" y="4151650"/>
            <a:ext cx="2353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Использование большого кол-ва параллелизма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Быстрая работа с большими данными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0D2A095-7D6B-BFC1-4D0B-321C77D68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11" y="1762870"/>
            <a:ext cx="4684292" cy="24212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3C8E24-246B-48C9-FD45-2853830DE3D8}"/>
              </a:ext>
            </a:extLst>
          </p:cNvPr>
          <p:cNvSpPr txBox="1"/>
          <p:nvPr/>
        </p:nvSpPr>
        <p:spPr>
          <a:xfrm>
            <a:off x="7753884" y="4388942"/>
            <a:ext cx="2353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Использование большого кол-ва параллелизма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Быстрая работа с большими данными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4CF0C94-D709-AD67-D410-92D5D597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180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9E059CD-1C12-80E3-4C21-AE8825CC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>
            <a:normAutofit/>
          </a:bodyPr>
          <a:lstStyle/>
          <a:p>
            <a:pPr algn="ctr"/>
            <a:r>
              <a:rPr lang="ru-RU" sz="5200" dirty="0"/>
              <a:t>Интерфейс программы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8BF06EF-D6E1-62B9-A91F-F1BC15F67D2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30676" y="2785950"/>
            <a:ext cx="1924382" cy="3514855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E689CF9-2568-5D77-A161-B99477CF7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194" y="2785950"/>
            <a:ext cx="2451920" cy="3514855"/>
          </a:xfrm>
          <a:prstGeom prst="rect">
            <a:avLst/>
          </a:prstGeom>
        </p:spPr>
      </p:pic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55B54881-D720-D94B-DA58-7A08F3B2A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3202" y="2785950"/>
            <a:ext cx="2456478" cy="351485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8D3305E-AFC2-E135-6728-E1C6ADBD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44516F-1E38-4033-B31E-2C95E4C1E36F}" type="slidenum">
              <a:rPr lang="ru-RU" smtClean="0"/>
              <a:pPr>
                <a:spcAft>
                  <a:spcPts val="600"/>
                </a:spcAft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96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8E5524C-2986-BC53-895E-CA047876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>
            <a:normAutofit/>
          </a:bodyPr>
          <a:lstStyle/>
          <a:p>
            <a:pPr algn="ctr"/>
            <a:r>
              <a:rPr lang="ru-RU" sz="5200" dirty="0"/>
              <a:t>Интерфейс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A6971E-4EAA-A91A-6600-3B1407667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15" y="2365285"/>
            <a:ext cx="3800899" cy="3938756"/>
          </a:xfrm>
          <a:prstGeom prst="rect">
            <a:avLst/>
          </a:prstGeom>
        </p:spPr>
      </p:pic>
      <p:pic>
        <p:nvPicPr>
          <p:cNvPr id="4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20B14F1-4D0A-92BB-5543-B0B563604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3096158"/>
            <a:ext cx="5828261" cy="247701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4BCA47F-147F-45DD-B70D-9BB0C53E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44516F-1E38-4033-B31E-2C95E4C1E36F}" type="slidenum">
              <a:rPr lang="ru-RU" smtClean="0"/>
              <a:pPr>
                <a:spcAft>
                  <a:spcPts val="600"/>
                </a:spcAft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409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B3ED8-5411-9703-ED1C-86ED8AFD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Проведение эксперимента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75B5F3-FB7D-F910-7430-EA4E8A5CB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Цель: выявление зависимости времени ответа базы данных от наличия индексации и количества строк в одной из таблиц БД.</a:t>
            </a:r>
          </a:p>
          <a:p>
            <a:r>
              <a:rPr lang="ru-RU" dirty="0"/>
              <a:t>Типы индексов: </a:t>
            </a:r>
            <a:r>
              <a:rPr lang="en-US" dirty="0"/>
              <a:t>b-</a:t>
            </a:r>
            <a:r>
              <a:rPr lang="ru-RU" dirty="0"/>
              <a:t>дерево, хэш-индекс</a:t>
            </a:r>
          </a:p>
          <a:p>
            <a:r>
              <a:rPr lang="ru-RU" dirty="0"/>
              <a:t>Запрос: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5A49B22-944E-809B-8684-B77615AB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14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B5339-A8CC-F45E-A985-19703FC281E2}"/>
              </a:ext>
            </a:extLst>
          </p:cNvPr>
          <p:cNvSpPr txBox="1"/>
          <p:nvPr/>
        </p:nvSpPr>
        <p:spPr>
          <a:xfrm>
            <a:off x="4242033" y="3577904"/>
            <a:ext cx="3707934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 root, </a:t>
            </a:r>
            <a:r>
              <a:rPr lang="en-US" sz="1800" dirty="0" err="1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max_price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 timetable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800" dirty="0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max_price</a:t>
            </a:r>
            <a:r>
              <a:rPr lang="en-US" sz="1800" dirty="0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 &gt; </a:t>
            </a:r>
            <a:r>
              <a:rPr lang="en-US" sz="1800" b="1" dirty="0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max_price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 fare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800" dirty="0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start_id</a:t>
            </a:r>
            <a:r>
              <a:rPr lang="en-US" sz="1800" dirty="0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 = 123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>
                <a:effectLst/>
                <a:latin typeface="Fira Code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19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FC484-1A52-96AA-0C40-6CF5098B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63000" cy="823595"/>
          </a:xfrm>
        </p:spPr>
        <p:txBody>
          <a:bodyPr/>
          <a:lstStyle/>
          <a:p>
            <a:r>
              <a:rPr lang="ru-RU" dirty="0"/>
              <a:t>Результаты эксперимента. Таблица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0A24EB-90A1-123F-3B67-3B5959896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061444"/>
              </p:ext>
            </p:extLst>
          </p:nvPr>
        </p:nvGraphicFramePr>
        <p:xfrm>
          <a:off x="0" y="823596"/>
          <a:ext cx="12192000" cy="605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543756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227711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347597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4561112"/>
                    </a:ext>
                  </a:extLst>
                </a:gridCol>
              </a:tblGrid>
              <a:tr h="15619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</a:rPr>
                        <a:t>Кол-во строк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</a:rPr>
                        <a:t>Время ответа без индексации, мс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</a:rPr>
                        <a:t>Время ответа с индексацией </a:t>
                      </a:r>
                      <a:r>
                        <a:rPr lang="en-US" sz="2400">
                          <a:effectLst/>
                        </a:rPr>
                        <a:t>b</a:t>
                      </a:r>
                      <a:r>
                        <a:rPr lang="ru-RU" sz="2400">
                          <a:effectLst/>
                        </a:rPr>
                        <a:t>-деревом, мс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</a:rPr>
                        <a:t>Время ответа с хэш-индексацией, мс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7615587"/>
                  </a:ext>
                </a:extLst>
              </a:tr>
              <a:tr h="7415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</a:rPr>
                        <a:t>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0.650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0.078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0.072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9718067"/>
                  </a:ext>
                </a:extLst>
              </a:tr>
              <a:tr h="7415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2.089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0.086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0.094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377684"/>
                  </a:ext>
                </a:extLst>
              </a:tr>
              <a:tr h="7530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</a:rPr>
                        <a:t>50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6.233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0.149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0.139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3444561"/>
                  </a:ext>
                </a:extLst>
              </a:tr>
              <a:tr h="7415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</a:rPr>
                        <a:t>100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11.851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0.224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0.209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3621343"/>
                  </a:ext>
                </a:extLst>
              </a:tr>
              <a:tr h="7415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</a:rPr>
                        <a:t>500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65.209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0.957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0.778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5742618"/>
                  </a:ext>
                </a:extLst>
              </a:tr>
              <a:tr h="7530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</a:rPr>
                        <a:t>1000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155.330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1.520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1.330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9753438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8BDE0F6-AD64-18D8-1E42-DCC277F5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815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8E212D-4934-DDE0-A446-E95AF54D7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1" y="821057"/>
            <a:ext cx="5473382" cy="547338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C103DA-02BD-2129-E046-92FD4A172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012" y="954415"/>
            <a:ext cx="5473381" cy="534002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45BFA-87BF-C270-1AB5-5B46E046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0520" cy="78039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Результаты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эксперимента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График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95CD464-EE0C-E467-C976-87A8E61C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13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2C601-8856-0485-E8D5-CD1BDAA5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372433-07B1-8CD8-40E0-D65DA9A7D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Проведён анализ предметной области;</a:t>
            </a:r>
          </a:p>
          <a:p>
            <a:r>
              <a:rPr lang="ru-RU" dirty="0"/>
              <a:t>Формализовано задание, определена необходимая функциональность;</a:t>
            </a:r>
          </a:p>
          <a:p>
            <a:r>
              <a:rPr lang="ru-RU" dirty="0"/>
              <a:t>Проведён анализ СУБД;</a:t>
            </a:r>
          </a:p>
          <a:p>
            <a:r>
              <a:rPr lang="ru-RU" dirty="0"/>
              <a:t>Описана структура базы данных, включая объекты, из которых она состоит;</a:t>
            </a:r>
          </a:p>
          <a:p>
            <a:r>
              <a:rPr lang="ru-RU" dirty="0"/>
              <a:t>База данных создана и заполнена;</a:t>
            </a:r>
          </a:p>
          <a:p>
            <a:r>
              <a:rPr lang="ru-RU" dirty="0"/>
              <a:t>Спроектировано и реализовано приложение для доступа к БД;</a:t>
            </a:r>
          </a:p>
          <a:p>
            <a:r>
              <a:rPr lang="ru-RU" dirty="0"/>
              <a:t>Исследована производительность доступа к базе данных.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0ADB5C-567C-6846-1FDD-C41C1984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38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A0AC6-2778-E6F0-007A-F4B54FDC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3E01AC-EC48-6844-DF98-50EDD345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Разработка функций удаления и создания таблиц непосредственно </a:t>
            </a:r>
            <a:r>
              <a:rPr lang="ru-RU"/>
              <a:t>из приложения.</a:t>
            </a:r>
            <a:endParaRPr lang="ru-RU" dirty="0"/>
          </a:p>
          <a:p>
            <a:r>
              <a:rPr lang="ru-RU" dirty="0"/>
              <a:t>Улучшение и оптимизация графического интерфейса.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03F7A5-CED8-A52D-F8CC-115DD351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02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690C1-3831-0C4F-6375-07B0B7E2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4752CA-DA67-3993-0B4B-4B4550AFA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28"/>
            <a:ext cx="10515600" cy="47508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Цель</a:t>
            </a:r>
            <a:r>
              <a:rPr lang="ru-RU" dirty="0"/>
              <a:t> данной работы: реализовать базу данных системы городского общественного транспорта и приложение для удобного просмотра и манипулирования (редактирования, обновления).</a:t>
            </a:r>
          </a:p>
          <a:p>
            <a:pPr marL="0" indent="0">
              <a:buNone/>
            </a:pPr>
            <a:r>
              <a:rPr lang="ru-RU" b="1" dirty="0"/>
              <a:t>Задачи</a:t>
            </a:r>
            <a:r>
              <a:rPr lang="ru-RU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Провести анализ предметной области.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Формализовать задание, определить необходимую функциональность.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Провести анализ СУБД.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Описать структуру базы данных, включая объекты, из которых она состоит.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и заполнить БД.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Спроектировать и реализовать приложение для доступа к БД.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Исследовать производительность доступа к базе данных.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9EF0A3-EA9D-1ABF-8C69-3FB4B8AF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3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6C2E3-92E6-C4DD-4E16-39F55677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общественного транспорта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791C93-6540-9DAC-7664-E4A85577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наличие </a:t>
            </a:r>
            <a:r>
              <a:rPr lang="ru-RU" b="1" dirty="0"/>
              <a:t>маршрута</a:t>
            </a:r>
            <a:r>
              <a:rPr lang="ru-RU" dirty="0"/>
              <a:t> регулярных перевозок;</a:t>
            </a:r>
          </a:p>
          <a:p>
            <a:r>
              <a:rPr lang="ru-RU" dirty="0"/>
              <a:t>наличие выделенных </a:t>
            </a:r>
            <a:r>
              <a:rPr lang="ru-RU" b="1" dirty="0"/>
              <a:t>остановок</a:t>
            </a:r>
            <a:r>
              <a:rPr lang="ru-RU" dirty="0"/>
              <a:t> (оборудованное для посадки, высадки пассажиров и ожидания транспортных средств);</a:t>
            </a:r>
          </a:p>
          <a:p>
            <a:r>
              <a:rPr lang="ru-RU" dirty="0"/>
              <a:t>движение регламентируется </a:t>
            </a:r>
            <a:r>
              <a:rPr lang="ru-RU" b="1" dirty="0"/>
              <a:t>графиком</a:t>
            </a:r>
            <a:r>
              <a:rPr lang="ru-RU" dirty="0"/>
              <a:t> (расписанием), который зависит от протяжённости маршрута, частоты расположения остановок, перекрёстков;</a:t>
            </a:r>
          </a:p>
          <a:p>
            <a:r>
              <a:rPr lang="ru-RU" dirty="0"/>
              <a:t>Наличие (но необязательно) </a:t>
            </a:r>
            <a:r>
              <a:rPr lang="ru-RU" b="1" dirty="0"/>
              <a:t>оплаты</a:t>
            </a:r>
            <a:r>
              <a:rPr lang="ru-RU" dirty="0"/>
              <a:t> проезда.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815FB2-8625-F244-45C8-3DC70F12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49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DD6F0-79C7-837B-A8C4-C3E92A19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599" cy="6627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Формализация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4F1F5DC-758B-334F-FF45-D3DC58049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715808"/>
              </p:ext>
            </p:extLst>
          </p:nvPr>
        </p:nvGraphicFramePr>
        <p:xfrm>
          <a:off x="0" y="561049"/>
          <a:ext cx="12192000" cy="629695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02304">
                  <a:extLst>
                    <a:ext uri="{9D8B030D-6E8A-4147-A177-3AD203B41FA5}">
                      <a16:colId xmlns:a16="http://schemas.microsoft.com/office/drawing/2014/main" val="2255662419"/>
                    </a:ext>
                  </a:extLst>
                </a:gridCol>
                <a:gridCol w="8689696">
                  <a:extLst>
                    <a:ext uri="{9D8B030D-6E8A-4147-A177-3AD203B41FA5}">
                      <a16:colId xmlns:a16="http://schemas.microsoft.com/office/drawing/2014/main" val="2772955907"/>
                    </a:ext>
                  </a:extLst>
                </a:gridCol>
              </a:tblGrid>
              <a:tr h="43729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</a:rPr>
                        <a:t>Категория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80" marR="800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Сведения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80" marR="80080" marT="0" marB="0"/>
                </a:tc>
                <a:extLst>
                  <a:ext uri="{0D108BD9-81ED-4DB2-BD59-A6C34878D82A}">
                    <a16:rowId xmlns:a16="http://schemas.microsoft.com/office/drawing/2014/main" val="2082028312"/>
                  </a:ext>
                </a:extLst>
              </a:tr>
              <a:tr h="149130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</a:rPr>
                        <a:t>Расписание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80" marR="80080" marT="0" marB="0"/>
                </a:tc>
                <a:tc>
                  <a:txBody>
                    <a:bodyPr/>
                    <a:lstStyle/>
                    <a:p>
                      <a:pPr marL="8001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</a:rPr>
                        <a:t>время прибытия</a:t>
                      </a:r>
                      <a:r>
                        <a:rPr lang="en-US" sz="1800" dirty="0">
                          <a:effectLst/>
                        </a:rPr>
                        <a:t>;</a:t>
                      </a:r>
                      <a:endParaRPr lang="ru-RU" sz="1800" dirty="0">
                        <a:effectLst/>
                      </a:endParaRPr>
                    </a:p>
                    <a:p>
                      <a:pPr marL="8001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</a:rPr>
                        <a:t>идентификатор конечной остановки</a:t>
                      </a:r>
                      <a:r>
                        <a:rPr lang="en-US" sz="1800" dirty="0">
                          <a:effectLst/>
                        </a:rPr>
                        <a:t>;</a:t>
                      </a:r>
                    </a:p>
                    <a:p>
                      <a:pPr marL="8001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</a:rPr>
                        <a:t>номер маршрута</a:t>
                      </a:r>
                      <a:r>
                        <a:rPr lang="en-US" sz="1800" dirty="0">
                          <a:effectLst/>
                        </a:rPr>
                        <a:t>;</a:t>
                      </a:r>
                    </a:p>
                    <a:p>
                      <a:pPr marL="8001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</a:rPr>
                        <a:t>максимальная цена за проезд</a:t>
                      </a:r>
                      <a:r>
                        <a:rPr lang="en-US" sz="1800" dirty="0">
                          <a:effectLst/>
                        </a:rPr>
                        <a:t>;</a:t>
                      </a:r>
                    </a:p>
                    <a:p>
                      <a:pPr marL="8001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</a:rPr>
                        <a:t>ходит ли маршрут по выходным дням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80" marR="80080" marT="0" marB="0"/>
                </a:tc>
                <a:extLst>
                  <a:ext uri="{0D108BD9-81ED-4DB2-BD59-A6C34878D82A}">
                    <a16:rowId xmlns:a16="http://schemas.microsoft.com/office/drawing/2014/main" val="793193688"/>
                  </a:ext>
                </a:extLst>
              </a:tr>
              <a:tr h="119304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Тариф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80" marR="80080" marT="0" marB="0"/>
                </a:tc>
                <a:tc>
                  <a:txBody>
                    <a:bodyPr/>
                    <a:lstStyle/>
                    <a:p>
                      <a:pPr marL="8001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r>
                        <a:rPr lang="ru-RU" sz="1800" dirty="0" err="1">
                          <a:effectLst/>
                        </a:rPr>
                        <a:t>тоимость</a:t>
                      </a:r>
                      <a:r>
                        <a:rPr lang="en-US" sz="1800" dirty="0">
                          <a:effectLst/>
                        </a:rPr>
                        <a:t>;</a:t>
                      </a:r>
                    </a:p>
                    <a:p>
                      <a:pPr marL="8001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</a:rPr>
                        <a:t>номер маршрута</a:t>
                      </a:r>
                      <a:r>
                        <a:rPr lang="en-US" sz="1800" dirty="0">
                          <a:effectLst/>
                        </a:rPr>
                        <a:t>;</a:t>
                      </a:r>
                    </a:p>
                    <a:p>
                      <a:pPr marL="8001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</a:rPr>
                        <a:t>идентификатор начальной и конечной остановки</a:t>
                      </a:r>
                      <a:r>
                        <a:rPr lang="en-US" sz="1800" dirty="0">
                          <a:effectLst/>
                        </a:rPr>
                        <a:t>;</a:t>
                      </a:r>
                    </a:p>
                    <a:p>
                      <a:pPr marL="8001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</a:rPr>
                        <a:t>время суток по прибытии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80" marR="80080" marT="0" marB="0"/>
                </a:tc>
                <a:extLst>
                  <a:ext uri="{0D108BD9-81ED-4DB2-BD59-A6C34878D82A}">
                    <a16:rowId xmlns:a16="http://schemas.microsoft.com/office/drawing/2014/main" val="1813432625"/>
                  </a:ext>
                </a:extLst>
              </a:tr>
              <a:tr h="1789566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Остановка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80" marR="80080" marT="0" marB="0"/>
                </a:tc>
                <a:tc>
                  <a:txBody>
                    <a:bodyPr/>
                    <a:lstStyle/>
                    <a:p>
                      <a:pPr marL="8001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</a:rPr>
                        <a:t>идентификатор остановки;</a:t>
                      </a:r>
                    </a:p>
                    <a:p>
                      <a:pPr marL="8001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</a:rPr>
                        <a:t>название;</a:t>
                      </a:r>
                    </a:p>
                    <a:p>
                      <a:pPr marL="8001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</a:rPr>
                        <a:t>адрес;</a:t>
                      </a:r>
                    </a:p>
                    <a:p>
                      <a:pPr marL="8001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</a:rPr>
                        <a:t>остановка по требованию;</a:t>
                      </a:r>
                    </a:p>
                    <a:p>
                      <a:pPr marL="8001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</a:rPr>
                        <a:t>год установки;</a:t>
                      </a:r>
                    </a:p>
                    <a:p>
                      <a:pPr marL="8001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</a:rPr>
                        <a:t>наличие электрической сети и рельс;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80" marR="80080" marT="0" marB="0"/>
                </a:tc>
                <a:extLst>
                  <a:ext uri="{0D108BD9-81ED-4DB2-BD59-A6C34878D82A}">
                    <a16:rowId xmlns:a16="http://schemas.microsoft.com/office/drawing/2014/main" val="1780164004"/>
                  </a:ext>
                </a:extLst>
              </a:tr>
              <a:tr h="138573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Конкретный транспорт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80" marR="80080" marT="0" marB="0"/>
                </a:tc>
                <a:tc>
                  <a:txBody>
                    <a:bodyPr/>
                    <a:lstStyle/>
                    <a:p>
                      <a:pPr marL="8001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</a:rPr>
                        <a:t>номер маршрута;</a:t>
                      </a:r>
                    </a:p>
                    <a:p>
                      <a:pPr marL="8001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</a:rPr>
                        <a:t>идентификаторы начальной и конечной остановки;</a:t>
                      </a:r>
                    </a:p>
                    <a:p>
                      <a:pPr marL="8001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</a:rPr>
                        <a:t>тип;</a:t>
                      </a:r>
                    </a:p>
                    <a:p>
                      <a:pPr marL="8001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</a:rPr>
                        <a:t>дата запуска маршрута;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80" marR="80080" marT="0" marB="0"/>
                </a:tc>
                <a:extLst>
                  <a:ext uri="{0D108BD9-81ED-4DB2-BD59-A6C34878D82A}">
                    <a16:rowId xmlns:a16="http://schemas.microsoft.com/office/drawing/2014/main" val="190269425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110EFC4-8526-B711-FDED-5C799671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64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1EDC9-62CF-BF6F-6F89-D7687DAE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521666" cy="595618"/>
          </a:xfrm>
        </p:spPr>
        <p:txBody>
          <a:bodyPr>
            <a:normAutofit fontScale="90000"/>
          </a:bodyPr>
          <a:lstStyle/>
          <a:p>
            <a:r>
              <a:rPr lang="en-US" dirty="0"/>
              <a:t>ER</a:t>
            </a:r>
            <a:r>
              <a:rPr lang="ru-RU" dirty="0"/>
              <a:t>-модель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F9765A7-C7EA-744D-9A20-052968B7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A7EC77-6F10-2BBA-13BF-0394EBD4E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5545" y="594098"/>
            <a:ext cx="9120909" cy="62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1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78931-BC32-7B8D-2BFF-DF937B42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Пользователи и их права доступа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DB05507-5637-28DE-653F-0B216ED2E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910546"/>
              </p:ext>
            </p:extLst>
          </p:nvPr>
        </p:nvGraphicFramePr>
        <p:xfrm>
          <a:off x="0" y="1223778"/>
          <a:ext cx="12192000" cy="563422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695445">
                  <a:extLst>
                    <a:ext uri="{9D8B030D-6E8A-4147-A177-3AD203B41FA5}">
                      <a16:colId xmlns:a16="http://schemas.microsoft.com/office/drawing/2014/main" val="1430489000"/>
                    </a:ext>
                  </a:extLst>
                </a:gridCol>
                <a:gridCol w="6496555">
                  <a:extLst>
                    <a:ext uri="{9D8B030D-6E8A-4147-A177-3AD203B41FA5}">
                      <a16:colId xmlns:a16="http://schemas.microsoft.com/office/drawing/2014/main" val="438433045"/>
                    </a:ext>
                  </a:extLst>
                </a:gridCol>
              </a:tblGrid>
              <a:tr h="7021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</a:rPr>
                        <a:t>Тип пользователя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15" marR="924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</a:rPr>
                        <a:t>Права доступа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15" marR="92415" marT="0" marB="0"/>
                </a:tc>
                <a:extLst>
                  <a:ext uri="{0D108BD9-81ED-4DB2-BD59-A6C34878D82A}">
                    <a16:rowId xmlns:a16="http://schemas.microsoft.com/office/drawing/2014/main" val="1937877071"/>
                  </a:ext>
                </a:extLst>
              </a:tr>
              <a:tr h="1408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</a:rPr>
                        <a:t>«Пассажир»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15" marR="924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</a:rPr>
                        <a:t>Просмотр информации о маршрутах, остановках, расписаниях и тарифах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15" marR="92415" marT="0" marB="0"/>
                </a:tc>
                <a:extLst>
                  <a:ext uri="{0D108BD9-81ED-4DB2-BD59-A6C34878D82A}">
                    <a16:rowId xmlns:a16="http://schemas.microsoft.com/office/drawing/2014/main" val="782975725"/>
                  </a:ext>
                </a:extLst>
              </a:tr>
              <a:tr h="21150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</a:rPr>
                        <a:t>«Диспетчер»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15" marR="924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</a:rPr>
                        <a:t>Возможность смотреть, а также изменять информацию об остановках, расписаниях, маршрутах и их тарифах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15" marR="92415" marT="0" marB="0"/>
                </a:tc>
                <a:extLst>
                  <a:ext uri="{0D108BD9-81ED-4DB2-BD59-A6C34878D82A}">
                    <a16:rowId xmlns:a16="http://schemas.microsoft.com/office/drawing/2014/main" val="801105641"/>
                  </a:ext>
                </a:extLst>
              </a:tr>
              <a:tr h="1408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</a:rPr>
                        <a:t>«Администратор»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15" marR="924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</a:rPr>
                        <a:t>Кроме всех прав доступа диспетчера может удалять и создавать новые таблицы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15" marR="92415" marT="0" marB="0"/>
                </a:tc>
                <a:extLst>
                  <a:ext uri="{0D108BD9-81ED-4DB2-BD59-A6C34878D82A}">
                    <a16:rowId xmlns:a16="http://schemas.microsoft.com/office/drawing/2014/main" val="2724317259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08C7685-0042-DFAB-EE0A-88305EB9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71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29241-3CB6-9024-DAE0-6E95FA29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" y="1"/>
            <a:ext cx="7110412" cy="701040"/>
          </a:xfrm>
        </p:spPr>
        <p:txBody>
          <a:bodyPr/>
          <a:lstStyle/>
          <a:p>
            <a:r>
              <a:rPr lang="ru-RU" dirty="0"/>
              <a:t>Сравнение моделей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CA766E-B6A2-DA90-1E92-126E34A5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F2B6C869-C2B4-FD15-0419-542CE6DD2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856976"/>
              </p:ext>
            </p:extLst>
          </p:nvPr>
        </p:nvGraphicFramePr>
        <p:xfrm>
          <a:off x="1629795" y="960120"/>
          <a:ext cx="8932410" cy="524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7470">
                  <a:extLst>
                    <a:ext uri="{9D8B030D-6E8A-4147-A177-3AD203B41FA5}">
                      <a16:colId xmlns:a16="http://schemas.microsoft.com/office/drawing/2014/main" val="981837184"/>
                    </a:ext>
                  </a:extLst>
                </a:gridCol>
                <a:gridCol w="2977470">
                  <a:extLst>
                    <a:ext uri="{9D8B030D-6E8A-4147-A177-3AD203B41FA5}">
                      <a16:colId xmlns:a16="http://schemas.microsoft.com/office/drawing/2014/main" val="2786276145"/>
                    </a:ext>
                  </a:extLst>
                </a:gridCol>
                <a:gridCol w="2977470">
                  <a:extLst>
                    <a:ext uri="{9D8B030D-6E8A-4147-A177-3AD203B41FA5}">
                      <a16:colId xmlns:a16="http://schemas.microsoft.com/office/drawing/2014/main" val="2838679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Название модели</a:t>
                      </a:r>
                      <a:endParaRPr kumimoji="0" lang="ru-RU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Достоинства</a:t>
                      </a:r>
                      <a:endParaRPr kumimoji="0" lang="ru-RU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Недостатки</a:t>
                      </a:r>
                      <a:endParaRPr kumimoji="0" lang="ru-RU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414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Иерархическая</a:t>
                      </a:r>
                      <a:endParaRPr kumimoji="0" lang="ru-RU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строгая иерархия: один предок — много потомков;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подразумевает связь «один ко многим»;</a:t>
                      </a:r>
                      <a:endParaRPr kumimoji="0" lang="ru-RU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дублирование данных для двух и более предков.</a:t>
                      </a:r>
                      <a:endParaRPr kumimoji="0" lang="ru-RU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8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20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Сетевая</a:t>
                      </a:r>
                      <a:endParaRPr kumimoji="0" lang="ru-RU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любое число предков;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типизированный набор данных;</a:t>
                      </a:r>
                      <a:endParaRPr kumimoji="0" lang="ru-RU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высокая сложность системы из-за дополнительных связей</a:t>
                      </a:r>
                      <a:endParaRPr kumimoji="0" lang="ru-RU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0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Реляционная</a:t>
                      </a:r>
                      <a:endParaRPr kumimoji="0" lang="ru-RU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отсутствие иерархии на уровне элементов системы (таблиц);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Нет необходимости полностью знать структуру данных;</a:t>
                      </a:r>
                      <a:endParaRPr kumimoji="0" lang="ru-RU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относительный медленный доступ к данным;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требуется относительно большой объём памяти</a:t>
                      </a:r>
                      <a:endParaRPr kumimoji="0" lang="ru-RU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970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52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C9E07-7A42-3111-E0B5-8641F6C9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Схема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разработанной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базы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данных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62A094D-8D68-D96C-EAEA-32B244348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212" y="1038297"/>
            <a:ext cx="11689576" cy="5819703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ED371F1-E4EA-6EF0-AEFB-56721EBA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04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39AE6-0750-5E84-1A7E-5D987D5F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Model-View-Controller</a:t>
            </a:r>
            <a:endParaRPr lang="ru-RU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F4BE2-D532-53D7-C1B7-D4CD904F8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1699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MVC (Model–View–</a:t>
            </a:r>
            <a:r>
              <a:rPr lang="ru-RU" sz="2000" dirty="0" err="1"/>
              <a:t>Controller</a:t>
            </a:r>
            <a:r>
              <a:rPr lang="ru-RU" sz="2000" dirty="0"/>
              <a:t>, т. е. «Модель–Представление–Контроллер») — схема разделения данных и бизнес-логике по трём отдельным компонентам:</a:t>
            </a:r>
          </a:p>
          <a:p>
            <a:r>
              <a:rPr lang="ru-RU" sz="2000" dirty="0"/>
              <a:t>Модель представляет данные приложения и реагирует на изменения контроллера;</a:t>
            </a:r>
          </a:p>
          <a:p>
            <a:r>
              <a:rPr lang="ru-RU" sz="2000" dirty="0"/>
              <a:t>Контроллер реагирует на действия пользователя через представление, уведомляя модель об изменениях;</a:t>
            </a:r>
          </a:p>
          <a:p>
            <a:r>
              <a:rPr lang="ru-RU" sz="2000" dirty="0"/>
              <a:t>Представление отображает модель пользователю.</a:t>
            </a:r>
          </a:p>
          <a:p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454D17-7B43-F00D-4DFF-0F4707E9E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8782" y="1537957"/>
            <a:ext cx="6923040" cy="4776896"/>
          </a:xfrm>
          <a:prstGeom prst="rect">
            <a:avLst/>
          </a:prstGeom>
          <a:noFill/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1D7D89-3F0C-7689-D0C4-BD971C48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516F-1E38-4033-B31E-2C95E4C1E36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2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1381</TotalTime>
  <Words>661</Words>
  <Application>Microsoft Office PowerPoint</Application>
  <PresentationFormat>Широкоэкранный</PresentationFormat>
  <Paragraphs>159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Fira Code</vt:lpstr>
      <vt:lpstr>Times New Roman</vt:lpstr>
      <vt:lpstr>Office Theme</vt:lpstr>
      <vt:lpstr>Создание приложения для управления базой данных городской транспортной системы</vt:lpstr>
      <vt:lpstr>Цель и задачи</vt:lpstr>
      <vt:lpstr>Особенности общественного транспорта</vt:lpstr>
      <vt:lpstr>Формализация</vt:lpstr>
      <vt:lpstr>ER-модель</vt:lpstr>
      <vt:lpstr>Пользователи и их права доступа</vt:lpstr>
      <vt:lpstr>Сравнение моделей данных</vt:lpstr>
      <vt:lpstr>Схема разработанной базы данных</vt:lpstr>
      <vt:lpstr>Model-View-Controller</vt:lpstr>
      <vt:lpstr>Схема компонентов</vt:lpstr>
      <vt:lpstr>Выбор СУБД</vt:lpstr>
      <vt:lpstr>Интерфейс программы</vt:lpstr>
      <vt:lpstr>Интерфейс программы</vt:lpstr>
      <vt:lpstr>Проведение эксперимента</vt:lpstr>
      <vt:lpstr>Результаты эксперимента. Таблица</vt:lpstr>
      <vt:lpstr>Результаты эксперимента. График</vt:lpstr>
      <vt:lpstr>Заключение</vt:lpstr>
      <vt:lpstr>Дальнейшее 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данных, содержащая информацию о городской транспортной системе (ГТС)</dc:title>
  <dc:creator>IZEN 57</dc:creator>
  <cp:lastModifiedBy>IZEN 57</cp:lastModifiedBy>
  <cp:revision>7</cp:revision>
  <dcterms:created xsi:type="dcterms:W3CDTF">2022-09-05T11:27:35Z</dcterms:created>
  <dcterms:modified xsi:type="dcterms:W3CDTF">2022-09-16T11:47:57Z</dcterms:modified>
</cp:coreProperties>
</file>