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287" r:id="rId2"/>
  </p:sldMasterIdLst>
  <p:notesMasterIdLst>
    <p:notesMasterId r:id="rId78"/>
  </p:notesMasterIdLst>
  <p:handoutMasterIdLst>
    <p:handoutMasterId r:id="rId79"/>
  </p:handoutMasterIdLst>
  <p:sldIdLst>
    <p:sldId id="571" r:id="rId3"/>
    <p:sldId id="727" r:id="rId4"/>
    <p:sldId id="728" r:id="rId5"/>
    <p:sldId id="731" r:id="rId6"/>
    <p:sldId id="732" r:id="rId7"/>
    <p:sldId id="749" r:id="rId8"/>
    <p:sldId id="797" r:id="rId9"/>
    <p:sldId id="733" r:id="rId10"/>
    <p:sldId id="734" r:id="rId11"/>
    <p:sldId id="735" r:id="rId12"/>
    <p:sldId id="804" r:id="rId13"/>
    <p:sldId id="805" r:id="rId14"/>
    <p:sldId id="806" r:id="rId15"/>
    <p:sldId id="807" r:id="rId16"/>
    <p:sldId id="736" r:id="rId17"/>
    <p:sldId id="737" r:id="rId18"/>
    <p:sldId id="696" r:id="rId19"/>
    <p:sldId id="572" r:id="rId20"/>
    <p:sldId id="660" r:id="rId21"/>
    <p:sldId id="573" r:id="rId22"/>
    <p:sldId id="658" r:id="rId23"/>
    <p:sldId id="770" r:id="rId24"/>
    <p:sldId id="738" r:id="rId25"/>
    <p:sldId id="776" r:id="rId26"/>
    <p:sldId id="740" r:id="rId27"/>
    <p:sldId id="608" r:id="rId28"/>
    <p:sldId id="800" r:id="rId29"/>
    <p:sldId id="400" r:id="rId30"/>
    <p:sldId id="743" r:id="rId31"/>
    <p:sldId id="582" r:id="rId32"/>
    <p:sldId id="744" r:id="rId33"/>
    <p:sldId id="745" r:id="rId34"/>
    <p:sldId id="575" r:id="rId35"/>
    <p:sldId id="576" r:id="rId36"/>
    <p:sldId id="616" r:id="rId37"/>
    <p:sldId id="618" r:id="rId38"/>
    <p:sldId id="619" r:id="rId39"/>
    <p:sldId id="625" r:id="rId40"/>
    <p:sldId id="624" r:id="rId41"/>
    <p:sldId id="626" r:id="rId42"/>
    <p:sldId id="630" r:id="rId43"/>
    <p:sldId id="631" r:id="rId44"/>
    <p:sldId id="633" r:id="rId45"/>
    <p:sldId id="644" r:id="rId46"/>
    <p:sldId id="645" r:id="rId47"/>
    <p:sldId id="784" r:id="rId48"/>
    <p:sldId id="785" r:id="rId49"/>
    <p:sldId id="641" r:id="rId50"/>
    <p:sldId id="746" r:id="rId51"/>
    <p:sldId id="748" r:id="rId52"/>
    <p:sldId id="764" r:id="rId53"/>
    <p:sldId id="763" r:id="rId54"/>
    <p:sldId id="765" r:id="rId55"/>
    <p:sldId id="766" r:id="rId56"/>
    <p:sldId id="767" r:id="rId57"/>
    <p:sldId id="768" r:id="rId58"/>
    <p:sldId id="782" r:id="rId59"/>
    <p:sldId id="678" r:id="rId60"/>
    <p:sldId id="794" r:id="rId61"/>
    <p:sldId id="679" r:id="rId62"/>
    <p:sldId id="787" r:id="rId63"/>
    <p:sldId id="788" r:id="rId64"/>
    <p:sldId id="789" r:id="rId65"/>
    <p:sldId id="690" r:id="rId66"/>
    <p:sldId id="795" r:id="rId67"/>
    <p:sldId id="796" r:id="rId68"/>
    <p:sldId id="689" r:id="rId69"/>
    <p:sldId id="790" r:id="rId70"/>
    <p:sldId id="801" r:id="rId71"/>
    <p:sldId id="808" r:id="rId72"/>
    <p:sldId id="792" r:id="rId73"/>
    <p:sldId id="791" r:id="rId74"/>
    <p:sldId id="725" r:id="rId75"/>
    <p:sldId id="726" r:id="rId76"/>
    <p:sldId id="300" r:id="rId77"/>
  </p:sldIdLst>
  <p:sldSz cx="9144000" cy="6858000" type="screen4x3"/>
  <p:notesSz cx="6858000" cy="931386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F2F65145-AEA8-428C-8840-F740ADA08460}">
          <p14:sldIdLst>
            <p14:sldId id="571"/>
            <p14:sldId id="727"/>
            <p14:sldId id="728"/>
            <p14:sldId id="731"/>
            <p14:sldId id="732"/>
            <p14:sldId id="749"/>
            <p14:sldId id="797"/>
            <p14:sldId id="733"/>
            <p14:sldId id="734"/>
            <p14:sldId id="735"/>
            <p14:sldId id="804"/>
            <p14:sldId id="805"/>
            <p14:sldId id="806"/>
            <p14:sldId id="807"/>
            <p14:sldId id="736"/>
            <p14:sldId id="737"/>
            <p14:sldId id="696"/>
            <p14:sldId id="572"/>
            <p14:sldId id="660"/>
            <p14:sldId id="573"/>
            <p14:sldId id="658"/>
            <p14:sldId id="770"/>
            <p14:sldId id="738"/>
            <p14:sldId id="776"/>
            <p14:sldId id="740"/>
            <p14:sldId id="608"/>
            <p14:sldId id="800"/>
            <p14:sldId id="400"/>
            <p14:sldId id="743"/>
            <p14:sldId id="582"/>
            <p14:sldId id="744"/>
            <p14:sldId id="745"/>
            <p14:sldId id="575"/>
            <p14:sldId id="576"/>
            <p14:sldId id="616"/>
            <p14:sldId id="618"/>
            <p14:sldId id="619"/>
            <p14:sldId id="625"/>
            <p14:sldId id="624"/>
            <p14:sldId id="626"/>
            <p14:sldId id="630"/>
            <p14:sldId id="631"/>
            <p14:sldId id="633"/>
            <p14:sldId id="644"/>
            <p14:sldId id="645"/>
            <p14:sldId id="784"/>
            <p14:sldId id="785"/>
            <p14:sldId id="641"/>
            <p14:sldId id="746"/>
            <p14:sldId id="748"/>
            <p14:sldId id="764"/>
            <p14:sldId id="763"/>
            <p14:sldId id="765"/>
            <p14:sldId id="766"/>
            <p14:sldId id="767"/>
            <p14:sldId id="768"/>
            <p14:sldId id="782"/>
          </p14:sldIdLst>
        </p14:section>
        <p14:section name="Untitled Section" id="{8FFB3296-768A-466B-882A-6864E61C0802}">
          <p14:sldIdLst>
            <p14:sldId id="678"/>
            <p14:sldId id="794"/>
            <p14:sldId id="679"/>
            <p14:sldId id="787"/>
            <p14:sldId id="788"/>
            <p14:sldId id="789"/>
            <p14:sldId id="690"/>
            <p14:sldId id="795"/>
            <p14:sldId id="796"/>
            <p14:sldId id="689"/>
            <p14:sldId id="790"/>
            <p14:sldId id="801"/>
            <p14:sldId id="808"/>
            <p14:sldId id="792"/>
            <p14:sldId id="791"/>
            <p14:sldId id="725"/>
            <p14:sldId id="726"/>
            <p14:sldId id="300"/>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66CC"/>
    <a:srgbClr val="003760"/>
    <a:srgbClr val="FFCCFF"/>
    <a:srgbClr val="CCFF99"/>
    <a:srgbClr val="CCECFF"/>
    <a:srgbClr val="CCFFCC"/>
    <a:srgbClr val="D348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35" autoAdjust="0"/>
    <p:restoredTop sz="86355" autoAdjust="0"/>
  </p:normalViewPr>
  <p:slideViewPr>
    <p:cSldViewPr>
      <p:cViewPr>
        <p:scale>
          <a:sx n="66" d="100"/>
          <a:sy n="66" d="100"/>
        </p:scale>
        <p:origin x="-1200" y="0"/>
      </p:cViewPr>
      <p:guideLst>
        <p:guide orient="horz" pos="2160"/>
        <p:guide pos="2880"/>
      </p:guideLst>
    </p:cSldViewPr>
  </p:slideViewPr>
  <p:outlineViewPr>
    <p:cViewPr>
      <p:scale>
        <a:sx n="33" d="100"/>
        <a:sy n="33" d="100"/>
      </p:scale>
      <p:origin x="0" y="-8742"/>
    </p:cViewPr>
  </p:outlineViewPr>
  <p:notesTextViewPr>
    <p:cViewPr>
      <p:scale>
        <a:sx n="100" d="100"/>
        <a:sy n="100" d="100"/>
      </p:scale>
      <p:origin x="0" y="0"/>
    </p:cViewPr>
  </p:notesTextViewPr>
  <p:sorterViewPr>
    <p:cViewPr>
      <p:scale>
        <a:sx n="66" d="100"/>
        <a:sy n="66" d="100"/>
      </p:scale>
      <p:origin x="0" y="3642"/>
    </p:cViewPr>
  </p:sorterViewPr>
  <p:notesViewPr>
    <p:cSldViewPr>
      <p:cViewPr varScale="1">
        <p:scale>
          <a:sx n="68" d="100"/>
          <a:sy n="68" d="100"/>
        </p:scale>
        <p:origin x="-2634" y="-102"/>
      </p:cViewPr>
      <p:guideLst>
        <p:guide orient="horz" pos="2933"/>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charts/_rels/chart1.xml.rels><?xml version="1.0" encoding="UTF-8" standalone="yes"?>
<Relationships xmlns="http://schemas.openxmlformats.org/package/2006/relationships"><Relationship Id="rId2" Type="http://schemas.openxmlformats.org/officeDocument/2006/relationships/oleObject" Target="file:///C:\Users\Unimap_2\AppData\Local\Microsoft\Windows\Temporary%20Internet%20Files\Content.Outlook\OXR51J3W\PO_Evaluation_Biomedical_Electronic_Dec_2012_Ver2.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G:\1_Teaching\PO_Works\PO_Meeting\PO_Evaluation_Biomedical_Electronic_Dec_2012_Ver2_UtkIAP.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Unimap_2\Matsyuk\OBE%20related\PO%20attainment\PO_Evaluation_NewFormat_Sept%202013(Graduating%202013)%2020%20sept2013.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Unimap_2\Matsyuk\OBE%20related\PO%20attainment\PO_Evaluation_NewFormat_Sept%202013(Graduating%202013)%2020%20sept201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MY" sz="2400" b="1" i="0" u="none" strike="noStrike" baseline="0">
                <a:solidFill>
                  <a:srgbClr val="000000"/>
                </a:solidFill>
                <a:latin typeface="Calibri"/>
                <a:ea typeface="Calibri"/>
                <a:cs typeface="Calibri"/>
              </a:defRPr>
            </a:pPr>
            <a:r>
              <a:rPr lang="en-US" sz="2400"/>
              <a:t>Score Distribution ENT 318</a:t>
            </a:r>
          </a:p>
        </c:rich>
      </c:tx>
      <c:layout>
        <c:manualLayout>
          <c:xMode val="edge"/>
          <c:yMode val="edge"/>
          <c:x val="0.25109130319384232"/>
          <c:y val="8.2111503303466504E-4"/>
        </c:manualLayout>
      </c:layout>
      <c:overlay val="0"/>
    </c:title>
    <c:autoTitleDeleted val="0"/>
    <c:plotArea>
      <c:layout>
        <c:manualLayout>
          <c:layoutTarget val="inner"/>
          <c:xMode val="edge"/>
          <c:yMode val="edge"/>
          <c:x val="0.11000489345611472"/>
          <c:y val="0.10111399152029073"/>
          <c:w val="0.88297766368436303"/>
          <c:h val="0.75147574689942465"/>
        </c:manualLayout>
      </c:layout>
      <c:barChart>
        <c:barDir val="col"/>
        <c:grouping val="clustered"/>
        <c:varyColors val="0"/>
        <c:ser>
          <c:idx val="0"/>
          <c:order val="0"/>
          <c:spPr>
            <a:solidFill>
              <a:schemeClr val="accent2"/>
            </a:solidFill>
          </c:spPr>
          <c:invertIfNegative val="0"/>
          <c:dLbls>
            <c:spPr>
              <a:noFill/>
              <a:ln>
                <a:noFill/>
              </a:ln>
              <a:effectLst/>
            </c:spPr>
            <c:txPr>
              <a:bodyPr/>
              <a:lstStyle/>
              <a:p>
                <a:pPr>
                  <a:defRPr sz="2400"/>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'[PO_Evaluation_Biomedical_Electronic_Dec_2012_Ver2.xlsx]Step 4_ENT318'!$G$97:$G$100</c:f>
              <c:numCache>
                <c:formatCode>General</c:formatCode>
                <c:ptCount val="4"/>
                <c:pt idx="0">
                  <c:v>12</c:v>
                </c:pt>
                <c:pt idx="1">
                  <c:v>14</c:v>
                </c:pt>
                <c:pt idx="2">
                  <c:v>45</c:v>
                </c:pt>
                <c:pt idx="3">
                  <c:v>21</c:v>
                </c:pt>
              </c:numCache>
            </c:numRef>
          </c:val>
        </c:ser>
        <c:dLbls>
          <c:showLegendKey val="0"/>
          <c:showVal val="0"/>
          <c:showCatName val="0"/>
          <c:showSerName val="0"/>
          <c:showPercent val="0"/>
          <c:showBubbleSize val="0"/>
        </c:dLbls>
        <c:gapWidth val="150"/>
        <c:axId val="264229632"/>
        <c:axId val="264231936"/>
      </c:barChart>
      <c:catAx>
        <c:axId val="264229632"/>
        <c:scaling>
          <c:orientation val="minMax"/>
        </c:scaling>
        <c:delete val="0"/>
        <c:axPos val="b"/>
        <c:title>
          <c:tx>
            <c:rich>
              <a:bodyPr/>
              <a:lstStyle/>
              <a:p>
                <a:pPr>
                  <a:defRPr lang="en-MY" sz="2400" b="0" i="0" u="none" strike="noStrike" baseline="0">
                    <a:solidFill>
                      <a:srgbClr val="000000"/>
                    </a:solidFill>
                    <a:latin typeface="Calibri"/>
                    <a:ea typeface="Calibri"/>
                    <a:cs typeface="Calibri"/>
                  </a:defRPr>
                </a:pPr>
                <a:r>
                  <a:rPr lang="en-US" sz="2400" b="0"/>
                  <a:t>SCORE</a:t>
                </a:r>
              </a:p>
            </c:rich>
          </c:tx>
          <c:layout>
            <c:manualLayout>
              <c:xMode val="edge"/>
              <c:yMode val="edge"/>
              <c:x val="0.47902149871715471"/>
              <c:y val="0.90719816272965881"/>
            </c:manualLayout>
          </c:layout>
          <c:overlay val="0"/>
        </c:title>
        <c:numFmt formatCode="General" sourceLinked="1"/>
        <c:majorTickMark val="out"/>
        <c:minorTickMark val="none"/>
        <c:tickLblPos val="nextTo"/>
        <c:txPr>
          <a:bodyPr rot="0" vert="horz"/>
          <a:lstStyle/>
          <a:p>
            <a:pPr>
              <a:defRPr lang="en-MY" sz="1400" b="0" i="0" u="none" strike="noStrike" baseline="0">
                <a:solidFill>
                  <a:srgbClr val="000000"/>
                </a:solidFill>
                <a:latin typeface="Calibri"/>
                <a:ea typeface="Calibri"/>
                <a:cs typeface="Calibri"/>
              </a:defRPr>
            </a:pPr>
            <a:endParaRPr lang="ja-JP"/>
          </a:p>
        </c:txPr>
        <c:crossAx val="264231936"/>
        <c:crosses val="autoZero"/>
        <c:auto val="1"/>
        <c:lblAlgn val="ctr"/>
        <c:lblOffset val="100"/>
        <c:noMultiLvlLbl val="0"/>
      </c:catAx>
      <c:valAx>
        <c:axId val="264231936"/>
        <c:scaling>
          <c:orientation val="minMax"/>
        </c:scaling>
        <c:delete val="0"/>
        <c:axPos val="l"/>
        <c:title>
          <c:tx>
            <c:rich>
              <a:bodyPr/>
              <a:lstStyle/>
              <a:p>
                <a:pPr>
                  <a:defRPr lang="en-MY" sz="2400" b="0" i="0" u="none" strike="noStrike" baseline="0">
                    <a:solidFill>
                      <a:srgbClr val="000000"/>
                    </a:solidFill>
                    <a:latin typeface="Calibri"/>
                    <a:ea typeface="Calibri"/>
                    <a:cs typeface="Calibri"/>
                  </a:defRPr>
                </a:pPr>
                <a:r>
                  <a:rPr lang="en-US" sz="2400" b="0"/>
                  <a:t># STUDENT</a:t>
                </a:r>
              </a:p>
            </c:rich>
          </c:tx>
          <c:layout>
            <c:manualLayout>
              <c:xMode val="edge"/>
              <c:yMode val="edge"/>
              <c:x val="5.1449467692942881E-3"/>
              <c:y val="0.2804038827043171"/>
            </c:manualLayout>
          </c:layout>
          <c:overlay val="0"/>
        </c:title>
        <c:numFmt formatCode="General" sourceLinked="1"/>
        <c:majorTickMark val="out"/>
        <c:minorTickMark val="none"/>
        <c:tickLblPos val="nextTo"/>
        <c:txPr>
          <a:bodyPr rot="0" vert="horz"/>
          <a:lstStyle/>
          <a:p>
            <a:pPr>
              <a:defRPr lang="en-MY" sz="1200" b="0" i="0" u="none" strike="noStrike" baseline="0">
                <a:solidFill>
                  <a:srgbClr val="000000"/>
                </a:solidFill>
                <a:latin typeface="Calibri"/>
                <a:ea typeface="Calibri"/>
                <a:cs typeface="Calibri"/>
              </a:defRPr>
            </a:pPr>
            <a:endParaRPr lang="ja-JP"/>
          </a:p>
        </c:txPr>
        <c:crossAx val="264229632"/>
        <c:crosses val="autoZero"/>
        <c:crossBetween val="between"/>
      </c:valAx>
    </c:plotArea>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ja-JP"/>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MY" sz="2400" b="1" i="0" u="none" strike="noStrike" baseline="0">
                <a:solidFill>
                  <a:srgbClr val="000000"/>
                </a:solidFill>
                <a:latin typeface="Arial"/>
                <a:ea typeface="Arial"/>
                <a:cs typeface="Arial"/>
              </a:defRPr>
            </a:pPr>
            <a:r>
              <a:rPr lang="en-MY" sz="2400"/>
              <a:t>PO ATTAINMENT - COHORT</a:t>
            </a:r>
            <a:r>
              <a:rPr lang="en-MY" sz="2400" baseline="0"/>
              <a:t> GRADUATING XXXX</a:t>
            </a:r>
            <a:endParaRPr lang="en-MY" sz="2400"/>
          </a:p>
        </c:rich>
      </c:tx>
      <c:layout>
        <c:manualLayout>
          <c:xMode val="edge"/>
          <c:yMode val="edge"/>
          <c:x val="0.14244435066101824"/>
          <c:y val="4.7604343574700428E-4"/>
        </c:manualLayout>
      </c:layout>
      <c:overlay val="0"/>
      <c:spPr>
        <a:noFill/>
        <a:ln w="25400">
          <a:noFill/>
        </a:ln>
      </c:spPr>
    </c:title>
    <c:autoTitleDeleted val="0"/>
    <c:plotArea>
      <c:layout>
        <c:manualLayout>
          <c:layoutTarget val="inner"/>
          <c:xMode val="edge"/>
          <c:yMode val="edge"/>
          <c:x val="5.8943357277270042E-2"/>
          <c:y val="0.11832484174772272"/>
          <c:w val="0.91646258928943447"/>
          <c:h val="0.74903067263650869"/>
        </c:manualLayout>
      </c:layout>
      <c:barChart>
        <c:barDir val="col"/>
        <c:grouping val="clustered"/>
        <c:varyColors val="0"/>
        <c:ser>
          <c:idx val="1"/>
          <c:order val="0"/>
          <c:spPr>
            <a:solidFill>
              <a:srgbClr val="993366"/>
            </a:solidFill>
            <a:ln w="12700">
              <a:solidFill>
                <a:srgbClr val="000000"/>
              </a:solidFill>
              <a:prstDash val="solid"/>
            </a:ln>
          </c:spPr>
          <c:invertIfNegative val="0"/>
          <c:cat>
            <c:multiLvlStrRef>
              <c:f>'Step 5_PO_Cohort_Grad_2012'!$C$1:$AG$2</c:f>
              <c:multiLvlStrCache>
                <c:ptCount val="31"/>
                <c:lvl>
                  <c:pt idx="0">
                    <c:v>PC1</c:v>
                  </c:pt>
                  <c:pt idx="1">
                    <c:v>PC2</c:v>
                  </c:pt>
                  <c:pt idx="2">
                    <c:v>PC3</c:v>
                  </c:pt>
                  <c:pt idx="3">
                    <c:v>PC1</c:v>
                  </c:pt>
                  <c:pt idx="4">
                    <c:v>PC2</c:v>
                  </c:pt>
                  <c:pt idx="5">
                    <c:v>PC3</c:v>
                  </c:pt>
                  <c:pt idx="6">
                    <c:v>PC1</c:v>
                  </c:pt>
                  <c:pt idx="7">
                    <c:v>PC2</c:v>
                  </c:pt>
                  <c:pt idx="8">
                    <c:v>PC3</c:v>
                  </c:pt>
                  <c:pt idx="9">
                    <c:v>PC1</c:v>
                  </c:pt>
                  <c:pt idx="10">
                    <c:v>PC2</c:v>
                  </c:pt>
                  <c:pt idx="11">
                    <c:v>PC3</c:v>
                  </c:pt>
                  <c:pt idx="12">
                    <c:v>PC1</c:v>
                  </c:pt>
                  <c:pt idx="13">
                    <c:v>PC2</c:v>
                  </c:pt>
                  <c:pt idx="14">
                    <c:v>PC3</c:v>
                  </c:pt>
                  <c:pt idx="15">
                    <c:v>PC1</c:v>
                  </c:pt>
                  <c:pt idx="16">
                    <c:v>PC2</c:v>
                  </c:pt>
                  <c:pt idx="17">
                    <c:v>PC1</c:v>
                  </c:pt>
                  <c:pt idx="18">
                    <c:v>PC2</c:v>
                  </c:pt>
                  <c:pt idx="19">
                    <c:v>PC1</c:v>
                  </c:pt>
                  <c:pt idx="20">
                    <c:v>PC2</c:v>
                  </c:pt>
                  <c:pt idx="21">
                    <c:v>PC1</c:v>
                  </c:pt>
                  <c:pt idx="22">
                    <c:v>PC2</c:v>
                  </c:pt>
                  <c:pt idx="23">
                    <c:v>PC3</c:v>
                  </c:pt>
                  <c:pt idx="24">
                    <c:v>PC1</c:v>
                  </c:pt>
                  <c:pt idx="25">
                    <c:v>PC2</c:v>
                  </c:pt>
                  <c:pt idx="26">
                    <c:v>PC3</c:v>
                  </c:pt>
                  <c:pt idx="27">
                    <c:v>PC1</c:v>
                  </c:pt>
                  <c:pt idx="28">
                    <c:v>PC2</c:v>
                  </c:pt>
                  <c:pt idx="29">
                    <c:v>PC1</c:v>
                  </c:pt>
                  <c:pt idx="30">
                    <c:v>PC2</c:v>
                  </c:pt>
                </c:lvl>
                <c:lvl>
                  <c:pt idx="0">
                    <c:v>PO1</c:v>
                  </c:pt>
                  <c:pt idx="3">
                    <c:v>PO2</c:v>
                  </c:pt>
                  <c:pt idx="6">
                    <c:v>PO3</c:v>
                  </c:pt>
                  <c:pt idx="9">
                    <c:v>PO4</c:v>
                  </c:pt>
                  <c:pt idx="12">
                    <c:v>PO5</c:v>
                  </c:pt>
                  <c:pt idx="15">
                    <c:v>PO6</c:v>
                  </c:pt>
                  <c:pt idx="17">
                    <c:v>PO7</c:v>
                  </c:pt>
                  <c:pt idx="19">
                    <c:v>PO8</c:v>
                  </c:pt>
                  <c:pt idx="21">
                    <c:v>PO9</c:v>
                  </c:pt>
                  <c:pt idx="24">
                    <c:v>PO10</c:v>
                  </c:pt>
                  <c:pt idx="27">
                    <c:v>PO11</c:v>
                  </c:pt>
                  <c:pt idx="29">
                    <c:v>PO12</c:v>
                  </c:pt>
                </c:lvl>
              </c:multiLvlStrCache>
            </c:multiLvlStrRef>
          </c:cat>
          <c:val>
            <c:numRef>
              <c:f>'Step 5_PO_Cohort_Grad_2012'!$C$5:$AG$5</c:f>
              <c:numCache>
                <c:formatCode>0.0</c:formatCode>
                <c:ptCount val="31"/>
                <c:pt idx="0">
                  <c:v>0</c:v>
                </c:pt>
                <c:pt idx="1">
                  <c:v>56.263157894736906</c:v>
                </c:pt>
                <c:pt idx="2">
                  <c:v>0</c:v>
                </c:pt>
                <c:pt idx="3">
                  <c:v>0</c:v>
                </c:pt>
                <c:pt idx="4">
                  <c:v>0</c:v>
                </c:pt>
                <c:pt idx="5">
                  <c:v>59.59</c:v>
                </c:pt>
                <c:pt idx="6">
                  <c:v>67.289473684210677</c:v>
                </c:pt>
                <c:pt idx="7">
                  <c:v>79.868421052631348</c:v>
                </c:pt>
                <c:pt idx="8">
                  <c:v>0</c:v>
                </c:pt>
                <c:pt idx="9">
                  <c:v>0</c:v>
                </c:pt>
                <c:pt idx="10">
                  <c:v>0</c:v>
                </c:pt>
                <c:pt idx="11">
                  <c:v>0</c:v>
                </c:pt>
                <c:pt idx="12">
                  <c:v>79.868421052631348</c:v>
                </c:pt>
                <c:pt idx="13">
                  <c:v>0</c:v>
                </c:pt>
                <c:pt idx="14">
                  <c:v>79.868421052631348</c:v>
                </c:pt>
                <c:pt idx="15">
                  <c:v>0</c:v>
                </c:pt>
                <c:pt idx="16">
                  <c:v>0</c:v>
                </c:pt>
                <c:pt idx="17">
                  <c:v>0</c:v>
                </c:pt>
                <c:pt idx="18">
                  <c:v>0</c:v>
                </c:pt>
                <c:pt idx="19">
                  <c:v>0</c:v>
                </c:pt>
                <c:pt idx="20">
                  <c:v>0</c:v>
                </c:pt>
                <c:pt idx="21">
                  <c:v>66.84210526315789</c:v>
                </c:pt>
                <c:pt idx="22">
                  <c:v>66.84210526315789</c:v>
                </c:pt>
                <c:pt idx="23">
                  <c:v>79.868421052631348</c:v>
                </c:pt>
                <c:pt idx="24">
                  <c:v>0</c:v>
                </c:pt>
                <c:pt idx="25">
                  <c:v>0</c:v>
                </c:pt>
                <c:pt idx="26">
                  <c:v>0</c:v>
                </c:pt>
                <c:pt idx="27">
                  <c:v>0</c:v>
                </c:pt>
                <c:pt idx="28">
                  <c:v>0</c:v>
                </c:pt>
                <c:pt idx="29">
                  <c:v>0</c:v>
                </c:pt>
                <c:pt idx="30">
                  <c:v>0</c:v>
                </c:pt>
              </c:numCache>
            </c:numRef>
          </c:val>
        </c:ser>
        <c:dLbls>
          <c:showLegendKey val="0"/>
          <c:showVal val="0"/>
          <c:showCatName val="0"/>
          <c:showSerName val="0"/>
          <c:showPercent val="0"/>
          <c:showBubbleSize val="0"/>
        </c:dLbls>
        <c:gapWidth val="150"/>
        <c:axId val="269536256"/>
        <c:axId val="300266240"/>
      </c:barChart>
      <c:catAx>
        <c:axId val="269536256"/>
        <c:scaling>
          <c:orientation val="minMax"/>
        </c:scaling>
        <c:delete val="0"/>
        <c:axPos val="b"/>
        <c:numFmt formatCode="General" sourceLinked="1"/>
        <c:majorTickMark val="out"/>
        <c:minorTickMark val="none"/>
        <c:tickLblPos val="nextTo"/>
        <c:txPr>
          <a:bodyPr rot="0" vert="horz"/>
          <a:lstStyle/>
          <a:p>
            <a:pPr>
              <a:defRPr lang="en-MY" sz="1000"/>
            </a:pPr>
            <a:endParaRPr lang="ja-JP"/>
          </a:p>
        </c:txPr>
        <c:crossAx val="300266240"/>
        <c:crosses val="autoZero"/>
        <c:auto val="1"/>
        <c:lblAlgn val="ctr"/>
        <c:lblOffset val="100"/>
        <c:noMultiLvlLbl val="0"/>
      </c:catAx>
      <c:valAx>
        <c:axId val="300266240"/>
        <c:scaling>
          <c:orientation val="minMax"/>
          <c:max val="100"/>
        </c:scaling>
        <c:delete val="0"/>
        <c:axPos val="l"/>
        <c:majorGridlines>
          <c:spPr>
            <a:ln w="3175">
              <a:solidFill>
                <a:srgbClr val="000000"/>
              </a:solidFill>
              <a:prstDash val="solid"/>
            </a:ln>
          </c:spPr>
        </c:majorGridlines>
        <c:title>
          <c:tx>
            <c:rich>
              <a:bodyPr/>
              <a:lstStyle/>
              <a:p>
                <a:pPr>
                  <a:defRPr lang="en-MY" sz="1550" b="1" i="0" u="none" strike="noStrike" baseline="0">
                    <a:solidFill>
                      <a:srgbClr val="000000"/>
                    </a:solidFill>
                    <a:latin typeface="Arial"/>
                    <a:ea typeface="Arial"/>
                    <a:cs typeface="Arial"/>
                  </a:defRPr>
                </a:pPr>
                <a:r>
                  <a:rPr lang="en-US"/>
                  <a:t>%</a:t>
                </a:r>
              </a:p>
            </c:rich>
          </c:tx>
          <c:layout>
            <c:manualLayout>
              <c:xMode val="edge"/>
              <c:yMode val="edge"/>
              <c:x val="0"/>
              <c:y val="0.40307355134718181"/>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lang="en-MY" sz="1000" b="0" i="0" u="none" strike="noStrike" baseline="0">
                <a:solidFill>
                  <a:srgbClr val="000000"/>
                </a:solidFill>
                <a:latin typeface="Arial"/>
                <a:ea typeface="Arial"/>
                <a:cs typeface="Arial"/>
              </a:defRPr>
            </a:pPr>
            <a:endParaRPr lang="ja-JP"/>
          </a:p>
        </c:txPr>
        <c:crossAx val="269536256"/>
        <c:crosses val="autoZero"/>
        <c:crossBetween val="between"/>
      </c:valAx>
      <c:spPr>
        <a:solidFill>
          <a:srgbClr val="C0C0C0"/>
        </a:solidFill>
        <a:ln w="12700">
          <a:solidFill>
            <a:srgbClr val="808080"/>
          </a:solidFill>
          <a:prstDash val="solid"/>
        </a:ln>
      </c:spPr>
    </c:plotArea>
    <c:plotVisOnly val="1"/>
    <c:dispBlanksAs val="gap"/>
    <c:showDLblsOverMax val="0"/>
  </c:chart>
  <c:spPr>
    <a:noFill/>
    <a:ln w="3175">
      <a:noFill/>
      <a:prstDash val="solid"/>
    </a:ln>
  </c:spPr>
  <c:txPr>
    <a:bodyPr/>
    <a:lstStyle/>
    <a:p>
      <a:pPr>
        <a:defRPr sz="1550" b="0" i="0" u="none" strike="noStrike" baseline="0">
          <a:solidFill>
            <a:srgbClr val="000000"/>
          </a:solidFill>
          <a:latin typeface="Arial"/>
          <a:ea typeface="Arial"/>
          <a:cs typeface="Arial"/>
        </a:defRPr>
      </a:pPr>
      <a:endParaRPr lang="ja-JP"/>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MY" sz="2400" b="1" i="0" u="none" strike="noStrike" baseline="0">
                <a:solidFill>
                  <a:srgbClr val="000000"/>
                </a:solidFill>
                <a:latin typeface="Arial"/>
                <a:ea typeface="Arial"/>
                <a:cs typeface="Arial"/>
              </a:defRPr>
            </a:pPr>
            <a:r>
              <a:rPr lang="en-MY" sz="2400"/>
              <a:t>PO ATTAINMENT - Cohort</a:t>
            </a:r>
            <a:r>
              <a:rPr lang="en-MY" sz="2400" baseline="0"/>
              <a:t> Graduating 2013</a:t>
            </a:r>
            <a:endParaRPr lang="en-MY" sz="2400"/>
          </a:p>
        </c:rich>
      </c:tx>
      <c:layout>
        <c:manualLayout>
          <c:xMode val="edge"/>
          <c:yMode val="edge"/>
          <c:x val="0.15376876876876877"/>
          <c:y val="2.2684669142329899E-4"/>
        </c:manualLayout>
      </c:layout>
      <c:overlay val="0"/>
      <c:spPr>
        <a:noFill/>
        <a:ln w="25400">
          <a:noFill/>
        </a:ln>
      </c:spPr>
    </c:title>
    <c:autoTitleDeleted val="0"/>
    <c:plotArea>
      <c:layout>
        <c:manualLayout>
          <c:layoutTarget val="inner"/>
          <c:xMode val="edge"/>
          <c:yMode val="edge"/>
          <c:x val="7.4092596533541416E-2"/>
          <c:y val="7.0261440291096988E-2"/>
          <c:w val="0.90134957792438108"/>
          <c:h val="0.76232570143850797"/>
        </c:manualLayout>
      </c:layout>
      <c:barChart>
        <c:barDir val="col"/>
        <c:grouping val="clustered"/>
        <c:varyColors val="0"/>
        <c:ser>
          <c:idx val="1"/>
          <c:order val="0"/>
          <c:tx>
            <c:v>PO/PC</c:v>
          </c:tx>
          <c:spPr>
            <a:solidFill>
              <a:srgbClr val="993366"/>
            </a:solidFill>
            <a:ln w="12700">
              <a:solidFill>
                <a:srgbClr val="000000"/>
              </a:solidFill>
              <a:prstDash val="solid"/>
            </a:ln>
          </c:spPr>
          <c:invertIfNegative val="0"/>
          <c:cat>
            <c:multiLvlStrRef>
              <c:f>'Step 5_PO att. graduating 2013'!$C$1:$AG$2</c:f>
              <c:multiLvlStrCache>
                <c:ptCount val="28"/>
                <c:lvl>
                  <c:pt idx="0">
                    <c:v>PC1</c:v>
                  </c:pt>
                  <c:pt idx="1">
                    <c:v>PC2</c:v>
                  </c:pt>
                  <c:pt idx="2">
                    <c:v>PC3</c:v>
                  </c:pt>
                  <c:pt idx="3">
                    <c:v>PC1</c:v>
                  </c:pt>
                  <c:pt idx="4">
                    <c:v>PC2</c:v>
                  </c:pt>
                  <c:pt idx="5">
                    <c:v>PC3</c:v>
                  </c:pt>
                  <c:pt idx="6">
                    <c:v>PC2</c:v>
                  </c:pt>
                  <c:pt idx="7">
                    <c:v>PC3</c:v>
                  </c:pt>
                  <c:pt idx="8">
                    <c:v>PC1</c:v>
                  </c:pt>
                  <c:pt idx="9">
                    <c:v>PC2</c:v>
                  </c:pt>
                  <c:pt idx="10">
                    <c:v>PC3</c:v>
                  </c:pt>
                  <c:pt idx="11">
                    <c:v>PC2</c:v>
                  </c:pt>
                  <c:pt idx="12">
                    <c:v>PC3</c:v>
                  </c:pt>
                  <c:pt idx="13">
                    <c:v>PC1</c:v>
                  </c:pt>
                  <c:pt idx="14">
                    <c:v>PC2</c:v>
                  </c:pt>
                  <c:pt idx="15">
                    <c:v>PC1</c:v>
                  </c:pt>
                  <c:pt idx="16">
                    <c:v>PC2</c:v>
                  </c:pt>
                  <c:pt idx="17">
                    <c:v>PC1</c:v>
                  </c:pt>
                  <c:pt idx="18">
                    <c:v>PC2</c:v>
                  </c:pt>
                  <c:pt idx="19">
                    <c:v>PC1</c:v>
                  </c:pt>
                  <c:pt idx="20">
                    <c:v>PC2</c:v>
                  </c:pt>
                  <c:pt idx="21">
                    <c:v>PC1</c:v>
                  </c:pt>
                  <c:pt idx="22">
                    <c:v>PC2</c:v>
                  </c:pt>
                  <c:pt idx="23">
                    <c:v>PC3</c:v>
                  </c:pt>
                  <c:pt idx="24">
                    <c:v>PC1</c:v>
                  </c:pt>
                  <c:pt idx="25">
                    <c:v>PC2</c:v>
                  </c:pt>
                  <c:pt idx="26">
                    <c:v>PC1</c:v>
                  </c:pt>
                  <c:pt idx="27">
                    <c:v>PC2</c:v>
                  </c:pt>
                </c:lvl>
                <c:lvl>
                  <c:pt idx="0">
                    <c:v>PO1</c:v>
                  </c:pt>
                  <c:pt idx="3">
                    <c:v>PO2</c:v>
                  </c:pt>
                  <c:pt idx="6">
                    <c:v>PO3</c:v>
                  </c:pt>
                  <c:pt idx="8">
                    <c:v>PO4</c:v>
                  </c:pt>
                  <c:pt idx="11">
                    <c:v>PO5</c:v>
                  </c:pt>
                  <c:pt idx="13">
                    <c:v>PO6</c:v>
                  </c:pt>
                  <c:pt idx="15">
                    <c:v>PO7</c:v>
                  </c:pt>
                  <c:pt idx="17">
                    <c:v>PO8</c:v>
                  </c:pt>
                  <c:pt idx="19">
                    <c:v>PO9</c:v>
                  </c:pt>
                  <c:pt idx="21">
                    <c:v>PO10</c:v>
                  </c:pt>
                  <c:pt idx="24">
                    <c:v>PO11</c:v>
                  </c:pt>
                  <c:pt idx="26">
                    <c:v>PO12</c:v>
                  </c:pt>
                </c:lvl>
              </c:multiLvlStrCache>
            </c:multiLvlStrRef>
          </c:cat>
          <c:val>
            <c:numRef>
              <c:f>'Step 5_PO att. graduating 2013'!$C$11:$AG$11</c:f>
              <c:numCache>
                <c:formatCode>0.0</c:formatCode>
                <c:ptCount val="28"/>
                <c:pt idx="0">
                  <c:v>52.478723404255319</c:v>
                </c:pt>
                <c:pt idx="1">
                  <c:v>69.476744186046517</c:v>
                </c:pt>
                <c:pt idx="2">
                  <c:v>75.342789598108752</c:v>
                </c:pt>
                <c:pt idx="3">
                  <c:v>52.478723404255319</c:v>
                </c:pt>
                <c:pt idx="4">
                  <c:v>56.173771283661395</c:v>
                </c:pt>
                <c:pt idx="5">
                  <c:v>71.312056737588676</c:v>
                </c:pt>
                <c:pt idx="6">
                  <c:v>79.17647058823529</c:v>
                </c:pt>
                <c:pt idx="7">
                  <c:v>70.723404255319153</c:v>
                </c:pt>
                <c:pt idx="8">
                  <c:v>70.921985815602852</c:v>
                </c:pt>
                <c:pt idx="9">
                  <c:v>69.182417582417571</c:v>
                </c:pt>
                <c:pt idx="10">
                  <c:v>70.723404255319153</c:v>
                </c:pt>
                <c:pt idx="11">
                  <c:v>79.911347517730505</c:v>
                </c:pt>
                <c:pt idx="12">
                  <c:v>70.723404255319153</c:v>
                </c:pt>
                <c:pt idx="13">
                  <c:v>58.31377777777778</c:v>
                </c:pt>
                <c:pt idx="14">
                  <c:v>58.31377777777778</c:v>
                </c:pt>
                <c:pt idx="15">
                  <c:v>66.600000000000009</c:v>
                </c:pt>
                <c:pt idx="16">
                  <c:v>66.600000000000009</c:v>
                </c:pt>
                <c:pt idx="17">
                  <c:v>58.31377777777778</c:v>
                </c:pt>
                <c:pt idx="18">
                  <c:v>58.31377777777778</c:v>
                </c:pt>
                <c:pt idx="19">
                  <c:v>69.182417582417571</c:v>
                </c:pt>
                <c:pt idx="20">
                  <c:v>69.182417582417571</c:v>
                </c:pt>
                <c:pt idx="21">
                  <c:v>79.911347517730505</c:v>
                </c:pt>
                <c:pt idx="22">
                  <c:v>73.829787234042556</c:v>
                </c:pt>
                <c:pt idx="23">
                  <c:v>72.978723404255319</c:v>
                </c:pt>
                <c:pt idx="24">
                  <c:v>76.978723404255319</c:v>
                </c:pt>
                <c:pt idx="25">
                  <c:v>70.921985815602852</c:v>
                </c:pt>
                <c:pt idx="26">
                  <c:v>52.010989010989015</c:v>
                </c:pt>
                <c:pt idx="27">
                  <c:v>79.007092198581546</c:v>
                </c:pt>
              </c:numCache>
            </c:numRef>
          </c:val>
        </c:ser>
        <c:dLbls>
          <c:showLegendKey val="0"/>
          <c:showVal val="0"/>
          <c:showCatName val="0"/>
          <c:showSerName val="0"/>
          <c:showPercent val="0"/>
          <c:showBubbleSize val="0"/>
        </c:dLbls>
        <c:gapWidth val="150"/>
        <c:axId val="300981248"/>
        <c:axId val="301135744"/>
      </c:barChart>
      <c:catAx>
        <c:axId val="300981248"/>
        <c:scaling>
          <c:orientation val="minMax"/>
        </c:scaling>
        <c:delete val="0"/>
        <c:axPos val="b"/>
        <c:numFmt formatCode="General" sourceLinked="1"/>
        <c:majorTickMark val="out"/>
        <c:minorTickMark val="none"/>
        <c:tickLblPos val="nextTo"/>
        <c:txPr>
          <a:bodyPr rot="0" vert="horz"/>
          <a:lstStyle/>
          <a:p>
            <a:pPr>
              <a:defRPr sz="1100"/>
            </a:pPr>
            <a:endParaRPr lang="ja-JP"/>
          </a:p>
        </c:txPr>
        <c:crossAx val="301135744"/>
        <c:crosses val="autoZero"/>
        <c:auto val="1"/>
        <c:lblAlgn val="ctr"/>
        <c:lblOffset val="100"/>
        <c:noMultiLvlLbl val="0"/>
      </c:catAx>
      <c:valAx>
        <c:axId val="301135744"/>
        <c:scaling>
          <c:orientation val="minMax"/>
          <c:max val="100"/>
        </c:scaling>
        <c:delete val="0"/>
        <c:axPos val="l"/>
        <c:majorGridlines>
          <c:spPr>
            <a:ln w="3175">
              <a:solidFill>
                <a:srgbClr val="000000"/>
              </a:solidFill>
              <a:prstDash val="solid"/>
            </a:ln>
          </c:spPr>
        </c:majorGridlines>
        <c:title>
          <c:tx>
            <c:rich>
              <a:bodyPr/>
              <a:lstStyle/>
              <a:p>
                <a:pPr>
                  <a:defRPr lang="en-MY" sz="1400" b="1" i="0" u="none" strike="noStrike" baseline="0">
                    <a:solidFill>
                      <a:srgbClr val="000000"/>
                    </a:solidFill>
                    <a:latin typeface="Arial"/>
                    <a:ea typeface="Arial"/>
                    <a:cs typeface="Arial"/>
                  </a:defRPr>
                </a:pPr>
                <a:r>
                  <a:rPr lang="en-US" sz="1400"/>
                  <a:t>%</a:t>
                </a:r>
              </a:p>
            </c:rich>
          </c:tx>
          <c:layout>
            <c:manualLayout>
              <c:xMode val="edge"/>
              <c:yMode val="edge"/>
              <c:x val="9.2266074102700593E-5"/>
              <c:y val="0.43821979519843635"/>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lang="en-MY" sz="1200" b="0" i="0" u="none" strike="noStrike" baseline="0">
                <a:solidFill>
                  <a:srgbClr val="000000"/>
                </a:solidFill>
                <a:latin typeface="Arial"/>
                <a:ea typeface="Arial"/>
                <a:cs typeface="Arial"/>
              </a:defRPr>
            </a:pPr>
            <a:endParaRPr lang="ja-JP"/>
          </a:p>
        </c:txPr>
        <c:crossAx val="300981248"/>
        <c:crosses val="autoZero"/>
        <c:crossBetween val="between"/>
      </c:valAx>
      <c:spPr>
        <a:solidFill>
          <a:srgbClr val="C0C0C0"/>
        </a:solidFill>
        <a:ln w="12700">
          <a:solidFill>
            <a:srgbClr val="808080"/>
          </a:solidFill>
          <a:prstDash val="solid"/>
        </a:ln>
      </c:spPr>
    </c:plotArea>
    <c:plotVisOnly val="1"/>
    <c:dispBlanksAs val="gap"/>
    <c:showDLblsOverMax val="0"/>
  </c:chart>
  <c:spPr>
    <a:noFill/>
    <a:ln w="3175">
      <a:noFill/>
      <a:prstDash val="solid"/>
    </a:ln>
  </c:spPr>
  <c:txPr>
    <a:bodyPr/>
    <a:lstStyle/>
    <a:p>
      <a:pPr>
        <a:defRPr sz="1550" b="0" i="0" u="none" strike="noStrike" baseline="0">
          <a:solidFill>
            <a:srgbClr val="000000"/>
          </a:solidFill>
          <a:latin typeface="Arial"/>
          <a:ea typeface="Arial"/>
          <a:cs typeface="Arial"/>
        </a:defRPr>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MY" sz="2400" b="1" i="0" u="none" strike="noStrike" baseline="0">
                <a:solidFill>
                  <a:srgbClr val="000000"/>
                </a:solidFill>
                <a:latin typeface="Arial"/>
                <a:ea typeface="Arial"/>
                <a:cs typeface="Arial"/>
              </a:defRPr>
            </a:pPr>
            <a:r>
              <a:rPr lang="en-MY" sz="2400"/>
              <a:t>PO ATTAINMENT - Fartini Mohd Suhut</a:t>
            </a:r>
          </a:p>
        </c:rich>
      </c:tx>
      <c:layout>
        <c:manualLayout>
          <c:xMode val="edge"/>
          <c:yMode val="edge"/>
          <c:x val="0.23836191556563904"/>
          <c:y val="6.5517760279965004E-2"/>
        </c:manualLayout>
      </c:layout>
      <c:overlay val="0"/>
      <c:spPr>
        <a:noFill/>
        <a:ln w="25400">
          <a:noFill/>
        </a:ln>
      </c:spPr>
    </c:title>
    <c:autoTitleDeleted val="0"/>
    <c:plotArea>
      <c:layout>
        <c:manualLayout>
          <c:layoutTarget val="inner"/>
          <c:xMode val="edge"/>
          <c:yMode val="edge"/>
          <c:x val="6.7364540237555046E-2"/>
          <c:y val="0.15904461942257217"/>
          <c:w val="0.90488700564971747"/>
          <c:h val="0.72666421697287842"/>
        </c:manualLayout>
      </c:layout>
      <c:barChart>
        <c:barDir val="col"/>
        <c:grouping val="clustered"/>
        <c:varyColors val="0"/>
        <c:ser>
          <c:idx val="1"/>
          <c:order val="0"/>
          <c:tx>
            <c:v>PO/PC</c:v>
          </c:tx>
          <c:spPr>
            <a:solidFill>
              <a:srgbClr val="993366"/>
            </a:solidFill>
            <a:ln w="12700">
              <a:solidFill>
                <a:srgbClr val="000000"/>
              </a:solidFill>
              <a:prstDash val="solid"/>
            </a:ln>
          </c:spPr>
          <c:invertIfNegative val="0"/>
          <c:cat>
            <c:multiLvlStrRef>
              <c:f>'Step 5_PO att. graduating 2013'!$C$1:$AG$2</c:f>
              <c:multiLvlStrCache>
                <c:ptCount val="28"/>
                <c:lvl>
                  <c:pt idx="0">
                    <c:v>PC1</c:v>
                  </c:pt>
                  <c:pt idx="1">
                    <c:v>PC2</c:v>
                  </c:pt>
                  <c:pt idx="2">
                    <c:v>PC3</c:v>
                  </c:pt>
                  <c:pt idx="3">
                    <c:v>PC1</c:v>
                  </c:pt>
                  <c:pt idx="4">
                    <c:v>PC2</c:v>
                  </c:pt>
                  <c:pt idx="5">
                    <c:v>PC3</c:v>
                  </c:pt>
                  <c:pt idx="6">
                    <c:v>PC2</c:v>
                  </c:pt>
                  <c:pt idx="7">
                    <c:v>PC3</c:v>
                  </c:pt>
                  <c:pt idx="8">
                    <c:v>PC1</c:v>
                  </c:pt>
                  <c:pt idx="9">
                    <c:v>PC2</c:v>
                  </c:pt>
                  <c:pt idx="10">
                    <c:v>PC3</c:v>
                  </c:pt>
                  <c:pt idx="11">
                    <c:v>PC2</c:v>
                  </c:pt>
                  <c:pt idx="12">
                    <c:v>PC3</c:v>
                  </c:pt>
                  <c:pt idx="13">
                    <c:v>PC1</c:v>
                  </c:pt>
                  <c:pt idx="14">
                    <c:v>PC2</c:v>
                  </c:pt>
                  <c:pt idx="15">
                    <c:v>PC1</c:v>
                  </c:pt>
                  <c:pt idx="16">
                    <c:v>PC2</c:v>
                  </c:pt>
                  <c:pt idx="17">
                    <c:v>PC1</c:v>
                  </c:pt>
                  <c:pt idx="18">
                    <c:v>PC2</c:v>
                  </c:pt>
                  <c:pt idx="19">
                    <c:v>PC1</c:v>
                  </c:pt>
                  <c:pt idx="20">
                    <c:v>PC2</c:v>
                  </c:pt>
                  <c:pt idx="21">
                    <c:v>PC1</c:v>
                  </c:pt>
                  <c:pt idx="22">
                    <c:v>PC2</c:v>
                  </c:pt>
                  <c:pt idx="23">
                    <c:v>PC3</c:v>
                  </c:pt>
                  <c:pt idx="24">
                    <c:v>PC1</c:v>
                  </c:pt>
                  <c:pt idx="25">
                    <c:v>PC2</c:v>
                  </c:pt>
                  <c:pt idx="26">
                    <c:v>PC1</c:v>
                  </c:pt>
                  <c:pt idx="27">
                    <c:v>PC2</c:v>
                  </c:pt>
                </c:lvl>
                <c:lvl>
                  <c:pt idx="0">
                    <c:v>PO1</c:v>
                  </c:pt>
                  <c:pt idx="3">
                    <c:v>PO2</c:v>
                  </c:pt>
                  <c:pt idx="6">
                    <c:v>PO3</c:v>
                  </c:pt>
                  <c:pt idx="8">
                    <c:v>PO4</c:v>
                  </c:pt>
                  <c:pt idx="11">
                    <c:v>PO5</c:v>
                  </c:pt>
                  <c:pt idx="13">
                    <c:v>PO6</c:v>
                  </c:pt>
                  <c:pt idx="15">
                    <c:v>PO7</c:v>
                  </c:pt>
                  <c:pt idx="17">
                    <c:v>PO8</c:v>
                  </c:pt>
                  <c:pt idx="19">
                    <c:v>PO9</c:v>
                  </c:pt>
                  <c:pt idx="21">
                    <c:v>PO10</c:v>
                  </c:pt>
                  <c:pt idx="24">
                    <c:v>PO11</c:v>
                  </c:pt>
                  <c:pt idx="26">
                    <c:v>PO12</c:v>
                  </c:pt>
                </c:lvl>
              </c:multiLvlStrCache>
            </c:multiLvlStrRef>
          </c:cat>
          <c:val>
            <c:numRef>
              <c:f>'Step 6 Student PO attainment'!$C$12:$AG$12</c:f>
              <c:numCache>
                <c:formatCode>0.0</c:formatCode>
                <c:ptCount val="28"/>
                <c:pt idx="0">
                  <c:v>62</c:v>
                </c:pt>
                <c:pt idx="1">
                  <c:v>70</c:v>
                </c:pt>
                <c:pt idx="2">
                  <c:v>92</c:v>
                </c:pt>
                <c:pt idx="3">
                  <c:v>62</c:v>
                </c:pt>
                <c:pt idx="4">
                  <c:v>56.25</c:v>
                </c:pt>
                <c:pt idx="5">
                  <c:v>87</c:v>
                </c:pt>
                <c:pt idx="6">
                  <c:v>70</c:v>
                </c:pt>
                <c:pt idx="7">
                  <c:v>76</c:v>
                </c:pt>
                <c:pt idx="8">
                  <c:v>80</c:v>
                </c:pt>
                <c:pt idx="9">
                  <c:v>68</c:v>
                </c:pt>
                <c:pt idx="10">
                  <c:v>76</c:v>
                </c:pt>
                <c:pt idx="11">
                  <c:v>80</c:v>
                </c:pt>
                <c:pt idx="12">
                  <c:v>76</c:v>
                </c:pt>
                <c:pt idx="13">
                  <c:v>56</c:v>
                </c:pt>
                <c:pt idx="14">
                  <c:v>56</c:v>
                </c:pt>
                <c:pt idx="15">
                  <c:v>59</c:v>
                </c:pt>
                <c:pt idx="16">
                  <c:v>59</c:v>
                </c:pt>
                <c:pt idx="17">
                  <c:v>56</c:v>
                </c:pt>
                <c:pt idx="18">
                  <c:v>56</c:v>
                </c:pt>
                <c:pt idx="19">
                  <c:v>68</c:v>
                </c:pt>
                <c:pt idx="20">
                  <c:v>68</c:v>
                </c:pt>
                <c:pt idx="21">
                  <c:v>80</c:v>
                </c:pt>
                <c:pt idx="22">
                  <c:v>80</c:v>
                </c:pt>
                <c:pt idx="23">
                  <c:v>80</c:v>
                </c:pt>
                <c:pt idx="24">
                  <c:v>100</c:v>
                </c:pt>
                <c:pt idx="25">
                  <c:v>80</c:v>
                </c:pt>
                <c:pt idx="26">
                  <c:v>52</c:v>
                </c:pt>
                <c:pt idx="27">
                  <c:v>100</c:v>
                </c:pt>
              </c:numCache>
            </c:numRef>
          </c:val>
        </c:ser>
        <c:dLbls>
          <c:showLegendKey val="0"/>
          <c:showVal val="0"/>
          <c:showCatName val="0"/>
          <c:showSerName val="0"/>
          <c:showPercent val="0"/>
          <c:showBubbleSize val="0"/>
        </c:dLbls>
        <c:gapWidth val="150"/>
        <c:axId val="11299072"/>
        <c:axId val="11317248"/>
      </c:barChart>
      <c:catAx>
        <c:axId val="11299072"/>
        <c:scaling>
          <c:orientation val="minMax"/>
        </c:scaling>
        <c:delete val="0"/>
        <c:axPos val="b"/>
        <c:numFmt formatCode="General" sourceLinked="1"/>
        <c:majorTickMark val="out"/>
        <c:minorTickMark val="none"/>
        <c:tickLblPos val="nextTo"/>
        <c:txPr>
          <a:bodyPr rot="0" vert="horz"/>
          <a:lstStyle/>
          <a:p>
            <a:pPr>
              <a:defRPr sz="1100"/>
            </a:pPr>
            <a:endParaRPr lang="ja-JP"/>
          </a:p>
        </c:txPr>
        <c:crossAx val="11317248"/>
        <c:crosses val="autoZero"/>
        <c:auto val="1"/>
        <c:lblAlgn val="ctr"/>
        <c:lblOffset val="100"/>
        <c:noMultiLvlLbl val="0"/>
      </c:catAx>
      <c:valAx>
        <c:axId val="11317248"/>
        <c:scaling>
          <c:orientation val="minMax"/>
          <c:max val="100"/>
        </c:scaling>
        <c:delete val="0"/>
        <c:axPos val="l"/>
        <c:majorGridlines>
          <c:spPr>
            <a:ln w="3175">
              <a:solidFill>
                <a:srgbClr val="000000"/>
              </a:solidFill>
              <a:prstDash val="solid"/>
            </a:ln>
          </c:spPr>
        </c:majorGridlines>
        <c:title>
          <c:tx>
            <c:rich>
              <a:bodyPr/>
              <a:lstStyle/>
              <a:p>
                <a:pPr>
                  <a:defRPr lang="en-MY" sz="1400" b="1" i="0" u="none" strike="noStrike" baseline="0">
                    <a:solidFill>
                      <a:srgbClr val="000000"/>
                    </a:solidFill>
                    <a:latin typeface="Arial"/>
                    <a:ea typeface="Arial"/>
                    <a:cs typeface="Arial"/>
                  </a:defRPr>
                </a:pPr>
                <a:r>
                  <a:rPr lang="en-US" sz="1400"/>
                  <a:t>%</a:t>
                </a:r>
              </a:p>
            </c:rich>
          </c:tx>
          <c:layout>
            <c:manualLayout>
              <c:xMode val="edge"/>
              <c:yMode val="edge"/>
              <c:x val="9.2266074102700593E-5"/>
              <c:y val="0.43821979519843635"/>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lang="en-MY" sz="1400" b="0" i="0" u="none" strike="noStrike" baseline="0">
                <a:solidFill>
                  <a:srgbClr val="000000"/>
                </a:solidFill>
                <a:latin typeface="Arial"/>
                <a:ea typeface="Arial"/>
                <a:cs typeface="Arial"/>
              </a:defRPr>
            </a:pPr>
            <a:endParaRPr lang="ja-JP"/>
          </a:p>
        </c:txPr>
        <c:crossAx val="11299072"/>
        <c:crosses val="autoZero"/>
        <c:crossBetween val="between"/>
      </c:valAx>
      <c:spPr>
        <a:solidFill>
          <a:srgbClr val="C0C0C0"/>
        </a:solidFill>
        <a:ln w="12700">
          <a:solidFill>
            <a:srgbClr val="808080"/>
          </a:solidFill>
          <a:prstDash val="solid"/>
        </a:ln>
      </c:spPr>
    </c:plotArea>
    <c:plotVisOnly val="1"/>
    <c:dispBlanksAs val="gap"/>
    <c:showDLblsOverMax val="0"/>
  </c:chart>
  <c:spPr>
    <a:noFill/>
    <a:ln w="3175">
      <a:noFill/>
      <a:prstDash val="solid"/>
    </a:ln>
  </c:spPr>
  <c:txPr>
    <a:bodyPr/>
    <a:lstStyle/>
    <a:p>
      <a:pPr>
        <a:defRPr sz="1550" b="0" i="0" u="none" strike="noStrike" baseline="0">
          <a:solidFill>
            <a:srgbClr val="000000"/>
          </a:solidFill>
          <a:latin typeface="Arial"/>
          <a:ea typeface="Arial"/>
          <a:cs typeface="Arial"/>
        </a:defRPr>
      </a:pPr>
      <a:endParaRPr lang="ja-JP"/>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F1CA5-CF4F-46C4-9036-97EAFB4156C0}" type="doc">
      <dgm:prSet loTypeId="urn:microsoft.com/office/officeart/2005/8/layout/cycle1" loCatId="cycle" qsTypeId="urn:microsoft.com/office/officeart/2005/8/quickstyle/simple2" qsCatId="simple" csTypeId="urn:microsoft.com/office/officeart/2005/8/colors/colorful1" csCatId="colorful" phldr="1"/>
      <dgm:spPr/>
      <dgm:t>
        <a:bodyPr/>
        <a:lstStyle/>
        <a:p>
          <a:endParaRPr kumimoji="1" lang="ja-JP" altLang="en-US"/>
        </a:p>
      </dgm:t>
    </dgm:pt>
    <dgm:pt modelId="{992978A6-4F3F-489E-A6ED-F67050B24ED3}">
      <dgm:prSet phldrT="[Text]" custT="1"/>
      <dgm:spPr/>
      <dgm:t>
        <a:bodyPr/>
        <a:lstStyle/>
        <a:p>
          <a:r>
            <a:rPr kumimoji="1" lang="en-US" altLang="ja-JP" sz="2800" dirty="0" smtClean="0">
              <a:latin typeface="Arial" pitchFamily="34" charset="0"/>
              <a:cs typeface="Arial" pitchFamily="34" charset="0"/>
            </a:rPr>
            <a:t>Planning</a:t>
          </a:r>
          <a:endParaRPr kumimoji="1" lang="ja-JP" altLang="en-US" sz="2800" dirty="0">
            <a:latin typeface="Arial" pitchFamily="34" charset="0"/>
            <a:cs typeface="Arial" pitchFamily="34" charset="0"/>
          </a:endParaRPr>
        </a:p>
      </dgm:t>
    </dgm:pt>
    <dgm:pt modelId="{1094724A-6979-4EBA-B741-B54FD85F27D0}" type="parTrans" cxnId="{B2C8E411-83E7-465C-8397-D68193D0EC60}">
      <dgm:prSet/>
      <dgm:spPr/>
      <dgm:t>
        <a:bodyPr/>
        <a:lstStyle/>
        <a:p>
          <a:endParaRPr kumimoji="1" lang="ja-JP" altLang="en-US"/>
        </a:p>
      </dgm:t>
    </dgm:pt>
    <dgm:pt modelId="{79741766-0254-48CD-815E-CC37DD356AF6}" type="sibTrans" cxnId="{B2C8E411-83E7-465C-8397-D68193D0EC60}">
      <dgm:prSet/>
      <dgm:spPr/>
      <dgm:t>
        <a:bodyPr/>
        <a:lstStyle/>
        <a:p>
          <a:endParaRPr kumimoji="1" lang="ja-JP" altLang="en-US"/>
        </a:p>
      </dgm:t>
    </dgm:pt>
    <dgm:pt modelId="{02462B3F-61CC-49DD-8676-6DE5EC8E866E}">
      <dgm:prSet phldrT="[Text]" custT="1"/>
      <dgm:spPr/>
      <dgm:t>
        <a:bodyPr/>
        <a:lstStyle/>
        <a:p>
          <a:r>
            <a:rPr kumimoji="1" lang="en-US" altLang="ja-JP" sz="2800" dirty="0" smtClean="0">
              <a:latin typeface="Arial" pitchFamily="34" charset="0"/>
              <a:cs typeface="Arial" pitchFamily="34" charset="0"/>
            </a:rPr>
            <a:t>Implementation</a:t>
          </a:r>
          <a:endParaRPr kumimoji="1" lang="ja-JP" altLang="en-US" sz="2800" dirty="0">
            <a:latin typeface="Arial" pitchFamily="34" charset="0"/>
            <a:cs typeface="Arial" pitchFamily="34" charset="0"/>
          </a:endParaRPr>
        </a:p>
      </dgm:t>
    </dgm:pt>
    <dgm:pt modelId="{A20DBA3A-9B4F-4FF8-8A35-A5792C06421B}" type="parTrans" cxnId="{C7A95B00-DC3B-406C-A527-33C7A45C7367}">
      <dgm:prSet/>
      <dgm:spPr/>
      <dgm:t>
        <a:bodyPr/>
        <a:lstStyle/>
        <a:p>
          <a:endParaRPr kumimoji="1" lang="ja-JP" altLang="en-US"/>
        </a:p>
      </dgm:t>
    </dgm:pt>
    <dgm:pt modelId="{D8849160-60D4-4798-A30E-A43D2C242F8C}" type="sibTrans" cxnId="{C7A95B00-DC3B-406C-A527-33C7A45C7367}">
      <dgm:prSet/>
      <dgm:spPr/>
      <dgm:t>
        <a:bodyPr/>
        <a:lstStyle/>
        <a:p>
          <a:endParaRPr kumimoji="1" lang="ja-JP" altLang="en-US"/>
        </a:p>
      </dgm:t>
    </dgm:pt>
    <dgm:pt modelId="{0A13BBA0-031C-49CB-B8EE-31CDF89D8995}">
      <dgm:prSet phldrT="[Text]" custT="1"/>
      <dgm:spPr/>
      <dgm:t>
        <a:bodyPr/>
        <a:lstStyle/>
        <a:p>
          <a:r>
            <a:rPr kumimoji="1" lang="en-US" altLang="ja-JP" sz="2800" dirty="0" smtClean="0">
              <a:latin typeface="Arial" pitchFamily="34" charset="0"/>
              <a:cs typeface="Arial" pitchFamily="34" charset="0"/>
            </a:rPr>
            <a:t>Assessment</a:t>
          </a:r>
          <a:endParaRPr kumimoji="1" lang="ja-JP" altLang="en-US" sz="2800" dirty="0">
            <a:latin typeface="Arial" pitchFamily="34" charset="0"/>
            <a:cs typeface="Arial" pitchFamily="34" charset="0"/>
          </a:endParaRPr>
        </a:p>
      </dgm:t>
    </dgm:pt>
    <dgm:pt modelId="{52468CF4-3AA6-4019-BB40-D58B1CD27AFB}" type="parTrans" cxnId="{0D420227-B582-45A1-8784-9144BA318AE1}">
      <dgm:prSet/>
      <dgm:spPr/>
      <dgm:t>
        <a:bodyPr/>
        <a:lstStyle/>
        <a:p>
          <a:endParaRPr kumimoji="1" lang="ja-JP" altLang="en-US"/>
        </a:p>
      </dgm:t>
    </dgm:pt>
    <dgm:pt modelId="{BF3724A6-446C-47A7-93D8-2AB13451B8FC}" type="sibTrans" cxnId="{0D420227-B582-45A1-8784-9144BA318AE1}">
      <dgm:prSet/>
      <dgm:spPr/>
      <dgm:t>
        <a:bodyPr/>
        <a:lstStyle/>
        <a:p>
          <a:endParaRPr kumimoji="1" lang="ja-JP" altLang="en-US"/>
        </a:p>
      </dgm:t>
    </dgm:pt>
    <dgm:pt modelId="{527AD4B2-6D65-4F9F-88D4-C1235D226E65}">
      <dgm:prSet phldrT="[Text]" custT="1"/>
      <dgm:spPr/>
      <dgm:t>
        <a:bodyPr/>
        <a:lstStyle/>
        <a:p>
          <a:r>
            <a:rPr kumimoji="1" lang="en-US" altLang="ja-JP" sz="2800" dirty="0" smtClean="0">
              <a:latin typeface="Arial" pitchFamily="34" charset="0"/>
              <a:cs typeface="Arial" pitchFamily="34" charset="0"/>
            </a:rPr>
            <a:t>Corrective</a:t>
          </a:r>
        </a:p>
        <a:p>
          <a:r>
            <a:rPr kumimoji="1" lang="en-US" altLang="ja-JP" sz="2800" dirty="0" smtClean="0">
              <a:latin typeface="Arial" pitchFamily="34" charset="0"/>
              <a:cs typeface="Arial" pitchFamily="34" charset="0"/>
            </a:rPr>
            <a:t>action</a:t>
          </a:r>
          <a:endParaRPr kumimoji="1" lang="ja-JP" altLang="en-US" sz="2800" dirty="0">
            <a:latin typeface="Arial" pitchFamily="34" charset="0"/>
            <a:cs typeface="Arial" pitchFamily="34" charset="0"/>
          </a:endParaRPr>
        </a:p>
      </dgm:t>
    </dgm:pt>
    <dgm:pt modelId="{B00D1944-9C2F-47F0-9A60-F7DB8D3CB7F9}" type="parTrans" cxnId="{01C5D06A-FCD6-47B9-A6F8-BCB2E2F1A0FC}">
      <dgm:prSet/>
      <dgm:spPr/>
      <dgm:t>
        <a:bodyPr/>
        <a:lstStyle/>
        <a:p>
          <a:endParaRPr kumimoji="1" lang="ja-JP" altLang="en-US"/>
        </a:p>
      </dgm:t>
    </dgm:pt>
    <dgm:pt modelId="{278AC98D-DC13-4E69-B10B-63B335377008}" type="sibTrans" cxnId="{01C5D06A-FCD6-47B9-A6F8-BCB2E2F1A0FC}">
      <dgm:prSet/>
      <dgm:spPr/>
      <dgm:t>
        <a:bodyPr/>
        <a:lstStyle/>
        <a:p>
          <a:endParaRPr kumimoji="1" lang="ja-JP" altLang="en-US"/>
        </a:p>
      </dgm:t>
    </dgm:pt>
    <dgm:pt modelId="{2612919D-9988-4EAE-A391-8151B53D8DB4}" type="pres">
      <dgm:prSet presAssocID="{E55F1CA5-CF4F-46C4-9036-97EAFB4156C0}" presName="cycle" presStyleCnt="0">
        <dgm:presLayoutVars>
          <dgm:dir/>
          <dgm:resizeHandles val="exact"/>
        </dgm:presLayoutVars>
      </dgm:prSet>
      <dgm:spPr/>
      <dgm:t>
        <a:bodyPr/>
        <a:lstStyle/>
        <a:p>
          <a:endParaRPr kumimoji="1" lang="ja-JP" altLang="en-US"/>
        </a:p>
      </dgm:t>
    </dgm:pt>
    <dgm:pt modelId="{CAC99EA6-4001-4296-9062-EACDFA603999}" type="pres">
      <dgm:prSet presAssocID="{992978A6-4F3F-489E-A6ED-F67050B24ED3}" presName="dummy" presStyleCnt="0"/>
      <dgm:spPr/>
    </dgm:pt>
    <dgm:pt modelId="{41A02BEF-074E-403E-8212-F75189998D0F}" type="pres">
      <dgm:prSet presAssocID="{992978A6-4F3F-489E-A6ED-F67050B24ED3}" presName="node" presStyleLbl="revTx" presStyleIdx="0" presStyleCnt="4">
        <dgm:presLayoutVars>
          <dgm:bulletEnabled val="1"/>
        </dgm:presLayoutVars>
      </dgm:prSet>
      <dgm:spPr/>
      <dgm:t>
        <a:bodyPr/>
        <a:lstStyle/>
        <a:p>
          <a:endParaRPr kumimoji="1" lang="ja-JP" altLang="en-US"/>
        </a:p>
      </dgm:t>
    </dgm:pt>
    <dgm:pt modelId="{3D56FF45-C93A-4313-ADB6-DE3F147A5C6B}" type="pres">
      <dgm:prSet presAssocID="{79741766-0254-48CD-815E-CC37DD356AF6}" presName="sibTrans" presStyleLbl="node1" presStyleIdx="0" presStyleCnt="4"/>
      <dgm:spPr/>
      <dgm:t>
        <a:bodyPr/>
        <a:lstStyle/>
        <a:p>
          <a:endParaRPr kumimoji="1" lang="ja-JP" altLang="en-US"/>
        </a:p>
      </dgm:t>
    </dgm:pt>
    <dgm:pt modelId="{0716D9F4-A137-45AA-958E-4675FE544D33}" type="pres">
      <dgm:prSet presAssocID="{02462B3F-61CC-49DD-8676-6DE5EC8E866E}" presName="dummy" presStyleCnt="0"/>
      <dgm:spPr/>
    </dgm:pt>
    <dgm:pt modelId="{96ED0888-04D6-4C68-891C-B0EBD53B7F23}" type="pres">
      <dgm:prSet presAssocID="{02462B3F-61CC-49DD-8676-6DE5EC8E866E}" presName="node" presStyleLbl="revTx" presStyleIdx="1" presStyleCnt="4" custScaleX="162675">
        <dgm:presLayoutVars>
          <dgm:bulletEnabled val="1"/>
        </dgm:presLayoutVars>
      </dgm:prSet>
      <dgm:spPr/>
      <dgm:t>
        <a:bodyPr/>
        <a:lstStyle/>
        <a:p>
          <a:endParaRPr kumimoji="1" lang="ja-JP" altLang="en-US"/>
        </a:p>
      </dgm:t>
    </dgm:pt>
    <dgm:pt modelId="{008FB552-05E8-4D68-9A64-6162144F4716}" type="pres">
      <dgm:prSet presAssocID="{D8849160-60D4-4798-A30E-A43D2C242F8C}" presName="sibTrans" presStyleLbl="node1" presStyleIdx="1" presStyleCnt="4"/>
      <dgm:spPr/>
      <dgm:t>
        <a:bodyPr/>
        <a:lstStyle/>
        <a:p>
          <a:endParaRPr kumimoji="1" lang="ja-JP" altLang="en-US"/>
        </a:p>
      </dgm:t>
    </dgm:pt>
    <dgm:pt modelId="{2988A567-5E8D-4262-BF43-32B1F6847134}" type="pres">
      <dgm:prSet presAssocID="{0A13BBA0-031C-49CB-B8EE-31CDF89D8995}" presName="dummy" presStyleCnt="0"/>
      <dgm:spPr/>
    </dgm:pt>
    <dgm:pt modelId="{E5DB18F4-7B8C-4055-BE96-0ECB364AC91A}" type="pres">
      <dgm:prSet presAssocID="{0A13BBA0-031C-49CB-B8EE-31CDF89D8995}" presName="node" presStyleLbl="revTx" presStyleIdx="2" presStyleCnt="4" custScaleX="192271" custRadScaleRad="129956" custRadScaleInc="40120">
        <dgm:presLayoutVars>
          <dgm:bulletEnabled val="1"/>
        </dgm:presLayoutVars>
      </dgm:prSet>
      <dgm:spPr/>
      <dgm:t>
        <a:bodyPr/>
        <a:lstStyle/>
        <a:p>
          <a:endParaRPr kumimoji="1" lang="ja-JP" altLang="en-US"/>
        </a:p>
      </dgm:t>
    </dgm:pt>
    <dgm:pt modelId="{EEA57A73-9E80-4BD6-845A-ECF59D04A857}" type="pres">
      <dgm:prSet presAssocID="{BF3724A6-446C-47A7-93D8-2AB13451B8FC}" presName="sibTrans" presStyleLbl="node1" presStyleIdx="2" presStyleCnt="4"/>
      <dgm:spPr/>
      <dgm:t>
        <a:bodyPr/>
        <a:lstStyle/>
        <a:p>
          <a:endParaRPr kumimoji="1" lang="ja-JP" altLang="en-US"/>
        </a:p>
      </dgm:t>
    </dgm:pt>
    <dgm:pt modelId="{7E581CE7-E69E-405E-BECD-9D4327A376B3}" type="pres">
      <dgm:prSet presAssocID="{527AD4B2-6D65-4F9F-88D4-C1235D226E65}" presName="dummy" presStyleCnt="0"/>
      <dgm:spPr/>
    </dgm:pt>
    <dgm:pt modelId="{8DCFF9B1-B9F6-42A9-B74E-34765B8D0996}" type="pres">
      <dgm:prSet presAssocID="{527AD4B2-6D65-4F9F-88D4-C1235D226E65}" presName="node" presStyleLbl="revTx" presStyleIdx="3" presStyleCnt="4" custScaleX="137388">
        <dgm:presLayoutVars>
          <dgm:bulletEnabled val="1"/>
        </dgm:presLayoutVars>
      </dgm:prSet>
      <dgm:spPr/>
      <dgm:t>
        <a:bodyPr/>
        <a:lstStyle/>
        <a:p>
          <a:endParaRPr kumimoji="1" lang="ja-JP" altLang="en-US"/>
        </a:p>
      </dgm:t>
    </dgm:pt>
    <dgm:pt modelId="{885166C2-74D3-4134-B962-771A1DE934AD}" type="pres">
      <dgm:prSet presAssocID="{278AC98D-DC13-4E69-B10B-63B335377008}" presName="sibTrans" presStyleLbl="node1" presStyleIdx="3" presStyleCnt="4"/>
      <dgm:spPr/>
      <dgm:t>
        <a:bodyPr/>
        <a:lstStyle/>
        <a:p>
          <a:endParaRPr kumimoji="1" lang="ja-JP" altLang="en-US"/>
        </a:p>
      </dgm:t>
    </dgm:pt>
  </dgm:ptLst>
  <dgm:cxnLst>
    <dgm:cxn modelId="{01C5D06A-FCD6-47B9-A6F8-BCB2E2F1A0FC}" srcId="{E55F1CA5-CF4F-46C4-9036-97EAFB4156C0}" destId="{527AD4B2-6D65-4F9F-88D4-C1235D226E65}" srcOrd="3" destOrd="0" parTransId="{B00D1944-9C2F-47F0-9A60-F7DB8D3CB7F9}" sibTransId="{278AC98D-DC13-4E69-B10B-63B335377008}"/>
    <dgm:cxn modelId="{4FD7E7E8-7A78-4173-AB92-F2CFCF6A6535}" type="presOf" srcId="{02462B3F-61CC-49DD-8676-6DE5EC8E866E}" destId="{96ED0888-04D6-4C68-891C-B0EBD53B7F23}" srcOrd="0" destOrd="0" presId="urn:microsoft.com/office/officeart/2005/8/layout/cycle1"/>
    <dgm:cxn modelId="{8128C068-BC75-4D71-A6BA-1EBE3B24BC91}" type="presOf" srcId="{D8849160-60D4-4798-A30E-A43D2C242F8C}" destId="{008FB552-05E8-4D68-9A64-6162144F4716}" srcOrd="0" destOrd="0" presId="urn:microsoft.com/office/officeart/2005/8/layout/cycle1"/>
    <dgm:cxn modelId="{831E2A7E-631F-42CE-94D0-7AE95F56B0BA}" type="presOf" srcId="{278AC98D-DC13-4E69-B10B-63B335377008}" destId="{885166C2-74D3-4134-B962-771A1DE934AD}" srcOrd="0" destOrd="0" presId="urn:microsoft.com/office/officeart/2005/8/layout/cycle1"/>
    <dgm:cxn modelId="{A98B3ED0-469A-468A-807E-11CFD6A41696}" type="presOf" srcId="{0A13BBA0-031C-49CB-B8EE-31CDF89D8995}" destId="{E5DB18F4-7B8C-4055-BE96-0ECB364AC91A}" srcOrd="0" destOrd="0" presId="urn:microsoft.com/office/officeart/2005/8/layout/cycle1"/>
    <dgm:cxn modelId="{0D420227-B582-45A1-8784-9144BA318AE1}" srcId="{E55F1CA5-CF4F-46C4-9036-97EAFB4156C0}" destId="{0A13BBA0-031C-49CB-B8EE-31CDF89D8995}" srcOrd="2" destOrd="0" parTransId="{52468CF4-3AA6-4019-BB40-D58B1CD27AFB}" sibTransId="{BF3724A6-446C-47A7-93D8-2AB13451B8FC}"/>
    <dgm:cxn modelId="{DC8772BD-9B77-4826-B080-C736B063A9C7}" type="presOf" srcId="{E55F1CA5-CF4F-46C4-9036-97EAFB4156C0}" destId="{2612919D-9988-4EAE-A391-8151B53D8DB4}" srcOrd="0" destOrd="0" presId="urn:microsoft.com/office/officeart/2005/8/layout/cycle1"/>
    <dgm:cxn modelId="{DB19358A-EAF1-4CBD-8F70-03004F05154A}" type="presOf" srcId="{79741766-0254-48CD-815E-CC37DD356AF6}" destId="{3D56FF45-C93A-4313-ADB6-DE3F147A5C6B}" srcOrd="0" destOrd="0" presId="urn:microsoft.com/office/officeart/2005/8/layout/cycle1"/>
    <dgm:cxn modelId="{0692D436-7E1A-4F89-AEDF-8516ACCA9741}" type="presOf" srcId="{992978A6-4F3F-489E-A6ED-F67050B24ED3}" destId="{41A02BEF-074E-403E-8212-F75189998D0F}" srcOrd="0" destOrd="0" presId="urn:microsoft.com/office/officeart/2005/8/layout/cycle1"/>
    <dgm:cxn modelId="{EFD8250A-81A9-4A98-A9FA-8D9BD4948593}" type="presOf" srcId="{527AD4B2-6D65-4F9F-88D4-C1235D226E65}" destId="{8DCFF9B1-B9F6-42A9-B74E-34765B8D0996}" srcOrd="0" destOrd="0" presId="urn:microsoft.com/office/officeart/2005/8/layout/cycle1"/>
    <dgm:cxn modelId="{C7A95B00-DC3B-406C-A527-33C7A45C7367}" srcId="{E55F1CA5-CF4F-46C4-9036-97EAFB4156C0}" destId="{02462B3F-61CC-49DD-8676-6DE5EC8E866E}" srcOrd="1" destOrd="0" parTransId="{A20DBA3A-9B4F-4FF8-8A35-A5792C06421B}" sibTransId="{D8849160-60D4-4798-A30E-A43D2C242F8C}"/>
    <dgm:cxn modelId="{0950C104-A8C1-409B-A244-B37E0CA67412}" type="presOf" srcId="{BF3724A6-446C-47A7-93D8-2AB13451B8FC}" destId="{EEA57A73-9E80-4BD6-845A-ECF59D04A857}" srcOrd="0" destOrd="0" presId="urn:microsoft.com/office/officeart/2005/8/layout/cycle1"/>
    <dgm:cxn modelId="{B2C8E411-83E7-465C-8397-D68193D0EC60}" srcId="{E55F1CA5-CF4F-46C4-9036-97EAFB4156C0}" destId="{992978A6-4F3F-489E-A6ED-F67050B24ED3}" srcOrd="0" destOrd="0" parTransId="{1094724A-6979-4EBA-B741-B54FD85F27D0}" sibTransId="{79741766-0254-48CD-815E-CC37DD356AF6}"/>
    <dgm:cxn modelId="{5136456C-82D4-4681-B91B-8200E79E2EE1}" type="presParOf" srcId="{2612919D-9988-4EAE-A391-8151B53D8DB4}" destId="{CAC99EA6-4001-4296-9062-EACDFA603999}" srcOrd="0" destOrd="0" presId="urn:microsoft.com/office/officeart/2005/8/layout/cycle1"/>
    <dgm:cxn modelId="{9B0F01BE-CBB5-47A1-B81A-347D918D78A3}" type="presParOf" srcId="{2612919D-9988-4EAE-A391-8151B53D8DB4}" destId="{41A02BEF-074E-403E-8212-F75189998D0F}" srcOrd="1" destOrd="0" presId="urn:microsoft.com/office/officeart/2005/8/layout/cycle1"/>
    <dgm:cxn modelId="{3C92DB11-E7FD-4D3E-B466-09E5F70C9936}" type="presParOf" srcId="{2612919D-9988-4EAE-A391-8151B53D8DB4}" destId="{3D56FF45-C93A-4313-ADB6-DE3F147A5C6B}" srcOrd="2" destOrd="0" presId="urn:microsoft.com/office/officeart/2005/8/layout/cycle1"/>
    <dgm:cxn modelId="{934102BE-A0F8-4A16-93A4-A10B659A6E96}" type="presParOf" srcId="{2612919D-9988-4EAE-A391-8151B53D8DB4}" destId="{0716D9F4-A137-45AA-958E-4675FE544D33}" srcOrd="3" destOrd="0" presId="urn:microsoft.com/office/officeart/2005/8/layout/cycle1"/>
    <dgm:cxn modelId="{D8ED35D1-6EE7-44C3-B628-0BC51A82CA64}" type="presParOf" srcId="{2612919D-9988-4EAE-A391-8151B53D8DB4}" destId="{96ED0888-04D6-4C68-891C-B0EBD53B7F23}" srcOrd="4" destOrd="0" presId="urn:microsoft.com/office/officeart/2005/8/layout/cycle1"/>
    <dgm:cxn modelId="{4EBF3B62-25F5-4A5E-83E8-3B7EC91CC035}" type="presParOf" srcId="{2612919D-9988-4EAE-A391-8151B53D8DB4}" destId="{008FB552-05E8-4D68-9A64-6162144F4716}" srcOrd="5" destOrd="0" presId="urn:microsoft.com/office/officeart/2005/8/layout/cycle1"/>
    <dgm:cxn modelId="{6D122159-837F-49FE-8EDF-02AE13A3D566}" type="presParOf" srcId="{2612919D-9988-4EAE-A391-8151B53D8DB4}" destId="{2988A567-5E8D-4262-BF43-32B1F6847134}" srcOrd="6" destOrd="0" presId="urn:microsoft.com/office/officeart/2005/8/layout/cycle1"/>
    <dgm:cxn modelId="{33339DA5-F033-4F4F-B9ED-87FA5A3226D7}" type="presParOf" srcId="{2612919D-9988-4EAE-A391-8151B53D8DB4}" destId="{E5DB18F4-7B8C-4055-BE96-0ECB364AC91A}" srcOrd="7" destOrd="0" presId="urn:microsoft.com/office/officeart/2005/8/layout/cycle1"/>
    <dgm:cxn modelId="{79D55310-C297-4732-910E-C8C9354A5BC8}" type="presParOf" srcId="{2612919D-9988-4EAE-A391-8151B53D8DB4}" destId="{EEA57A73-9E80-4BD6-845A-ECF59D04A857}" srcOrd="8" destOrd="0" presId="urn:microsoft.com/office/officeart/2005/8/layout/cycle1"/>
    <dgm:cxn modelId="{B60E5862-9C2F-41AF-B876-25E897C2C4B2}" type="presParOf" srcId="{2612919D-9988-4EAE-A391-8151B53D8DB4}" destId="{7E581CE7-E69E-405E-BECD-9D4327A376B3}" srcOrd="9" destOrd="0" presId="urn:microsoft.com/office/officeart/2005/8/layout/cycle1"/>
    <dgm:cxn modelId="{903A1CEB-9E76-4F83-A3D4-7EFDB4BECB38}" type="presParOf" srcId="{2612919D-9988-4EAE-A391-8151B53D8DB4}" destId="{8DCFF9B1-B9F6-42A9-B74E-34765B8D0996}" srcOrd="10" destOrd="0" presId="urn:microsoft.com/office/officeart/2005/8/layout/cycle1"/>
    <dgm:cxn modelId="{CD29B94D-F759-4A23-90FD-5CFEEAE5DE54}" type="presParOf" srcId="{2612919D-9988-4EAE-A391-8151B53D8DB4}" destId="{885166C2-74D3-4134-B962-771A1DE934AD}"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BD7BD-E505-4FDA-9778-4ABB3E603A89}" type="doc">
      <dgm:prSet loTypeId="urn:microsoft.com/office/officeart/2005/8/layout/cycle8" loCatId="cycle" qsTypeId="urn:microsoft.com/office/officeart/2005/8/quickstyle/simple1" qsCatId="simple" csTypeId="urn:microsoft.com/office/officeart/2005/8/colors/accent1_2" csCatId="accent1" phldr="1"/>
      <dgm:spPr/>
    </dgm:pt>
    <dgm:pt modelId="{37530316-2837-49C7-A94C-7B8FEBD76DAD}">
      <dgm:prSet phldrT="[Text]" custT="1"/>
      <dgm:spPr>
        <a:solidFill>
          <a:srgbClr val="FF66CC"/>
        </a:solidFill>
      </dgm:spPr>
      <dgm:t>
        <a:bodyPr/>
        <a:lstStyle/>
        <a:p>
          <a:r>
            <a:rPr kumimoji="1" lang="en-US" altLang="ja-JP" sz="2400" dirty="0" smtClean="0">
              <a:latin typeface="Arial" pitchFamily="34" charset="0"/>
              <a:cs typeface="Arial" pitchFamily="34" charset="0"/>
            </a:rPr>
            <a:t>Psychomotor</a:t>
          </a:r>
          <a:endParaRPr kumimoji="1" lang="ja-JP" altLang="en-US" sz="2400" dirty="0">
            <a:latin typeface="Arial" pitchFamily="34" charset="0"/>
            <a:cs typeface="Arial" pitchFamily="34" charset="0"/>
          </a:endParaRPr>
        </a:p>
      </dgm:t>
    </dgm:pt>
    <dgm:pt modelId="{59DCBEAE-3554-43F1-9D0C-6E6227872697}" type="parTrans" cxnId="{7C614F92-2A79-41E2-8E55-3125AFA49406}">
      <dgm:prSet/>
      <dgm:spPr/>
      <dgm:t>
        <a:bodyPr/>
        <a:lstStyle/>
        <a:p>
          <a:endParaRPr kumimoji="1" lang="ja-JP" altLang="en-US"/>
        </a:p>
      </dgm:t>
    </dgm:pt>
    <dgm:pt modelId="{F5AF6698-2EC5-46EA-BD69-CD1A0D3C5BC0}" type="sibTrans" cxnId="{7C614F92-2A79-41E2-8E55-3125AFA49406}">
      <dgm:prSet/>
      <dgm:spPr/>
      <dgm:t>
        <a:bodyPr/>
        <a:lstStyle/>
        <a:p>
          <a:endParaRPr kumimoji="1" lang="ja-JP" altLang="en-US"/>
        </a:p>
      </dgm:t>
    </dgm:pt>
    <dgm:pt modelId="{E51FB023-19A6-4CCC-B919-6550B35C7C79}">
      <dgm:prSet phldrT="[Text]" custT="1"/>
      <dgm:spPr/>
      <dgm:t>
        <a:bodyPr/>
        <a:lstStyle/>
        <a:p>
          <a:r>
            <a:rPr kumimoji="1" lang="en-US" altLang="ja-JP" sz="2400" dirty="0" smtClean="0">
              <a:latin typeface="Arial" pitchFamily="34" charset="0"/>
              <a:cs typeface="Arial" pitchFamily="34" charset="0"/>
            </a:rPr>
            <a:t>Affective</a:t>
          </a:r>
          <a:endParaRPr kumimoji="1" lang="ja-JP" altLang="en-US" sz="2400" dirty="0">
            <a:latin typeface="Arial" pitchFamily="34" charset="0"/>
            <a:cs typeface="Arial" pitchFamily="34" charset="0"/>
          </a:endParaRPr>
        </a:p>
      </dgm:t>
    </dgm:pt>
    <dgm:pt modelId="{0E0BBD8F-735B-474A-A4BE-E77D973908A7}" type="parTrans" cxnId="{059449CE-F631-42F4-8665-177693016D93}">
      <dgm:prSet/>
      <dgm:spPr/>
      <dgm:t>
        <a:bodyPr/>
        <a:lstStyle/>
        <a:p>
          <a:endParaRPr kumimoji="1" lang="ja-JP" altLang="en-US"/>
        </a:p>
      </dgm:t>
    </dgm:pt>
    <dgm:pt modelId="{B96A49E9-4531-47FB-B852-CC1B8E00B032}" type="sibTrans" cxnId="{059449CE-F631-42F4-8665-177693016D93}">
      <dgm:prSet/>
      <dgm:spPr/>
      <dgm:t>
        <a:bodyPr/>
        <a:lstStyle/>
        <a:p>
          <a:endParaRPr kumimoji="1" lang="ja-JP" altLang="en-US"/>
        </a:p>
      </dgm:t>
    </dgm:pt>
    <dgm:pt modelId="{F7793EE6-1421-4D75-A069-351FE43CC7D4}">
      <dgm:prSet phldrT="[Text]" custT="1"/>
      <dgm:spPr>
        <a:solidFill>
          <a:srgbClr val="92D050"/>
        </a:solidFill>
      </dgm:spPr>
      <dgm:t>
        <a:bodyPr/>
        <a:lstStyle/>
        <a:p>
          <a:r>
            <a:rPr kumimoji="1" lang="en-US" altLang="ja-JP" sz="2400" dirty="0" smtClean="0">
              <a:latin typeface="Arial" pitchFamily="34" charset="0"/>
              <a:cs typeface="Arial" pitchFamily="34" charset="0"/>
            </a:rPr>
            <a:t>Cognitive</a:t>
          </a:r>
          <a:endParaRPr kumimoji="1" lang="ja-JP" altLang="en-US" sz="2400" dirty="0">
            <a:latin typeface="Arial" pitchFamily="34" charset="0"/>
            <a:cs typeface="Arial" pitchFamily="34" charset="0"/>
          </a:endParaRPr>
        </a:p>
      </dgm:t>
    </dgm:pt>
    <dgm:pt modelId="{3EFB7AE3-43AC-4E11-A552-3CD8EB8AE962}" type="parTrans" cxnId="{4BED1012-EF0C-4409-9084-0F2B7C7A7E7E}">
      <dgm:prSet/>
      <dgm:spPr/>
      <dgm:t>
        <a:bodyPr/>
        <a:lstStyle/>
        <a:p>
          <a:endParaRPr kumimoji="1" lang="ja-JP" altLang="en-US"/>
        </a:p>
      </dgm:t>
    </dgm:pt>
    <dgm:pt modelId="{64BE616A-1603-428F-81C9-5CC3B497C14D}" type="sibTrans" cxnId="{4BED1012-EF0C-4409-9084-0F2B7C7A7E7E}">
      <dgm:prSet/>
      <dgm:spPr/>
      <dgm:t>
        <a:bodyPr/>
        <a:lstStyle/>
        <a:p>
          <a:endParaRPr kumimoji="1" lang="ja-JP" altLang="en-US"/>
        </a:p>
      </dgm:t>
    </dgm:pt>
    <dgm:pt modelId="{C63BED89-C704-43B8-B371-0C2E9F338D97}" type="pres">
      <dgm:prSet presAssocID="{38ABD7BD-E505-4FDA-9778-4ABB3E603A89}" presName="compositeShape" presStyleCnt="0">
        <dgm:presLayoutVars>
          <dgm:chMax val="7"/>
          <dgm:dir/>
          <dgm:resizeHandles val="exact"/>
        </dgm:presLayoutVars>
      </dgm:prSet>
      <dgm:spPr/>
    </dgm:pt>
    <dgm:pt modelId="{83BEA29D-63E3-4B4B-8FD6-AD894592FAB5}" type="pres">
      <dgm:prSet presAssocID="{38ABD7BD-E505-4FDA-9778-4ABB3E603A89}" presName="wedge1" presStyleLbl="node1" presStyleIdx="0" presStyleCnt="3"/>
      <dgm:spPr/>
      <dgm:t>
        <a:bodyPr/>
        <a:lstStyle/>
        <a:p>
          <a:endParaRPr kumimoji="1" lang="ja-JP" altLang="en-US"/>
        </a:p>
      </dgm:t>
    </dgm:pt>
    <dgm:pt modelId="{83306664-4972-4D2E-A77A-8722091366AF}" type="pres">
      <dgm:prSet presAssocID="{38ABD7BD-E505-4FDA-9778-4ABB3E603A89}" presName="dummy1a" presStyleCnt="0"/>
      <dgm:spPr/>
    </dgm:pt>
    <dgm:pt modelId="{B276CAA6-C771-4E1D-BCB0-74E809CA664D}" type="pres">
      <dgm:prSet presAssocID="{38ABD7BD-E505-4FDA-9778-4ABB3E603A89}" presName="dummy1b" presStyleCnt="0"/>
      <dgm:spPr/>
    </dgm:pt>
    <dgm:pt modelId="{1F099A6D-9860-4E28-9CA4-EF2E2A1AFA8D}" type="pres">
      <dgm:prSet presAssocID="{38ABD7BD-E505-4FDA-9778-4ABB3E603A89}" presName="wedge1Tx" presStyleLbl="node1" presStyleIdx="0" presStyleCnt="3">
        <dgm:presLayoutVars>
          <dgm:chMax val="0"/>
          <dgm:chPref val="0"/>
          <dgm:bulletEnabled val="1"/>
        </dgm:presLayoutVars>
      </dgm:prSet>
      <dgm:spPr/>
      <dgm:t>
        <a:bodyPr/>
        <a:lstStyle/>
        <a:p>
          <a:endParaRPr kumimoji="1" lang="ja-JP" altLang="en-US"/>
        </a:p>
      </dgm:t>
    </dgm:pt>
    <dgm:pt modelId="{EAC62553-ACBA-4158-B924-82498A2954AA}" type="pres">
      <dgm:prSet presAssocID="{38ABD7BD-E505-4FDA-9778-4ABB3E603A89}" presName="wedge2" presStyleLbl="node1" presStyleIdx="1" presStyleCnt="3"/>
      <dgm:spPr/>
      <dgm:t>
        <a:bodyPr/>
        <a:lstStyle/>
        <a:p>
          <a:endParaRPr kumimoji="1" lang="ja-JP" altLang="en-US"/>
        </a:p>
      </dgm:t>
    </dgm:pt>
    <dgm:pt modelId="{6827129F-B14D-44EA-A28D-773392D57A41}" type="pres">
      <dgm:prSet presAssocID="{38ABD7BD-E505-4FDA-9778-4ABB3E603A89}" presName="dummy2a" presStyleCnt="0"/>
      <dgm:spPr/>
    </dgm:pt>
    <dgm:pt modelId="{143353C4-437C-479A-AA18-D8B8188001F5}" type="pres">
      <dgm:prSet presAssocID="{38ABD7BD-E505-4FDA-9778-4ABB3E603A89}" presName="dummy2b" presStyleCnt="0"/>
      <dgm:spPr/>
    </dgm:pt>
    <dgm:pt modelId="{E33E5333-77E0-429F-8011-ED2544108FDC}" type="pres">
      <dgm:prSet presAssocID="{38ABD7BD-E505-4FDA-9778-4ABB3E603A89}" presName="wedge2Tx" presStyleLbl="node1" presStyleIdx="1" presStyleCnt="3">
        <dgm:presLayoutVars>
          <dgm:chMax val="0"/>
          <dgm:chPref val="0"/>
          <dgm:bulletEnabled val="1"/>
        </dgm:presLayoutVars>
      </dgm:prSet>
      <dgm:spPr/>
      <dgm:t>
        <a:bodyPr/>
        <a:lstStyle/>
        <a:p>
          <a:endParaRPr kumimoji="1" lang="ja-JP" altLang="en-US"/>
        </a:p>
      </dgm:t>
    </dgm:pt>
    <dgm:pt modelId="{9085A08C-3DD3-4BD7-88F8-CD468C655825}" type="pres">
      <dgm:prSet presAssocID="{38ABD7BD-E505-4FDA-9778-4ABB3E603A89}" presName="wedge3" presStyleLbl="node1" presStyleIdx="2" presStyleCnt="3"/>
      <dgm:spPr/>
      <dgm:t>
        <a:bodyPr/>
        <a:lstStyle/>
        <a:p>
          <a:endParaRPr kumimoji="1" lang="ja-JP" altLang="en-US"/>
        </a:p>
      </dgm:t>
    </dgm:pt>
    <dgm:pt modelId="{74D3DFFE-652A-48E8-B321-8CC8F00B884A}" type="pres">
      <dgm:prSet presAssocID="{38ABD7BD-E505-4FDA-9778-4ABB3E603A89}" presName="dummy3a" presStyleCnt="0"/>
      <dgm:spPr/>
    </dgm:pt>
    <dgm:pt modelId="{734B06F8-546E-4C5F-B081-A8C19ABE3ED5}" type="pres">
      <dgm:prSet presAssocID="{38ABD7BD-E505-4FDA-9778-4ABB3E603A89}" presName="dummy3b" presStyleCnt="0"/>
      <dgm:spPr/>
    </dgm:pt>
    <dgm:pt modelId="{EF9BF18E-6740-4B7A-B880-30E87C7A2E4C}" type="pres">
      <dgm:prSet presAssocID="{38ABD7BD-E505-4FDA-9778-4ABB3E603A89}" presName="wedge3Tx" presStyleLbl="node1" presStyleIdx="2" presStyleCnt="3">
        <dgm:presLayoutVars>
          <dgm:chMax val="0"/>
          <dgm:chPref val="0"/>
          <dgm:bulletEnabled val="1"/>
        </dgm:presLayoutVars>
      </dgm:prSet>
      <dgm:spPr/>
      <dgm:t>
        <a:bodyPr/>
        <a:lstStyle/>
        <a:p>
          <a:endParaRPr kumimoji="1" lang="ja-JP" altLang="en-US"/>
        </a:p>
      </dgm:t>
    </dgm:pt>
    <dgm:pt modelId="{95600C1B-995A-4CD9-9601-762F0533ED76}" type="pres">
      <dgm:prSet presAssocID="{F5AF6698-2EC5-46EA-BD69-CD1A0D3C5BC0}" presName="arrowWedge1" presStyleLbl="fgSibTrans2D1" presStyleIdx="0" presStyleCnt="3"/>
      <dgm:spPr/>
    </dgm:pt>
    <dgm:pt modelId="{E8BF549E-814A-4421-A046-9C52F89EFB3E}" type="pres">
      <dgm:prSet presAssocID="{B96A49E9-4531-47FB-B852-CC1B8E00B032}" presName="arrowWedge2" presStyleLbl="fgSibTrans2D1" presStyleIdx="1" presStyleCnt="3"/>
      <dgm:spPr/>
    </dgm:pt>
    <dgm:pt modelId="{821BA818-20C8-4D44-9F1A-9230C7F75D8C}" type="pres">
      <dgm:prSet presAssocID="{64BE616A-1603-428F-81C9-5CC3B497C14D}" presName="arrowWedge3" presStyleLbl="fgSibTrans2D1" presStyleIdx="2" presStyleCnt="3"/>
      <dgm:spPr/>
    </dgm:pt>
  </dgm:ptLst>
  <dgm:cxnLst>
    <dgm:cxn modelId="{7C614F92-2A79-41E2-8E55-3125AFA49406}" srcId="{38ABD7BD-E505-4FDA-9778-4ABB3E603A89}" destId="{37530316-2837-49C7-A94C-7B8FEBD76DAD}" srcOrd="0" destOrd="0" parTransId="{59DCBEAE-3554-43F1-9D0C-6E6227872697}" sibTransId="{F5AF6698-2EC5-46EA-BD69-CD1A0D3C5BC0}"/>
    <dgm:cxn modelId="{111A3B72-5CD1-4D8C-BAB2-5FD7C4736FA1}" type="presOf" srcId="{38ABD7BD-E505-4FDA-9778-4ABB3E603A89}" destId="{C63BED89-C704-43B8-B371-0C2E9F338D97}" srcOrd="0" destOrd="0" presId="urn:microsoft.com/office/officeart/2005/8/layout/cycle8"/>
    <dgm:cxn modelId="{639CCEE9-112D-4375-96FD-E84209E13123}" type="presOf" srcId="{E51FB023-19A6-4CCC-B919-6550B35C7C79}" destId="{EAC62553-ACBA-4158-B924-82498A2954AA}" srcOrd="0" destOrd="0" presId="urn:microsoft.com/office/officeart/2005/8/layout/cycle8"/>
    <dgm:cxn modelId="{4BED1012-EF0C-4409-9084-0F2B7C7A7E7E}" srcId="{38ABD7BD-E505-4FDA-9778-4ABB3E603A89}" destId="{F7793EE6-1421-4D75-A069-351FE43CC7D4}" srcOrd="2" destOrd="0" parTransId="{3EFB7AE3-43AC-4E11-A552-3CD8EB8AE962}" sibTransId="{64BE616A-1603-428F-81C9-5CC3B497C14D}"/>
    <dgm:cxn modelId="{4793D3D6-AC4D-44D2-AB00-68FDDCFEA8D0}" type="presOf" srcId="{37530316-2837-49C7-A94C-7B8FEBD76DAD}" destId="{83BEA29D-63E3-4B4B-8FD6-AD894592FAB5}" srcOrd="0" destOrd="0" presId="urn:microsoft.com/office/officeart/2005/8/layout/cycle8"/>
    <dgm:cxn modelId="{3EE6B4A8-F52F-45ED-9099-5CE7EB1839CA}" type="presOf" srcId="{F7793EE6-1421-4D75-A069-351FE43CC7D4}" destId="{EF9BF18E-6740-4B7A-B880-30E87C7A2E4C}" srcOrd="1" destOrd="0" presId="urn:microsoft.com/office/officeart/2005/8/layout/cycle8"/>
    <dgm:cxn modelId="{53E00666-5B6E-499A-89D2-4A1672B0D506}" type="presOf" srcId="{E51FB023-19A6-4CCC-B919-6550B35C7C79}" destId="{E33E5333-77E0-429F-8011-ED2544108FDC}" srcOrd="1" destOrd="0" presId="urn:microsoft.com/office/officeart/2005/8/layout/cycle8"/>
    <dgm:cxn modelId="{31710DE4-10CE-4B9E-9473-C899F82F1B54}" type="presOf" srcId="{F7793EE6-1421-4D75-A069-351FE43CC7D4}" destId="{9085A08C-3DD3-4BD7-88F8-CD468C655825}" srcOrd="0" destOrd="0" presId="urn:microsoft.com/office/officeart/2005/8/layout/cycle8"/>
    <dgm:cxn modelId="{059449CE-F631-42F4-8665-177693016D93}" srcId="{38ABD7BD-E505-4FDA-9778-4ABB3E603A89}" destId="{E51FB023-19A6-4CCC-B919-6550B35C7C79}" srcOrd="1" destOrd="0" parTransId="{0E0BBD8F-735B-474A-A4BE-E77D973908A7}" sibTransId="{B96A49E9-4531-47FB-B852-CC1B8E00B032}"/>
    <dgm:cxn modelId="{96E51916-E838-4B50-81C4-9809F8E7CC55}" type="presOf" srcId="{37530316-2837-49C7-A94C-7B8FEBD76DAD}" destId="{1F099A6D-9860-4E28-9CA4-EF2E2A1AFA8D}" srcOrd="1" destOrd="0" presId="urn:microsoft.com/office/officeart/2005/8/layout/cycle8"/>
    <dgm:cxn modelId="{00733103-8C4F-41DA-9B15-4C3E96E638FC}" type="presParOf" srcId="{C63BED89-C704-43B8-B371-0C2E9F338D97}" destId="{83BEA29D-63E3-4B4B-8FD6-AD894592FAB5}" srcOrd="0" destOrd="0" presId="urn:microsoft.com/office/officeart/2005/8/layout/cycle8"/>
    <dgm:cxn modelId="{48D2D57C-87F3-4DF2-8DB2-E154A1178AA4}" type="presParOf" srcId="{C63BED89-C704-43B8-B371-0C2E9F338D97}" destId="{83306664-4972-4D2E-A77A-8722091366AF}" srcOrd="1" destOrd="0" presId="urn:microsoft.com/office/officeart/2005/8/layout/cycle8"/>
    <dgm:cxn modelId="{642A51D4-2C43-4600-90C4-4BC841EC98BB}" type="presParOf" srcId="{C63BED89-C704-43B8-B371-0C2E9F338D97}" destId="{B276CAA6-C771-4E1D-BCB0-74E809CA664D}" srcOrd="2" destOrd="0" presId="urn:microsoft.com/office/officeart/2005/8/layout/cycle8"/>
    <dgm:cxn modelId="{11F60AD9-4D04-453B-BBE1-25A4CC00E5FE}" type="presParOf" srcId="{C63BED89-C704-43B8-B371-0C2E9F338D97}" destId="{1F099A6D-9860-4E28-9CA4-EF2E2A1AFA8D}" srcOrd="3" destOrd="0" presId="urn:microsoft.com/office/officeart/2005/8/layout/cycle8"/>
    <dgm:cxn modelId="{2EC7D99D-72D3-4974-B454-67F9983A813E}" type="presParOf" srcId="{C63BED89-C704-43B8-B371-0C2E9F338D97}" destId="{EAC62553-ACBA-4158-B924-82498A2954AA}" srcOrd="4" destOrd="0" presId="urn:microsoft.com/office/officeart/2005/8/layout/cycle8"/>
    <dgm:cxn modelId="{D70273E7-1A73-4EFC-9D41-5654E081218F}" type="presParOf" srcId="{C63BED89-C704-43B8-B371-0C2E9F338D97}" destId="{6827129F-B14D-44EA-A28D-773392D57A41}" srcOrd="5" destOrd="0" presId="urn:microsoft.com/office/officeart/2005/8/layout/cycle8"/>
    <dgm:cxn modelId="{9E0312B3-7F2B-4059-8511-32B3B9F507D5}" type="presParOf" srcId="{C63BED89-C704-43B8-B371-0C2E9F338D97}" destId="{143353C4-437C-479A-AA18-D8B8188001F5}" srcOrd="6" destOrd="0" presId="urn:microsoft.com/office/officeart/2005/8/layout/cycle8"/>
    <dgm:cxn modelId="{8F338652-F25A-4E3F-8597-117E312EB2C8}" type="presParOf" srcId="{C63BED89-C704-43B8-B371-0C2E9F338D97}" destId="{E33E5333-77E0-429F-8011-ED2544108FDC}" srcOrd="7" destOrd="0" presId="urn:microsoft.com/office/officeart/2005/8/layout/cycle8"/>
    <dgm:cxn modelId="{6F83BEF5-D8B8-4C72-897B-B04E597BFADC}" type="presParOf" srcId="{C63BED89-C704-43B8-B371-0C2E9F338D97}" destId="{9085A08C-3DD3-4BD7-88F8-CD468C655825}" srcOrd="8" destOrd="0" presId="urn:microsoft.com/office/officeart/2005/8/layout/cycle8"/>
    <dgm:cxn modelId="{8134DC72-9795-4135-8851-D0AC1415A9A0}" type="presParOf" srcId="{C63BED89-C704-43B8-B371-0C2E9F338D97}" destId="{74D3DFFE-652A-48E8-B321-8CC8F00B884A}" srcOrd="9" destOrd="0" presId="urn:microsoft.com/office/officeart/2005/8/layout/cycle8"/>
    <dgm:cxn modelId="{3BE50933-FC22-46F7-94BF-BCC7260881B7}" type="presParOf" srcId="{C63BED89-C704-43B8-B371-0C2E9F338D97}" destId="{734B06F8-546E-4C5F-B081-A8C19ABE3ED5}" srcOrd="10" destOrd="0" presId="urn:microsoft.com/office/officeart/2005/8/layout/cycle8"/>
    <dgm:cxn modelId="{EF395ADF-6B02-49A7-A28D-C8ADE05C72C3}" type="presParOf" srcId="{C63BED89-C704-43B8-B371-0C2E9F338D97}" destId="{EF9BF18E-6740-4B7A-B880-30E87C7A2E4C}" srcOrd="11" destOrd="0" presId="urn:microsoft.com/office/officeart/2005/8/layout/cycle8"/>
    <dgm:cxn modelId="{9D4B7AB1-2E04-47F0-8B8D-CB962510BF0C}" type="presParOf" srcId="{C63BED89-C704-43B8-B371-0C2E9F338D97}" destId="{95600C1B-995A-4CD9-9601-762F0533ED76}" srcOrd="12" destOrd="0" presId="urn:microsoft.com/office/officeart/2005/8/layout/cycle8"/>
    <dgm:cxn modelId="{C218A524-61AF-4A4A-B452-F7CEAD001C70}" type="presParOf" srcId="{C63BED89-C704-43B8-B371-0C2E9F338D97}" destId="{E8BF549E-814A-4421-A046-9C52F89EFB3E}" srcOrd="13" destOrd="0" presId="urn:microsoft.com/office/officeart/2005/8/layout/cycle8"/>
    <dgm:cxn modelId="{F6961F0C-96C7-497B-A43C-7787DA91C6EC}" type="presParOf" srcId="{C63BED89-C704-43B8-B371-0C2E9F338D97}" destId="{821BA818-20C8-4D44-9F1A-9230C7F75D8C}"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02BEF-074E-403E-8212-F75189998D0F}">
      <dsp:nvSpPr>
        <dsp:cNvPr id="0" name=""/>
        <dsp:cNvSpPr/>
      </dsp:nvSpPr>
      <dsp:spPr>
        <a:xfrm>
          <a:off x="4526443" y="112565"/>
          <a:ext cx="1779128" cy="177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kumimoji="1" lang="en-US" altLang="ja-JP" sz="2800" kern="1200" dirty="0" smtClean="0">
              <a:latin typeface="Arial" pitchFamily="34" charset="0"/>
              <a:cs typeface="Arial" pitchFamily="34" charset="0"/>
            </a:rPr>
            <a:t>Planning</a:t>
          </a:r>
          <a:endParaRPr kumimoji="1" lang="ja-JP" altLang="en-US" sz="2800" kern="1200" dirty="0">
            <a:latin typeface="Arial" pitchFamily="34" charset="0"/>
            <a:cs typeface="Arial" pitchFamily="34" charset="0"/>
          </a:endParaRPr>
        </a:p>
      </dsp:txBody>
      <dsp:txXfrm>
        <a:off x="4526443" y="112565"/>
        <a:ext cx="1779128" cy="1779128"/>
      </dsp:txXfrm>
    </dsp:sp>
    <dsp:sp modelId="{3D56FF45-C93A-4313-ADB6-DE3F147A5C6B}">
      <dsp:nvSpPr>
        <dsp:cNvPr id="0" name=""/>
        <dsp:cNvSpPr/>
      </dsp:nvSpPr>
      <dsp:spPr>
        <a:xfrm>
          <a:off x="1388741" y="-196"/>
          <a:ext cx="5029592" cy="5029592"/>
        </a:xfrm>
        <a:prstGeom prst="circularArrow">
          <a:avLst>
            <a:gd name="adj1" fmla="val 6898"/>
            <a:gd name="adj2" fmla="val 465012"/>
            <a:gd name="adj3" fmla="val 550847"/>
            <a:gd name="adj4" fmla="val 20584141"/>
            <a:gd name="adj5" fmla="val 8047"/>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96ED0888-04D6-4C68-891C-B0EBD53B7F23}">
      <dsp:nvSpPr>
        <dsp:cNvPr id="0" name=""/>
        <dsp:cNvSpPr/>
      </dsp:nvSpPr>
      <dsp:spPr>
        <a:xfrm>
          <a:off x="3968908" y="3137505"/>
          <a:ext cx="2894197" cy="177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kumimoji="1" lang="en-US" altLang="ja-JP" sz="2800" kern="1200" dirty="0" smtClean="0">
              <a:latin typeface="Arial" pitchFamily="34" charset="0"/>
              <a:cs typeface="Arial" pitchFamily="34" charset="0"/>
            </a:rPr>
            <a:t>Implementation</a:t>
          </a:r>
          <a:endParaRPr kumimoji="1" lang="ja-JP" altLang="en-US" sz="2800" kern="1200" dirty="0">
            <a:latin typeface="Arial" pitchFamily="34" charset="0"/>
            <a:cs typeface="Arial" pitchFamily="34" charset="0"/>
          </a:endParaRPr>
        </a:p>
      </dsp:txBody>
      <dsp:txXfrm>
        <a:off x="3968908" y="3137505"/>
        <a:ext cx="2894197" cy="1779128"/>
      </dsp:txXfrm>
    </dsp:sp>
    <dsp:sp modelId="{008FB552-05E8-4D68-9A64-6162144F4716}">
      <dsp:nvSpPr>
        <dsp:cNvPr id="0" name=""/>
        <dsp:cNvSpPr/>
      </dsp:nvSpPr>
      <dsp:spPr>
        <a:xfrm>
          <a:off x="411595" y="270063"/>
          <a:ext cx="5029592" cy="5029592"/>
        </a:xfrm>
        <a:prstGeom prst="circularArrow">
          <a:avLst>
            <a:gd name="adj1" fmla="val 6898"/>
            <a:gd name="adj2" fmla="val 465012"/>
            <a:gd name="adj3" fmla="val 5216793"/>
            <a:gd name="adj4" fmla="val 3649829"/>
            <a:gd name="adj5" fmla="val 8047"/>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E5DB18F4-7B8C-4055-BE96-0ECB364AC91A}">
      <dsp:nvSpPr>
        <dsp:cNvPr id="0" name=""/>
        <dsp:cNvSpPr/>
      </dsp:nvSpPr>
      <dsp:spPr>
        <a:xfrm>
          <a:off x="0" y="3137504"/>
          <a:ext cx="3420748" cy="177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kumimoji="1" lang="en-US" altLang="ja-JP" sz="2800" kern="1200" dirty="0" smtClean="0">
              <a:latin typeface="Arial" pitchFamily="34" charset="0"/>
              <a:cs typeface="Arial" pitchFamily="34" charset="0"/>
            </a:rPr>
            <a:t>Assessment</a:t>
          </a:r>
          <a:endParaRPr kumimoji="1" lang="ja-JP" altLang="en-US" sz="2800" kern="1200" dirty="0">
            <a:latin typeface="Arial" pitchFamily="34" charset="0"/>
            <a:cs typeface="Arial" pitchFamily="34" charset="0"/>
          </a:endParaRPr>
        </a:p>
      </dsp:txBody>
      <dsp:txXfrm>
        <a:off x="0" y="3137504"/>
        <a:ext cx="3420748" cy="1779128"/>
      </dsp:txXfrm>
    </dsp:sp>
    <dsp:sp modelId="{EEA57A73-9E80-4BD6-845A-ECF59D04A857}">
      <dsp:nvSpPr>
        <dsp:cNvPr id="0" name=""/>
        <dsp:cNvSpPr/>
      </dsp:nvSpPr>
      <dsp:spPr>
        <a:xfrm>
          <a:off x="929081" y="811428"/>
          <a:ext cx="5029592" cy="5029592"/>
        </a:xfrm>
        <a:prstGeom prst="circularArrow">
          <a:avLst>
            <a:gd name="adj1" fmla="val 6898"/>
            <a:gd name="adj2" fmla="val 465012"/>
            <a:gd name="adj3" fmla="val 12862110"/>
            <a:gd name="adj4" fmla="val 11103709"/>
            <a:gd name="adj5" fmla="val 8047"/>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8DCFF9B1-B9F6-42A9-B74E-34765B8D0996}">
      <dsp:nvSpPr>
        <dsp:cNvPr id="0" name=""/>
        <dsp:cNvSpPr/>
      </dsp:nvSpPr>
      <dsp:spPr>
        <a:xfrm>
          <a:off x="1168913" y="112565"/>
          <a:ext cx="2444309" cy="177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kumimoji="1" lang="en-US" altLang="ja-JP" sz="2800" kern="1200" dirty="0" smtClean="0">
              <a:latin typeface="Arial" pitchFamily="34" charset="0"/>
              <a:cs typeface="Arial" pitchFamily="34" charset="0"/>
            </a:rPr>
            <a:t>Corrective</a:t>
          </a:r>
        </a:p>
        <a:p>
          <a:pPr lvl="0" algn="ctr" defTabSz="1244600">
            <a:lnSpc>
              <a:spcPct val="90000"/>
            </a:lnSpc>
            <a:spcBef>
              <a:spcPct val="0"/>
            </a:spcBef>
            <a:spcAft>
              <a:spcPct val="35000"/>
            </a:spcAft>
          </a:pPr>
          <a:r>
            <a:rPr kumimoji="1" lang="en-US" altLang="ja-JP" sz="2800" kern="1200" dirty="0" smtClean="0">
              <a:latin typeface="Arial" pitchFamily="34" charset="0"/>
              <a:cs typeface="Arial" pitchFamily="34" charset="0"/>
            </a:rPr>
            <a:t>action</a:t>
          </a:r>
          <a:endParaRPr kumimoji="1" lang="ja-JP" altLang="en-US" sz="2800" kern="1200" dirty="0">
            <a:latin typeface="Arial" pitchFamily="34" charset="0"/>
            <a:cs typeface="Arial" pitchFamily="34" charset="0"/>
          </a:endParaRPr>
        </a:p>
      </dsp:txBody>
      <dsp:txXfrm>
        <a:off x="1168913" y="112565"/>
        <a:ext cx="2444309" cy="1779128"/>
      </dsp:txXfrm>
    </dsp:sp>
    <dsp:sp modelId="{885166C2-74D3-4134-B962-771A1DE934AD}">
      <dsp:nvSpPr>
        <dsp:cNvPr id="0" name=""/>
        <dsp:cNvSpPr/>
      </dsp:nvSpPr>
      <dsp:spPr>
        <a:xfrm>
          <a:off x="1388741" y="-196"/>
          <a:ext cx="5029592" cy="5029592"/>
        </a:xfrm>
        <a:prstGeom prst="circularArrow">
          <a:avLst>
            <a:gd name="adj1" fmla="val 6898"/>
            <a:gd name="adj2" fmla="val 465012"/>
            <a:gd name="adj3" fmla="val 16750847"/>
            <a:gd name="adj4" fmla="val 15731958"/>
            <a:gd name="adj5" fmla="val 8047"/>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34" charset="0"/>
                <a:cs typeface="Arial" pitchFamily="34" charset="0"/>
              </a:defRPr>
            </a:lvl1pPr>
          </a:lstStyle>
          <a:p>
            <a:pPr>
              <a:defRPr/>
            </a:pPr>
            <a:endParaRPr lang="ms-MY" altLang="ja-JP"/>
          </a:p>
        </p:txBody>
      </p:sp>
      <p:sp>
        <p:nvSpPr>
          <p:cNvPr id="3" name="Date Placeholder 2"/>
          <p:cNvSpPr>
            <a:spLocks noGrp="1"/>
          </p:cNvSpPr>
          <p:nvPr>
            <p:ph type="dt" sz="quarter"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fld id="{DECAFB9C-B6D3-4C6D-A98E-A4BA90CE67E5}" type="datetimeFigureOut">
              <a:rPr lang="en-US" altLang="ja-JP"/>
              <a:pPr>
                <a:defRPr/>
              </a:pPr>
              <a:t>10/12/2016</a:t>
            </a:fld>
            <a:endParaRPr lang="en-US" altLang="ja-JP"/>
          </a:p>
        </p:txBody>
      </p:sp>
      <p:sp>
        <p:nvSpPr>
          <p:cNvPr id="4" name="Footer Placeholder 3"/>
          <p:cNvSpPr>
            <a:spLocks noGrp="1"/>
          </p:cNvSpPr>
          <p:nvPr>
            <p:ph type="ftr" sz="quarter" idx="2"/>
          </p:nvPr>
        </p:nvSpPr>
        <p:spPr>
          <a:xfrm>
            <a:off x="0" y="8847138"/>
            <a:ext cx="2971800" cy="465137"/>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34" charset="0"/>
                <a:cs typeface="Arial" pitchFamily="34" charset="0"/>
              </a:defRPr>
            </a:lvl1pPr>
          </a:lstStyle>
          <a:p>
            <a:pPr>
              <a:defRPr/>
            </a:pPr>
            <a:endParaRPr lang="ms-MY" altLang="ja-JP"/>
          </a:p>
        </p:txBody>
      </p:sp>
      <p:sp>
        <p:nvSpPr>
          <p:cNvPr id="5" name="Slide Number Placeholder 4"/>
          <p:cNvSpPr>
            <a:spLocks noGrp="1"/>
          </p:cNvSpPr>
          <p:nvPr>
            <p:ph type="sldNum" sz="quarter" idx="3"/>
          </p:nvPr>
        </p:nvSpPr>
        <p:spPr>
          <a:xfrm>
            <a:off x="3884613" y="8847138"/>
            <a:ext cx="2971800" cy="46513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cs typeface="Arial" pitchFamily="34" charset="0"/>
              </a:defRPr>
            </a:lvl1pPr>
          </a:lstStyle>
          <a:p>
            <a:pPr>
              <a:defRPr/>
            </a:pPr>
            <a:fld id="{10DC4764-2200-4933-BC7B-1EC9255B29EE}" type="slidenum">
              <a:rPr lang="en-US" altLang="ja-JP"/>
              <a:pPr>
                <a:defRPr/>
              </a:pPr>
              <a:t>‹#›</a:t>
            </a:fld>
            <a:endParaRPr lang="en-US" altLang="ja-JP"/>
          </a:p>
        </p:txBody>
      </p:sp>
    </p:spTree>
    <p:extLst>
      <p:ext uri="{BB962C8B-B14F-4D97-AF65-F5344CB8AC3E}">
        <p14:creationId xmlns:p14="http://schemas.microsoft.com/office/powerpoint/2010/main" val="13677405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cs typeface="Arial" pitchFamily="34" charset="0"/>
              </a:defRPr>
            </a:lvl1pPr>
          </a:lstStyle>
          <a:p>
            <a:pPr>
              <a:defRPr/>
            </a:pPr>
            <a:endParaRPr lang="ms-MY" altLang="ja-JP"/>
          </a:p>
        </p:txBody>
      </p:sp>
      <p:sp>
        <p:nvSpPr>
          <p:cNvPr id="3" name="Date Placeholder 2"/>
          <p:cNvSpPr>
            <a:spLocks noGrp="1"/>
          </p:cNvSpPr>
          <p:nvPr>
            <p:ph type="dt"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cs typeface="Arial" pitchFamily="34" charset="0"/>
              </a:defRPr>
            </a:lvl1pPr>
          </a:lstStyle>
          <a:p>
            <a:pPr>
              <a:defRPr/>
            </a:pPr>
            <a:fld id="{C7BDBF8E-D218-4D16-8184-EAD95C078041}" type="datetimeFigureOut">
              <a:rPr lang="en-US" altLang="ja-JP"/>
              <a:pPr>
                <a:defRPr/>
              </a:pPr>
              <a:t>10/12/2016</a:t>
            </a:fld>
            <a:endParaRPr lang="en-US" altLang="ja-JP"/>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24363"/>
            <a:ext cx="5486400" cy="41910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7138"/>
            <a:ext cx="2971800" cy="465137"/>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cs typeface="Arial" pitchFamily="34" charset="0"/>
              </a:defRPr>
            </a:lvl1pPr>
          </a:lstStyle>
          <a:p>
            <a:pPr>
              <a:defRPr/>
            </a:pPr>
            <a:endParaRPr lang="ms-MY" altLang="ja-JP"/>
          </a:p>
        </p:txBody>
      </p:sp>
      <p:sp>
        <p:nvSpPr>
          <p:cNvPr id="7" name="Slide Number Placeholder 6"/>
          <p:cNvSpPr>
            <a:spLocks noGrp="1"/>
          </p:cNvSpPr>
          <p:nvPr>
            <p:ph type="sldNum" sz="quarter" idx="5"/>
          </p:nvPr>
        </p:nvSpPr>
        <p:spPr>
          <a:xfrm>
            <a:off x="3884613" y="8847138"/>
            <a:ext cx="2971800" cy="46513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2E826641-E6CF-4ECD-9160-9BCEA9D0E28F}" type="slidenum">
              <a:rPr lang="en-US" altLang="ja-JP"/>
              <a:pPr>
                <a:defRPr/>
              </a:pPr>
              <a:t>‹#›</a:t>
            </a:fld>
            <a:endParaRPr lang="en-US" altLang="ja-JP"/>
          </a:p>
        </p:txBody>
      </p:sp>
    </p:spTree>
    <p:extLst>
      <p:ext uri="{BB962C8B-B14F-4D97-AF65-F5344CB8AC3E}">
        <p14:creationId xmlns:p14="http://schemas.microsoft.com/office/powerpoint/2010/main" val="345305074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Footer Placeholder 3"/>
          <p:cNvSpPr>
            <a:spLocks noGrp="1"/>
          </p:cNvSpPr>
          <p:nvPr>
            <p:ph type="ftr" sz="quarter" idx="10"/>
          </p:nvPr>
        </p:nvSpPr>
        <p:spPr/>
        <p:txBody>
          <a:bodyPr/>
          <a:lstStyle/>
          <a:p>
            <a:pPr>
              <a:defRPr/>
            </a:pPr>
            <a:endParaRPr lang="ms-MY" altLang="ja-JP"/>
          </a:p>
        </p:txBody>
      </p:sp>
      <p:sp>
        <p:nvSpPr>
          <p:cNvPr id="5" name="Slide Number Placeholder 4"/>
          <p:cNvSpPr>
            <a:spLocks noGrp="1"/>
          </p:cNvSpPr>
          <p:nvPr>
            <p:ph type="sldNum" sz="quarter" idx="11"/>
          </p:nvPr>
        </p:nvSpPr>
        <p:spPr/>
        <p:txBody>
          <a:bodyPr/>
          <a:lstStyle/>
          <a:p>
            <a:pPr>
              <a:defRPr/>
            </a:pPr>
            <a:fld id="{2E826641-E6CF-4ECD-9160-9BCEA9D0E28F}" type="slidenum">
              <a:rPr lang="en-US" altLang="ja-JP" smtClean="0"/>
              <a:pPr>
                <a:defRPr/>
              </a:pPr>
              <a:t>1</a:t>
            </a:fld>
            <a:endParaRPr lang="en-US" altLang="ja-JP"/>
          </a:p>
        </p:txBody>
      </p:sp>
    </p:spTree>
    <p:extLst>
      <p:ext uri="{BB962C8B-B14F-4D97-AF65-F5344CB8AC3E}">
        <p14:creationId xmlns:p14="http://schemas.microsoft.com/office/powerpoint/2010/main" val="166182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10186" indent="-273148">
              <a:defRPr>
                <a:solidFill>
                  <a:schemeClr val="tx1"/>
                </a:solidFill>
                <a:latin typeface="Calibri" pitchFamily="34" charset="0"/>
              </a:defRPr>
            </a:lvl2pPr>
            <a:lvl3pPr marL="1092594" indent="-218519">
              <a:defRPr>
                <a:solidFill>
                  <a:schemeClr val="tx1"/>
                </a:solidFill>
                <a:latin typeface="Calibri" pitchFamily="34" charset="0"/>
              </a:defRPr>
            </a:lvl3pPr>
            <a:lvl4pPr marL="1529631" indent="-218519">
              <a:defRPr>
                <a:solidFill>
                  <a:schemeClr val="tx1"/>
                </a:solidFill>
                <a:latin typeface="Calibri" pitchFamily="34" charset="0"/>
              </a:defRPr>
            </a:lvl4pPr>
            <a:lvl5pPr marL="1966669" indent="-218519">
              <a:defRPr>
                <a:solidFill>
                  <a:schemeClr val="tx1"/>
                </a:solidFill>
                <a:latin typeface="Calibri" pitchFamily="34" charset="0"/>
              </a:defRPr>
            </a:lvl5pPr>
            <a:lvl6pPr marL="2403706" indent="-218519" fontAlgn="base">
              <a:spcBef>
                <a:spcPct val="0"/>
              </a:spcBef>
              <a:spcAft>
                <a:spcPct val="0"/>
              </a:spcAft>
              <a:defRPr>
                <a:solidFill>
                  <a:schemeClr val="tx1"/>
                </a:solidFill>
                <a:latin typeface="Calibri" pitchFamily="34" charset="0"/>
              </a:defRPr>
            </a:lvl6pPr>
            <a:lvl7pPr marL="2840744" indent="-218519" fontAlgn="base">
              <a:spcBef>
                <a:spcPct val="0"/>
              </a:spcBef>
              <a:spcAft>
                <a:spcPct val="0"/>
              </a:spcAft>
              <a:defRPr>
                <a:solidFill>
                  <a:schemeClr val="tx1"/>
                </a:solidFill>
                <a:latin typeface="Calibri" pitchFamily="34" charset="0"/>
              </a:defRPr>
            </a:lvl7pPr>
            <a:lvl8pPr marL="3277781" indent="-218519" fontAlgn="base">
              <a:spcBef>
                <a:spcPct val="0"/>
              </a:spcBef>
              <a:spcAft>
                <a:spcPct val="0"/>
              </a:spcAft>
              <a:defRPr>
                <a:solidFill>
                  <a:schemeClr val="tx1"/>
                </a:solidFill>
                <a:latin typeface="Calibri" pitchFamily="34" charset="0"/>
              </a:defRPr>
            </a:lvl8pPr>
            <a:lvl9pPr marL="3714819" indent="-218519" fontAlgn="base">
              <a:spcBef>
                <a:spcPct val="0"/>
              </a:spcBef>
              <a:spcAft>
                <a:spcPct val="0"/>
              </a:spcAft>
              <a:defRPr>
                <a:solidFill>
                  <a:schemeClr val="tx1"/>
                </a:solidFill>
                <a:latin typeface="Calibri" pitchFamily="34" charset="0"/>
              </a:defRPr>
            </a:lvl9pPr>
          </a:lstStyle>
          <a:p>
            <a:fld id="{4C677DBA-5D84-4ED5-B997-D4F7479DE125}" type="slidenum">
              <a:rPr lang="en-US" altLang="ja-JP">
                <a:latin typeface="Times New Roman" pitchFamily="18" charset="0"/>
              </a:rPr>
              <a:pPr/>
              <a:t>54</a:t>
            </a:fld>
            <a:endParaRPr lang="en-US" altLang="ja-JP">
              <a:latin typeface="Times New Roman" pitchFamily="18" charset="0"/>
            </a:endParaRPr>
          </a:p>
        </p:txBody>
      </p:sp>
      <p:sp>
        <p:nvSpPr>
          <p:cNvPr id="210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ja-JP" altLang="ja-JP"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10186" indent="-273148">
              <a:defRPr>
                <a:solidFill>
                  <a:schemeClr val="tx1"/>
                </a:solidFill>
                <a:latin typeface="Calibri" pitchFamily="34" charset="0"/>
              </a:defRPr>
            </a:lvl2pPr>
            <a:lvl3pPr marL="1092594" indent="-218519">
              <a:defRPr>
                <a:solidFill>
                  <a:schemeClr val="tx1"/>
                </a:solidFill>
                <a:latin typeface="Calibri" pitchFamily="34" charset="0"/>
              </a:defRPr>
            </a:lvl3pPr>
            <a:lvl4pPr marL="1529631" indent="-218519">
              <a:defRPr>
                <a:solidFill>
                  <a:schemeClr val="tx1"/>
                </a:solidFill>
                <a:latin typeface="Calibri" pitchFamily="34" charset="0"/>
              </a:defRPr>
            </a:lvl4pPr>
            <a:lvl5pPr marL="1966669" indent="-218519">
              <a:defRPr>
                <a:solidFill>
                  <a:schemeClr val="tx1"/>
                </a:solidFill>
                <a:latin typeface="Calibri" pitchFamily="34" charset="0"/>
              </a:defRPr>
            </a:lvl5pPr>
            <a:lvl6pPr marL="2403706" indent="-218519" fontAlgn="base">
              <a:spcBef>
                <a:spcPct val="0"/>
              </a:spcBef>
              <a:spcAft>
                <a:spcPct val="0"/>
              </a:spcAft>
              <a:defRPr>
                <a:solidFill>
                  <a:schemeClr val="tx1"/>
                </a:solidFill>
                <a:latin typeface="Calibri" pitchFamily="34" charset="0"/>
              </a:defRPr>
            </a:lvl6pPr>
            <a:lvl7pPr marL="2840744" indent="-218519" fontAlgn="base">
              <a:spcBef>
                <a:spcPct val="0"/>
              </a:spcBef>
              <a:spcAft>
                <a:spcPct val="0"/>
              </a:spcAft>
              <a:defRPr>
                <a:solidFill>
                  <a:schemeClr val="tx1"/>
                </a:solidFill>
                <a:latin typeface="Calibri" pitchFamily="34" charset="0"/>
              </a:defRPr>
            </a:lvl7pPr>
            <a:lvl8pPr marL="3277781" indent="-218519" fontAlgn="base">
              <a:spcBef>
                <a:spcPct val="0"/>
              </a:spcBef>
              <a:spcAft>
                <a:spcPct val="0"/>
              </a:spcAft>
              <a:defRPr>
                <a:solidFill>
                  <a:schemeClr val="tx1"/>
                </a:solidFill>
                <a:latin typeface="Calibri" pitchFamily="34" charset="0"/>
              </a:defRPr>
            </a:lvl8pPr>
            <a:lvl9pPr marL="3714819" indent="-218519" fontAlgn="base">
              <a:spcBef>
                <a:spcPct val="0"/>
              </a:spcBef>
              <a:spcAft>
                <a:spcPct val="0"/>
              </a:spcAft>
              <a:defRPr>
                <a:solidFill>
                  <a:schemeClr val="tx1"/>
                </a:solidFill>
                <a:latin typeface="Calibri" pitchFamily="34" charset="0"/>
              </a:defRPr>
            </a:lvl9pPr>
          </a:lstStyle>
          <a:p>
            <a:fld id="{3CE6D86D-48BA-4F72-BA3C-90EA0396F308}" type="slidenum">
              <a:rPr lang="en-US" altLang="ja-JP">
                <a:latin typeface="Times New Roman" pitchFamily="18" charset="0"/>
              </a:rPr>
              <a:pPr/>
              <a:t>55</a:t>
            </a:fld>
            <a:endParaRPr lang="en-US" altLang="ja-JP">
              <a:latin typeface="Times New Roman" pitchFamily="18" charset="0"/>
            </a:endParaRPr>
          </a:p>
        </p:txBody>
      </p:sp>
      <p:sp>
        <p:nvSpPr>
          <p:cNvPr id="211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ja-JP" altLang="ja-JP"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10186" indent="-273148">
              <a:defRPr>
                <a:solidFill>
                  <a:schemeClr val="tx1"/>
                </a:solidFill>
                <a:latin typeface="Calibri" pitchFamily="34" charset="0"/>
              </a:defRPr>
            </a:lvl2pPr>
            <a:lvl3pPr marL="1092594" indent="-218519">
              <a:defRPr>
                <a:solidFill>
                  <a:schemeClr val="tx1"/>
                </a:solidFill>
                <a:latin typeface="Calibri" pitchFamily="34" charset="0"/>
              </a:defRPr>
            </a:lvl3pPr>
            <a:lvl4pPr marL="1529631" indent="-218519">
              <a:defRPr>
                <a:solidFill>
                  <a:schemeClr val="tx1"/>
                </a:solidFill>
                <a:latin typeface="Calibri" pitchFamily="34" charset="0"/>
              </a:defRPr>
            </a:lvl4pPr>
            <a:lvl5pPr marL="1966669" indent="-218519">
              <a:defRPr>
                <a:solidFill>
                  <a:schemeClr val="tx1"/>
                </a:solidFill>
                <a:latin typeface="Calibri" pitchFamily="34" charset="0"/>
              </a:defRPr>
            </a:lvl5pPr>
            <a:lvl6pPr marL="2403706" indent="-218519" fontAlgn="base">
              <a:spcBef>
                <a:spcPct val="0"/>
              </a:spcBef>
              <a:spcAft>
                <a:spcPct val="0"/>
              </a:spcAft>
              <a:defRPr>
                <a:solidFill>
                  <a:schemeClr val="tx1"/>
                </a:solidFill>
                <a:latin typeface="Calibri" pitchFamily="34" charset="0"/>
              </a:defRPr>
            </a:lvl6pPr>
            <a:lvl7pPr marL="2840744" indent="-218519" fontAlgn="base">
              <a:spcBef>
                <a:spcPct val="0"/>
              </a:spcBef>
              <a:spcAft>
                <a:spcPct val="0"/>
              </a:spcAft>
              <a:defRPr>
                <a:solidFill>
                  <a:schemeClr val="tx1"/>
                </a:solidFill>
                <a:latin typeface="Calibri" pitchFamily="34" charset="0"/>
              </a:defRPr>
            </a:lvl7pPr>
            <a:lvl8pPr marL="3277781" indent="-218519" fontAlgn="base">
              <a:spcBef>
                <a:spcPct val="0"/>
              </a:spcBef>
              <a:spcAft>
                <a:spcPct val="0"/>
              </a:spcAft>
              <a:defRPr>
                <a:solidFill>
                  <a:schemeClr val="tx1"/>
                </a:solidFill>
                <a:latin typeface="Calibri" pitchFamily="34" charset="0"/>
              </a:defRPr>
            </a:lvl8pPr>
            <a:lvl9pPr marL="3714819" indent="-218519" fontAlgn="base">
              <a:spcBef>
                <a:spcPct val="0"/>
              </a:spcBef>
              <a:spcAft>
                <a:spcPct val="0"/>
              </a:spcAft>
              <a:defRPr>
                <a:solidFill>
                  <a:schemeClr val="tx1"/>
                </a:solidFill>
                <a:latin typeface="Calibri" pitchFamily="34" charset="0"/>
              </a:defRPr>
            </a:lvl9pPr>
          </a:lstStyle>
          <a:p>
            <a:fld id="{578A14BC-909A-44DA-9561-BFCCF502D2DC}" type="slidenum">
              <a:rPr lang="en-US" altLang="ja-JP">
                <a:latin typeface="Times New Roman" pitchFamily="18" charset="0"/>
              </a:rPr>
              <a:pPr/>
              <a:t>56</a:t>
            </a:fld>
            <a:endParaRPr lang="en-US" altLang="ja-JP">
              <a:latin typeface="Times New Roman" pitchFamily="18" charset="0"/>
            </a:endParaRPr>
          </a:p>
        </p:txBody>
      </p:sp>
      <p:sp>
        <p:nvSpPr>
          <p:cNvPr id="212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ja-JP" altLang="ja-JP"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solidFill>
                  <a:prstClr val="black"/>
                </a:solidFill>
                <a:latin typeface="Constantia" panose="02030602050306030303" pitchFamily="18" charset="0"/>
                <a:cs typeface="Arial" panose="020B0604020202020204" pitchFamily="34" charset="0"/>
              </a:rPr>
              <a:t>EAC Training Modules (OBE for Panel Evaluator)</a:t>
            </a:r>
          </a:p>
        </p:txBody>
      </p:sp>
      <p:sp>
        <p:nvSpPr>
          <p:cNvPr id="4608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D86A67-F5B8-4FE2-A59D-C314531C7AE0}" type="slidenum">
              <a:rPr lang="en-US" altLang="en-US">
                <a:solidFill>
                  <a:prstClr val="black"/>
                </a:solidFill>
                <a:latin typeface="Constantia" panose="02030602050306030303" pitchFamily="18" charset="0"/>
              </a:rPr>
              <a:pPr>
                <a:spcBef>
                  <a:spcPct val="0"/>
                </a:spcBef>
              </a:pPr>
              <a:t>61</a:t>
            </a:fld>
            <a:endParaRPr lang="en-US" altLang="en-US">
              <a:solidFill>
                <a:prstClr val="black"/>
              </a:solidFill>
              <a:latin typeface="Constantia" panose="02030602050306030303" pitchFamily="18" charset="0"/>
            </a:endParaRPr>
          </a:p>
        </p:txBody>
      </p:sp>
      <p:sp>
        <p:nvSpPr>
          <p:cNvPr id="4608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4164402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solidFill>
                  <a:prstClr val="black"/>
                </a:solidFill>
                <a:latin typeface="Constantia" panose="02030602050306030303" pitchFamily="18" charset="0"/>
                <a:cs typeface="Arial" panose="020B0604020202020204" pitchFamily="34" charset="0"/>
              </a:rPr>
              <a:t>EAC Training Modules (OBE for Panel Evaluator)</a:t>
            </a:r>
          </a:p>
        </p:txBody>
      </p:sp>
      <p:sp>
        <p:nvSpPr>
          <p:cNvPr id="4813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B4939F-0040-4A9D-97DD-C8FFB6E486C1}" type="slidenum">
              <a:rPr lang="en-US" altLang="en-US">
                <a:solidFill>
                  <a:prstClr val="black"/>
                </a:solidFill>
                <a:latin typeface="Constantia" panose="02030602050306030303" pitchFamily="18" charset="0"/>
              </a:rPr>
              <a:pPr>
                <a:spcBef>
                  <a:spcPct val="0"/>
                </a:spcBef>
              </a:pPr>
              <a:t>62</a:t>
            </a:fld>
            <a:endParaRPr lang="en-US" altLang="en-US">
              <a:solidFill>
                <a:prstClr val="black"/>
              </a:solidFill>
              <a:latin typeface="Constantia" panose="02030602050306030303" pitchFamily="18" charset="0"/>
            </a:endParaRPr>
          </a:p>
        </p:txBody>
      </p:sp>
      <p:sp>
        <p:nvSpPr>
          <p:cNvPr id="4813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836424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946452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extLst>
      <p:ext uri="{BB962C8B-B14F-4D97-AF65-F5344CB8AC3E}">
        <p14:creationId xmlns:p14="http://schemas.microsoft.com/office/powerpoint/2010/main" val="362175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10186" indent="-273148">
              <a:defRPr>
                <a:solidFill>
                  <a:schemeClr val="tx1"/>
                </a:solidFill>
                <a:latin typeface="Calibri" pitchFamily="34" charset="0"/>
              </a:defRPr>
            </a:lvl2pPr>
            <a:lvl3pPr marL="1092594" indent="-218519">
              <a:defRPr>
                <a:solidFill>
                  <a:schemeClr val="tx1"/>
                </a:solidFill>
                <a:latin typeface="Calibri" pitchFamily="34" charset="0"/>
              </a:defRPr>
            </a:lvl3pPr>
            <a:lvl4pPr marL="1529631" indent="-218519">
              <a:defRPr>
                <a:solidFill>
                  <a:schemeClr val="tx1"/>
                </a:solidFill>
                <a:latin typeface="Calibri" pitchFamily="34" charset="0"/>
              </a:defRPr>
            </a:lvl4pPr>
            <a:lvl5pPr marL="1966669" indent="-218519">
              <a:defRPr>
                <a:solidFill>
                  <a:schemeClr val="tx1"/>
                </a:solidFill>
                <a:latin typeface="Calibri" pitchFamily="34" charset="0"/>
              </a:defRPr>
            </a:lvl5pPr>
            <a:lvl6pPr marL="2403706" indent="-218519" fontAlgn="base">
              <a:spcBef>
                <a:spcPct val="0"/>
              </a:spcBef>
              <a:spcAft>
                <a:spcPct val="0"/>
              </a:spcAft>
              <a:defRPr>
                <a:solidFill>
                  <a:schemeClr val="tx1"/>
                </a:solidFill>
                <a:latin typeface="Calibri" pitchFamily="34" charset="0"/>
              </a:defRPr>
            </a:lvl6pPr>
            <a:lvl7pPr marL="2840744" indent="-218519" fontAlgn="base">
              <a:spcBef>
                <a:spcPct val="0"/>
              </a:spcBef>
              <a:spcAft>
                <a:spcPct val="0"/>
              </a:spcAft>
              <a:defRPr>
                <a:solidFill>
                  <a:schemeClr val="tx1"/>
                </a:solidFill>
                <a:latin typeface="Calibri" pitchFamily="34" charset="0"/>
              </a:defRPr>
            </a:lvl7pPr>
            <a:lvl8pPr marL="3277781" indent="-218519" fontAlgn="base">
              <a:spcBef>
                <a:spcPct val="0"/>
              </a:spcBef>
              <a:spcAft>
                <a:spcPct val="0"/>
              </a:spcAft>
              <a:defRPr>
                <a:solidFill>
                  <a:schemeClr val="tx1"/>
                </a:solidFill>
                <a:latin typeface="Calibri" pitchFamily="34" charset="0"/>
              </a:defRPr>
            </a:lvl8pPr>
            <a:lvl9pPr marL="3714819" indent="-218519" fontAlgn="base">
              <a:spcBef>
                <a:spcPct val="0"/>
              </a:spcBef>
              <a:spcAft>
                <a:spcPct val="0"/>
              </a:spcAft>
              <a:defRPr>
                <a:solidFill>
                  <a:schemeClr val="tx1"/>
                </a:solidFill>
                <a:latin typeface="Calibri" pitchFamily="34" charset="0"/>
              </a:defRPr>
            </a:lvl9pPr>
          </a:lstStyle>
          <a:p>
            <a:fld id="{57248932-69C9-4AFE-9035-539352A28AAF}" type="slidenum">
              <a:rPr lang="en-US" altLang="ja-JP">
                <a:latin typeface="Times New Roman" pitchFamily="18" charset="0"/>
              </a:rPr>
              <a:pPr/>
              <a:t>7</a:t>
            </a:fld>
            <a:endParaRPr lang="en-US" altLang="ja-JP">
              <a:latin typeface="Times New Roman" pitchFamily="18" charset="0"/>
            </a:endParaRPr>
          </a:p>
        </p:txBody>
      </p:sp>
      <p:sp>
        <p:nvSpPr>
          <p:cNvPr id="223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ja-JP" altLang="ja-JP"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Footer Placeholder 3"/>
          <p:cNvSpPr>
            <a:spLocks noGrp="1"/>
          </p:cNvSpPr>
          <p:nvPr>
            <p:ph type="ftr" sz="quarter" idx="10"/>
          </p:nvPr>
        </p:nvSpPr>
        <p:spPr/>
        <p:txBody>
          <a:bodyPr/>
          <a:lstStyle/>
          <a:p>
            <a:pPr>
              <a:defRPr/>
            </a:pPr>
            <a:endParaRPr lang="ms-MY" altLang="ja-JP"/>
          </a:p>
        </p:txBody>
      </p:sp>
      <p:sp>
        <p:nvSpPr>
          <p:cNvPr id="5" name="Slide Number Placeholder 4"/>
          <p:cNvSpPr>
            <a:spLocks noGrp="1"/>
          </p:cNvSpPr>
          <p:nvPr>
            <p:ph type="sldNum" sz="quarter" idx="11"/>
          </p:nvPr>
        </p:nvSpPr>
        <p:spPr/>
        <p:txBody>
          <a:bodyPr/>
          <a:lstStyle/>
          <a:p>
            <a:pPr>
              <a:defRPr/>
            </a:pPr>
            <a:fld id="{2E826641-E6CF-4ECD-9160-9BCEA9D0E28F}" type="slidenum">
              <a:rPr lang="en-US" altLang="ja-JP" smtClean="0"/>
              <a:pPr>
                <a:defRPr/>
              </a:pPr>
              <a:t>18</a:t>
            </a:fld>
            <a:endParaRPr lang="en-US" altLang="ja-JP"/>
          </a:p>
        </p:txBody>
      </p:sp>
    </p:spTree>
    <p:extLst>
      <p:ext uri="{BB962C8B-B14F-4D97-AF65-F5344CB8AC3E}">
        <p14:creationId xmlns:p14="http://schemas.microsoft.com/office/powerpoint/2010/main" val="84661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10186" indent="-273148">
              <a:defRPr>
                <a:solidFill>
                  <a:schemeClr val="tx1"/>
                </a:solidFill>
                <a:latin typeface="Calibri" pitchFamily="34" charset="0"/>
              </a:defRPr>
            </a:lvl2pPr>
            <a:lvl3pPr marL="1092594" indent="-218519">
              <a:defRPr>
                <a:solidFill>
                  <a:schemeClr val="tx1"/>
                </a:solidFill>
                <a:latin typeface="Calibri" pitchFamily="34" charset="0"/>
              </a:defRPr>
            </a:lvl3pPr>
            <a:lvl4pPr marL="1529631" indent="-218519">
              <a:defRPr>
                <a:solidFill>
                  <a:schemeClr val="tx1"/>
                </a:solidFill>
                <a:latin typeface="Calibri" pitchFamily="34" charset="0"/>
              </a:defRPr>
            </a:lvl4pPr>
            <a:lvl5pPr marL="1966669" indent="-218519">
              <a:defRPr>
                <a:solidFill>
                  <a:schemeClr val="tx1"/>
                </a:solidFill>
                <a:latin typeface="Calibri" pitchFamily="34" charset="0"/>
              </a:defRPr>
            </a:lvl5pPr>
            <a:lvl6pPr marL="2403706" indent="-218519" fontAlgn="base">
              <a:spcBef>
                <a:spcPct val="0"/>
              </a:spcBef>
              <a:spcAft>
                <a:spcPct val="0"/>
              </a:spcAft>
              <a:defRPr>
                <a:solidFill>
                  <a:schemeClr val="tx1"/>
                </a:solidFill>
                <a:latin typeface="Calibri" pitchFamily="34" charset="0"/>
              </a:defRPr>
            </a:lvl6pPr>
            <a:lvl7pPr marL="2840744" indent="-218519" fontAlgn="base">
              <a:spcBef>
                <a:spcPct val="0"/>
              </a:spcBef>
              <a:spcAft>
                <a:spcPct val="0"/>
              </a:spcAft>
              <a:defRPr>
                <a:solidFill>
                  <a:schemeClr val="tx1"/>
                </a:solidFill>
                <a:latin typeface="Calibri" pitchFamily="34" charset="0"/>
              </a:defRPr>
            </a:lvl7pPr>
            <a:lvl8pPr marL="3277781" indent="-218519" fontAlgn="base">
              <a:spcBef>
                <a:spcPct val="0"/>
              </a:spcBef>
              <a:spcAft>
                <a:spcPct val="0"/>
              </a:spcAft>
              <a:defRPr>
                <a:solidFill>
                  <a:schemeClr val="tx1"/>
                </a:solidFill>
                <a:latin typeface="Calibri" pitchFamily="34" charset="0"/>
              </a:defRPr>
            </a:lvl8pPr>
            <a:lvl9pPr marL="3714819" indent="-218519" fontAlgn="base">
              <a:spcBef>
                <a:spcPct val="0"/>
              </a:spcBef>
              <a:spcAft>
                <a:spcPct val="0"/>
              </a:spcAft>
              <a:defRPr>
                <a:solidFill>
                  <a:schemeClr val="tx1"/>
                </a:solidFill>
                <a:latin typeface="Calibri" pitchFamily="34" charset="0"/>
              </a:defRPr>
            </a:lvl9pPr>
          </a:lstStyle>
          <a:p>
            <a:r>
              <a:rPr lang="en-US" altLang="ja-JP"/>
              <a:t>EAC Training Modules (OBE for Panel Evaluator)</a:t>
            </a:r>
          </a:p>
        </p:txBody>
      </p:sp>
      <p:sp>
        <p:nvSpPr>
          <p:cNvPr id="20787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10186" indent="-273148">
              <a:defRPr>
                <a:solidFill>
                  <a:schemeClr val="tx1"/>
                </a:solidFill>
                <a:latin typeface="Calibri" pitchFamily="34" charset="0"/>
              </a:defRPr>
            </a:lvl2pPr>
            <a:lvl3pPr marL="1092594" indent="-218519">
              <a:defRPr>
                <a:solidFill>
                  <a:schemeClr val="tx1"/>
                </a:solidFill>
                <a:latin typeface="Calibri" pitchFamily="34" charset="0"/>
              </a:defRPr>
            </a:lvl3pPr>
            <a:lvl4pPr marL="1529631" indent="-218519">
              <a:defRPr>
                <a:solidFill>
                  <a:schemeClr val="tx1"/>
                </a:solidFill>
                <a:latin typeface="Calibri" pitchFamily="34" charset="0"/>
              </a:defRPr>
            </a:lvl4pPr>
            <a:lvl5pPr marL="1966669" indent="-218519">
              <a:defRPr>
                <a:solidFill>
                  <a:schemeClr val="tx1"/>
                </a:solidFill>
                <a:latin typeface="Calibri" pitchFamily="34" charset="0"/>
              </a:defRPr>
            </a:lvl5pPr>
            <a:lvl6pPr marL="2403706" indent="-218519" fontAlgn="base">
              <a:spcBef>
                <a:spcPct val="0"/>
              </a:spcBef>
              <a:spcAft>
                <a:spcPct val="0"/>
              </a:spcAft>
              <a:defRPr>
                <a:solidFill>
                  <a:schemeClr val="tx1"/>
                </a:solidFill>
                <a:latin typeface="Calibri" pitchFamily="34" charset="0"/>
              </a:defRPr>
            </a:lvl6pPr>
            <a:lvl7pPr marL="2840744" indent="-218519" fontAlgn="base">
              <a:spcBef>
                <a:spcPct val="0"/>
              </a:spcBef>
              <a:spcAft>
                <a:spcPct val="0"/>
              </a:spcAft>
              <a:defRPr>
                <a:solidFill>
                  <a:schemeClr val="tx1"/>
                </a:solidFill>
                <a:latin typeface="Calibri" pitchFamily="34" charset="0"/>
              </a:defRPr>
            </a:lvl7pPr>
            <a:lvl8pPr marL="3277781" indent="-218519" fontAlgn="base">
              <a:spcBef>
                <a:spcPct val="0"/>
              </a:spcBef>
              <a:spcAft>
                <a:spcPct val="0"/>
              </a:spcAft>
              <a:defRPr>
                <a:solidFill>
                  <a:schemeClr val="tx1"/>
                </a:solidFill>
                <a:latin typeface="Calibri" pitchFamily="34" charset="0"/>
              </a:defRPr>
            </a:lvl8pPr>
            <a:lvl9pPr marL="3714819" indent="-218519" fontAlgn="base">
              <a:spcBef>
                <a:spcPct val="0"/>
              </a:spcBef>
              <a:spcAft>
                <a:spcPct val="0"/>
              </a:spcAft>
              <a:defRPr>
                <a:solidFill>
                  <a:schemeClr val="tx1"/>
                </a:solidFill>
                <a:latin typeface="Calibri" pitchFamily="34" charset="0"/>
              </a:defRPr>
            </a:lvl9pPr>
          </a:lstStyle>
          <a:p>
            <a:fld id="{5FD9E419-B2C8-4833-9CAE-0A6D1526F8A9}" type="slidenum">
              <a:rPr lang="en-US" altLang="ja-JP"/>
              <a:pPr/>
              <a:t>22</a:t>
            </a:fld>
            <a:endParaRPr lang="en-US" altLang="ja-JP"/>
          </a:p>
        </p:txBody>
      </p:sp>
      <p:sp>
        <p:nvSpPr>
          <p:cNvPr id="20787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ja-JP"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itchFamily="34" charset="0"/>
              <a:cs typeface="Arial" pitchFamily="34" charset="0"/>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6422640-EBE3-48D8-B3DF-C135B5552195}" type="slidenum">
              <a:rPr lang="en-GB" altLang="en-US" smtClean="0">
                <a:latin typeface="Arial" pitchFamily="34" charset="0"/>
              </a:rPr>
              <a:pPr eaLnBrk="1" hangingPunct="1">
                <a:spcBef>
                  <a:spcPct val="0"/>
                </a:spcBef>
              </a:pPr>
              <a:t>35</a:t>
            </a:fld>
            <a:endParaRPr lang="en-GB" altLang="en-US" smtClean="0">
              <a:latin typeface="Arial" pitchFamily="34" charset="0"/>
            </a:endParaRPr>
          </a:p>
        </p:txBody>
      </p:sp>
    </p:spTree>
    <p:extLst>
      <p:ext uri="{BB962C8B-B14F-4D97-AF65-F5344CB8AC3E}">
        <p14:creationId xmlns:p14="http://schemas.microsoft.com/office/powerpoint/2010/main" val="361991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latin typeface="Arial" pitchFamily="34" charset="0"/>
                <a:cs typeface="Arial" pitchFamily="34" charset="0"/>
              </a:rPr>
              <a:t> In UEWS test, ...</a:t>
            </a:r>
          </a:p>
          <a:p>
            <a:endParaRPr lang="en-GB" altLang="en-US" smtClean="0">
              <a:latin typeface="Arial" pitchFamily="34" charset="0"/>
              <a:cs typeface="Arial" pitchFamily="34" charset="0"/>
            </a:endParaRPr>
          </a:p>
          <a:p>
            <a:r>
              <a:rPr lang="en-GB" altLang="en-US" smtClean="0">
                <a:latin typeface="Arial" pitchFamily="34" charset="0"/>
                <a:cs typeface="Arial" pitchFamily="34" charset="0"/>
              </a:rPr>
              <a:t>A specimen filled with water at 65°C is loaded in a prescribed times versus pressure schedule which consists of cycle groups.  Each group consists of ten one-minute cycles at pressure and one-minute cycles at no pressure, as shown here. The first Cyclic Test Pressure (CTP) shall be 10% of the expected pressure at UEWS. If the strain is completely reversible with strain difference of less than 3% registered, the test is continued on the next cycle group with CTP further increased by another 10%. </a:t>
            </a:r>
            <a:endParaRPr lang="en-US" altLang="en-US" smtClean="0">
              <a:latin typeface="Arial" pitchFamily="34" charset="0"/>
              <a:cs typeface="Arial" pitchFamily="34" charset="0"/>
            </a:endParaRPr>
          </a:p>
          <a:p>
            <a:endParaRPr lang="en-US" altLang="en-US" smtClean="0">
              <a:latin typeface="Arial" pitchFamily="34" charset="0"/>
              <a:cs typeface="Arial" pitchFamily="34"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6755388-5E90-4DF3-9D76-5B43712B197E}" type="slidenum">
              <a:rPr lang="en-GB" altLang="en-US" smtClean="0">
                <a:latin typeface="Arial" pitchFamily="34" charset="0"/>
              </a:rPr>
              <a:pPr eaLnBrk="1" hangingPunct="1">
                <a:spcBef>
                  <a:spcPct val="0"/>
                </a:spcBef>
              </a:pPr>
              <a:t>36</a:t>
            </a:fld>
            <a:endParaRPr lang="en-GB" altLang="en-US" smtClean="0">
              <a:latin typeface="Arial" pitchFamily="34" charset="0"/>
            </a:endParaRPr>
          </a:p>
        </p:txBody>
      </p:sp>
    </p:spTree>
    <p:extLst>
      <p:ext uri="{BB962C8B-B14F-4D97-AF65-F5344CB8AC3E}">
        <p14:creationId xmlns:p14="http://schemas.microsoft.com/office/powerpoint/2010/main" val="400024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itchFamily="34" charset="0"/>
              <a:cs typeface="Arial" pitchFamily="34"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7920C41-507B-43F1-8C4F-0D09220A746F}" type="slidenum">
              <a:rPr lang="en-GB" altLang="en-US" smtClean="0">
                <a:latin typeface="Arial" pitchFamily="34" charset="0"/>
              </a:rPr>
              <a:pPr eaLnBrk="1" hangingPunct="1">
                <a:spcBef>
                  <a:spcPct val="0"/>
                </a:spcBef>
              </a:pPr>
              <a:t>37</a:t>
            </a:fld>
            <a:endParaRPr lang="en-GB" altLang="en-US" smtClean="0">
              <a:latin typeface="Arial" pitchFamily="34" charset="0"/>
            </a:endParaRPr>
          </a:p>
        </p:txBody>
      </p:sp>
    </p:spTree>
    <p:extLst>
      <p:ext uri="{BB962C8B-B14F-4D97-AF65-F5344CB8AC3E}">
        <p14:creationId xmlns:p14="http://schemas.microsoft.com/office/powerpoint/2010/main" val="2702458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10186" indent="-273148">
              <a:defRPr>
                <a:solidFill>
                  <a:schemeClr val="tx1"/>
                </a:solidFill>
                <a:latin typeface="Calibri" pitchFamily="34" charset="0"/>
              </a:defRPr>
            </a:lvl2pPr>
            <a:lvl3pPr marL="1092594" indent="-218519">
              <a:defRPr>
                <a:solidFill>
                  <a:schemeClr val="tx1"/>
                </a:solidFill>
                <a:latin typeface="Calibri" pitchFamily="34" charset="0"/>
              </a:defRPr>
            </a:lvl3pPr>
            <a:lvl4pPr marL="1529631" indent="-218519">
              <a:defRPr>
                <a:solidFill>
                  <a:schemeClr val="tx1"/>
                </a:solidFill>
                <a:latin typeface="Calibri" pitchFamily="34" charset="0"/>
              </a:defRPr>
            </a:lvl4pPr>
            <a:lvl5pPr marL="1966669" indent="-218519">
              <a:defRPr>
                <a:solidFill>
                  <a:schemeClr val="tx1"/>
                </a:solidFill>
                <a:latin typeface="Calibri" pitchFamily="34" charset="0"/>
              </a:defRPr>
            </a:lvl5pPr>
            <a:lvl6pPr marL="2403706" indent="-218519" fontAlgn="base">
              <a:spcBef>
                <a:spcPct val="0"/>
              </a:spcBef>
              <a:spcAft>
                <a:spcPct val="0"/>
              </a:spcAft>
              <a:defRPr>
                <a:solidFill>
                  <a:schemeClr val="tx1"/>
                </a:solidFill>
                <a:latin typeface="Calibri" pitchFamily="34" charset="0"/>
              </a:defRPr>
            </a:lvl6pPr>
            <a:lvl7pPr marL="2840744" indent="-218519" fontAlgn="base">
              <a:spcBef>
                <a:spcPct val="0"/>
              </a:spcBef>
              <a:spcAft>
                <a:spcPct val="0"/>
              </a:spcAft>
              <a:defRPr>
                <a:solidFill>
                  <a:schemeClr val="tx1"/>
                </a:solidFill>
                <a:latin typeface="Calibri" pitchFamily="34" charset="0"/>
              </a:defRPr>
            </a:lvl7pPr>
            <a:lvl8pPr marL="3277781" indent="-218519" fontAlgn="base">
              <a:spcBef>
                <a:spcPct val="0"/>
              </a:spcBef>
              <a:spcAft>
                <a:spcPct val="0"/>
              </a:spcAft>
              <a:defRPr>
                <a:solidFill>
                  <a:schemeClr val="tx1"/>
                </a:solidFill>
                <a:latin typeface="Calibri" pitchFamily="34" charset="0"/>
              </a:defRPr>
            </a:lvl8pPr>
            <a:lvl9pPr marL="3714819" indent="-218519" fontAlgn="base">
              <a:spcBef>
                <a:spcPct val="0"/>
              </a:spcBef>
              <a:spcAft>
                <a:spcPct val="0"/>
              </a:spcAft>
              <a:defRPr>
                <a:solidFill>
                  <a:schemeClr val="tx1"/>
                </a:solidFill>
                <a:latin typeface="Calibri" pitchFamily="34" charset="0"/>
              </a:defRPr>
            </a:lvl9pPr>
          </a:lstStyle>
          <a:p>
            <a:fld id="{1F2474D3-9B5C-42BB-AC06-07DED5A0DC6C}" type="slidenum">
              <a:rPr lang="en-US" altLang="ja-JP">
                <a:latin typeface="Times New Roman" pitchFamily="18" charset="0"/>
              </a:rPr>
              <a:pPr/>
              <a:t>52</a:t>
            </a:fld>
            <a:endParaRPr lang="en-US" altLang="ja-JP">
              <a:latin typeface="Times New Roman" pitchFamily="18" charset="0"/>
            </a:endParaRPr>
          </a:p>
        </p:txBody>
      </p:sp>
      <p:sp>
        <p:nvSpPr>
          <p:cNvPr id="208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ja-JP" altLang="ja-JP"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10186" indent="-273148">
              <a:defRPr>
                <a:solidFill>
                  <a:schemeClr val="tx1"/>
                </a:solidFill>
                <a:latin typeface="Calibri" pitchFamily="34" charset="0"/>
              </a:defRPr>
            </a:lvl2pPr>
            <a:lvl3pPr marL="1092594" indent="-218519">
              <a:defRPr>
                <a:solidFill>
                  <a:schemeClr val="tx1"/>
                </a:solidFill>
                <a:latin typeface="Calibri" pitchFamily="34" charset="0"/>
              </a:defRPr>
            </a:lvl3pPr>
            <a:lvl4pPr marL="1529631" indent="-218519">
              <a:defRPr>
                <a:solidFill>
                  <a:schemeClr val="tx1"/>
                </a:solidFill>
                <a:latin typeface="Calibri" pitchFamily="34" charset="0"/>
              </a:defRPr>
            </a:lvl4pPr>
            <a:lvl5pPr marL="1966669" indent="-218519">
              <a:defRPr>
                <a:solidFill>
                  <a:schemeClr val="tx1"/>
                </a:solidFill>
                <a:latin typeface="Calibri" pitchFamily="34" charset="0"/>
              </a:defRPr>
            </a:lvl5pPr>
            <a:lvl6pPr marL="2403706" indent="-218519" fontAlgn="base">
              <a:spcBef>
                <a:spcPct val="0"/>
              </a:spcBef>
              <a:spcAft>
                <a:spcPct val="0"/>
              </a:spcAft>
              <a:defRPr>
                <a:solidFill>
                  <a:schemeClr val="tx1"/>
                </a:solidFill>
                <a:latin typeface="Calibri" pitchFamily="34" charset="0"/>
              </a:defRPr>
            </a:lvl6pPr>
            <a:lvl7pPr marL="2840744" indent="-218519" fontAlgn="base">
              <a:spcBef>
                <a:spcPct val="0"/>
              </a:spcBef>
              <a:spcAft>
                <a:spcPct val="0"/>
              </a:spcAft>
              <a:defRPr>
                <a:solidFill>
                  <a:schemeClr val="tx1"/>
                </a:solidFill>
                <a:latin typeface="Calibri" pitchFamily="34" charset="0"/>
              </a:defRPr>
            </a:lvl7pPr>
            <a:lvl8pPr marL="3277781" indent="-218519" fontAlgn="base">
              <a:spcBef>
                <a:spcPct val="0"/>
              </a:spcBef>
              <a:spcAft>
                <a:spcPct val="0"/>
              </a:spcAft>
              <a:defRPr>
                <a:solidFill>
                  <a:schemeClr val="tx1"/>
                </a:solidFill>
                <a:latin typeface="Calibri" pitchFamily="34" charset="0"/>
              </a:defRPr>
            </a:lvl8pPr>
            <a:lvl9pPr marL="3714819" indent="-218519" fontAlgn="base">
              <a:spcBef>
                <a:spcPct val="0"/>
              </a:spcBef>
              <a:spcAft>
                <a:spcPct val="0"/>
              </a:spcAft>
              <a:defRPr>
                <a:solidFill>
                  <a:schemeClr val="tx1"/>
                </a:solidFill>
                <a:latin typeface="Calibri" pitchFamily="34" charset="0"/>
              </a:defRPr>
            </a:lvl9pPr>
          </a:lstStyle>
          <a:p>
            <a:fld id="{02790A2E-7541-4C72-82F7-1E0C9B43C36F}" type="slidenum">
              <a:rPr lang="en-US" altLang="ja-JP">
                <a:latin typeface="Times New Roman" pitchFamily="18" charset="0"/>
              </a:rPr>
              <a:pPr/>
              <a:t>53</a:t>
            </a:fld>
            <a:endParaRPr lang="en-US" altLang="ja-JP">
              <a:latin typeface="Times New Roman" pitchFamily="18" charset="0"/>
            </a:endParaRPr>
          </a:p>
        </p:txBody>
      </p:sp>
      <p:sp>
        <p:nvSpPr>
          <p:cNvPr id="209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ja-JP" altLang="ja-JP"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6" name="Rectangle 5"/>
          <p:cNvSpPr/>
          <p:nvPr userDrawn="1"/>
        </p:nvSpPr>
        <p:spPr>
          <a:xfrm>
            <a:off x="0" y="1449388"/>
            <a:ext cx="9144000" cy="16383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US" altLang="ja-JP" dirty="0" smtClean="0"/>
              <a:t>EET142 </a:t>
            </a:r>
            <a:r>
              <a:rPr lang="en-US" altLang="ja-JP" dirty="0" err="1" smtClean="0"/>
              <a:t>Sem</a:t>
            </a:r>
            <a:r>
              <a:rPr lang="en-US" altLang="ja-JP" dirty="0" smtClean="0"/>
              <a:t> 1 2016/2017</a:t>
            </a:r>
          </a:p>
        </p:txBody>
      </p:sp>
      <p:sp>
        <p:nvSpPr>
          <p:cNvPr id="12" name="Footer Placeholder 16"/>
          <p:cNvSpPr>
            <a:spLocks noGrp="1"/>
          </p:cNvSpPr>
          <p:nvPr>
            <p:ph type="ftr" sz="quarter" idx="11"/>
          </p:nvPr>
        </p:nvSpPr>
        <p:spPr/>
        <p:txBody>
          <a:bodyPr/>
          <a:lstStyle>
            <a:lvl1pPr>
              <a:defRPr/>
            </a:lvl1pPr>
          </a:lstStyle>
          <a:p>
            <a:pPr>
              <a:defRPr/>
            </a:pPr>
            <a:endParaRPr lang="ms-MY" altLang="ja-JP"/>
          </a:p>
        </p:txBody>
      </p:sp>
      <p:sp>
        <p:nvSpPr>
          <p:cNvPr id="13" name="Slide Number Placeholder 28"/>
          <p:cNvSpPr>
            <a:spLocks noGrp="1"/>
          </p:cNvSpPr>
          <p:nvPr>
            <p:ph type="sldNum" sz="quarter" idx="12"/>
          </p:nvPr>
        </p:nvSpPr>
        <p:spPr/>
        <p:txBody>
          <a:bodyPr/>
          <a:lstStyle>
            <a:lvl1pPr>
              <a:defRPr/>
            </a:lvl1pPr>
          </a:lstStyle>
          <a:p>
            <a:pPr>
              <a:defRPr/>
            </a:pPr>
            <a:fld id="{DD31CF40-4A49-4CE2-8BB6-019B16A243DE}" type="slidenum">
              <a:rPr lang="en-US" altLang="ja-JP"/>
              <a:pPr>
                <a:defRPr/>
              </a:pPr>
              <a:t>‹#›</a:t>
            </a:fld>
            <a:endParaRPr lang="en-US" altLang="ja-JP"/>
          </a:p>
        </p:txBody>
      </p:sp>
    </p:spTree>
    <p:extLst>
      <p:ext uri="{BB962C8B-B14F-4D97-AF65-F5344CB8AC3E}">
        <p14:creationId xmlns:p14="http://schemas.microsoft.com/office/powerpoint/2010/main" val="3250559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7618835-C962-4C41-AEAD-7D5C93A13D76}" type="datetime1">
              <a:rPr lang="en-US" altLang="ja-JP"/>
              <a:pPr>
                <a:defRPr/>
              </a:pPr>
              <a:t>10/12/2016</a:t>
            </a:fld>
            <a:endParaRPr lang="en-US" altLang="ja-JP"/>
          </a:p>
        </p:txBody>
      </p:sp>
      <p:sp>
        <p:nvSpPr>
          <p:cNvPr id="5" name="Footer Placeholder 2"/>
          <p:cNvSpPr>
            <a:spLocks noGrp="1"/>
          </p:cNvSpPr>
          <p:nvPr>
            <p:ph type="ftr" sz="quarter" idx="11"/>
          </p:nvPr>
        </p:nvSpPr>
        <p:spPr/>
        <p:txBody>
          <a:bodyPr/>
          <a:lstStyle>
            <a:lvl1pPr>
              <a:defRPr/>
            </a:lvl1pPr>
          </a:lstStyle>
          <a:p>
            <a:pPr>
              <a:defRPr/>
            </a:pPr>
            <a:endParaRPr lang="ms-MY" altLang="ja-JP"/>
          </a:p>
        </p:txBody>
      </p:sp>
      <p:sp>
        <p:nvSpPr>
          <p:cNvPr id="6" name="Slide Number Placeholder 22"/>
          <p:cNvSpPr>
            <a:spLocks noGrp="1"/>
          </p:cNvSpPr>
          <p:nvPr>
            <p:ph type="sldNum" sz="quarter" idx="12"/>
          </p:nvPr>
        </p:nvSpPr>
        <p:spPr/>
        <p:txBody>
          <a:bodyPr/>
          <a:lstStyle>
            <a:lvl1pPr>
              <a:defRPr/>
            </a:lvl1pPr>
          </a:lstStyle>
          <a:p>
            <a:pPr>
              <a:defRPr/>
            </a:pPr>
            <a:fld id="{DC0DA192-79CC-4085-A45E-78991EEF3E63}" type="slidenum">
              <a:rPr lang="en-US" altLang="ja-JP"/>
              <a:pPr>
                <a:defRPr/>
              </a:pPr>
              <a:t>‹#›</a:t>
            </a:fld>
            <a:endParaRPr lang="en-US" altLang="ja-JP"/>
          </a:p>
        </p:txBody>
      </p:sp>
    </p:spTree>
    <p:extLst>
      <p:ext uri="{BB962C8B-B14F-4D97-AF65-F5344CB8AC3E}">
        <p14:creationId xmlns:p14="http://schemas.microsoft.com/office/powerpoint/2010/main" val="181928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573DC8A-7ED2-4E5B-94A6-E606E3A357F5}" type="datetime1">
              <a:rPr lang="en-US" altLang="ja-JP"/>
              <a:pPr>
                <a:defRPr/>
              </a:pPr>
              <a:t>10/12/2016</a:t>
            </a:fld>
            <a:endParaRPr lang="en-US" altLang="ja-JP"/>
          </a:p>
        </p:txBody>
      </p:sp>
      <p:sp>
        <p:nvSpPr>
          <p:cNvPr id="5" name="Footer Placeholder 2"/>
          <p:cNvSpPr>
            <a:spLocks noGrp="1"/>
          </p:cNvSpPr>
          <p:nvPr>
            <p:ph type="ftr" sz="quarter" idx="11"/>
          </p:nvPr>
        </p:nvSpPr>
        <p:spPr/>
        <p:txBody>
          <a:bodyPr/>
          <a:lstStyle>
            <a:lvl1pPr>
              <a:defRPr/>
            </a:lvl1pPr>
          </a:lstStyle>
          <a:p>
            <a:pPr>
              <a:defRPr/>
            </a:pPr>
            <a:endParaRPr lang="ms-MY" altLang="ja-JP"/>
          </a:p>
        </p:txBody>
      </p:sp>
      <p:sp>
        <p:nvSpPr>
          <p:cNvPr id="6" name="Slide Number Placeholder 22"/>
          <p:cNvSpPr>
            <a:spLocks noGrp="1"/>
          </p:cNvSpPr>
          <p:nvPr>
            <p:ph type="sldNum" sz="quarter" idx="12"/>
          </p:nvPr>
        </p:nvSpPr>
        <p:spPr/>
        <p:txBody>
          <a:bodyPr/>
          <a:lstStyle>
            <a:lvl1pPr>
              <a:defRPr/>
            </a:lvl1pPr>
          </a:lstStyle>
          <a:p>
            <a:pPr>
              <a:defRPr/>
            </a:pPr>
            <a:fld id="{2A1936FF-21F6-4EDF-9E58-5D1FB38EA2A3}" type="slidenum">
              <a:rPr lang="en-US" altLang="ja-JP"/>
              <a:pPr>
                <a:defRPr/>
              </a:pPr>
              <a:t>‹#›</a:t>
            </a:fld>
            <a:endParaRPr lang="en-US" altLang="ja-JP"/>
          </a:p>
        </p:txBody>
      </p:sp>
    </p:spTree>
    <p:extLst>
      <p:ext uri="{BB962C8B-B14F-4D97-AF65-F5344CB8AC3E}">
        <p14:creationId xmlns:p14="http://schemas.microsoft.com/office/powerpoint/2010/main" val="4027685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MY"/>
          </a:p>
        </p:txBody>
      </p:sp>
      <p:sp>
        <p:nvSpPr>
          <p:cNvPr id="3" name="Table Placeholder 2"/>
          <p:cNvSpPr>
            <a:spLocks noGrp="1"/>
          </p:cNvSpPr>
          <p:nvPr>
            <p:ph type="tbl" idx="1"/>
          </p:nvPr>
        </p:nvSpPr>
        <p:spPr>
          <a:xfrm>
            <a:off x="457200" y="1600200"/>
            <a:ext cx="8229600" cy="4525963"/>
          </a:xfrm>
        </p:spPr>
        <p:txBody>
          <a:bodyPr/>
          <a:lstStyle/>
          <a:p>
            <a:pPr lvl="0"/>
            <a:endParaRPr lang="en-MY"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ltLang="ja-JP" dirty="0" smtClean="0"/>
              <a:t>EET142 </a:t>
            </a:r>
            <a:r>
              <a:rPr lang="en-US" altLang="ja-JP" dirty="0" err="1" smtClean="0"/>
              <a:t>Sem</a:t>
            </a:r>
            <a:r>
              <a:rPr lang="en-US" altLang="ja-JP" dirty="0" smtClean="0"/>
              <a:t> 1 2016/2017</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A057EE3-CB31-4196-B41B-DFA08D2E1D0C}" type="slidenum">
              <a:rPr lang="en-US" altLang="en-US"/>
              <a:pPr>
                <a:defRPr/>
              </a:pPr>
              <a:t>‹#›</a:t>
            </a:fld>
            <a:endParaRPr lang="en-US" altLang="en-US"/>
          </a:p>
        </p:txBody>
      </p:sp>
    </p:spTree>
    <p:extLst>
      <p:ext uri="{BB962C8B-B14F-4D97-AF65-F5344CB8AC3E}">
        <p14:creationId xmlns:p14="http://schemas.microsoft.com/office/powerpoint/2010/main" val="4207090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5"/>
        <p:cNvGrpSpPr/>
        <p:nvPr/>
      </p:nvGrpSpPr>
      <p:grpSpPr>
        <a:xfrm>
          <a:off x="0" y="0"/>
          <a:ext cx="0" cy="0"/>
          <a:chOff x="0" y="0"/>
          <a:chExt cx="0" cy="0"/>
        </a:xfrm>
      </p:grpSpPr>
      <p:sp>
        <p:nvSpPr>
          <p:cNvPr id="16" name="Shape 16"/>
          <p:cNvSpPr/>
          <p:nvPr/>
        </p:nvSpPr>
        <p:spPr>
          <a:xfrm rot="10800000" flipH="1">
            <a:off x="-348182" y="-4700"/>
            <a:ext cx="1723519" cy="6862700"/>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spAutoFit/>
          </a:bodyPr>
          <a:lstStyle/>
          <a:p>
            <a:endParaRPr/>
          </a:p>
        </p:txBody>
      </p:sp>
      <p:sp>
        <p:nvSpPr>
          <p:cNvPr id="17" name="Shape 17"/>
          <p:cNvSpPr txBox="1">
            <a:spLocks noGrp="1"/>
          </p:cNvSpPr>
          <p:nvPr>
            <p:ph type="body" idx="1"/>
          </p:nvPr>
        </p:nvSpPr>
        <p:spPr>
          <a:xfrm>
            <a:off x="457200" y="1658990"/>
            <a:ext cx="8229600" cy="4840199"/>
          </a:xfrm>
          <a:prstGeom prst="rect">
            <a:avLst/>
          </a:prstGeom>
          <a:noFill/>
          <a:ln>
            <a:noFill/>
          </a:ln>
        </p:spPr>
        <p:txBody>
          <a:bodyPr lIns="91425" tIns="91425" rIns="91425" bIns="91425" anchor="t" anchorCtr="0"/>
          <a:lstStyle>
            <a:lvl1pPr marL="342900" indent="-342900" algn="l" rtl="0">
              <a:spcBef>
                <a:spcPts val="0"/>
              </a:spcBef>
              <a:buClr>
                <a:schemeClr val="dk2"/>
              </a:buClr>
              <a:buSzPct val="166666"/>
              <a:buFont typeface="Arial"/>
              <a:buChar char="•"/>
              <a:defRPr sz="3200">
                <a:solidFill>
                  <a:schemeClr val="dk2"/>
                </a:solidFill>
                <a:latin typeface="Trebuchet MS"/>
                <a:ea typeface="Trebuchet MS"/>
                <a:cs typeface="Trebuchet MS"/>
                <a:sym typeface="Trebuchet MS"/>
              </a:defRPr>
            </a:lvl1pPr>
            <a:lvl2pPr marL="742950" indent="-285750" algn="l" rtl="0">
              <a:spcBef>
                <a:spcPts val="560"/>
              </a:spcBef>
              <a:buClr>
                <a:schemeClr val="dk2"/>
              </a:buClr>
              <a:buSzPct val="100000"/>
              <a:buFont typeface="Courier New"/>
              <a:buChar char="o"/>
              <a:defRPr sz="2800">
                <a:solidFill>
                  <a:schemeClr val="dk2"/>
                </a:solidFill>
                <a:latin typeface="Trebuchet MS"/>
                <a:ea typeface="Trebuchet MS"/>
                <a:cs typeface="Trebuchet MS"/>
                <a:sym typeface="Trebuchet MS"/>
              </a:defRPr>
            </a:lvl2pPr>
            <a:lvl3pPr marL="1143000" indent="-228600" algn="l" rtl="0">
              <a:spcBef>
                <a:spcPts val="480"/>
              </a:spcBef>
              <a:buClr>
                <a:schemeClr val="dk2"/>
              </a:buClr>
              <a:buSzPct val="100000"/>
              <a:buFont typeface="Wingdings"/>
              <a:buChar char="§"/>
              <a:defRPr sz="2400">
                <a:solidFill>
                  <a:schemeClr val="dk2"/>
                </a:solidFill>
                <a:latin typeface="Trebuchet MS"/>
                <a:ea typeface="Trebuchet MS"/>
                <a:cs typeface="Trebuchet MS"/>
                <a:sym typeface="Trebuchet MS"/>
              </a:defRPr>
            </a:lvl3pPr>
            <a:lvl4pPr marL="1600200" indent="-228600" algn="l" rtl="0">
              <a:spcBef>
                <a:spcPts val="400"/>
              </a:spcBef>
              <a:buClr>
                <a:schemeClr val="dk2"/>
              </a:buClr>
              <a:buSzPct val="166666"/>
              <a:buFont typeface="Arial"/>
              <a:buChar char="•"/>
              <a:defRPr sz="2000">
                <a:solidFill>
                  <a:schemeClr val="dk2"/>
                </a:solidFill>
                <a:latin typeface="Trebuchet MS"/>
                <a:ea typeface="Trebuchet MS"/>
                <a:cs typeface="Trebuchet MS"/>
                <a:sym typeface="Trebuchet MS"/>
              </a:defRPr>
            </a:lvl4pPr>
            <a:lvl5pPr marL="2057400" indent="-228600" algn="l" rtl="0">
              <a:spcBef>
                <a:spcPts val="400"/>
              </a:spcBef>
              <a:buClr>
                <a:schemeClr val="dk2"/>
              </a:buClr>
              <a:buSzPct val="100000"/>
              <a:buFont typeface="Courier New"/>
              <a:buChar char="o"/>
              <a:defRPr sz="2000">
                <a:solidFill>
                  <a:schemeClr val="dk2"/>
                </a:solidFill>
                <a:latin typeface="Trebuchet MS"/>
                <a:ea typeface="Trebuchet MS"/>
                <a:cs typeface="Trebuchet MS"/>
                <a:sym typeface="Trebuchet MS"/>
              </a:defRPr>
            </a:lvl5pPr>
            <a:lvl6pPr marL="2514600" indent="-228600" algn="l" rtl="0">
              <a:spcBef>
                <a:spcPts val="400"/>
              </a:spcBef>
              <a:buClr>
                <a:schemeClr val="dk2"/>
              </a:buClr>
              <a:buSzPct val="100000"/>
              <a:buFont typeface="Wingdings"/>
              <a:buChar char="§"/>
              <a:defRPr sz="2000">
                <a:solidFill>
                  <a:schemeClr val="dk2"/>
                </a:solidFill>
                <a:latin typeface="Trebuchet MS"/>
                <a:ea typeface="Trebuchet MS"/>
                <a:cs typeface="Trebuchet MS"/>
                <a:sym typeface="Trebuchet MS"/>
              </a:defRPr>
            </a:lvl6pPr>
            <a:lvl7pPr marL="2971800" indent="-228600" algn="l" rtl="0">
              <a:spcBef>
                <a:spcPts val="400"/>
              </a:spcBef>
              <a:buClr>
                <a:schemeClr val="dk2"/>
              </a:buClr>
              <a:buSzPct val="166666"/>
              <a:buFont typeface="Arial"/>
              <a:buChar char="•"/>
              <a:defRPr sz="2000">
                <a:solidFill>
                  <a:schemeClr val="dk2"/>
                </a:solidFill>
                <a:latin typeface="Trebuchet MS"/>
                <a:ea typeface="Trebuchet MS"/>
                <a:cs typeface="Trebuchet MS"/>
                <a:sym typeface="Trebuchet MS"/>
              </a:defRPr>
            </a:lvl7pPr>
            <a:lvl8pPr marL="3429000" indent="-228600" algn="l" rtl="0">
              <a:spcBef>
                <a:spcPts val="400"/>
              </a:spcBef>
              <a:buClr>
                <a:schemeClr val="dk2"/>
              </a:buClr>
              <a:buSzPct val="100000"/>
              <a:buFont typeface="Courier New"/>
              <a:buChar char="o"/>
              <a:defRPr sz="2000" baseline="0">
                <a:solidFill>
                  <a:schemeClr val="dk2"/>
                </a:solidFill>
                <a:latin typeface="Trebuchet MS"/>
                <a:ea typeface="Trebuchet MS"/>
                <a:cs typeface="Trebuchet MS"/>
                <a:sym typeface="Trebuchet MS"/>
              </a:defRPr>
            </a:lvl8pPr>
            <a:lvl9pPr marL="3886200" indent="-228600" algn="l" rtl="0">
              <a:spcBef>
                <a:spcPts val="400"/>
              </a:spcBef>
              <a:buClr>
                <a:schemeClr val="dk2"/>
              </a:buClr>
              <a:buSzPct val="100000"/>
              <a:buFont typeface="Wingdings"/>
              <a:buChar char="§"/>
              <a:defRPr sz="2000" baseline="0">
                <a:solidFill>
                  <a:schemeClr val="dk2"/>
                </a:solidFill>
                <a:latin typeface="Trebuchet MS"/>
                <a:ea typeface="Trebuchet MS"/>
                <a:cs typeface="Trebuchet MS"/>
                <a:sym typeface="Trebuchet MS"/>
              </a:defRPr>
            </a:lvl9pPr>
          </a:lstStyle>
          <a:p>
            <a:endParaRPr/>
          </a:p>
        </p:txBody>
      </p:sp>
      <p:sp>
        <p:nvSpPr>
          <p:cNvPr id="18" name="Shape 18"/>
          <p:cNvSpPr/>
          <p:nvPr/>
        </p:nvSpPr>
        <p:spPr>
          <a:xfrm rot="10800000" flipH="1">
            <a:off x="-1118653" y="-4700"/>
            <a:ext cx="3100650" cy="6862700"/>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spAutoFit/>
          </a:bodyPr>
          <a:lstStyle/>
          <a:p>
            <a:endParaRPr/>
          </a:p>
        </p:txBody>
      </p:sp>
      <p:sp>
        <p:nvSpPr>
          <p:cNvPr id="19" name="Shape 19"/>
          <p:cNvSpPr/>
          <p:nvPr/>
        </p:nvSpPr>
        <p:spPr>
          <a:xfrm rot="10800000">
            <a:off x="8088846" y="-6969"/>
            <a:ext cx="1100667" cy="6864969"/>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spAutoFit/>
          </a:bodyPr>
          <a:lstStyle/>
          <a:p>
            <a:endParaRPr/>
          </a:p>
        </p:txBody>
      </p:sp>
      <p:sp>
        <p:nvSpPr>
          <p:cNvPr id="20" name="Shape 20"/>
          <p:cNvSpPr txBox="1">
            <a:spLocks noGrp="1"/>
          </p:cNvSpPr>
          <p:nvPr>
            <p:ph type="title"/>
          </p:nvPr>
        </p:nvSpPr>
        <p:spPr>
          <a:xfrm>
            <a:off x="457200" y="274637"/>
            <a:ext cx="8229600" cy="1325700"/>
          </a:xfrm>
          <a:prstGeom prst="rect">
            <a:avLst/>
          </a:prstGeom>
          <a:noFill/>
          <a:ln>
            <a:noFill/>
          </a:ln>
        </p:spPr>
        <p:txBody>
          <a:bodyPr lIns="91425" tIns="91425" rIns="91425" bIns="91425" anchor="b" anchorCtr="0"/>
          <a:lstStyle>
            <a:lvl1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1pPr>
            <a:lvl2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2pPr>
            <a:lvl3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3pPr>
            <a:lvl4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4pPr>
            <a:lvl5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5pPr>
            <a:lvl6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6pPr>
            <a:lvl7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7pPr>
            <a:lvl8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8pPr>
            <a:lvl9pPr algn="l" rtl="0">
              <a:spcBef>
                <a:spcPts val="0"/>
              </a:spcBef>
              <a:buClr>
                <a:srgbClr val="00387E"/>
              </a:buClr>
              <a:buSzPct val="100000"/>
              <a:buFont typeface="Trebuchet MS"/>
              <a:buNone/>
              <a:defRPr sz="4000" b="1" i="0">
                <a:solidFill>
                  <a:srgbClr val="00387E"/>
                </a:solidFill>
                <a:latin typeface="Trebuchet MS"/>
                <a:ea typeface="Trebuchet MS"/>
                <a:cs typeface="Trebuchet MS"/>
                <a:sym typeface="Trebuchet MS"/>
              </a:defRPr>
            </a:lvl9pPr>
          </a:lstStyle>
          <a:p>
            <a:endParaRPr/>
          </a:p>
        </p:txBody>
      </p:sp>
    </p:spTree>
    <p:extLst>
      <p:ext uri="{BB962C8B-B14F-4D97-AF65-F5344CB8AC3E}">
        <p14:creationId xmlns:p14="http://schemas.microsoft.com/office/powerpoint/2010/main" val="2488050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C0974D12-A74E-4A6B-BCDB-5D55B457D79A}" type="datetime1">
              <a:rPr lang="en-US" altLang="ja-JP"/>
              <a:pPr>
                <a:defRPr/>
              </a:pPr>
              <a:t>10/12/2016</a:t>
            </a:fld>
            <a:endParaRPr lang="en-US" altLang="ja-JP"/>
          </a:p>
        </p:txBody>
      </p:sp>
      <p:sp>
        <p:nvSpPr>
          <p:cNvPr id="12" name="Footer Placeholder 16"/>
          <p:cNvSpPr>
            <a:spLocks noGrp="1"/>
          </p:cNvSpPr>
          <p:nvPr>
            <p:ph type="ftr" sz="quarter" idx="11"/>
          </p:nvPr>
        </p:nvSpPr>
        <p:spPr/>
        <p:txBody>
          <a:bodyPr/>
          <a:lstStyle>
            <a:lvl1pPr>
              <a:defRPr/>
            </a:lvl1pPr>
          </a:lstStyle>
          <a:p>
            <a:pPr>
              <a:defRPr/>
            </a:pPr>
            <a:endParaRPr lang="ms-MY" altLang="ja-JP"/>
          </a:p>
        </p:txBody>
      </p:sp>
      <p:sp>
        <p:nvSpPr>
          <p:cNvPr id="13" name="Slide Number Placeholder 28"/>
          <p:cNvSpPr>
            <a:spLocks noGrp="1"/>
          </p:cNvSpPr>
          <p:nvPr>
            <p:ph type="sldNum" sz="quarter" idx="12"/>
          </p:nvPr>
        </p:nvSpPr>
        <p:spPr/>
        <p:txBody>
          <a:bodyPr/>
          <a:lstStyle>
            <a:lvl1pPr>
              <a:defRPr/>
            </a:lvl1pPr>
          </a:lstStyle>
          <a:p>
            <a:pPr>
              <a:defRPr/>
            </a:pPr>
            <a:fld id="{3E50FEB3-935E-43D9-AB4C-1FD5E082CAD9}" type="slidenum">
              <a:rPr lang="en-US" altLang="ja-JP"/>
              <a:pPr>
                <a:defRPr/>
              </a:pPr>
              <a:t>‹#›</a:t>
            </a:fld>
            <a:endParaRPr lang="en-US" altLang="ja-JP"/>
          </a:p>
        </p:txBody>
      </p:sp>
    </p:spTree>
    <p:extLst>
      <p:ext uri="{BB962C8B-B14F-4D97-AF65-F5344CB8AC3E}">
        <p14:creationId xmlns:p14="http://schemas.microsoft.com/office/powerpoint/2010/main" val="236896874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767CFC62-2A5D-4CC8-B729-7C48353ECD4E}" type="datetime1">
              <a:rPr lang="en-US" altLang="ja-JP"/>
              <a:pPr>
                <a:defRPr/>
              </a:pPr>
              <a:t>10/12/2016</a:t>
            </a:fld>
            <a:endParaRPr lang="en-US" altLang="ja-JP"/>
          </a:p>
        </p:txBody>
      </p:sp>
      <p:sp>
        <p:nvSpPr>
          <p:cNvPr id="5" name="Footer Placeholder 2"/>
          <p:cNvSpPr>
            <a:spLocks noGrp="1"/>
          </p:cNvSpPr>
          <p:nvPr>
            <p:ph type="ftr" sz="quarter" idx="11"/>
          </p:nvPr>
        </p:nvSpPr>
        <p:spPr/>
        <p:txBody>
          <a:bodyPr/>
          <a:lstStyle>
            <a:lvl1pPr>
              <a:defRPr/>
            </a:lvl1pPr>
          </a:lstStyle>
          <a:p>
            <a:pPr>
              <a:defRPr/>
            </a:pPr>
            <a:endParaRPr lang="ms-MY" altLang="ja-JP"/>
          </a:p>
        </p:txBody>
      </p:sp>
      <p:sp>
        <p:nvSpPr>
          <p:cNvPr id="6" name="Slide Number Placeholder 22"/>
          <p:cNvSpPr>
            <a:spLocks noGrp="1"/>
          </p:cNvSpPr>
          <p:nvPr>
            <p:ph type="sldNum" sz="quarter" idx="12"/>
          </p:nvPr>
        </p:nvSpPr>
        <p:spPr/>
        <p:txBody>
          <a:bodyPr/>
          <a:lstStyle>
            <a:lvl1pPr>
              <a:defRPr/>
            </a:lvl1pPr>
          </a:lstStyle>
          <a:p>
            <a:pPr>
              <a:defRPr/>
            </a:pPr>
            <a:fld id="{54E0D486-2135-427D-9D14-3925CD79E94A}" type="slidenum">
              <a:rPr lang="en-US" altLang="ja-JP"/>
              <a:pPr>
                <a:defRPr/>
              </a:pPr>
              <a:t>‹#›</a:t>
            </a:fld>
            <a:endParaRPr lang="en-US" altLang="ja-JP"/>
          </a:p>
        </p:txBody>
      </p:sp>
    </p:spTree>
    <p:extLst>
      <p:ext uri="{BB962C8B-B14F-4D97-AF65-F5344CB8AC3E}">
        <p14:creationId xmlns:p14="http://schemas.microsoft.com/office/powerpoint/2010/main" val="108524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E3348332-159A-4F0B-AE5F-BDF2B662D826}" type="datetime1">
              <a:rPr lang="en-US" altLang="ja-JP"/>
              <a:pPr>
                <a:defRPr/>
              </a:pPr>
              <a:t>10/12/2016</a:t>
            </a:fld>
            <a:endParaRPr lang="en-US" altLang="ja-JP"/>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ms-MY" altLang="ja-JP"/>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966C5EA4-E1CC-4606-B8CD-6D08C110CDAF}" type="slidenum">
              <a:rPr lang="en-US" altLang="ja-JP"/>
              <a:pPr>
                <a:defRPr/>
              </a:pPr>
              <a:t>‹#›</a:t>
            </a:fld>
            <a:endParaRPr lang="en-US" altLang="ja-JP"/>
          </a:p>
        </p:txBody>
      </p:sp>
    </p:spTree>
    <p:extLst>
      <p:ext uri="{BB962C8B-B14F-4D97-AF65-F5344CB8AC3E}">
        <p14:creationId xmlns:p14="http://schemas.microsoft.com/office/powerpoint/2010/main" val="90066790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6BCE88FA-EEB9-4581-98B9-36D299412BA5}" type="datetime1">
              <a:rPr lang="en-US" altLang="ja-JP"/>
              <a:pPr>
                <a:defRPr/>
              </a:pPr>
              <a:t>10/12/2016</a:t>
            </a:fld>
            <a:endParaRPr lang="en-US" altLang="ja-JP"/>
          </a:p>
        </p:txBody>
      </p:sp>
      <p:sp>
        <p:nvSpPr>
          <p:cNvPr id="6" name="Footer Placeholder 2"/>
          <p:cNvSpPr>
            <a:spLocks noGrp="1"/>
          </p:cNvSpPr>
          <p:nvPr>
            <p:ph type="ftr" sz="quarter" idx="11"/>
          </p:nvPr>
        </p:nvSpPr>
        <p:spPr/>
        <p:txBody>
          <a:bodyPr/>
          <a:lstStyle>
            <a:lvl1pPr>
              <a:defRPr/>
            </a:lvl1pPr>
          </a:lstStyle>
          <a:p>
            <a:pPr>
              <a:defRPr/>
            </a:pPr>
            <a:endParaRPr lang="ms-MY" altLang="ja-JP"/>
          </a:p>
        </p:txBody>
      </p:sp>
      <p:sp>
        <p:nvSpPr>
          <p:cNvPr id="7" name="Slide Number Placeholder 22"/>
          <p:cNvSpPr>
            <a:spLocks noGrp="1"/>
          </p:cNvSpPr>
          <p:nvPr>
            <p:ph type="sldNum" sz="quarter" idx="12"/>
          </p:nvPr>
        </p:nvSpPr>
        <p:spPr/>
        <p:txBody>
          <a:bodyPr/>
          <a:lstStyle>
            <a:lvl1pPr>
              <a:defRPr/>
            </a:lvl1pPr>
          </a:lstStyle>
          <a:p>
            <a:pPr>
              <a:defRPr/>
            </a:pPr>
            <a:fld id="{A79FFCD1-37B1-4B72-9E56-614E67AFE99B}" type="slidenum">
              <a:rPr lang="en-US" altLang="ja-JP"/>
              <a:pPr>
                <a:defRPr/>
              </a:pPr>
              <a:t>‹#›</a:t>
            </a:fld>
            <a:endParaRPr lang="en-US" altLang="ja-JP"/>
          </a:p>
        </p:txBody>
      </p:sp>
    </p:spTree>
    <p:extLst>
      <p:ext uri="{BB962C8B-B14F-4D97-AF65-F5344CB8AC3E}">
        <p14:creationId xmlns:p14="http://schemas.microsoft.com/office/powerpoint/2010/main" val="1301907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7DA94711-264E-4235-9D4A-96F11A03CAFE}" type="datetime1">
              <a:rPr lang="en-US" altLang="ja-JP"/>
              <a:pPr>
                <a:defRPr/>
              </a:pPr>
              <a:t>10/12/2016</a:t>
            </a:fld>
            <a:endParaRPr lang="en-US" altLang="ja-JP"/>
          </a:p>
        </p:txBody>
      </p:sp>
      <p:sp>
        <p:nvSpPr>
          <p:cNvPr id="8" name="Footer Placeholder 2"/>
          <p:cNvSpPr>
            <a:spLocks noGrp="1"/>
          </p:cNvSpPr>
          <p:nvPr>
            <p:ph type="ftr" sz="quarter" idx="11"/>
          </p:nvPr>
        </p:nvSpPr>
        <p:spPr/>
        <p:txBody>
          <a:bodyPr/>
          <a:lstStyle>
            <a:lvl1pPr>
              <a:defRPr/>
            </a:lvl1pPr>
          </a:lstStyle>
          <a:p>
            <a:pPr>
              <a:defRPr/>
            </a:pPr>
            <a:endParaRPr lang="ms-MY" altLang="ja-JP"/>
          </a:p>
        </p:txBody>
      </p:sp>
      <p:sp>
        <p:nvSpPr>
          <p:cNvPr id="9" name="Slide Number Placeholder 22"/>
          <p:cNvSpPr>
            <a:spLocks noGrp="1"/>
          </p:cNvSpPr>
          <p:nvPr>
            <p:ph type="sldNum" sz="quarter" idx="12"/>
          </p:nvPr>
        </p:nvSpPr>
        <p:spPr/>
        <p:txBody>
          <a:bodyPr/>
          <a:lstStyle>
            <a:lvl1pPr>
              <a:defRPr/>
            </a:lvl1pPr>
          </a:lstStyle>
          <a:p>
            <a:pPr>
              <a:defRPr/>
            </a:pPr>
            <a:fld id="{589E6B1B-8768-456B-BAE9-1DEB1A1F35D3}" type="slidenum">
              <a:rPr lang="en-US" altLang="ja-JP"/>
              <a:pPr>
                <a:defRPr/>
              </a:pPr>
              <a:t>‹#›</a:t>
            </a:fld>
            <a:endParaRPr lang="en-US" altLang="ja-JP"/>
          </a:p>
        </p:txBody>
      </p:sp>
    </p:spTree>
    <p:extLst>
      <p:ext uri="{BB962C8B-B14F-4D97-AF65-F5344CB8AC3E}">
        <p14:creationId xmlns:p14="http://schemas.microsoft.com/office/powerpoint/2010/main" val="1519977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0F761B0-19EE-4D42-8DD6-6F1F3531F86D}" type="datetime1">
              <a:rPr lang="en-US" altLang="ja-JP"/>
              <a:pPr>
                <a:defRPr/>
              </a:pPr>
              <a:t>10/12/2016</a:t>
            </a:fld>
            <a:endParaRPr lang="en-US" altLang="ja-JP"/>
          </a:p>
        </p:txBody>
      </p:sp>
      <p:sp>
        <p:nvSpPr>
          <p:cNvPr id="4" name="Footer Placeholder 2"/>
          <p:cNvSpPr>
            <a:spLocks noGrp="1"/>
          </p:cNvSpPr>
          <p:nvPr>
            <p:ph type="ftr" sz="quarter" idx="11"/>
          </p:nvPr>
        </p:nvSpPr>
        <p:spPr/>
        <p:txBody>
          <a:bodyPr/>
          <a:lstStyle>
            <a:lvl1pPr>
              <a:defRPr/>
            </a:lvl1pPr>
          </a:lstStyle>
          <a:p>
            <a:pPr>
              <a:defRPr/>
            </a:pPr>
            <a:endParaRPr lang="ms-MY" altLang="ja-JP"/>
          </a:p>
        </p:txBody>
      </p:sp>
      <p:sp>
        <p:nvSpPr>
          <p:cNvPr id="5" name="Slide Number Placeholder 22"/>
          <p:cNvSpPr>
            <a:spLocks noGrp="1"/>
          </p:cNvSpPr>
          <p:nvPr>
            <p:ph type="sldNum" sz="quarter" idx="12"/>
          </p:nvPr>
        </p:nvSpPr>
        <p:spPr/>
        <p:txBody>
          <a:bodyPr/>
          <a:lstStyle>
            <a:lvl1pPr>
              <a:defRPr/>
            </a:lvl1pPr>
          </a:lstStyle>
          <a:p>
            <a:pPr>
              <a:defRPr/>
            </a:pPr>
            <a:fld id="{BBB03878-D779-4530-94B3-B6D5DED57E71}" type="slidenum">
              <a:rPr lang="en-US" altLang="ja-JP"/>
              <a:pPr>
                <a:defRPr/>
              </a:pPr>
              <a:t>‹#›</a:t>
            </a:fld>
            <a:endParaRPr lang="en-US" altLang="ja-JP"/>
          </a:p>
        </p:txBody>
      </p:sp>
    </p:spTree>
    <p:extLst>
      <p:ext uri="{BB962C8B-B14F-4D97-AF65-F5344CB8AC3E}">
        <p14:creationId xmlns:p14="http://schemas.microsoft.com/office/powerpoint/2010/main" val="66771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r>
              <a:rPr lang="en-US" altLang="ja-JP" dirty="0" smtClean="0"/>
              <a:t>EET142 </a:t>
            </a:r>
            <a:r>
              <a:rPr lang="en-US" altLang="ja-JP" dirty="0" err="1" smtClean="0"/>
              <a:t>Sem</a:t>
            </a:r>
            <a:r>
              <a:rPr lang="en-US" altLang="ja-JP" dirty="0" smtClean="0"/>
              <a:t> 1 2016/2017</a:t>
            </a:r>
            <a:endParaRPr lang="en-US" altLang="ja-JP" dirty="0"/>
          </a:p>
        </p:txBody>
      </p:sp>
      <p:sp>
        <p:nvSpPr>
          <p:cNvPr id="5" name="Footer Placeholder 2"/>
          <p:cNvSpPr>
            <a:spLocks noGrp="1"/>
          </p:cNvSpPr>
          <p:nvPr>
            <p:ph type="ftr" sz="quarter" idx="11"/>
          </p:nvPr>
        </p:nvSpPr>
        <p:spPr/>
        <p:txBody>
          <a:bodyPr/>
          <a:lstStyle>
            <a:lvl1pPr>
              <a:defRPr/>
            </a:lvl1pPr>
          </a:lstStyle>
          <a:p>
            <a:pPr>
              <a:defRPr/>
            </a:pPr>
            <a:endParaRPr lang="ms-MY" altLang="ja-JP"/>
          </a:p>
        </p:txBody>
      </p:sp>
      <p:sp>
        <p:nvSpPr>
          <p:cNvPr id="6" name="Slide Number Placeholder 22"/>
          <p:cNvSpPr>
            <a:spLocks noGrp="1"/>
          </p:cNvSpPr>
          <p:nvPr>
            <p:ph type="sldNum" sz="quarter" idx="12"/>
          </p:nvPr>
        </p:nvSpPr>
        <p:spPr/>
        <p:txBody>
          <a:bodyPr/>
          <a:lstStyle>
            <a:lvl1pPr>
              <a:defRPr/>
            </a:lvl1pPr>
          </a:lstStyle>
          <a:p>
            <a:pPr>
              <a:defRPr/>
            </a:pPr>
            <a:fld id="{0B8D327D-C535-4F68-B000-FC7E0EC922C7}" type="slidenum">
              <a:rPr lang="en-US" altLang="ja-JP"/>
              <a:pPr>
                <a:defRPr/>
              </a:pPr>
              <a:t>‹#›</a:t>
            </a:fld>
            <a:endParaRPr lang="en-US" altLang="ja-JP"/>
          </a:p>
        </p:txBody>
      </p:sp>
    </p:spTree>
    <p:extLst>
      <p:ext uri="{BB962C8B-B14F-4D97-AF65-F5344CB8AC3E}">
        <p14:creationId xmlns:p14="http://schemas.microsoft.com/office/powerpoint/2010/main" val="3778871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C21102D-B99A-447D-9A9B-687D7495C59D}" type="datetime1">
              <a:rPr lang="en-US" altLang="ja-JP"/>
              <a:pPr>
                <a:defRPr/>
              </a:pPr>
              <a:t>10/12/2016</a:t>
            </a:fld>
            <a:endParaRPr lang="en-US" altLang="ja-JP"/>
          </a:p>
        </p:txBody>
      </p:sp>
      <p:sp>
        <p:nvSpPr>
          <p:cNvPr id="3" name="Footer Placeholder 2"/>
          <p:cNvSpPr>
            <a:spLocks noGrp="1"/>
          </p:cNvSpPr>
          <p:nvPr>
            <p:ph type="ftr" sz="quarter" idx="11"/>
          </p:nvPr>
        </p:nvSpPr>
        <p:spPr/>
        <p:txBody>
          <a:bodyPr/>
          <a:lstStyle>
            <a:lvl1pPr>
              <a:defRPr/>
            </a:lvl1pPr>
          </a:lstStyle>
          <a:p>
            <a:pPr>
              <a:defRPr/>
            </a:pPr>
            <a:endParaRPr lang="ms-MY" altLang="ja-JP"/>
          </a:p>
        </p:txBody>
      </p:sp>
      <p:sp>
        <p:nvSpPr>
          <p:cNvPr id="4" name="Slide Number Placeholder 22"/>
          <p:cNvSpPr>
            <a:spLocks noGrp="1"/>
          </p:cNvSpPr>
          <p:nvPr>
            <p:ph type="sldNum" sz="quarter" idx="12"/>
          </p:nvPr>
        </p:nvSpPr>
        <p:spPr/>
        <p:txBody>
          <a:bodyPr/>
          <a:lstStyle>
            <a:lvl1pPr>
              <a:defRPr/>
            </a:lvl1pPr>
          </a:lstStyle>
          <a:p>
            <a:pPr>
              <a:defRPr/>
            </a:pPr>
            <a:fld id="{23BE126D-0F83-4F78-9045-139B00D25A28}" type="slidenum">
              <a:rPr lang="en-US" altLang="ja-JP"/>
              <a:pPr>
                <a:defRPr/>
              </a:pPr>
              <a:t>‹#›</a:t>
            </a:fld>
            <a:endParaRPr lang="en-US" altLang="ja-JP"/>
          </a:p>
        </p:txBody>
      </p:sp>
    </p:spTree>
    <p:extLst>
      <p:ext uri="{BB962C8B-B14F-4D97-AF65-F5344CB8AC3E}">
        <p14:creationId xmlns:p14="http://schemas.microsoft.com/office/powerpoint/2010/main" val="2904940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E6E2EC0D-B78D-4370-B8DE-9609CDA73A13}" type="datetime1">
              <a:rPr lang="en-US" altLang="ja-JP"/>
              <a:pPr>
                <a:defRPr/>
              </a:pPr>
              <a:t>10/12/2016</a:t>
            </a:fld>
            <a:endParaRPr lang="en-US" altLang="ja-JP"/>
          </a:p>
        </p:txBody>
      </p:sp>
      <p:sp>
        <p:nvSpPr>
          <p:cNvPr id="8" name="Footer Placeholder 5"/>
          <p:cNvSpPr>
            <a:spLocks noGrp="1"/>
          </p:cNvSpPr>
          <p:nvPr>
            <p:ph type="ftr" sz="quarter" idx="11"/>
          </p:nvPr>
        </p:nvSpPr>
        <p:spPr/>
        <p:txBody>
          <a:bodyPr/>
          <a:lstStyle>
            <a:lvl1pPr>
              <a:defRPr/>
            </a:lvl1pPr>
          </a:lstStyle>
          <a:p>
            <a:pPr>
              <a:defRPr/>
            </a:pPr>
            <a:endParaRPr lang="ms-MY" altLang="ja-JP"/>
          </a:p>
        </p:txBody>
      </p:sp>
      <p:sp>
        <p:nvSpPr>
          <p:cNvPr id="9" name="Slide Number Placeholder 6"/>
          <p:cNvSpPr>
            <a:spLocks noGrp="1"/>
          </p:cNvSpPr>
          <p:nvPr>
            <p:ph type="sldNum" sz="quarter" idx="12"/>
          </p:nvPr>
        </p:nvSpPr>
        <p:spPr/>
        <p:txBody>
          <a:bodyPr/>
          <a:lstStyle>
            <a:lvl1pPr>
              <a:defRPr/>
            </a:lvl1pPr>
          </a:lstStyle>
          <a:p>
            <a:pPr>
              <a:defRPr/>
            </a:pPr>
            <a:fld id="{99634769-78A1-435E-8B5D-C691B1855567}" type="slidenum">
              <a:rPr lang="en-US" altLang="ja-JP"/>
              <a:pPr>
                <a:defRPr/>
              </a:pPr>
              <a:t>‹#›</a:t>
            </a:fld>
            <a:endParaRPr lang="en-US" altLang="ja-JP"/>
          </a:p>
        </p:txBody>
      </p:sp>
    </p:spTree>
    <p:extLst>
      <p:ext uri="{BB962C8B-B14F-4D97-AF65-F5344CB8AC3E}">
        <p14:creationId xmlns:p14="http://schemas.microsoft.com/office/powerpoint/2010/main" val="4049751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BCC05D74-40B1-4D7A-8D56-C4465AAEF21A}" type="datetime1">
              <a:rPr lang="en-US" altLang="ja-JP"/>
              <a:pPr>
                <a:defRPr/>
              </a:pPr>
              <a:t>10/12/2016</a:t>
            </a:fld>
            <a:endParaRPr lang="en-US" altLang="ja-JP"/>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ms-MY" altLang="ja-JP"/>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88CA2B5C-A468-4830-B246-99AF849380E7}" type="slidenum">
              <a:rPr lang="en-US" altLang="ja-JP"/>
              <a:pPr>
                <a:defRPr/>
              </a:pPr>
              <a:t>‹#›</a:t>
            </a:fld>
            <a:endParaRPr lang="en-US" altLang="ja-JP"/>
          </a:p>
        </p:txBody>
      </p:sp>
    </p:spTree>
    <p:extLst>
      <p:ext uri="{BB962C8B-B14F-4D97-AF65-F5344CB8AC3E}">
        <p14:creationId xmlns:p14="http://schemas.microsoft.com/office/powerpoint/2010/main" val="41833060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E7ECCA3-DF88-4042-A5EF-11F09D02D43D}" type="datetime1">
              <a:rPr lang="en-US" altLang="ja-JP"/>
              <a:pPr>
                <a:defRPr/>
              </a:pPr>
              <a:t>10/12/2016</a:t>
            </a:fld>
            <a:endParaRPr lang="en-US" altLang="ja-JP"/>
          </a:p>
        </p:txBody>
      </p:sp>
      <p:sp>
        <p:nvSpPr>
          <p:cNvPr id="5" name="Footer Placeholder 2"/>
          <p:cNvSpPr>
            <a:spLocks noGrp="1"/>
          </p:cNvSpPr>
          <p:nvPr>
            <p:ph type="ftr" sz="quarter" idx="11"/>
          </p:nvPr>
        </p:nvSpPr>
        <p:spPr/>
        <p:txBody>
          <a:bodyPr/>
          <a:lstStyle>
            <a:lvl1pPr>
              <a:defRPr/>
            </a:lvl1pPr>
          </a:lstStyle>
          <a:p>
            <a:pPr>
              <a:defRPr/>
            </a:pPr>
            <a:endParaRPr lang="ms-MY" altLang="ja-JP"/>
          </a:p>
        </p:txBody>
      </p:sp>
      <p:sp>
        <p:nvSpPr>
          <p:cNvPr id="6" name="Slide Number Placeholder 22"/>
          <p:cNvSpPr>
            <a:spLocks noGrp="1"/>
          </p:cNvSpPr>
          <p:nvPr>
            <p:ph type="sldNum" sz="quarter" idx="12"/>
          </p:nvPr>
        </p:nvSpPr>
        <p:spPr/>
        <p:txBody>
          <a:bodyPr/>
          <a:lstStyle>
            <a:lvl1pPr>
              <a:defRPr/>
            </a:lvl1pPr>
          </a:lstStyle>
          <a:p>
            <a:pPr>
              <a:defRPr/>
            </a:pPr>
            <a:fld id="{CBBF2884-6D27-4A5A-8C85-3B5F234AEA42}" type="slidenum">
              <a:rPr lang="en-US" altLang="ja-JP"/>
              <a:pPr>
                <a:defRPr/>
              </a:pPr>
              <a:t>‹#›</a:t>
            </a:fld>
            <a:endParaRPr lang="en-US" altLang="ja-JP"/>
          </a:p>
        </p:txBody>
      </p:sp>
    </p:spTree>
    <p:extLst>
      <p:ext uri="{BB962C8B-B14F-4D97-AF65-F5344CB8AC3E}">
        <p14:creationId xmlns:p14="http://schemas.microsoft.com/office/powerpoint/2010/main" val="21807940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CE3025F-0EB8-4189-937A-BA94EA4AC369}" type="datetime1">
              <a:rPr lang="en-US" altLang="ja-JP"/>
              <a:pPr>
                <a:defRPr/>
              </a:pPr>
              <a:t>10/12/2016</a:t>
            </a:fld>
            <a:endParaRPr lang="en-US" altLang="ja-JP"/>
          </a:p>
        </p:txBody>
      </p:sp>
      <p:sp>
        <p:nvSpPr>
          <p:cNvPr id="5" name="Footer Placeholder 2"/>
          <p:cNvSpPr>
            <a:spLocks noGrp="1"/>
          </p:cNvSpPr>
          <p:nvPr>
            <p:ph type="ftr" sz="quarter" idx="11"/>
          </p:nvPr>
        </p:nvSpPr>
        <p:spPr/>
        <p:txBody>
          <a:bodyPr/>
          <a:lstStyle>
            <a:lvl1pPr>
              <a:defRPr/>
            </a:lvl1pPr>
          </a:lstStyle>
          <a:p>
            <a:pPr>
              <a:defRPr/>
            </a:pPr>
            <a:endParaRPr lang="ms-MY" altLang="ja-JP"/>
          </a:p>
        </p:txBody>
      </p:sp>
      <p:sp>
        <p:nvSpPr>
          <p:cNvPr id="6" name="Slide Number Placeholder 22"/>
          <p:cNvSpPr>
            <a:spLocks noGrp="1"/>
          </p:cNvSpPr>
          <p:nvPr>
            <p:ph type="sldNum" sz="quarter" idx="12"/>
          </p:nvPr>
        </p:nvSpPr>
        <p:spPr/>
        <p:txBody>
          <a:bodyPr/>
          <a:lstStyle>
            <a:lvl1pPr>
              <a:defRPr/>
            </a:lvl1pPr>
          </a:lstStyle>
          <a:p>
            <a:pPr>
              <a:defRPr/>
            </a:pPr>
            <a:fld id="{1A548C9C-B836-4D69-BFB0-31C1518FE087}" type="slidenum">
              <a:rPr lang="en-US" altLang="ja-JP"/>
              <a:pPr>
                <a:defRPr/>
              </a:pPr>
              <a:t>‹#›</a:t>
            </a:fld>
            <a:endParaRPr lang="en-US" altLang="ja-JP"/>
          </a:p>
        </p:txBody>
      </p:sp>
    </p:spTree>
    <p:extLst>
      <p:ext uri="{BB962C8B-B14F-4D97-AF65-F5344CB8AC3E}">
        <p14:creationId xmlns:p14="http://schemas.microsoft.com/office/powerpoint/2010/main" val="3206858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US" altLang="ja-JP" dirty="0" smtClean="0"/>
              <a:t>EET142 </a:t>
            </a:r>
            <a:r>
              <a:rPr lang="en-US" altLang="ja-JP" dirty="0" err="1" smtClean="0"/>
              <a:t>Sem</a:t>
            </a:r>
            <a:r>
              <a:rPr lang="en-US" altLang="ja-JP" dirty="0" smtClean="0"/>
              <a:t> 1 2016/2017</a:t>
            </a: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ms-MY" altLang="ja-JP"/>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A6EB772-BB7F-44AD-A86C-5D27DA351AD6}" type="slidenum">
              <a:rPr lang="en-US" altLang="ja-JP"/>
              <a:pPr>
                <a:defRPr/>
              </a:pPr>
              <a:t>‹#›</a:t>
            </a:fld>
            <a:endParaRPr lang="en-US" altLang="ja-JP"/>
          </a:p>
        </p:txBody>
      </p:sp>
    </p:spTree>
    <p:extLst>
      <p:ext uri="{BB962C8B-B14F-4D97-AF65-F5344CB8AC3E}">
        <p14:creationId xmlns:p14="http://schemas.microsoft.com/office/powerpoint/2010/main" val="80104035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US" altLang="ja-JP" dirty="0" smtClean="0"/>
              <a:t>EET142 </a:t>
            </a:r>
            <a:r>
              <a:rPr lang="en-US" altLang="ja-JP" dirty="0" err="1" smtClean="0"/>
              <a:t>Sem</a:t>
            </a:r>
            <a:r>
              <a:rPr lang="en-US" altLang="ja-JP" dirty="0" smtClean="0"/>
              <a:t> 1 2016/2017</a:t>
            </a:r>
          </a:p>
        </p:txBody>
      </p:sp>
      <p:sp>
        <p:nvSpPr>
          <p:cNvPr id="6" name="Footer Placeholder 2"/>
          <p:cNvSpPr>
            <a:spLocks noGrp="1"/>
          </p:cNvSpPr>
          <p:nvPr>
            <p:ph type="ftr" sz="quarter" idx="11"/>
          </p:nvPr>
        </p:nvSpPr>
        <p:spPr/>
        <p:txBody>
          <a:bodyPr/>
          <a:lstStyle>
            <a:lvl1pPr>
              <a:defRPr/>
            </a:lvl1pPr>
          </a:lstStyle>
          <a:p>
            <a:pPr>
              <a:defRPr/>
            </a:pPr>
            <a:endParaRPr lang="ms-MY" altLang="ja-JP"/>
          </a:p>
        </p:txBody>
      </p:sp>
      <p:sp>
        <p:nvSpPr>
          <p:cNvPr id="7" name="Slide Number Placeholder 22"/>
          <p:cNvSpPr>
            <a:spLocks noGrp="1"/>
          </p:cNvSpPr>
          <p:nvPr>
            <p:ph type="sldNum" sz="quarter" idx="12"/>
          </p:nvPr>
        </p:nvSpPr>
        <p:spPr/>
        <p:txBody>
          <a:bodyPr/>
          <a:lstStyle>
            <a:lvl1pPr>
              <a:defRPr/>
            </a:lvl1pPr>
          </a:lstStyle>
          <a:p>
            <a:pPr>
              <a:defRPr/>
            </a:pPr>
            <a:fld id="{DD7DE011-0811-4BDB-ABE3-104DAF9C3BF8}" type="slidenum">
              <a:rPr lang="en-US" altLang="ja-JP"/>
              <a:pPr>
                <a:defRPr/>
              </a:pPr>
              <a:t>‹#›</a:t>
            </a:fld>
            <a:endParaRPr lang="en-US" altLang="ja-JP"/>
          </a:p>
        </p:txBody>
      </p:sp>
    </p:spTree>
    <p:extLst>
      <p:ext uri="{BB962C8B-B14F-4D97-AF65-F5344CB8AC3E}">
        <p14:creationId xmlns:p14="http://schemas.microsoft.com/office/powerpoint/2010/main" val="227878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US" altLang="ja-JP" dirty="0" smtClean="0"/>
              <a:t>EET142 </a:t>
            </a:r>
            <a:r>
              <a:rPr lang="en-US" altLang="ja-JP" dirty="0" err="1" smtClean="0"/>
              <a:t>Sem</a:t>
            </a:r>
            <a:r>
              <a:rPr lang="en-US" altLang="ja-JP" dirty="0" smtClean="0"/>
              <a:t> 1 2016/2017</a:t>
            </a:r>
          </a:p>
        </p:txBody>
      </p:sp>
      <p:sp>
        <p:nvSpPr>
          <p:cNvPr id="8" name="Footer Placeholder 2"/>
          <p:cNvSpPr>
            <a:spLocks noGrp="1"/>
          </p:cNvSpPr>
          <p:nvPr>
            <p:ph type="ftr" sz="quarter" idx="11"/>
          </p:nvPr>
        </p:nvSpPr>
        <p:spPr/>
        <p:txBody>
          <a:bodyPr/>
          <a:lstStyle>
            <a:lvl1pPr>
              <a:defRPr/>
            </a:lvl1pPr>
          </a:lstStyle>
          <a:p>
            <a:pPr>
              <a:defRPr/>
            </a:pPr>
            <a:endParaRPr lang="ms-MY" altLang="ja-JP"/>
          </a:p>
        </p:txBody>
      </p:sp>
      <p:sp>
        <p:nvSpPr>
          <p:cNvPr id="9" name="Slide Number Placeholder 22"/>
          <p:cNvSpPr>
            <a:spLocks noGrp="1"/>
          </p:cNvSpPr>
          <p:nvPr>
            <p:ph type="sldNum" sz="quarter" idx="12"/>
          </p:nvPr>
        </p:nvSpPr>
        <p:spPr/>
        <p:txBody>
          <a:bodyPr/>
          <a:lstStyle>
            <a:lvl1pPr>
              <a:defRPr/>
            </a:lvl1pPr>
          </a:lstStyle>
          <a:p>
            <a:pPr>
              <a:defRPr/>
            </a:pPr>
            <a:fld id="{0834C5AA-EA3D-446D-AA76-2EA0CE54B244}" type="slidenum">
              <a:rPr lang="en-US" altLang="ja-JP"/>
              <a:pPr>
                <a:defRPr/>
              </a:pPr>
              <a:t>‹#›</a:t>
            </a:fld>
            <a:endParaRPr lang="en-US" altLang="ja-JP"/>
          </a:p>
        </p:txBody>
      </p:sp>
    </p:spTree>
    <p:extLst>
      <p:ext uri="{BB962C8B-B14F-4D97-AF65-F5344CB8AC3E}">
        <p14:creationId xmlns:p14="http://schemas.microsoft.com/office/powerpoint/2010/main" val="287973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US" altLang="ja-JP" dirty="0" smtClean="0"/>
              <a:t>EET142 </a:t>
            </a:r>
            <a:r>
              <a:rPr lang="en-US" altLang="ja-JP" dirty="0" err="1" smtClean="0"/>
              <a:t>Sem</a:t>
            </a:r>
            <a:r>
              <a:rPr lang="en-US" altLang="ja-JP" dirty="0" smtClean="0"/>
              <a:t> 1 2016/2017</a:t>
            </a:r>
          </a:p>
        </p:txBody>
      </p:sp>
      <p:sp>
        <p:nvSpPr>
          <p:cNvPr id="4" name="Footer Placeholder 2"/>
          <p:cNvSpPr>
            <a:spLocks noGrp="1"/>
          </p:cNvSpPr>
          <p:nvPr>
            <p:ph type="ftr" sz="quarter" idx="11"/>
          </p:nvPr>
        </p:nvSpPr>
        <p:spPr/>
        <p:txBody>
          <a:bodyPr/>
          <a:lstStyle>
            <a:lvl1pPr>
              <a:defRPr/>
            </a:lvl1pPr>
          </a:lstStyle>
          <a:p>
            <a:pPr>
              <a:defRPr/>
            </a:pPr>
            <a:endParaRPr lang="ms-MY" altLang="ja-JP"/>
          </a:p>
        </p:txBody>
      </p:sp>
      <p:sp>
        <p:nvSpPr>
          <p:cNvPr id="5" name="Slide Number Placeholder 22"/>
          <p:cNvSpPr>
            <a:spLocks noGrp="1"/>
          </p:cNvSpPr>
          <p:nvPr>
            <p:ph type="sldNum" sz="quarter" idx="12"/>
          </p:nvPr>
        </p:nvSpPr>
        <p:spPr/>
        <p:txBody>
          <a:bodyPr/>
          <a:lstStyle>
            <a:lvl1pPr>
              <a:defRPr/>
            </a:lvl1pPr>
          </a:lstStyle>
          <a:p>
            <a:pPr>
              <a:defRPr/>
            </a:pPr>
            <a:fld id="{3B18669B-8307-49C3-AA70-A53F170A1E1B}" type="slidenum">
              <a:rPr lang="en-US" altLang="ja-JP"/>
              <a:pPr>
                <a:defRPr/>
              </a:pPr>
              <a:t>‹#›</a:t>
            </a:fld>
            <a:endParaRPr lang="en-US" altLang="ja-JP"/>
          </a:p>
        </p:txBody>
      </p:sp>
    </p:spTree>
    <p:extLst>
      <p:ext uri="{BB962C8B-B14F-4D97-AF65-F5344CB8AC3E}">
        <p14:creationId xmlns:p14="http://schemas.microsoft.com/office/powerpoint/2010/main" val="819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US" altLang="ja-JP" dirty="0" smtClean="0"/>
              <a:t>EET142 </a:t>
            </a:r>
            <a:r>
              <a:rPr lang="en-US" altLang="ja-JP" dirty="0" err="1" smtClean="0"/>
              <a:t>Sem</a:t>
            </a:r>
            <a:r>
              <a:rPr lang="en-US" altLang="ja-JP" dirty="0" smtClean="0"/>
              <a:t> 1 2016/2017</a:t>
            </a:r>
          </a:p>
        </p:txBody>
      </p:sp>
      <p:sp>
        <p:nvSpPr>
          <p:cNvPr id="3" name="Footer Placeholder 2"/>
          <p:cNvSpPr>
            <a:spLocks noGrp="1"/>
          </p:cNvSpPr>
          <p:nvPr>
            <p:ph type="ftr" sz="quarter" idx="11"/>
          </p:nvPr>
        </p:nvSpPr>
        <p:spPr/>
        <p:txBody>
          <a:bodyPr/>
          <a:lstStyle>
            <a:lvl1pPr>
              <a:defRPr/>
            </a:lvl1pPr>
          </a:lstStyle>
          <a:p>
            <a:pPr>
              <a:defRPr/>
            </a:pPr>
            <a:endParaRPr lang="ms-MY" altLang="ja-JP"/>
          </a:p>
        </p:txBody>
      </p:sp>
      <p:sp>
        <p:nvSpPr>
          <p:cNvPr id="4" name="Slide Number Placeholder 22"/>
          <p:cNvSpPr>
            <a:spLocks noGrp="1"/>
          </p:cNvSpPr>
          <p:nvPr>
            <p:ph type="sldNum" sz="quarter" idx="12"/>
          </p:nvPr>
        </p:nvSpPr>
        <p:spPr/>
        <p:txBody>
          <a:bodyPr/>
          <a:lstStyle>
            <a:lvl1pPr>
              <a:defRPr/>
            </a:lvl1pPr>
          </a:lstStyle>
          <a:p>
            <a:pPr>
              <a:defRPr/>
            </a:pPr>
            <a:fld id="{BF77E1CD-ED09-476A-982A-31B2BD1D2A8E}" type="slidenum">
              <a:rPr lang="en-US" altLang="ja-JP"/>
              <a:pPr>
                <a:defRPr/>
              </a:pPr>
              <a:t>‹#›</a:t>
            </a:fld>
            <a:endParaRPr lang="en-US" altLang="ja-JP"/>
          </a:p>
        </p:txBody>
      </p:sp>
    </p:spTree>
    <p:extLst>
      <p:ext uri="{BB962C8B-B14F-4D97-AF65-F5344CB8AC3E}">
        <p14:creationId xmlns:p14="http://schemas.microsoft.com/office/powerpoint/2010/main" val="1245884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r>
              <a:rPr lang="en-US" altLang="ja-JP" dirty="0" smtClean="0"/>
              <a:t>EET142 </a:t>
            </a:r>
            <a:r>
              <a:rPr lang="en-US" altLang="ja-JP" dirty="0" err="1" smtClean="0"/>
              <a:t>Sem</a:t>
            </a:r>
            <a:r>
              <a:rPr lang="en-US" altLang="ja-JP" dirty="0" smtClean="0"/>
              <a:t> 1 2016/2017</a:t>
            </a:r>
            <a:endParaRPr lang="en-US" altLang="ja-JP" dirty="0"/>
          </a:p>
        </p:txBody>
      </p:sp>
      <p:sp>
        <p:nvSpPr>
          <p:cNvPr id="8" name="Footer Placeholder 5"/>
          <p:cNvSpPr>
            <a:spLocks noGrp="1"/>
          </p:cNvSpPr>
          <p:nvPr>
            <p:ph type="ftr" sz="quarter" idx="11"/>
          </p:nvPr>
        </p:nvSpPr>
        <p:spPr/>
        <p:txBody>
          <a:bodyPr/>
          <a:lstStyle>
            <a:lvl1pPr>
              <a:defRPr/>
            </a:lvl1pPr>
          </a:lstStyle>
          <a:p>
            <a:pPr>
              <a:defRPr/>
            </a:pPr>
            <a:endParaRPr lang="ms-MY" altLang="ja-JP"/>
          </a:p>
        </p:txBody>
      </p:sp>
      <p:sp>
        <p:nvSpPr>
          <p:cNvPr id="9" name="Slide Number Placeholder 6"/>
          <p:cNvSpPr>
            <a:spLocks noGrp="1"/>
          </p:cNvSpPr>
          <p:nvPr>
            <p:ph type="sldNum" sz="quarter" idx="12"/>
          </p:nvPr>
        </p:nvSpPr>
        <p:spPr/>
        <p:txBody>
          <a:bodyPr/>
          <a:lstStyle>
            <a:lvl1pPr>
              <a:defRPr/>
            </a:lvl1pPr>
          </a:lstStyle>
          <a:p>
            <a:pPr>
              <a:defRPr/>
            </a:pPr>
            <a:fld id="{F2B945BB-AC39-4CEC-B0E2-3AFDDFDB392B}" type="slidenum">
              <a:rPr lang="en-US" altLang="ja-JP"/>
              <a:pPr>
                <a:defRPr/>
              </a:pPr>
              <a:t>‹#›</a:t>
            </a:fld>
            <a:endParaRPr lang="en-US" altLang="ja-JP"/>
          </a:p>
        </p:txBody>
      </p:sp>
    </p:spTree>
    <p:extLst>
      <p:ext uri="{BB962C8B-B14F-4D97-AF65-F5344CB8AC3E}">
        <p14:creationId xmlns:p14="http://schemas.microsoft.com/office/powerpoint/2010/main" val="315057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US" altLang="ja-JP" dirty="0" smtClean="0"/>
              <a:t>EET142 </a:t>
            </a:r>
            <a:r>
              <a:rPr lang="en-US" altLang="ja-JP" dirty="0" err="1" smtClean="0"/>
              <a:t>Sem</a:t>
            </a:r>
            <a:r>
              <a:rPr lang="en-US" altLang="ja-JP" dirty="0" smtClean="0"/>
              <a:t> 1 2016/2017</a:t>
            </a: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ms-MY" altLang="ja-JP"/>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856728A2-8A49-4445-ACF3-83E6ABB0A3F0}" type="slidenum">
              <a:rPr lang="en-US" altLang="ja-JP"/>
              <a:pPr>
                <a:defRPr/>
              </a:pPr>
              <a:t>‹#›</a:t>
            </a:fld>
            <a:endParaRPr lang="en-US" altLang="ja-JP"/>
          </a:p>
        </p:txBody>
      </p:sp>
    </p:spTree>
    <p:extLst>
      <p:ext uri="{BB962C8B-B14F-4D97-AF65-F5344CB8AC3E}">
        <p14:creationId xmlns:p14="http://schemas.microsoft.com/office/powerpoint/2010/main" val="169433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ja-JP" dirty="0"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Arial" pitchFamily="34" charset="0"/>
                <a:ea typeface="MS PGothic" pitchFamily="50" charset="-128"/>
                <a:cs typeface="Arial" pitchFamily="34" charset="0"/>
              </a:defRPr>
            </a:lvl1pPr>
          </a:lstStyle>
          <a:p>
            <a:pPr>
              <a:defRPr/>
            </a:pPr>
            <a:r>
              <a:rPr lang="en-US" altLang="ja-JP" dirty="0" smtClean="0"/>
              <a:t>EET142 </a:t>
            </a:r>
            <a:r>
              <a:rPr lang="en-US" altLang="ja-JP" dirty="0" err="1" smtClean="0"/>
              <a:t>Sem</a:t>
            </a:r>
            <a:r>
              <a:rPr lang="en-US" altLang="ja-JP" dirty="0" smtClean="0"/>
              <a:t> 1 2016/2017</a:t>
            </a:r>
            <a:endParaRPr lang="en-US" altLang="ja-JP" dirty="0"/>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Arial" pitchFamily="34" charset="0"/>
                <a:ea typeface="MS PGothic" pitchFamily="50" charset="-128"/>
                <a:cs typeface="Arial" pitchFamily="34" charset="0"/>
              </a:defRPr>
            </a:lvl1pPr>
          </a:lstStyle>
          <a:p>
            <a:pPr>
              <a:defRPr/>
            </a:pPr>
            <a:endParaRPr lang="ms-MY" altLang="ja-JP"/>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itchFamily="34" charset="0"/>
                <a:ea typeface="MS PGothic" pitchFamily="50" charset="-128"/>
                <a:cs typeface="Arial" pitchFamily="34" charset="0"/>
              </a:defRPr>
            </a:lvl1pPr>
          </a:lstStyle>
          <a:p>
            <a:pPr>
              <a:defRPr/>
            </a:pPr>
            <a:fld id="{E51379B3-05D4-4C19-A5CA-CC8788505CAE}"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505" r:id="rId1"/>
    <p:sldLayoutId id="2147484491" r:id="rId2"/>
    <p:sldLayoutId id="2147484506" r:id="rId3"/>
    <p:sldLayoutId id="2147484492" r:id="rId4"/>
    <p:sldLayoutId id="2147484493" r:id="rId5"/>
    <p:sldLayoutId id="2147484494" r:id="rId6"/>
    <p:sldLayoutId id="2147484495" r:id="rId7"/>
    <p:sldLayoutId id="2147484507" r:id="rId8"/>
    <p:sldLayoutId id="2147484508" r:id="rId9"/>
    <p:sldLayoutId id="2147484496" r:id="rId10"/>
    <p:sldLayoutId id="2147484497" r:id="rId11"/>
    <p:sldLayoutId id="2147484572" r:id="rId12"/>
    <p:sldLayoutId id="2147484642" r:id="rId13"/>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Arial" pitchFamily="34" charset="0"/>
          <a:ea typeface="Arial Unicode MS" pitchFamily="50" charset="-128"/>
          <a:cs typeface="Arial" pitchFamily="34" charset="0"/>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Arial" pitchFamily="34" charset="0"/>
          <a:ea typeface="Arial Unicode MS" pitchFamily="50" charset="-128"/>
          <a:cs typeface="Arial" pitchFamily="34" charset="0"/>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Arial" pitchFamily="34" charset="0"/>
          <a:ea typeface="Arial Unicode MS" pitchFamily="50" charset="-128"/>
          <a:cs typeface="Arial" pitchFamily="34" charset="0"/>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Arial" pitchFamily="34" charset="0"/>
          <a:ea typeface="Arial Unicode MS" pitchFamily="50" charset="-128"/>
          <a:cs typeface="Arial" pitchFamily="34" charset="0"/>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Arial" pitchFamily="34" charset="0"/>
          <a:ea typeface="Arial Unicode MS" pitchFamily="50" charset="-128"/>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ja-JP"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696464"/>
                </a:solidFill>
                <a:latin typeface="Arial" pitchFamily="34" charset="0"/>
                <a:ea typeface="MS PGothic" pitchFamily="50" charset="-128"/>
                <a:cs typeface="Arial" pitchFamily="34" charset="0"/>
              </a:defRPr>
            </a:lvl1pPr>
          </a:lstStyle>
          <a:p>
            <a:pPr>
              <a:defRPr/>
            </a:pPr>
            <a:fld id="{A3FED2B1-2D83-4DA8-8551-F998CE8B3239}" type="datetime1">
              <a:rPr lang="en-US" altLang="ja-JP"/>
              <a:pPr>
                <a:defRPr/>
              </a:pPr>
              <a:t>10/12/2016</a:t>
            </a:fld>
            <a:endParaRPr lang="en-US" altLang="ja-JP"/>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a:solidFill>
                  <a:srgbClr val="696464"/>
                </a:solidFill>
                <a:latin typeface="Arial" pitchFamily="34" charset="0"/>
                <a:ea typeface="MS PGothic" pitchFamily="50" charset="-128"/>
                <a:cs typeface="Arial" pitchFamily="34" charset="0"/>
              </a:defRPr>
            </a:lvl1pPr>
          </a:lstStyle>
          <a:p>
            <a:pPr>
              <a:defRPr/>
            </a:pPr>
            <a:endParaRPr lang="ms-MY" altLang="ja-JP"/>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itchFamily="34" charset="0"/>
                <a:ea typeface="MS PGothic" pitchFamily="50" charset="-128"/>
                <a:cs typeface="Arial" pitchFamily="34" charset="0"/>
              </a:defRPr>
            </a:lvl1pPr>
          </a:lstStyle>
          <a:p>
            <a:pPr>
              <a:defRPr/>
            </a:pPr>
            <a:fld id="{375911A9-533C-4AA1-8A61-47B4836F27A3}"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509" r:id="rId1"/>
    <p:sldLayoutId id="2147484498" r:id="rId2"/>
    <p:sldLayoutId id="2147484510" r:id="rId3"/>
    <p:sldLayoutId id="2147484499" r:id="rId4"/>
    <p:sldLayoutId id="2147484500" r:id="rId5"/>
    <p:sldLayoutId id="2147484501" r:id="rId6"/>
    <p:sldLayoutId id="2147484502" r:id="rId7"/>
    <p:sldLayoutId id="2147484511" r:id="rId8"/>
    <p:sldLayoutId id="2147484512" r:id="rId9"/>
    <p:sldLayoutId id="2147484503" r:id="rId10"/>
    <p:sldLayoutId id="2147484504"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Arial" pitchFamily="34" charset="0"/>
          <a:ea typeface="+mn-ea"/>
          <a:cs typeface="Arial" pitchFamily="34" charset="0"/>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Arial" pitchFamily="34" charset="0"/>
          <a:ea typeface="+mn-ea"/>
          <a:cs typeface="Arial" pitchFamily="34" charset="0"/>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Arial" pitchFamily="34" charset="0"/>
          <a:ea typeface="+mn-ea"/>
          <a:cs typeface="Arial" pitchFamily="34" charset="0"/>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Arial" pitchFamily="34" charset="0"/>
          <a:ea typeface="+mn-ea"/>
          <a:cs typeface="Arial" pitchFamily="34" charset="0"/>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hyperlink" Target="List%20of%20IAPs.pdf" TargetMode="External"/><Relationship Id="rId3" Type="http://schemas.openxmlformats.org/officeDocument/2006/relationships/hyperlink" Target="Programme%20Outcomes%20statements.pdf" TargetMode="External"/><Relationship Id="rId7" Type="http://schemas.openxmlformats.org/officeDocument/2006/relationships/hyperlink" Target="Teaching%20plan.pdf" TargetMode="External"/><Relationship Id="rId2" Type="http://schemas.openxmlformats.org/officeDocument/2006/relationships/hyperlink" Target="HEA-03%20ENT%20465%20Rapid%20Engineering.pdf" TargetMode="External"/><Relationship Id="rId1" Type="http://schemas.openxmlformats.org/officeDocument/2006/relationships/slideLayout" Target="../slideLayouts/slideLayout6.xml"/><Relationship Id="rId6" Type="http://schemas.openxmlformats.org/officeDocument/2006/relationships/hyperlink" Target="PO%20and%20CO%20assessment%20plan.pdf" TargetMode="External"/><Relationship Id="rId5" Type="http://schemas.openxmlformats.org/officeDocument/2006/relationships/hyperlink" Target="CER-%20ENT242%2011Sept2013.docx" TargetMode="External"/><Relationship Id="rId4" Type="http://schemas.openxmlformats.org/officeDocument/2006/relationships/hyperlink" Target="HEA-01%20ENT488%20Mechanical%20Design%20Project%20II-22072013.pdf" TargetMode="External"/><Relationship Id="rId9" Type="http://schemas.openxmlformats.org/officeDocument/2006/relationships/hyperlink" Target="PER%20-%20Template%202013.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8" Type="http://schemas.openxmlformats.org/officeDocument/2006/relationships/hyperlink" Target="PEO%20-%20PO%20IAP%20survey.pdf" TargetMode="External"/><Relationship Id="rId3" Type="http://schemas.openxmlformats.org/officeDocument/2006/relationships/hyperlink" Target="HEA-01%20ENT488%20Mechanical%20Design%20Project%20II-22072013.docx" TargetMode="External"/><Relationship Id="rId7" Type="http://schemas.openxmlformats.org/officeDocument/2006/relationships/hyperlink" Target="Teaching%20plan-ENT414.pdf" TargetMode="External"/><Relationship Id="rId2" Type="http://schemas.openxmlformats.org/officeDocument/2006/relationships/hyperlink" Target="Programme%20Outcomes%20statements.pdf" TargetMode="External"/><Relationship Id="rId1" Type="http://schemas.openxmlformats.org/officeDocument/2006/relationships/slideLayout" Target="../slideLayouts/slideLayout6.xml"/><Relationship Id="rId6" Type="http://schemas.openxmlformats.org/officeDocument/2006/relationships/hyperlink" Target="PO%20and%20CO%20assessment%20plan.pdf" TargetMode="External"/><Relationship Id="rId5" Type="http://schemas.openxmlformats.org/officeDocument/2006/relationships/hyperlink" Target="CER-%20ENT242%2011Sept2013.docx" TargetMode="External"/><Relationship Id="rId4" Type="http://schemas.openxmlformats.org/officeDocument/2006/relationships/hyperlink" Target="HEA-01%20ENT488%20Mechanical%20Design%20Project%20II-22072013.pd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www.nwlink.com/~donclark/hrd/Bloom/psychomotor_domain.html" TargetMode="External"/><Relationship Id="rId2" Type="http://schemas.openxmlformats.org/officeDocument/2006/relationships/hyperlink" Target="http://www.nwlink.com/~donclark/hrd/bloom.html" TargetMode="External"/><Relationship Id="rId1" Type="http://schemas.openxmlformats.org/officeDocument/2006/relationships/slideLayout" Target="../slideLayouts/slideLayout1.xml"/><Relationship Id="rId4" Type="http://schemas.openxmlformats.org/officeDocument/2006/relationships/hyperlink" Target="http://www.nwlink.com/~donclark/hrd/Bloom/affective_domain.html" TargetMode="External"/></Relationships>
</file>

<file path=ppt/slides/_rels/slide59.xml.rels><?xml version="1.0" encoding="UTF-8" standalone="yes"?>
<Relationships xmlns="http://schemas.openxmlformats.org/package/2006/relationships"><Relationship Id="rId2" Type="http://schemas.openxmlformats.org/officeDocument/2006/relationships/hyperlink" Target="http://www.nwlink.com/~donclark/hrd/Bloom/knowledge_matri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www.nwlink.com/~donclark/performance/values.html" TargetMode="External"/><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hyperlink" Target="http://www.nwlink.com/~donclark/performance/attitude.html" TargetMode="External"/><Relationship Id="rId4" Type="http://schemas.openxmlformats.org/officeDocument/2006/relationships/hyperlink" Target="http://www.nwlink.com/~donclark/leader/leadmot.html"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gif"/><Relationship Id="rId5" Type="http://schemas.openxmlformats.org/officeDocument/2006/relationships/image" Target="../media/image2.png"/><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400800" cy="2133600"/>
          </a:xfrm>
        </p:spPr>
        <p:txBody>
          <a:bodyPr/>
          <a:lstStyle/>
          <a:p>
            <a:r>
              <a:rPr kumimoji="1" lang="en-US" altLang="ja-JP" sz="2800" dirty="0" smtClean="0"/>
              <a:t>EET142/2 </a:t>
            </a:r>
          </a:p>
          <a:p>
            <a:r>
              <a:rPr kumimoji="1" lang="en-US" altLang="ja-JP" sz="2800" dirty="0" smtClean="0"/>
              <a:t>Introduction to Electrical Engineering</a:t>
            </a:r>
          </a:p>
          <a:p>
            <a:r>
              <a:rPr kumimoji="1" lang="en-US" altLang="ja-JP" sz="2800" dirty="0" smtClean="0"/>
              <a:t>Semester 1 2016/2017</a:t>
            </a:r>
          </a:p>
          <a:p>
            <a:r>
              <a:rPr kumimoji="1" lang="en-US" altLang="ja-JP" sz="2800" dirty="0" smtClean="0"/>
              <a:t>Week</a:t>
            </a:r>
            <a:r>
              <a:rPr kumimoji="1" lang="ja-JP" altLang="en-US" sz="2800" dirty="0"/>
              <a:t> </a:t>
            </a:r>
            <a:r>
              <a:rPr kumimoji="1" lang="en-US" altLang="ja-JP" sz="2800" dirty="0" smtClean="0"/>
              <a:t>#7 : </a:t>
            </a:r>
            <a:r>
              <a:rPr kumimoji="1" lang="en-US" altLang="ja-JP" sz="2800" dirty="0" smtClean="0"/>
              <a:t>10/10/2016 </a:t>
            </a:r>
            <a:r>
              <a:rPr kumimoji="1" lang="en-US" altLang="ja-JP" sz="2800" dirty="0" smtClean="0"/>
              <a:t>– </a:t>
            </a:r>
            <a:r>
              <a:rPr kumimoji="1" lang="en-US" altLang="ja-JP" sz="2800" dirty="0" smtClean="0"/>
              <a:t>14/10/2016</a:t>
            </a:r>
            <a:endParaRPr kumimoji="1" lang="ja-JP" altLang="en-US" sz="2800" dirty="0"/>
          </a:p>
        </p:txBody>
      </p:sp>
      <p:sp>
        <p:nvSpPr>
          <p:cNvPr id="15362" name="Rectangle 2"/>
          <p:cNvSpPr>
            <a:spLocks noGrp="1" noChangeArrowheads="1"/>
          </p:cNvSpPr>
          <p:nvPr>
            <p:ph type="ctrTitle"/>
          </p:nvPr>
        </p:nvSpPr>
        <p:spPr>
          <a:xfrm>
            <a:off x="228600" y="1505930"/>
            <a:ext cx="8686800" cy="1470025"/>
          </a:xfrm>
        </p:spPr>
        <p:txBody>
          <a:bodyPr/>
          <a:lstStyle/>
          <a:p>
            <a:pPr eaLnBrk="1" hangingPunct="1"/>
            <a:r>
              <a:rPr lang="en-US" dirty="0" smtClean="0"/>
              <a:t>Outcome </a:t>
            </a:r>
            <a:r>
              <a:rPr lang="en-US" dirty="0"/>
              <a:t>Based Education</a:t>
            </a:r>
            <a:br>
              <a:rPr lang="en-US" dirty="0"/>
            </a:br>
            <a:r>
              <a:rPr lang="en-US" dirty="0"/>
              <a:t>(OBE</a:t>
            </a:r>
            <a:r>
              <a:rPr lang="en-US" dirty="0" smtClean="0"/>
              <a:t>) and Bloom’s Taxonomy</a:t>
            </a:r>
            <a:endParaRPr altLang="ja-JP" b="1" dirty="0" smtClean="0">
              <a:latin typeface="Century Gothic" pitchFamily="34" charset="0"/>
              <a:ea typeface="MS PGothic" pitchFamily="34" charset="-128"/>
              <a:cs typeface="Arial" pitchFamily="34" charset="0"/>
            </a:endParaRPr>
          </a:p>
        </p:txBody>
      </p:sp>
      <p:sp>
        <p:nvSpPr>
          <p:cNvPr id="15363" name="Slide Number Placeholder 2"/>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2399492E-2F28-4F8B-8A9E-DC992C1C1ECD}"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1</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Why do we need OBE?</a:t>
            </a:r>
            <a:endParaRPr kumimoji="1" lang="ja-JP" altLang="en-US" dirty="0"/>
          </a:p>
        </p:txBody>
      </p:sp>
      <p:sp>
        <p:nvSpPr>
          <p:cNvPr id="3" name="Content Placeholder 2"/>
          <p:cNvSpPr>
            <a:spLocks noGrp="1"/>
          </p:cNvSpPr>
          <p:nvPr>
            <p:ph sz="quarter" idx="1"/>
          </p:nvPr>
        </p:nvSpPr>
        <p:spPr/>
        <p:txBody>
          <a:bodyPr/>
          <a:lstStyle/>
          <a:p>
            <a:pPr marL="514350" indent="-514350" algn="just">
              <a:buFont typeface="Wingdings 2" panose="05020102010507070707" pitchFamily="18" charset="2"/>
              <a:buAutoNum type="arabicPeriod"/>
            </a:pPr>
            <a:r>
              <a:rPr lang="en-US" altLang="en-US" sz="2400" dirty="0"/>
              <a:t>ALL Engineering </a:t>
            </a:r>
            <a:r>
              <a:rPr lang="en-US" altLang="en-US" sz="2400" dirty="0" err="1"/>
              <a:t>Programme</a:t>
            </a:r>
            <a:r>
              <a:rPr lang="en-US" altLang="en-US" sz="2400" dirty="0"/>
              <a:t> requires an </a:t>
            </a:r>
            <a:r>
              <a:rPr lang="en-US" altLang="en-US" sz="2400" b="1" dirty="0">
                <a:solidFill>
                  <a:schemeClr val="accent1"/>
                </a:solidFill>
              </a:rPr>
              <a:t>official recognition </a:t>
            </a:r>
            <a:r>
              <a:rPr lang="en-US" altLang="en-US" sz="2400" dirty="0"/>
              <a:t>by the </a:t>
            </a:r>
            <a:r>
              <a:rPr kumimoji="1" lang="en-US" altLang="ja-JP" sz="2400" dirty="0"/>
              <a:t>Engineering Accreditation Council</a:t>
            </a:r>
            <a:r>
              <a:rPr lang="en-US" altLang="en-US" sz="2400" dirty="0" smtClean="0"/>
              <a:t> </a:t>
            </a:r>
            <a:r>
              <a:rPr lang="en-US" altLang="en-US" sz="2400" dirty="0"/>
              <a:t>and Board of Engineers Malaysia [EAC/BEM]</a:t>
            </a:r>
          </a:p>
          <a:p>
            <a:pPr marL="514350" indent="-514350" algn="just">
              <a:buFont typeface="Wingdings 2" panose="05020102010507070707" pitchFamily="18" charset="2"/>
              <a:buAutoNum type="arabicPeriod"/>
            </a:pPr>
            <a:r>
              <a:rPr lang="en-US" altLang="en-US" sz="2400" dirty="0"/>
              <a:t>This accreditation is the provision that enable </a:t>
            </a:r>
            <a:r>
              <a:rPr lang="en-US" altLang="en-US" sz="2400" dirty="0" smtClean="0"/>
              <a:t>the engineering </a:t>
            </a:r>
            <a:r>
              <a:rPr lang="en-US" altLang="en-US" sz="2400" dirty="0"/>
              <a:t>students to register as </a:t>
            </a:r>
            <a:r>
              <a:rPr lang="en-US" altLang="en-US" sz="2400" b="1" i="1" dirty="0">
                <a:solidFill>
                  <a:srgbClr val="00B0F0"/>
                </a:solidFill>
              </a:rPr>
              <a:t>BEM graduate member</a:t>
            </a:r>
            <a:r>
              <a:rPr lang="en-US" altLang="en-US" sz="2400" dirty="0"/>
              <a:t> upon graduation and leading to their Registered </a:t>
            </a:r>
            <a:r>
              <a:rPr lang="en-US" altLang="en-US" sz="2400" b="1" i="1" dirty="0">
                <a:solidFill>
                  <a:srgbClr val="3366FF"/>
                </a:solidFill>
              </a:rPr>
              <a:t>Professional Engineer </a:t>
            </a:r>
            <a:r>
              <a:rPr lang="en-US" altLang="en-US" sz="2400" dirty="0"/>
              <a:t>carrier after several years</a:t>
            </a:r>
          </a:p>
          <a:p>
            <a:pPr marL="514350" indent="-514350" algn="just">
              <a:buFont typeface="Wingdings 2" panose="05020102010507070707" pitchFamily="18" charset="2"/>
              <a:buAutoNum type="arabicPeriod"/>
            </a:pPr>
            <a:r>
              <a:rPr lang="en-US" altLang="en-US" sz="2400" dirty="0"/>
              <a:t>OBE is the essential requirement for Malaysia by 2007 to become a fully signatory member of a multinational agreement for the mutual recognition of engineering degrees, i.e. </a:t>
            </a:r>
            <a:r>
              <a:rPr lang="en-US" altLang="en-US" sz="2400" b="1" i="1" dirty="0">
                <a:solidFill>
                  <a:srgbClr val="3366FF"/>
                </a:solidFill>
              </a:rPr>
              <a:t>The Washington Accord (WA</a:t>
            </a:r>
            <a:r>
              <a:rPr lang="en-US" altLang="en-US" sz="2400" b="1" i="1" dirty="0" smtClean="0">
                <a:solidFill>
                  <a:srgbClr val="3366FF"/>
                </a:solidFill>
              </a:rPr>
              <a:t>)</a:t>
            </a:r>
            <a:endParaRPr lang="en-US" altLang="en-US" sz="2400" b="1" i="1" dirty="0">
              <a:solidFill>
                <a:srgbClr val="3366FF"/>
              </a:solidFill>
            </a:endParaRPr>
          </a:p>
        </p:txBody>
      </p:sp>
      <p:sp>
        <p:nvSpPr>
          <p:cNvPr id="4" name="Slide Number Placeholder 3"/>
          <p:cNvSpPr>
            <a:spLocks noGrp="1"/>
          </p:cNvSpPr>
          <p:nvPr>
            <p:ph type="sldNum" sz="quarter" idx="12"/>
          </p:nvPr>
        </p:nvSpPr>
        <p:spPr/>
        <p:txBody>
          <a:bodyPr/>
          <a:lstStyle/>
          <a:p>
            <a:pPr>
              <a:defRPr/>
            </a:pPr>
            <a:fld id="{0B8D327D-C535-4F68-B000-FC7E0EC922C7}" type="slidenum">
              <a:rPr lang="en-US" altLang="ja-JP" smtClean="0"/>
              <a:pPr>
                <a:defRPr/>
              </a:pPr>
              <a:t>10</a:t>
            </a:fld>
            <a:endParaRPr lang="en-US" altLang="ja-JP"/>
          </a:p>
        </p:txBody>
      </p:sp>
    </p:spTree>
    <p:extLst>
      <p:ext uri="{BB962C8B-B14F-4D97-AF65-F5344CB8AC3E}">
        <p14:creationId xmlns:p14="http://schemas.microsoft.com/office/powerpoint/2010/main" val="629123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Board of Engineers Malaysia (BEM)</a:t>
            </a:r>
            <a:endParaRPr kumimoji="1" lang="ja-JP" altLang="en-US" dirty="0"/>
          </a:p>
        </p:txBody>
      </p:sp>
      <p:sp>
        <p:nvSpPr>
          <p:cNvPr id="4" name="Content Placeholder 3"/>
          <p:cNvSpPr>
            <a:spLocks noGrp="1"/>
          </p:cNvSpPr>
          <p:nvPr>
            <p:ph sz="quarter" idx="1"/>
          </p:nvPr>
        </p:nvSpPr>
        <p:spPr/>
        <p:txBody>
          <a:bodyPr/>
          <a:lstStyle/>
          <a:p>
            <a:r>
              <a:rPr kumimoji="1" lang="en-US" altLang="ja-JP" sz="2400" dirty="0"/>
              <a:t>The Board of Engineers Malaysia (BEM) registers graduates and professional engineers under the Registration of Engineers Act 1967 (Revised 2002</a:t>
            </a:r>
            <a:r>
              <a:rPr kumimoji="1" lang="en-US" altLang="ja-JP" sz="2400" dirty="0" smtClean="0"/>
              <a:t>).</a:t>
            </a:r>
          </a:p>
          <a:p>
            <a:r>
              <a:rPr kumimoji="1" lang="en-US" altLang="ja-JP" sz="2400" dirty="0" smtClean="0"/>
              <a:t>The </a:t>
            </a:r>
            <a:r>
              <a:rPr kumimoji="1" lang="en-US" altLang="ja-JP" sz="2400" dirty="0"/>
              <a:t>pre-requisite for registration as a graduate engineer is </a:t>
            </a:r>
            <a:r>
              <a:rPr kumimoji="1" lang="en-US" altLang="ja-JP" sz="2400" b="1" dirty="0">
                <a:solidFill>
                  <a:schemeClr val="accent1"/>
                </a:solidFill>
              </a:rPr>
              <a:t>a qualification in engineering </a:t>
            </a:r>
            <a:r>
              <a:rPr kumimoji="1" lang="en-US" altLang="ja-JP" sz="2400" b="1" dirty="0" err="1">
                <a:solidFill>
                  <a:schemeClr val="accent1"/>
                </a:solidFill>
              </a:rPr>
              <a:t>recognised</a:t>
            </a:r>
            <a:r>
              <a:rPr kumimoji="1" lang="en-US" altLang="ja-JP" sz="2400" b="1" dirty="0">
                <a:solidFill>
                  <a:schemeClr val="accent1"/>
                </a:solidFill>
              </a:rPr>
              <a:t> by the Board</a:t>
            </a:r>
            <a:r>
              <a:rPr kumimoji="1" lang="en-US" altLang="ja-JP" sz="2400" dirty="0"/>
              <a:t>.  </a:t>
            </a:r>
          </a:p>
          <a:p>
            <a:r>
              <a:rPr kumimoji="1" lang="en-US" altLang="ja-JP" sz="2400" dirty="0"/>
              <a:t>BEM has a duty to ensure that the quality of engineering education/</a:t>
            </a:r>
            <a:r>
              <a:rPr kumimoji="1" lang="en-US" altLang="ja-JP" sz="2400" dirty="0" err="1"/>
              <a:t>programme</a:t>
            </a:r>
            <a:r>
              <a:rPr kumimoji="1" lang="en-US" altLang="ja-JP" sz="2400" dirty="0"/>
              <a:t> of its registered engineers attains the minimum standard comparable to global practice</a:t>
            </a:r>
            <a:r>
              <a:rPr kumimoji="1" lang="en-US" altLang="ja-JP" sz="2400" dirty="0" smtClean="0"/>
              <a:t>. </a:t>
            </a:r>
            <a:endParaRPr kumimoji="1" lang="ja-JP" altLang="en-US" sz="2400" dirty="0"/>
          </a:p>
        </p:txBody>
      </p:sp>
      <p:sp>
        <p:nvSpPr>
          <p:cNvPr id="3" name="Slide Number Placeholder 2"/>
          <p:cNvSpPr>
            <a:spLocks noGrp="1"/>
          </p:cNvSpPr>
          <p:nvPr>
            <p:ph type="sldNum" sz="quarter" idx="12"/>
          </p:nvPr>
        </p:nvSpPr>
        <p:spPr/>
        <p:txBody>
          <a:bodyPr/>
          <a:lstStyle/>
          <a:p>
            <a:pPr>
              <a:defRPr/>
            </a:pPr>
            <a:fld id="{BBB03878-D779-4530-94B3-B6D5DED57E71}" type="slidenum">
              <a:rPr lang="en-US" altLang="ja-JP" smtClean="0"/>
              <a:pPr>
                <a:defRPr/>
              </a:pPr>
              <a:t>11</a:t>
            </a:fld>
            <a:endParaRPr lang="en-US" altLang="ja-JP"/>
          </a:p>
        </p:txBody>
      </p:sp>
    </p:spTree>
    <p:extLst>
      <p:ext uri="{BB962C8B-B14F-4D97-AF65-F5344CB8AC3E}">
        <p14:creationId xmlns:p14="http://schemas.microsoft.com/office/powerpoint/2010/main" val="3088128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What is an Accredited </a:t>
            </a:r>
            <a:r>
              <a:rPr kumimoji="1" lang="en-US" altLang="ja-JP" dirty="0" err="1" smtClean="0"/>
              <a:t>Programme</a:t>
            </a:r>
            <a:r>
              <a:rPr kumimoji="1" lang="en-US" altLang="ja-JP" dirty="0" smtClean="0"/>
              <a:t>?</a:t>
            </a:r>
            <a:endParaRPr kumimoji="1" lang="ja-JP" altLang="en-US" dirty="0"/>
          </a:p>
        </p:txBody>
      </p:sp>
      <p:sp>
        <p:nvSpPr>
          <p:cNvPr id="5" name="Content Placeholder 4"/>
          <p:cNvSpPr>
            <a:spLocks noGrp="1"/>
          </p:cNvSpPr>
          <p:nvPr>
            <p:ph sz="quarter" idx="1"/>
          </p:nvPr>
        </p:nvSpPr>
        <p:spPr/>
        <p:txBody>
          <a:bodyPr/>
          <a:lstStyle/>
          <a:p>
            <a:pPr marL="0" indent="0">
              <a:buNone/>
            </a:pPr>
            <a:endParaRPr kumimoji="1" lang="en-US" altLang="ja-JP" sz="2800" dirty="0" smtClean="0"/>
          </a:p>
          <a:p>
            <a:pPr>
              <a:buFont typeface="Wingdings" pitchFamily="2" charset="2"/>
              <a:buChar char="l"/>
            </a:pPr>
            <a:r>
              <a:rPr kumimoji="1" lang="en-US" altLang="ja-JP" sz="2800" dirty="0" smtClean="0"/>
              <a:t>An </a:t>
            </a:r>
            <a:r>
              <a:rPr kumimoji="1" lang="en-US" altLang="ja-JP" sz="2800" dirty="0"/>
              <a:t>engineering </a:t>
            </a:r>
            <a:r>
              <a:rPr kumimoji="1" lang="en-US" altLang="ja-JP" sz="2800" dirty="0" err="1"/>
              <a:t>programme</a:t>
            </a:r>
            <a:r>
              <a:rPr kumimoji="1" lang="en-US" altLang="ja-JP" sz="2800" dirty="0"/>
              <a:t> whose graduates are acceptable for graduate registration with </a:t>
            </a:r>
            <a:r>
              <a:rPr kumimoji="1" lang="en-US" altLang="ja-JP" sz="2800" dirty="0" smtClean="0"/>
              <a:t>BEM, and </a:t>
            </a:r>
            <a:r>
              <a:rPr kumimoji="1" lang="en-US" altLang="ja-JP" sz="2800" dirty="0"/>
              <a:t>for admission to Graduate membership of IEM. </a:t>
            </a:r>
            <a:endParaRPr kumimoji="1" lang="en-US" altLang="ja-JP" sz="2800" dirty="0" smtClean="0"/>
          </a:p>
          <a:p>
            <a:pPr>
              <a:buFont typeface="Wingdings" pitchFamily="2" charset="2"/>
              <a:buChar char="l"/>
            </a:pPr>
            <a:r>
              <a:rPr kumimoji="1" lang="en-US" altLang="ja-JP" sz="2800" dirty="0" smtClean="0"/>
              <a:t>This </a:t>
            </a:r>
            <a:r>
              <a:rPr kumimoji="1" lang="en-US" altLang="ja-JP" sz="2800" dirty="0"/>
              <a:t>is accorded to a </a:t>
            </a:r>
            <a:r>
              <a:rPr kumimoji="1" lang="en-US" altLang="ja-JP" sz="2800" dirty="0" err="1"/>
              <a:t>programme</a:t>
            </a:r>
            <a:r>
              <a:rPr kumimoji="1" lang="en-US" altLang="ja-JP" sz="2800" dirty="0"/>
              <a:t> that </a:t>
            </a:r>
            <a:r>
              <a:rPr kumimoji="1" lang="en-US" altLang="ja-JP" sz="2800" b="1" dirty="0">
                <a:solidFill>
                  <a:srgbClr val="00B0F0"/>
                </a:solidFill>
              </a:rPr>
              <a:t>satisfies the minimum standard for accreditation </a:t>
            </a:r>
            <a:r>
              <a:rPr kumimoji="1" lang="en-US" altLang="ja-JP" sz="2800" dirty="0"/>
              <a:t>set by Engineering Accreditation Council </a:t>
            </a:r>
            <a:r>
              <a:rPr kumimoji="1" lang="en-US" altLang="ja-JP" sz="2800" dirty="0" smtClean="0"/>
              <a:t> (EAC). </a:t>
            </a:r>
            <a:endParaRPr kumimoji="1" lang="ja-JP" altLang="en-US" sz="2800" dirty="0"/>
          </a:p>
          <a:p>
            <a:endParaRPr kumimoji="1" lang="ja-JP" altLang="en-US" dirty="0"/>
          </a:p>
        </p:txBody>
      </p:sp>
      <p:sp>
        <p:nvSpPr>
          <p:cNvPr id="3" name="Slide Number Placeholder 2"/>
          <p:cNvSpPr>
            <a:spLocks noGrp="1"/>
          </p:cNvSpPr>
          <p:nvPr>
            <p:ph type="sldNum" sz="quarter" idx="12"/>
          </p:nvPr>
        </p:nvSpPr>
        <p:spPr/>
        <p:txBody>
          <a:bodyPr/>
          <a:lstStyle/>
          <a:p>
            <a:pPr>
              <a:defRPr/>
            </a:pPr>
            <a:fld id="{BBB03878-D779-4530-94B3-B6D5DED57E71}" type="slidenum">
              <a:rPr lang="en-US" altLang="ja-JP" smtClean="0"/>
              <a:pPr>
                <a:defRPr/>
              </a:pPr>
              <a:t>12</a:t>
            </a:fld>
            <a:endParaRPr lang="en-US" altLang="ja-JP"/>
          </a:p>
        </p:txBody>
      </p:sp>
    </p:spTree>
    <p:extLst>
      <p:ext uri="{BB962C8B-B14F-4D97-AF65-F5344CB8AC3E}">
        <p14:creationId xmlns:p14="http://schemas.microsoft.com/office/powerpoint/2010/main" val="694573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Objectives of Accreditation</a:t>
            </a:r>
            <a:endParaRPr kumimoji="1" lang="ja-JP" altLang="en-US" dirty="0"/>
          </a:p>
        </p:txBody>
      </p:sp>
      <p:sp>
        <p:nvSpPr>
          <p:cNvPr id="3" name="Content Placeholder 2"/>
          <p:cNvSpPr>
            <a:spLocks noGrp="1"/>
          </p:cNvSpPr>
          <p:nvPr>
            <p:ph sz="quarter" idx="1"/>
          </p:nvPr>
        </p:nvSpPr>
        <p:spPr/>
        <p:txBody>
          <a:bodyPr/>
          <a:lstStyle/>
          <a:p>
            <a:r>
              <a:rPr kumimoji="1" lang="en-US" altLang="ja-JP" sz="2400" dirty="0"/>
              <a:t>To ensure that graduates of the accredited engineering </a:t>
            </a:r>
            <a:r>
              <a:rPr kumimoji="1" lang="en-US" altLang="ja-JP" sz="2400" dirty="0" err="1"/>
              <a:t>programmes</a:t>
            </a:r>
            <a:r>
              <a:rPr kumimoji="1" lang="en-US" altLang="ja-JP" sz="2400" dirty="0"/>
              <a:t> satisfy the minimum academic requirements for registration as a graduate engineer with the Board of Engineers Malaysia (BEM) and for admission to graduate membership of IEM.  </a:t>
            </a:r>
            <a:endParaRPr kumimoji="1" lang="en-US" altLang="ja-JP" sz="2400" dirty="0" smtClean="0"/>
          </a:p>
          <a:p>
            <a:endParaRPr kumimoji="1" lang="en-US" altLang="ja-JP" sz="2400" dirty="0"/>
          </a:p>
          <a:p>
            <a:r>
              <a:rPr kumimoji="1" lang="en-US" altLang="ja-JP" sz="2400" dirty="0"/>
              <a:t>To ensure that Continual Quality Improvement (CQI) is being practiced by IHLs. Accreditation may also serve as a tool to benchmark engineering </a:t>
            </a:r>
            <a:r>
              <a:rPr kumimoji="1" lang="en-US" altLang="ja-JP" sz="2400" dirty="0" err="1"/>
              <a:t>programmes</a:t>
            </a:r>
            <a:r>
              <a:rPr kumimoji="1" lang="en-US" altLang="ja-JP" sz="2400" dirty="0"/>
              <a:t> offered by IHLs in Malaysia</a:t>
            </a:r>
            <a:endParaRPr kumimoji="1" lang="ja-JP" altLang="en-US" sz="2400" dirty="0"/>
          </a:p>
        </p:txBody>
      </p:sp>
      <p:sp>
        <p:nvSpPr>
          <p:cNvPr id="4" name="Slide Number Placeholder 3"/>
          <p:cNvSpPr>
            <a:spLocks noGrp="1"/>
          </p:cNvSpPr>
          <p:nvPr>
            <p:ph type="sldNum" sz="quarter" idx="12"/>
          </p:nvPr>
        </p:nvSpPr>
        <p:spPr/>
        <p:txBody>
          <a:bodyPr/>
          <a:lstStyle/>
          <a:p>
            <a:pPr>
              <a:defRPr/>
            </a:pPr>
            <a:fld id="{54E0D486-2135-427D-9D14-3925CD79E94A}" type="slidenum">
              <a:rPr lang="en-US" altLang="ja-JP" smtClean="0"/>
              <a:pPr>
                <a:defRPr/>
              </a:pPr>
              <a:t>13</a:t>
            </a:fld>
            <a:endParaRPr lang="en-US" altLang="ja-JP"/>
          </a:p>
        </p:txBody>
      </p:sp>
    </p:spTree>
    <p:extLst>
      <p:ext uri="{BB962C8B-B14F-4D97-AF65-F5344CB8AC3E}">
        <p14:creationId xmlns:p14="http://schemas.microsoft.com/office/powerpoint/2010/main" val="1974580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smtClean="0"/>
              <a:t>Accreditation of </a:t>
            </a:r>
            <a:r>
              <a:rPr kumimoji="1" lang="en-US" altLang="ja-JP" dirty="0" err="1" smtClean="0"/>
              <a:t>SoESE</a:t>
            </a:r>
            <a:r>
              <a:rPr kumimoji="1" lang="en-US" altLang="ja-JP" dirty="0" smtClean="0"/>
              <a:t> </a:t>
            </a:r>
            <a:r>
              <a:rPr kumimoji="1" lang="en-US" altLang="ja-JP" dirty="0" err="1" smtClean="0"/>
              <a:t>UniMAP</a:t>
            </a:r>
            <a:endParaRPr kumimoji="1" lang="ja-JP" altLang="en-US" dirty="0"/>
          </a:p>
        </p:txBody>
      </p:sp>
      <p:sp>
        <p:nvSpPr>
          <p:cNvPr id="4" name="Slide Number Placeholder 3"/>
          <p:cNvSpPr>
            <a:spLocks noGrp="1"/>
          </p:cNvSpPr>
          <p:nvPr>
            <p:ph type="sldNum" sz="quarter" idx="12"/>
          </p:nvPr>
        </p:nvSpPr>
        <p:spPr/>
        <p:txBody>
          <a:bodyPr/>
          <a:lstStyle/>
          <a:p>
            <a:pPr>
              <a:defRPr/>
            </a:pPr>
            <a:fld id="{54E0D486-2135-427D-9D14-3925CD79E94A}" type="slidenum">
              <a:rPr lang="en-US" altLang="ja-JP" smtClean="0"/>
              <a:pPr>
                <a:defRPr/>
              </a:pPr>
              <a:t>14</a:t>
            </a:fld>
            <a:endParaRPr lang="en-US" altLang="ja-JP"/>
          </a:p>
        </p:txBody>
      </p:sp>
      <p:pic>
        <p:nvPicPr>
          <p:cNvPr id="491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613" t="31298" r="36499" b="14387"/>
          <a:stretch/>
        </p:blipFill>
        <p:spPr bwMode="auto">
          <a:xfrm>
            <a:off x="685800" y="1385312"/>
            <a:ext cx="7924800" cy="4950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66800" y="6443246"/>
            <a:ext cx="7772400" cy="338554"/>
          </a:xfrm>
          <a:prstGeom prst="rect">
            <a:avLst/>
          </a:prstGeom>
          <a:noFill/>
        </p:spPr>
        <p:txBody>
          <a:bodyPr wrap="square" rtlCol="0">
            <a:spAutoFit/>
          </a:bodyPr>
          <a:lstStyle/>
          <a:p>
            <a:r>
              <a:rPr kumimoji="1" lang="en-US" altLang="ja-JP" sz="1600" dirty="0"/>
              <a:t>Source : http://electrical.unimap.edu.my/index.php/academik/accreditation</a:t>
            </a:r>
            <a:endParaRPr kumimoji="1" lang="ja-JP" altLang="en-US" sz="1600" dirty="0"/>
          </a:p>
        </p:txBody>
      </p:sp>
    </p:spTree>
    <p:extLst>
      <p:ext uri="{BB962C8B-B14F-4D97-AF65-F5344CB8AC3E}">
        <p14:creationId xmlns:p14="http://schemas.microsoft.com/office/powerpoint/2010/main" val="1763217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Strategy of OBE</a:t>
            </a:r>
            <a:endParaRPr kumimoji="1" lang="ja-JP" altLang="en-US" dirty="0"/>
          </a:p>
        </p:txBody>
      </p:sp>
      <p:sp>
        <p:nvSpPr>
          <p:cNvPr id="3" name="Content Placeholder 2"/>
          <p:cNvSpPr>
            <a:spLocks noGrp="1"/>
          </p:cNvSpPr>
          <p:nvPr>
            <p:ph sz="quarter" idx="1"/>
          </p:nvPr>
        </p:nvSpPr>
        <p:spPr/>
        <p:txBody>
          <a:bodyPr/>
          <a:lstStyle/>
          <a:p>
            <a:r>
              <a:rPr lang="en-US" altLang="en-US" sz="2800" dirty="0"/>
              <a:t>Top down curricula design</a:t>
            </a:r>
          </a:p>
          <a:p>
            <a:r>
              <a:rPr lang="en-US" altLang="en-US" sz="2800" dirty="0"/>
              <a:t>Appropriate Teaching &amp; Learning Methods</a:t>
            </a:r>
          </a:p>
          <a:p>
            <a:r>
              <a:rPr lang="en-US" altLang="en-US" sz="2800" dirty="0"/>
              <a:t>Appropriate Assessment &amp; Evaluation Methods</a:t>
            </a:r>
          </a:p>
          <a:p>
            <a:pPr>
              <a:buNone/>
            </a:pPr>
            <a:endParaRPr lang="en-GB" altLang="en-US" dirty="0"/>
          </a:p>
        </p:txBody>
      </p:sp>
      <p:sp>
        <p:nvSpPr>
          <p:cNvPr id="4" name="Slide Number Placeholder 3"/>
          <p:cNvSpPr>
            <a:spLocks noGrp="1"/>
          </p:cNvSpPr>
          <p:nvPr>
            <p:ph type="sldNum" sz="quarter" idx="12"/>
          </p:nvPr>
        </p:nvSpPr>
        <p:spPr/>
        <p:txBody>
          <a:bodyPr/>
          <a:lstStyle/>
          <a:p>
            <a:pPr>
              <a:defRPr/>
            </a:pPr>
            <a:fld id="{0B8D327D-C535-4F68-B000-FC7E0EC922C7}" type="slidenum">
              <a:rPr lang="en-US" altLang="ja-JP" smtClean="0"/>
              <a:pPr>
                <a:defRPr/>
              </a:pPr>
              <a:t>15</a:t>
            </a:fld>
            <a:endParaRPr lang="en-US" altLang="ja-JP"/>
          </a:p>
        </p:txBody>
      </p:sp>
    </p:spTree>
    <p:extLst>
      <p:ext uri="{BB962C8B-B14F-4D97-AF65-F5344CB8AC3E}">
        <p14:creationId xmlns:p14="http://schemas.microsoft.com/office/powerpoint/2010/main" val="9362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Characteristics of OBE curricula</a:t>
            </a:r>
            <a:endParaRPr kumimoji="1" lang="ja-JP" altLang="en-US" dirty="0"/>
          </a:p>
        </p:txBody>
      </p:sp>
      <p:sp>
        <p:nvSpPr>
          <p:cNvPr id="3" name="Content Placeholder 2"/>
          <p:cNvSpPr>
            <a:spLocks noGrp="1"/>
          </p:cNvSpPr>
          <p:nvPr>
            <p:ph sz="quarter" idx="1"/>
          </p:nvPr>
        </p:nvSpPr>
        <p:spPr/>
        <p:txBody>
          <a:bodyPr/>
          <a:lstStyle/>
          <a:p>
            <a:r>
              <a:rPr lang="en-US" altLang="en-US" sz="2400" dirty="0">
                <a:cs typeface="Tahoma" panose="020B0604030504040204" pitchFamily="34" charset="0"/>
              </a:rPr>
              <a:t>It has </a:t>
            </a:r>
            <a:r>
              <a:rPr lang="en-US" altLang="en-US" sz="2400" dirty="0" err="1">
                <a:cs typeface="Tahoma" panose="020B0604030504040204" pitchFamily="34" charset="0"/>
              </a:rPr>
              <a:t>programme</a:t>
            </a:r>
            <a:r>
              <a:rPr lang="en-US" altLang="en-US" sz="2400" dirty="0">
                <a:cs typeface="Tahoma" panose="020B0604030504040204" pitchFamily="34" charset="0"/>
              </a:rPr>
              <a:t> </a:t>
            </a:r>
            <a:r>
              <a:rPr lang="en-US" altLang="en-US" sz="2400" dirty="0" smtClean="0">
                <a:cs typeface="Tahoma" panose="020B0604030504040204" pitchFamily="34" charset="0"/>
              </a:rPr>
              <a:t>objectives (PEO), </a:t>
            </a:r>
            <a:r>
              <a:rPr lang="en-US" altLang="en-US" sz="2400" dirty="0" err="1">
                <a:cs typeface="Tahoma" panose="020B0604030504040204" pitchFamily="34" charset="0"/>
              </a:rPr>
              <a:t>programme</a:t>
            </a:r>
            <a:r>
              <a:rPr lang="en-US" altLang="en-US" sz="2400" dirty="0">
                <a:cs typeface="Tahoma" panose="020B0604030504040204" pitchFamily="34" charset="0"/>
              </a:rPr>
              <a:t> </a:t>
            </a:r>
            <a:r>
              <a:rPr lang="en-US" altLang="en-US" sz="2400" dirty="0" smtClean="0">
                <a:cs typeface="Tahoma" panose="020B0604030504040204" pitchFamily="34" charset="0"/>
              </a:rPr>
              <a:t>outcomes (PO), </a:t>
            </a:r>
            <a:r>
              <a:rPr lang="en-US" altLang="en-US" sz="2400" dirty="0">
                <a:cs typeface="Tahoma" panose="020B0604030504040204" pitchFamily="34" charset="0"/>
              </a:rPr>
              <a:t>course outcomes (CO) and performance indicators. </a:t>
            </a:r>
            <a:endParaRPr lang="en-US" altLang="en-US" sz="2400" dirty="0" smtClean="0">
              <a:cs typeface="Tahoma" panose="020B0604030504040204" pitchFamily="34" charset="0"/>
            </a:endParaRPr>
          </a:p>
          <a:p>
            <a:r>
              <a:rPr lang="en-US" altLang="en-US" sz="2400" dirty="0" smtClean="0">
                <a:cs typeface="Tahoma" panose="020B0604030504040204" pitchFamily="34" charset="0"/>
              </a:rPr>
              <a:t>It </a:t>
            </a:r>
            <a:r>
              <a:rPr lang="en-US" altLang="en-US" sz="2400" dirty="0">
                <a:cs typeface="Tahoma" panose="020B0604030504040204" pitchFamily="34" charset="0"/>
              </a:rPr>
              <a:t>is objective and outcome driven, where stated objective and outcomes can be </a:t>
            </a:r>
            <a:r>
              <a:rPr lang="en-US" altLang="en-US" sz="2400" u="sng" dirty="0">
                <a:cs typeface="Tahoma" panose="020B0604030504040204" pitchFamily="34" charset="0"/>
              </a:rPr>
              <a:t>assessed and evaluated. </a:t>
            </a:r>
            <a:endParaRPr lang="en-US" altLang="en-US" sz="2400" u="sng" dirty="0" smtClean="0">
              <a:cs typeface="Tahoma" panose="020B0604030504040204" pitchFamily="34" charset="0"/>
            </a:endParaRPr>
          </a:p>
          <a:p>
            <a:r>
              <a:rPr lang="en-US" altLang="en-US" sz="2400" dirty="0">
                <a:cs typeface="Tahoma" panose="020B0604030504040204" pitchFamily="34" charset="0"/>
              </a:rPr>
              <a:t>It is centered around the needs of the students and the stakeholders</a:t>
            </a:r>
            <a:r>
              <a:rPr lang="en-US" altLang="en-US" sz="2400" dirty="0" smtClean="0">
                <a:cs typeface="Tahoma" panose="020B0604030504040204" pitchFamily="34" charset="0"/>
              </a:rPr>
              <a:t>.</a:t>
            </a:r>
            <a:endParaRPr lang="en-US" altLang="en-US" sz="2400" u="sng" dirty="0">
              <a:cs typeface="Tahoma" panose="020B0604030504040204" pitchFamily="34" charset="0"/>
            </a:endParaRPr>
          </a:p>
          <a:p>
            <a:r>
              <a:rPr lang="en-US" altLang="en-US" sz="2400" dirty="0">
                <a:cs typeface="Tahoma" panose="020B0604030504040204" pitchFamily="34" charset="0"/>
              </a:rPr>
              <a:t>Suitable tools and methods are used to measure and evaluate attainment of the outcomes</a:t>
            </a:r>
          </a:p>
          <a:p>
            <a:r>
              <a:rPr lang="en-US" altLang="en-US" sz="2400" dirty="0">
                <a:cs typeface="Tahoma" panose="020B0604030504040204" pitchFamily="34" charset="0"/>
              </a:rPr>
              <a:t>Results from evaluation are used for </a:t>
            </a:r>
            <a:r>
              <a:rPr lang="en-US" altLang="en-US" sz="2400" dirty="0" smtClean="0">
                <a:cs typeface="Tahoma" panose="020B0604030504040204" pitchFamily="34" charset="0"/>
              </a:rPr>
              <a:t>CQI</a:t>
            </a:r>
            <a:endParaRPr lang="en-US" altLang="en-US" sz="24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B8D327D-C535-4F68-B000-FC7E0EC922C7}" type="slidenum">
              <a:rPr lang="en-US" altLang="ja-JP" smtClean="0"/>
              <a:pPr>
                <a:defRPr/>
              </a:pPr>
              <a:t>16</a:t>
            </a:fld>
            <a:endParaRPr lang="en-US" altLang="ja-JP"/>
          </a:p>
        </p:txBody>
      </p:sp>
    </p:spTree>
    <p:extLst>
      <p:ext uri="{BB962C8B-B14F-4D97-AF65-F5344CB8AC3E}">
        <p14:creationId xmlns:p14="http://schemas.microsoft.com/office/powerpoint/2010/main" val="3540644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1447800"/>
            <a:ext cx="7696200" cy="762000"/>
          </a:xfrm>
          <a:prstGeom prst="rect">
            <a:avLst/>
          </a:prstGeom>
          <a:solidFill>
            <a:srgbClr val="A9F5FF"/>
          </a:solidFill>
          <a:ln w="9525">
            <a:solidFill>
              <a:schemeClr val="tx1"/>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0"/>
              </a:spcBef>
              <a:buClrTx/>
              <a:buSzTx/>
              <a:buFontTx/>
              <a:buNone/>
            </a:pPr>
            <a:r>
              <a:rPr lang="en-US" altLang="en-US" sz="2000" b="1" dirty="0" err="1" smtClean="0">
                <a:solidFill>
                  <a:prstClr val="black"/>
                </a:solidFill>
                <a:latin typeface="Calibri" panose="020F0502020204030204" pitchFamily="34" charset="0"/>
              </a:rPr>
              <a:t>Programme</a:t>
            </a:r>
            <a:r>
              <a:rPr lang="en-US" altLang="en-US" sz="2000" b="1" dirty="0" smtClean="0">
                <a:solidFill>
                  <a:prstClr val="black"/>
                </a:solidFill>
                <a:latin typeface="Calibri" panose="020F0502020204030204" pitchFamily="34" charset="0"/>
              </a:rPr>
              <a:t> Objectives (PEO)</a:t>
            </a:r>
          </a:p>
        </p:txBody>
      </p:sp>
      <p:sp>
        <p:nvSpPr>
          <p:cNvPr id="31747" name="Rectangle 8"/>
          <p:cNvSpPr>
            <a:spLocks noChangeArrowheads="1"/>
          </p:cNvSpPr>
          <p:nvPr/>
        </p:nvSpPr>
        <p:spPr bwMode="auto">
          <a:xfrm>
            <a:off x="685800" y="228600"/>
            <a:ext cx="3733800" cy="838200"/>
          </a:xfrm>
          <a:prstGeom prst="rect">
            <a:avLst/>
          </a:prstGeom>
          <a:solidFill>
            <a:schemeClr val="tx2"/>
          </a:solidFill>
          <a:ln w="9525">
            <a:solidFill>
              <a:schemeClr val="tx1"/>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0"/>
              </a:spcBef>
              <a:buClrTx/>
              <a:buSzTx/>
              <a:buFontTx/>
              <a:buNone/>
            </a:pPr>
            <a:r>
              <a:rPr lang="en-US" altLang="en-US" sz="2000" b="1" smtClean="0">
                <a:solidFill>
                  <a:srgbClr val="FFFF00"/>
                </a:solidFill>
                <a:latin typeface="Calibri" panose="020F0502020204030204" pitchFamily="34" charset="0"/>
              </a:rPr>
              <a:t>Institutional</a:t>
            </a:r>
          </a:p>
          <a:p>
            <a:pPr algn="ctr">
              <a:spcBef>
                <a:spcPct val="0"/>
              </a:spcBef>
              <a:buClrTx/>
              <a:buSzTx/>
              <a:buFontTx/>
              <a:buNone/>
            </a:pPr>
            <a:r>
              <a:rPr lang="en-US" altLang="en-US" sz="2000" b="1" smtClean="0">
                <a:solidFill>
                  <a:srgbClr val="FFFF00"/>
                </a:solidFill>
                <a:latin typeface="Calibri" panose="020F0502020204030204" pitchFamily="34" charset="0"/>
              </a:rPr>
              <a:t>Mission Statement</a:t>
            </a:r>
          </a:p>
        </p:txBody>
      </p:sp>
      <p:sp>
        <p:nvSpPr>
          <p:cNvPr id="31748" name="Rectangle 9"/>
          <p:cNvSpPr>
            <a:spLocks noChangeArrowheads="1"/>
          </p:cNvSpPr>
          <p:nvPr/>
        </p:nvSpPr>
        <p:spPr bwMode="auto">
          <a:xfrm>
            <a:off x="4648200" y="228600"/>
            <a:ext cx="3733800" cy="838200"/>
          </a:xfrm>
          <a:prstGeom prst="rect">
            <a:avLst/>
          </a:prstGeom>
          <a:solidFill>
            <a:schemeClr val="tx2"/>
          </a:solidFill>
          <a:ln w="9525">
            <a:solidFill>
              <a:schemeClr val="tx1"/>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0"/>
              </a:spcBef>
              <a:buClrTx/>
              <a:buSzTx/>
              <a:buFontTx/>
              <a:buNone/>
            </a:pPr>
            <a:r>
              <a:rPr lang="en-US" altLang="en-US" sz="2000" b="1" smtClean="0">
                <a:solidFill>
                  <a:srgbClr val="FFFF00"/>
                </a:solidFill>
                <a:latin typeface="Calibri" panose="020F0502020204030204" pitchFamily="34" charset="0"/>
              </a:rPr>
              <a:t>Stakeholders Interest</a:t>
            </a:r>
          </a:p>
        </p:txBody>
      </p:sp>
      <p:sp>
        <p:nvSpPr>
          <p:cNvPr id="31749" name="Rectangle 10"/>
          <p:cNvSpPr>
            <a:spLocks noChangeArrowheads="1"/>
          </p:cNvSpPr>
          <p:nvPr/>
        </p:nvSpPr>
        <p:spPr bwMode="auto">
          <a:xfrm>
            <a:off x="1066800" y="2667000"/>
            <a:ext cx="7239000" cy="838200"/>
          </a:xfrm>
          <a:prstGeom prst="rect">
            <a:avLst/>
          </a:prstGeom>
          <a:solidFill>
            <a:schemeClr val="tx2"/>
          </a:solidFill>
          <a:ln w="9525">
            <a:solidFill>
              <a:schemeClr val="tx1"/>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0"/>
              </a:spcBef>
              <a:buClrTx/>
              <a:buSzTx/>
              <a:buFontTx/>
              <a:buNone/>
            </a:pPr>
            <a:r>
              <a:rPr lang="en-US" altLang="en-US" sz="2000" b="1" dirty="0" err="1" smtClean="0">
                <a:solidFill>
                  <a:srgbClr val="FFFF00"/>
                </a:solidFill>
                <a:latin typeface="Calibri" panose="020F0502020204030204" pitchFamily="34" charset="0"/>
              </a:rPr>
              <a:t>Programme</a:t>
            </a:r>
            <a:r>
              <a:rPr lang="en-US" altLang="en-US" sz="2000" b="1" dirty="0" smtClean="0">
                <a:solidFill>
                  <a:srgbClr val="FFFF00"/>
                </a:solidFill>
                <a:latin typeface="Calibri" panose="020F0502020204030204" pitchFamily="34" charset="0"/>
              </a:rPr>
              <a:t> Outcomes (PO)</a:t>
            </a:r>
          </a:p>
          <a:p>
            <a:pPr algn="ctr">
              <a:spcBef>
                <a:spcPct val="0"/>
              </a:spcBef>
              <a:buClrTx/>
              <a:buSzTx/>
              <a:buFontTx/>
              <a:buNone/>
            </a:pPr>
            <a:r>
              <a:rPr lang="en-US" altLang="en-US" sz="2000" b="1" dirty="0" smtClean="0">
                <a:solidFill>
                  <a:srgbClr val="FFFF00"/>
                </a:solidFill>
                <a:latin typeface="Calibri" panose="020F0502020204030204" pitchFamily="34" charset="0"/>
              </a:rPr>
              <a:t>(Knowledge, skills, attitudes of graduates)</a:t>
            </a:r>
          </a:p>
        </p:txBody>
      </p:sp>
      <p:sp>
        <p:nvSpPr>
          <p:cNvPr id="31750" name="Line 12"/>
          <p:cNvSpPr>
            <a:spLocks noChangeShapeType="1"/>
          </p:cNvSpPr>
          <p:nvPr/>
        </p:nvSpPr>
        <p:spPr bwMode="auto">
          <a:xfrm>
            <a:off x="2438400" y="1066800"/>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hangingPunct="0"/>
            <a:endParaRPr lang="en-MY" smtClean="0">
              <a:solidFill>
                <a:prstClr val="black"/>
              </a:solidFill>
              <a:latin typeface="Constantia" panose="02030602050306030303" pitchFamily="18" charset="0"/>
            </a:endParaRPr>
          </a:p>
        </p:txBody>
      </p:sp>
      <p:sp>
        <p:nvSpPr>
          <p:cNvPr id="31751" name="Line 13"/>
          <p:cNvSpPr>
            <a:spLocks noChangeShapeType="1"/>
          </p:cNvSpPr>
          <p:nvPr/>
        </p:nvSpPr>
        <p:spPr bwMode="auto">
          <a:xfrm flipH="1">
            <a:off x="6705600" y="1143000"/>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hangingPunct="0"/>
            <a:endParaRPr lang="en-MY" smtClean="0">
              <a:solidFill>
                <a:prstClr val="black"/>
              </a:solidFill>
              <a:latin typeface="Constantia" panose="02030602050306030303" pitchFamily="18" charset="0"/>
            </a:endParaRPr>
          </a:p>
        </p:txBody>
      </p:sp>
      <p:sp>
        <p:nvSpPr>
          <p:cNvPr id="31752" name="Line 14"/>
          <p:cNvSpPr>
            <a:spLocks noChangeShapeType="1"/>
          </p:cNvSpPr>
          <p:nvPr/>
        </p:nvSpPr>
        <p:spPr bwMode="auto">
          <a:xfrm>
            <a:off x="4495800" y="2209800"/>
            <a:ext cx="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hangingPunct="0"/>
            <a:endParaRPr lang="en-MY" smtClean="0">
              <a:solidFill>
                <a:prstClr val="black"/>
              </a:solidFill>
              <a:latin typeface="Constantia" panose="02030602050306030303" pitchFamily="18" charset="0"/>
            </a:endParaRPr>
          </a:p>
        </p:txBody>
      </p:sp>
      <p:sp>
        <p:nvSpPr>
          <p:cNvPr id="31753" name="Rectangle 16"/>
          <p:cNvSpPr>
            <a:spLocks noChangeArrowheads="1"/>
          </p:cNvSpPr>
          <p:nvPr/>
        </p:nvSpPr>
        <p:spPr bwMode="auto">
          <a:xfrm>
            <a:off x="1066800" y="4038600"/>
            <a:ext cx="7239000" cy="914400"/>
          </a:xfrm>
          <a:prstGeom prst="rect">
            <a:avLst/>
          </a:prstGeom>
          <a:solidFill>
            <a:srgbClr val="A9F5FF"/>
          </a:solidFill>
          <a:ln w="9525">
            <a:solidFill>
              <a:schemeClr val="tx1"/>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0"/>
              </a:spcBef>
              <a:buClrTx/>
              <a:buSzTx/>
              <a:buFontTx/>
              <a:buNone/>
            </a:pPr>
            <a:r>
              <a:rPr lang="en-US" altLang="en-US" sz="2000" b="1" dirty="0" smtClean="0">
                <a:solidFill>
                  <a:prstClr val="black"/>
                </a:solidFill>
                <a:latin typeface="Calibri" panose="020F0502020204030204" pitchFamily="34" charset="0"/>
              </a:rPr>
              <a:t>Course Outcomes(CO)</a:t>
            </a:r>
          </a:p>
          <a:p>
            <a:pPr algn="ctr">
              <a:spcBef>
                <a:spcPct val="0"/>
              </a:spcBef>
              <a:buClrTx/>
              <a:buSzTx/>
              <a:buFontTx/>
              <a:buNone/>
            </a:pPr>
            <a:r>
              <a:rPr lang="en-US" altLang="en-US" sz="2000" b="1" dirty="0" smtClean="0">
                <a:solidFill>
                  <a:prstClr val="black"/>
                </a:solidFill>
                <a:latin typeface="Calibri" panose="020F0502020204030204" pitchFamily="34" charset="0"/>
              </a:rPr>
              <a:t>(Ability to: explain, calculate, derive, design)</a:t>
            </a:r>
          </a:p>
        </p:txBody>
      </p:sp>
      <p:sp>
        <p:nvSpPr>
          <p:cNvPr id="31754" name="Line 18"/>
          <p:cNvSpPr>
            <a:spLocks noChangeShapeType="1"/>
          </p:cNvSpPr>
          <p:nvPr/>
        </p:nvSpPr>
        <p:spPr bwMode="auto">
          <a:xfrm>
            <a:off x="4495800" y="3505200"/>
            <a:ext cx="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hangingPunct="0"/>
            <a:endParaRPr lang="en-MY" smtClean="0">
              <a:solidFill>
                <a:prstClr val="black"/>
              </a:solidFill>
              <a:latin typeface="Constantia" panose="02030602050306030303" pitchFamily="18" charset="0"/>
            </a:endParaRPr>
          </a:p>
        </p:txBody>
      </p:sp>
      <p:sp>
        <p:nvSpPr>
          <p:cNvPr id="31755" name="Rectangle 19"/>
          <p:cNvSpPr>
            <a:spLocks noChangeArrowheads="1"/>
          </p:cNvSpPr>
          <p:nvPr/>
        </p:nvSpPr>
        <p:spPr bwMode="auto">
          <a:xfrm>
            <a:off x="5029200" y="5943600"/>
            <a:ext cx="3886200" cy="838200"/>
          </a:xfrm>
          <a:prstGeom prst="rect">
            <a:avLst/>
          </a:prstGeom>
          <a:solidFill>
            <a:schemeClr val="tx2"/>
          </a:solidFill>
          <a:ln w="9525">
            <a:solidFill>
              <a:schemeClr val="tx1"/>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0"/>
              </a:spcBef>
              <a:buClrTx/>
              <a:buSzTx/>
              <a:buFontTx/>
              <a:buNone/>
            </a:pPr>
            <a:r>
              <a:rPr lang="en-US" altLang="en-US" sz="2000" b="1" smtClean="0">
                <a:solidFill>
                  <a:srgbClr val="FFFF00"/>
                </a:solidFill>
                <a:latin typeface="Calibri" panose="020F0502020204030204" pitchFamily="34" charset="0"/>
              </a:rPr>
              <a:t>Continual Improvement</a:t>
            </a:r>
          </a:p>
        </p:txBody>
      </p:sp>
      <p:sp>
        <p:nvSpPr>
          <p:cNvPr id="31756" name="Rectangle 20"/>
          <p:cNvSpPr>
            <a:spLocks noChangeArrowheads="1"/>
          </p:cNvSpPr>
          <p:nvPr/>
        </p:nvSpPr>
        <p:spPr bwMode="auto">
          <a:xfrm>
            <a:off x="381000" y="5334000"/>
            <a:ext cx="4495800" cy="838200"/>
          </a:xfrm>
          <a:prstGeom prst="rect">
            <a:avLst/>
          </a:prstGeom>
          <a:solidFill>
            <a:schemeClr val="tx2"/>
          </a:solidFill>
          <a:ln w="9525">
            <a:solidFill>
              <a:schemeClr val="tx1"/>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0"/>
              </a:spcBef>
              <a:buClrTx/>
              <a:buSzTx/>
              <a:buFontTx/>
              <a:buNone/>
            </a:pPr>
            <a:r>
              <a:rPr lang="en-US" altLang="en-US" sz="2000" b="1" smtClean="0">
                <a:solidFill>
                  <a:srgbClr val="FFFF00"/>
                </a:solidFill>
                <a:latin typeface="Calibri" panose="020F0502020204030204" pitchFamily="34" charset="0"/>
              </a:rPr>
              <a:t>Assessment of Attainment Level</a:t>
            </a:r>
          </a:p>
        </p:txBody>
      </p:sp>
      <p:sp>
        <p:nvSpPr>
          <p:cNvPr id="31757" name="Line 21"/>
          <p:cNvSpPr>
            <a:spLocks noChangeShapeType="1"/>
          </p:cNvSpPr>
          <p:nvPr/>
        </p:nvSpPr>
        <p:spPr bwMode="auto">
          <a:xfrm>
            <a:off x="838200" y="2209800"/>
            <a:ext cx="0" cy="3124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hangingPunct="0"/>
            <a:endParaRPr lang="en-MY" smtClean="0">
              <a:solidFill>
                <a:prstClr val="black"/>
              </a:solidFill>
              <a:latin typeface="Constantia" panose="02030602050306030303" pitchFamily="18" charset="0"/>
            </a:endParaRPr>
          </a:p>
        </p:txBody>
      </p:sp>
      <p:sp>
        <p:nvSpPr>
          <p:cNvPr id="31758" name="Line 22"/>
          <p:cNvSpPr>
            <a:spLocks noChangeShapeType="1"/>
          </p:cNvSpPr>
          <p:nvPr/>
        </p:nvSpPr>
        <p:spPr bwMode="auto">
          <a:xfrm>
            <a:off x="2590800" y="4953000"/>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hangingPunct="0"/>
            <a:endParaRPr lang="en-MY" smtClean="0">
              <a:solidFill>
                <a:prstClr val="black"/>
              </a:solidFill>
              <a:latin typeface="Constantia" panose="02030602050306030303" pitchFamily="18" charset="0"/>
            </a:endParaRPr>
          </a:p>
        </p:txBody>
      </p:sp>
      <p:sp>
        <p:nvSpPr>
          <p:cNvPr id="31759" name="Line 23"/>
          <p:cNvSpPr>
            <a:spLocks noChangeShapeType="1"/>
          </p:cNvSpPr>
          <p:nvPr/>
        </p:nvSpPr>
        <p:spPr bwMode="auto">
          <a:xfrm>
            <a:off x="2590800" y="6477000"/>
            <a:ext cx="2438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hangingPunct="0"/>
            <a:endParaRPr lang="en-MY" smtClean="0">
              <a:solidFill>
                <a:prstClr val="black"/>
              </a:solidFill>
              <a:latin typeface="Constantia" panose="02030602050306030303" pitchFamily="18" charset="0"/>
            </a:endParaRPr>
          </a:p>
        </p:txBody>
      </p:sp>
      <p:sp>
        <p:nvSpPr>
          <p:cNvPr id="31760" name="Line 24"/>
          <p:cNvSpPr>
            <a:spLocks noChangeShapeType="1"/>
          </p:cNvSpPr>
          <p:nvPr/>
        </p:nvSpPr>
        <p:spPr bwMode="auto">
          <a:xfrm>
            <a:off x="2590800" y="6172200"/>
            <a:ext cx="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en-MY" smtClean="0">
              <a:solidFill>
                <a:prstClr val="black"/>
              </a:solidFill>
              <a:latin typeface="Constantia" panose="02030602050306030303" pitchFamily="18" charset="0"/>
            </a:endParaRPr>
          </a:p>
        </p:txBody>
      </p:sp>
      <p:pic>
        <p:nvPicPr>
          <p:cNvPr id="31761" name="Picture 25" descr="j028278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4419600"/>
            <a:ext cx="19050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6"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27E3B0D-015D-4539-BA12-DB219010C8E9}" type="slidenum">
              <a:rPr lang="en-MY" altLang="en-US" sz="1200">
                <a:solidFill>
                  <a:srgbClr val="045C75"/>
                </a:solidFill>
              </a:rPr>
              <a:pPr>
                <a:spcBef>
                  <a:spcPct val="0"/>
                </a:spcBef>
                <a:buClrTx/>
                <a:buSzTx/>
                <a:buFontTx/>
                <a:buNone/>
              </a:pPr>
              <a:t>17</a:t>
            </a:fld>
            <a:endParaRPr lang="en-MY" altLang="en-US" sz="1200">
              <a:solidFill>
                <a:srgbClr val="045C75"/>
              </a:solidFill>
            </a:endParaRPr>
          </a:p>
        </p:txBody>
      </p:sp>
    </p:spTree>
    <p:extLst>
      <p:ext uri="{BB962C8B-B14F-4D97-AF65-F5344CB8AC3E}">
        <p14:creationId xmlns:p14="http://schemas.microsoft.com/office/powerpoint/2010/main" val="3118924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blinds(horizontal)">
                                      <p:cBhvr>
                                        <p:cTn id="10" dur="500"/>
                                        <p:tgtEl>
                                          <p:spTgt spid="317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746"/>
                                        </p:tgtEl>
                                        <p:attrNameLst>
                                          <p:attrName>style.visibility</p:attrName>
                                        </p:attrNameLst>
                                      </p:cBhvr>
                                      <p:to>
                                        <p:strVal val="visible"/>
                                      </p:to>
                                    </p:set>
                                    <p:animEffect transition="in" filter="blinds(horizontal)">
                                      <p:cBhvr>
                                        <p:cTn id="15" dur="500"/>
                                        <p:tgtEl>
                                          <p:spTgt spid="3174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750"/>
                                        </p:tgtEl>
                                        <p:attrNameLst>
                                          <p:attrName>style.visibility</p:attrName>
                                        </p:attrNameLst>
                                      </p:cBhvr>
                                      <p:to>
                                        <p:strVal val="visible"/>
                                      </p:to>
                                    </p:set>
                                    <p:animEffect transition="in" filter="blinds(horizontal)">
                                      <p:cBhvr>
                                        <p:cTn id="18" dur="500"/>
                                        <p:tgtEl>
                                          <p:spTgt spid="3175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1751"/>
                                        </p:tgtEl>
                                        <p:attrNameLst>
                                          <p:attrName>style.visibility</p:attrName>
                                        </p:attrNameLst>
                                      </p:cBhvr>
                                      <p:to>
                                        <p:strVal val="visible"/>
                                      </p:to>
                                    </p:set>
                                    <p:animEffect transition="in" filter="blinds(horizontal)">
                                      <p:cBhvr>
                                        <p:cTn id="21" dur="500"/>
                                        <p:tgtEl>
                                          <p:spTgt spid="317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1749"/>
                                        </p:tgtEl>
                                        <p:attrNameLst>
                                          <p:attrName>style.visibility</p:attrName>
                                        </p:attrNameLst>
                                      </p:cBhvr>
                                      <p:to>
                                        <p:strVal val="visible"/>
                                      </p:to>
                                    </p:set>
                                    <p:animEffect transition="in" filter="blinds(horizontal)">
                                      <p:cBhvr>
                                        <p:cTn id="26" dur="500"/>
                                        <p:tgtEl>
                                          <p:spTgt spid="3174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1752"/>
                                        </p:tgtEl>
                                        <p:attrNameLst>
                                          <p:attrName>style.visibility</p:attrName>
                                        </p:attrNameLst>
                                      </p:cBhvr>
                                      <p:to>
                                        <p:strVal val="visible"/>
                                      </p:to>
                                    </p:set>
                                    <p:animEffect transition="in" filter="blinds(horizontal)">
                                      <p:cBhvr>
                                        <p:cTn id="29" dur="500"/>
                                        <p:tgtEl>
                                          <p:spTgt spid="317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1753"/>
                                        </p:tgtEl>
                                        <p:attrNameLst>
                                          <p:attrName>style.visibility</p:attrName>
                                        </p:attrNameLst>
                                      </p:cBhvr>
                                      <p:to>
                                        <p:strVal val="visible"/>
                                      </p:to>
                                    </p:set>
                                    <p:animEffect transition="in" filter="blinds(horizontal)">
                                      <p:cBhvr>
                                        <p:cTn id="34" dur="500"/>
                                        <p:tgtEl>
                                          <p:spTgt spid="3175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1754"/>
                                        </p:tgtEl>
                                        <p:attrNameLst>
                                          <p:attrName>style.visibility</p:attrName>
                                        </p:attrNameLst>
                                      </p:cBhvr>
                                      <p:to>
                                        <p:strVal val="visible"/>
                                      </p:to>
                                    </p:set>
                                    <p:animEffect transition="in" filter="blinds(horizontal)">
                                      <p:cBhvr>
                                        <p:cTn id="37" dur="500"/>
                                        <p:tgtEl>
                                          <p:spTgt spid="317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756"/>
                                        </p:tgtEl>
                                        <p:attrNameLst>
                                          <p:attrName>style.visibility</p:attrName>
                                        </p:attrNameLst>
                                      </p:cBhvr>
                                      <p:to>
                                        <p:strVal val="visible"/>
                                      </p:to>
                                    </p:set>
                                    <p:animEffect transition="in" filter="blinds(horizontal)">
                                      <p:cBhvr>
                                        <p:cTn id="42" dur="500"/>
                                        <p:tgtEl>
                                          <p:spTgt spid="3175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1758"/>
                                        </p:tgtEl>
                                        <p:attrNameLst>
                                          <p:attrName>style.visibility</p:attrName>
                                        </p:attrNameLst>
                                      </p:cBhvr>
                                      <p:to>
                                        <p:strVal val="visible"/>
                                      </p:to>
                                    </p:set>
                                    <p:animEffect transition="in" filter="blinds(horizontal)">
                                      <p:cBhvr>
                                        <p:cTn id="45" dur="500"/>
                                        <p:tgtEl>
                                          <p:spTgt spid="3175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1757"/>
                                        </p:tgtEl>
                                        <p:attrNameLst>
                                          <p:attrName>style.visibility</p:attrName>
                                        </p:attrNameLst>
                                      </p:cBhvr>
                                      <p:to>
                                        <p:strVal val="visible"/>
                                      </p:to>
                                    </p:set>
                                    <p:animEffect transition="in" filter="blinds(horizontal)">
                                      <p:cBhvr>
                                        <p:cTn id="48" dur="500"/>
                                        <p:tgtEl>
                                          <p:spTgt spid="3175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755"/>
                                        </p:tgtEl>
                                        <p:attrNameLst>
                                          <p:attrName>style.visibility</p:attrName>
                                        </p:attrNameLst>
                                      </p:cBhvr>
                                      <p:to>
                                        <p:strVal val="visible"/>
                                      </p:to>
                                    </p:set>
                                    <p:animEffect transition="in" filter="blinds(horizontal)">
                                      <p:cBhvr>
                                        <p:cTn id="53" dur="500"/>
                                        <p:tgtEl>
                                          <p:spTgt spid="3175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1759"/>
                                        </p:tgtEl>
                                        <p:attrNameLst>
                                          <p:attrName>style.visibility</p:attrName>
                                        </p:attrNameLst>
                                      </p:cBhvr>
                                      <p:to>
                                        <p:strVal val="visible"/>
                                      </p:to>
                                    </p:set>
                                    <p:animEffect transition="in" filter="blinds(horizontal)">
                                      <p:cBhvr>
                                        <p:cTn id="56" dur="500"/>
                                        <p:tgtEl>
                                          <p:spTgt spid="3175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1760"/>
                                        </p:tgtEl>
                                        <p:attrNameLst>
                                          <p:attrName>style.visibility</p:attrName>
                                        </p:attrNameLst>
                                      </p:cBhvr>
                                      <p:to>
                                        <p:strVal val="visible"/>
                                      </p:to>
                                    </p:set>
                                    <p:animEffect transition="in" filter="blinds(horizontal)">
                                      <p:cBhvr>
                                        <p:cTn id="59" dur="500"/>
                                        <p:tgtEl>
                                          <p:spTgt spid="31760"/>
                                        </p:tgtEl>
                                      </p:cBhvr>
                                    </p:animEffect>
                                  </p:childTnLst>
                                </p:cTn>
                              </p:par>
                              <p:par>
                                <p:cTn id="60" presetID="3" presetClass="entr" presetSubtype="10" fill="hold" nodeType="withEffect">
                                  <p:stCondLst>
                                    <p:cond delay="0"/>
                                  </p:stCondLst>
                                  <p:childTnLst>
                                    <p:set>
                                      <p:cBhvr>
                                        <p:cTn id="61" dur="1" fill="hold">
                                          <p:stCondLst>
                                            <p:cond delay="0"/>
                                          </p:stCondLst>
                                        </p:cTn>
                                        <p:tgtEl>
                                          <p:spTgt spid="31761"/>
                                        </p:tgtEl>
                                        <p:attrNameLst>
                                          <p:attrName>style.visibility</p:attrName>
                                        </p:attrNameLst>
                                      </p:cBhvr>
                                      <p:to>
                                        <p:strVal val="visible"/>
                                      </p:to>
                                    </p:set>
                                    <p:animEffect transition="in" filter="blinds(horizontal)">
                                      <p:cBhvr>
                                        <p:cTn id="62" dur="500"/>
                                        <p:tgtEl>
                                          <p:spTgt spid="31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49" grpId="0" animBg="1"/>
      <p:bldP spid="31750" grpId="0" animBg="1"/>
      <p:bldP spid="31751" grpId="0" animBg="1"/>
      <p:bldP spid="31752" grpId="0" animBg="1"/>
      <p:bldP spid="31753" grpId="0" animBg="1"/>
      <p:bldP spid="31754" grpId="0" animBg="1"/>
      <p:bldP spid="31755" grpId="0" animBg="1"/>
      <p:bldP spid="31756" grpId="0" animBg="1"/>
      <p:bldP spid="31757" grpId="0" animBg="1"/>
      <p:bldP spid="31758" grpId="0" animBg="1"/>
      <p:bldP spid="31759" grpId="0" animBg="1"/>
      <p:bldP spid="3176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11" name="Group 16"/>
          <p:cNvGrpSpPr>
            <a:grpSpLocks/>
          </p:cNvGrpSpPr>
          <p:nvPr/>
        </p:nvGrpSpPr>
        <p:grpSpPr bwMode="auto">
          <a:xfrm>
            <a:off x="2057400" y="1370013"/>
            <a:ext cx="4929188" cy="4954587"/>
            <a:chOff x="2042615" y="1447800"/>
            <a:chExt cx="4929685" cy="4954587"/>
          </a:xfrm>
        </p:grpSpPr>
        <p:sp>
          <p:nvSpPr>
            <p:cNvPr id="4" name="Flowchart: Alternate Process 3"/>
            <p:cNvSpPr/>
            <p:nvPr/>
          </p:nvSpPr>
          <p:spPr>
            <a:xfrm>
              <a:off x="2042615" y="2871787"/>
              <a:ext cx="4877292" cy="609600"/>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ja-JP" sz="2800" b="1" dirty="0">
                  <a:solidFill>
                    <a:prstClr val="black"/>
                  </a:solidFill>
                  <a:latin typeface="Arial" pitchFamily="34" charset="0"/>
                  <a:ea typeface="MS PGothic" pitchFamily="50" charset="-128"/>
                  <a:cs typeface="Arial" pitchFamily="34" charset="0"/>
                </a:rPr>
                <a:t>Programme Objectives</a:t>
              </a:r>
              <a:endParaRPr lang="ms-MY" altLang="ja-JP" sz="2800" b="1" dirty="0">
                <a:solidFill>
                  <a:prstClr val="black"/>
                </a:solidFill>
                <a:latin typeface="Arial" pitchFamily="34" charset="0"/>
                <a:ea typeface="MS PGothic" pitchFamily="50" charset="-128"/>
                <a:cs typeface="Arial" pitchFamily="34" charset="0"/>
              </a:endParaRPr>
            </a:p>
          </p:txBody>
        </p:sp>
        <p:sp>
          <p:nvSpPr>
            <p:cNvPr id="6" name="Flowchart: Alternate Process 5"/>
            <p:cNvSpPr/>
            <p:nvPr/>
          </p:nvSpPr>
          <p:spPr>
            <a:xfrm>
              <a:off x="2095008" y="4241800"/>
              <a:ext cx="4877292" cy="660400"/>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ja-JP" sz="2800" b="1" dirty="0">
                  <a:solidFill>
                    <a:prstClr val="black"/>
                  </a:solidFill>
                  <a:latin typeface="Arial" pitchFamily="34" charset="0"/>
                  <a:ea typeface="MS PGothic" pitchFamily="50" charset="-128"/>
                  <a:cs typeface="Arial" pitchFamily="34" charset="0"/>
                </a:rPr>
                <a:t>Programme Outcomes</a:t>
              </a:r>
              <a:endParaRPr lang="ms-MY" altLang="ja-JP" sz="2800" b="1" dirty="0">
                <a:solidFill>
                  <a:prstClr val="black"/>
                </a:solidFill>
                <a:latin typeface="Arial" pitchFamily="34" charset="0"/>
                <a:ea typeface="MS PGothic" pitchFamily="50" charset="-128"/>
                <a:cs typeface="Arial" pitchFamily="34" charset="0"/>
              </a:endParaRPr>
            </a:p>
          </p:txBody>
        </p:sp>
        <p:sp>
          <p:nvSpPr>
            <p:cNvPr id="8" name="Flowchart: Alternate Process 7"/>
            <p:cNvSpPr/>
            <p:nvPr/>
          </p:nvSpPr>
          <p:spPr>
            <a:xfrm>
              <a:off x="2112472" y="5716587"/>
              <a:ext cx="4801084" cy="685800"/>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ja-JP" sz="2800" b="1">
                  <a:solidFill>
                    <a:prstClr val="black"/>
                  </a:solidFill>
                  <a:latin typeface="Arial" pitchFamily="34" charset="0"/>
                  <a:ea typeface="MS PGothic" pitchFamily="50" charset="-128"/>
                  <a:cs typeface="Arial" pitchFamily="34" charset="0"/>
                </a:rPr>
                <a:t>Course Outcomes</a:t>
              </a:r>
              <a:endParaRPr lang="ms-MY" altLang="ja-JP" sz="2800" b="1">
                <a:solidFill>
                  <a:prstClr val="black"/>
                </a:solidFill>
                <a:latin typeface="Arial" pitchFamily="34" charset="0"/>
                <a:ea typeface="MS PGothic" pitchFamily="50" charset="-128"/>
                <a:cs typeface="Arial" pitchFamily="34" charset="0"/>
              </a:endParaRPr>
            </a:p>
          </p:txBody>
        </p:sp>
        <p:sp>
          <p:nvSpPr>
            <p:cNvPr id="10" name="Flowchart: Alternate Process 9"/>
            <p:cNvSpPr/>
            <p:nvPr/>
          </p:nvSpPr>
          <p:spPr>
            <a:xfrm>
              <a:off x="2056904" y="1447800"/>
              <a:ext cx="4877292" cy="609600"/>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ja-JP" sz="2800" b="1">
                  <a:solidFill>
                    <a:prstClr val="black"/>
                  </a:solidFill>
                  <a:latin typeface="Arial" pitchFamily="34" charset="0"/>
                  <a:ea typeface="MS PGothic" pitchFamily="50" charset="-128"/>
                  <a:cs typeface="Arial" pitchFamily="34" charset="0"/>
                </a:rPr>
                <a:t>Mission and Vision</a:t>
              </a:r>
              <a:endParaRPr lang="ms-MY" altLang="ja-JP" sz="2800" b="1">
                <a:solidFill>
                  <a:prstClr val="black"/>
                </a:solidFill>
                <a:latin typeface="Arial" pitchFamily="34" charset="0"/>
                <a:ea typeface="MS PGothic" pitchFamily="50" charset="-128"/>
                <a:cs typeface="Arial" pitchFamily="34" charset="0"/>
              </a:endParaRPr>
            </a:p>
          </p:txBody>
        </p:sp>
        <p:sp>
          <p:nvSpPr>
            <p:cNvPr id="12" name="Up Arrow 11"/>
            <p:cNvSpPr/>
            <p:nvPr/>
          </p:nvSpPr>
          <p:spPr>
            <a:xfrm>
              <a:off x="4190720" y="2057400"/>
              <a:ext cx="685869" cy="685800"/>
            </a:xfrm>
            <a:prstGeom prst="up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11" name="Up Arrow 10"/>
            <p:cNvSpPr/>
            <p:nvPr/>
          </p:nvSpPr>
          <p:spPr>
            <a:xfrm>
              <a:off x="4190720" y="3505200"/>
              <a:ext cx="685869" cy="685800"/>
            </a:xfrm>
            <a:prstGeom prst="up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ms-MY" altLang="ja-JP">
                <a:solidFill>
                  <a:srgbClr val="FFFFFF"/>
                </a:solidFill>
                <a:ea typeface="MS PGothic" pitchFamily="50" charset="-128"/>
                <a:cs typeface="Arial" pitchFamily="34" charset="0"/>
              </a:endParaRPr>
            </a:p>
          </p:txBody>
        </p:sp>
        <p:sp>
          <p:nvSpPr>
            <p:cNvPr id="15" name="Up Arrow 14"/>
            <p:cNvSpPr/>
            <p:nvPr/>
          </p:nvSpPr>
          <p:spPr>
            <a:xfrm>
              <a:off x="4176430" y="4953000"/>
              <a:ext cx="685869" cy="685800"/>
            </a:xfrm>
            <a:prstGeom prst="up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ms-MY" altLang="ja-JP">
                <a:solidFill>
                  <a:srgbClr val="FFFFFF"/>
                </a:solidFill>
                <a:ea typeface="MS PGothic" pitchFamily="50" charset="-128"/>
                <a:cs typeface="Arial" pitchFamily="34" charset="0"/>
              </a:endParaRPr>
            </a:p>
          </p:txBody>
        </p:sp>
      </p:grpSp>
      <p:sp>
        <p:nvSpPr>
          <p:cNvPr id="2" name="Title 1"/>
          <p:cNvSpPr>
            <a:spLocks noGrp="1"/>
          </p:cNvSpPr>
          <p:nvPr>
            <p:ph type="title"/>
          </p:nvPr>
        </p:nvSpPr>
        <p:spPr>
          <a:xfrm>
            <a:off x="914400" y="274638"/>
            <a:ext cx="7772400" cy="868362"/>
          </a:xfrm>
        </p:spPr>
        <p:txBody>
          <a:bodyPr/>
          <a:lstStyle/>
          <a:p>
            <a:r>
              <a:rPr lang="en-MY" altLang="ja-JP" dirty="0"/>
              <a:t>Different Levels of </a:t>
            </a:r>
            <a:r>
              <a:rPr lang="en-MY" altLang="ja-JP" dirty="0" smtClean="0"/>
              <a:t>Outcomes</a:t>
            </a:r>
            <a:endParaRPr kumimoji="1" lang="ja-JP" altLang="en-US" dirty="0"/>
          </a:p>
        </p:txBody>
      </p:sp>
      <p:sp>
        <p:nvSpPr>
          <p:cNvPr id="17412" name="Slide Number Placeholder 12"/>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32D83311-86B4-472B-898E-131B79DF1BB8}"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18</a:t>
            </a:fld>
            <a:endParaRPr lang="en-US" altLang="ja-JP" sz="1400" smtClean="0">
              <a:solidFill>
                <a:srgbClr val="FFFFFF"/>
              </a:solidFill>
              <a:latin typeface="Franklin Gothic Book" pitchFamily="34" charset="0"/>
              <a:ea typeface="MS PGothic" pitchFamily="34" charset="-128"/>
            </a:endParaRPr>
          </a:p>
        </p:txBody>
      </p:sp>
      <p:sp>
        <p:nvSpPr>
          <p:cNvPr id="14" name="TextBox 11"/>
          <p:cNvSpPr txBox="1">
            <a:spLocks noChangeArrowheads="1"/>
          </p:cNvSpPr>
          <p:nvPr/>
        </p:nvSpPr>
        <p:spPr bwMode="auto">
          <a:xfrm>
            <a:off x="5406216" y="3562290"/>
            <a:ext cx="3286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r>
              <a:rPr lang="en-US" altLang="en-US" sz="2000" dirty="0" smtClean="0">
                <a:latin typeface="Arial" pitchFamily="34" charset="0"/>
              </a:rPr>
              <a:t>3-5 </a:t>
            </a:r>
            <a:r>
              <a:rPr lang="en-US" altLang="en-US" sz="2000" dirty="0">
                <a:latin typeface="Arial" pitchFamily="34" charset="0"/>
              </a:rPr>
              <a:t>years after </a:t>
            </a:r>
            <a:r>
              <a:rPr lang="en-US" altLang="en-US" sz="2000" dirty="0" smtClean="0">
                <a:latin typeface="Arial" pitchFamily="34" charset="0"/>
              </a:rPr>
              <a:t>graduation</a:t>
            </a:r>
            <a:endParaRPr lang="en-MY" altLang="en-US" sz="2000" dirty="0">
              <a:latin typeface="Arial" pitchFamily="34" charset="0"/>
            </a:endParaRPr>
          </a:p>
        </p:txBody>
      </p:sp>
      <p:sp>
        <p:nvSpPr>
          <p:cNvPr id="16" name="TextBox 12"/>
          <p:cNvSpPr txBox="1">
            <a:spLocks noChangeArrowheads="1"/>
          </p:cNvSpPr>
          <p:nvPr/>
        </p:nvSpPr>
        <p:spPr bwMode="auto">
          <a:xfrm>
            <a:off x="5356225" y="4902200"/>
            <a:ext cx="31432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r>
              <a:rPr lang="en-US" altLang="en-US" sz="2000" dirty="0">
                <a:latin typeface="Arial" pitchFamily="34" charset="0"/>
              </a:rPr>
              <a:t>Upon </a:t>
            </a:r>
            <a:r>
              <a:rPr lang="en-US" altLang="en-US" sz="2000" dirty="0" smtClean="0">
                <a:latin typeface="Arial" pitchFamily="34" charset="0"/>
              </a:rPr>
              <a:t>graduation</a:t>
            </a:r>
          </a:p>
          <a:p>
            <a:r>
              <a:rPr lang="en-US" altLang="ja-JP" sz="2000" dirty="0" smtClean="0">
                <a:latin typeface="Arial" pitchFamily="34" charset="0"/>
              </a:rPr>
              <a:t>Based </a:t>
            </a:r>
            <a:r>
              <a:rPr lang="en-US" altLang="ja-JP" sz="2000" dirty="0">
                <a:latin typeface="Arial" pitchFamily="34" charset="0"/>
              </a:rPr>
              <a:t>on the </a:t>
            </a:r>
            <a:r>
              <a:rPr lang="en-US" altLang="ja-JP" sz="2000" dirty="0" smtClean="0">
                <a:latin typeface="Arial" pitchFamily="34" charset="0"/>
              </a:rPr>
              <a:t>PEO</a:t>
            </a:r>
            <a:endParaRPr lang="en-MY" altLang="en-US" sz="2000" dirty="0">
              <a:latin typeface="Arial" pitchFamily="34" charset="0"/>
            </a:endParaRPr>
          </a:p>
        </p:txBody>
      </p:sp>
      <p:sp>
        <p:nvSpPr>
          <p:cNvPr id="17" name="TextBox 13"/>
          <p:cNvSpPr txBox="1">
            <a:spLocks noChangeArrowheads="1"/>
          </p:cNvSpPr>
          <p:nvPr/>
        </p:nvSpPr>
        <p:spPr bwMode="auto">
          <a:xfrm>
            <a:off x="5406216" y="6438900"/>
            <a:ext cx="35423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r>
              <a:rPr lang="en-US" altLang="en-US" sz="2000" dirty="0">
                <a:latin typeface="Arial" pitchFamily="34" charset="0"/>
              </a:rPr>
              <a:t>Upon course completion</a:t>
            </a:r>
            <a:endParaRPr lang="en-MY" altLang="en-US" sz="200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z="4000" dirty="0"/>
              <a:t>Why measure and track </a:t>
            </a:r>
            <a:r>
              <a:rPr lang="en-US" altLang="en-US" sz="4000" dirty="0" smtClean="0"/>
              <a:t/>
            </a:r>
            <a:br>
              <a:rPr lang="en-US" altLang="en-US" sz="4000" dirty="0" smtClean="0"/>
            </a:br>
            <a:r>
              <a:rPr lang="en-US" altLang="en-US" sz="4000" dirty="0" smtClean="0"/>
              <a:t>Outcomes </a:t>
            </a:r>
            <a:r>
              <a:rPr lang="en-US" altLang="en-US" sz="4000" dirty="0"/>
              <a:t>?</a:t>
            </a:r>
          </a:p>
        </p:txBody>
      </p:sp>
      <p:sp>
        <p:nvSpPr>
          <p:cNvPr id="3075" name="Rectangle 3"/>
          <p:cNvSpPr>
            <a:spLocks noGrp="1" noChangeArrowheads="1"/>
          </p:cNvSpPr>
          <p:nvPr>
            <p:ph sz="quarter" idx="1"/>
          </p:nvPr>
        </p:nvSpPr>
        <p:spPr/>
        <p:txBody>
          <a:bodyPr/>
          <a:lstStyle/>
          <a:p>
            <a:pPr algn="just">
              <a:lnSpc>
                <a:spcPct val="90000"/>
              </a:lnSpc>
            </a:pPr>
            <a:endParaRPr lang="en-US" altLang="en-US" sz="2800" dirty="0" smtClean="0"/>
          </a:p>
          <a:p>
            <a:pPr algn="just">
              <a:lnSpc>
                <a:spcPct val="90000"/>
              </a:lnSpc>
            </a:pPr>
            <a:r>
              <a:rPr lang="en-US" altLang="en-US" sz="2800" dirty="0" smtClean="0"/>
              <a:t>Something </a:t>
            </a:r>
            <a:r>
              <a:rPr lang="en-US" altLang="en-US" sz="2800" dirty="0"/>
              <a:t>that is not measured cannot be controlled.</a:t>
            </a:r>
          </a:p>
          <a:p>
            <a:pPr algn="just">
              <a:lnSpc>
                <a:spcPct val="90000"/>
              </a:lnSpc>
            </a:pPr>
            <a:r>
              <a:rPr lang="en-US" altLang="en-US" sz="2800" dirty="0"/>
              <a:t>All outcomes must be continually </a:t>
            </a:r>
            <a:r>
              <a:rPr lang="en-US" altLang="en-US" sz="2800" b="1" dirty="0">
                <a:solidFill>
                  <a:schemeClr val="accent1"/>
                </a:solidFill>
              </a:rPr>
              <a:t>measured</a:t>
            </a:r>
            <a:r>
              <a:rPr lang="en-US" altLang="en-US" sz="2800" b="1" dirty="0"/>
              <a:t> </a:t>
            </a:r>
            <a:r>
              <a:rPr lang="en-US" altLang="en-US" sz="2800" dirty="0"/>
              <a:t>and</a:t>
            </a:r>
            <a:r>
              <a:rPr lang="en-US" altLang="en-US" sz="2800" b="1" dirty="0"/>
              <a:t> </a:t>
            </a:r>
            <a:r>
              <a:rPr lang="en-US" altLang="en-US" sz="2800" b="1" dirty="0">
                <a:solidFill>
                  <a:schemeClr val="accent1"/>
                </a:solidFill>
              </a:rPr>
              <a:t>tracked</a:t>
            </a:r>
            <a:r>
              <a:rPr lang="en-US" altLang="en-US" sz="2800" dirty="0"/>
              <a:t> in order for </a:t>
            </a:r>
            <a:r>
              <a:rPr lang="en-US" altLang="en-US" sz="2800" dirty="0" err="1" smtClean="0"/>
              <a:t>UniMAP</a:t>
            </a:r>
            <a:r>
              <a:rPr lang="en-US" altLang="en-US" sz="2800" dirty="0" smtClean="0"/>
              <a:t> </a:t>
            </a:r>
            <a:r>
              <a:rPr lang="en-US" altLang="en-US" sz="2800" dirty="0"/>
              <a:t>to </a:t>
            </a:r>
            <a:r>
              <a:rPr lang="en-US" altLang="en-US" sz="2800" b="1" dirty="0">
                <a:solidFill>
                  <a:schemeClr val="accent1"/>
                </a:solidFill>
              </a:rPr>
              <a:t>control</a:t>
            </a:r>
            <a:r>
              <a:rPr lang="en-US" altLang="en-US" sz="2800" dirty="0"/>
              <a:t> the quality of the </a:t>
            </a:r>
            <a:r>
              <a:rPr lang="en-US" altLang="en-US" sz="2800" dirty="0" err="1" smtClean="0"/>
              <a:t>programme</a:t>
            </a:r>
            <a:r>
              <a:rPr lang="en-US" altLang="en-US" sz="2800" dirty="0" smtClean="0"/>
              <a:t>.</a:t>
            </a:r>
            <a:endParaRPr lang="en-US" altLang="en-US" sz="2800" dirty="0"/>
          </a:p>
          <a:p>
            <a:pPr algn="just">
              <a:lnSpc>
                <a:spcPct val="90000"/>
              </a:lnSpc>
            </a:pPr>
            <a:r>
              <a:rPr lang="en-US" altLang="en-US" sz="2800" dirty="0"/>
              <a:t>This forms the basis of the CQI process.</a:t>
            </a:r>
          </a:p>
          <a:p>
            <a:pPr algn="just">
              <a:lnSpc>
                <a:spcPct val="90000"/>
              </a:lnSpc>
            </a:pPr>
            <a:endParaRPr lang="en-US" altLang="en-US" sz="2800" dirty="0"/>
          </a:p>
          <a:p>
            <a:pPr algn="just">
              <a:lnSpc>
                <a:spcPct val="90000"/>
              </a:lnSpc>
            </a:pPr>
            <a:r>
              <a:rPr lang="en-US" altLang="en-US" sz="2800" dirty="0"/>
              <a:t>The 3 levels of outcomes of interest </a:t>
            </a:r>
            <a:r>
              <a:rPr lang="en-US" altLang="en-US" sz="2800" dirty="0" smtClean="0"/>
              <a:t>are </a:t>
            </a:r>
            <a:r>
              <a:rPr lang="en-US" altLang="en-US" sz="2800" dirty="0"/>
              <a:t>PEO, PO &amp; CO.</a:t>
            </a:r>
          </a:p>
        </p:txBody>
      </p:sp>
    </p:spTree>
    <p:extLst>
      <p:ext uri="{BB962C8B-B14F-4D97-AF65-F5344CB8AC3E}">
        <p14:creationId xmlns:p14="http://schemas.microsoft.com/office/powerpoint/2010/main" val="3692327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Definitions (Acronyms)</a:t>
            </a:r>
            <a:endParaRPr kumimoji="1" lang="ja-JP" altLang="en-US" dirty="0"/>
          </a:p>
        </p:txBody>
      </p:sp>
      <p:sp>
        <p:nvSpPr>
          <p:cNvPr id="3" name="Content Placeholder 2"/>
          <p:cNvSpPr>
            <a:spLocks noGrp="1"/>
          </p:cNvSpPr>
          <p:nvPr>
            <p:ph sz="quarter" idx="1"/>
          </p:nvPr>
        </p:nvSpPr>
        <p:spPr/>
        <p:txBody>
          <a:bodyPr/>
          <a:lstStyle/>
          <a:p>
            <a:r>
              <a:rPr kumimoji="1" lang="en-US" altLang="ja-JP" sz="2400" dirty="0"/>
              <a:t>OBE - Outcome-Based </a:t>
            </a:r>
            <a:r>
              <a:rPr kumimoji="1" lang="en-US" altLang="ja-JP" sz="2400" dirty="0" smtClean="0"/>
              <a:t>Education</a:t>
            </a:r>
          </a:p>
          <a:p>
            <a:r>
              <a:rPr kumimoji="1" lang="en-US" altLang="ja-JP" sz="2400" dirty="0" smtClean="0"/>
              <a:t>BEM  </a:t>
            </a:r>
            <a:r>
              <a:rPr kumimoji="1" lang="en-US" altLang="ja-JP" sz="2400" dirty="0"/>
              <a:t>- Board of Engineers Malaysia </a:t>
            </a:r>
          </a:p>
          <a:p>
            <a:r>
              <a:rPr kumimoji="1" lang="en-US" altLang="ja-JP" sz="2400" dirty="0"/>
              <a:t>CQI - Continual Quality Improvement </a:t>
            </a:r>
          </a:p>
          <a:p>
            <a:r>
              <a:rPr kumimoji="1" lang="en-US" altLang="ja-JP" sz="2400" dirty="0"/>
              <a:t>EAC - </a:t>
            </a:r>
            <a:r>
              <a:rPr kumimoji="1" lang="en-US" altLang="ja-JP" sz="2400" dirty="0">
                <a:solidFill>
                  <a:prstClr val="black"/>
                </a:solidFill>
              </a:rPr>
              <a:t>Engineering Accreditation Council </a:t>
            </a:r>
            <a:endParaRPr kumimoji="1" lang="en-US" altLang="ja-JP" sz="2400" dirty="0"/>
          </a:p>
          <a:p>
            <a:r>
              <a:rPr kumimoji="1" lang="en-US" altLang="ja-JP" sz="2400" dirty="0" smtClean="0"/>
              <a:t>IEM  </a:t>
            </a:r>
            <a:r>
              <a:rPr kumimoji="1" lang="en-US" altLang="ja-JP" sz="2400" dirty="0"/>
              <a:t>- The Institution of Engineers, Malaysia </a:t>
            </a:r>
          </a:p>
          <a:p>
            <a:r>
              <a:rPr kumimoji="1" lang="en-US" altLang="ja-JP" sz="2400" dirty="0"/>
              <a:t>IHL - Institution of Higher Learning (includes public or private universities, and other institutions </a:t>
            </a:r>
            <a:r>
              <a:rPr kumimoji="1" lang="en-US" altLang="ja-JP" sz="2400" dirty="0" err="1"/>
              <a:t>authorised</a:t>
            </a:r>
            <a:r>
              <a:rPr kumimoji="1" lang="en-US" altLang="ja-JP" sz="2400" dirty="0"/>
              <a:t> by legislation to award engineering degrees) </a:t>
            </a:r>
          </a:p>
          <a:p>
            <a:r>
              <a:rPr kumimoji="1" lang="en-US" altLang="ja-JP" sz="2400" dirty="0" smtClean="0"/>
              <a:t>MQA </a:t>
            </a:r>
            <a:r>
              <a:rPr kumimoji="1" lang="en-US" altLang="ja-JP" sz="2400" dirty="0"/>
              <a:t>- Malaysian Qualification Agency  </a:t>
            </a:r>
          </a:p>
        </p:txBody>
      </p:sp>
      <p:sp>
        <p:nvSpPr>
          <p:cNvPr id="4" name="Slide Number Placeholder 3"/>
          <p:cNvSpPr>
            <a:spLocks noGrp="1"/>
          </p:cNvSpPr>
          <p:nvPr>
            <p:ph type="sldNum" sz="quarter" idx="12"/>
          </p:nvPr>
        </p:nvSpPr>
        <p:spPr/>
        <p:txBody>
          <a:bodyPr/>
          <a:lstStyle/>
          <a:p>
            <a:pPr>
              <a:defRPr/>
            </a:pPr>
            <a:fld id="{54E0D486-2135-427D-9D14-3925CD79E94A}" type="slidenum">
              <a:rPr lang="en-US" altLang="ja-JP" smtClean="0"/>
              <a:pPr>
                <a:defRPr/>
              </a:pPr>
              <a:t>2</a:t>
            </a:fld>
            <a:endParaRPr lang="en-US" altLang="ja-JP"/>
          </a:p>
        </p:txBody>
      </p:sp>
    </p:spTree>
    <p:extLst>
      <p:ext uri="{BB962C8B-B14F-4D97-AF65-F5344CB8AC3E}">
        <p14:creationId xmlns:p14="http://schemas.microsoft.com/office/powerpoint/2010/main" val="1597059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eaLnBrk="1" hangingPunct="1">
              <a:defRPr/>
            </a:pPr>
            <a:r>
              <a:rPr lang="en-GB" altLang="ja-JP" dirty="0">
                <a:solidFill>
                  <a:srgbClr val="000000"/>
                </a:solidFill>
                <a:ea typeface="MS PGothic" pitchFamily="34" charset="-128"/>
              </a:rPr>
              <a:t>OBE </a:t>
            </a:r>
            <a:r>
              <a:rPr lang="en-GB" altLang="ja-JP" dirty="0" smtClean="0">
                <a:solidFill>
                  <a:srgbClr val="000000"/>
                </a:solidFill>
                <a:ea typeface="MS PGothic" pitchFamily="34" charset="-128"/>
              </a:rPr>
              <a:t>Implementation</a:t>
            </a:r>
            <a:endParaRPr lang="en-US" altLang="ja-JP" sz="6000" dirty="0" smtClean="0">
              <a:ea typeface="MS PGothic" pitchFamily="50" charset="-128"/>
            </a:endParaRPr>
          </a:p>
        </p:txBody>
      </p:sp>
      <p:sp>
        <p:nvSpPr>
          <p:cNvPr id="18438" name="Slide Number Placeholder 49"/>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BECA0F39-4143-4B1B-9D94-AC95BFB704D5}"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20</a:t>
            </a:fld>
            <a:endParaRPr lang="en-US" altLang="ja-JP" sz="1400" smtClean="0">
              <a:solidFill>
                <a:srgbClr val="FFFFFF"/>
              </a:solidFill>
              <a:latin typeface="Franklin Gothic Book" pitchFamily="34" charset="0"/>
              <a:ea typeface="MS PGothic" pitchFamily="34" charset="-128"/>
            </a:endParaRPr>
          </a:p>
        </p:txBody>
      </p:sp>
      <p:sp>
        <p:nvSpPr>
          <p:cNvPr id="18437" name="Rectangle 41"/>
          <p:cNvSpPr>
            <a:spLocks noChangeArrowheads="1"/>
          </p:cNvSpPr>
          <p:nvPr/>
        </p:nvSpPr>
        <p:spPr bwMode="auto">
          <a:xfrm>
            <a:off x="6705600" y="1682321"/>
            <a:ext cx="24384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a:spcBef>
                <a:spcPct val="0"/>
              </a:spcBef>
              <a:buClrTx/>
              <a:buSzTx/>
              <a:buFont typeface="Wingdings" panose="05000000000000000000" pitchFamily="2" charset="2"/>
              <a:buChar char="q"/>
            </a:pPr>
            <a:r>
              <a:rPr lang="en-GB" altLang="ja-JP" sz="2000" b="1" dirty="0" smtClean="0">
                <a:solidFill>
                  <a:srgbClr val="7030A0"/>
                </a:solidFill>
                <a:latin typeface="Arial" pitchFamily="34" charset="0"/>
                <a:ea typeface="MS PGothic" pitchFamily="34" charset="-128"/>
                <a:cs typeface="Times New Roman" pitchFamily="18" charset="0"/>
              </a:rPr>
              <a:t>Planning</a:t>
            </a:r>
          </a:p>
          <a:p>
            <a:pPr>
              <a:spcBef>
                <a:spcPct val="0"/>
              </a:spcBef>
              <a:buClrTx/>
              <a:buSzTx/>
              <a:buFont typeface="Wingdings" panose="05000000000000000000" pitchFamily="2" charset="2"/>
              <a:buChar char="q"/>
            </a:pPr>
            <a:endParaRPr lang="en-GB" altLang="ja-JP" sz="2000" b="1" dirty="0" smtClean="0">
              <a:solidFill>
                <a:srgbClr val="7030A0"/>
              </a:solidFill>
              <a:latin typeface="Arial" pitchFamily="34" charset="0"/>
              <a:ea typeface="MS PGothic" pitchFamily="34" charset="-128"/>
              <a:cs typeface="Times New Roman" pitchFamily="18" charset="0"/>
            </a:endParaRPr>
          </a:p>
          <a:p>
            <a:pPr>
              <a:spcBef>
                <a:spcPct val="0"/>
              </a:spcBef>
              <a:buClrTx/>
              <a:buSzTx/>
              <a:buFont typeface="Wingdings" panose="05000000000000000000" pitchFamily="2" charset="2"/>
              <a:buChar char="q"/>
            </a:pPr>
            <a:endParaRPr lang="en-GB" altLang="ja-JP" sz="2000" b="1" dirty="0">
              <a:solidFill>
                <a:srgbClr val="7030A0"/>
              </a:solidFill>
              <a:latin typeface="Arial" pitchFamily="34" charset="0"/>
              <a:ea typeface="MS PGothic" pitchFamily="34" charset="-128"/>
              <a:cs typeface="Times New Roman" pitchFamily="18" charset="0"/>
            </a:endParaRPr>
          </a:p>
          <a:p>
            <a:pPr>
              <a:spcBef>
                <a:spcPct val="0"/>
              </a:spcBef>
              <a:buClrTx/>
              <a:buSzTx/>
              <a:buFont typeface="Wingdings" panose="05000000000000000000" pitchFamily="2" charset="2"/>
              <a:buChar char="q"/>
            </a:pPr>
            <a:r>
              <a:rPr lang="en-GB" altLang="ja-JP" sz="2000" b="1" dirty="0" smtClean="0">
                <a:solidFill>
                  <a:srgbClr val="7030A0"/>
                </a:solidFill>
                <a:latin typeface="Arial" pitchFamily="34" charset="0"/>
                <a:ea typeface="MS PGothic" pitchFamily="34" charset="-128"/>
                <a:cs typeface="Times New Roman" pitchFamily="18" charset="0"/>
              </a:rPr>
              <a:t>Implementation</a:t>
            </a:r>
          </a:p>
          <a:p>
            <a:pPr>
              <a:spcBef>
                <a:spcPct val="0"/>
              </a:spcBef>
              <a:buClrTx/>
              <a:buSzTx/>
              <a:buFont typeface="Wingdings" panose="05000000000000000000" pitchFamily="2" charset="2"/>
              <a:buChar char="q"/>
            </a:pPr>
            <a:endParaRPr lang="en-GB" altLang="ja-JP" sz="2000" b="1" dirty="0" smtClean="0">
              <a:solidFill>
                <a:srgbClr val="7030A0"/>
              </a:solidFill>
              <a:latin typeface="Arial" pitchFamily="34" charset="0"/>
              <a:ea typeface="MS PGothic" pitchFamily="34" charset="-128"/>
              <a:cs typeface="Times New Roman" pitchFamily="18" charset="0"/>
            </a:endParaRPr>
          </a:p>
          <a:p>
            <a:pPr>
              <a:spcBef>
                <a:spcPct val="0"/>
              </a:spcBef>
              <a:buClrTx/>
              <a:buSzTx/>
              <a:buFont typeface="Wingdings" panose="05000000000000000000" pitchFamily="2" charset="2"/>
              <a:buChar char="q"/>
            </a:pPr>
            <a:endParaRPr lang="en-GB" altLang="ja-JP" sz="2000" b="1" dirty="0">
              <a:solidFill>
                <a:srgbClr val="7030A0"/>
              </a:solidFill>
              <a:latin typeface="Arial" pitchFamily="34" charset="0"/>
              <a:ea typeface="MS PGothic" pitchFamily="34" charset="-128"/>
              <a:cs typeface="Times New Roman" pitchFamily="18" charset="0"/>
            </a:endParaRPr>
          </a:p>
          <a:p>
            <a:pPr>
              <a:spcBef>
                <a:spcPct val="0"/>
              </a:spcBef>
              <a:buClrTx/>
              <a:buSzTx/>
              <a:buFont typeface="Wingdings" panose="05000000000000000000" pitchFamily="2" charset="2"/>
              <a:buChar char="q"/>
            </a:pPr>
            <a:r>
              <a:rPr lang="en-GB" altLang="ja-JP" sz="2000" b="1" dirty="0" smtClean="0">
                <a:solidFill>
                  <a:srgbClr val="7030A0"/>
                </a:solidFill>
                <a:latin typeface="Arial" pitchFamily="34" charset="0"/>
                <a:ea typeface="MS PGothic" pitchFamily="34" charset="-128"/>
                <a:cs typeface="Times New Roman" pitchFamily="18" charset="0"/>
              </a:rPr>
              <a:t>Assessments</a:t>
            </a:r>
          </a:p>
          <a:p>
            <a:pPr>
              <a:spcBef>
                <a:spcPct val="0"/>
              </a:spcBef>
              <a:buClrTx/>
              <a:buSzTx/>
              <a:buFont typeface="Wingdings" panose="05000000000000000000" pitchFamily="2" charset="2"/>
              <a:buChar char="q"/>
            </a:pPr>
            <a:endParaRPr lang="en-GB" altLang="ja-JP" sz="2000" b="1" dirty="0" smtClean="0">
              <a:solidFill>
                <a:srgbClr val="7030A0"/>
              </a:solidFill>
              <a:latin typeface="Arial" pitchFamily="34" charset="0"/>
              <a:ea typeface="MS PGothic" pitchFamily="34" charset="-128"/>
              <a:cs typeface="Times New Roman" pitchFamily="18" charset="0"/>
            </a:endParaRPr>
          </a:p>
          <a:p>
            <a:pPr>
              <a:spcBef>
                <a:spcPct val="0"/>
              </a:spcBef>
              <a:buClrTx/>
              <a:buSzTx/>
              <a:buFont typeface="Wingdings" panose="05000000000000000000" pitchFamily="2" charset="2"/>
              <a:buChar char="q"/>
            </a:pPr>
            <a:endParaRPr lang="en-GB" altLang="ja-JP" sz="2000" b="1" dirty="0">
              <a:solidFill>
                <a:srgbClr val="7030A0"/>
              </a:solidFill>
              <a:latin typeface="Arial" pitchFamily="34" charset="0"/>
              <a:ea typeface="MS PGothic" pitchFamily="34" charset="-128"/>
              <a:cs typeface="Times New Roman" pitchFamily="18" charset="0"/>
            </a:endParaRPr>
          </a:p>
          <a:p>
            <a:pPr>
              <a:spcBef>
                <a:spcPct val="0"/>
              </a:spcBef>
              <a:buClrTx/>
              <a:buSzTx/>
              <a:buFont typeface="Wingdings" panose="05000000000000000000" pitchFamily="2" charset="2"/>
              <a:buChar char="q"/>
            </a:pPr>
            <a:r>
              <a:rPr lang="en-GB" altLang="ja-JP" sz="2000" b="1" dirty="0" smtClean="0">
                <a:solidFill>
                  <a:srgbClr val="7030A0"/>
                </a:solidFill>
                <a:latin typeface="Arial" pitchFamily="34" charset="0"/>
                <a:ea typeface="MS PGothic" pitchFamily="34" charset="-128"/>
                <a:cs typeface="Times New Roman" pitchFamily="18" charset="0"/>
              </a:rPr>
              <a:t>Evaluations</a:t>
            </a:r>
          </a:p>
          <a:p>
            <a:pPr>
              <a:spcBef>
                <a:spcPct val="0"/>
              </a:spcBef>
              <a:buClrTx/>
              <a:buSzTx/>
              <a:buFont typeface="Wingdings" panose="05000000000000000000" pitchFamily="2" charset="2"/>
              <a:buChar char="q"/>
            </a:pPr>
            <a:endParaRPr lang="en-GB" altLang="ja-JP" sz="2000" b="1" dirty="0">
              <a:solidFill>
                <a:srgbClr val="7030A0"/>
              </a:solidFill>
              <a:latin typeface="Arial" pitchFamily="34" charset="0"/>
              <a:ea typeface="MS PGothic" pitchFamily="34" charset="-128"/>
              <a:cs typeface="Times New Roman" pitchFamily="18" charset="0"/>
            </a:endParaRPr>
          </a:p>
          <a:p>
            <a:pPr>
              <a:spcBef>
                <a:spcPct val="0"/>
              </a:spcBef>
              <a:buClrTx/>
              <a:buSzTx/>
              <a:buFont typeface="Wingdings" panose="05000000000000000000" pitchFamily="2" charset="2"/>
              <a:buChar char="q"/>
            </a:pPr>
            <a:endParaRPr lang="en-GB" altLang="ja-JP" sz="2000" b="1" dirty="0" smtClean="0">
              <a:solidFill>
                <a:srgbClr val="7030A0"/>
              </a:solidFill>
              <a:latin typeface="Arial" pitchFamily="34" charset="0"/>
              <a:ea typeface="MS PGothic" pitchFamily="34" charset="-128"/>
              <a:cs typeface="Times New Roman" pitchFamily="18" charset="0"/>
            </a:endParaRPr>
          </a:p>
          <a:p>
            <a:pPr>
              <a:spcBef>
                <a:spcPct val="0"/>
              </a:spcBef>
              <a:buClrTx/>
              <a:buSzTx/>
              <a:buFont typeface="Wingdings" panose="05000000000000000000" pitchFamily="2" charset="2"/>
              <a:buChar char="q"/>
            </a:pPr>
            <a:r>
              <a:rPr lang="en-GB" altLang="ja-JP" sz="2000" b="1" dirty="0" smtClean="0">
                <a:solidFill>
                  <a:srgbClr val="7030A0"/>
                </a:solidFill>
                <a:latin typeface="Arial" pitchFamily="34" charset="0"/>
                <a:ea typeface="MS PGothic" pitchFamily="34" charset="-128"/>
                <a:cs typeface="Times New Roman" pitchFamily="18" charset="0"/>
              </a:rPr>
              <a:t>CQI</a:t>
            </a:r>
            <a:endParaRPr lang="en-GB" altLang="ja-JP" sz="2000" b="1" dirty="0">
              <a:solidFill>
                <a:srgbClr val="7030A0"/>
              </a:solidFill>
              <a:latin typeface="Arial" pitchFamily="34" charset="0"/>
              <a:ea typeface="MS PGothic" pitchFamily="34" charset="-128"/>
              <a:cs typeface="Times New Roman" pitchFamily="18" charset="0"/>
            </a:endParaRPr>
          </a:p>
        </p:txBody>
      </p:sp>
      <p:grpSp>
        <p:nvGrpSpPr>
          <p:cNvPr id="18439" name="Group 18438"/>
          <p:cNvGrpSpPr/>
          <p:nvPr/>
        </p:nvGrpSpPr>
        <p:grpSpPr>
          <a:xfrm>
            <a:off x="339399" y="1143000"/>
            <a:ext cx="6182786" cy="4733500"/>
            <a:chOff x="339399" y="1514900"/>
            <a:chExt cx="6182786" cy="4733500"/>
          </a:xfrm>
        </p:grpSpPr>
        <p:grpSp>
          <p:nvGrpSpPr>
            <p:cNvPr id="185" name="Canvas 485"/>
            <p:cNvGrpSpPr/>
            <p:nvPr/>
          </p:nvGrpSpPr>
          <p:grpSpPr>
            <a:xfrm>
              <a:off x="339399" y="1514900"/>
              <a:ext cx="6182786" cy="4733500"/>
              <a:chOff x="6350" y="626111"/>
              <a:chExt cx="5471162" cy="3936366"/>
            </a:xfrm>
          </p:grpSpPr>
          <p:sp>
            <p:nvSpPr>
              <p:cNvPr id="187" name="Rectangle 186"/>
              <p:cNvSpPr>
                <a:spLocks noChangeArrowheads="1"/>
              </p:cNvSpPr>
              <p:nvPr/>
            </p:nvSpPr>
            <p:spPr bwMode="auto">
              <a:xfrm>
                <a:off x="2385696" y="3686177"/>
                <a:ext cx="649605" cy="3289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88" name="Rectangle 187">
                <a:hlinkClick r:id="rId2" action="ppaction://hlinkfile"/>
              </p:cNvPr>
              <p:cNvSpPr>
                <a:spLocks noChangeArrowheads="1"/>
              </p:cNvSpPr>
              <p:nvPr/>
            </p:nvSpPr>
            <p:spPr bwMode="auto">
              <a:xfrm>
                <a:off x="2433296" y="3674092"/>
                <a:ext cx="601444" cy="12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Calibri"/>
                    <a:ea typeface="MS Mincho"/>
                    <a:cs typeface="Times New Roman"/>
                  </a:rPr>
                  <a:t>HEA01 New/</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89" name="Rectangle 188"/>
              <p:cNvSpPr>
                <a:spLocks noChangeArrowheads="1"/>
              </p:cNvSpPr>
              <p:nvPr/>
            </p:nvSpPr>
            <p:spPr bwMode="auto">
              <a:xfrm>
                <a:off x="2579371" y="3800827"/>
                <a:ext cx="310652" cy="12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Calibri"/>
                    <a:ea typeface="MS Mincho"/>
                    <a:cs typeface="Times New Roman"/>
                  </a:rPr>
                  <a:t>HEA03</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90" name="Rectangle 189"/>
              <p:cNvSpPr>
                <a:spLocks noChangeArrowheads="1"/>
              </p:cNvSpPr>
              <p:nvPr/>
            </p:nvSpPr>
            <p:spPr bwMode="auto">
              <a:xfrm>
                <a:off x="1180466" y="831216"/>
                <a:ext cx="1230630" cy="3289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91" name="Freeform 190"/>
              <p:cNvSpPr>
                <a:spLocks noEditPoints="1"/>
              </p:cNvSpPr>
              <p:nvPr/>
            </p:nvSpPr>
            <p:spPr bwMode="auto">
              <a:xfrm>
                <a:off x="1501776" y="638811"/>
                <a:ext cx="1196340" cy="342900"/>
              </a:xfrm>
              <a:custGeom>
                <a:avLst/>
                <a:gdLst>
                  <a:gd name="T0" fmla="*/ 0 w 1958"/>
                  <a:gd name="T1" fmla="*/ 11 h 540"/>
                  <a:gd name="T2" fmla="*/ 10 w 1958"/>
                  <a:gd name="T3" fmla="*/ 0 h 540"/>
                  <a:gd name="T4" fmla="*/ 1948 w 1958"/>
                  <a:gd name="T5" fmla="*/ 0 h 540"/>
                  <a:gd name="T6" fmla="*/ 1958 w 1958"/>
                  <a:gd name="T7" fmla="*/ 11 h 540"/>
                  <a:gd name="T8" fmla="*/ 1958 w 1958"/>
                  <a:gd name="T9" fmla="*/ 529 h 540"/>
                  <a:gd name="T10" fmla="*/ 1948 w 1958"/>
                  <a:gd name="T11" fmla="*/ 540 h 540"/>
                  <a:gd name="T12" fmla="*/ 10 w 1958"/>
                  <a:gd name="T13" fmla="*/ 540 h 540"/>
                  <a:gd name="T14" fmla="*/ 0 w 1958"/>
                  <a:gd name="T15" fmla="*/ 529 h 540"/>
                  <a:gd name="T16" fmla="*/ 0 w 1958"/>
                  <a:gd name="T17" fmla="*/ 11 h 540"/>
                  <a:gd name="T18" fmla="*/ 20 w 1958"/>
                  <a:gd name="T19" fmla="*/ 529 h 540"/>
                  <a:gd name="T20" fmla="*/ 10 w 1958"/>
                  <a:gd name="T21" fmla="*/ 517 h 540"/>
                  <a:gd name="T22" fmla="*/ 1948 w 1958"/>
                  <a:gd name="T23" fmla="*/ 517 h 540"/>
                  <a:gd name="T24" fmla="*/ 1938 w 1958"/>
                  <a:gd name="T25" fmla="*/ 529 h 540"/>
                  <a:gd name="T26" fmla="*/ 1938 w 1958"/>
                  <a:gd name="T27" fmla="*/ 11 h 540"/>
                  <a:gd name="T28" fmla="*/ 1948 w 1958"/>
                  <a:gd name="T29" fmla="*/ 23 h 540"/>
                  <a:gd name="T30" fmla="*/ 10 w 1958"/>
                  <a:gd name="T31" fmla="*/ 23 h 540"/>
                  <a:gd name="T32" fmla="*/ 20 w 1958"/>
                  <a:gd name="T33" fmla="*/ 11 h 540"/>
                  <a:gd name="T34" fmla="*/ 20 w 1958"/>
                  <a:gd name="T35" fmla="*/ 529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8" h="540">
                    <a:moveTo>
                      <a:pt x="0" y="11"/>
                    </a:moveTo>
                    <a:lnTo>
                      <a:pt x="10" y="0"/>
                    </a:lnTo>
                    <a:lnTo>
                      <a:pt x="1948" y="0"/>
                    </a:lnTo>
                    <a:lnTo>
                      <a:pt x="1958" y="11"/>
                    </a:lnTo>
                    <a:lnTo>
                      <a:pt x="1958" y="529"/>
                    </a:lnTo>
                    <a:lnTo>
                      <a:pt x="1948" y="540"/>
                    </a:lnTo>
                    <a:lnTo>
                      <a:pt x="10" y="540"/>
                    </a:lnTo>
                    <a:lnTo>
                      <a:pt x="0" y="529"/>
                    </a:lnTo>
                    <a:lnTo>
                      <a:pt x="0" y="11"/>
                    </a:lnTo>
                    <a:close/>
                    <a:moveTo>
                      <a:pt x="20" y="529"/>
                    </a:moveTo>
                    <a:lnTo>
                      <a:pt x="10" y="517"/>
                    </a:lnTo>
                    <a:lnTo>
                      <a:pt x="1948" y="517"/>
                    </a:lnTo>
                    <a:lnTo>
                      <a:pt x="1938" y="529"/>
                    </a:lnTo>
                    <a:lnTo>
                      <a:pt x="1938" y="11"/>
                    </a:lnTo>
                    <a:lnTo>
                      <a:pt x="1948" y="23"/>
                    </a:lnTo>
                    <a:lnTo>
                      <a:pt x="10" y="23"/>
                    </a:lnTo>
                    <a:lnTo>
                      <a:pt x="20" y="11"/>
                    </a:lnTo>
                    <a:lnTo>
                      <a:pt x="20" y="52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92" name="Rectangle 191"/>
              <p:cNvSpPr>
                <a:spLocks noChangeArrowheads="1"/>
              </p:cNvSpPr>
              <p:nvPr/>
            </p:nvSpPr>
            <p:spPr bwMode="auto">
              <a:xfrm>
                <a:off x="1709422" y="680523"/>
                <a:ext cx="757554" cy="1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Arial"/>
                    <a:ea typeface="MS Mincho"/>
                    <a:cs typeface="Times New Roman"/>
                  </a:rPr>
                  <a:t>Programme</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93" name="Rectangle 192"/>
              <p:cNvSpPr>
                <a:spLocks noChangeArrowheads="1"/>
              </p:cNvSpPr>
              <p:nvPr/>
            </p:nvSpPr>
            <p:spPr bwMode="auto">
              <a:xfrm>
                <a:off x="1782446" y="803677"/>
                <a:ext cx="613801" cy="1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Arial"/>
                    <a:ea typeface="MS Mincho"/>
                    <a:cs typeface="Times New Roman"/>
                  </a:rPr>
                  <a:t>Objectives</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94" name="Rectangle 193"/>
              <p:cNvSpPr>
                <a:spLocks noChangeArrowheads="1"/>
              </p:cNvSpPr>
              <p:nvPr/>
            </p:nvSpPr>
            <p:spPr bwMode="auto">
              <a:xfrm>
                <a:off x="1461771" y="3869057"/>
                <a:ext cx="942976" cy="686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95" name="Freeform 194"/>
              <p:cNvSpPr>
                <a:spLocks noEditPoints="1"/>
              </p:cNvSpPr>
              <p:nvPr/>
            </p:nvSpPr>
            <p:spPr bwMode="auto">
              <a:xfrm>
                <a:off x="1455421" y="3861437"/>
                <a:ext cx="955675" cy="701040"/>
              </a:xfrm>
              <a:custGeom>
                <a:avLst/>
                <a:gdLst>
                  <a:gd name="T0" fmla="*/ 0 w 1505"/>
                  <a:gd name="T1" fmla="*/ 12 h 1104"/>
                  <a:gd name="T2" fmla="*/ 10 w 1505"/>
                  <a:gd name="T3" fmla="*/ 0 h 1104"/>
                  <a:gd name="T4" fmla="*/ 1495 w 1505"/>
                  <a:gd name="T5" fmla="*/ 0 h 1104"/>
                  <a:gd name="T6" fmla="*/ 1505 w 1505"/>
                  <a:gd name="T7" fmla="*/ 12 h 1104"/>
                  <a:gd name="T8" fmla="*/ 1505 w 1505"/>
                  <a:gd name="T9" fmla="*/ 1093 h 1104"/>
                  <a:gd name="T10" fmla="*/ 1495 w 1505"/>
                  <a:gd name="T11" fmla="*/ 1104 h 1104"/>
                  <a:gd name="T12" fmla="*/ 10 w 1505"/>
                  <a:gd name="T13" fmla="*/ 1104 h 1104"/>
                  <a:gd name="T14" fmla="*/ 0 w 1505"/>
                  <a:gd name="T15" fmla="*/ 1093 h 1104"/>
                  <a:gd name="T16" fmla="*/ 0 w 1505"/>
                  <a:gd name="T17" fmla="*/ 12 h 1104"/>
                  <a:gd name="T18" fmla="*/ 19 w 1505"/>
                  <a:gd name="T19" fmla="*/ 1093 h 1104"/>
                  <a:gd name="T20" fmla="*/ 10 w 1505"/>
                  <a:gd name="T21" fmla="*/ 1081 h 1104"/>
                  <a:gd name="T22" fmla="*/ 1495 w 1505"/>
                  <a:gd name="T23" fmla="*/ 1081 h 1104"/>
                  <a:gd name="T24" fmla="*/ 1485 w 1505"/>
                  <a:gd name="T25" fmla="*/ 1093 h 1104"/>
                  <a:gd name="T26" fmla="*/ 1485 w 1505"/>
                  <a:gd name="T27" fmla="*/ 12 h 1104"/>
                  <a:gd name="T28" fmla="*/ 1495 w 1505"/>
                  <a:gd name="T29" fmla="*/ 23 h 1104"/>
                  <a:gd name="T30" fmla="*/ 10 w 1505"/>
                  <a:gd name="T31" fmla="*/ 23 h 1104"/>
                  <a:gd name="T32" fmla="*/ 19 w 1505"/>
                  <a:gd name="T33" fmla="*/ 12 h 1104"/>
                  <a:gd name="T34" fmla="*/ 19 w 1505"/>
                  <a:gd name="T35" fmla="*/ 1093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5" h="1104">
                    <a:moveTo>
                      <a:pt x="0" y="12"/>
                    </a:moveTo>
                    <a:lnTo>
                      <a:pt x="10" y="0"/>
                    </a:lnTo>
                    <a:lnTo>
                      <a:pt x="1495" y="0"/>
                    </a:lnTo>
                    <a:lnTo>
                      <a:pt x="1505" y="12"/>
                    </a:lnTo>
                    <a:lnTo>
                      <a:pt x="1505" y="1093"/>
                    </a:lnTo>
                    <a:lnTo>
                      <a:pt x="1495" y="1104"/>
                    </a:lnTo>
                    <a:lnTo>
                      <a:pt x="10" y="1104"/>
                    </a:lnTo>
                    <a:lnTo>
                      <a:pt x="0" y="1093"/>
                    </a:lnTo>
                    <a:lnTo>
                      <a:pt x="0" y="12"/>
                    </a:lnTo>
                    <a:close/>
                    <a:moveTo>
                      <a:pt x="19" y="1093"/>
                    </a:moveTo>
                    <a:lnTo>
                      <a:pt x="10" y="1081"/>
                    </a:lnTo>
                    <a:lnTo>
                      <a:pt x="1495" y="1081"/>
                    </a:lnTo>
                    <a:lnTo>
                      <a:pt x="1485" y="1093"/>
                    </a:lnTo>
                    <a:lnTo>
                      <a:pt x="1485" y="12"/>
                    </a:lnTo>
                    <a:lnTo>
                      <a:pt x="1495" y="23"/>
                    </a:lnTo>
                    <a:lnTo>
                      <a:pt x="10" y="23"/>
                    </a:lnTo>
                    <a:lnTo>
                      <a:pt x="19" y="12"/>
                    </a:lnTo>
                    <a:lnTo>
                      <a:pt x="19" y="1093"/>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96" name="Rectangle 195"/>
              <p:cNvSpPr>
                <a:spLocks noChangeArrowheads="1"/>
              </p:cNvSpPr>
              <p:nvPr/>
            </p:nvSpPr>
            <p:spPr bwMode="auto">
              <a:xfrm>
                <a:off x="1581467" y="4055535"/>
                <a:ext cx="703581" cy="38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Arial"/>
                    <a:ea typeface="MS Mincho"/>
                    <a:cs typeface="Times New Roman"/>
                  </a:rPr>
                  <a:t>Programme </a:t>
                </a:r>
                <a:r>
                  <a:rPr kumimoji="0" lang="en-GB" sz="1000" b="1" i="0" u="none" strike="noStrike" kern="0" cap="none" spc="0" normalizeH="0" baseline="0" noProof="0" dirty="0" smtClean="0">
                    <a:ln>
                      <a:noFill/>
                    </a:ln>
                    <a:solidFill>
                      <a:srgbClr val="000000"/>
                    </a:solidFill>
                    <a:effectLst/>
                    <a:uLnTx/>
                    <a:uFillTx/>
                    <a:latin typeface="Arial"/>
                    <a:ea typeface="MS Mincho"/>
                    <a:cs typeface="Times New Roman"/>
                  </a:rPr>
                  <a:t>Committee / stakeholder</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97" name="Rectangle 196"/>
              <p:cNvSpPr>
                <a:spLocks noChangeArrowheads="1"/>
              </p:cNvSpPr>
              <p:nvPr/>
            </p:nvSpPr>
            <p:spPr bwMode="auto">
              <a:xfrm>
                <a:off x="74930" y="3518537"/>
                <a:ext cx="1268095" cy="269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98" name="Freeform 197"/>
              <p:cNvSpPr>
                <a:spLocks noEditPoints="1"/>
              </p:cNvSpPr>
              <p:nvPr/>
            </p:nvSpPr>
            <p:spPr bwMode="auto">
              <a:xfrm>
                <a:off x="68580" y="3510917"/>
                <a:ext cx="1280795" cy="285115"/>
              </a:xfrm>
              <a:custGeom>
                <a:avLst/>
                <a:gdLst>
                  <a:gd name="T0" fmla="*/ 0 w 2017"/>
                  <a:gd name="T1" fmla="*/ 12 h 449"/>
                  <a:gd name="T2" fmla="*/ 10 w 2017"/>
                  <a:gd name="T3" fmla="*/ 0 h 449"/>
                  <a:gd name="T4" fmla="*/ 2007 w 2017"/>
                  <a:gd name="T5" fmla="*/ 0 h 449"/>
                  <a:gd name="T6" fmla="*/ 2017 w 2017"/>
                  <a:gd name="T7" fmla="*/ 12 h 449"/>
                  <a:gd name="T8" fmla="*/ 2017 w 2017"/>
                  <a:gd name="T9" fmla="*/ 437 h 449"/>
                  <a:gd name="T10" fmla="*/ 2007 w 2017"/>
                  <a:gd name="T11" fmla="*/ 449 h 449"/>
                  <a:gd name="T12" fmla="*/ 10 w 2017"/>
                  <a:gd name="T13" fmla="*/ 449 h 449"/>
                  <a:gd name="T14" fmla="*/ 0 w 2017"/>
                  <a:gd name="T15" fmla="*/ 437 h 449"/>
                  <a:gd name="T16" fmla="*/ 0 w 2017"/>
                  <a:gd name="T17" fmla="*/ 12 h 449"/>
                  <a:gd name="T18" fmla="*/ 20 w 2017"/>
                  <a:gd name="T19" fmla="*/ 437 h 449"/>
                  <a:gd name="T20" fmla="*/ 10 w 2017"/>
                  <a:gd name="T21" fmla="*/ 426 h 449"/>
                  <a:gd name="T22" fmla="*/ 2007 w 2017"/>
                  <a:gd name="T23" fmla="*/ 426 h 449"/>
                  <a:gd name="T24" fmla="*/ 1997 w 2017"/>
                  <a:gd name="T25" fmla="*/ 437 h 449"/>
                  <a:gd name="T26" fmla="*/ 1997 w 2017"/>
                  <a:gd name="T27" fmla="*/ 12 h 449"/>
                  <a:gd name="T28" fmla="*/ 2007 w 2017"/>
                  <a:gd name="T29" fmla="*/ 23 h 449"/>
                  <a:gd name="T30" fmla="*/ 10 w 2017"/>
                  <a:gd name="T31" fmla="*/ 23 h 449"/>
                  <a:gd name="T32" fmla="*/ 20 w 2017"/>
                  <a:gd name="T33" fmla="*/ 12 h 449"/>
                  <a:gd name="T34" fmla="*/ 20 w 2017"/>
                  <a:gd name="T35" fmla="*/ 43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7" h="449">
                    <a:moveTo>
                      <a:pt x="0" y="12"/>
                    </a:moveTo>
                    <a:lnTo>
                      <a:pt x="10" y="0"/>
                    </a:lnTo>
                    <a:lnTo>
                      <a:pt x="2007" y="0"/>
                    </a:lnTo>
                    <a:lnTo>
                      <a:pt x="2017" y="12"/>
                    </a:lnTo>
                    <a:lnTo>
                      <a:pt x="2017" y="437"/>
                    </a:lnTo>
                    <a:lnTo>
                      <a:pt x="2007" y="449"/>
                    </a:lnTo>
                    <a:lnTo>
                      <a:pt x="10" y="449"/>
                    </a:lnTo>
                    <a:lnTo>
                      <a:pt x="0" y="437"/>
                    </a:lnTo>
                    <a:lnTo>
                      <a:pt x="0" y="12"/>
                    </a:lnTo>
                    <a:close/>
                    <a:moveTo>
                      <a:pt x="20" y="437"/>
                    </a:moveTo>
                    <a:lnTo>
                      <a:pt x="10" y="426"/>
                    </a:lnTo>
                    <a:lnTo>
                      <a:pt x="2007" y="426"/>
                    </a:lnTo>
                    <a:lnTo>
                      <a:pt x="1997" y="437"/>
                    </a:lnTo>
                    <a:lnTo>
                      <a:pt x="1997" y="12"/>
                    </a:lnTo>
                    <a:lnTo>
                      <a:pt x="2007" y="23"/>
                    </a:lnTo>
                    <a:lnTo>
                      <a:pt x="10" y="23"/>
                    </a:lnTo>
                    <a:lnTo>
                      <a:pt x="20" y="12"/>
                    </a:lnTo>
                    <a:lnTo>
                      <a:pt x="20" y="437"/>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99" name="Rectangle 198"/>
              <p:cNvSpPr>
                <a:spLocks noChangeArrowheads="1"/>
              </p:cNvSpPr>
              <p:nvPr/>
            </p:nvSpPr>
            <p:spPr bwMode="auto">
              <a:xfrm>
                <a:off x="265556" y="3610724"/>
                <a:ext cx="880746" cy="12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Arial"/>
                    <a:ea typeface="MS Mincho"/>
                    <a:cs typeface="Times New Roman"/>
                  </a:rPr>
                  <a:t>School Board</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00" name="Freeform 199"/>
              <p:cNvSpPr>
                <a:spLocks noEditPoints="1"/>
              </p:cNvSpPr>
              <p:nvPr/>
            </p:nvSpPr>
            <p:spPr bwMode="auto">
              <a:xfrm>
                <a:off x="312420" y="3781427"/>
                <a:ext cx="1155066" cy="693420"/>
              </a:xfrm>
              <a:custGeom>
                <a:avLst/>
                <a:gdLst>
                  <a:gd name="T0" fmla="*/ 1810 w 1819"/>
                  <a:gd name="T1" fmla="*/ 1092 h 1092"/>
                  <a:gd name="T2" fmla="*/ 1810 w 1819"/>
                  <a:gd name="T3" fmla="*/ 1069 h 1092"/>
                  <a:gd name="T4" fmla="*/ 1810 w 1819"/>
                  <a:gd name="T5" fmla="*/ 1069 h 1092"/>
                  <a:gd name="T6" fmla="*/ 39 w 1819"/>
                  <a:gd name="T7" fmla="*/ 1069 h 1092"/>
                  <a:gd name="T8" fmla="*/ 39 w 1819"/>
                  <a:gd name="T9" fmla="*/ 1069 h 1092"/>
                  <a:gd name="T10" fmla="*/ 39 w 1819"/>
                  <a:gd name="T11" fmla="*/ 80 h 1092"/>
                  <a:gd name="T12" fmla="*/ 49 w 1819"/>
                  <a:gd name="T13" fmla="*/ 80 h 1092"/>
                  <a:gd name="T14" fmla="*/ 49 w 1819"/>
                  <a:gd name="T15" fmla="*/ 1069 h 1092"/>
                  <a:gd name="T16" fmla="*/ 39 w 1819"/>
                  <a:gd name="T17" fmla="*/ 1058 h 1092"/>
                  <a:gd name="T18" fmla="*/ 1810 w 1819"/>
                  <a:gd name="T19" fmla="*/ 1058 h 1092"/>
                  <a:gd name="T20" fmla="*/ 1819 w 1819"/>
                  <a:gd name="T21" fmla="*/ 1069 h 1092"/>
                  <a:gd name="T22" fmla="*/ 1819 w 1819"/>
                  <a:gd name="T23" fmla="*/ 1092 h 1092"/>
                  <a:gd name="T24" fmla="*/ 1810 w 1819"/>
                  <a:gd name="T25" fmla="*/ 1092 h 1092"/>
                  <a:gd name="T26" fmla="*/ 0 w 1819"/>
                  <a:gd name="T27" fmla="*/ 92 h 1092"/>
                  <a:gd name="T28" fmla="*/ 39 w 1819"/>
                  <a:gd name="T29" fmla="*/ 0 h 1092"/>
                  <a:gd name="T30" fmla="*/ 78 w 1819"/>
                  <a:gd name="T31" fmla="*/ 92 h 1092"/>
                  <a:gd name="T32" fmla="*/ 0 w 1819"/>
                  <a:gd name="T33" fmla="*/ 92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9" h="1092">
                    <a:moveTo>
                      <a:pt x="1810" y="1092"/>
                    </a:moveTo>
                    <a:lnTo>
                      <a:pt x="1810" y="1069"/>
                    </a:lnTo>
                    <a:lnTo>
                      <a:pt x="1810" y="1069"/>
                    </a:lnTo>
                    <a:lnTo>
                      <a:pt x="39" y="1069"/>
                    </a:lnTo>
                    <a:lnTo>
                      <a:pt x="39" y="1069"/>
                    </a:lnTo>
                    <a:lnTo>
                      <a:pt x="39" y="80"/>
                    </a:lnTo>
                    <a:lnTo>
                      <a:pt x="49" y="80"/>
                    </a:lnTo>
                    <a:lnTo>
                      <a:pt x="49" y="1069"/>
                    </a:lnTo>
                    <a:lnTo>
                      <a:pt x="39" y="1058"/>
                    </a:lnTo>
                    <a:lnTo>
                      <a:pt x="1810" y="1058"/>
                    </a:lnTo>
                    <a:lnTo>
                      <a:pt x="1819" y="1069"/>
                    </a:lnTo>
                    <a:lnTo>
                      <a:pt x="1819" y="1092"/>
                    </a:lnTo>
                    <a:lnTo>
                      <a:pt x="1810" y="1092"/>
                    </a:lnTo>
                    <a:close/>
                    <a:moveTo>
                      <a:pt x="0" y="92"/>
                    </a:moveTo>
                    <a:lnTo>
                      <a:pt x="39" y="0"/>
                    </a:lnTo>
                    <a:lnTo>
                      <a:pt x="78" y="92"/>
                    </a:lnTo>
                    <a:lnTo>
                      <a:pt x="0" y="92"/>
                    </a:lnTo>
                    <a:close/>
                  </a:path>
                </a:pathLst>
              </a:custGeom>
              <a:solidFill>
                <a:srgbClr val="E36C0A"/>
              </a:solidFill>
              <a:ln w="0">
                <a:solidFill>
                  <a:srgbClr val="E36C0A"/>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01" name="Freeform 200"/>
              <p:cNvSpPr>
                <a:spLocks noEditPoints="1"/>
              </p:cNvSpPr>
              <p:nvPr/>
            </p:nvSpPr>
            <p:spPr bwMode="auto">
              <a:xfrm>
                <a:off x="356235" y="797561"/>
                <a:ext cx="1145541" cy="1472566"/>
              </a:xfrm>
              <a:custGeom>
                <a:avLst/>
                <a:gdLst>
                  <a:gd name="T0" fmla="*/ 0 w 1298"/>
                  <a:gd name="T1" fmla="*/ 2047 h 2047"/>
                  <a:gd name="T2" fmla="*/ 0 w 1298"/>
                  <a:gd name="T3" fmla="*/ 46 h 2047"/>
                  <a:gd name="T4" fmla="*/ 0 w 1298"/>
                  <a:gd name="T5" fmla="*/ 46 h 2047"/>
                  <a:gd name="T6" fmla="*/ 1239 w 1298"/>
                  <a:gd name="T7" fmla="*/ 46 h 2047"/>
                  <a:gd name="T8" fmla="*/ 1239 w 1298"/>
                  <a:gd name="T9" fmla="*/ 57 h 2047"/>
                  <a:gd name="T10" fmla="*/ 0 w 1298"/>
                  <a:gd name="T11" fmla="*/ 57 h 2047"/>
                  <a:gd name="T12" fmla="*/ 9 w 1298"/>
                  <a:gd name="T13" fmla="*/ 46 h 2047"/>
                  <a:gd name="T14" fmla="*/ 9 w 1298"/>
                  <a:gd name="T15" fmla="*/ 2047 h 2047"/>
                  <a:gd name="T16" fmla="*/ 0 w 1298"/>
                  <a:gd name="T17" fmla="*/ 2047 h 2047"/>
                  <a:gd name="T18" fmla="*/ 1219 w 1298"/>
                  <a:gd name="T19" fmla="*/ 0 h 2047"/>
                  <a:gd name="T20" fmla="*/ 1298 w 1298"/>
                  <a:gd name="T21" fmla="*/ 46 h 2047"/>
                  <a:gd name="T22" fmla="*/ 1219 w 1298"/>
                  <a:gd name="T23" fmla="*/ 92 h 2047"/>
                  <a:gd name="T24" fmla="*/ 1219 w 1298"/>
                  <a:gd name="T25" fmla="*/ 0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8" h="2047">
                    <a:moveTo>
                      <a:pt x="0" y="2047"/>
                    </a:moveTo>
                    <a:lnTo>
                      <a:pt x="0" y="46"/>
                    </a:lnTo>
                    <a:lnTo>
                      <a:pt x="0" y="46"/>
                    </a:lnTo>
                    <a:lnTo>
                      <a:pt x="1239" y="46"/>
                    </a:lnTo>
                    <a:lnTo>
                      <a:pt x="1239" y="57"/>
                    </a:lnTo>
                    <a:lnTo>
                      <a:pt x="0" y="57"/>
                    </a:lnTo>
                    <a:lnTo>
                      <a:pt x="9" y="46"/>
                    </a:lnTo>
                    <a:lnTo>
                      <a:pt x="9" y="2047"/>
                    </a:lnTo>
                    <a:lnTo>
                      <a:pt x="0" y="2047"/>
                    </a:lnTo>
                    <a:close/>
                    <a:moveTo>
                      <a:pt x="1219" y="0"/>
                    </a:moveTo>
                    <a:lnTo>
                      <a:pt x="1298" y="46"/>
                    </a:lnTo>
                    <a:lnTo>
                      <a:pt x="1219" y="92"/>
                    </a:lnTo>
                    <a:lnTo>
                      <a:pt x="1219" y="0"/>
                    </a:lnTo>
                    <a:close/>
                  </a:path>
                </a:pathLst>
              </a:custGeom>
              <a:solidFill>
                <a:srgbClr val="E36C0A"/>
              </a:solidFill>
              <a:ln w="0">
                <a:solidFill>
                  <a:srgbClr val="E36C0A"/>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02" name="Rectangle 201"/>
              <p:cNvSpPr>
                <a:spLocks noChangeArrowheads="1"/>
              </p:cNvSpPr>
              <p:nvPr/>
            </p:nvSpPr>
            <p:spPr bwMode="auto">
              <a:xfrm>
                <a:off x="1511301" y="1218566"/>
                <a:ext cx="1180466" cy="328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03" name="Freeform 202"/>
              <p:cNvSpPr>
                <a:spLocks noEditPoints="1"/>
              </p:cNvSpPr>
              <p:nvPr/>
            </p:nvSpPr>
            <p:spPr bwMode="auto">
              <a:xfrm>
                <a:off x="1504951" y="1077252"/>
                <a:ext cx="1193165" cy="343535"/>
              </a:xfrm>
              <a:custGeom>
                <a:avLst/>
                <a:gdLst>
                  <a:gd name="T0" fmla="*/ 0 w 1879"/>
                  <a:gd name="T1" fmla="*/ 12 h 541"/>
                  <a:gd name="T2" fmla="*/ 10 w 1879"/>
                  <a:gd name="T3" fmla="*/ 0 h 541"/>
                  <a:gd name="T4" fmla="*/ 1869 w 1879"/>
                  <a:gd name="T5" fmla="*/ 0 h 541"/>
                  <a:gd name="T6" fmla="*/ 1879 w 1879"/>
                  <a:gd name="T7" fmla="*/ 12 h 541"/>
                  <a:gd name="T8" fmla="*/ 1879 w 1879"/>
                  <a:gd name="T9" fmla="*/ 529 h 541"/>
                  <a:gd name="T10" fmla="*/ 1869 w 1879"/>
                  <a:gd name="T11" fmla="*/ 541 h 541"/>
                  <a:gd name="T12" fmla="*/ 10 w 1879"/>
                  <a:gd name="T13" fmla="*/ 541 h 541"/>
                  <a:gd name="T14" fmla="*/ 0 w 1879"/>
                  <a:gd name="T15" fmla="*/ 529 h 541"/>
                  <a:gd name="T16" fmla="*/ 0 w 1879"/>
                  <a:gd name="T17" fmla="*/ 12 h 541"/>
                  <a:gd name="T18" fmla="*/ 20 w 1879"/>
                  <a:gd name="T19" fmla="*/ 529 h 541"/>
                  <a:gd name="T20" fmla="*/ 10 w 1879"/>
                  <a:gd name="T21" fmla="*/ 518 h 541"/>
                  <a:gd name="T22" fmla="*/ 1869 w 1879"/>
                  <a:gd name="T23" fmla="*/ 518 h 541"/>
                  <a:gd name="T24" fmla="*/ 1859 w 1879"/>
                  <a:gd name="T25" fmla="*/ 529 h 541"/>
                  <a:gd name="T26" fmla="*/ 1859 w 1879"/>
                  <a:gd name="T27" fmla="*/ 12 h 541"/>
                  <a:gd name="T28" fmla="*/ 1869 w 1879"/>
                  <a:gd name="T29" fmla="*/ 23 h 541"/>
                  <a:gd name="T30" fmla="*/ 10 w 1879"/>
                  <a:gd name="T31" fmla="*/ 23 h 541"/>
                  <a:gd name="T32" fmla="*/ 20 w 1879"/>
                  <a:gd name="T33" fmla="*/ 12 h 541"/>
                  <a:gd name="T34" fmla="*/ 20 w 1879"/>
                  <a:gd name="T35" fmla="*/ 52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9" h="541">
                    <a:moveTo>
                      <a:pt x="0" y="12"/>
                    </a:moveTo>
                    <a:lnTo>
                      <a:pt x="10" y="0"/>
                    </a:lnTo>
                    <a:lnTo>
                      <a:pt x="1869" y="0"/>
                    </a:lnTo>
                    <a:lnTo>
                      <a:pt x="1879" y="12"/>
                    </a:lnTo>
                    <a:lnTo>
                      <a:pt x="1879" y="529"/>
                    </a:lnTo>
                    <a:lnTo>
                      <a:pt x="1869" y="541"/>
                    </a:lnTo>
                    <a:lnTo>
                      <a:pt x="10" y="541"/>
                    </a:lnTo>
                    <a:lnTo>
                      <a:pt x="0" y="529"/>
                    </a:lnTo>
                    <a:lnTo>
                      <a:pt x="0" y="12"/>
                    </a:lnTo>
                    <a:close/>
                    <a:moveTo>
                      <a:pt x="20" y="529"/>
                    </a:moveTo>
                    <a:lnTo>
                      <a:pt x="10" y="518"/>
                    </a:lnTo>
                    <a:lnTo>
                      <a:pt x="1869" y="518"/>
                    </a:lnTo>
                    <a:lnTo>
                      <a:pt x="1859" y="529"/>
                    </a:lnTo>
                    <a:lnTo>
                      <a:pt x="1859" y="12"/>
                    </a:lnTo>
                    <a:lnTo>
                      <a:pt x="1869" y="23"/>
                    </a:lnTo>
                    <a:lnTo>
                      <a:pt x="10" y="23"/>
                    </a:lnTo>
                    <a:lnTo>
                      <a:pt x="20" y="12"/>
                    </a:lnTo>
                    <a:lnTo>
                      <a:pt x="20" y="52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04" name="Rectangle 203">
                <a:hlinkClick r:id="rId3" action="ppaction://hlinkfile"/>
              </p:cNvPr>
              <p:cNvSpPr>
                <a:spLocks noChangeArrowheads="1"/>
              </p:cNvSpPr>
              <p:nvPr/>
            </p:nvSpPr>
            <p:spPr bwMode="auto">
              <a:xfrm>
                <a:off x="1782446" y="1140620"/>
                <a:ext cx="650850" cy="23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Arial"/>
                    <a:ea typeface="MS Mincho"/>
                    <a:cs typeface="Times New Roman"/>
                  </a:rPr>
                  <a:t>Programme </a:t>
                </a:r>
                <a:r>
                  <a:rPr kumimoji="0" lang="en-GB" sz="900" b="1" i="0" u="none" strike="noStrike" kern="0" cap="none" spc="0" normalizeH="0" baseline="0" noProof="0" dirty="0" smtClean="0">
                    <a:ln>
                      <a:noFill/>
                    </a:ln>
                    <a:solidFill>
                      <a:srgbClr val="000000"/>
                    </a:solidFill>
                    <a:effectLst/>
                    <a:uLnTx/>
                    <a:uFillTx/>
                    <a:latin typeface="Arial"/>
                    <a:ea typeface="MS Mincho"/>
                    <a:cs typeface="Times New Roman"/>
                  </a:rPr>
                  <a:t>Outcomes</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06" name="Rectangle 205"/>
              <p:cNvSpPr>
                <a:spLocks noChangeArrowheads="1"/>
              </p:cNvSpPr>
              <p:nvPr/>
            </p:nvSpPr>
            <p:spPr bwMode="auto">
              <a:xfrm>
                <a:off x="2067561" y="1656716"/>
                <a:ext cx="1180466" cy="328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08" name="Rectangle 207">
                <a:hlinkClick r:id="rId3" action="ppaction://hlinkfile"/>
              </p:cNvPr>
              <p:cNvSpPr>
                <a:spLocks noChangeArrowheads="1"/>
              </p:cNvSpPr>
              <p:nvPr/>
            </p:nvSpPr>
            <p:spPr bwMode="auto">
              <a:xfrm>
                <a:off x="2259676" y="1722490"/>
                <a:ext cx="750387" cy="1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Calibri"/>
                    <a:ea typeface="MS Mincho"/>
                    <a:cs typeface="Times New Roman"/>
                  </a:rPr>
                  <a:t>Course Outcomes</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09" name="Rectangle 208">
                <a:hlinkClick r:id="rId4" action="ppaction://hlinkfile"/>
              </p:cNvPr>
              <p:cNvSpPr>
                <a:spLocks noChangeArrowheads="1"/>
              </p:cNvSpPr>
              <p:nvPr/>
            </p:nvSpPr>
            <p:spPr bwMode="auto">
              <a:xfrm>
                <a:off x="2233485" y="1837665"/>
                <a:ext cx="844008" cy="1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Calibri"/>
                    <a:ea typeface="MS Mincho"/>
                    <a:cs typeface="Times New Roman"/>
                  </a:rPr>
                  <a:t>(Course </a:t>
                </a:r>
                <a:r>
                  <a:rPr kumimoji="0" lang="en-GB" sz="900" b="1" i="0" u="none" strike="noStrike" kern="0" cap="none" spc="0" normalizeH="0" baseline="0" noProof="0" dirty="0" smtClean="0">
                    <a:ln>
                      <a:noFill/>
                    </a:ln>
                    <a:solidFill>
                      <a:srgbClr val="000000"/>
                    </a:solidFill>
                    <a:effectLst/>
                    <a:uLnTx/>
                    <a:uFillTx/>
                    <a:latin typeface="Calibri"/>
                    <a:ea typeface="MS Mincho"/>
                    <a:cs typeface="Times New Roman"/>
                  </a:rPr>
                  <a:t>Document) </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10" name="Rectangle 209"/>
              <p:cNvSpPr>
                <a:spLocks noChangeArrowheads="1"/>
              </p:cNvSpPr>
              <p:nvPr/>
            </p:nvSpPr>
            <p:spPr bwMode="auto">
              <a:xfrm>
                <a:off x="3178812" y="3518537"/>
                <a:ext cx="937260" cy="350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dirty="0">
                  <a:ln>
                    <a:noFill/>
                  </a:ln>
                  <a:solidFill>
                    <a:sysClr val="windowText" lastClr="000000"/>
                  </a:solidFill>
                  <a:effectLst/>
                  <a:uLnTx/>
                  <a:uFillTx/>
                </a:endParaRPr>
              </a:p>
            </p:txBody>
          </p:sp>
          <p:sp>
            <p:nvSpPr>
              <p:cNvPr id="211" name="Freeform 210"/>
              <p:cNvSpPr>
                <a:spLocks noEditPoints="1"/>
              </p:cNvSpPr>
              <p:nvPr/>
            </p:nvSpPr>
            <p:spPr bwMode="auto">
              <a:xfrm>
                <a:off x="3166746" y="3430907"/>
                <a:ext cx="949325" cy="365125"/>
              </a:xfrm>
              <a:custGeom>
                <a:avLst/>
                <a:gdLst>
                  <a:gd name="T0" fmla="*/ 0 w 1495"/>
                  <a:gd name="T1" fmla="*/ 12 h 575"/>
                  <a:gd name="T2" fmla="*/ 9 w 1495"/>
                  <a:gd name="T3" fmla="*/ 0 h 575"/>
                  <a:gd name="T4" fmla="*/ 1485 w 1495"/>
                  <a:gd name="T5" fmla="*/ 0 h 575"/>
                  <a:gd name="T6" fmla="*/ 1495 w 1495"/>
                  <a:gd name="T7" fmla="*/ 12 h 575"/>
                  <a:gd name="T8" fmla="*/ 1495 w 1495"/>
                  <a:gd name="T9" fmla="*/ 564 h 575"/>
                  <a:gd name="T10" fmla="*/ 1485 w 1495"/>
                  <a:gd name="T11" fmla="*/ 575 h 575"/>
                  <a:gd name="T12" fmla="*/ 9 w 1495"/>
                  <a:gd name="T13" fmla="*/ 575 h 575"/>
                  <a:gd name="T14" fmla="*/ 0 w 1495"/>
                  <a:gd name="T15" fmla="*/ 564 h 575"/>
                  <a:gd name="T16" fmla="*/ 0 w 1495"/>
                  <a:gd name="T17" fmla="*/ 12 h 575"/>
                  <a:gd name="T18" fmla="*/ 19 w 1495"/>
                  <a:gd name="T19" fmla="*/ 564 h 575"/>
                  <a:gd name="T20" fmla="*/ 9 w 1495"/>
                  <a:gd name="T21" fmla="*/ 552 h 575"/>
                  <a:gd name="T22" fmla="*/ 1485 w 1495"/>
                  <a:gd name="T23" fmla="*/ 552 h 575"/>
                  <a:gd name="T24" fmla="*/ 1475 w 1495"/>
                  <a:gd name="T25" fmla="*/ 564 h 575"/>
                  <a:gd name="T26" fmla="*/ 1475 w 1495"/>
                  <a:gd name="T27" fmla="*/ 12 h 575"/>
                  <a:gd name="T28" fmla="*/ 1485 w 1495"/>
                  <a:gd name="T29" fmla="*/ 23 h 575"/>
                  <a:gd name="T30" fmla="*/ 9 w 1495"/>
                  <a:gd name="T31" fmla="*/ 23 h 575"/>
                  <a:gd name="T32" fmla="*/ 19 w 1495"/>
                  <a:gd name="T33" fmla="*/ 12 h 575"/>
                  <a:gd name="T34" fmla="*/ 19 w 1495"/>
                  <a:gd name="T35" fmla="*/ 564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5" h="575">
                    <a:moveTo>
                      <a:pt x="0" y="12"/>
                    </a:moveTo>
                    <a:lnTo>
                      <a:pt x="9" y="0"/>
                    </a:lnTo>
                    <a:lnTo>
                      <a:pt x="1485" y="0"/>
                    </a:lnTo>
                    <a:lnTo>
                      <a:pt x="1495" y="12"/>
                    </a:lnTo>
                    <a:lnTo>
                      <a:pt x="1495" y="564"/>
                    </a:lnTo>
                    <a:lnTo>
                      <a:pt x="1485" y="575"/>
                    </a:lnTo>
                    <a:lnTo>
                      <a:pt x="9" y="575"/>
                    </a:lnTo>
                    <a:lnTo>
                      <a:pt x="0" y="564"/>
                    </a:lnTo>
                    <a:lnTo>
                      <a:pt x="0" y="12"/>
                    </a:lnTo>
                    <a:close/>
                    <a:moveTo>
                      <a:pt x="19" y="564"/>
                    </a:moveTo>
                    <a:lnTo>
                      <a:pt x="9" y="552"/>
                    </a:lnTo>
                    <a:lnTo>
                      <a:pt x="1485" y="552"/>
                    </a:lnTo>
                    <a:lnTo>
                      <a:pt x="1475" y="564"/>
                    </a:lnTo>
                    <a:lnTo>
                      <a:pt x="1475" y="12"/>
                    </a:lnTo>
                    <a:lnTo>
                      <a:pt x="1485" y="23"/>
                    </a:lnTo>
                    <a:lnTo>
                      <a:pt x="9" y="23"/>
                    </a:lnTo>
                    <a:lnTo>
                      <a:pt x="19" y="12"/>
                    </a:lnTo>
                    <a:lnTo>
                      <a:pt x="19" y="564"/>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12" name="Rectangle 211">
                <a:hlinkClick r:id="rId5" action="ppaction://hlinkfile"/>
              </p:cNvPr>
              <p:cNvSpPr>
                <a:spLocks noChangeArrowheads="1"/>
              </p:cNvSpPr>
              <p:nvPr/>
            </p:nvSpPr>
            <p:spPr bwMode="auto">
              <a:xfrm>
                <a:off x="3354389" y="3486766"/>
                <a:ext cx="574040" cy="255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smtClean="0">
                    <a:ln>
                      <a:noFill/>
                    </a:ln>
                    <a:solidFill>
                      <a:srgbClr val="000000"/>
                    </a:solidFill>
                    <a:effectLst/>
                    <a:uLnTx/>
                    <a:uFillTx/>
                    <a:latin typeface="Calibri"/>
                    <a:ea typeface="MS Mincho"/>
                    <a:cs typeface="Times New Roman"/>
                  </a:rPr>
                  <a:t>Evaluation (CER)</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14" name="Freeform 213"/>
              <p:cNvSpPr>
                <a:spLocks noEditPoints="1"/>
              </p:cNvSpPr>
              <p:nvPr/>
            </p:nvSpPr>
            <p:spPr bwMode="auto">
              <a:xfrm>
                <a:off x="687070" y="3788412"/>
                <a:ext cx="780416" cy="423545"/>
              </a:xfrm>
              <a:custGeom>
                <a:avLst/>
                <a:gdLst>
                  <a:gd name="T0" fmla="*/ 1229 w 1229"/>
                  <a:gd name="T1" fmla="*/ 667 h 667"/>
                  <a:gd name="T2" fmla="*/ 39 w 1229"/>
                  <a:gd name="T3" fmla="*/ 667 h 667"/>
                  <a:gd name="T4" fmla="*/ 39 w 1229"/>
                  <a:gd name="T5" fmla="*/ 667 h 667"/>
                  <a:gd name="T6" fmla="*/ 39 w 1229"/>
                  <a:gd name="T7" fmla="*/ 81 h 667"/>
                  <a:gd name="T8" fmla="*/ 49 w 1229"/>
                  <a:gd name="T9" fmla="*/ 81 h 667"/>
                  <a:gd name="T10" fmla="*/ 49 w 1229"/>
                  <a:gd name="T11" fmla="*/ 667 h 667"/>
                  <a:gd name="T12" fmla="*/ 39 w 1229"/>
                  <a:gd name="T13" fmla="*/ 656 h 667"/>
                  <a:gd name="T14" fmla="*/ 1229 w 1229"/>
                  <a:gd name="T15" fmla="*/ 656 h 667"/>
                  <a:gd name="T16" fmla="*/ 1229 w 1229"/>
                  <a:gd name="T17" fmla="*/ 667 h 667"/>
                  <a:gd name="T18" fmla="*/ 0 w 1229"/>
                  <a:gd name="T19" fmla="*/ 92 h 667"/>
                  <a:gd name="T20" fmla="*/ 39 w 1229"/>
                  <a:gd name="T21" fmla="*/ 0 h 667"/>
                  <a:gd name="T22" fmla="*/ 79 w 1229"/>
                  <a:gd name="T23" fmla="*/ 92 h 667"/>
                  <a:gd name="T24" fmla="*/ 0 w 1229"/>
                  <a:gd name="T25" fmla="*/ 9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9" h="667">
                    <a:moveTo>
                      <a:pt x="1229" y="667"/>
                    </a:moveTo>
                    <a:lnTo>
                      <a:pt x="39" y="667"/>
                    </a:lnTo>
                    <a:lnTo>
                      <a:pt x="39" y="667"/>
                    </a:lnTo>
                    <a:lnTo>
                      <a:pt x="39" y="81"/>
                    </a:lnTo>
                    <a:lnTo>
                      <a:pt x="49" y="81"/>
                    </a:lnTo>
                    <a:lnTo>
                      <a:pt x="49" y="667"/>
                    </a:lnTo>
                    <a:lnTo>
                      <a:pt x="39" y="656"/>
                    </a:lnTo>
                    <a:lnTo>
                      <a:pt x="1229" y="656"/>
                    </a:lnTo>
                    <a:lnTo>
                      <a:pt x="1229" y="667"/>
                    </a:lnTo>
                    <a:close/>
                    <a:moveTo>
                      <a:pt x="0" y="92"/>
                    </a:moveTo>
                    <a:lnTo>
                      <a:pt x="39" y="0"/>
                    </a:lnTo>
                    <a:lnTo>
                      <a:pt x="79" y="92"/>
                    </a:lnTo>
                    <a:lnTo>
                      <a:pt x="0" y="92"/>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15" name="Freeform 214"/>
              <p:cNvSpPr>
                <a:spLocks noEditPoints="1"/>
              </p:cNvSpPr>
              <p:nvPr/>
            </p:nvSpPr>
            <p:spPr bwMode="auto">
              <a:xfrm>
                <a:off x="1017906" y="3781427"/>
                <a:ext cx="455930" cy="255271"/>
              </a:xfrm>
              <a:custGeom>
                <a:avLst/>
                <a:gdLst>
                  <a:gd name="T0" fmla="*/ 718 w 718"/>
                  <a:gd name="T1" fmla="*/ 391 h 402"/>
                  <a:gd name="T2" fmla="*/ 718 w 718"/>
                  <a:gd name="T3" fmla="*/ 391 h 402"/>
                  <a:gd name="T4" fmla="*/ 708 w 718"/>
                  <a:gd name="T5" fmla="*/ 402 h 402"/>
                  <a:gd name="T6" fmla="*/ 40 w 718"/>
                  <a:gd name="T7" fmla="*/ 402 h 402"/>
                  <a:gd name="T8" fmla="*/ 40 w 718"/>
                  <a:gd name="T9" fmla="*/ 391 h 402"/>
                  <a:gd name="T10" fmla="*/ 40 w 718"/>
                  <a:gd name="T11" fmla="*/ 80 h 402"/>
                  <a:gd name="T12" fmla="*/ 49 w 718"/>
                  <a:gd name="T13" fmla="*/ 80 h 402"/>
                  <a:gd name="T14" fmla="*/ 49 w 718"/>
                  <a:gd name="T15" fmla="*/ 391 h 402"/>
                  <a:gd name="T16" fmla="*/ 40 w 718"/>
                  <a:gd name="T17" fmla="*/ 391 h 402"/>
                  <a:gd name="T18" fmla="*/ 708 w 718"/>
                  <a:gd name="T19" fmla="*/ 391 h 402"/>
                  <a:gd name="T20" fmla="*/ 708 w 718"/>
                  <a:gd name="T21" fmla="*/ 391 h 402"/>
                  <a:gd name="T22" fmla="*/ 708 w 718"/>
                  <a:gd name="T23" fmla="*/ 391 h 402"/>
                  <a:gd name="T24" fmla="*/ 718 w 718"/>
                  <a:gd name="T25" fmla="*/ 391 h 402"/>
                  <a:gd name="T26" fmla="*/ 0 w 718"/>
                  <a:gd name="T27" fmla="*/ 92 h 402"/>
                  <a:gd name="T28" fmla="*/ 40 w 718"/>
                  <a:gd name="T29" fmla="*/ 0 h 402"/>
                  <a:gd name="T30" fmla="*/ 79 w 718"/>
                  <a:gd name="T31" fmla="*/ 92 h 402"/>
                  <a:gd name="T32" fmla="*/ 0 w 718"/>
                  <a:gd name="T33" fmla="*/ 9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8" h="402">
                    <a:moveTo>
                      <a:pt x="718" y="391"/>
                    </a:moveTo>
                    <a:lnTo>
                      <a:pt x="718" y="391"/>
                    </a:lnTo>
                    <a:lnTo>
                      <a:pt x="708" y="402"/>
                    </a:lnTo>
                    <a:lnTo>
                      <a:pt x="40" y="402"/>
                    </a:lnTo>
                    <a:lnTo>
                      <a:pt x="40" y="391"/>
                    </a:lnTo>
                    <a:lnTo>
                      <a:pt x="40" y="80"/>
                    </a:lnTo>
                    <a:lnTo>
                      <a:pt x="49" y="80"/>
                    </a:lnTo>
                    <a:lnTo>
                      <a:pt x="49" y="391"/>
                    </a:lnTo>
                    <a:lnTo>
                      <a:pt x="40" y="391"/>
                    </a:lnTo>
                    <a:lnTo>
                      <a:pt x="708" y="391"/>
                    </a:lnTo>
                    <a:lnTo>
                      <a:pt x="708" y="391"/>
                    </a:lnTo>
                    <a:lnTo>
                      <a:pt x="708" y="391"/>
                    </a:lnTo>
                    <a:lnTo>
                      <a:pt x="718" y="391"/>
                    </a:lnTo>
                    <a:close/>
                    <a:moveTo>
                      <a:pt x="0" y="92"/>
                    </a:moveTo>
                    <a:lnTo>
                      <a:pt x="40" y="0"/>
                    </a:lnTo>
                    <a:lnTo>
                      <a:pt x="79" y="92"/>
                    </a:lnTo>
                    <a:lnTo>
                      <a:pt x="0" y="92"/>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16" name="Freeform 215"/>
              <p:cNvSpPr>
                <a:spLocks noEditPoints="1"/>
              </p:cNvSpPr>
              <p:nvPr/>
            </p:nvSpPr>
            <p:spPr bwMode="auto">
              <a:xfrm>
                <a:off x="663696" y="1248993"/>
                <a:ext cx="847606" cy="998908"/>
              </a:xfrm>
              <a:custGeom>
                <a:avLst/>
                <a:gdLst>
                  <a:gd name="T0" fmla="*/ 0 w 1278"/>
                  <a:gd name="T1" fmla="*/ 1426 h 1426"/>
                  <a:gd name="T2" fmla="*/ 0 w 1278"/>
                  <a:gd name="T3" fmla="*/ 46 h 1426"/>
                  <a:gd name="T4" fmla="*/ 0 w 1278"/>
                  <a:gd name="T5" fmla="*/ 46 h 1426"/>
                  <a:gd name="T6" fmla="*/ 1209 w 1278"/>
                  <a:gd name="T7" fmla="*/ 46 h 1426"/>
                  <a:gd name="T8" fmla="*/ 1209 w 1278"/>
                  <a:gd name="T9" fmla="*/ 57 h 1426"/>
                  <a:gd name="T10" fmla="*/ 0 w 1278"/>
                  <a:gd name="T11" fmla="*/ 57 h 1426"/>
                  <a:gd name="T12" fmla="*/ 9 w 1278"/>
                  <a:gd name="T13" fmla="*/ 46 h 1426"/>
                  <a:gd name="T14" fmla="*/ 9 w 1278"/>
                  <a:gd name="T15" fmla="*/ 1426 h 1426"/>
                  <a:gd name="T16" fmla="*/ 0 w 1278"/>
                  <a:gd name="T17" fmla="*/ 1426 h 1426"/>
                  <a:gd name="T18" fmla="*/ 1200 w 1278"/>
                  <a:gd name="T19" fmla="*/ 0 h 1426"/>
                  <a:gd name="T20" fmla="*/ 1278 w 1278"/>
                  <a:gd name="T21" fmla="*/ 46 h 1426"/>
                  <a:gd name="T22" fmla="*/ 1200 w 1278"/>
                  <a:gd name="T23" fmla="*/ 92 h 1426"/>
                  <a:gd name="T24" fmla="*/ 1200 w 1278"/>
                  <a:gd name="T25"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8" h="1426">
                    <a:moveTo>
                      <a:pt x="0" y="1426"/>
                    </a:moveTo>
                    <a:lnTo>
                      <a:pt x="0" y="46"/>
                    </a:lnTo>
                    <a:lnTo>
                      <a:pt x="0" y="46"/>
                    </a:lnTo>
                    <a:lnTo>
                      <a:pt x="1209" y="46"/>
                    </a:lnTo>
                    <a:lnTo>
                      <a:pt x="1209" y="57"/>
                    </a:lnTo>
                    <a:lnTo>
                      <a:pt x="0" y="57"/>
                    </a:lnTo>
                    <a:lnTo>
                      <a:pt x="9" y="46"/>
                    </a:lnTo>
                    <a:lnTo>
                      <a:pt x="9" y="1426"/>
                    </a:lnTo>
                    <a:lnTo>
                      <a:pt x="0" y="1426"/>
                    </a:lnTo>
                    <a:close/>
                    <a:moveTo>
                      <a:pt x="1200" y="0"/>
                    </a:moveTo>
                    <a:lnTo>
                      <a:pt x="1278" y="46"/>
                    </a:lnTo>
                    <a:lnTo>
                      <a:pt x="1200" y="92"/>
                    </a:lnTo>
                    <a:lnTo>
                      <a:pt x="1200" y="0"/>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17" name="Freeform 216"/>
              <p:cNvSpPr>
                <a:spLocks noEditPoints="1"/>
              </p:cNvSpPr>
              <p:nvPr/>
            </p:nvSpPr>
            <p:spPr bwMode="auto">
              <a:xfrm>
                <a:off x="1049021" y="1795146"/>
                <a:ext cx="144145" cy="525780"/>
              </a:xfrm>
              <a:custGeom>
                <a:avLst/>
                <a:gdLst>
                  <a:gd name="T0" fmla="*/ 0 w 227"/>
                  <a:gd name="T1" fmla="*/ 828 h 828"/>
                  <a:gd name="T2" fmla="*/ 0 w 227"/>
                  <a:gd name="T3" fmla="*/ 46 h 828"/>
                  <a:gd name="T4" fmla="*/ 0 w 227"/>
                  <a:gd name="T5" fmla="*/ 46 h 828"/>
                  <a:gd name="T6" fmla="*/ 158 w 227"/>
                  <a:gd name="T7" fmla="*/ 46 h 828"/>
                  <a:gd name="T8" fmla="*/ 158 w 227"/>
                  <a:gd name="T9" fmla="*/ 58 h 828"/>
                  <a:gd name="T10" fmla="*/ 0 w 227"/>
                  <a:gd name="T11" fmla="*/ 58 h 828"/>
                  <a:gd name="T12" fmla="*/ 10 w 227"/>
                  <a:gd name="T13" fmla="*/ 46 h 828"/>
                  <a:gd name="T14" fmla="*/ 10 w 227"/>
                  <a:gd name="T15" fmla="*/ 828 h 828"/>
                  <a:gd name="T16" fmla="*/ 0 w 227"/>
                  <a:gd name="T17" fmla="*/ 828 h 828"/>
                  <a:gd name="T18" fmla="*/ 148 w 227"/>
                  <a:gd name="T19" fmla="*/ 0 h 828"/>
                  <a:gd name="T20" fmla="*/ 227 w 227"/>
                  <a:gd name="T21" fmla="*/ 46 h 828"/>
                  <a:gd name="T22" fmla="*/ 148 w 227"/>
                  <a:gd name="T23" fmla="*/ 92 h 828"/>
                  <a:gd name="T24" fmla="*/ 148 w 227"/>
                  <a:gd name="T25"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828">
                    <a:moveTo>
                      <a:pt x="0" y="828"/>
                    </a:moveTo>
                    <a:lnTo>
                      <a:pt x="0" y="46"/>
                    </a:lnTo>
                    <a:lnTo>
                      <a:pt x="0" y="46"/>
                    </a:lnTo>
                    <a:lnTo>
                      <a:pt x="158" y="46"/>
                    </a:lnTo>
                    <a:lnTo>
                      <a:pt x="158" y="58"/>
                    </a:lnTo>
                    <a:lnTo>
                      <a:pt x="0" y="58"/>
                    </a:lnTo>
                    <a:lnTo>
                      <a:pt x="10" y="46"/>
                    </a:lnTo>
                    <a:lnTo>
                      <a:pt x="10" y="828"/>
                    </a:lnTo>
                    <a:lnTo>
                      <a:pt x="0" y="828"/>
                    </a:lnTo>
                    <a:close/>
                    <a:moveTo>
                      <a:pt x="148" y="0"/>
                    </a:moveTo>
                    <a:lnTo>
                      <a:pt x="227" y="46"/>
                    </a:lnTo>
                    <a:lnTo>
                      <a:pt x="148" y="92"/>
                    </a:lnTo>
                    <a:lnTo>
                      <a:pt x="148" y="0"/>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18" name="Freeform 217"/>
              <p:cNvSpPr>
                <a:spLocks noEditPoints="1"/>
              </p:cNvSpPr>
              <p:nvPr/>
            </p:nvSpPr>
            <p:spPr bwMode="auto">
              <a:xfrm>
                <a:off x="2411096" y="3805558"/>
                <a:ext cx="1236346" cy="188595"/>
              </a:xfrm>
              <a:custGeom>
                <a:avLst/>
                <a:gdLst>
                  <a:gd name="T0" fmla="*/ 1947 w 1947"/>
                  <a:gd name="T1" fmla="*/ 0 h 242"/>
                  <a:gd name="T2" fmla="*/ 1947 w 1947"/>
                  <a:gd name="T3" fmla="*/ 196 h 242"/>
                  <a:gd name="T4" fmla="*/ 1947 w 1947"/>
                  <a:gd name="T5" fmla="*/ 196 h 242"/>
                  <a:gd name="T6" fmla="*/ 69 w 1947"/>
                  <a:gd name="T7" fmla="*/ 196 h 242"/>
                  <a:gd name="T8" fmla="*/ 69 w 1947"/>
                  <a:gd name="T9" fmla="*/ 184 h 242"/>
                  <a:gd name="T10" fmla="*/ 1947 w 1947"/>
                  <a:gd name="T11" fmla="*/ 184 h 242"/>
                  <a:gd name="T12" fmla="*/ 1937 w 1947"/>
                  <a:gd name="T13" fmla="*/ 196 h 242"/>
                  <a:gd name="T14" fmla="*/ 1937 w 1947"/>
                  <a:gd name="T15" fmla="*/ 0 h 242"/>
                  <a:gd name="T16" fmla="*/ 1947 w 1947"/>
                  <a:gd name="T17" fmla="*/ 0 h 242"/>
                  <a:gd name="T18" fmla="*/ 78 w 1947"/>
                  <a:gd name="T19" fmla="*/ 242 h 242"/>
                  <a:gd name="T20" fmla="*/ 0 w 1947"/>
                  <a:gd name="T21" fmla="*/ 196 h 242"/>
                  <a:gd name="T22" fmla="*/ 78 w 1947"/>
                  <a:gd name="T23" fmla="*/ 150 h 242"/>
                  <a:gd name="T24" fmla="*/ 78 w 1947"/>
                  <a:gd name="T25"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7" h="242">
                    <a:moveTo>
                      <a:pt x="1947" y="0"/>
                    </a:moveTo>
                    <a:lnTo>
                      <a:pt x="1947" y="196"/>
                    </a:lnTo>
                    <a:lnTo>
                      <a:pt x="1947" y="196"/>
                    </a:lnTo>
                    <a:lnTo>
                      <a:pt x="69" y="196"/>
                    </a:lnTo>
                    <a:lnTo>
                      <a:pt x="69" y="184"/>
                    </a:lnTo>
                    <a:lnTo>
                      <a:pt x="1947" y="184"/>
                    </a:lnTo>
                    <a:lnTo>
                      <a:pt x="1937" y="196"/>
                    </a:lnTo>
                    <a:lnTo>
                      <a:pt x="1937" y="0"/>
                    </a:lnTo>
                    <a:lnTo>
                      <a:pt x="1947" y="0"/>
                    </a:lnTo>
                    <a:close/>
                    <a:moveTo>
                      <a:pt x="78" y="242"/>
                    </a:moveTo>
                    <a:lnTo>
                      <a:pt x="0" y="196"/>
                    </a:lnTo>
                    <a:lnTo>
                      <a:pt x="78" y="150"/>
                    </a:lnTo>
                    <a:lnTo>
                      <a:pt x="78" y="242"/>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19" name="Freeform 218"/>
              <p:cNvSpPr>
                <a:spLocks noEditPoints="1"/>
              </p:cNvSpPr>
              <p:nvPr/>
            </p:nvSpPr>
            <p:spPr bwMode="auto">
              <a:xfrm>
                <a:off x="3248026" y="1824356"/>
                <a:ext cx="418465" cy="438150"/>
              </a:xfrm>
              <a:custGeom>
                <a:avLst/>
                <a:gdLst>
                  <a:gd name="T0" fmla="*/ 0 w 659"/>
                  <a:gd name="T1" fmla="*/ 0 h 690"/>
                  <a:gd name="T2" fmla="*/ 619 w 659"/>
                  <a:gd name="T3" fmla="*/ 0 h 690"/>
                  <a:gd name="T4" fmla="*/ 629 w 659"/>
                  <a:gd name="T5" fmla="*/ 0 h 690"/>
                  <a:gd name="T6" fmla="*/ 629 w 659"/>
                  <a:gd name="T7" fmla="*/ 610 h 690"/>
                  <a:gd name="T8" fmla="*/ 619 w 659"/>
                  <a:gd name="T9" fmla="*/ 610 h 690"/>
                  <a:gd name="T10" fmla="*/ 619 w 659"/>
                  <a:gd name="T11" fmla="*/ 0 h 690"/>
                  <a:gd name="T12" fmla="*/ 619 w 659"/>
                  <a:gd name="T13" fmla="*/ 12 h 690"/>
                  <a:gd name="T14" fmla="*/ 0 w 659"/>
                  <a:gd name="T15" fmla="*/ 12 h 690"/>
                  <a:gd name="T16" fmla="*/ 0 w 659"/>
                  <a:gd name="T17" fmla="*/ 0 h 690"/>
                  <a:gd name="T18" fmla="*/ 659 w 659"/>
                  <a:gd name="T19" fmla="*/ 598 h 690"/>
                  <a:gd name="T20" fmla="*/ 619 w 659"/>
                  <a:gd name="T21" fmla="*/ 690 h 690"/>
                  <a:gd name="T22" fmla="*/ 580 w 659"/>
                  <a:gd name="T23" fmla="*/ 598 h 690"/>
                  <a:gd name="T24" fmla="*/ 659 w 659"/>
                  <a:gd name="T25" fmla="*/ 598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9" h="690">
                    <a:moveTo>
                      <a:pt x="0" y="0"/>
                    </a:moveTo>
                    <a:lnTo>
                      <a:pt x="619" y="0"/>
                    </a:lnTo>
                    <a:lnTo>
                      <a:pt x="629" y="0"/>
                    </a:lnTo>
                    <a:lnTo>
                      <a:pt x="629" y="610"/>
                    </a:lnTo>
                    <a:lnTo>
                      <a:pt x="619" y="610"/>
                    </a:lnTo>
                    <a:lnTo>
                      <a:pt x="619" y="0"/>
                    </a:lnTo>
                    <a:lnTo>
                      <a:pt x="619" y="12"/>
                    </a:lnTo>
                    <a:lnTo>
                      <a:pt x="0" y="12"/>
                    </a:lnTo>
                    <a:lnTo>
                      <a:pt x="0" y="0"/>
                    </a:lnTo>
                    <a:close/>
                    <a:moveTo>
                      <a:pt x="659" y="598"/>
                    </a:moveTo>
                    <a:lnTo>
                      <a:pt x="619" y="690"/>
                    </a:lnTo>
                    <a:lnTo>
                      <a:pt x="580" y="598"/>
                    </a:lnTo>
                    <a:lnTo>
                      <a:pt x="659" y="598"/>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20" name="Rectangle 219"/>
              <p:cNvSpPr>
                <a:spLocks noChangeArrowheads="1"/>
              </p:cNvSpPr>
              <p:nvPr/>
            </p:nvSpPr>
            <p:spPr bwMode="auto">
              <a:xfrm>
                <a:off x="12700" y="2802892"/>
                <a:ext cx="1398906"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21" name="Freeform 220"/>
              <p:cNvSpPr>
                <a:spLocks noEditPoints="1"/>
              </p:cNvSpPr>
              <p:nvPr/>
            </p:nvSpPr>
            <p:spPr bwMode="auto">
              <a:xfrm>
                <a:off x="6350" y="2795272"/>
                <a:ext cx="1411606" cy="452755"/>
              </a:xfrm>
              <a:custGeom>
                <a:avLst/>
                <a:gdLst>
                  <a:gd name="T0" fmla="*/ 0 w 2223"/>
                  <a:gd name="T1" fmla="*/ 12 h 713"/>
                  <a:gd name="T2" fmla="*/ 10 w 2223"/>
                  <a:gd name="T3" fmla="*/ 0 h 713"/>
                  <a:gd name="T4" fmla="*/ 2213 w 2223"/>
                  <a:gd name="T5" fmla="*/ 0 h 713"/>
                  <a:gd name="T6" fmla="*/ 2223 w 2223"/>
                  <a:gd name="T7" fmla="*/ 12 h 713"/>
                  <a:gd name="T8" fmla="*/ 2223 w 2223"/>
                  <a:gd name="T9" fmla="*/ 702 h 713"/>
                  <a:gd name="T10" fmla="*/ 2213 w 2223"/>
                  <a:gd name="T11" fmla="*/ 713 h 713"/>
                  <a:gd name="T12" fmla="*/ 10 w 2223"/>
                  <a:gd name="T13" fmla="*/ 713 h 713"/>
                  <a:gd name="T14" fmla="*/ 0 w 2223"/>
                  <a:gd name="T15" fmla="*/ 702 h 713"/>
                  <a:gd name="T16" fmla="*/ 0 w 2223"/>
                  <a:gd name="T17" fmla="*/ 12 h 713"/>
                  <a:gd name="T18" fmla="*/ 20 w 2223"/>
                  <a:gd name="T19" fmla="*/ 702 h 713"/>
                  <a:gd name="T20" fmla="*/ 10 w 2223"/>
                  <a:gd name="T21" fmla="*/ 690 h 713"/>
                  <a:gd name="T22" fmla="*/ 2213 w 2223"/>
                  <a:gd name="T23" fmla="*/ 690 h 713"/>
                  <a:gd name="T24" fmla="*/ 2203 w 2223"/>
                  <a:gd name="T25" fmla="*/ 702 h 713"/>
                  <a:gd name="T26" fmla="*/ 2203 w 2223"/>
                  <a:gd name="T27" fmla="*/ 12 h 713"/>
                  <a:gd name="T28" fmla="*/ 2213 w 2223"/>
                  <a:gd name="T29" fmla="*/ 23 h 713"/>
                  <a:gd name="T30" fmla="*/ 10 w 2223"/>
                  <a:gd name="T31" fmla="*/ 23 h 713"/>
                  <a:gd name="T32" fmla="*/ 20 w 2223"/>
                  <a:gd name="T33" fmla="*/ 12 h 713"/>
                  <a:gd name="T34" fmla="*/ 20 w 2223"/>
                  <a:gd name="T35" fmla="*/ 70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3" h="713">
                    <a:moveTo>
                      <a:pt x="0" y="12"/>
                    </a:moveTo>
                    <a:lnTo>
                      <a:pt x="10" y="0"/>
                    </a:lnTo>
                    <a:lnTo>
                      <a:pt x="2213" y="0"/>
                    </a:lnTo>
                    <a:lnTo>
                      <a:pt x="2223" y="12"/>
                    </a:lnTo>
                    <a:lnTo>
                      <a:pt x="2223" y="702"/>
                    </a:lnTo>
                    <a:lnTo>
                      <a:pt x="2213" y="713"/>
                    </a:lnTo>
                    <a:lnTo>
                      <a:pt x="10" y="713"/>
                    </a:lnTo>
                    <a:lnTo>
                      <a:pt x="0" y="702"/>
                    </a:lnTo>
                    <a:lnTo>
                      <a:pt x="0" y="12"/>
                    </a:lnTo>
                    <a:close/>
                    <a:moveTo>
                      <a:pt x="20" y="702"/>
                    </a:moveTo>
                    <a:lnTo>
                      <a:pt x="10" y="690"/>
                    </a:lnTo>
                    <a:lnTo>
                      <a:pt x="2213" y="690"/>
                    </a:lnTo>
                    <a:lnTo>
                      <a:pt x="2203" y="702"/>
                    </a:lnTo>
                    <a:lnTo>
                      <a:pt x="2203" y="12"/>
                    </a:lnTo>
                    <a:lnTo>
                      <a:pt x="2213" y="23"/>
                    </a:lnTo>
                    <a:lnTo>
                      <a:pt x="10" y="23"/>
                    </a:lnTo>
                    <a:lnTo>
                      <a:pt x="20" y="12"/>
                    </a:lnTo>
                    <a:lnTo>
                      <a:pt x="20" y="702"/>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22" name="Rectangle 221"/>
              <p:cNvSpPr>
                <a:spLocks noChangeArrowheads="1"/>
              </p:cNvSpPr>
              <p:nvPr/>
            </p:nvSpPr>
            <p:spPr bwMode="auto">
              <a:xfrm>
                <a:off x="67430" y="2851549"/>
                <a:ext cx="1192531" cy="38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smtClean="0">
                    <a:ln>
                      <a:noFill/>
                    </a:ln>
                    <a:solidFill>
                      <a:srgbClr val="000000"/>
                    </a:solidFill>
                    <a:effectLst/>
                    <a:uLnTx/>
                    <a:uFillTx/>
                    <a:latin typeface="Arial"/>
                    <a:ea typeface="MS Mincho"/>
                    <a:cs typeface="Times New Roman"/>
                  </a:rPr>
                  <a:t>Jawatankuasa Pengurusan Akademik (JPA)</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26" name="Freeform 225"/>
              <p:cNvSpPr>
                <a:spLocks noEditPoints="1"/>
              </p:cNvSpPr>
              <p:nvPr/>
            </p:nvSpPr>
            <p:spPr bwMode="auto">
              <a:xfrm>
                <a:off x="318770" y="3241042"/>
                <a:ext cx="49530" cy="277495"/>
              </a:xfrm>
              <a:custGeom>
                <a:avLst/>
                <a:gdLst>
                  <a:gd name="T0" fmla="*/ 39 w 78"/>
                  <a:gd name="T1" fmla="*/ 437 h 437"/>
                  <a:gd name="T2" fmla="*/ 39 w 78"/>
                  <a:gd name="T3" fmla="*/ 80 h 437"/>
                  <a:gd name="T4" fmla="*/ 49 w 78"/>
                  <a:gd name="T5" fmla="*/ 80 h 437"/>
                  <a:gd name="T6" fmla="*/ 49 w 78"/>
                  <a:gd name="T7" fmla="*/ 437 h 437"/>
                  <a:gd name="T8" fmla="*/ 39 w 78"/>
                  <a:gd name="T9" fmla="*/ 437 h 437"/>
                  <a:gd name="T10" fmla="*/ 0 w 78"/>
                  <a:gd name="T11" fmla="*/ 92 h 437"/>
                  <a:gd name="T12" fmla="*/ 39 w 78"/>
                  <a:gd name="T13" fmla="*/ 0 h 437"/>
                  <a:gd name="T14" fmla="*/ 78 w 78"/>
                  <a:gd name="T15" fmla="*/ 92 h 437"/>
                  <a:gd name="T16" fmla="*/ 0 w 78"/>
                  <a:gd name="T17" fmla="*/ 9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37">
                    <a:moveTo>
                      <a:pt x="39" y="437"/>
                    </a:moveTo>
                    <a:lnTo>
                      <a:pt x="39" y="80"/>
                    </a:lnTo>
                    <a:lnTo>
                      <a:pt x="49" y="80"/>
                    </a:lnTo>
                    <a:lnTo>
                      <a:pt x="49" y="437"/>
                    </a:lnTo>
                    <a:lnTo>
                      <a:pt x="39" y="437"/>
                    </a:lnTo>
                    <a:close/>
                    <a:moveTo>
                      <a:pt x="0" y="92"/>
                    </a:moveTo>
                    <a:lnTo>
                      <a:pt x="39" y="0"/>
                    </a:lnTo>
                    <a:lnTo>
                      <a:pt x="78" y="92"/>
                    </a:lnTo>
                    <a:lnTo>
                      <a:pt x="0" y="92"/>
                    </a:lnTo>
                    <a:close/>
                  </a:path>
                </a:pathLst>
              </a:custGeom>
              <a:solidFill>
                <a:srgbClr val="E36C0A"/>
              </a:solidFill>
              <a:ln w="0">
                <a:solidFill>
                  <a:srgbClr val="E36C0A"/>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27" name="Freeform 226"/>
              <p:cNvSpPr>
                <a:spLocks noEditPoints="1"/>
              </p:cNvSpPr>
              <p:nvPr/>
            </p:nvSpPr>
            <p:spPr bwMode="auto">
              <a:xfrm>
                <a:off x="687070" y="3241042"/>
                <a:ext cx="50165" cy="277495"/>
              </a:xfrm>
              <a:custGeom>
                <a:avLst/>
                <a:gdLst>
                  <a:gd name="T0" fmla="*/ 39 w 79"/>
                  <a:gd name="T1" fmla="*/ 437 h 437"/>
                  <a:gd name="T2" fmla="*/ 39 w 79"/>
                  <a:gd name="T3" fmla="*/ 80 h 437"/>
                  <a:gd name="T4" fmla="*/ 49 w 79"/>
                  <a:gd name="T5" fmla="*/ 80 h 437"/>
                  <a:gd name="T6" fmla="*/ 49 w 79"/>
                  <a:gd name="T7" fmla="*/ 437 h 437"/>
                  <a:gd name="T8" fmla="*/ 39 w 79"/>
                  <a:gd name="T9" fmla="*/ 437 h 437"/>
                  <a:gd name="T10" fmla="*/ 0 w 79"/>
                  <a:gd name="T11" fmla="*/ 92 h 437"/>
                  <a:gd name="T12" fmla="*/ 39 w 79"/>
                  <a:gd name="T13" fmla="*/ 0 h 437"/>
                  <a:gd name="T14" fmla="*/ 79 w 79"/>
                  <a:gd name="T15" fmla="*/ 92 h 437"/>
                  <a:gd name="T16" fmla="*/ 0 w 79"/>
                  <a:gd name="T17" fmla="*/ 9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37">
                    <a:moveTo>
                      <a:pt x="39" y="437"/>
                    </a:moveTo>
                    <a:lnTo>
                      <a:pt x="39" y="80"/>
                    </a:lnTo>
                    <a:lnTo>
                      <a:pt x="49" y="80"/>
                    </a:lnTo>
                    <a:lnTo>
                      <a:pt x="49" y="437"/>
                    </a:lnTo>
                    <a:lnTo>
                      <a:pt x="39" y="437"/>
                    </a:lnTo>
                    <a:close/>
                    <a:moveTo>
                      <a:pt x="0" y="92"/>
                    </a:moveTo>
                    <a:lnTo>
                      <a:pt x="39" y="0"/>
                    </a:lnTo>
                    <a:lnTo>
                      <a:pt x="79" y="92"/>
                    </a:lnTo>
                    <a:lnTo>
                      <a:pt x="0" y="92"/>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28" name="Freeform 227"/>
              <p:cNvSpPr>
                <a:spLocks noEditPoints="1"/>
              </p:cNvSpPr>
              <p:nvPr/>
            </p:nvSpPr>
            <p:spPr bwMode="auto">
              <a:xfrm>
                <a:off x="1024256" y="3241042"/>
                <a:ext cx="50165" cy="269875"/>
              </a:xfrm>
              <a:custGeom>
                <a:avLst/>
                <a:gdLst>
                  <a:gd name="T0" fmla="*/ 39 w 79"/>
                  <a:gd name="T1" fmla="*/ 425 h 425"/>
                  <a:gd name="T2" fmla="*/ 39 w 79"/>
                  <a:gd name="T3" fmla="*/ 80 h 425"/>
                  <a:gd name="T4" fmla="*/ 49 w 79"/>
                  <a:gd name="T5" fmla="*/ 80 h 425"/>
                  <a:gd name="T6" fmla="*/ 49 w 79"/>
                  <a:gd name="T7" fmla="*/ 425 h 425"/>
                  <a:gd name="T8" fmla="*/ 39 w 79"/>
                  <a:gd name="T9" fmla="*/ 425 h 425"/>
                  <a:gd name="T10" fmla="*/ 0 w 79"/>
                  <a:gd name="T11" fmla="*/ 92 h 425"/>
                  <a:gd name="T12" fmla="*/ 39 w 79"/>
                  <a:gd name="T13" fmla="*/ 0 h 425"/>
                  <a:gd name="T14" fmla="*/ 79 w 79"/>
                  <a:gd name="T15" fmla="*/ 92 h 425"/>
                  <a:gd name="T16" fmla="*/ 0 w 79"/>
                  <a:gd name="T17" fmla="*/ 9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25">
                    <a:moveTo>
                      <a:pt x="39" y="425"/>
                    </a:moveTo>
                    <a:lnTo>
                      <a:pt x="39" y="80"/>
                    </a:lnTo>
                    <a:lnTo>
                      <a:pt x="49" y="80"/>
                    </a:lnTo>
                    <a:lnTo>
                      <a:pt x="49" y="425"/>
                    </a:lnTo>
                    <a:lnTo>
                      <a:pt x="39" y="425"/>
                    </a:lnTo>
                    <a:close/>
                    <a:moveTo>
                      <a:pt x="0" y="92"/>
                    </a:moveTo>
                    <a:lnTo>
                      <a:pt x="39" y="0"/>
                    </a:lnTo>
                    <a:lnTo>
                      <a:pt x="79" y="92"/>
                    </a:lnTo>
                    <a:lnTo>
                      <a:pt x="0" y="92"/>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29" name="Rectangle 228"/>
              <p:cNvSpPr>
                <a:spLocks noChangeArrowheads="1"/>
              </p:cNvSpPr>
              <p:nvPr/>
            </p:nvSpPr>
            <p:spPr bwMode="auto">
              <a:xfrm>
                <a:off x="62230" y="2255521"/>
                <a:ext cx="1268095" cy="277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30" name="Freeform 229"/>
              <p:cNvSpPr>
                <a:spLocks noEditPoints="1"/>
              </p:cNvSpPr>
              <p:nvPr/>
            </p:nvSpPr>
            <p:spPr bwMode="auto">
              <a:xfrm>
                <a:off x="56515" y="2247901"/>
                <a:ext cx="1280161" cy="292100"/>
              </a:xfrm>
              <a:custGeom>
                <a:avLst/>
                <a:gdLst>
                  <a:gd name="T0" fmla="*/ 0 w 2016"/>
                  <a:gd name="T1" fmla="*/ 12 h 460"/>
                  <a:gd name="T2" fmla="*/ 9 w 2016"/>
                  <a:gd name="T3" fmla="*/ 0 h 460"/>
                  <a:gd name="T4" fmla="*/ 2006 w 2016"/>
                  <a:gd name="T5" fmla="*/ 0 h 460"/>
                  <a:gd name="T6" fmla="*/ 2016 w 2016"/>
                  <a:gd name="T7" fmla="*/ 12 h 460"/>
                  <a:gd name="T8" fmla="*/ 2016 w 2016"/>
                  <a:gd name="T9" fmla="*/ 449 h 460"/>
                  <a:gd name="T10" fmla="*/ 2006 w 2016"/>
                  <a:gd name="T11" fmla="*/ 460 h 460"/>
                  <a:gd name="T12" fmla="*/ 9 w 2016"/>
                  <a:gd name="T13" fmla="*/ 460 h 460"/>
                  <a:gd name="T14" fmla="*/ 0 w 2016"/>
                  <a:gd name="T15" fmla="*/ 449 h 460"/>
                  <a:gd name="T16" fmla="*/ 0 w 2016"/>
                  <a:gd name="T17" fmla="*/ 12 h 460"/>
                  <a:gd name="T18" fmla="*/ 19 w 2016"/>
                  <a:gd name="T19" fmla="*/ 449 h 460"/>
                  <a:gd name="T20" fmla="*/ 9 w 2016"/>
                  <a:gd name="T21" fmla="*/ 437 h 460"/>
                  <a:gd name="T22" fmla="*/ 2006 w 2016"/>
                  <a:gd name="T23" fmla="*/ 437 h 460"/>
                  <a:gd name="T24" fmla="*/ 1996 w 2016"/>
                  <a:gd name="T25" fmla="*/ 449 h 460"/>
                  <a:gd name="T26" fmla="*/ 1996 w 2016"/>
                  <a:gd name="T27" fmla="*/ 12 h 460"/>
                  <a:gd name="T28" fmla="*/ 2006 w 2016"/>
                  <a:gd name="T29" fmla="*/ 23 h 460"/>
                  <a:gd name="T30" fmla="*/ 9 w 2016"/>
                  <a:gd name="T31" fmla="*/ 23 h 460"/>
                  <a:gd name="T32" fmla="*/ 19 w 2016"/>
                  <a:gd name="T33" fmla="*/ 12 h 460"/>
                  <a:gd name="T34" fmla="*/ 19 w 2016"/>
                  <a:gd name="T35" fmla="*/ 44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6" h="460">
                    <a:moveTo>
                      <a:pt x="0" y="12"/>
                    </a:moveTo>
                    <a:lnTo>
                      <a:pt x="9" y="0"/>
                    </a:lnTo>
                    <a:lnTo>
                      <a:pt x="2006" y="0"/>
                    </a:lnTo>
                    <a:lnTo>
                      <a:pt x="2016" y="12"/>
                    </a:lnTo>
                    <a:lnTo>
                      <a:pt x="2016" y="449"/>
                    </a:lnTo>
                    <a:lnTo>
                      <a:pt x="2006" y="460"/>
                    </a:lnTo>
                    <a:lnTo>
                      <a:pt x="9" y="460"/>
                    </a:lnTo>
                    <a:lnTo>
                      <a:pt x="0" y="449"/>
                    </a:lnTo>
                    <a:lnTo>
                      <a:pt x="0" y="12"/>
                    </a:lnTo>
                    <a:close/>
                    <a:moveTo>
                      <a:pt x="19" y="449"/>
                    </a:moveTo>
                    <a:lnTo>
                      <a:pt x="9" y="437"/>
                    </a:lnTo>
                    <a:lnTo>
                      <a:pt x="2006" y="437"/>
                    </a:lnTo>
                    <a:lnTo>
                      <a:pt x="1996" y="449"/>
                    </a:lnTo>
                    <a:lnTo>
                      <a:pt x="1996" y="12"/>
                    </a:lnTo>
                    <a:lnTo>
                      <a:pt x="2006" y="23"/>
                    </a:lnTo>
                    <a:lnTo>
                      <a:pt x="9" y="23"/>
                    </a:lnTo>
                    <a:lnTo>
                      <a:pt x="19" y="12"/>
                    </a:lnTo>
                    <a:lnTo>
                      <a:pt x="19" y="44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31" name="Rectangle 230"/>
              <p:cNvSpPr>
                <a:spLocks noChangeArrowheads="1"/>
              </p:cNvSpPr>
              <p:nvPr/>
            </p:nvSpPr>
            <p:spPr bwMode="auto">
              <a:xfrm>
                <a:off x="219075" y="2332314"/>
                <a:ext cx="980441" cy="12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Arial"/>
                    <a:ea typeface="MS Mincho"/>
                    <a:cs typeface="Times New Roman"/>
                  </a:rPr>
                  <a:t>University Senate</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32" name="Freeform 231"/>
              <p:cNvSpPr>
                <a:spLocks noEditPoints="1"/>
              </p:cNvSpPr>
              <p:nvPr/>
            </p:nvSpPr>
            <p:spPr bwMode="auto">
              <a:xfrm>
                <a:off x="318770" y="2533017"/>
                <a:ext cx="49530" cy="276860"/>
              </a:xfrm>
              <a:custGeom>
                <a:avLst/>
                <a:gdLst>
                  <a:gd name="T0" fmla="*/ 39 w 78"/>
                  <a:gd name="T1" fmla="*/ 436 h 436"/>
                  <a:gd name="T2" fmla="*/ 39 w 78"/>
                  <a:gd name="T3" fmla="*/ 80 h 436"/>
                  <a:gd name="T4" fmla="*/ 49 w 78"/>
                  <a:gd name="T5" fmla="*/ 80 h 436"/>
                  <a:gd name="T6" fmla="*/ 49 w 78"/>
                  <a:gd name="T7" fmla="*/ 436 h 436"/>
                  <a:gd name="T8" fmla="*/ 39 w 78"/>
                  <a:gd name="T9" fmla="*/ 436 h 436"/>
                  <a:gd name="T10" fmla="*/ 0 w 78"/>
                  <a:gd name="T11" fmla="*/ 92 h 436"/>
                  <a:gd name="T12" fmla="*/ 39 w 78"/>
                  <a:gd name="T13" fmla="*/ 0 h 436"/>
                  <a:gd name="T14" fmla="*/ 78 w 78"/>
                  <a:gd name="T15" fmla="*/ 92 h 436"/>
                  <a:gd name="T16" fmla="*/ 0 w 78"/>
                  <a:gd name="T17" fmla="*/ 9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36">
                    <a:moveTo>
                      <a:pt x="39" y="436"/>
                    </a:moveTo>
                    <a:lnTo>
                      <a:pt x="39" y="80"/>
                    </a:lnTo>
                    <a:lnTo>
                      <a:pt x="49" y="80"/>
                    </a:lnTo>
                    <a:lnTo>
                      <a:pt x="49" y="436"/>
                    </a:lnTo>
                    <a:lnTo>
                      <a:pt x="39" y="436"/>
                    </a:lnTo>
                    <a:close/>
                    <a:moveTo>
                      <a:pt x="0" y="92"/>
                    </a:moveTo>
                    <a:lnTo>
                      <a:pt x="39" y="0"/>
                    </a:lnTo>
                    <a:lnTo>
                      <a:pt x="78" y="92"/>
                    </a:lnTo>
                    <a:lnTo>
                      <a:pt x="0" y="92"/>
                    </a:lnTo>
                    <a:close/>
                  </a:path>
                </a:pathLst>
              </a:custGeom>
              <a:solidFill>
                <a:srgbClr val="E36C0A"/>
              </a:solidFill>
              <a:ln w="0">
                <a:solidFill>
                  <a:srgbClr val="E36C0A"/>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33" name="Freeform 232"/>
              <p:cNvSpPr>
                <a:spLocks noEditPoints="1"/>
              </p:cNvSpPr>
              <p:nvPr/>
            </p:nvSpPr>
            <p:spPr bwMode="auto">
              <a:xfrm>
                <a:off x="674370" y="2533017"/>
                <a:ext cx="50165" cy="276860"/>
              </a:xfrm>
              <a:custGeom>
                <a:avLst/>
                <a:gdLst>
                  <a:gd name="T0" fmla="*/ 40 w 79"/>
                  <a:gd name="T1" fmla="*/ 436 h 436"/>
                  <a:gd name="T2" fmla="*/ 40 w 79"/>
                  <a:gd name="T3" fmla="*/ 80 h 436"/>
                  <a:gd name="T4" fmla="*/ 49 w 79"/>
                  <a:gd name="T5" fmla="*/ 80 h 436"/>
                  <a:gd name="T6" fmla="*/ 49 w 79"/>
                  <a:gd name="T7" fmla="*/ 436 h 436"/>
                  <a:gd name="T8" fmla="*/ 40 w 79"/>
                  <a:gd name="T9" fmla="*/ 436 h 436"/>
                  <a:gd name="T10" fmla="*/ 0 w 79"/>
                  <a:gd name="T11" fmla="*/ 92 h 436"/>
                  <a:gd name="T12" fmla="*/ 40 w 79"/>
                  <a:gd name="T13" fmla="*/ 0 h 436"/>
                  <a:gd name="T14" fmla="*/ 79 w 79"/>
                  <a:gd name="T15" fmla="*/ 92 h 436"/>
                  <a:gd name="T16" fmla="*/ 0 w 79"/>
                  <a:gd name="T17" fmla="*/ 9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36">
                    <a:moveTo>
                      <a:pt x="40" y="436"/>
                    </a:moveTo>
                    <a:lnTo>
                      <a:pt x="40" y="80"/>
                    </a:lnTo>
                    <a:lnTo>
                      <a:pt x="49" y="80"/>
                    </a:lnTo>
                    <a:lnTo>
                      <a:pt x="49" y="436"/>
                    </a:lnTo>
                    <a:lnTo>
                      <a:pt x="40" y="436"/>
                    </a:lnTo>
                    <a:close/>
                    <a:moveTo>
                      <a:pt x="0" y="92"/>
                    </a:moveTo>
                    <a:lnTo>
                      <a:pt x="40" y="0"/>
                    </a:lnTo>
                    <a:lnTo>
                      <a:pt x="79" y="92"/>
                    </a:lnTo>
                    <a:lnTo>
                      <a:pt x="0" y="92"/>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34" name="Freeform 233"/>
              <p:cNvSpPr>
                <a:spLocks noEditPoints="1"/>
              </p:cNvSpPr>
              <p:nvPr/>
            </p:nvSpPr>
            <p:spPr bwMode="auto">
              <a:xfrm>
                <a:off x="1024256" y="2533017"/>
                <a:ext cx="50165" cy="269875"/>
              </a:xfrm>
              <a:custGeom>
                <a:avLst/>
                <a:gdLst>
                  <a:gd name="T0" fmla="*/ 39 w 79"/>
                  <a:gd name="T1" fmla="*/ 425 h 425"/>
                  <a:gd name="T2" fmla="*/ 39 w 79"/>
                  <a:gd name="T3" fmla="*/ 80 h 425"/>
                  <a:gd name="T4" fmla="*/ 49 w 79"/>
                  <a:gd name="T5" fmla="*/ 80 h 425"/>
                  <a:gd name="T6" fmla="*/ 49 w 79"/>
                  <a:gd name="T7" fmla="*/ 425 h 425"/>
                  <a:gd name="T8" fmla="*/ 39 w 79"/>
                  <a:gd name="T9" fmla="*/ 425 h 425"/>
                  <a:gd name="T10" fmla="*/ 0 w 79"/>
                  <a:gd name="T11" fmla="*/ 92 h 425"/>
                  <a:gd name="T12" fmla="*/ 39 w 79"/>
                  <a:gd name="T13" fmla="*/ 0 h 425"/>
                  <a:gd name="T14" fmla="*/ 79 w 79"/>
                  <a:gd name="T15" fmla="*/ 92 h 425"/>
                  <a:gd name="T16" fmla="*/ 0 w 79"/>
                  <a:gd name="T17" fmla="*/ 9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25">
                    <a:moveTo>
                      <a:pt x="39" y="425"/>
                    </a:moveTo>
                    <a:lnTo>
                      <a:pt x="39" y="80"/>
                    </a:lnTo>
                    <a:lnTo>
                      <a:pt x="49" y="80"/>
                    </a:lnTo>
                    <a:lnTo>
                      <a:pt x="49" y="425"/>
                    </a:lnTo>
                    <a:lnTo>
                      <a:pt x="39" y="425"/>
                    </a:lnTo>
                    <a:close/>
                    <a:moveTo>
                      <a:pt x="0" y="92"/>
                    </a:moveTo>
                    <a:lnTo>
                      <a:pt x="39" y="0"/>
                    </a:lnTo>
                    <a:lnTo>
                      <a:pt x="79" y="92"/>
                    </a:lnTo>
                    <a:lnTo>
                      <a:pt x="0" y="92"/>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35" name="Rectangle 234"/>
              <p:cNvSpPr>
                <a:spLocks noChangeArrowheads="1"/>
              </p:cNvSpPr>
              <p:nvPr/>
            </p:nvSpPr>
            <p:spPr bwMode="auto">
              <a:xfrm>
                <a:off x="1186816" y="1656716"/>
                <a:ext cx="705486" cy="328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37" name="Rectangle 236"/>
              <p:cNvSpPr>
                <a:spLocks noChangeArrowheads="1"/>
              </p:cNvSpPr>
              <p:nvPr/>
            </p:nvSpPr>
            <p:spPr bwMode="auto">
              <a:xfrm>
                <a:off x="1237616" y="1696704"/>
                <a:ext cx="605790" cy="37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Calibri"/>
                    <a:ea typeface="MS Mincho"/>
                    <a:cs typeface="Times New Roman"/>
                  </a:rPr>
                  <a:t>Course Coordinator</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38" name="Rectangle 237"/>
              <p:cNvSpPr>
                <a:spLocks noChangeArrowheads="1"/>
              </p:cNvSpPr>
              <p:nvPr/>
            </p:nvSpPr>
            <p:spPr bwMode="auto">
              <a:xfrm>
                <a:off x="3516631" y="2802892"/>
                <a:ext cx="936626" cy="277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39" name="Freeform 238"/>
              <p:cNvSpPr>
                <a:spLocks noEditPoints="1"/>
              </p:cNvSpPr>
              <p:nvPr/>
            </p:nvSpPr>
            <p:spPr bwMode="auto">
              <a:xfrm>
                <a:off x="3166746" y="2795272"/>
                <a:ext cx="1948816" cy="292100"/>
              </a:xfrm>
              <a:custGeom>
                <a:avLst/>
                <a:gdLst>
                  <a:gd name="T0" fmla="*/ 0 w 1495"/>
                  <a:gd name="T1" fmla="*/ 12 h 460"/>
                  <a:gd name="T2" fmla="*/ 10 w 1495"/>
                  <a:gd name="T3" fmla="*/ 0 h 460"/>
                  <a:gd name="T4" fmla="*/ 1485 w 1495"/>
                  <a:gd name="T5" fmla="*/ 0 h 460"/>
                  <a:gd name="T6" fmla="*/ 1495 w 1495"/>
                  <a:gd name="T7" fmla="*/ 12 h 460"/>
                  <a:gd name="T8" fmla="*/ 1495 w 1495"/>
                  <a:gd name="T9" fmla="*/ 449 h 460"/>
                  <a:gd name="T10" fmla="*/ 1485 w 1495"/>
                  <a:gd name="T11" fmla="*/ 460 h 460"/>
                  <a:gd name="T12" fmla="*/ 10 w 1495"/>
                  <a:gd name="T13" fmla="*/ 460 h 460"/>
                  <a:gd name="T14" fmla="*/ 0 w 1495"/>
                  <a:gd name="T15" fmla="*/ 449 h 460"/>
                  <a:gd name="T16" fmla="*/ 0 w 1495"/>
                  <a:gd name="T17" fmla="*/ 12 h 460"/>
                  <a:gd name="T18" fmla="*/ 19 w 1495"/>
                  <a:gd name="T19" fmla="*/ 449 h 460"/>
                  <a:gd name="T20" fmla="*/ 10 w 1495"/>
                  <a:gd name="T21" fmla="*/ 437 h 460"/>
                  <a:gd name="T22" fmla="*/ 1485 w 1495"/>
                  <a:gd name="T23" fmla="*/ 437 h 460"/>
                  <a:gd name="T24" fmla="*/ 1475 w 1495"/>
                  <a:gd name="T25" fmla="*/ 449 h 460"/>
                  <a:gd name="T26" fmla="*/ 1475 w 1495"/>
                  <a:gd name="T27" fmla="*/ 12 h 460"/>
                  <a:gd name="T28" fmla="*/ 1485 w 1495"/>
                  <a:gd name="T29" fmla="*/ 23 h 460"/>
                  <a:gd name="T30" fmla="*/ 10 w 1495"/>
                  <a:gd name="T31" fmla="*/ 23 h 460"/>
                  <a:gd name="T32" fmla="*/ 19 w 1495"/>
                  <a:gd name="T33" fmla="*/ 12 h 460"/>
                  <a:gd name="T34" fmla="*/ 19 w 1495"/>
                  <a:gd name="T35" fmla="*/ 44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5" h="460">
                    <a:moveTo>
                      <a:pt x="0" y="12"/>
                    </a:moveTo>
                    <a:lnTo>
                      <a:pt x="10" y="0"/>
                    </a:lnTo>
                    <a:lnTo>
                      <a:pt x="1485" y="0"/>
                    </a:lnTo>
                    <a:lnTo>
                      <a:pt x="1495" y="12"/>
                    </a:lnTo>
                    <a:lnTo>
                      <a:pt x="1495" y="449"/>
                    </a:lnTo>
                    <a:lnTo>
                      <a:pt x="1485" y="460"/>
                    </a:lnTo>
                    <a:lnTo>
                      <a:pt x="10" y="460"/>
                    </a:lnTo>
                    <a:lnTo>
                      <a:pt x="0" y="449"/>
                    </a:lnTo>
                    <a:lnTo>
                      <a:pt x="0" y="12"/>
                    </a:lnTo>
                    <a:close/>
                    <a:moveTo>
                      <a:pt x="19" y="449"/>
                    </a:moveTo>
                    <a:lnTo>
                      <a:pt x="10" y="437"/>
                    </a:lnTo>
                    <a:lnTo>
                      <a:pt x="1485" y="437"/>
                    </a:lnTo>
                    <a:lnTo>
                      <a:pt x="1475" y="449"/>
                    </a:lnTo>
                    <a:lnTo>
                      <a:pt x="1475" y="12"/>
                    </a:lnTo>
                    <a:lnTo>
                      <a:pt x="1485" y="23"/>
                    </a:lnTo>
                    <a:lnTo>
                      <a:pt x="10" y="23"/>
                    </a:lnTo>
                    <a:lnTo>
                      <a:pt x="19" y="12"/>
                    </a:lnTo>
                    <a:lnTo>
                      <a:pt x="19" y="44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40" name="Rectangle 239">
                <a:hlinkClick r:id="rId6" action="ppaction://hlinkfile"/>
              </p:cNvPr>
              <p:cNvSpPr>
                <a:spLocks noChangeArrowheads="1"/>
              </p:cNvSpPr>
              <p:nvPr/>
            </p:nvSpPr>
            <p:spPr bwMode="auto">
              <a:xfrm>
                <a:off x="3818892" y="2867596"/>
                <a:ext cx="791211" cy="14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100" b="1" i="0" u="none" strike="noStrike" kern="0" cap="none" spc="0" normalizeH="0" baseline="0" noProof="0" dirty="0">
                    <a:ln>
                      <a:noFill/>
                    </a:ln>
                    <a:solidFill>
                      <a:srgbClr val="000000"/>
                    </a:solidFill>
                    <a:effectLst/>
                    <a:uLnTx/>
                    <a:uFillTx/>
                    <a:latin typeface="Calibri"/>
                    <a:ea typeface="MS Mincho"/>
                    <a:cs typeface="Times New Roman"/>
                  </a:rPr>
                  <a:t>Assessment</a:t>
                </a:r>
                <a:endParaRPr kumimoji="0" lang="en-MY" sz="11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41" name="Freeform 240"/>
              <p:cNvSpPr>
                <a:spLocks noEditPoints="1"/>
              </p:cNvSpPr>
              <p:nvPr/>
            </p:nvSpPr>
            <p:spPr bwMode="auto">
              <a:xfrm>
                <a:off x="3622677" y="3080387"/>
                <a:ext cx="50165" cy="351790"/>
              </a:xfrm>
              <a:custGeom>
                <a:avLst/>
                <a:gdLst>
                  <a:gd name="T0" fmla="*/ 39 w 79"/>
                  <a:gd name="T1" fmla="*/ 0 h 690"/>
                  <a:gd name="T2" fmla="*/ 39 w 79"/>
                  <a:gd name="T3" fmla="*/ 609 h 690"/>
                  <a:gd name="T4" fmla="*/ 29 w 79"/>
                  <a:gd name="T5" fmla="*/ 609 h 690"/>
                  <a:gd name="T6" fmla="*/ 29 w 79"/>
                  <a:gd name="T7" fmla="*/ 0 h 690"/>
                  <a:gd name="T8" fmla="*/ 39 w 79"/>
                  <a:gd name="T9" fmla="*/ 0 h 690"/>
                  <a:gd name="T10" fmla="*/ 79 w 79"/>
                  <a:gd name="T11" fmla="*/ 598 h 690"/>
                  <a:gd name="T12" fmla="*/ 39 w 79"/>
                  <a:gd name="T13" fmla="*/ 690 h 690"/>
                  <a:gd name="T14" fmla="*/ 0 w 79"/>
                  <a:gd name="T15" fmla="*/ 598 h 690"/>
                  <a:gd name="T16" fmla="*/ 79 w 79"/>
                  <a:gd name="T17" fmla="*/ 598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690">
                    <a:moveTo>
                      <a:pt x="39" y="0"/>
                    </a:moveTo>
                    <a:lnTo>
                      <a:pt x="39" y="609"/>
                    </a:lnTo>
                    <a:lnTo>
                      <a:pt x="29" y="609"/>
                    </a:lnTo>
                    <a:lnTo>
                      <a:pt x="29" y="0"/>
                    </a:lnTo>
                    <a:lnTo>
                      <a:pt x="39" y="0"/>
                    </a:lnTo>
                    <a:close/>
                    <a:moveTo>
                      <a:pt x="79" y="598"/>
                    </a:moveTo>
                    <a:lnTo>
                      <a:pt x="39" y="690"/>
                    </a:lnTo>
                    <a:lnTo>
                      <a:pt x="0" y="598"/>
                    </a:lnTo>
                    <a:lnTo>
                      <a:pt x="79" y="598"/>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42" name="Freeform 241"/>
              <p:cNvSpPr>
                <a:spLocks noEditPoints="1"/>
              </p:cNvSpPr>
              <p:nvPr/>
            </p:nvSpPr>
            <p:spPr bwMode="auto">
              <a:xfrm>
                <a:off x="1892301" y="1795146"/>
                <a:ext cx="181610" cy="58420"/>
              </a:xfrm>
              <a:custGeom>
                <a:avLst/>
                <a:gdLst>
                  <a:gd name="T0" fmla="*/ 0 w 286"/>
                  <a:gd name="T1" fmla="*/ 46 h 92"/>
                  <a:gd name="T2" fmla="*/ 217 w 286"/>
                  <a:gd name="T3" fmla="*/ 46 h 92"/>
                  <a:gd name="T4" fmla="*/ 217 w 286"/>
                  <a:gd name="T5" fmla="*/ 58 h 92"/>
                  <a:gd name="T6" fmla="*/ 0 w 286"/>
                  <a:gd name="T7" fmla="*/ 58 h 92"/>
                  <a:gd name="T8" fmla="*/ 0 w 286"/>
                  <a:gd name="T9" fmla="*/ 46 h 92"/>
                  <a:gd name="T10" fmla="*/ 207 w 286"/>
                  <a:gd name="T11" fmla="*/ 0 h 92"/>
                  <a:gd name="T12" fmla="*/ 286 w 286"/>
                  <a:gd name="T13" fmla="*/ 46 h 92"/>
                  <a:gd name="T14" fmla="*/ 207 w 286"/>
                  <a:gd name="T15" fmla="*/ 92 h 92"/>
                  <a:gd name="T16" fmla="*/ 207 w 286"/>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92">
                    <a:moveTo>
                      <a:pt x="0" y="46"/>
                    </a:moveTo>
                    <a:lnTo>
                      <a:pt x="217" y="46"/>
                    </a:lnTo>
                    <a:lnTo>
                      <a:pt x="217" y="58"/>
                    </a:lnTo>
                    <a:lnTo>
                      <a:pt x="0" y="58"/>
                    </a:lnTo>
                    <a:lnTo>
                      <a:pt x="0" y="46"/>
                    </a:lnTo>
                    <a:close/>
                    <a:moveTo>
                      <a:pt x="207" y="0"/>
                    </a:moveTo>
                    <a:lnTo>
                      <a:pt x="286" y="46"/>
                    </a:lnTo>
                    <a:lnTo>
                      <a:pt x="207" y="92"/>
                    </a:lnTo>
                    <a:lnTo>
                      <a:pt x="207" y="0"/>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43" name="Rectangle 242"/>
              <p:cNvSpPr>
                <a:spLocks noChangeArrowheads="1"/>
              </p:cNvSpPr>
              <p:nvPr/>
            </p:nvSpPr>
            <p:spPr bwMode="auto">
              <a:xfrm>
                <a:off x="3173096" y="2255521"/>
                <a:ext cx="1628776" cy="277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44" name="Freeform 243"/>
              <p:cNvSpPr>
                <a:spLocks noEditPoints="1"/>
              </p:cNvSpPr>
              <p:nvPr/>
            </p:nvSpPr>
            <p:spPr bwMode="auto">
              <a:xfrm>
                <a:off x="3166746" y="2247901"/>
                <a:ext cx="1948816" cy="292100"/>
              </a:xfrm>
              <a:custGeom>
                <a:avLst/>
                <a:gdLst>
                  <a:gd name="T0" fmla="*/ 0 w 1495"/>
                  <a:gd name="T1" fmla="*/ 12 h 460"/>
                  <a:gd name="T2" fmla="*/ 10 w 1495"/>
                  <a:gd name="T3" fmla="*/ 0 h 460"/>
                  <a:gd name="T4" fmla="*/ 1485 w 1495"/>
                  <a:gd name="T5" fmla="*/ 0 h 460"/>
                  <a:gd name="T6" fmla="*/ 1495 w 1495"/>
                  <a:gd name="T7" fmla="*/ 12 h 460"/>
                  <a:gd name="T8" fmla="*/ 1495 w 1495"/>
                  <a:gd name="T9" fmla="*/ 449 h 460"/>
                  <a:gd name="T10" fmla="*/ 1485 w 1495"/>
                  <a:gd name="T11" fmla="*/ 460 h 460"/>
                  <a:gd name="T12" fmla="*/ 10 w 1495"/>
                  <a:gd name="T13" fmla="*/ 460 h 460"/>
                  <a:gd name="T14" fmla="*/ 0 w 1495"/>
                  <a:gd name="T15" fmla="*/ 449 h 460"/>
                  <a:gd name="T16" fmla="*/ 0 w 1495"/>
                  <a:gd name="T17" fmla="*/ 12 h 460"/>
                  <a:gd name="T18" fmla="*/ 19 w 1495"/>
                  <a:gd name="T19" fmla="*/ 449 h 460"/>
                  <a:gd name="T20" fmla="*/ 10 w 1495"/>
                  <a:gd name="T21" fmla="*/ 437 h 460"/>
                  <a:gd name="T22" fmla="*/ 1485 w 1495"/>
                  <a:gd name="T23" fmla="*/ 437 h 460"/>
                  <a:gd name="T24" fmla="*/ 1475 w 1495"/>
                  <a:gd name="T25" fmla="*/ 449 h 460"/>
                  <a:gd name="T26" fmla="*/ 1475 w 1495"/>
                  <a:gd name="T27" fmla="*/ 12 h 460"/>
                  <a:gd name="T28" fmla="*/ 1485 w 1495"/>
                  <a:gd name="T29" fmla="*/ 23 h 460"/>
                  <a:gd name="T30" fmla="*/ 10 w 1495"/>
                  <a:gd name="T31" fmla="*/ 23 h 460"/>
                  <a:gd name="T32" fmla="*/ 19 w 1495"/>
                  <a:gd name="T33" fmla="*/ 12 h 460"/>
                  <a:gd name="T34" fmla="*/ 19 w 1495"/>
                  <a:gd name="T35" fmla="*/ 44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5" h="460">
                    <a:moveTo>
                      <a:pt x="0" y="12"/>
                    </a:moveTo>
                    <a:lnTo>
                      <a:pt x="10" y="0"/>
                    </a:lnTo>
                    <a:lnTo>
                      <a:pt x="1485" y="0"/>
                    </a:lnTo>
                    <a:lnTo>
                      <a:pt x="1495" y="12"/>
                    </a:lnTo>
                    <a:lnTo>
                      <a:pt x="1495" y="449"/>
                    </a:lnTo>
                    <a:lnTo>
                      <a:pt x="1485" y="460"/>
                    </a:lnTo>
                    <a:lnTo>
                      <a:pt x="10" y="460"/>
                    </a:lnTo>
                    <a:lnTo>
                      <a:pt x="0" y="449"/>
                    </a:lnTo>
                    <a:lnTo>
                      <a:pt x="0" y="12"/>
                    </a:lnTo>
                    <a:close/>
                    <a:moveTo>
                      <a:pt x="19" y="449"/>
                    </a:moveTo>
                    <a:lnTo>
                      <a:pt x="10" y="437"/>
                    </a:lnTo>
                    <a:lnTo>
                      <a:pt x="1485" y="437"/>
                    </a:lnTo>
                    <a:lnTo>
                      <a:pt x="1475" y="449"/>
                    </a:lnTo>
                    <a:lnTo>
                      <a:pt x="1475" y="12"/>
                    </a:lnTo>
                    <a:lnTo>
                      <a:pt x="1485" y="23"/>
                    </a:lnTo>
                    <a:lnTo>
                      <a:pt x="10" y="23"/>
                    </a:lnTo>
                    <a:lnTo>
                      <a:pt x="19" y="12"/>
                    </a:lnTo>
                    <a:lnTo>
                      <a:pt x="19" y="44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45" name="Rectangle 244">
                <a:hlinkClick r:id="rId7" action="ppaction://hlinkfile"/>
              </p:cNvPr>
              <p:cNvSpPr>
                <a:spLocks noChangeArrowheads="1"/>
              </p:cNvSpPr>
              <p:nvPr/>
            </p:nvSpPr>
            <p:spPr bwMode="auto">
              <a:xfrm>
                <a:off x="3965577" y="2320361"/>
                <a:ext cx="556260" cy="14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100" b="1" i="0" u="none" strike="noStrike" kern="0" cap="none" spc="0" normalizeH="0" baseline="0" noProof="0" dirty="0">
                    <a:ln>
                      <a:noFill/>
                    </a:ln>
                    <a:solidFill>
                      <a:srgbClr val="000000"/>
                    </a:solidFill>
                    <a:effectLst/>
                    <a:uLnTx/>
                    <a:uFillTx/>
                    <a:latin typeface="Calibri"/>
                    <a:ea typeface="MS Mincho"/>
                    <a:cs typeface="Times New Roman"/>
                  </a:rPr>
                  <a:t>Delivery </a:t>
                </a:r>
                <a:endParaRPr kumimoji="0" lang="en-MY" sz="11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46" name="Freeform 245"/>
              <p:cNvSpPr>
                <a:spLocks noEditPoints="1"/>
              </p:cNvSpPr>
              <p:nvPr/>
            </p:nvSpPr>
            <p:spPr bwMode="auto">
              <a:xfrm>
                <a:off x="3616327" y="2533017"/>
                <a:ext cx="50165" cy="276860"/>
              </a:xfrm>
              <a:custGeom>
                <a:avLst/>
                <a:gdLst>
                  <a:gd name="T0" fmla="*/ 49 w 79"/>
                  <a:gd name="T1" fmla="*/ 0 h 436"/>
                  <a:gd name="T2" fmla="*/ 49 w 79"/>
                  <a:gd name="T3" fmla="*/ 356 h 436"/>
                  <a:gd name="T4" fmla="*/ 39 w 79"/>
                  <a:gd name="T5" fmla="*/ 356 h 436"/>
                  <a:gd name="T6" fmla="*/ 39 w 79"/>
                  <a:gd name="T7" fmla="*/ 0 h 436"/>
                  <a:gd name="T8" fmla="*/ 49 w 79"/>
                  <a:gd name="T9" fmla="*/ 0 h 436"/>
                  <a:gd name="T10" fmla="*/ 79 w 79"/>
                  <a:gd name="T11" fmla="*/ 344 h 436"/>
                  <a:gd name="T12" fmla="*/ 39 w 79"/>
                  <a:gd name="T13" fmla="*/ 436 h 436"/>
                  <a:gd name="T14" fmla="*/ 0 w 79"/>
                  <a:gd name="T15" fmla="*/ 344 h 436"/>
                  <a:gd name="T16" fmla="*/ 79 w 79"/>
                  <a:gd name="T17" fmla="*/ 34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36">
                    <a:moveTo>
                      <a:pt x="49" y="0"/>
                    </a:moveTo>
                    <a:lnTo>
                      <a:pt x="49" y="356"/>
                    </a:lnTo>
                    <a:lnTo>
                      <a:pt x="39" y="356"/>
                    </a:lnTo>
                    <a:lnTo>
                      <a:pt x="39" y="0"/>
                    </a:lnTo>
                    <a:lnTo>
                      <a:pt x="49" y="0"/>
                    </a:lnTo>
                    <a:close/>
                    <a:moveTo>
                      <a:pt x="79" y="344"/>
                    </a:moveTo>
                    <a:lnTo>
                      <a:pt x="39" y="436"/>
                    </a:lnTo>
                    <a:lnTo>
                      <a:pt x="0" y="344"/>
                    </a:lnTo>
                    <a:lnTo>
                      <a:pt x="79" y="344"/>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grpSp>
            <p:nvGrpSpPr>
              <p:cNvPr id="247" name="Group 246"/>
              <p:cNvGrpSpPr>
                <a:grpSpLocks/>
              </p:cNvGrpSpPr>
              <p:nvPr/>
            </p:nvGrpSpPr>
            <p:grpSpPr bwMode="auto">
              <a:xfrm>
                <a:off x="3511552" y="626111"/>
                <a:ext cx="1098550" cy="767715"/>
                <a:chOff x="6544" y="-243"/>
                <a:chExt cx="1730" cy="1209"/>
              </a:xfrm>
            </p:grpSpPr>
            <p:sp>
              <p:nvSpPr>
                <p:cNvPr id="270" name="Rectangle 269"/>
                <p:cNvSpPr>
                  <a:spLocks noChangeArrowheads="1"/>
                </p:cNvSpPr>
                <p:nvPr/>
              </p:nvSpPr>
              <p:spPr bwMode="auto">
                <a:xfrm>
                  <a:off x="6570" y="449"/>
                  <a:ext cx="1433" cy="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71" name="Freeform 270"/>
                <p:cNvSpPr>
                  <a:spLocks noEditPoints="1"/>
                </p:cNvSpPr>
                <p:nvPr/>
              </p:nvSpPr>
              <p:spPr bwMode="auto">
                <a:xfrm>
                  <a:off x="6553" y="-243"/>
                  <a:ext cx="1721" cy="1209"/>
                </a:xfrm>
                <a:custGeom>
                  <a:avLst/>
                  <a:gdLst>
                    <a:gd name="T0" fmla="*/ 0 w 1987"/>
                    <a:gd name="T1" fmla="*/ 11 h 758"/>
                    <a:gd name="T2" fmla="*/ 10 w 1987"/>
                    <a:gd name="T3" fmla="*/ 0 h 758"/>
                    <a:gd name="T4" fmla="*/ 1977 w 1987"/>
                    <a:gd name="T5" fmla="*/ 0 h 758"/>
                    <a:gd name="T6" fmla="*/ 1987 w 1987"/>
                    <a:gd name="T7" fmla="*/ 11 h 758"/>
                    <a:gd name="T8" fmla="*/ 1987 w 1987"/>
                    <a:gd name="T9" fmla="*/ 747 h 758"/>
                    <a:gd name="T10" fmla="*/ 1977 w 1987"/>
                    <a:gd name="T11" fmla="*/ 758 h 758"/>
                    <a:gd name="T12" fmla="*/ 10 w 1987"/>
                    <a:gd name="T13" fmla="*/ 758 h 758"/>
                    <a:gd name="T14" fmla="*/ 0 w 1987"/>
                    <a:gd name="T15" fmla="*/ 747 h 758"/>
                    <a:gd name="T16" fmla="*/ 0 w 1987"/>
                    <a:gd name="T17" fmla="*/ 11 h 758"/>
                    <a:gd name="T18" fmla="*/ 20 w 1987"/>
                    <a:gd name="T19" fmla="*/ 747 h 758"/>
                    <a:gd name="T20" fmla="*/ 10 w 1987"/>
                    <a:gd name="T21" fmla="*/ 735 h 758"/>
                    <a:gd name="T22" fmla="*/ 1977 w 1987"/>
                    <a:gd name="T23" fmla="*/ 735 h 758"/>
                    <a:gd name="T24" fmla="*/ 1967 w 1987"/>
                    <a:gd name="T25" fmla="*/ 747 h 758"/>
                    <a:gd name="T26" fmla="*/ 1967 w 1987"/>
                    <a:gd name="T27" fmla="*/ 11 h 758"/>
                    <a:gd name="T28" fmla="*/ 1977 w 1987"/>
                    <a:gd name="T29" fmla="*/ 23 h 758"/>
                    <a:gd name="T30" fmla="*/ 10 w 1987"/>
                    <a:gd name="T31" fmla="*/ 23 h 758"/>
                    <a:gd name="T32" fmla="*/ 20 w 1987"/>
                    <a:gd name="T33" fmla="*/ 11 h 758"/>
                    <a:gd name="T34" fmla="*/ 20 w 1987"/>
                    <a:gd name="T35" fmla="*/ 747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7" h="758">
                      <a:moveTo>
                        <a:pt x="0" y="11"/>
                      </a:moveTo>
                      <a:lnTo>
                        <a:pt x="10" y="0"/>
                      </a:lnTo>
                      <a:lnTo>
                        <a:pt x="1977" y="0"/>
                      </a:lnTo>
                      <a:lnTo>
                        <a:pt x="1987" y="11"/>
                      </a:lnTo>
                      <a:lnTo>
                        <a:pt x="1987" y="747"/>
                      </a:lnTo>
                      <a:lnTo>
                        <a:pt x="1977" y="758"/>
                      </a:lnTo>
                      <a:lnTo>
                        <a:pt x="10" y="758"/>
                      </a:lnTo>
                      <a:lnTo>
                        <a:pt x="0" y="747"/>
                      </a:lnTo>
                      <a:lnTo>
                        <a:pt x="0" y="11"/>
                      </a:lnTo>
                      <a:close/>
                      <a:moveTo>
                        <a:pt x="20" y="747"/>
                      </a:moveTo>
                      <a:lnTo>
                        <a:pt x="10" y="735"/>
                      </a:lnTo>
                      <a:lnTo>
                        <a:pt x="1977" y="735"/>
                      </a:lnTo>
                      <a:lnTo>
                        <a:pt x="1967" y="747"/>
                      </a:lnTo>
                      <a:lnTo>
                        <a:pt x="1967" y="11"/>
                      </a:lnTo>
                      <a:lnTo>
                        <a:pt x="1977" y="23"/>
                      </a:lnTo>
                      <a:lnTo>
                        <a:pt x="10" y="23"/>
                      </a:lnTo>
                      <a:lnTo>
                        <a:pt x="20" y="11"/>
                      </a:lnTo>
                      <a:lnTo>
                        <a:pt x="20" y="747"/>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72" name="Rectangle 271">
                  <a:hlinkClick r:id="rId8" action="ppaction://hlinkfile"/>
                </p:cNvPr>
                <p:cNvSpPr>
                  <a:spLocks noChangeArrowheads="1"/>
                </p:cNvSpPr>
                <p:nvPr/>
              </p:nvSpPr>
              <p:spPr bwMode="auto">
                <a:xfrm>
                  <a:off x="6544" y="168"/>
                  <a:ext cx="173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Arial"/>
                      <a:ea typeface="MS Mincho"/>
                      <a:cs typeface="Times New Roman"/>
                    </a:rPr>
                    <a:t>Review/input/survey </a:t>
                  </a:r>
                  <a:r>
                    <a:rPr kumimoji="0" lang="en-GB" sz="900" b="1" i="0" u="none" strike="noStrike" kern="0" cap="none" spc="0" normalizeH="0" baseline="0" noProof="0" dirty="0" smtClean="0">
                      <a:ln>
                        <a:noFill/>
                      </a:ln>
                      <a:solidFill>
                        <a:srgbClr val="000000"/>
                      </a:solidFill>
                      <a:effectLst/>
                      <a:uLnTx/>
                      <a:uFillTx/>
                      <a:latin typeface="Arial"/>
                      <a:ea typeface="MS Mincho"/>
                      <a:cs typeface="Times New Roman"/>
                    </a:rPr>
                    <a:t>by stakeholders</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grpSp>
          <p:sp>
            <p:nvSpPr>
              <p:cNvPr id="248" name="Rectangle 247"/>
              <p:cNvSpPr>
                <a:spLocks noChangeArrowheads="1"/>
              </p:cNvSpPr>
              <p:nvPr/>
            </p:nvSpPr>
            <p:spPr bwMode="auto">
              <a:xfrm>
                <a:off x="4039116" y="1529003"/>
                <a:ext cx="507365" cy="30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100" b="1" i="0" u="none" strike="noStrike" kern="0" cap="none" spc="0" normalizeH="0" baseline="0" noProof="0" dirty="0">
                    <a:ln>
                      <a:noFill/>
                    </a:ln>
                    <a:effectLst/>
                    <a:uLnTx/>
                    <a:uFillTx/>
                    <a:latin typeface="Calibri"/>
                    <a:ea typeface="MS Mincho"/>
                    <a:cs typeface="Times New Roman"/>
                  </a:rPr>
                  <a:t>Academic Divisions</a:t>
                </a:r>
                <a:endParaRPr kumimoji="0" lang="en-MY" sz="1100" b="0" i="0" u="none" strike="noStrike" kern="0" cap="none" spc="0" normalizeH="0" baseline="0" noProof="0" dirty="0">
                  <a:ln>
                    <a:noFill/>
                  </a:ln>
                  <a:effectLst/>
                  <a:uLnTx/>
                  <a:uFillTx/>
                  <a:latin typeface="Calibri"/>
                  <a:ea typeface="MS Mincho"/>
                  <a:cs typeface="Times New Roman"/>
                </a:endParaRPr>
              </a:p>
            </p:txBody>
          </p:sp>
          <p:sp>
            <p:nvSpPr>
              <p:cNvPr id="249" name="Freeform 248"/>
              <p:cNvSpPr>
                <a:spLocks noEditPoints="1"/>
              </p:cNvSpPr>
              <p:nvPr/>
            </p:nvSpPr>
            <p:spPr bwMode="auto">
              <a:xfrm>
                <a:off x="4178302" y="3432177"/>
                <a:ext cx="949325" cy="365125"/>
              </a:xfrm>
              <a:custGeom>
                <a:avLst/>
                <a:gdLst>
                  <a:gd name="T0" fmla="*/ 0 w 1495"/>
                  <a:gd name="T1" fmla="*/ 12 h 575"/>
                  <a:gd name="T2" fmla="*/ 9 w 1495"/>
                  <a:gd name="T3" fmla="*/ 0 h 575"/>
                  <a:gd name="T4" fmla="*/ 1485 w 1495"/>
                  <a:gd name="T5" fmla="*/ 0 h 575"/>
                  <a:gd name="T6" fmla="*/ 1495 w 1495"/>
                  <a:gd name="T7" fmla="*/ 12 h 575"/>
                  <a:gd name="T8" fmla="*/ 1495 w 1495"/>
                  <a:gd name="T9" fmla="*/ 564 h 575"/>
                  <a:gd name="T10" fmla="*/ 1485 w 1495"/>
                  <a:gd name="T11" fmla="*/ 575 h 575"/>
                  <a:gd name="T12" fmla="*/ 9 w 1495"/>
                  <a:gd name="T13" fmla="*/ 575 h 575"/>
                  <a:gd name="T14" fmla="*/ 0 w 1495"/>
                  <a:gd name="T15" fmla="*/ 564 h 575"/>
                  <a:gd name="T16" fmla="*/ 0 w 1495"/>
                  <a:gd name="T17" fmla="*/ 12 h 575"/>
                  <a:gd name="T18" fmla="*/ 19 w 1495"/>
                  <a:gd name="T19" fmla="*/ 564 h 575"/>
                  <a:gd name="T20" fmla="*/ 9 w 1495"/>
                  <a:gd name="T21" fmla="*/ 552 h 575"/>
                  <a:gd name="T22" fmla="*/ 1485 w 1495"/>
                  <a:gd name="T23" fmla="*/ 552 h 575"/>
                  <a:gd name="T24" fmla="*/ 1475 w 1495"/>
                  <a:gd name="T25" fmla="*/ 564 h 575"/>
                  <a:gd name="T26" fmla="*/ 1475 w 1495"/>
                  <a:gd name="T27" fmla="*/ 12 h 575"/>
                  <a:gd name="T28" fmla="*/ 1485 w 1495"/>
                  <a:gd name="T29" fmla="*/ 23 h 575"/>
                  <a:gd name="T30" fmla="*/ 9 w 1495"/>
                  <a:gd name="T31" fmla="*/ 23 h 575"/>
                  <a:gd name="T32" fmla="*/ 19 w 1495"/>
                  <a:gd name="T33" fmla="*/ 12 h 575"/>
                  <a:gd name="T34" fmla="*/ 19 w 1495"/>
                  <a:gd name="T35" fmla="*/ 564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5" h="575">
                    <a:moveTo>
                      <a:pt x="0" y="12"/>
                    </a:moveTo>
                    <a:lnTo>
                      <a:pt x="9" y="0"/>
                    </a:lnTo>
                    <a:lnTo>
                      <a:pt x="1485" y="0"/>
                    </a:lnTo>
                    <a:lnTo>
                      <a:pt x="1495" y="12"/>
                    </a:lnTo>
                    <a:lnTo>
                      <a:pt x="1495" y="564"/>
                    </a:lnTo>
                    <a:lnTo>
                      <a:pt x="1485" y="575"/>
                    </a:lnTo>
                    <a:lnTo>
                      <a:pt x="9" y="575"/>
                    </a:lnTo>
                    <a:lnTo>
                      <a:pt x="0" y="564"/>
                    </a:lnTo>
                    <a:lnTo>
                      <a:pt x="0" y="12"/>
                    </a:lnTo>
                    <a:close/>
                    <a:moveTo>
                      <a:pt x="19" y="564"/>
                    </a:moveTo>
                    <a:lnTo>
                      <a:pt x="9" y="552"/>
                    </a:lnTo>
                    <a:lnTo>
                      <a:pt x="1485" y="552"/>
                    </a:lnTo>
                    <a:lnTo>
                      <a:pt x="1475" y="564"/>
                    </a:lnTo>
                    <a:lnTo>
                      <a:pt x="1475" y="12"/>
                    </a:lnTo>
                    <a:lnTo>
                      <a:pt x="1485" y="23"/>
                    </a:lnTo>
                    <a:lnTo>
                      <a:pt x="9" y="23"/>
                    </a:lnTo>
                    <a:lnTo>
                      <a:pt x="19" y="12"/>
                    </a:lnTo>
                    <a:lnTo>
                      <a:pt x="19" y="564"/>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50" name="Rectangle 249">
                <a:hlinkClick r:id="rId9" action="ppaction://hlinkfile"/>
              </p:cNvPr>
              <p:cNvSpPr>
                <a:spLocks noChangeArrowheads="1"/>
              </p:cNvSpPr>
              <p:nvPr/>
            </p:nvSpPr>
            <p:spPr bwMode="auto">
              <a:xfrm>
                <a:off x="4392932" y="3473706"/>
                <a:ext cx="502920" cy="255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smtClean="0">
                    <a:ln>
                      <a:noFill/>
                    </a:ln>
                    <a:solidFill>
                      <a:srgbClr val="000000"/>
                    </a:solidFill>
                    <a:effectLst/>
                    <a:uLnTx/>
                    <a:uFillTx/>
                    <a:latin typeface="Calibri"/>
                    <a:ea typeface="MS Mincho"/>
                    <a:cs typeface="Times New Roman"/>
                  </a:rPr>
                  <a:t>Evaluation (PER)</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252" name="Freeform 251"/>
              <p:cNvSpPr>
                <a:spLocks noEditPoints="1"/>
              </p:cNvSpPr>
              <p:nvPr/>
            </p:nvSpPr>
            <p:spPr bwMode="auto">
              <a:xfrm rot="10800000">
                <a:off x="4780282" y="2540002"/>
                <a:ext cx="55880" cy="269875"/>
              </a:xfrm>
              <a:custGeom>
                <a:avLst/>
                <a:gdLst>
                  <a:gd name="T0" fmla="*/ 39 w 79"/>
                  <a:gd name="T1" fmla="*/ 425 h 425"/>
                  <a:gd name="T2" fmla="*/ 39 w 79"/>
                  <a:gd name="T3" fmla="*/ 80 h 425"/>
                  <a:gd name="T4" fmla="*/ 49 w 79"/>
                  <a:gd name="T5" fmla="*/ 80 h 425"/>
                  <a:gd name="T6" fmla="*/ 49 w 79"/>
                  <a:gd name="T7" fmla="*/ 425 h 425"/>
                  <a:gd name="T8" fmla="*/ 39 w 79"/>
                  <a:gd name="T9" fmla="*/ 425 h 425"/>
                  <a:gd name="T10" fmla="*/ 0 w 79"/>
                  <a:gd name="T11" fmla="*/ 92 h 425"/>
                  <a:gd name="T12" fmla="*/ 39 w 79"/>
                  <a:gd name="T13" fmla="*/ 0 h 425"/>
                  <a:gd name="T14" fmla="*/ 79 w 79"/>
                  <a:gd name="T15" fmla="*/ 92 h 425"/>
                  <a:gd name="T16" fmla="*/ 0 w 79"/>
                  <a:gd name="T17" fmla="*/ 9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25">
                    <a:moveTo>
                      <a:pt x="39" y="425"/>
                    </a:moveTo>
                    <a:lnTo>
                      <a:pt x="39" y="80"/>
                    </a:lnTo>
                    <a:lnTo>
                      <a:pt x="49" y="80"/>
                    </a:lnTo>
                    <a:lnTo>
                      <a:pt x="49" y="425"/>
                    </a:lnTo>
                    <a:lnTo>
                      <a:pt x="39" y="425"/>
                    </a:lnTo>
                    <a:close/>
                    <a:moveTo>
                      <a:pt x="0" y="92"/>
                    </a:moveTo>
                    <a:lnTo>
                      <a:pt x="39" y="0"/>
                    </a:lnTo>
                    <a:lnTo>
                      <a:pt x="79" y="92"/>
                    </a:lnTo>
                    <a:lnTo>
                      <a:pt x="0" y="92"/>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53" name="Freeform 252"/>
              <p:cNvSpPr>
                <a:spLocks noEditPoints="1"/>
              </p:cNvSpPr>
              <p:nvPr/>
            </p:nvSpPr>
            <p:spPr bwMode="auto">
              <a:xfrm rot="10800000" flipH="1">
                <a:off x="4763772" y="3101977"/>
                <a:ext cx="57150" cy="330200"/>
              </a:xfrm>
              <a:custGeom>
                <a:avLst/>
                <a:gdLst>
                  <a:gd name="T0" fmla="*/ 39 w 79"/>
                  <a:gd name="T1" fmla="*/ 425 h 425"/>
                  <a:gd name="T2" fmla="*/ 39 w 79"/>
                  <a:gd name="T3" fmla="*/ 80 h 425"/>
                  <a:gd name="T4" fmla="*/ 49 w 79"/>
                  <a:gd name="T5" fmla="*/ 80 h 425"/>
                  <a:gd name="T6" fmla="*/ 49 w 79"/>
                  <a:gd name="T7" fmla="*/ 425 h 425"/>
                  <a:gd name="T8" fmla="*/ 39 w 79"/>
                  <a:gd name="T9" fmla="*/ 425 h 425"/>
                  <a:gd name="T10" fmla="*/ 0 w 79"/>
                  <a:gd name="T11" fmla="*/ 92 h 425"/>
                  <a:gd name="T12" fmla="*/ 39 w 79"/>
                  <a:gd name="T13" fmla="*/ 0 h 425"/>
                  <a:gd name="T14" fmla="*/ 79 w 79"/>
                  <a:gd name="T15" fmla="*/ 92 h 425"/>
                  <a:gd name="T16" fmla="*/ 0 w 79"/>
                  <a:gd name="T17" fmla="*/ 9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25">
                    <a:moveTo>
                      <a:pt x="39" y="425"/>
                    </a:moveTo>
                    <a:lnTo>
                      <a:pt x="39" y="80"/>
                    </a:lnTo>
                    <a:lnTo>
                      <a:pt x="49" y="80"/>
                    </a:lnTo>
                    <a:lnTo>
                      <a:pt x="49" y="425"/>
                    </a:lnTo>
                    <a:lnTo>
                      <a:pt x="39" y="425"/>
                    </a:lnTo>
                    <a:close/>
                    <a:moveTo>
                      <a:pt x="0" y="92"/>
                    </a:moveTo>
                    <a:lnTo>
                      <a:pt x="39" y="0"/>
                    </a:lnTo>
                    <a:lnTo>
                      <a:pt x="79" y="92"/>
                    </a:lnTo>
                    <a:lnTo>
                      <a:pt x="0" y="92"/>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cxnSp>
            <p:nvCxnSpPr>
              <p:cNvPr id="254" name="AutoShape 86"/>
              <p:cNvCxnSpPr>
                <a:cxnSpLocks noChangeShapeType="1"/>
              </p:cNvCxnSpPr>
              <p:nvPr/>
            </p:nvCxnSpPr>
            <p:spPr bwMode="auto">
              <a:xfrm flipH="1">
                <a:off x="2413002" y="3790318"/>
                <a:ext cx="2377441" cy="365760"/>
              </a:xfrm>
              <a:prstGeom prst="bentConnector3">
                <a:avLst>
                  <a:gd name="adj1" fmla="val -324"/>
                </a:avLst>
              </a:prstGeom>
              <a:noFill/>
              <a:ln w="15875">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255" name="AutoShape 90"/>
              <p:cNvCxnSpPr>
                <a:cxnSpLocks noChangeShapeType="1"/>
              </p:cNvCxnSpPr>
              <p:nvPr/>
            </p:nvCxnSpPr>
            <p:spPr bwMode="auto">
              <a:xfrm>
                <a:off x="2698116" y="1267355"/>
                <a:ext cx="822960" cy="635"/>
              </a:xfrm>
              <a:prstGeom prst="straightConnector1">
                <a:avLst/>
              </a:prstGeom>
              <a:noFill/>
              <a:ln w="19050">
                <a:solidFill>
                  <a:srgbClr val="00B0F0"/>
                </a:solidFill>
                <a:round/>
                <a:headEnd/>
                <a:tailEnd type="triangle" w="med" len="med"/>
              </a:ln>
              <a:extLst>
                <a:ext uri="{909E8E84-426E-40DD-AFC4-6F175D3DCCD1}">
                  <a14:hiddenFill xmlns:a14="http://schemas.microsoft.com/office/drawing/2010/main">
                    <a:noFill/>
                  </a14:hiddenFill>
                </a:ext>
              </a:extLst>
            </p:spPr>
          </p:cxnSp>
          <p:cxnSp>
            <p:nvCxnSpPr>
              <p:cNvPr id="256" name="AutoShape 91"/>
              <p:cNvCxnSpPr>
                <a:cxnSpLocks noChangeShapeType="1"/>
              </p:cNvCxnSpPr>
              <p:nvPr/>
            </p:nvCxnSpPr>
            <p:spPr bwMode="auto">
              <a:xfrm>
                <a:off x="2701927" y="817881"/>
                <a:ext cx="822960" cy="635"/>
              </a:xfrm>
              <a:prstGeom prst="straightConnector1">
                <a:avLst/>
              </a:prstGeom>
              <a:noFill/>
              <a:ln w="12700">
                <a:solidFill>
                  <a:srgbClr val="E36C0A"/>
                </a:solidFill>
                <a:round/>
                <a:headEnd/>
                <a:tailEnd type="triangle" w="med" len="med"/>
              </a:ln>
              <a:extLst>
                <a:ext uri="{909E8E84-426E-40DD-AFC4-6F175D3DCCD1}">
                  <a14:hiddenFill xmlns:a14="http://schemas.microsoft.com/office/drawing/2010/main">
                    <a:noFill/>
                  </a14:hiddenFill>
                </a:ext>
              </a:extLst>
            </p:spPr>
          </p:cxnSp>
          <p:grpSp>
            <p:nvGrpSpPr>
              <p:cNvPr id="257" name="Group 256"/>
              <p:cNvGrpSpPr>
                <a:grpSpLocks/>
              </p:cNvGrpSpPr>
              <p:nvPr/>
            </p:nvGrpSpPr>
            <p:grpSpPr bwMode="auto">
              <a:xfrm>
                <a:off x="2396491" y="822325"/>
                <a:ext cx="3081021" cy="3609976"/>
                <a:chOff x="3774" y="66"/>
                <a:chExt cx="4852" cy="5685"/>
              </a:xfrm>
            </p:grpSpPr>
            <p:cxnSp>
              <p:nvCxnSpPr>
                <p:cNvPr id="268" name="AutoShape 93"/>
                <p:cNvCxnSpPr>
                  <a:cxnSpLocks noChangeShapeType="1"/>
                </p:cNvCxnSpPr>
                <p:nvPr/>
              </p:nvCxnSpPr>
              <p:spPr bwMode="auto">
                <a:xfrm rot="5400000">
                  <a:off x="3350" y="490"/>
                  <a:ext cx="5685" cy="4838"/>
                </a:xfrm>
                <a:prstGeom prst="bentConnector2">
                  <a:avLst/>
                </a:prstGeom>
                <a:noFill/>
                <a:ln w="12700">
                  <a:solidFill>
                    <a:srgbClr val="E36C0A"/>
                  </a:solidFill>
                  <a:miter lim="800000"/>
                  <a:headEnd/>
                  <a:tailEnd type="triangle" w="med" len="med"/>
                </a:ln>
                <a:extLst>
                  <a:ext uri="{909E8E84-426E-40DD-AFC4-6F175D3DCCD1}">
                    <a14:hiddenFill xmlns:a14="http://schemas.microsoft.com/office/drawing/2010/main">
                      <a:noFill/>
                    </a14:hiddenFill>
                  </a:ext>
                </a:extLst>
              </p:spPr>
            </p:cxnSp>
            <p:cxnSp>
              <p:nvCxnSpPr>
                <p:cNvPr id="269" name="AutoShape 94"/>
                <p:cNvCxnSpPr>
                  <a:cxnSpLocks noChangeShapeType="1"/>
                </p:cNvCxnSpPr>
                <p:nvPr/>
              </p:nvCxnSpPr>
              <p:spPr bwMode="auto">
                <a:xfrm flipV="1">
                  <a:off x="7260" y="66"/>
                  <a:ext cx="1366" cy="14"/>
                </a:xfrm>
                <a:prstGeom prst="straightConnector1">
                  <a:avLst/>
                </a:prstGeom>
                <a:noFill/>
                <a:ln w="12700">
                  <a:solidFill>
                    <a:srgbClr val="E36C0A"/>
                  </a:solidFill>
                  <a:round/>
                  <a:headEnd/>
                  <a:tailEnd/>
                </a:ln>
                <a:extLst>
                  <a:ext uri="{909E8E84-426E-40DD-AFC4-6F175D3DCCD1}">
                    <a14:hiddenFill xmlns:a14="http://schemas.microsoft.com/office/drawing/2010/main">
                      <a:noFill/>
                    </a14:hiddenFill>
                  </a:ext>
                </a:extLst>
              </p:spPr>
            </p:cxnSp>
          </p:grpSp>
          <p:cxnSp>
            <p:nvCxnSpPr>
              <p:cNvPr id="266" name="AutoShape 96"/>
              <p:cNvCxnSpPr>
                <a:cxnSpLocks noChangeShapeType="1"/>
              </p:cNvCxnSpPr>
              <p:nvPr/>
            </p:nvCxnSpPr>
            <p:spPr bwMode="auto">
              <a:xfrm>
                <a:off x="4801873" y="1267990"/>
                <a:ext cx="635" cy="995150"/>
              </a:xfrm>
              <a:prstGeom prst="straightConnector1">
                <a:avLst/>
              </a:prstGeom>
              <a:noFill/>
              <a:ln w="19050">
                <a:solidFill>
                  <a:srgbClr val="00B0F0"/>
                </a:solidFill>
                <a:round/>
                <a:headEnd/>
                <a:tailEnd type="triangle" w="med" len="med"/>
              </a:ln>
              <a:extLst>
                <a:ext uri="{909E8E84-426E-40DD-AFC4-6F175D3DCCD1}">
                  <a14:hiddenFill xmlns:a14="http://schemas.microsoft.com/office/drawing/2010/main">
                    <a:noFill/>
                  </a14:hiddenFill>
                </a:ext>
              </a:extLst>
            </p:spPr>
          </p:cxnSp>
          <p:grpSp>
            <p:nvGrpSpPr>
              <p:cNvPr id="259" name="Group 258"/>
              <p:cNvGrpSpPr/>
              <p:nvPr/>
            </p:nvGrpSpPr>
            <p:grpSpPr>
              <a:xfrm>
                <a:off x="979805" y="1519401"/>
                <a:ext cx="4235769" cy="2523542"/>
                <a:chOff x="979805" y="1519401"/>
                <a:chExt cx="4235767" cy="2523542"/>
              </a:xfrm>
            </p:grpSpPr>
            <p:cxnSp>
              <p:nvCxnSpPr>
                <p:cNvPr id="260" name="Straight Connector 259"/>
                <p:cNvCxnSpPr/>
                <p:nvPr/>
              </p:nvCxnSpPr>
              <p:spPr>
                <a:xfrm>
                  <a:off x="994727" y="1519401"/>
                  <a:ext cx="4220845" cy="0"/>
                </a:xfrm>
                <a:prstGeom prst="line">
                  <a:avLst/>
                </a:prstGeom>
                <a:noFill/>
                <a:ln w="22225" cap="flat" cmpd="sng" algn="ctr">
                  <a:solidFill>
                    <a:sysClr val="window" lastClr="FFFFFF">
                      <a:lumMod val="65000"/>
                    </a:sysClr>
                  </a:solidFill>
                  <a:prstDash val="sysDash"/>
                </a:ln>
                <a:effectLst/>
              </p:spPr>
            </p:cxnSp>
            <p:cxnSp>
              <p:nvCxnSpPr>
                <p:cNvPr id="261" name="Straight Connector 260"/>
                <p:cNvCxnSpPr/>
                <p:nvPr/>
              </p:nvCxnSpPr>
              <p:spPr>
                <a:xfrm flipH="1">
                  <a:off x="5200650" y="1519401"/>
                  <a:ext cx="1" cy="2523542"/>
                </a:xfrm>
                <a:prstGeom prst="line">
                  <a:avLst/>
                </a:prstGeom>
                <a:noFill/>
                <a:ln w="22225" cap="flat" cmpd="sng" algn="ctr">
                  <a:solidFill>
                    <a:sysClr val="window" lastClr="FFFFFF">
                      <a:lumMod val="65000"/>
                    </a:sysClr>
                  </a:solidFill>
                  <a:prstDash val="sysDash"/>
                </a:ln>
                <a:effectLst/>
              </p:spPr>
            </p:cxnSp>
            <p:cxnSp>
              <p:nvCxnSpPr>
                <p:cNvPr id="262" name="Straight Connector 261"/>
                <p:cNvCxnSpPr/>
                <p:nvPr/>
              </p:nvCxnSpPr>
              <p:spPr>
                <a:xfrm>
                  <a:off x="979805" y="1519401"/>
                  <a:ext cx="0" cy="548150"/>
                </a:xfrm>
                <a:prstGeom prst="line">
                  <a:avLst/>
                </a:prstGeom>
                <a:noFill/>
                <a:ln w="22225" cap="flat" cmpd="sng" algn="ctr">
                  <a:solidFill>
                    <a:sysClr val="window" lastClr="FFFFFF">
                      <a:lumMod val="65000"/>
                    </a:sysClr>
                  </a:solidFill>
                  <a:prstDash val="sysDash"/>
                </a:ln>
                <a:effectLst/>
              </p:spPr>
            </p:cxnSp>
            <p:cxnSp>
              <p:nvCxnSpPr>
                <p:cNvPr id="263" name="Straight Connector 262"/>
                <p:cNvCxnSpPr/>
                <p:nvPr/>
              </p:nvCxnSpPr>
              <p:spPr>
                <a:xfrm>
                  <a:off x="979805" y="2090935"/>
                  <a:ext cx="2125345" cy="200"/>
                </a:xfrm>
                <a:prstGeom prst="line">
                  <a:avLst/>
                </a:prstGeom>
                <a:noFill/>
                <a:ln w="22225" cap="flat" cmpd="sng" algn="ctr">
                  <a:solidFill>
                    <a:sysClr val="window" lastClr="FFFFFF">
                      <a:lumMod val="65000"/>
                    </a:sysClr>
                  </a:solidFill>
                  <a:prstDash val="sysDash"/>
                </a:ln>
                <a:effectLst/>
              </p:spPr>
            </p:cxnSp>
            <p:cxnSp>
              <p:nvCxnSpPr>
                <p:cNvPr id="264" name="Straight Connector 263"/>
                <p:cNvCxnSpPr/>
                <p:nvPr/>
              </p:nvCxnSpPr>
              <p:spPr>
                <a:xfrm>
                  <a:off x="3105150" y="2067651"/>
                  <a:ext cx="0" cy="1968849"/>
                </a:xfrm>
                <a:prstGeom prst="line">
                  <a:avLst/>
                </a:prstGeom>
                <a:noFill/>
                <a:ln w="22225" cap="flat" cmpd="sng" algn="ctr">
                  <a:solidFill>
                    <a:sysClr val="window" lastClr="FFFFFF">
                      <a:lumMod val="65000"/>
                    </a:sysClr>
                  </a:solidFill>
                  <a:prstDash val="sysDash"/>
                </a:ln>
                <a:effectLst/>
              </p:spPr>
            </p:cxnSp>
            <p:cxnSp>
              <p:nvCxnSpPr>
                <p:cNvPr id="265" name="Straight Connector 264"/>
                <p:cNvCxnSpPr/>
                <p:nvPr/>
              </p:nvCxnSpPr>
              <p:spPr>
                <a:xfrm flipV="1">
                  <a:off x="3105150" y="4036500"/>
                  <a:ext cx="2095500" cy="6443"/>
                </a:xfrm>
                <a:prstGeom prst="line">
                  <a:avLst/>
                </a:prstGeom>
                <a:noFill/>
                <a:ln w="22225" cap="flat" cmpd="sng" algn="ctr">
                  <a:solidFill>
                    <a:sysClr val="window" lastClr="FFFFFF">
                      <a:lumMod val="65000"/>
                    </a:sysClr>
                  </a:solidFill>
                  <a:prstDash val="sysDash"/>
                </a:ln>
                <a:effectLst/>
              </p:spPr>
            </p:cxnSp>
          </p:grpSp>
          <p:sp>
            <p:nvSpPr>
              <p:cNvPr id="207" name="Freeform 206"/>
              <p:cNvSpPr>
                <a:spLocks noEditPoints="1"/>
              </p:cNvSpPr>
              <p:nvPr/>
            </p:nvSpPr>
            <p:spPr bwMode="auto">
              <a:xfrm>
                <a:off x="2061211" y="1649093"/>
                <a:ext cx="1193165" cy="343535"/>
              </a:xfrm>
              <a:custGeom>
                <a:avLst/>
                <a:gdLst>
                  <a:gd name="T0" fmla="*/ 0 w 1879"/>
                  <a:gd name="T1" fmla="*/ 12 h 541"/>
                  <a:gd name="T2" fmla="*/ 10 w 1879"/>
                  <a:gd name="T3" fmla="*/ 0 h 541"/>
                  <a:gd name="T4" fmla="*/ 1869 w 1879"/>
                  <a:gd name="T5" fmla="*/ 0 h 541"/>
                  <a:gd name="T6" fmla="*/ 1879 w 1879"/>
                  <a:gd name="T7" fmla="*/ 12 h 541"/>
                  <a:gd name="T8" fmla="*/ 1879 w 1879"/>
                  <a:gd name="T9" fmla="*/ 529 h 541"/>
                  <a:gd name="T10" fmla="*/ 1869 w 1879"/>
                  <a:gd name="T11" fmla="*/ 541 h 541"/>
                  <a:gd name="T12" fmla="*/ 10 w 1879"/>
                  <a:gd name="T13" fmla="*/ 541 h 541"/>
                  <a:gd name="T14" fmla="*/ 0 w 1879"/>
                  <a:gd name="T15" fmla="*/ 529 h 541"/>
                  <a:gd name="T16" fmla="*/ 0 w 1879"/>
                  <a:gd name="T17" fmla="*/ 12 h 541"/>
                  <a:gd name="T18" fmla="*/ 20 w 1879"/>
                  <a:gd name="T19" fmla="*/ 529 h 541"/>
                  <a:gd name="T20" fmla="*/ 10 w 1879"/>
                  <a:gd name="T21" fmla="*/ 518 h 541"/>
                  <a:gd name="T22" fmla="*/ 1869 w 1879"/>
                  <a:gd name="T23" fmla="*/ 518 h 541"/>
                  <a:gd name="T24" fmla="*/ 1859 w 1879"/>
                  <a:gd name="T25" fmla="*/ 529 h 541"/>
                  <a:gd name="T26" fmla="*/ 1859 w 1879"/>
                  <a:gd name="T27" fmla="*/ 12 h 541"/>
                  <a:gd name="T28" fmla="*/ 1869 w 1879"/>
                  <a:gd name="T29" fmla="*/ 23 h 541"/>
                  <a:gd name="T30" fmla="*/ 10 w 1879"/>
                  <a:gd name="T31" fmla="*/ 23 h 541"/>
                  <a:gd name="T32" fmla="*/ 20 w 1879"/>
                  <a:gd name="T33" fmla="*/ 12 h 541"/>
                  <a:gd name="T34" fmla="*/ 20 w 1879"/>
                  <a:gd name="T35" fmla="*/ 52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9" h="541">
                    <a:moveTo>
                      <a:pt x="0" y="12"/>
                    </a:moveTo>
                    <a:lnTo>
                      <a:pt x="10" y="0"/>
                    </a:lnTo>
                    <a:lnTo>
                      <a:pt x="1869" y="0"/>
                    </a:lnTo>
                    <a:lnTo>
                      <a:pt x="1879" y="12"/>
                    </a:lnTo>
                    <a:lnTo>
                      <a:pt x="1879" y="529"/>
                    </a:lnTo>
                    <a:lnTo>
                      <a:pt x="1869" y="541"/>
                    </a:lnTo>
                    <a:lnTo>
                      <a:pt x="10" y="541"/>
                    </a:lnTo>
                    <a:lnTo>
                      <a:pt x="0" y="529"/>
                    </a:lnTo>
                    <a:lnTo>
                      <a:pt x="0" y="12"/>
                    </a:lnTo>
                    <a:close/>
                    <a:moveTo>
                      <a:pt x="20" y="529"/>
                    </a:moveTo>
                    <a:lnTo>
                      <a:pt x="10" y="518"/>
                    </a:lnTo>
                    <a:lnTo>
                      <a:pt x="1869" y="518"/>
                    </a:lnTo>
                    <a:lnTo>
                      <a:pt x="1859" y="529"/>
                    </a:lnTo>
                    <a:lnTo>
                      <a:pt x="1859" y="12"/>
                    </a:lnTo>
                    <a:lnTo>
                      <a:pt x="1869" y="23"/>
                    </a:lnTo>
                    <a:lnTo>
                      <a:pt x="10" y="23"/>
                    </a:lnTo>
                    <a:lnTo>
                      <a:pt x="20" y="12"/>
                    </a:lnTo>
                    <a:lnTo>
                      <a:pt x="20" y="52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236" name="Freeform 235"/>
              <p:cNvSpPr>
                <a:spLocks noEditPoints="1"/>
              </p:cNvSpPr>
              <p:nvPr/>
            </p:nvSpPr>
            <p:spPr bwMode="auto">
              <a:xfrm>
                <a:off x="1180465" y="1649095"/>
                <a:ext cx="718185" cy="343535"/>
              </a:xfrm>
              <a:custGeom>
                <a:avLst/>
                <a:gdLst>
                  <a:gd name="T0" fmla="*/ 0 w 1131"/>
                  <a:gd name="T1" fmla="*/ 12 h 541"/>
                  <a:gd name="T2" fmla="*/ 10 w 1131"/>
                  <a:gd name="T3" fmla="*/ 0 h 541"/>
                  <a:gd name="T4" fmla="*/ 1121 w 1131"/>
                  <a:gd name="T5" fmla="*/ 0 h 541"/>
                  <a:gd name="T6" fmla="*/ 1131 w 1131"/>
                  <a:gd name="T7" fmla="*/ 12 h 541"/>
                  <a:gd name="T8" fmla="*/ 1131 w 1131"/>
                  <a:gd name="T9" fmla="*/ 529 h 541"/>
                  <a:gd name="T10" fmla="*/ 1121 w 1131"/>
                  <a:gd name="T11" fmla="*/ 541 h 541"/>
                  <a:gd name="T12" fmla="*/ 10 w 1131"/>
                  <a:gd name="T13" fmla="*/ 541 h 541"/>
                  <a:gd name="T14" fmla="*/ 0 w 1131"/>
                  <a:gd name="T15" fmla="*/ 529 h 541"/>
                  <a:gd name="T16" fmla="*/ 0 w 1131"/>
                  <a:gd name="T17" fmla="*/ 12 h 541"/>
                  <a:gd name="T18" fmla="*/ 20 w 1131"/>
                  <a:gd name="T19" fmla="*/ 529 h 541"/>
                  <a:gd name="T20" fmla="*/ 10 w 1131"/>
                  <a:gd name="T21" fmla="*/ 518 h 541"/>
                  <a:gd name="T22" fmla="*/ 1121 w 1131"/>
                  <a:gd name="T23" fmla="*/ 518 h 541"/>
                  <a:gd name="T24" fmla="*/ 1111 w 1131"/>
                  <a:gd name="T25" fmla="*/ 529 h 541"/>
                  <a:gd name="T26" fmla="*/ 1111 w 1131"/>
                  <a:gd name="T27" fmla="*/ 12 h 541"/>
                  <a:gd name="T28" fmla="*/ 1121 w 1131"/>
                  <a:gd name="T29" fmla="*/ 23 h 541"/>
                  <a:gd name="T30" fmla="*/ 10 w 1131"/>
                  <a:gd name="T31" fmla="*/ 23 h 541"/>
                  <a:gd name="T32" fmla="*/ 20 w 1131"/>
                  <a:gd name="T33" fmla="*/ 12 h 541"/>
                  <a:gd name="T34" fmla="*/ 20 w 1131"/>
                  <a:gd name="T35" fmla="*/ 52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1" h="541">
                    <a:moveTo>
                      <a:pt x="0" y="12"/>
                    </a:moveTo>
                    <a:lnTo>
                      <a:pt x="10" y="0"/>
                    </a:lnTo>
                    <a:lnTo>
                      <a:pt x="1121" y="0"/>
                    </a:lnTo>
                    <a:lnTo>
                      <a:pt x="1131" y="12"/>
                    </a:lnTo>
                    <a:lnTo>
                      <a:pt x="1131" y="529"/>
                    </a:lnTo>
                    <a:lnTo>
                      <a:pt x="1121" y="541"/>
                    </a:lnTo>
                    <a:lnTo>
                      <a:pt x="10" y="541"/>
                    </a:lnTo>
                    <a:lnTo>
                      <a:pt x="0" y="529"/>
                    </a:lnTo>
                    <a:lnTo>
                      <a:pt x="0" y="12"/>
                    </a:lnTo>
                    <a:close/>
                    <a:moveTo>
                      <a:pt x="20" y="529"/>
                    </a:moveTo>
                    <a:lnTo>
                      <a:pt x="10" y="518"/>
                    </a:lnTo>
                    <a:lnTo>
                      <a:pt x="1121" y="518"/>
                    </a:lnTo>
                    <a:lnTo>
                      <a:pt x="1111" y="529"/>
                    </a:lnTo>
                    <a:lnTo>
                      <a:pt x="1111" y="12"/>
                    </a:lnTo>
                    <a:lnTo>
                      <a:pt x="1121" y="23"/>
                    </a:lnTo>
                    <a:lnTo>
                      <a:pt x="10" y="23"/>
                    </a:lnTo>
                    <a:lnTo>
                      <a:pt x="20" y="12"/>
                    </a:lnTo>
                    <a:lnTo>
                      <a:pt x="20" y="52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grpSp>
        <p:cxnSp>
          <p:nvCxnSpPr>
            <p:cNvPr id="287" name="Straight Connector 286"/>
            <p:cNvCxnSpPr/>
            <p:nvPr/>
          </p:nvCxnSpPr>
          <p:spPr>
            <a:xfrm flipH="1">
              <a:off x="5541952" y="2285999"/>
              <a:ext cx="217432"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1517688" y="2293548"/>
            <a:ext cx="2605223" cy="553787"/>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Rectangle 5"/>
          <p:cNvSpPr/>
          <p:nvPr/>
        </p:nvSpPr>
        <p:spPr>
          <a:xfrm>
            <a:off x="3873748" y="2980901"/>
            <a:ext cx="2298452" cy="124977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4" name="Rectangle 273"/>
          <p:cNvSpPr/>
          <p:nvPr/>
        </p:nvSpPr>
        <p:spPr>
          <a:xfrm>
            <a:off x="3873748" y="4449730"/>
            <a:ext cx="2298452" cy="592929"/>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5" name="Rectangle 274"/>
          <p:cNvSpPr/>
          <p:nvPr/>
        </p:nvSpPr>
        <p:spPr>
          <a:xfrm>
            <a:off x="228601" y="2980900"/>
            <a:ext cx="3545202" cy="297180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8437">
                                            <p:txEl>
                                              <p:pRg st="0" end="0"/>
                                            </p:txEl>
                                          </p:spTgt>
                                        </p:tgtEl>
                                        <p:attrNameLst>
                                          <p:attrName>style.visibility</p:attrName>
                                        </p:attrNameLst>
                                      </p:cBhvr>
                                      <p:to>
                                        <p:strVal val="visible"/>
                                      </p:to>
                                    </p:set>
                                    <p:anim calcmode="lin" valueType="num">
                                      <p:cBhvr additive="base">
                                        <p:cTn id="11" dur="500" fill="hold"/>
                                        <p:tgtEl>
                                          <p:spTgt spid="1843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37">
                                            <p:txEl>
                                              <p:pRg st="3" end="3"/>
                                            </p:txEl>
                                          </p:spTgt>
                                        </p:tgtEl>
                                        <p:attrNameLst>
                                          <p:attrName>style.visibility</p:attrName>
                                        </p:attrNameLst>
                                      </p:cBhvr>
                                      <p:to>
                                        <p:strVal val="visible"/>
                                      </p:to>
                                    </p:set>
                                    <p:anim calcmode="lin" valueType="num">
                                      <p:cBhvr additive="base">
                                        <p:cTn id="21" dur="500" fill="hold"/>
                                        <p:tgtEl>
                                          <p:spTgt spid="1843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7">
                                            <p:txEl>
                                              <p:pRg st="6" end="6"/>
                                            </p:txEl>
                                          </p:spTgt>
                                        </p:tgtEl>
                                        <p:attrNameLst>
                                          <p:attrName>style.visibility</p:attrName>
                                        </p:attrNameLst>
                                      </p:cBhvr>
                                      <p:to>
                                        <p:strVal val="visible"/>
                                      </p:to>
                                    </p:set>
                                    <p:anim calcmode="lin" valueType="num">
                                      <p:cBhvr additive="base">
                                        <p:cTn id="31" dur="500" fill="hold"/>
                                        <p:tgtEl>
                                          <p:spTgt spid="1843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437">
                                            <p:txEl>
                                              <p:pRg st="9" end="9"/>
                                            </p:txEl>
                                          </p:spTgt>
                                        </p:tgtEl>
                                        <p:attrNameLst>
                                          <p:attrName>style.visibility</p:attrName>
                                        </p:attrNameLst>
                                      </p:cBhvr>
                                      <p:to>
                                        <p:strVal val="visible"/>
                                      </p:to>
                                    </p:set>
                                    <p:anim calcmode="lin" valueType="num">
                                      <p:cBhvr additive="base">
                                        <p:cTn id="35" dur="500" fill="hold"/>
                                        <p:tgtEl>
                                          <p:spTgt spid="18437">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7">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4"/>
                                        </p:tgtEl>
                                        <p:attrNameLst>
                                          <p:attrName>style.visibility</p:attrName>
                                        </p:attrNameLst>
                                      </p:cBhvr>
                                      <p:to>
                                        <p:strVal val="visible"/>
                                      </p:to>
                                    </p:set>
                                    <p:anim calcmode="lin" valueType="num">
                                      <p:cBhvr additive="base">
                                        <p:cTn id="39" dur="500" fill="hold"/>
                                        <p:tgtEl>
                                          <p:spTgt spid="274"/>
                                        </p:tgtEl>
                                        <p:attrNameLst>
                                          <p:attrName>ppt_x</p:attrName>
                                        </p:attrNameLst>
                                      </p:cBhvr>
                                      <p:tavLst>
                                        <p:tav tm="0">
                                          <p:val>
                                            <p:strVal val="#ppt_x"/>
                                          </p:val>
                                        </p:tav>
                                        <p:tav tm="100000">
                                          <p:val>
                                            <p:strVal val="#ppt_x"/>
                                          </p:val>
                                        </p:tav>
                                      </p:tavLst>
                                    </p:anim>
                                    <p:anim calcmode="lin" valueType="num">
                                      <p:cBhvr additive="base">
                                        <p:cTn id="40" dur="500" fill="hold"/>
                                        <p:tgtEl>
                                          <p:spTgt spid="27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437">
                                            <p:txEl>
                                              <p:pRg st="12" end="12"/>
                                            </p:txEl>
                                          </p:spTgt>
                                        </p:tgtEl>
                                        <p:attrNameLst>
                                          <p:attrName>style.visibility</p:attrName>
                                        </p:attrNameLst>
                                      </p:cBhvr>
                                      <p:to>
                                        <p:strVal val="visible"/>
                                      </p:to>
                                    </p:set>
                                    <p:anim calcmode="lin" valueType="num">
                                      <p:cBhvr additive="base">
                                        <p:cTn id="45" dur="500" fill="hold"/>
                                        <p:tgtEl>
                                          <p:spTgt spid="18437">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437">
                                            <p:txEl>
                                              <p:pRg st="12" end="12"/>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p:stCondLst>
                                    <p:cond delay="0"/>
                                  </p:stCondLst>
                                  <p:childTnLst>
                                    <p:set>
                                      <p:cBhvr>
                                        <p:cTn id="49" dur="1" fill="hold">
                                          <p:stCondLst>
                                            <p:cond delay="0"/>
                                          </p:stCondLst>
                                        </p:cTn>
                                        <p:tgtEl>
                                          <p:spTgt spid="275"/>
                                        </p:tgtEl>
                                        <p:attrNameLst>
                                          <p:attrName>style.visibility</p:attrName>
                                        </p:attrNameLst>
                                      </p:cBhvr>
                                      <p:to>
                                        <p:strVal val="visible"/>
                                      </p:to>
                                    </p:set>
                                    <p:anim calcmode="lin" valueType="num">
                                      <p:cBhvr additive="base">
                                        <p:cTn id="50" dur="500" fill="hold"/>
                                        <p:tgtEl>
                                          <p:spTgt spid="275"/>
                                        </p:tgtEl>
                                        <p:attrNameLst>
                                          <p:attrName>ppt_x</p:attrName>
                                        </p:attrNameLst>
                                      </p:cBhvr>
                                      <p:tavLst>
                                        <p:tav tm="0">
                                          <p:val>
                                            <p:strVal val="#ppt_x"/>
                                          </p:val>
                                        </p:tav>
                                        <p:tav tm="100000">
                                          <p:val>
                                            <p:strVal val="#ppt_x"/>
                                          </p:val>
                                        </p:tav>
                                      </p:tavLst>
                                    </p:anim>
                                    <p:anim calcmode="lin" valueType="num">
                                      <p:cBhvr additive="base">
                                        <p:cTn id="51" dur="500" fill="hold"/>
                                        <p:tgtEl>
                                          <p:spTgt spid="2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74" grpId="0" animBg="1"/>
      <p:bldP spid="27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0557257"/>
              </p:ext>
            </p:extLst>
          </p:nvPr>
        </p:nvGraphicFramePr>
        <p:xfrm>
          <a:off x="0" y="394349"/>
          <a:ext cx="9144000" cy="6006451"/>
        </p:xfrm>
        <a:graphic>
          <a:graphicData uri="http://schemas.openxmlformats.org/drawingml/2006/table">
            <a:tbl>
              <a:tblPr firstRow="1" bandRow="1">
                <a:tableStyleId>{F5AB1C69-6EDB-4FF4-983F-18BD219EF322}</a:tableStyleId>
              </a:tblPr>
              <a:tblGrid>
                <a:gridCol w="2214546"/>
                <a:gridCol w="4531028"/>
                <a:gridCol w="2398426"/>
              </a:tblGrid>
              <a:tr h="640102">
                <a:tc>
                  <a:txBody>
                    <a:bodyPr/>
                    <a:lstStyle/>
                    <a:p>
                      <a:pPr algn="l"/>
                      <a:r>
                        <a:rPr lang="en-US" sz="1800" dirty="0" smtClean="0">
                          <a:latin typeface="Arial" pitchFamily="34" charset="0"/>
                          <a:cs typeface="Arial" pitchFamily="34" charset="0"/>
                        </a:rPr>
                        <a:t>Terms</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Definition</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Common terms for same concept</a:t>
                      </a:r>
                      <a:endParaRPr lang="en-MY" sz="1800" dirty="0">
                        <a:latin typeface="Arial" pitchFamily="34" charset="0"/>
                        <a:cs typeface="Arial" pitchFamily="34" charset="0"/>
                      </a:endParaRPr>
                    </a:p>
                  </a:txBody>
                  <a:tcPr marT="45722" marB="45722"/>
                </a:tc>
              </a:tr>
              <a:tr h="983343">
                <a:tc>
                  <a:txBody>
                    <a:bodyPr/>
                    <a:lstStyle/>
                    <a:p>
                      <a:pPr algn="l"/>
                      <a:r>
                        <a:rPr lang="en-US" sz="1800" dirty="0" smtClean="0">
                          <a:latin typeface="Arial" pitchFamily="34" charset="0"/>
                          <a:cs typeface="Arial" pitchFamily="34" charset="0"/>
                        </a:rPr>
                        <a:t>Objectives</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Statements that describe the expected accomplishments of gradates during the first few years after graduation</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Goals,</a:t>
                      </a:r>
                      <a:r>
                        <a:rPr lang="en-US" sz="1800" baseline="0" dirty="0" smtClean="0">
                          <a:latin typeface="Arial" pitchFamily="34" charset="0"/>
                          <a:cs typeface="Arial" pitchFamily="34" charset="0"/>
                        </a:rPr>
                        <a:t> outcomes</a:t>
                      </a:r>
                      <a:endParaRPr lang="en-MY" sz="1800" dirty="0">
                        <a:latin typeface="Arial" pitchFamily="34" charset="0"/>
                        <a:cs typeface="Arial" pitchFamily="34" charset="0"/>
                      </a:endParaRPr>
                    </a:p>
                  </a:txBody>
                  <a:tcPr marT="45722" marB="45722"/>
                </a:tc>
              </a:tr>
              <a:tr h="922782">
                <a:tc>
                  <a:txBody>
                    <a:bodyPr/>
                    <a:lstStyle/>
                    <a:p>
                      <a:pPr algn="l"/>
                      <a:r>
                        <a:rPr lang="en-US" sz="1800" dirty="0" smtClean="0">
                          <a:latin typeface="Arial" pitchFamily="34" charset="0"/>
                          <a:cs typeface="Arial" pitchFamily="34" charset="0"/>
                        </a:rPr>
                        <a:t>Outcomes</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Statements</a:t>
                      </a:r>
                      <a:r>
                        <a:rPr lang="en-US" sz="1800" baseline="0" dirty="0" smtClean="0">
                          <a:latin typeface="Arial" pitchFamily="34" charset="0"/>
                          <a:cs typeface="Arial" pitchFamily="34" charset="0"/>
                        </a:rPr>
                        <a:t> that describe what students are expected to know and able to do by the time of graduation</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Objectives, standards</a:t>
                      </a:r>
                      <a:endParaRPr lang="en-MY" sz="1800" dirty="0">
                        <a:latin typeface="Arial" pitchFamily="34" charset="0"/>
                        <a:cs typeface="Arial" pitchFamily="34" charset="0"/>
                      </a:endParaRPr>
                    </a:p>
                  </a:txBody>
                  <a:tcPr marT="45722" marB="45722"/>
                </a:tc>
              </a:tr>
              <a:tr h="1277698">
                <a:tc>
                  <a:txBody>
                    <a:bodyPr/>
                    <a:lstStyle/>
                    <a:p>
                      <a:pPr algn="l"/>
                      <a:r>
                        <a:rPr lang="en-US" sz="1800" dirty="0" smtClean="0">
                          <a:latin typeface="Arial" pitchFamily="34" charset="0"/>
                          <a:cs typeface="Arial" pitchFamily="34" charset="0"/>
                        </a:rPr>
                        <a:t>Performance Criteria</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Specific, measurable statements indentifying</a:t>
                      </a:r>
                      <a:r>
                        <a:rPr lang="en-US" sz="1800" baseline="0" dirty="0" smtClean="0">
                          <a:latin typeface="Arial" pitchFamily="34" charset="0"/>
                          <a:cs typeface="Arial" pitchFamily="34" charset="0"/>
                        </a:rPr>
                        <a:t> the performance (s) required to meet the outcomes; confirmable through evidence.</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Standards, indicators rubrics, specifications</a:t>
                      </a:r>
                      <a:r>
                        <a:rPr lang="en-US" sz="1800" baseline="0" dirty="0" smtClean="0">
                          <a:latin typeface="Arial" pitchFamily="34" charset="0"/>
                          <a:cs typeface="Arial" pitchFamily="34" charset="0"/>
                        </a:rPr>
                        <a:t> metrics, outcomes</a:t>
                      </a:r>
                      <a:endParaRPr lang="en-MY" sz="1800" dirty="0">
                        <a:latin typeface="Arial" pitchFamily="34" charset="0"/>
                        <a:cs typeface="Arial" pitchFamily="34" charset="0"/>
                      </a:endParaRPr>
                    </a:p>
                  </a:txBody>
                  <a:tcPr marT="45722" marB="45722"/>
                </a:tc>
              </a:tr>
              <a:tr h="993765">
                <a:tc>
                  <a:txBody>
                    <a:bodyPr/>
                    <a:lstStyle/>
                    <a:p>
                      <a:pPr algn="l"/>
                      <a:r>
                        <a:rPr lang="en-US" sz="1800" dirty="0" smtClean="0">
                          <a:latin typeface="Arial" pitchFamily="34" charset="0"/>
                          <a:cs typeface="Arial" pitchFamily="34" charset="0"/>
                        </a:rPr>
                        <a:t>Assessment</a:t>
                      </a:r>
                      <a:r>
                        <a:rPr lang="en-US" sz="1800" baseline="0" dirty="0" smtClean="0">
                          <a:latin typeface="Arial" pitchFamily="34" charset="0"/>
                          <a:cs typeface="Arial" pitchFamily="34" charset="0"/>
                        </a:rPr>
                        <a:t> </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Processes that identify, collect, use and prepare data that can be used to evaluate achievement.</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Evaluation</a:t>
                      </a:r>
                      <a:endParaRPr lang="en-MY" sz="1800" dirty="0">
                        <a:latin typeface="Arial" pitchFamily="34" charset="0"/>
                        <a:cs typeface="Arial" pitchFamily="34" charset="0"/>
                      </a:endParaRPr>
                    </a:p>
                  </a:txBody>
                  <a:tcPr marT="45722" marB="45722"/>
                </a:tc>
              </a:tr>
              <a:tr h="1188761">
                <a:tc>
                  <a:txBody>
                    <a:bodyPr/>
                    <a:lstStyle/>
                    <a:p>
                      <a:pPr algn="l"/>
                      <a:r>
                        <a:rPr lang="en-US" sz="1800" dirty="0" smtClean="0">
                          <a:latin typeface="Arial" pitchFamily="34" charset="0"/>
                          <a:cs typeface="Arial" pitchFamily="34" charset="0"/>
                        </a:rPr>
                        <a:t>Evaluation </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Process of reviewing the results of data collection and</a:t>
                      </a:r>
                      <a:r>
                        <a:rPr lang="en-US" sz="1800" baseline="0" dirty="0" smtClean="0">
                          <a:latin typeface="Arial" pitchFamily="34" charset="0"/>
                          <a:cs typeface="Arial" pitchFamily="34" charset="0"/>
                        </a:rPr>
                        <a:t> analysis and making a determination of the value of findings and action to be taken.</a:t>
                      </a:r>
                      <a:endParaRPr lang="en-MY" sz="1800" dirty="0">
                        <a:latin typeface="Arial" pitchFamily="34" charset="0"/>
                        <a:cs typeface="Arial" pitchFamily="34" charset="0"/>
                      </a:endParaRPr>
                    </a:p>
                  </a:txBody>
                  <a:tcPr marT="45722" marB="45722"/>
                </a:tc>
                <a:tc>
                  <a:txBody>
                    <a:bodyPr/>
                    <a:lstStyle/>
                    <a:p>
                      <a:pPr algn="l"/>
                      <a:r>
                        <a:rPr lang="en-US" sz="1800" dirty="0" smtClean="0">
                          <a:latin typeface="Arial" pitchFamily="34" charset="0"/>
                          <a:cs typeface="Arial" pitchFamily="34" charset="0"/>
                        </a:rPr>
                        <a:t>Assessment</a:t>
                      </a:r>
                      <a:endParaRPr lang="en-MY" sz="1800" dirty="0">
                        <a:latin typeface="Arial" pitchFamily="34" charset="0"/>
                        <a:cs typeface="Arial" pitchFamily="34" charset="0"/>
                      </a:endParaRPr>
                    </a:p>
                  </a:txBody>
                  <a:tcPr marT="45722" marB="45722"/>
                </a:tc>
              </a:tr>
            </a:tbl>
          </a:graphicData>
        </a:graphic>
      </p:graphicFrame>
    </p:spTree>
    <p:extLst>
      <p:ext uri="{BB962C8B-B14F-4D97-AF65-F5344CB8AC3E}">
        <p14:creationId xmlns:p14="http://schemas.microsoft.com/office/powerpoint/2010/main" val="637698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ja-JP" smtClean="0"/>
              <a:t>Assessment</a:t>
            </a:r>
          </a:p>
        </p:txBody>
      </p:sp>
      <p:sp>
        <p:nvSpPr>
          <p:cNvPr id="2" name="Content Placeholder 1"/>
          <p:cNvSpPr>
            <a:spLocks noGrp="1"/>
          </p:cNvSpPr>
          <p:nvPr>
            <p:ph sz="quarter" idx="1"/>
          </p:nvPr>
        </p:nvSpPr>
        <p:spPr/>
        <p:txBody>
          <a:bodyPr/>
          <a:lstStyle/>
          <a:p>
            <a:pPr marL="363538" lvl="1" indent="-363538">
              <a:lnSpc>
                <a:spcPct val="110000"/>
              </a:lnSpc>
              <a:spcBef>
                <a:spcPct val="40000"/>
              </a:spcBef>
              <a:buClr>
                <a:schemeClr val="accent1"/>
              </a:buClr>
              <a:buSzPct val="90000"/>
              <a:buFont typeface="Wingdings" pitchFamily="2" charset="2"/>
              <a:buChar char="l"/>
            </a:pPr>
            <a:r>
              <a:rPr lang="en-US" altLang="ja-JP" dirty="0" smtClean="0"/>
              <a:t>is the process that identify, collect, use and prepare data that can </a:t>
            </a:r>
            <a:r>
              <a:rPr lang="en-US" altLang="ja-JP" dirty="0" smtClean="0">
                <a:solidFill>
                  <a:srgbClr val="CC3300"/>
                </a:solidFill>
              </a:rPr>
              <a:t>be used to evaluate</a:t>
            </a:r>
            <a:r>
              <a:rPr lang="en-US" altLang="ja-JP" dirty="0" smtClean="0"/>
              <a:t> attainment.</a:t>
            </a:r>
          </a:p>
          <a:p>
            <a:pPr marL="363538" lvl="1" indent="-363538">
              <a:lnSpc>
                <a:spcPct val="110000"/>
              </a:lnSpc>
              <a:spcBef>
                <a:spcPct val="40000"/>
              </a:spcBef>
              <a:buClr>
                <a:schemeClr val="accent1"/>
              </a:buClr>
              <a:buSzPct val="90000"/>
              <a:buFont typeface="Wingdings" pitchFamily="2" charset="2"/>
              <a:buChar char="l"/>
            </a:pPr>
            <a:r>
              <a:rPr lang="en-US" altLang="ja-JP" dirty="0" smtClean="0"/>
              <a:t>is formative or/and summative; to demonstrate student’s competence in demonstrating a specific outcome</a:t>
            </a:r>
          </a:p>
          <a:p>
            <a:pPr marL="363538" lvl="1" indent="-363538">
              <a:lnSpc>
                <a:spcPct val="110000"/>
              </a:lnSpc>
              <a:spcBef>
                <a:spcPct val="40000"/>
              </a:spcBef>
              <a:buClr>
                <a:schemeClr val="accent1"/>
              </a:buClr>
              <a:buSzPct val="90000"/>
              <a:buFont typeface="Wingdings" pitchFamily="2" charset="2"/>
              <a:buChar char="l"/>
            </a:pPr>
            <a:r>
              <a:rPr lang="en-US" altLang="ja-JP" dirty="0" smtClean="0">
                <a:solidFill>
                  <a:srgbClr val="FF0000"/>
                </a:solidFill>
              </a:rPr>
              <a:t>Do not assess those </a:t>
            </a:r>
            <a:r>
              <a:rPr lang="en-US" altLang="ja-JP" dirty="0" smtClean="0"/>
              <a:t>that </a:t>
            </a:r>
            <a:r>
              <a:rPr lang="en-US" altLang="ja-JP" dirty="0" smtClean="0">
                <a:solidFill>
                  <a:srgbClr val="FF0000"/>
                </a:solidFill>
              </a:rPr>
              <a:t>have not been taught</a:t>
            </a:r>
          </a:p>
          <a:p>
            <a:endParaRPr lang="en-US" altLang="ja-JP" sz="2400" dirty="0" smtClean="0"/>
          </a:p>
          <a:p>
            <a:r>
              <a:rPr lang="en-US" altLang="ja-JP" sz="2400" dirty="0" smtClean="0"/>
              <a:t>Assessing </a:t>
            </a:r>
            <a:r>
              <a:rPr lang="en-US" altLang="ja-JP" sz="2400" dirty="0"/>
              <a:t>Student/Cohort (Course Outcome)</a:t>
            </a:r>
          </a:p>
          <a:p>
            <a:r>
              <a:rPr lang="en-US" altLang="ja-JP" sz="2400" dirty="0" smtClean="0"/>
              <a:t>Assessing Student/Cohort &amp; Faculty (</a:t>
            </a:r>
            <a:r>
              <a:rPr lang="en-US" altLang="ja-JP" sz="2400" dirty="0" err="1" smtClean="0"/>
              <a:t>Programme</a:t>
            </a:r>
            <a:r>
              <a:rPr lang="en-US" altLang="ja-JP" sz="2400" dirty="0" smtClean="0"/>
              <a:t> Outcome) </a:t>
            </a:r>
            <a:endParaRPr lang="en-MY" altLang="ja-JP" sz="2400" dirty="0" smtClean="0"/>
          </a:p>
          <a:p>
            <a:pPr marL="1028700" lvl="1" indent="-571500">
              <a:lnSpc>
                <a:spcPct val="110000"/>
              </a:lnSpc>
              <a:spcBef>
                <a:spcPct val="40000"/>
              </a:spcBef>
              <a:buClr>
                <a:schemeClr val="accent1"/>
              </a:buClr>
              <a:buSzPct val="90000"/>
              <a:buFont typeface="Wingdings" pitchFamily="2" charset="2"/>
              <a:buChar char="l"/>
            </a:pPr>
            <a:endParaRPr lang="en-US" altLang="ja-JP" dirty="0">
              <a:solidFill>
                <a:srgbClr val="FF0000"/>
              </a:solidFill>
            </a:endParaRPr>
          </a:p>
        </p:txBody>
      </p:sp>
      <p:sp>
        <p:nvSpPr>
          <p:cNvPr id="680964" name="Rectangle 4"/>
          <p:cNvSpPr>
            <a:spLocks noChangeArrowheads="1"/>
          </p:cNvSpPr>
          <p:nvPr/>
        </p:nvSpPr>
        <p:spPr bwMode="auto">
          <a:xfrm>
            <a:off x="838200" y="381000"/>
            <a:ext cx="6870700" cy="838200"/>
          </a:xfrm>
          <a:prstGeom prst="rect">
            <a:avLst/>
          </a:prstGeom>
          <a:noFill/>
          <a:ln w="9525">
            <a:noFill/>
            <a:miter lim="800000"/>
            <a:headEnd/>
            <a:tailEnd/>
          </a:ln>
        </p:spPr>
        <p:txBody>
          <a:bodyPr anchor="b"/>
          <a:lstStyle/>
          <a:p>
            <a:pPr algn="ctr"/>
            <a:endParaRPr lang="ja-JP" altLang="ja-JP" sz="4400">
              <a:solidFill>
                <a:schemeClr val="tx2"/>
              </a:solidFill>
              <a:effectLst>
                <a:outerShdw blurRad="38100" dist="38100" dir="2700000" algn="tl">
                  <a:srgbClr val="C0C0C0"/>
                </a:outerShdw>
              </a:effectLst>
              <a:latin typeface="Arial" pitchFamily="34" charset="0"/>
            </a:endParaRPr>
          </a:p>
        </p:txBody>
      </p:sp>
      <p:sp>
        <p:nvSpPr>
          <p:cNvPr id="95236" name="Rectangle 5"/>
          <p:cNvSpPr>
            <a:spLocks noChangeArrowheads="1"/>
          </p:cNvSpPr>
          <p:nvPr/>
        </p:nvSpPr>
        <p:spPr bwMode="auto">
          <a:xfrm>
            <a:off x="381000" y="609600"/>
            <a:ext cx="8610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40000"/>
              </a:spcBef>
              <a:buClr>
                <a:schemeClr val="accent2"/>
              </a:buClr>
              <a:buSzPct val="80000"/>
              <a:buFont typeface="Wingdings" pitchFamily="2" charset="2"/>
              <a:buNone/>
            </a:pPr>
            <a:endParaRPr lang="en-US" altLang="ja-JP" sz="3600" dirty="0">
              <a:solidFill>
                <a:srgbClr val="FF0000"/>
              </a:solidFill>
            </a:endParaRPr>
          </a:p>
        </p:txBody>
      </p:sp>
    </p:spTree>
    <p:extLst>
      <p:ext uri="{BB962C8B-B14F-4D97-AF65-F5344CB8AC3E}">
        <p14:creationId xmlns:p14="http://schemas.microsoft.com/office/powerpoint/2010/main" val="3035364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Assessment Tools</a:t>
            </a:r>
            <a:endParaRPr kumimoji="1" lang="ja-JP" altLang="en-US" dirty="0"/>
          </a:p>
        </p:txBody>
      </p:sp>
      <p:sp>
        <p:nvSpPr>
          <p:cNvPr id="3" name="Content Placeholder 2"/>
          <p:cNvSpPr>
            <a:spLocks noGrp="1"/>
          </p:cNvSpPr>
          <p:nvPr>
            <p:ph sz="quarter" idx="1"/>
          </p:nvPr>
        </p:nvSpPr>
        <p:spPr/>
        <p:txBody>
          <a:bodyPr/>
          <a:lstStyle/>
          <a:p>
            <a:pPr eaLnBrk="1" hangingPunct="1">
              <a:lnSpc>
                <a:spcPct val="80000"/>
              </a:lnSpc>
            </a:pPr>
            <a:r>
              <a:rPr kumimoji="1" lang="en-US" altLang="ja-JP" sz="2800" dirty="0"/>
              <a:t>Examples of Direct </a:t>
            </a:r>
            <a:r>
              <a:rPr kumimoji="1" lang="en-US" altLang="ja-JP" sz="2800" dirty="0" smtClean="0"/>
              <a:t>Methods</a:t>
            </a:r>
          </a:p>
          <a:p>
            <a:pPr marL="457200" indent="-457200" eaLnBrk="1" hangingPunct="1">
              <a:lnSpc>
                <a:spcPct val="80000"/>
              </a:lnSpc>
              <a:buFont typeface="+mj-lt"/>
              <a:buAutoNum type="arabicPeriod"/>
            </a:pPr>
            <a:r>
              <a:rPr lang="en-US" altLang="en-US" sz="2000" dirty="0"/>
              <a:t>Samples of individual student work</a:t>
            </a:r>
          </a:p>
          <a:p>
            <a:pPr marL="457200" indent="-457200" eaLnBrk="1" hangingPunct="1">
              <a:lnSpc>
                <a:spcPct val="80000"/>
              </a:lnSpc>
              <a:buFont typeface="+mj-lt"/>
              <a:buAutoNum type="arabicPeriod"/>
            </a:pPr>
            <a:r>
              <a:rPr lang="en-US" altLang="en-US" sz="2000" dirty="0"/>
              <a:t>Pre-test and post-test </a:t>
            </a:r>
            <a:r>
              <a:rPr lang="en-US" altLang="en-US" sz="2000" dirty="0" smtClean="0"/>
              <a:t>evaluations</a:t>
            </a:r>
          </a:p>
          <a:p>
            <a:pPr marL="457200" indent="-457200" eaLnBrk="1" hangingPunct="1">
              <a:lnSpc>
                <a:spcPct val="80000"/>
              </a:lnSpc>
              <a:buFont typeface="+mj-lt"/>
              <a:buAutoNum type="arabicPeriod"/>
            </a:pPr>
            <a:r>
              <a:rPr lang="en-US" altLang="en-US" sz="2000" dirty="0" smtClean="0"/>
              <a:t>Standardized </a:t>
            </a:r>
            <a:r>
              <a:rPr lang="en-US" altLang="en-US" sz="2000" dirty="0"/>
              <a:t>tests</a:t>
            </a:r>
          </a:p>
          <a:p>
            <a:pPr marL="457200" indent="-457200" eaLnBrk="1" hangingPunct="1">
              <a:lnSpc>
                <a:spcPct val="80000"/>
              </a:lnSpc>
              <a:buFont typeface="+mj-lt"/>
              <a:buAutoNum type="arabicPeriod"/>
            </a:pPr>
            <a:r>
              <a:rPr lang="en-US" altLang="en-US" sz="2000" dirty="0" smtClean="0"/>
              <a:t>Case </a:t>
            </a:r>
            <a:r>
              <a:rPr lang="en-US" altLang="en-US" sz="2000" dirty="0"/>
              <a:t>study/problems</a:t>
            </a:r>
          </a:p>
          <a:p>
            <a:pPr marL="457200" indent="-457200" eaLnBrk="1" hangingPunct="1">
              <a:lnSpc>
                <a:spcPct val="80000"/>
              </a:lnSpc>
              <a:buFont typeface="+mj-lt"/>
              <a:buAutoNum type="arabicPeriod"/>
            </a:pPr>
            <a:r>
              <a:rPr lang="en-US" altLang="en-US" sz="2000" dirty="0" smtClean="0"/>
              <a:t>Capstone </a:t>
            </a:r>
            <a:r>
              <a:rPr lang="en-US" altLang="en-US" sz="2000" dirty="0"/>
              <a:t>papers, projects or presentations</a:t>
            </a:r>
          </a:p>
          <a:p>
            <a:pPr eaLnBrk="1" hangingPunct="1">
              <a:lnSpc>
                <a:spcPct val="80000"/>
              </a:lnSpc>
            </a:pPr>
            <a:endParaRPr kumimoji="1" lang="en-US" altLang="en-US" sz="2400" dirty="0"/>
          </a:p>
          <a:p>
            <a:pPr eaLnBrk="1" hangingPunct="1">
              <a:lnSpc>
                <a:spcPct val="80000"/>
              </a:lnSpc>
            </a:pPr>
            <a:r>
              <a:rPr kumimoji="1" lang="en-US" altLang="ja-JP" sz="2800" dirty="0"/>
              <a:t>Examples of I</a:t>
            </a:r>
            <a:r>
              <a:rPr kumimoji="1" lang="en-US" altLang="ja-JP" sz="2800" dirty="0" smtClean="0"/>
              <a:t>ndirect </a:t>
            </a:r>
            <a:r>
              <a:rPr kumimoji="1" lang="en-US" altLang="ja-JP" sz="2800" dirty="0"/>
              <a:t>Methods</a:t>
            </a:r>
            <a:endParaRPr lang="en-US" altLang="en-US" sz="2800" dirty="0" smtClean="0"/>
          </a:p>
          <a:p>
            <a:pPr marL="457200" indent="-457200" eaLnBrk="1" hangingPunct="1">
              <a:lnSpc>
                <a:spcPct val="90000"/>
              </a:lnSpc>
              <a:buFont typeface="+mj-lt"/>
              <a:buAutoNum type="arabicPeriod"/>
            </a:pPr>
            <a:r>
              <a:rPr lang="en-US" altLang="en-US" sz="2000" dirty="0"/>
              <a:t>Questionnaires and Surveys</a:t>
            </a:r>
          </a:p>
          <a:p>
            <a:pPr lvl="1" eaLnBrk="1" hangingPunct="1">
              <a:lnSpc>
                <a:spcPct val="90000"/>
              </a:lnSpc>
            </a:pPr>
            <a:r>
              <a:rPr lang="en-US" altLang="en-US" sz="2000" dirty="0"/>
              <a:t>Students</a:t>
            </a:r>
          </a:p>
          <a:p>
            <a:pPr lvl="1" eaLnBrk="1" hangingPunct="1">
              <a:lnSpc>
                <a:spcPct val="90000"/>
              </a:lnSpc>
            </a:pPr>
            <a:r>
              <a:rPr lang="en-US" altLang="en-US" sz="2000" dirty="0"/>
              <a:t>Graduating Seniors</a:t>
            </a:r>
          </a:p>
          <a:p>
            <a:pPr lvl="1" eaLnBrk="1" hangingPunct="1">
              <a:lnSpc>
                <a:spcPct val="90000"/>
              </a:lnSpc>
            </a:pPr>
            <a:r>
              <a:rPr lang="en-US" altLang="en-US" sz="2000" dirty="0"/>
              <a:t>Alumni</a:t>
            </a:r>
          </a:p>
          <a:p>
            <a:pPr lvl="1" eaLnBrk="1" hangingPunct="1">
              <a:lnSpc>
                <a:spcPct val="90000"/>
              </a:lnSpc>
            </a:pPr>
            <a:r>
              <a:rPr lang="en-US" altLang="en-US" sz="2000" dirty="0"/>
              <a:t>Employers</a:t>
            </a:r>
          </a:p>
          <a:p>
            <a:pPr marL="457200" indent="-457200" eaLnBrk="1" hangingPunct="1">
              <a:lnSpc>
                <a:spcPct val="90000"/>
              </a:lnSpc>
              <a:buFont typeface="+mj-lt"/>
              <a:buAutoNum type="arabicPeriod"/>
            </a:pPr>
            <a:r>
              <a:rPr lang="en-US" altLang="en-US" sz="2000" dirty="0"/>
              <a:t>Syllabi and curriculum analysis</a:t>
            </a:r>
          </a:p>
          <a:p>
            <a:pPr marL="457200" indent="-457200" eaLnBrk="1" hangingPunct="1">
              <a:lnSpc>
                <a:spcPct val="90000"/>
              </a:lnSpc>
              <a:buFont typeface="+mj-lt"/>
              <a:buAutoNum type="arabicPeriod"/>
            </a:pPr>
            <a:r>
              <a:rPr lang="en-US" altLang="en-US" sz="2000" dirty="0"/>
              <a:t>Transcript analysis</a:t>
            </a:r>
          </a:p>
          <a:p>
            <a:pPr eaLnBrk="1" hangingPunct="1">
              <a:lnSpc>
                <a:spcPct val="80000"/>
              </a:lnSpc>
            </a:pPr>
            <a:endParaRPr lang="en-US" altLang="en-US" sz="2000" dirty="0"/>
          </a:p>
          <a:p>
            <a:pPr eaLnBrk="1" hangingPunct="1">
              <a:lnSpc>
                <a:spcPct val="80000"/>
              </a:lnSpc>
            </a:pPr>
            <a:r>
              <a:rPr lang="en-US" altLang="en-US" sz="2000" dirty="0"/>
              <a:t>	</a:t>
            </a:r>
            <a:endParaRPr kumimoji="1" lang="ja-JP" altLang="en-US" sz="2000" dirty="0"/>
          </a:p>
        </p:txBody>
      </p:sp>
      <p:sp>
        <p:nvSpPr>
          <p:cNvPr id="4" name="Slide Number Placeholder 3"/>
          <p:cNvSpPr>
            <a:spLocks noGrp="1"/>
          </p:cNvSpPr>
          <p:nvPr>
            <p:ph type="sldNum" sz="quarter" idx="12"/>
          </p:nvPr>
        </p:nvSpPr>
        <p:spPr/>
        <p:txBody>
          <a:bodyPr/>
          <a:lstStyle/>
          <a:p>
            <a:pPr>
              <a:defRPr/>
            </a:pPr>
            <a:fld id="{54E0D486-2135-427D-9D14-3925CD79E94A}" type="slidenum">
              <a:rPr lang="en-US" altLang="ja-JP" smtClean="0"/>
              <a:pPr>
                <a:defRPr/>
              </a:pPr>
              <a:t>23</a:t>
            </a:fld>
            <a:endParaRPr lang="en-US" altLang="ja-JP"/>
          </a:p>
        </p:txBody>
      </p:sp>
    </p:spTree>
    <p:extLst>
      <p:ext uri="{BB962C8B-B14F-4D97-AF65-F5344CB8AC3E}">
        <p14:creationId xmlns:p14="http://schemas.microsoft.com/office/powerpoint/2010/main" val="1164416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p:spPr>
        <p:txBody>
          <a:bodyPr>
            <a:normAutofit/>
          </a:bodyPr>
          <a:lstStyle/>
          <a:p>
            <a:r>
              <a:rPr lang="en-US" altLang="ja-JP" sz="4000" smtClean="0"/>
              <a:t>Course Coverage &amp; Assessment</a:t>
            </a:r>
            <a:endParaRPr lang="en-GB" sz="4000" smtClean="0"/>
          </a:p>
        </p:txBody>
      </p:sp>
      <p:sp>
        <p:nvSpPr>
          <p:cNvPr id="101387" name="Text Box 11"/>
          <p:cNvSpPr txBox="1">
            <a:spLocks noChangeArrowheads="1"/>
          </p:cNvSpPr>
          <p:nvPr/>
        </p:nvSpPr>
        <p:spPr bwMode="auto">
          <a:xfrm>
            <a:off x="0" y="1403350"/>
            <a:ext cx="9144000" cy="1200329"/>
          </a:xfrm>
          <a:prstGeom prst="rect">
            <a:avLst/>
          </a:prstGeom>
          <a:noFill/>
          <a:ln>
            <a:noFill/>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342900" indent="-342900">
              <a:buClr>
                <a:schemeClr val="accent1"/>
              </a:buClr>
              <a:buFont typeface="Arial" pitchFamily="34" charset="0"/>
              <a:buChar char="•"/>
            </a:pPr>
            <a:r>
              <a:rPr lang="en-US" altLang="ja-JP" sz="2400" dirty="0">
                <a:solidFill>
                  <a:srgbClr val="000000"/>
                </a:solidFill>
                <a:latin typeface="Arial" pitchFamily="34" charset="0"/>
              </a:rPr>
              <a:t>When assessing, an instructor must consciously assess and evaluate the applicable elements (</a:t>
            </a:r>
            <a:r>
              <a:rPr lang="en-US" altLang="ja-JP" sz="2400" dirty="0">
                <a:solidFill>
                  <a:srgbClr val="0070C0"/>
                </a:solidFill>
                <a:latin typeface="Arial" pitchFamily="34" charset="0"/>
              </a:rPr>
              <a:t>Knowledge, Skills, Attitude</a:t>
            </a:r>
            <a:r>
              <a:rPr lang="en-US" altLang="ja-JP" sz="2400" dirty="0">
                <a:solidFill>
                  <a:srgbClr val="000000"/>
                </a:solidFill>
                <a:latin typeface="Arial" pitchFamily="34" charset="0"/>
              </a:rPr>
              <a:t>). </a:t>
            </a:r>
            <a:endParaRPr lang="en-US" altLang="ja-JP" sz="2400" dirty="0" smtClean="0">
              <a:solidFill>
                <a:srgbClr val="000000"/>
              </a:solidFill>
              <a:latin typeface="Arial" pitchFamily="34" charset="0"/>
            </a:endParaRPr>
          </a:p>
          <a:p>
            <a:pPr marL="342900" indent="-342900">
              <a:buClr>
                <a:schemeClr val="accent1"/>
              </a:buClr>
              <a:buFont typeface="Arial" pitchFamily="34" charset="0"/>
              <a:buChar char="•"/>
            </a:pPr>
            <a:r>
              <a:rPr lang="en-US" altLang="ja-JP" sz="2400" dirty="0" smtClean="0">
                <a:solidFill>
                  <a:srgbClr val="000000"/>
                </a:solidFill>
                <a:latin typeface="Arial" pitchFamily="34" charset="0"/>
              </a:rPr>
              <a:t>An </a:t>
            </a:r>
            <a:r>
              <a:rPr lang="en-US" altLang="ja-JP" sz="2400" dirty="0">
                <a:solidFill>
                  <a:srgbClr val="000000"/>
                </a:solidFill>
                <a:latin typeface="Arial" pitchFamily="34" charset="0"/>
              </a:rPr>
              <a:t>activity may be used to examine all the three elements</a:t>
            </a:r>
            <a:endParaRPr lang="en-GB" sz="2400" dirty="0">
              <a:solidFill>
                <a:srgbClr val="000000"/>
              </a:solidFill>
              <a:latin typeface="Arial" pitchFamily="34" charset="0"/>
            </a:endParaRPr>
          </a:p>
        </p:txBody>
      </p:sp>
      <p:grpSp>
        <p:nvGrpSpPr>
          <p:cNvPr id="3" name="Group 2"/>
          <p:cNvGrpSpPr/>
          <p:nvPr/>
        </p:nvGrpSpPr>
        <p:grpSpPr>
          <a:xfrm>
            <a:off x="381000" y="2590800"/>
            <a:ext cx="8458200" cy="4114800"/>
            <a:chOff x="381000" y="2590800"/>
            <a:chExt cx="8458200" cy="4114800"/>
          </a:xfrm>
        </p:grpSpPr>
        <p:sp>
          <p:nvSpPr>
            <p:cNvPr id="101395" name="Text Box 19"/>
            <p:cNvSpPr txBox="1">
              <a:spLocks noChangeArrowheads="1"/>
            </p:cNvSpPr>
            <p:nvPr/>
          </p:nvSpPr>
          <p:spPr bwMode="auto">
            <a:xfrm>
              <a:off x="5185682" y="3159579"/>
              <a:ext cx="1908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ja-JP" sz="2400" dirty="0"/>
                <a:t>Competencies</a:t>
              </a:r>
              <a:endParaRPr lang="en-GB" sz="2400" dirty="0"/>
            </a:p>
          </p:txBody>
        </p:sp>
        <p:grpSp>
          <p:nvGrpSpPr>
            <p:cNvPr id="2" name="Group 1"/>
            <p:cNvGrpSpPr/>
            <p:nvPr/>
          </p:nvGrpSpPr>
          <p:grpSpPr>
            <a:xfrm>
              <a:off x="381000" y="2590800"/>
              <a:ext cx="8458200" cy="4114800"/>
              <a:chOff x="381000" y="2133600"/>
              <a:chExt cx="8458200" cy="4114800"/>
            </a:xfrm>
          </p:grpSpPr>
          <p:sp>
            <p:nvSpPr>
              <p:cNvPr id="101379" name="Rectangle 3"/>
              <p:cNvSpPr>
                <a:spLocks noChangeArrowheads="1"/>
              </p:cNvSpPr>
              <p:nvPr/>
            </p:nvSpPr>
            <p:spPr bwMode="auto">
              <a:xfrm>
                <a:off x="381000" y="2590800"/>
                <a:ext cx="3886200" cy="365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MY"/>
              </a:p>
            </p:txBody>
          </p:sp>
          <p:sp>
            <p:nvSpPr>
              <p:cNvPr id="101380" name="Oval 4"/>
              <p:cNvSpPr>
                <a:spLocks noChangeArrowheads="1"/>
              </p:cNvSpPr>
              <p:nvPr/>
            </p:nvSpPr>
            <p:spPr bwMode="auto">
              <a:xfrm>
                <a:off x="1066800" y="3276600"/>
                <a:ext cx="2112963" cy="20621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MY"/>
              </a:p>
            </p:txBody>
          </p:sp>
          <p:sp>
            <p:nvSpPr>
              <p:cNvPr id="101381" name="Oval 5"/>
              <p:cNvSpPr>
                <a:spLocks noChangeArrowheads="1"/>
              </p:cNvSpPr>
              <p:nvPr/>
            </p:nvSpPr>
            <p:spPr bwMode="auto">
              <a:xfrm>
                <a:off x="2133600" y="5029200"/>
                <a:ext cx="817563" cy="798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MY"/>
              </a:p>
            </p:txBody>
          </p:sp>
          <p:sp>
            <p:nvSpPr>
              <p:cNvPr id="101382" name="Oval 6"/>
              <p:cNvSpPr>
                <a:spLocks noChangeArrowheads="1"/>
              </p:cNvSpPr>
              <p:nvPr/>
            </p:nvSpPr>
            <p:spPr bwMode="auto">
              <a:xfrm>
                <a:off x="2514600" y="4343400"/>
                <a:ext cx="1295400" cy="12636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MY"/>
              </a:p>
            </p:txBody>
          </p:sp>
          <p:sp>
            <p:nvSpPr>
              <p:cNvPr id="101383" name="Text Box 7"/>
              <p:cNvSpPr txBox="1">
                <a:spLocks noChangeArrowheads="1"/>
              </p:cNvSpPr>
              <p:nvPr/>
            </p:nvSpPr>
            <p:spPr bwMode="auto">
              <a:xfrm>
                <a:off x="2971800" y="48006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ja-JP" sz="2400"/>
                  <a:t>Skills</a:t>
                </a:r>
                <a:endParaRPr lang="en-GB" sz="2400"/>
              </a:p>
            </p:txBody>
          </p:sp>
          <p:sp>
            <p:nvSpPr>
              <p:cNvPr id="101384" name="Text Box 8"/>
              <p:cNvSpPr txBox="1">
                <a:spLocks noChangeArrowheads="1"/>
              </p:cNvSpPr>
              <p:nvPr/>
            </p:nvSpPr>
            <p:spPr bwMode="auto">
              <a:xfrm>
                <a:off x="2057400" y="5410200"/>
                <a:ext cx="1014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ja-JP" sz="2000"/>
                  <a:t>Attitude</a:t>
                </a:r>
                <a:endParaRPr lang="en-GB" sz="2000"/>
              </a:p>
            </p:txBody>
          </p:sp>
          <p:sp>
            <p:nvSpPr>
              <p:cNvPr id="101385" name="Text Box 9"/>
              <p:cNvSpPr txBox="1">
                <a:spLocks noChangeArrowheads="1"/>
              </p:cNvSpPr>
              <p:nvPr/>
            </p:nvSpPr>
            <p:spPr bwMode="auto">
              <a:xfrm>
                <a:off x="1371600" y="3886200"/>
                <a:ext cx="158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ja-JP" sz="2400"/>
                  <a:t>Knowledge</a:t>
                </a:r>
                <a:endParaRPr lang="en-GB" sz="2400"/>
              </a:p>
            </p:txBody>
          </p:sp>
          <p:sp>
            <p:nvSpPr>
              <p:cNvPr id="101386" name="Text Box 10"/>
              <p:cNvSpPr txBox="1">
                <a:spLocks noChangeArrowheads="1"/>
              </p:cNvSpPr>
              <p:nvPr/>
            </p:nvSpPr>
            <p:spPr bwMode="auto">
              <a:xfrm>
                <a:off x="593725" y="2708275"/>
                <a:ext cx="1908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ja-JP" sz="2400"/>
                  <a:t>Competencies</a:t>
                </a:r>
                <a:endParaRPr lang="en-GB" sz="2400"/>
              </a:p>
            </p:txBody>
          </p:sp>
          <p:sp>
            <p:nvSpPr>
              <p:cNvPr id="101388" name="Rectangle 12"/>
              <p:cNvSpPr>
                <a:spLocks noChangeArrowheads="1"/>
              </p:cNvSpPr>
              <p:nvPr/>
            </p:nvSpPr>
            <p:spPr bwMode="auto">
              <a:xfrm>
                <a:off x="4953000" y="2590800"/>
                <a:ext cx="3886200" cy="365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MY"/>
              </a:p>
            </p:txBody>
          </p:sp>
          <p:sp>
            <p:nvSpPr>
              <p:cNvPr id="101389" name="Oval 13"/>
              <p:cNvSpPr>
                <a:spLocks noChangeArrowheads="1"/>
              </p:cNvSpPr>
              <p:nvPr/>
            </p:nvSpPr>
            <p:spPr bwMode="auto">
              <a:xfrm>
                <a:off x="5638800" y="3276600"/>
                <a:ext cx="2112963" cy="20621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MY"/>
              </a:p>
            </p:txBody>
          </p:sp>
          <p:sp>
            <p:nvSpPr>
              <p:cNvPr id="101390" name="Oval 14"/>
              <p:cNvSpPr>
                <a:spLocks noChangeArrowheads="1"/>
              </p:cNvSpPr>
              <p:nvPr/>
            </p:nvSpPr>
            <p:spPr bwMode="auto">
              <a:xfrm>
                <a:off x="6019800" y="5029200"/>
                <a:ext cx="817563" cy="7985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MY"/>
              </a:p>
            </p:txBody>
          </p:sp>
          <p:sp>
            <p:nvSpPr>
              <p:cNvPr id="101391" name="Oval 15"/>
              <p:cNvSpPr>
                <a:spLocks noChangeArrowheads="1"/>
              </p:cNvSpPr>
              <p:nvPr/>
            </p:nvSpPr>
            <p:spPr bwMode="auto">
              <a:xfrm>
                <a:off x="7086600" y="4343400"/>
                <a:ext cx="1295400" cy="12636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MY"/>
              </a:p>
            </p:txBody>
          </p:sp>
          <p:sp>
            <p:nvSpPr>
              <p:cNvPr id="101392" name="Text Box 16"/>
              <p:cNvSpPr txBox="1">
                <a:spLocks noChangeArrowheads="1"/>
              </p:cNvSpPr>
              <p:nvPr/>
            </p:nvSpPr>
            <p:spPr bwMode="auto">
              <a:xfrm>
                <a:off x="7391400" y="48768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ja-JP" sz="2400"/>
                  <a:t>Skills</a:t>
                </a:r>
                <a:endParaRPr lang="en-GB" sz="2400"/>
              </a:p>
            </p:txBody>
          </p:sp>
          <p:sp>
            <p:nvSpPr>
              <p:cNvPr id="101393" name="Text Box 17"/>
              <p:cNvSpPr txBox="1">
                <a:spLocks noChangeArrowheads="1"/>
              </p:cNvSpPr>
              <p:nvPr/>
            </p:nvSpPr>
            <p:spPr bwMode="auto">
              <a:xfrm>
                <a:off x="5943600" y="5410200"/>
                <a:ext cx="1014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ja-JP" sz="2000"/>
                  <a:t>Attitude</a:t>
                </a:r>
                <a:endParaRPr lang="en-GB" sz="2000"/>
              </a:p>
            </p:txBody>
          </p:sp>
          <p:sp>
            <p:nvSpPr>
              <p:cNvPr id="101394" name="Text Box 18"/>
              <p:cNvSpPr txBox="1">
                <a:spLocks noChangeArrowheads="1"/>
              </p:cNvSpPr>
              <p:nvPr/>
            </p:nvSpPr>
            <p:spPr bwMode="auto">
              <a:xfrm>
                <a:off x="5867400" y="3810000"/>
                <a:ext cx="158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ja-JP" sz="2400"/>
                  <a:t>Knowledge</a:t>
                </a:r>
                <a:endParaRPr lang="en-GB" sz="2400"/>
              </a:p>
            </p:txBody>
          </p:sp>
          <p:sp>
            <p:nvSpPr>
              <p:cNvPr id="101396" name="Text Box 20"/>
              <p:cNvSpPr txBox="1">
                <a:spLocks noChangeArrowheads="1"/>
              </p:cNvSpPr>
              <p:nvPr/>
            </p:nvSpPr>
            <p:spPr bwMode="auto">
              <a:xfrm>
                <a:off x="1905000" y="2133600"/>
                <a:ext cx="127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ja-JP" sz="2400" b="1">
                    <a:solidFill>
                      <a:schemeClr val="accent1"/>
                    </a:solidFill>
                  </a:rPr>
                  <a:t>Model A</a:t>
                </a:r>
              </a:p>
            </p:txBody>
          </p:sp>
          <p:sp>
            <p:nvSpPr>
              <p:cNvPr id="101397" name="Text Box 21"/>
              <p:cNvSpPr txBox="1">
                <a:spLocks noChangeArrowheads="1"/>
              </p:cNvSpPr>
              <p:nvPr/>
            </p:nvSpPr>
            <p:spPr bwMode="auto">
              <a:xfrm>
                <a:off x="6096000" y="2133600"/>
                <a:ext cx="125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ja-JP" sz="2400" b="1" dirty="0">
                    <a:solidFill>
                      <a:schemeClr val="accent1"/>
                    </a:solidFill>
                  </a:rPr>
                  <a:t>Model B</a:t>
                </a:r>
              </a:p>
            </p:txBody>
          </p:sp>
        </p:grpSp>
      </p:grpSp>
    </p:spTree>
    <p:extLst>
      <p:ext uri="{BB962C8B-B14F-4D97-AF65-F5344CB8AC3E}">
        <p14:creationId xmlns:p14="http://schemas.microsoft.com/office/powerpoint/2010/main" val="3436494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kumimoji="1" lang="ja-JP" altLang="en-US"/>
          </a:p>
        </p:txBody>
      </p:sp>
      <p:sp>
        <p:nvSpPr>
          <p:cNvPr id="7" name="Title 6"/>
          <p:cNvSpPr>
            <a:spLocks noGrp="1"/>
          </p:cNvSpPr>
          <p:nvPr>
            <p:ph type="ctrTitle"/>
          </p:nvPr>
        </p:nvSpPr>
        <p:spPr/>
        <p:txBody>
          <a:bodyPr/>
          <a:lstStyle/>
          <a:p>
            <a:r>
              <a:rPr lang="en-MY" altLang="en-US" dirty="0">
                <a:cs typeface="Times New Roman" panose="02020603050405020304" pitchFamily="18" charset="0"/>
              </a:rPr>
              <a:t>Programme Objectives (PEO)</a:t>
            </a:r>
            <a:br>
              <a:rPr lang="en-MY" altLang="en-US" dirty="0">
                <a:cs typeface="Times New Roman" panose="02020603050405020304" pitchFamily="18" charset="0"/>
              </a:rPr>
            </a:br>
            <a:endParaRPr kumimoji="1" lang="ja-JP" altLang="en-US" dirty="0"/>
          </a:p>
        </p:txBody>
      </p:sp>
      <p:sp>
        <p:nvSpPr>
          <p:cNvPr id="4" name="Slide Number Placeholder 3"/>
          <p:cNvSpPr>
            <a:spLocks noGrp="1"/>
          </p:cNvSpPr>
          <p:nvPr>
            <p:ph type="sldNum" sz="quarter" idx="12"/>
          </p:nvPr>
        </p:nvSpPr>
        <p:spPr/>
        <p:txBody>
          <a:bodyPr/>
          <a:lstStyle/>
          <a:p>
            <a:pPr>
              <a:defRPr/>
            </a:pPr>
            <a:fld id="{54E0D486-2135-427D-9D14-3925CD79E94A}" type="slidenum">
              <a:rPr lang="en-US" altLang="ja-JP" smtClean="0"/>
              <a:pPr>
                <a:defRPr/>
              </a:pPr>
              <a:t>25</a:t>
            </a:fld>
            <a:endParaRPr lang="en-US" altLang="ja-JP"/>
          </a:p>
        </p:txBody>
      </p:sp>
    </p:spTree>
    <p:extLst>
      <p:ext uri="{BB962C8B-B14F-4D97-AF65-F5344CB8AC3E}">
        <p14:creationId xmlns:p14="http://schemas.microsoft.com/office/powerpoint/2010/main" val="844391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76200"/>
            <a:ext cx="7772400" cy="1143000"/>
          </a:xfrm>
        </p:spPr>
        <p:txBody>
          <a:bodyPr/>
          <a:lstStyle/>
          <a:p>
            <a:r>
              <a:rPr lang="en-MY" altLang="en-US" dirty="0">
                <a:cs typeface="Times New Roman" panose="02020603050405020304" pitchFamily="18" charset="0"/>
              </a:rPr>
              <a:t>Programme Objectives (PEO)</a:t>
            </a:r>
            <a:endParaRPr lang="en-MY" altLang="en-US" dirty="0" smtClean="0"/>
          </a:p>
        </p:txBody>
      </p:sp>
      <p:sp>
        <p:nvSpPr>
          <p:cNvPr id="21507" name="Content Placeholder 2"/>
          <p:cNvSpPr>
            <a:spLocks noGrp="1"/>
          </p:cNvSpPr>
          <p:nvPr>
            <p:ph idx="1"/>
          </p:nvPr>
        </p:nvSpPr>
        <p:spPr>
          <a:xfrm>
            <a:off x="457200" y="1219200"/>
            <a:ext cx="8229600" cy="5143500"/>
          </a:xfrm>
        </p:spPr>
        <p:txBody>
          <a:bodyPr/>
          <a:lstStyle/>
          <a:p>
            <a:endParaRPr lang="en-MY" altLang="en-US" sz="2400" dirty="0" smtClean="0"/>
          </a:p>
          <a:p>
            <a:r>
              <a:rPr lang="en-MY" altLang="en-US" sz="2400" dirty="0" smtClean="0"/>
              <a:t>PEO are specific goals consistent with the mission and vision of the IHL, are responsive to the expressed interest of programme stakeholders, and describe the expected achievements of graduates in their career and professional life a few years after graduation.</a:t>
            </a:r>
          </a:p>
        </p:txBody>
      </p:sp>
      <p:sp>
        <p:nvSpPr>
          <p:cNvPr id="21508"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139DF26C-4A72-4A0A-9718-A3706D0F7AFF}"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26</a:t>
            </a:fld>
            <a:endParaRPr lang="en-US" altLang="ja-JP" sz="1400" smtClean="0">
              <a:solidFill>
                <a:srgbClr val="FFFFFF"/>
              </a:solidFill>
              <a:latin typeface="Franklin Gothic Book" pitchFamily="34" charset="0"/>
              <a:ea typeface="MS PGothic" pitchFamily="34" charset="-128"/>
            </a:endParaRPr>
          </a:p>
        </p:txBody>
      </p:sp>
      <p:sp>
        <p:nvSpPr>
          <p:cNvPr id="2" name="Rectangle 1"/>
          <p:cNvSpPr/>
          <p:nvPr/>
        </p:nvSpPr>
        <p:spPr>
          <a:xfrm>
            <a:off x="762000" y="3962400"/>
            <a:ext cx="7924800" cy="2369880"/>
          </a:xfrm>
          <a:prstGeom prst="rect">
            <a:avLst/>
          </a:prstGeom>
        </p:spPr>
        <p:txBody>
          <a:bodyPr wrap="square">
            <a:spAutoFit/>
          </a:bodyPr>
          <a:lstStyle/>
          <a:p>
            <a:pPr algn="ctr"/>
            <a:r>
              <a:rPr lang="en-US" altLang="ja-JP" sz="2800" u="sng" dirty="0">
                <a:solidFill>
                  <a:srgbClr val="0070C0"/>
                </a:solidFill>
              </a:rPr>
              <a:t>What is expected (3-5 years) upon </a:t>
            </a:r>
            <a:r>
              <a:rPr lang="en-US" altLang="ja-JP" sz="2800" u="sng" dirty="0" smtClean="0">
                <a:solidFill>
                  <a:srgbClr val="0070C0"/>
                </a:solidFill>
              </a:rPr>
              <a:t>graduation?</a:t>
            </a:r>
          </a:p>
          <a:p>
            <a:pPr marL="342900" indent="-342900">
              <a:buFont typeface="Wingdings" pitchFamily="2" charset="2"/>
              <a:buChar char="ü"/>
            </a:pPr>
            <a:r>
              <a:rPr lang="en-US" altLang="ja-JP" sz="2400" dirty="0" smtClean="0"/>
              <a:t>What </a:t>
            </a:r>
            <a:r>
              <a:rPr lang="en-US" altLang="ja-JP" sz="2400" dirty="0"/>
              <a:t>the </a:t>
            </a:r>
            <a:r>
              <a:rPr lang="en-US" altLang="ja-JP" sz="2400" dirty="0" err="1"/>
              <a:t>programme</a:t>
            </a:r>
            <a:r>
              <a:rPr lang="en-US" altLang="ja-JP" sz="2400" dirty="0"/>
              <a:t> is preparing graduates in their </a:t>
            </a:r>
            <a:r>
              <a:rPr lang="en-US" altLang="ja-JP" sz="2400" dirty="0">
                <a:solidFill>
                  <a:srgbClr val="FF0000"/>
                </a:solidFill>
              </a:rPr>
              <a:t>career and professional  </a:t>
            </a:r>
            <a:r>
              <a:rPr lang="en-US" altLang="ja-JP" sz="2400" dirty="0" smtClean="0">
                <a:solidFill>
                  <a:srgbClr val="FF0000"/>
                </a:solidFill>
              </a:rPr>
              <a:t>accomplishments</a:t>
            </a:r>
          </a:p>
          <a:p>
            <a:pPr marL="342900" indent="-342900">
              <a:buFont typeface="Wingdings" pitchFamily="2" charset="2"/>
              <a:buChar char="ü"/>
            </a:pPr>
            <a:r>
              <a:rPr lang="en-US" altLang="ja-JP" sz="2400" dirty="0"/>
              <a:t>Should be stated such that a </a:t>
            </a:r>
            <a:r>
              <a:rPr lang="en-US" altLang="ja-JP" sz="2400" dirty="0">
                <a:solidFill>
                  <a:srgbClr val="FF0000"/>
                </a:solidFill>
              </a:rPr>
              <a:t>graduate</a:t>
            </a:r>
            <a:r>
              <a:rPr lang="en-US" altLang="ja-JP" sz="2400" dirty="0"/>
              <a:t> can demonstrate </a:t>
            </a:r>
            <a:r>
              <a:rPr lang="en-US" altLang="ja-JP" sz="2400" dirty="0">
                <a:solidFill>
                  <a:srgbClr val="FF0000"/>
                </a:solidFill>
              </a:rPr>
              <a:t>in their career </a:t>
            </a:r>
            <a:r>
              <a:rPr lang="en-US" altLang="ja-JP" sz="2400" dirty="0"/>
              <a:t>or</a:t>
            </a:r>
            <a:r>
              <a:rPr lang="en-US" altLang="ja-JP" sz="2400" dirty="0">
                <a:solidFill>
                  <a:schemeClr val="accent1"/>
                </a:solidFill>
              </a:rPr>
              <a:t> </a:t>
            </a:r>
            <a:r>
              <a:rPr lang="en-US" altLang="ja-JP" sz="2400" dirty="0">
                <a:solidFill>
                  <a:srgbClr val="FF0000"/>
                </a:solidFill>
              </a:rPr>
              <a:t>professional life after graduation </a:t>
            </a:r>
            <a:r>
              <a:rPr lang="en-US" altLang="ja-JP" sz="2400" dirty="0"/>
              <a:t>(long term in nature</a:t>
            </a:r>
            <a:r>
              <a:rPr lang="en-US" altLang="ja-JP" sz="2400" dirty="0" smtClean="0"/>
              <a:t>)</a:t>
            </a:r>
            <a:endParaRPr lang="en-US" altLang="ja-JP"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cs typeface="Times New Roman" panose="02020603050405020304" pitchFamily="18" charset="0"/>
              </a:rPr>
              <a:t>Programme Objectives (PEO)</a:t>
            </a:r>
            <a:endParaRPr kumimoji="1" lang="ja-JP" altLang="en-US" dirty="0"/>
          </a:p>
        </p:txBody>
      </p:sp>
      <p:sp>
        <p:nvSpPr>
          <p:cNvPr id="3" name="Content Placeholder 2"/>
          <p:cNvSpPr>
            <a:spLocks noGrp="1"/>
          </p:cNvSpPr>
          <p:nvPr>
            <p:ph sz="quarter" idx="1"/>
          </p:nvPr>
        </p:nvSpPr>
        <p:spPr/>
        <p:txBody>
          <a:bodyPr/>
          <a:lstStyle/>
          <a:p>
            <a:r>
              <a:rPr lang="en-US" altLang="ja-JP" sz="2400" dirty="0">
                <a:solidFill>
                  <a:srgbClr val="FF0000"/>
                </a:solidFill>
              </a:rPr>
              <a:t>S</a:t>
            </a:r>
            <a:r>
              <a:rPr lang="en-US" altLang="ja-JP" sz="2400" dirty="0"/>
              <a:t>pecific, </a:t>
            </a:r>
            <a:r>
              <a:rPr lang="en-US" altLang="ja-JP" sz="2400" dirty="0">
                <a:solidFill>
                  <a:srgbClr val="FF0000"/>
                </a:solidFill>
              </a:rPr>
              <a:t>M</a:t>
            </a:r>
            <a:r>
              <a:rPr lang="en-US" altLang="ja-JP" sz="2400" dirty="0"/>
              <a:t>easurable, </a:t>
            </a:r>
            <a:r>
              <a:rPr lang="en-US" altLang="ja-JP" sz="2400" dirty="0">
                <a:solidFill>
                  <a:srgbClr val="FF0000"/>
                </a:solidFill>
              </a:rPr>
              <a:t>A</a:t>
            </a:r>
            <a:r>
              <a:rPr lang="en-US" altLang="ja-JP" sz="2400" dirty="0"/>
              <a:t>chievable, </a:t>
            </a:r>
            <a:r>
              <a:rPr lang="en-US" altLang="ja-JP" sz="2400" dirty="0">
                <a:solidFill>
                  <a:srgbClr val="FF0000"/>
                </a:solidFill>
              </a:rPr>
              <a:t>R</a:t>
            </a:r>
            <a:r>
              <a:rPr lang="en-US" altLang="ja-JP" sz="2400" dirty="0"/>
              <a:t>esult oriented, and having a </a:t>
            </a:r>
            <a:r>
              <a:rPr lang="en-US" altLang="ja-JP" sz="2400" dirty="0">
                <a:solidFill>
                  <a:srgbClr val="FF0000"/>
                </a:solidFill>
              </a:rPr>
              <a:t>T</a:t>
            </a:r>
            <a:r>
              <a:rPr lang="en-US" altLang="ja-JP" sz="2400" dirty="0"/>
              <a:t>ime frame (</a:t>
            </a:r>
            <a:r>
              <a:rPr lang="en-US" altLang="ja-JP" sz="2400" dirty="0">
                <a:solidFill>
                  <a:srgbClr val="FF0000"/>
                </a:solidFill>
              </a:rPr>
              <a:t>SMART</a:t>
            </a:r>
            <a:r>
              <a:rPr lang="en-US" altLang="ja-JP" sz="2400" dirty="0"/>
              <a:t>)</a:t>
            </a:r>
          </a:p>
          <a:p>
            <a:endParaRPr lang="en-MY" altLang="en-US" sz="2400" dirty="0" smtClean="0"/>
          </a:p>
          <a:p>
            <a:r>
              <a:rPr lang="en-MY" altLang="en-US" sz="2400" dirty="0" smtClean="0"/>
              <a:t>Processes </a:t>
            </a:r>
            <a:r>
              <a:rPr lang="en-MY" altLang="en-US" sz="2400" dirty="0"/>
              <a:t>and Results: </a:t>
            </a:r>
          </a:p>
          <a:p>
            <a:pPr lvl="1"/>
            <a:r>
              <a:rPr lang="en-MY" altLang="en-US" dirty="0"/>
              <a:t>Clear linkage between </a:t>
            </a:r>
            <a:r>
              <a:rPr lang="en-MY" altLang="en-US" dirty="0" smtClean="0"/>
              <a:t>Programme Outcomes and curricula design</a:t>
            </a:r>
            <a:endParaRPr lang="en-MY" altLang="en-US" dirty="0"/>
          </a:p>
          <a:p>
            <a:pPr lvl="1"/>
            <a:r>
              <a:rPr lang="en-MY" altLang="en-US" dirty="0"/>
              <a:t>A process of on-going assessment and evaluation that demonstrates the achievement with documented results</a:t>
            </a:r>
          </a:p>
          <a:p>
            <a:pPr lvl="1"/>
            <a:r>
              <a:rPr lang="en-MY" altLang="en-US" dirty="0"/>
              <a:t>Evaluation results that are used in the continual improvement of the programme.</a:t>
            </a:r>
            <a:endParaRPr lang="en-US" altLang="en-US" dirty="0"/>
          </a:p>
          <a:p>
            <a:endParaRPr kumimoji="1" lang="ja-JP" altLang="en-US" dirty="0"/>
          </a:p>
        </p:txBody>
      </p:sp>
      <p:sp>
        <p:nvSpPr>
          <p:cNvPr id="4" name="Slide Number Placeholder 3"/>
          <p:cNvSpPr>
            <a:spLocks noGrp="1"/>
          </p:cNvSpPr>
          <p:nvPr>
            <p:ph type="sldNum" sz="quarter" idx="12"/>
          </p:nvPr>
        </p:nvSpPr>
        <p:spPr/>
        <p:txBody>
          <a:bodyPr/>
          <a:lstStyle/>
          <a:p>
            <a:pPr>
              <a:defRPr/>
            </a:pPr>
            <a:fld id="{0B8D327D-C535-4F68-B000-FC7E0EC922C7}" type="slidenum">
              <a:rPr lang="en-US" altLang="ja-JP" smtClean="0"/>
              <a:pPr>
                <a:defRPr/>
              </a:pPr>
              <a:t>27</a:t>
            </a:fld>
            <a:endParaRPr lang="en-US" altLang="ja-JP"/>
          </a:p>
        </p:txBody>
      </p:sp>
    </p:spTree>
    <p:extLst>
      <p:ext uri="{BB962C8B-B14F-4D97-AF65-F5344CB8AC3E}">
        <p14:creationId xmlns:p14="http://schemas.microsoft.com/office/powerpoint/2010/main" val="38807100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15864504"/>
              </p:ext>
            </p:extLst>
          </p:nvPr>
        </p:nvGraphicFramePr>
        <p:xfrm>
          <a:off x="304800" y="1611313"/>
          <a:ext cx="8458200" cy="4713287"/>
        </p:xfrm>
        <a:graphic>
          <a:graphicData uri="http://schemas.openxmlformats.org/drawingml/2006/table">
            <a:tbl>
              <a:tblPr>
                <a:tableStyleId>{69CF1AB2-1976-4502-BF36-3FF5EA218861}</a:tableStyleId>
              </a:tblPr>
              <a:tblGrid>
                <a:gridCol w="1295400"/>
                <a:gridCol w="7162800"/>
              </a:tblGrid>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ms-MY" altLang="ja-JP" sz="2000" u="none" strike="noStrike" cap="none" normalizeH="0" baseline="0" dirty="0" smtClean="0">
                          <a:ln>
                            <a:noFill/>
                          </a:ln>
                          <a:effectLst/>
                          <a:latin typeface="Arial" pitchFamily="34" charset="0"/>
                          <a:cs typeface="Arial" pitchFamily="34" charset="0"/>
                        </a:rPr>
                        <a:t>PEO1</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2000" u="none" strike="noStrike" cap="none" normalizeH="0" baseline="0" dirty="0" smtClean="0">
                          <a:ln>
                            <a:noFill/>
                          </a:ln>
                          <a:effectLst/>
                          <a:latin typeface="Arial" pitchFamily="34" charset="0"/>
                          <a:cs typeface="Arial" pitchFamily="34" charset="0"/>
                        </a:rPr>
                        <a:t>Graduates who effectively demonstrate engineering knowledge and entrepreneurial skills by providing practical solutions.</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r>
              <a:tr h="100584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ms-MY" altLang="ja-JP" sz="2000" u="none" strike="noStrike" cap="none" normalizeH="0" baseline="0" dirty="0" smtClean="0">
                          <a:ln>
                            <a:noFill/>
                          </a:ln>
                          <a:effectLst/>
                          <a:latin typeface="Arial" pitchFamily="34" charset="0"/>
                          <a:cs typeface="Arial" pitchFamily="34" charset="0"/>
                        </a:rPr>
                        <a:t>PEO2</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2000" u="none" strike="noStrike" cap="none" normalizeH="0" baseline="0" dirty="0" smtClean="0">
                          <a:ln>
                            <a:noFill/>
                          </a:ln>
                          <a:effectLst/>
                          <a:latin typeface="Arial" pitchFamily="34" charset="0"/>
                          <a:cs typeface="Arial" pitchFamily="34" charset="0"/>
                        </a:rPr>
                        <a:t>Graduates who effectively demonstrate professionalism in multi-disciplinary engineering environment, leadership quality and teamwork.</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r>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ms-MY" altLang="ja-JP" sz="2000" u="none" strike="noStrike" cap="none" normalizeH="0" baseline="0" dirty="0" smtClean="0">
                          <a:ln>
                            <a:noFill/>
                          </a:ln>
                          <a:effectLst/>
                          <a:latin typeface="Arial" pitchFamily="34" charset="0"/>
                          <a:cs typeface="Arial" pitchFamily="34" charset="0"/>
                        </a:rPr>
                        <a:t>PEO3</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2000" u="none" strike="noStrike" cap="none" normalizeH="0" baseline="0" dirty="0" smtClean="0">
                          <a:ln>
                            <a:noFill/>
                          </a:ln>
                          <a:effectLst/>
                          <a:latin typeface="Arial" pitchFamily="34" charset="0"/>
                          <a:cs typeface="Arial" pitchFamily="34" charset="0"/>
                        </a:rPr>
                        <a:t>Graduates who make contributions to knowledge and establish best engineering practice through research and development.</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r>
              <a:tr h="106680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ms-MY" altLang="ja-JP" sz="2000" u="none" strike="noStrike" cap="none" normalizeH="0" baseline="0" dirty="0" smtClean="0">
                          <a:ln>
                            <a:noFill/>
                          </a:ln>
                          <a:effectLst/>
                          <a:latin typeface="Arial" pitchFamily="34" charset="0"/>
                          <a:cs typeface="Arial" pitchFamily="34" charset="0"/>
                        </a:rPr>
                        <a:t>PEO4</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2000" u="none" strike="noStrike" cap="none" normalizeH="0" baseline="0" dirty="0" smtClean="0">
                          <a:ln>
                            <a:noFill/>
                          </a:ln>
                          <a:effectLst/>
                          <a:latin typeface="Arial" pitchFamily="34" charset="0"/>
                          <a:cs typeface="Arial" pitchFamily="34" charset="0"/>
                        </a:rPr>
                        <a:t>Graduates who demonstrate an ethical commitment to the community and the profession through involvement with professional organizations and society.</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r>
              <a:tr h="811847">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ms-MY" altLang="ja-JP" sz="2000" u="none" strike="noStrike" cap="none" normalizeH="0" baseline="0" dirty="0" smtClean="0">
                          <a:ln>
                            <a:noFill/>
                          </a:ln>
                          <a:effectLst/>
                          <a:latin typeface="Arial" pitchFamily="34" charset="0"/>
                          <a:cs typeface="Arial" pitchFamily="34" charset="0"/>
                        </a:rPr>
                        <a:t>PEO5</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2000" u="none" strike="noStrike" cap="none" normalizeH="0" baseline="0" dirty="0" smtClean="0">
                          <a:ln>
                            <a:noFill/>
                          </a:ln>
                          <a:effectLst/>
                          <a:latin typeface="Arial" pitchFamily="34" charset="0"/>
                          <a:cs typeface="Arial" pitchFamily="34" charset="0"/>
                        </a:rPr>
                        <a:t>Graduates who engage in life-long learning as demonstrated through career advancement.</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r>
            </a:tbl>
          </a:graphicData>
        </a:graphic>
      </p:graphicFrame>
      <p:sp>
        <p:nvSpPr>
          <p:cNvPr id="2" name="Title 1"/>
          <p:cNvSpPr>
            <a:spLocks noGrp="1"/>
          </p:cNvSpPr>
          <p:nvPr>
            <p:ph type="title"/>
          </p:nvPr>
        </p:nvSpPr>
        <p:spPr/>
        <p:txBody>
          <a:bodyPr/>
          <a:lstStyle/>
          <a:p>
            <a:r>
              <a:rPr lang="en-US" altLang="ja-JP" dirty="0" err="1" smtClean="0">
                <a:solidFill>
                  <a:schemeClr val="tx1"/>
                </a:solidFill>
                <a:ea typeface="MS PGothic" pitchFamily="34" charset="-128"/>
                <a:cs typeface="Arial" pitchFamily="34" charset="0"/>
              </a:rPr>
              <a:t>Programme</a:t>
            </a:r>
            <a:r>
              <a:rPr lang="en-US" altLang="ja-JP" dirty="0" smtClean="0">
                <a:solidFill>
                  <a:schemeClr val="tx1"/>
                </a:solidFill>
                <a:ea typeface="MS PGothic" pitchFamily="34" charset="-128"/>
                <a:cs typeface="Arial" pitchFamily="34" charset="0"/>
              </a:rPr>
              <a:t> </a:t>
            </a:r>
            <a:r>
              <a:rPr lang="en-US" altLang="ja-JP" dirty="0">
                <a:solidFill>
                  <a:schemeClr val="tx1"/>
                </a:solidFill>
                <a:ea typeface="MS PGothic" pitchFamily="34" charset="-128"/>
                <a:cs typeface="Arial" pitchFamily="34" charset="0"/>
              </a:rPr>
              <a:t>Objectives Statements</a:t>
            </a:r>
            <a:br>
              <a:rPr lang="en-US" altLang="ja-JP" dirty="0">
                <a:solidFill>
                  <a:schemeClr val="tx1"/>
                </a:solidFill>
                <a:ea typeface="MS PGothic" pitchFamily="34" charset="-128"/>
                <a:cs typeface="Arial" pitchFamily="34" charset="0"/>
              </a:rPr>
            </a:br>
            <a:r>
              <a:rPr lang="en-US" altLang="ja-JP" sz="2800" dirty="0" err="1">
                <a:solidFill>
                  <a:srgbClr val="0070C0"/>
                </a:solidFill>
                <a:ea typeface="MS PGothic" pitchFamily="34" charset="-128"/>
                <a:cs typeface="Arial" pitchFamily="34" charset="0"/>
              </a:rPr>
              <a:t>UniMAP</a:t>
            </a:r>
            <a:endParaRPr kumimoji="1" lang="ja-JP" altLang="en-US" sz="3600" dirty="0">
              <a:solidFill>
                <a:srgbClr val="0070C0"/>
              </a:solidFill>
            </a:endParaRPr>
          </a:p>
        </p:txBody>
      </p:sp>
      <p:sp>
        <p:nvSpPr>
          <p:cNvPr id="22545"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B50B16D1-9275-45FA-9317-0BF12E999D66}"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28</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07650583"/>
              </p:ext>
            </p:extLst>
          </p:nvPr>
        </p:nvGraphicFramePr>
        <p:xfrm>
          <a:off x="304800" y="1611313"/>
          <a:ext cx="8458200" cy="4560887"/>
        </p:xfrm>
        <a:graphic>
          <a:graphicData uri="http://schemas.openxmlformats.org/drawingml/2006/table">
            <a:tbl>
              <a:tblPr>
                <a:tableStyleId>{69C7853C-536D-4A76-A0AE-DD22124D55A5}</a:tableStyleId>
              </a:tblPr>
              <a:tblGrid>
                <a:gridCol w="1295400"/>
                <a:gridCol w="7162800"/>
              </a:tblGrid>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ms-MY" altLang="ja-JP" sz="2000" u="none" strike="noStrike" cap="none" normalizeH="0" baseline="0" dirty="0" smtClean="0">
                          <a:ln>
                            <a:noFill/>
                          </a:ln>
                          <a:effectLst/>
                          <a:latin typeface="Arial" pitchFamily="34" charset="0"/>
                          <a:cs typeface="Arial" pitchFamily="34" charset="0"/>
                        </a:rPr>
                        <a:t>PEO1</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2000" kern="1200" dirty="0" smtClean="0">
                          <a:effectLst/>
                          <a:latin typeface="Arial" pitchFamily="34" charset="0"/>
                          <a:cs typeface="Arial" pitchFamily="34" charset="0"/>
                        </a:rPr>
                        <a:t>Graduates who are leaders in the field of electrical engineering or chosen field as demonstrated via career advancement. </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r>
              <a:tr h="100584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ms-MY" altLang="ja-JP" sz="2000" u="none" strike="noStrike" cap="none" normalizeH="0" baseline="0" dirty="0" smtClean="0">
                          <a:ln>
                            <a:noFill/>
                          </a:ln>
                          <a:effectLst/>
                          <a:latin typeface="Arial" pitchFamily="34" charset="0"/>
                          <a:cs typeface="Arial" pitchFamily="34" charset="0"/>
                        </a:rPr>
                        <a:t>PEO2</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2000" kern="1200" dirty="0" smtClean="0">
                          <a:effectLst/>
                          <a:latin typeface="Arial" pitchFamily="34" charset="0"/>
                          <a:cs typeface="Arial" pitchFamily="34" charset="0"/>
                        </a:rPr>
                        <a:t>Graduates who are members of and contribute to professional society.</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r>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ms-MY" altLang="ja-JP" sz="2000" u="none" strike="noStrike" cap="none" normalizeH="0" baseline="0" dirty="0" smtClean="0">
                          <a:ln>
                            <a:noFill/>
                          </a:ln>
                          <a:effectLst/>
                          <a:latin typeface="Arial" pitchFamily="34" charset="0"/>
                          <a:cs typeface="Arial" pitchFamily="34" charset="0"/>
                        </a:rPr>
                        <a:t>PEO3</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2000" kern="1200" dirty="0" smtClean="0">
                          <a:effectLst/>
                          <a:latin typeface="Arial" pitchFamily="34" charset="0"/>
                          <a:cs typeface="Arial" pitchFamily="34" charset="0"/>
                        </a:rPr>
                        <a:t>Graduates who engage in life-long learning or continuous education opportunities.    </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r>
              <a:tr h="106680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ms-MY" altLang="ja-JP" sz="2000" u="none" strike="noStrike" cap="none" normalizeH="0" baseline="0" dirty="0" smtClean="0">
                          <a:ln>
                            <a:noFill/>
                          </a:ln>
                          <a:effectLst/>
                          <a:latin typeface="Arial" pitchFamily="34" charset="0"/>
                          <a:cs typeface="Arial" pitchFamily="34" charset="0"/>
                        </a:rPr>
                        <a:t>PEO4</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2000" kern="1200" dirty="0" smtClean="0">
                          <a:effectLst/>
                          <a:latin typeface="Arial" pitchFamily="34" charset="0"/>
                          <a:cs typeface="Arial" pitchFamily="34" charset="0"/>
                        </a:rPr>
                        <a:t>Graduates who contribute towards research and development.  </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r>
              <a:tr h="811847">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ms-MY" altLang="ja-JP" sz="2000" u="none" strike="noStrike" cap="none" normalizeH="0" baseline="0" dirty="0" smtClean="0">
                          <a:ln>
                            <a:noFill/>
                          </a:ln>
                          <a:effectLst/>
                          <a:latin typeface="Arial" pitchFamily="34" charset="0"/>
                          <a:cs typeface="Arial" pitchFamily="34" charset="0"/>
                        </a:rPr>
                        <a:t>PEO5</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2000" kern="1200" dirty="0" smtClean="0">
                          <a:effectLst/>
                          <a:latin typeface="Arial" pitchFamily="34" charset="0"/>
                          <a:cs typeface="Arial" pitchFamily="34" charset="0"/>
                        </a:rPr>
                        <a:t>Graduates who are entrepreneurial engineers.</a:t>
                      </a:r>
                      <a:endParaRPr kumimoji="0" lang="ms-MY" altLang="ja-JP" sz="20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5314" marR="65314" marT="0" marB="0" anchor="ctr" horzOverflow="overflow"/>
                </a:tc>
              </a:tr>
            </a:tbl>
          </a:graphicData>
        </a:graphic>
      </p:graphicFrame>
      <p:sp>
        <p:nvSpPr>
          <p:cNvPr id="2" name="Title 1"/>
          <p:cNvSpPr>
            <a:spLocks noGrp="1"/>
          </p:cNvSpPr>
          <p:nvPr>
            <p:ph type="title"/>
          </p:nvPr>
        </p:nvSpPr>
        <p:spPr/>
        <p:txBody>
          <a:bodyPr/>
          <a:lstStyle/>
          <a:p>
            <a:r>
              <a:rPr lang="en-US" altLang="ja-JP" dirty="0" err="1" smtClean="0">
                <a:solidFill>
                  <a:schemeClr val="tx1"/>
                </a:solidFill>
                <a:ea typeface="MS PGothic" pitchFamily="34" charset="-128"/>
                <a:cs typeface="Arial" pitchFamily="34" charset="0"/>
              </a:rPr>
              <a:t>Programme</a:t>
            </a:r>
            <a:r>
              <a:rPr lang="en-US" altLang="ja-JP" dirty="0" smtClean="0">
                <a:solidFill>
                  <a:schemeClr val="tx1"/>
                </a:solidFill>
                <a:ea typeface="MS PGothic" pitchFamily="34" charset="-128"/>
                <a:cs typeface="Arial" pitchFamily="34" charset="0"/>
              </a:rPr>
              <a:t> </a:t>
            </a:r>
            <a:r>
              <a:rPr lang="en-US" altLang="ja-JP" dirty="0">
                <a:solidFill>
                  <a:schemeClr val="tx1"/>
                </a:solidFill>
                <a:ea typeface="MS PGothic" pitchFamily="34" charset="-128"/>
                <a:cs typeface="Arial" pitchFamily="34" charset="0"/>
              </a:rPr>
              <a:t>Objectives Statements</a:t>
            </a:r>
            <a:br>
              <a:rPr lang="en-US" altLang="ja-JP" dirty="0">
                <a:solidFill>
                  <a:schemeClr val="tx1"/>
                </a:solidFill>
                <a:ea typeface="MS PGothic" pitchFamily="34" charset="-128"/>
                <a:cs typeface="Arial" pitchFamily="34" charset="0"/>
              </a:rPr>
            </a:br>
            <a:r>
              <a:rPr lang="en-US" altLang="ja-JP" sz="2800" dirty="0">
                <a:solidFill>
                  <a:srgbClr val="0070C0"/>
                </a:solidFill>
                <a:ea typeface="MS PGothic" pitchFamily="34" charset="-128"/>
                <a:cs typeface="Arial" pitchFamily="34" charset="0"/>
              </a:rPr>
              <a:t>School of Electrical Systems </a:t>
            </a:r>
            <a:r>
              <a:rPr lang="en-US" altLang="ja-JP" sz="2800" dirty="0" smtClean="0">
                <a:solidFill>
                  <a:srgbClr val="0070C0"/>
                </a:solidFill>
                <a:ea typeface="MS PGothic" pitchFamily="34" charset="-128"/>
                <a:cs typeface="Arial" pitchFamily="34" charset="0"/>
              </a:rPr>
              <a:t>Engineering</a:t>
            </a:r>
            <a:endParaRPr kumimoji="1" lang="ja-JP" altLang="en-US" sz="3600" dirty="0">
              <a:solidFill>
                <a:srgbClr val="0070C0"/>
              </a:solidFill>
            </a:endParaRPr>
          </a:p>
        </p:txBody>
      </p:sp>
      <p:sp>
        <p:nvSpPr>
          <p:cNvPr id="22545"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B50B16D1-9275-45FA-9317-0BF12E999D66}"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29</a:t>
            </a:fld>
            <a:endParaRPr lang="en-US" altLang="ja-JP" sz="1400" smtClean="0">
              <a:solidFill>
                <a:srgbClr val="FFFFFF"/>
              </a:solidFill>
              <a:latin typeface="Franklin Gothic Book" pitchFamily="34" charset="0"/>
              <a:ea typeface="MS PGothic" pitchFamily="34" charset="-128"/>
            </a:endParaRPr>
          </a:p>
        </p:txBody>
      </p:sp>
    </p:spTree>
    <p:extLst>
      <p:ext uri="{BB962C8B-B14F-4D97-AF65-F5344CB8AC3E}">
        <p14:creationId xmlns:p14="http://schemas.microsoft.com/office/powerpoint/2010/main" val="995882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Definitions (Acronyms)</a:t>
            </a:r>
            <a:endParaRPr kumimoji="1" lang="ja-JP" altLang="en-US" dirty="0"/>
          </a:p>
        </p:txBody>
      </p:sp>
      <p:sp>
        <p:nvSpPr>
          <p:cNvPr id="3" name="Content Placeholder 2"/>
          <p:cNvSpPr>
            <a:spLocks noGrp="1"/>
          </p:cNvSpPr>
          <p:nvPr>
            <p:ph sz="quarter" idx="1"/>
          </p:nvPr>
        </p:nvSpPr>
        <p:spPr/>
        <p:txBody>
          <a:bodyPr/>
          <a:lstStyle/>
          <a:p>
            <a:r>
              <a:rPr kumimoji="1" lang="en-US" altLang="ja-JP" sz="2000" dirty="0"/>
              <a:t>Graduate Engineer - A person registered under Section 10(1a), Registration of Engineers (Amendment) Act 2007.  </a:t>
            </a:r>
          </a:p>
          <a:p>
            <a:r>
              <a:rPr kumimoji="1" lang="en-US" altLang="ja-JP" sz="2000" dirty="0"/>
              <a:t>Professional Engineer </a:t>
            </a:r>
            <a:r>
              <a:rPr kumimoji="1" lang="en-US" altLang="ja-JP" sz="2000" dirty="0" smtClean="0"/>
              <a:t>- </a:t>
            </a:r>
            <a:r>
              <a:rPr kumimoji="1" lang="en-US" altLang="ja-JP" sz="2000" dirty="0"/>
              <a:t>A person registered under Section 10(2), Registration of Engineers (Amendment) Act 2007. </a:t>
            </a:r>
            <a:endParaRPr kumimoji="1" lang="en-US" altLang="ja-JP" sz="2000" dirty="0" smtClean="0"/>
          </a:p>
          <a:p>
            <a:r>
              <a:rPr kumimoji="1" lang="en-US" altLang="ja-JP" sz="2000" dirty="0"/>
              <a:t>Stakeholders - Parties having an interest (direct or indirect) in the </a:t>
            </a:r>
            <a:r>
              <a:rPr kumimoji="1" lang="en-US" altLang="ja-JP" sz="2000" dirty="0" err="1"/>
              <a:t>programme</a:t>
            </a:r>
            <a:r>
              <a:rPr kumimoji="1" lang="en-US" altLang="ja-JP" sz="2000" dirty="0"/>
              <a:t> output, for example, employers, sponsors, lecturers and students. </a:t>
            </a:r>
            <a:endParaRPr kumimoji="1" lang="en-US" altLang="ja-JP" sz="2000" dirty="0" smtClean="0"/>
          </a:p>
          <a:p>
            <a:r>
              <a:rPr kumimoji="1" lang="en-US" altLang="ja-JP" sz="2000" dirty="0"/>
              <a:t>External Examiner - A person with high academic standing appointed by the IHL to assess academic quality and standard of the </a:t>
            </a:r>
            <a:r>
              <a:rPr kumimoji="1" lang="en-US" altLang="ja-JP" sz="2000" dirty="0" err="1"/>
              <a:t>programme</a:t>
            </a:r>
            <a:r>
              <a:rPr kumimoji="1" lang="en-US" altLang="ja-JP" sz="2000" dirty="0"/>
              <a:t>. </a:t>
            </a:r>
            <a:endParaRPr kumimoji="1" lang="en-US" altLang="ja-JP" sz="2000" dirty="0" smtClean="0"/>
          </a:p>
          <a:p>
            <a:r>
              <a:rPr kumimoji="1" lang="en-US" altLang="ja-JP" sz="2000" dirty="0"/>
              <a:t>Evaluation Panel - A panel of evaluators appointed by EAC to verify </a:t>
            </a:r>
            <a:r>
              <a:rPr kumimoji="1" lang="en-US" altLang="ja-JP" sz="2000" dirty="0" err="1"/>
              <a:t>programme</a:t>
            </a:r>
            <a:r>
              <a:rPr kumimoji="1" lang="en-US" altLang="ja-JP" sz="2000" dirty="0"/>
              <a:t> compliance with accreditation criteria. </a:t>
            </a:r>
            <a:r>
              <a:rPr kumimoji="1" lang="en-US" altLang="ja-JP" sz="2000" dirty="0" smtClean="0"/>
              <a:t> </a:t>
            </a:r>
            <a:endParaRPr kumimoji="1" lang="en-US" altLang="ja-JP" sz="2000" dirty="0"/>
          </a:p>
        </p:txBody>
      </p:sp>
      <p:sp>
        <p:nvSpPr>
          <p:cNvPr id="4" name="Slide Number Placeholder 3"/>
          <p:cNvSpPr>
            <a:spLocks noGrp="1"/>
          </p:cNvSpPr>
          <p:nvPr>
            <p:ph type="sldNum" sz="quarter" idx="12"/>
          </p:nvPr>
        </p:nvSpPr>
        <p:spPr/>
        <p:txBody>
          <a:bodyPr/>
          <a:lstStyle/>
          <a:p>
            <a:pPr>
              <a:defRPr/>
            </a:pPr>
            <a:fld id="{54E0D486-2135-427D-9D14-3925CD79E94A}" type="slidenum">
              <a:rPr lang="en-US" altLang="ja-JP" smtClean="0"/>
              <a:pPr>
                <a:defRPr/>
              </a:pPr>
              <a:t>3</a:t>
            </a:fld>
            <a:endParaRPr lang="en-US" altLang="ja-JP"/>
          </a:p>
        </p:txBody>
      </p:sp>
    </p:spTree>
    <p:extLst>
      <p:ext uri="{BB962C8B-B14F-4D97-AF65-F5344CB8AC3E}">
        <p14:creationId xmlns:p14="http://schemas.microsoft.com/office/powerpoint/2010/main" val="3600500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ja-JP" dirty="0">
                <a:ea typeface="MS PGothic" pitchFamily="34" charset="-128"/>
              </a:rPr>
              <a:t>PEO Attainment </a:t>
            </a:r>
            <a:r>
              <a:rPr lang="en-GB" altLang="ja-JP" dirty="0" smtClean="0">
                <a:ea typeface="MS PGothic" pitchFamily="34" charset="-128"/>
              </a:rPr>
              <a:t>Assessment</a:t>
            </a:r>
            <a:endParaRPr kumimoji="1" lang="ja-JP" altLang="en-US" dirty="0"/>
          </a:p>
        </p:txBody>
      </p:sp>
      <p:sp>
        <p:nvSpPr>
          <p:cNvPr id="25602" name="Content Placeholder 2"/>
          <p:cNvSpPr>
            <a:spLocks noGrp="1"/>
          </p:cNvSpPr>
          <p:nvPr>
            <p:ph sz="quarter" idx="1"/>
          </p:nvPr>
        </p:nvSpPr>
        <p:spPr/>
        <p:txBody>
          <a:bodyPr/>
          <a:lstStyle/>
          <a:p>
            <a:r>
              <a:rPr lang="en-US" altLang="en-US" sz="2400" dirty="0" smtClean="0"/>
              <a:t>On-going process, covers all cohorts which have graduated from the Programme.</a:t>
            </a:r>
          </a:p>
          <a:p>
            <a:r>
              <a:rPr lang="en-US" altLang="en-US" sz="2400" dirty="0" smtClean="0"/>
              <a:t>Assessment are performed after each cohort been in the industry for 3-5 years.</a:t>
            </a:r>
          </a:p>
          <a:p>
            <a:r>
              <a:rPr lang="en-US" altLang="en-US" sz="2400" dirty="0" smtClean="0"/>
              <a:t>The assessment of the attainments of the PEOs utilized the performance indicators.</a:t>
            </a:r>
          </a:p>
          <a:p>
            <a:r>
              <a:rPr lang="en-US" altLang="en-US" sz="2400" dirty="0" smtClean="0"/>
              <a:t>Types of survey:</a:t>
            </a:r>
          </a:p>
          <a:p>
            <a:pPr lvl="1"/>
            <a:r>
              <a:rPr lang="en-US" altLang="en-US" sz="2000" dirty="0" smtClean="0"/>
              <a:t>Alumni Survey</a:t>
            </a:r>
          </a:p>
          <a:p>
            <a:pPr lvl="1"/>
            <a:r>
              <a:rPr lang="en-US" altLang="en-US" sz="2000" dirty="0" smtClean="0"/>
              <a:t>Employer Survey</a:t>
            </a:r>
          </a:p>
          <a:p>
            <a:r>
              <a:rPr lang="en-US" altLang="en-US" sz="2400" dirty="0" smtClean="0"/>
              <a:t>Methods of survey:</a:t>
            </a:r>
          </a:p>
          <a:p>
            <a:pPr lvl="1"/>
            <a:r>
              <a:rPr lang="en-US" altLang="en-US" sz="2000" dirty="0" smtClean="0"/>
              <a:t>Printed forms</a:t>
            </a:r>
          </a:p>
          <a:p>
            <a:pPr lvl="1"/>
            <a:r>
              <a:rPr lang="en-US" altLang="en-US" sz="2000" dirty="0" smtClean="0"/>
              <a:t>Telephone interviews</a:t>
            </a:r>
          </a:p>
          <a:p>
            <a:endParaRPr lang="en-MY" altLang="en-US" sz="2400" dirty="0" smtClean="0"/>
          </a:p>
          <a:p>
            <a:endParaRPr lang="en-MY" altLang="en-US" sz="2400" dirty="0" smtClean="0"/>
          </a:p>
        </p:txBody>
      </p:sp>
      <p:sp>
        <p:nvSpPr>
          <p:cNvPr id="25603"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B94CC8A2-D48B-4218-AAF5-30CCB9F9DDFE}"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30</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kumimoji="1" lang="ja-JP" altLang="en-US"/>
          </a:p>
        </p:txBody>
      </p:sp>
      <p:sp>
        <p:nvSpPr>
          <p:cNvPr id="7" name="Title 6"/>
          <p:cNvSpPr>
            <a:spLocks noGrp="1"/>
          </p:cNvSpPr>
          <p:nvPr>
            <p:ph type="ctrTitle"/>
          </p:nvPr>
        </p:nvSpPr>
        <p:spPr/>
        <p:txBody>
          <a:bodyPr/>
          <a:lstStyle/>
          <a:p>
            <a:r>
              <a:rPr lang="en-MY" altLang="en-US" dirty="0">
                <a:cs typeface="Times New Roman" panose="02020603050405020304" pitchFamily="18" charset="0"/>
              </a:rPr>
              <a:t>Programme </a:t>
            </a:r>
            <a:r>
              <a:rPr lang="en-MY" altLang="en-US" dirty="0" smtClean="0">
                <a:cs typeface="Times New Roman" panose="02020603050405020304" pitchFamily="18" charset="0"/>
              </a:rPr>
              <a:t>Outcomes </a:t>
            </a:r>
            <a:r>
              <a:rPr lang="en-MY" altLang="en-US" dirty="0">
                <a:cs typeface="Times New Roman" panose="02020603050405020304" pitchFamily="18" charset="0"/>
              </a:rPr>
              <a:t>(</a:t>
            </a:r>
            <a:r>
              <a:rPr lang="en-MY" altLang="en-US" dirty="0" smtClean="0">
                <a:cs typeface="Times New Roman" panose="02020603050405020304" pitchFamily="18" charset="0"/>
              </a:rPr>
              <a:t>PO</a:t>
            </a:r>
            <a:r>
              <a:rPr lang="en-MY" altLang="en-US" dirty="0">
                <a:cs typeface="Times New Roman" panose="02020603050405020304" pitchFamily="18" charset="0"/>
              </a:rPr>
              <a:t>)</a:t>
            </a:r>
            <a:br>
              <a:rPr lang="en-MY" altLang="en-US" dirty="0">
                <a:cs typeface="Times New Roman" panose="02020603050405020304" pitchFamily="18" charset="0"/>
              </a:rPr>
            </a:br>
            <a:endParaRPr kumimoji="1" lang="ja-JP" altLang="en-US" dirty="0"/>
          </a:p>
        </p:txBody>
      </p:sp>
      <p:sp>
        <p:nvSpPr>
          <p:cNvPr id="4" name="Slide Number Placeholder 3"/>
          <p:cNvSpPr>
            <a:spLocks noGrp="1"/>
          </p:cNvSpPr>
          <p:nvPr>
            <p:ph type="sldNum" sz="quarter" idx="12"/>
          </p:nvPr>
        </p:nvSpPr>
        <p:spPr/>
        <p:txBody>
          <a:bodyPr/>
          <a:lstStyle/>
          <a:p>
            <a:pPr>
              <a:defRPr/>
            </a:pPr>
            <a:fld id="{54E0D486-2135-427D-9D14-3925CD79E94A}" type="slidenum">
              <a:rPr lang="en-US" altLang="ja-JP" smtClean="0"/>
              <a:pPr>
                <a:defRPr/>
              </a:pPr>
              <a:t>31</a:t>
            </a:fld>
            <a:endParaRPr lang="en-US" altLang="ja-JP"/>
          </a:p>
        </p:txBody>
      </p:sp>
    </p:spTree>
    <p:extLst>
      <p:ext uri="{BB962C8B-B14F-4D97-AF65-F5344CB8AC3E}">
        <p14:creationId xmlns:p14="http://schemas.microsoft.com/office/powerpoint/2010/main" val="272038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76200"/>
            <a:ext cx="7772400" cy="1143000"/>
          </a:xfrm>
        </p:spPr>
        <p:txBody>
          <a:bodyPr/>
          <a:lstStyle/>
          <a:p>
            <a:r>
              <a:rPr lang="en-MY" altLang="en-US" dirty="0">
                <a:cs typeface="Times New Roman" panose="02020603050405020304" pitchFamily="18" charset="0"/>
              </a:rPr>
              <a:t>Programme </a:t>
            </a:r>
            <a:r>
              <a:rPr lang="en-MY" altLang="en-US" dirty="0" smtClean="0">
                <a:cs typeface="Times New Roman" panose="02020603050405020304" pitchFamily="18" charset="0"/>
              </a:rPr>
              <a:t>Outcomes </a:t>
            </a:r>
            <a:r>
              <a:rPr lang="en-MY" altLang="en-US" dirty="0">
                <a:cs typeface="Times New Roman" panose="02020603050405020304" pitchFamily="18" charset="0"/>
              </a:rPr>
              <a:t>(</a:t>
            </a:r>
            <a:r>
              <a:rPr lang="en-MY" altLang="en-US" dirty="0" smtClean="0">
                <a:cs typeface="Times New Roman" panose="02020603050405020304" pitchFamily="18" charset="0"/>
              </a:rPr>
              <a:t>PO</a:t>
            </a:r>
            <a:r>
              <a:rPr lang="en-MY" altLang="en-US" dirty="0">
                <a:cs typeface="Times New Roman" panose="02020603050405020304" pitchFamily="18" charset="0"/>
              </a:rPr>
              <a:t>)</a:t>
            </a:r>
            <a:endParaRPr lang="en-MY" altLang="en-US" dirty="0" smtClean="0"/>
          </a:p>
        </p:txBody>
      </p:sp>
      <p:sp>
        <p:nvSpPr>
          <p:cNvPr id="21507" name="Content Placeholder 2"/>
          <p:cNvSpPr>
            <a:spLocks noGrp="1"/>
          </p:cNvSpPr>
          <p:nvPr>
            <p:ph idx="1"/>
          </p:nvPr>
        </p:nvSpPr>
        <p:spPr>
          <a:xfrm>
            <a:off x="457200" y="1219200"/>
            <a:ext cx="8229600" cy="5143500"/>
          </a:xfrm>
        </p:spPr>
        <p:txBody>
          <a:bodyPr/>
          <a:lstStyle/>
          <a:p>
            <a:r>
              <a:rPr lang="en-US" altLang="en-US" sz="2400" dirty="0" smtClean="0"/>
              <a:t>PO are </a:t>
            </a:r>
            <a:r>
              <a:rPr lang="en-US" altLang="en-US" sz="2400" dirty="0"/>
              <a:t>statements that describe what students are expected to know and be able to perform or attain by the time of graduation. </a:t>
            </a:r>
            <a:endParaRPr lang="en-US" altLang="en-US" sz="2400" dirty="0" smtClean="0"/>
          </a:p>
          <a:p>
            <a:r>
              <a:rPr lang="en-US" altLang="en-US" sz="2400" dirty="0" smtClean="0"/>
              <a:t>These </a:t>
            </a:r>
            <a:r>
              <a:rPr lang="en-US" altLang="en-US" sz="2400" dirty="0"/>
              <a:t>relate to the skills, knowledge, and </a:t>
            </a:r>
            <a:r>
              <a:rPr lang="en-US" altLang="en-US" sz="2400" dirty="0" err="1"/>
              <a:t>behaviour</a:t>
            </a:r>
            <a:r>
              <a:rPr lang="en-US" altLang="en-US" sz="2400" dirty="0"/>
              <a:t> that students acquire through the </a:t>
            </a:r>
            <a:r>
              <a:rPr lang="en-US" altLang="en-US" sz="2400" dirty="0" err="1"/>
              <a:t>programme</a:t>
            </a:r>
            <a:r>
              <a:rPr lang="en-US" altLang="en-US" sz="2400" dirty="0" smtClean="0"/>
              <a:t>.</a:t>
            </a:r>
          </a:p>
          <a:p>
            <a:r>
              <a:rPr lang="en-US" altLang="ja-JP" sz="2400" dirty="0" smtClean="0"/>
              <a:t>There </a:t>
            </a:r>
            <a:r>
              <a:rPr lang="en-US" altLang="ja-JP" sz="2400" dirty="0"/>
              <a:t>must be a clear linkage between </a:t>
            </a:r>
            <a:r>
              <a:rPr lang="en-US" altLang="ja-JP" sz="2400" dirty="0" err="1" smtClean="0"/>
              <a:t>Programme</a:t>
            </a:r>
            <a:r>
              <a:rPr lang="en-US" altLang="ja-JP" sz="2400" dirty="0" smtClean="0"/>
              <a:t> Objectives (PEO) </a:t>
            </a:r>
            <a:r>
              <a:rPr lang="en-US" altLang="ja-JP" sz="2400" dirty="0"/>
              <a:t>and </a:t>
            </a:r>
            <a:r>
              <a:rPr lang="en-US" altLang="ja-JP" sz="2400" dirty="0" err="1" smtClean="0"/>
              <a:t>Programme</a:t>
            </a:r>
            <a:r>
              <a:rPr lang="en-US" altLang="ja-JP" sz="2400" dirty="0" smtClean="0"/>
              <a:t> Outcomes (PO) </a:t>
            </a:r>
            <a:endParaRPr lang="en-GB" altLang="ja-JP" sz="2400" dirty="0"/>
          </a:p>
          <a:p>
            <a:endParaRPr lang="en-US" altLang="en-US" sz="2400" dirty="0"/>
          </a:p>
        </p:txBody>
      </p:sp>
      <p:sp>
        <p:nvSpPr>
          <p:cNvPr id="21508"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139DF26C-4A72-4A0A-9718-A3706D0F7AFF}"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32</a:t>
            </a:fld>
            <a:endParaRPr lang="en-US" altLang="ja-JP" sz="1400" smtClean="0">
              <a:solidFill>
                <a:srgbClr val="FFFFFF"/>
              </a:solidFill>
              <a:latin typeface="Franklin Gothic Book" pitchFamily="34" charset="0"/>
              <a:ea typeface="MS PGothic" pitchFamily="34" charset="-128"/>
            </a:endParaRPr>
          </a:p>
        </p:txBody>
      </p:sp>
      <p:sp>
        <p:nvSpPr>
          <p:cNvPr id="5" name="Rectangle 4"/>
          <p:cNvSpPr>
            <a:spLocks noChangeArrowheads="1"/>
          </p:cNvSpPr>
          <p:nvPr/>
        </p:nvSpPr>
        <p:spPr bwMode="auto">
          <a:xfrm>
            <a:off x="914400" y="4572000"/>
            <a:ext cx="7391400" cy="13849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ja-JP" sz="2800" dirty="0"/>
              <a:t>Need to </a:t>
            </a:r>
            <a:r>
              <a:rPr lang="en-US" altLang="ja-JP" sz="2800" dirty="0">
                <a:solidFill>
                  <a:srgbClr val="FF0000"/>
                </a:solidFill>
              </a:rPr>
              <a:t>distribute the outcomes </a:t>
            </a:r>
            <a:r>
              <a:rPr lang="en-US" altLang="ja-JP" sz="2800" dirty="0"/>
              <a:t>throughout the </a:t>
            </a:r>
            <a:r>
              <a:rPr lang="en-US" altLang="ja-JP" sz="2800" dirty="0" err="1"/>
              <a:t>programme</a:t>
            </a:r>
            <a:r>
              <a:rPr lang="en-US" altLang="ja-JP" sz="2800" dirty="0"/>
              <a:t>, and </a:t>
            </a:r>
            <a:r>
              <a:rPr lang="en-US" altLang="ja-JP" sz="2800" dirty="0">
                <a:solidFill>
                  <a:srgbClr val="FF0000"/>
                </a:solidFill>
              </a:rPr>
              <a:t>not one/two courses </a:t>
            </a:r>
            <a:r>
              <a:rPr lang="en-US" altLang="ja-JP" sz="2800" dirty="0"/>
              <a:t>only addressing a particular outcome</a:t>
            </a:r>
          </a:p>
        </p:txBody>
      </p:sp>
    </p:spTree>
    <p:extLst>
      <p:ext uri="{BB962C8B-B14F-4D97-AF65-F5344CB8AC3E}">
        <p14:creationId xmlns:p14="http://schemas.microsoft.com/office/powerpoint/2010/main" val="245183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lstStyle/>
          <a:p>
            <a:r>
              <a:rPr lang="en-US" altLang="ja-JP" dirty="0" err="1">
                <a:solidFill>
                  <a:schemeClr val="tx1"/>
                </a:solidFill>
                <a:ea typeface="MS PGothic" pitchFamily="34" charset="-128"/>
                <a:cs typeface="Arial" pitchFamily="34" charset="0"/>
              </a:rPr>
              <a:t>Programme</a:t>
            </a:r>
            <a:r>
              <a:rPr lang="en-US" altLang="ja-JP" dirty="0">
                <a:solidFill>
                  <a:schemeClr val="tx1"/>
                </a:solidFill>
                <a:ea typeface="MS PGothic" pitchFamily="34" charset="-128"/>
                <a:cs typeface="Arial" pitchFamily="34" charset="0"/>
              </a:rPr>
              <a:t> Outcomes </a:t>
            </a:r>
            <a:r>
              <a:rPr lang="en-US" altLang="ja-JP" dirty="0" smtClean="0">
                <a:solidFill>
                  <a:schemeClr val="tx1"/>
                </a:solidFill>
                <a:ea typeface="MS PGothic" pitchFamily="34" charset="-128"/>
                <a:cs typeface="Arial" pitchFamily="34" charset="0"/>
              </a:rPr>
              <a:t>Statements</a:t>
            </a:r>
            <a:endParaRPr kumimoji="1" lang="ja-JP" altLang="en-US" dirty="0"/>
          </a:p>
        </p:txBody>
      </p:sp>
      <p:sp>
        <p:nvSpPr>
          <p:cNvPr id="33794"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DA6C4C64-7C38-48DF-9153-0754F0DEA55F}"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33</a:t>
            </a:fld>
            <a:endParaRPr lang="en-US" altLang="ja-JP" sz="1400" smtClean="0">
              <a:solidFill>
                <a:srgbClr val="FFFFFF"/>
              </a:solidFill>
              <a:latin typeface="Franklin Gothic Book" pitchFamily="34" charset="0"/>
              <a:ea typeface="MS PGothic"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563961620"/>
              </p:ext>
            </p:extLst>
          </p:nvPr>
        </p:nvGraphicFramePr>
        <p:xfrm>
          <a:off x="304800" y="1066800"/>
          <a:ext cx="8382000" cy="5473700"/>
        </p:xfrm>
        <a:graphic>
          <a:graphicData uri="http://schemas.openxmlformats.org/drawingml/2006/table">
            <a:tbl>
              <a:tblPr/>
              <a:tblGrid>
                <a:gridCol w="544513"/>
                <a:gridCol w="2012950"/>
                <a:gridCol w="5824537"/>
              </a:tblGrid>
              <a:tr h="7285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No.</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Area / Domain</a:t>
                      </a:r>
                      <a:endParaRPr kumimoji="0" lang="en-US" altLang="ja-JP" sz="1600" b="0" i="0" u="none" strike="noStrike" cap="none" normalizeH="0" baseline="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MY"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Electrical Systems / Industrial Electronic / Electrical in Energy Systems</a:t>
                      </a: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 Engineering Programme</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109357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1</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altLang="ja-JP" sz="1600" b="1" i="0" u="none" strike="noStrike" cap="none" normalizeH="0" baseline="0" dirty="0" smtClean="0">
                          <a:ln>
                            <a:noFill/>
                          </a:ln>
                          <a:solidFill>
                            <a:srgbClr val="000000"/>
                          </a:solidFill>
                          <a:effectLst/>
                          <a:latin typeface="Arial" pitchFamily="34" charset="0"/>
                          <a:ea typeface="ＭＳ 明朝" pitchFamily="49" charset="-128"/>
                          <a:cs typeface="Arial" pitchFamily="34" charset="0"/>
                        </a:rPr>
                        <a:t>Engineering Knowledge</a:t>
                      </a:r>
                      <a:endParaRPr kumimoji="0" lang="en-US" altLang="ja-JP" sz="1600" b="1"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ja-JP" sz="1600" b="0" i="0" kern="1200" dirty="0" smtClean="0">
                          <a:solidFill>
                            <a:schemeClr val="tx1"/>
                          </a:solidFill>
                          <a:effectLst/>
                          <a:latin typeface="Arial" pitchFamily="34" charset="0"/>
                          <a:ea typeface="+mn-ea"/>
                          <a:cs typeface="Arial" pitchFamily="34" charset="0"/>
                        </a:rPr>
                        <a:t>Ability to acquire and apply knowledge of mathematics, science, engineering and an in-depth technical competence in electrical engineering discipline to the solution of complex engineering.</a:t>
                      </a:r>
                      <a:endParaRPr kumimoji="0" lang="en-US" altLang="ja-JP" sz="1600" b="0" i="0" kern="1200" dirty="0">
                        <a:solidFill>
                          <a:schemeClr val="tx1"/>
                        </a:solidFill>
                        <a:effectLst/>
                        <a:latin typeface="Arial" pitchFamily="34" charset="0"/>
                        <a:ea typeface="+mn-ea"/>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6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2</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Problem Analysis</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identify, formulate and solve electrical engineering problems.</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9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3</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Design &amp; Development of Solutions</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design solutions </a:t>
                      </a:r>
                      <a:r>
                        <a:rPr kumimoji="0" lang="en-US" altLang="ja-JP" sz="1600" b="0" i="0" kern="1200" smtClean="0">
                          <a:solidFill>
                            <a:schemeClr val="tx1"/>
                          </a:solidFill>
                          <a:effectLst/>
                          <a:latin typeface="Arial" pitchFamily="34" charset="0"/>
                          <a:ea typeface="+mn-ea"/>
                          <a:cs typeface="Arial" pitchFamily="34" charset="0"/>
                        </a:rPr>
                        <a:t>for complex engineering problems and systems, component or processes </a:t>
                      </a:r>
                      <a:r>
                        <a:rPr kumimoji="0" lang="en-US" altLang="ja-JP" sz="1600" b="0" i="0" kern="1200" dirty="0" smtClean="0">
                          <a:solidFill>
                            <a:schemeClr val="tx1"/>
                          </a:solidFill>
                          <a:effectLst/>
                          <a:latin typeface="Arial" pitchFamily="34" charset="0"/>
                          <a:ea typeface="+mn-ea"/>
                          <a:cs typeface="Arial" pitchFamily="34" charset="0"/>
                        </a:rPr>
                        <a:t>to meet desired needs.</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85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4</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Investigation</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conduct investigation into complex problems as well as to analyze and interpret data.</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9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5</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Modern Tool Usage</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use techniques, skills and modern engineering tools necessary for complex engineering practices so as to be easily adaptable to industrial needs.</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85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6</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The Engineer and Society</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Understanding of the social, cultural, global and environmental responsibilities of a professional engineer.</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D2E9F94C-AA32-432B-B0E6-1CD67932A163}"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34</a:t>
            </a:fld>
            <a:endParaRPr lang="en-US" altLang="ja-JP" sz="1400" smtClean="0">
              <a:solidFill>
                <a:srgbClr val="FFFFFF"/>
              </a:solidFill>
              <a:latin typeface="Franklin Gothic Book" pitchFamily="34" charset="0"/>
              <a:ea typeface="MS PGothic"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194557185"/>
              </p:ext>
            </p:extLst>
          </p:nvPr>
        </p:nvGraphicFramePr>
        <p:xfrm>
          <a:off x="266700" y="280988"/>
          <a:ext cx="8610600" cy="6203951"/>
        </p:xfrm>
        <a:graphic>
          <a:graphicData uri="http://schemas.openxmlformats.org/drawingml/2006/table">
            <a:tbl>
              <a:tblPr/>
              <a:tblGrid>
                <a:gridCol w="533400"/>
                <a:gridCol w="1985963"/>
                <a:gridCol w="6091237"/>
              </a:tblGrid>
              <a:tr h="944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No.</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Area / Domain</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Electrical Systems / Industrial Electronic / Electrical in Energy Systems</a:t>
                      </a: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 Engineering </a:t>
                      </a:r>
                      <a:r>
                        <a:rPr kumimoji="0" lang="en-US" altLang="ja-JP" sz="1600" b="1" i="0" u="none" strike="noStrike" cap="none" normalizeH="0" baseline="0" dirty="0" err="1" smtClean="0">
                          <a:ln>
                            <a:noFill/>
                          </a:ln>
                          <a:solidFill>
                            <a:schemeClr val="tx1"/>
                          </a:solidFill>
                          <a:effectLst/>
                          <a:latin typeface="Arial" pitchFamily="34" charset="0"/>
                          <a:ea typeface="MS PGothic" pitchFamily="50" charset="-128"/>
                          <a:cs typeface="Arial" pitchFamily="34" charset="0"/>
                        </a:rPr>
                        <a:t>Programme</a:t>
                      </a:r>
                      <a:endPar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944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7</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Environment and Sustainability</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understand entrepreneurship, the process of innovation and the need for environmental and sustainable development. </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4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8</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Ethics</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understand the professional and ethical responsibilities and commitment to the community.  </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4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9</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Individual and Team-work</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function on multi-disciplinary teams.</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10</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Communication</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communicate effectively on complex engineering activities with the engineering community and with society at large. </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7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11</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Lifelong Learning </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 recognition of the need for, and an ability to engage in life-long learning.</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447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12</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Project Management and Finance </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Demonstrate understanding of project management and finance principles.</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GB" sz="3600" dirty="0" smtClean="0"/>
              <a:t/>
            </a:r>
            <a:br>
              <a:rPr lang="en-GB" sz="3600" dirty="0" smtClean="0"/>
            </a:br>
            <a:r>
              <a:rPr lang="en-GB" dirty="0" smtClean="0"/>
              <a:t>PO Implementation</a:t>
            </a:r>
            <a:endParaRPr lang="en-US" dirty="0">
              <a:solidFill>
                <a:schemeClr val="tx1"/>
              </a:solidFill>
              <a:latin typeface="+mn-lt"/>
            </a:endParaRPr>
          </a:p>
        </p:txBody>
      </p:sp>
      <p:sp>
        <p:nvSpPr>
          <p:cNvPr id="22531" name="Content Placeholder 2"/>
          <p:cNvSpPr>
            <a:spLocks noGrp="1"/>
          </p:cNvSpPr>
          <p:nvPr>
            <p:ph sz="quarter" idx="1"/>
          </p:nvPr>
        </p:nvSpPr>
        <p:spPr/>
        <p:txBody>
          <a:bodyPr>
            <a:noAutofit/>
          </a:bodyPr>
          <a:lstStyle/>
          <a:p>
            <a:pPr>
              <a:defRPr/>
            </a:pPr>
            <a:r>
              <a:rPr lang="en-MY" sz="2400" dirty="0"/>
              <a:t>The approach </a:t>
            </a:r>
            <a:r>
              <a:rPr lang="en-MY" sz="2400" dirty="0" smtClean="0"/>
              <a:t>implemented identifies</a:t>
            </a:r>
          </a:p>
          <a:p>
            <a:pPr lvl="1">
              <a:buFontTx/>
              <a:buChar char="―"/>
              <a:defRPr/>
            </a:pPr>
            <a:r>
              <a:rPr lang="en-MY" dirty="0"/>
              <a:t>Enabling Courses (EC)</a:t>
            </a:r>
          </a:p>
          <a:p>
            <a:pPr lvl="1">
              <a:buFontTx/>
              <a:buChar char="―"/>
              <a:defRPr/>
            </a:pPr>
            <a:r>
              <a:rPr lang="en-MY" dirty="0"/>
              <a:t>Culminating Courses (CC)</a:t>
            </a:r>
          </a:p>
          <a:p>
            <a:pPr marL="393192" lvl="1" indent="0">
              <a:buFont typeface="Wingdings 2" pitchFamily="18" charset="2"/>
              <a:buNone/>
              <a:defRPr/>
            </a:pPr>
            <a:endParaRPr lang="en-MY" dirty="0" smtClean="0"/>
          </a:p>
          <a:p>
            <a:pPr marL="393192" lvl="1" indent="0">
              <a:buFont typeface="Wingdings 2" pitchFamily="18" charset="2"/>
              <a:buNone/>
              <a:defRPr/>
            </a:pPr>
            <a:r>
              <a:rPr lang="en-MY" i="1" dirty="0" smtClean="0">
                <a:solidFill>
                  <a:srgbClr val="FF0000"/>
                </a:solidFill>
              </a:rPr>
              <a:t>EC</a:t>
            </a:r>
            <a:r>
              <a:rPr lang="en-MY" dirty="0" smtClean="0">
                <a:solidFill>
                  <a:srgbClr val="FF0000"/>
                </a:solidFill>
              </a:rPr>
              <a:t> </a:t>
            </a:r>
            <a:r>
              <a:rPr lang="en-MY" dirty="0" smtClean="0"/>
              <a:t>are </a:t>
            </a:r>
            <a:r>
              <a:rPr lang="en-MY" dirty="0"/>
              <a:t>the courses that help develop and nurture the intended outcomes at course </a:t>
            </a:r>
            <a:r>
              <a:rPr lang="en-MY" dirty="0" smtClean="0"/>
              <a:t>level - build </a:t>
            </a:r>
            <a:r>
              <a:rPr lang="en-MY" dirty="0"/>
              <a:t>up the body of knowledge for that particular engineering field</a:t>
            </a:r>
            <a:r>
              <a:rPr lang="en-MY" dirty="0" smtClean="0"/>
              <a:t>.</a:t>
            </a:r>
          </a:p>
          <a:p>
            <a:pPr marL="393192" lvl="1" indent="0">
              <a:buFont typeface="Wingdings 2" pitchFamily="18" charset="2"/>
              <a:buNone/>
              <a:defRPr/>
            </a:pPr>
            <a:endParaRPr lang="en-US" i="1" dirty="0" smtClean="0">
              <a:solidFill>
                <a:srgbClr val="FF0000"/>
              </a:solidFill>
              <a:ea typeface="Verdana" pitchFamily="34" charset="0"/>
            </a:endParaRPr>
          </a:p>
          <a:p>
            <a:pPr marL="393192" lvl="1" indent="0">
              <a:buFont typeface="Wingdings 2" pitchFamily="18" charset="2"/>
              <a:buNone/>
              <a:defRPr/>
            </a:pPr>
            <a:r>
              <a:rPr lang="en-US" i="1" dirty="0" smtClean="0">
                <a:solidFill>
                  <a:srgbClr val="FF0000"/>
                </a:solidFill>
                <a:ea typeface="Verdana" pitchFamily="34" charset="0"/>
              </a:rPr>
              <a:t>CC</a:t>
            </a:r>
            <a:r>
              <a:rPr lang="en-US" dirty="0" smtClean="0">
                <a:ea typeface="Verdana" pitchFamily="34" charset="0"/>
              </a:rPr>
              <a:t> </a:t>
            </a:r>
            <a:r>
              <a:rPr lang="en-MY" dirty="0" smtClean="0">
                <a:ea typeface="Verdana" pitchFamily="34" charset="0"/>
              </a:rPr>
              <a:t>are </a:t>
            </a:r>
            <a:r>
              <a:rPr lang="en-MY" dirty="0">
                <a:ea typeface="Verdana" pitchFamily="34" charset="0"/>
              </a:rPr>
              <a:t>the highest level </a:t>
            </a:r>
            <a:r>
              <a:rPr lang="en-MY" dirty="0" smtClean="0">
                <a:ea typeface="Verdana" pitchFamily="34" charset="0"/>
              </a:rPr>
              <a:t>courses which demonstrate the flow </a:t>
            </a:r>
            <a:r>
              <a:rPr lang="en-MY" dirty="0">
                <a:ea typeface="Verdana" pitchFamily="34" charset="0"/>
              </a:rPr>
              <a:t>of knowledge through the </a:t>
            </a:r>
            <a:r>
              <a:rPr lang="en-MY" dirty="0" smtClean="0">
                <a:ea typeface="Verdana" pitchFamily="34" charset="0"/>
              </a:rPr>
              <a:t>semesters accumulated</a:t>
            </a:r>
            <a:endParaRPr lang="en-US" dirty="0" smtClean="0">
              <a:ea typeface="Verdana" pitchFamily="34" charset="0"/>
            </a:endParaRPr>
          </a:p>
          <a:p>
            <a:pPr>
              <a:defRPr/>
            </a:pPr>
            <a:endParaRPr lang="en-US" sz="2400" dirty="0" smtClean="0">
              <a:ea typeface="Verdana" pitchFamily="34" charset="0"/>
            </a:endParaRPr>
          </a:p>
        </p:txBody>
      </p:sp>
      <p:sp>
        <p:nvSpPr>
          <p:cNvPr id="39940"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DAE2FF04-EEB1-4783-901B-F993960434A3}"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35</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4"/>
          <p:cNvSpPr>
            <a:spLocks noGrp="1"/>
          </p:cNvSpPr>
          <p:nvPr>
            <p:ph type="title"/>
          </p:nvPr>
        </p:nvSpPr>
        <p:spPr/>
        <p:txBody>
          <a:bodyPr/>
          <a:lstStyle/>
          <a:p>
            <a:pPr>
              <a:defRPr/>
            </a:pPr>
            <a:r>
              <a:rPr lang="en-GB" altLang="ja-JP" dirty="0"/>
              <a:t>PO Implementation </a:t>
            </a:r>
            <a:endParaRPr lang="en-US" dirty="0" smtClean="0">
              <a:solidFill>
                <a:schemeClr val="tx1"/>
              </a:solidFill>
              <a:cs typeface="Arial" pitchFamily="34" charset="0"/>
            </a:endParaRPr>
          </a:p>
        </p:txBody>
      </p:sp>
      <p:sp>
        <p:nvSpPr>
          <p:cNvPr id="41987" name="Content Placeholder 4"/>
          <p:cNvSpPr>
            <a:spLocks noGrp="1"/>
          </p:cNvSpPr>
          <p:nvPr>
            <p:ph sz="quarter" idx="1"/>
          </p:nvPr>
        </p:nvSpPr>
        <p:spPr/>
        <p:txBody>
          <a:bodyPr/>
          <a:lstStyle/>
          <a:p>
            <a:r>
              <a:rPr lang="en-MY" altLang="en-US" sz="2800" dirty="0" smtClean="0"/>
              <a:t>The CCs are used to measure the POs directly.</a:t>
            </a:r>
          </a:p>
          <a:p>
            <a:r>
              <a:rPr lang="en-MY" altLang="en-US" sz="2800" dirty="0" smtClean="0"/>
              <a:t>This is because these CC courses will demonstrate the student’s ability related to the outcomes. (e.g. Final Year Project)</a:t>
            </a:r>
          </a:p>
          <a:p>
            <a:endParaRPr lang="en-MY" altLang="en-US" sz="2800" dirty="0" smtClean="0"/>
          </a:p>
          <a:p>
            <a:r>
              <a:rPr lang="en-MY" altLang="en-US" sz="2800" dirty="0" smtClean="0"/>
              <a:t>To enable effective measurements for the PO attainments, Performance Criteria (PC) were developed which quantify the parameters of the POs</a:t>
            </a:r>
          </a:p>
        </p:txBody>
      </p:sp>
      <p:sp>
        <p:nvSpPr>
          <p:cNvPr id="41988"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2694D129-99A0-489C-B0DA-147CA4B54D75}"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36</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p:cNvSpPr>
            <a:spLocks noGrp="1"/>
          </p:cNvSpPr>
          <p:nvPr>
            <p:ph type="title"/>
          </p:nvPr>
        </p:nvSpPr>
        <p:spPr/>
        <p:txBody>
          <a:bodyPr/>
          <a:lstStyle/>
          <a:p>
            <a:pPr>
              <a:defRPr/>
            </a:pPr>
            <a:r>
              <a:rPr lang="en-GB" altLang="ja-JP" dirty="0"/>
              <a:t>PO </a:t>
            </a:r>
            <a:r>
              <a:rPr lang="en-GB" altLang="ja-JP" dirty="0" smtClean="0"/>
              <a:t>Implementation</a:t>
            </a:r>
            <a:endParaRPr lang="en-US" dirty="0" smtClean="0">
              <a:solidFill>
                <a:schemeClr val="tx1"/>
              </a:solidFill>
              <a:cs typeface="Arial" pitchFamily="34" charset="0"/>
            </a:endParaRPr>
          </a:p>
        </p:txBody>
      </p:sp>
      <p:sp>
        <p:nvSpPr>
          <p:cNvPr id="2" name="Content Placeholder 1"/>
          <p:cNvSpPr>
            <a:spLocks noGrp="1"/>
          </p:cNvSpPr>
          <p:nvPr>
            <p:ph sz="quarter" idx="1"/>
          </p:nvPr>
        </p:nvSpPr>
        <p:spPr/>
        <p:txBody>
          <a:bodyPr/>
          <a:lstStyle/>
          <a:p>
            <a:pPr>
              <a:defRPr/>
            </a:pPr>
            <a:r>
              <a:rPr lang="en-MY" altLang="ja-JP" sz="2400" dirty="0"/>
              <a:t>The PO attainment procedures adopted are implemented in six (6) </a:t>
            </a:r>
            <a:r>
              <a:rPr lang="en-MY" altLang="ja-JP" sz="2400" dirty="0" smtClean="0"/>
              <a:t>steps</a:t>
            </a:r>
            <a:r>
              <a:rPr lang="en-MY" altLang="ja-JP" sz="2400" dirty="0"/>
              <a:t> </a:t>
            </a:r>
            <a:r>
              <a:rPr lang="en-MY" altLang="ja-JP" sz="2400" dirty="0" smtClean="0"/>
              <a:t>: </a:t>
            </a:r>
            <a:endParaRPr lang="en-MY" altLang="ja-JP" sz="2400" dirty="0"/>
          </a:p>
          <a:p>
            <a:pPr marL="800100" lvl="1" indent="-342900">
              <a:buFont typeface="Arial" pitchFamily="34" charset="0"/>
              <a:buChar char="•"/>
              <a:defRPr/>
            </a:pPr>
            <a:r>
              <a:rPr lang="en-MY" altLang="ja-JP" sz="2000" dirty="0"/>
              <a:t>the consideration of the knowledge flow of the curriculum</a:t>
            </a:r>
          </a:p>
          <a:p>
            <a:pPr marL="800100" lvl="1" indent="-342900">
              <a:buFont typeface="Arial" pitchFamily="34" charset="0"/>
              <a:buChar char="•"/>
              <a:defRPr/>
            </a:pPr>
            <a:r>
              <a:rPr lang="en-MY" altLang="ja-JP" sz="2000" dirty="0"/>
              <a:t>the determination of the enabling  (ECs) and culminating (CCs) courses</a:t>
            </a:r>
          </a:p>
          <a:p>
            <a:pPr marL="800100" lvl="1" indent="-342900">
              <a:buFont typeface="Arial" pitchFamily="34" charset="0"/>
              <a:buChar char="•"/>
              <a:defRPr/>
            </a:pPr>
            <a:r>
              <a:rPr lang="en-MY" altLang="ja-JP" sz="2000" dirty="0"/>
              <a:t>the determination of the assessment </a:t>
            </a:r>
            <a:r>
              <a:rPr lang="en-MY" altLang="ja-JP" sz="2000" dirty="0" smtClean="0"/>
              <a:t>methods and grading tools </a:t>
            </a:r>
            <a:r>
              <a:rPr lang="en-MY" altLang="ja-JP" sz="2000" dirty="0"/>
              <a:t>for each of the performance </a:t>
            </a:r>
            <a:r>
              <a:rPr lang="en-MY" altLang="ja-JP" sz="2000" dirty="0" smtClean="0"/>
              <a:t>criterion</a:t>
            </a:r>
          </a:p>
          <a:p>
            <a:pPr marL="1074737" lvl="2" indent="-342900">
              <a:buFont typeface="Arial" pitchFamily="34" charset="0"/>
              <a:buChar char="•"/>
              <a:defRPr/>
            </a:pPr>
            <a:r>
              <a:rPr lang="en-MY" altLang="ja-JP" sz="1600" dirty="0" smtClean="0"/>
              <a:t>Assessment method : Final Exam, Mini Project, Assignment etc.</a:t>
            </a:r>
          </a:p>
          <a:p>
            <a:pPr marL="1074737" lvl="2" indent="-342900">
              <a:buFont typeface="Arial" pitchFamily="34" charset="0"/>
              <a:buChar char="•"/>
              <a:defRPr/>
            </a:pPr>
            <a:r>
              <a:rPr lang="en-MY" altLang="ja-JP" sz="1600" dirty="0" smtClean="0"/>
              <a:t>Grading Tools : Raw marks / Rubric</a:t>
            </a:r>
            <a:endParaRPr lang="en-MY" altLang="ja-JP" sz="1600" dirty="0"/>
          </a:p>
          <a:p>
            <a:pPr marL="800100" lvl="1" indent="-342900">
              <a:buFont typeface="Arial" pitchFamily="34" charset="0"/>
              <a:buChar char="•"/>
              <a:defRPr/>
            </a:pPr>
            <a:r>
              <a:rPr lang="en-MY" altLang="ja-JP" sz="2000" dirty="0"/>
              <a:t>the reporting of the attainments of:</a:t>
            </a:r>
          </a:p>
          <a:p>
            <a:pPr marL="1257300" lvl="2" indent="-342900">
              <a:buFont typeface="Wingdings" pitchFamily="2" charset="2"/>
              <a:buChar char="Ø"/>
              <a:defRPr/>
            </a:pPr>
            <a:r>
              <a:rPr lang="en-MY" altLang="ja-JP" dirty="0"/>
              <a:t>individual students </a:t>
            </a:r>
          </a:p>
          <a:p>
            <a:pPr marL="1257300" lvl="2" indent="-342900">
              <a:buFont typeface="Wingdings" pitchFamily="2" charset="2"/>
              <a:buChar char="Ø"/>
              <a:defRPr/>
            </a:pPr>
            <a:r>
              <a:rPr lang="en-MY" altLang="ja-JP" dirty="0"/>
              <a:t>the class (for each culminating course)</a:t>
            </a:r>
          </a:p>
          <a:p>
            <a:pPr marL="1257300" lvl="2" indent="-342900">
              <a:buFont typeface="Wingdings" pitchFamily="2" charset="2"/>
              <a:buChar char="Ø"/>
              <a:defRPr/>
            </a:pPr>
            <a:r>
              <a:rPr lang="en-MY" altLang="ja-JP" dirty="0"/>
              <a:t>the cohort (cumulative, showing the attainment for all of the </a:t>
            </a:r>
            <a:r>
              <a:rPr lang="en-MY" altLang="ja-JP" dirty="0" smtClean="0"/>
              <a:t>POs)</a:t>
            </a:r>
            <a:endParaRPr lang="en-MY" altLang="ja-JP" sz="2400" dirty="0"/>
          </a:p>
        </p:txBody>
      </p:sp>
      <p:sp>
        <p:nvSpPr>
          <p:cNvPr id="43012"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F0C134DE-0D51-4F1B-94E2-2D237FC0BE69}"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37</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667788000"/>
              </p:ext>
            </p:extLst>
          </p:nvPr>
        </p:nvGraphicFramePr>
        <p:xfrm>
          <a:off x="1600200" y="2362200"/>
          <a:ext cx="6134101" cy="4556760"/>
        </p:xfrm>
        <a:graphic>
          <a:graphicData uri="http://schemas.openxmlformats.org/drawingml/2006/table">
            <a:tbl>
              <a:tblPr/>
              <a:tblGrid>
                <a:gridCol w="2154166"/>
                <a:gridCol w="1256346"/>
                <a:gridCol w="1021346"/>
                <a:gridCol w="1702243"/>
              </a:tblGrid>
              <a:tr h="315424">
                <a:tc>
                  <a:txBody>
                    <a:bodyPr/>
                    <a:lstStyle/>
                    <a:p>
                      <a:pPr algn="ctr">
                        <a:lnSpc>
                          <a:spcPct val="115000"/>
                        </a:lnSpc>
                        <a:spcAft>
                          <a:spcPts val="0"/>
                        </a:spcAft>
                      </a:pPr>
                      <a:r>
                        <a:rPr lang="en-MY" sz="2000" b="1" dirty="0">
                          <a:solidFill>
                            <a:srgbClr val="000000"/>
                          </a:solidFill>
                          <a:effectLst/>
                          <a:latin typeface="Calibri"/>
                          <a:ea typeface="Calibri"/>
                          <a:cs typeface="Calibri"/>
                        </a:rPr>
                        <a:t>Marks Range (%)</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lnSpc>
                          <a:spcPct val="115000"/>
                        </a:lnSpc>
                        <a:spcAft>
                          <a:spcPts val="0"/>
                        </a:spcAft>
                      </a:pPr>
                      <a:r>
                        <a:rPr lang="en-MY" sz="2000" b="1" dirty="0">
                          <a:solidFill>
                            <a:srgbClr val="000000"/>
                          </a:solidFill>
                          <a:effectLst/>
                          <a:latin typeface="Calibri"/>
                          <a:ea typeface="Calibri"/>
                          <a:cs typeface="Calibri"/>
                        </a:rPr>
                        <a:t>Grade</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lnSpc>
                          <a:spcPct val="115000"/>
                        </a:lnSpc>
                        <a:spcAft>
                          <a:spcPts val="0"/>
                        </a:spcAft>
                      </a:pPr>
                      <a:r>
                        <a:rPr lang="en-MY" sz="2000" b="1" dirty="0">
                          <a:solidFill>
                            <a:srgbClr val="000000"/>
                          </a:solidFill>
                          <a:effectLst/>
                          <a:latin typeface="Calibri"/>
                          <a:ea typeface="Calibri"/>
                          <a:cs typeface="Calibri"/>
                        </a:rPr>
                        <a:t>Score</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lnSpc>
                          <a:spcPct val="115000"/>
                        </a:lnSpc>
                        <a:spcAft>
                          <a:spcPts val="0"/>
                        </a:spcAft>
                      </a:pPr>
                      <a:r>
                        <a:rPr lang="en-MY" sz="2000" b="1" dirty="0">
                          <a:solidFill>
                            <a:srgbClr val="000000"/>
                          </a:solidFill>
                          <a:effectLst/>
                          <a:latin typeface="Calibri"/>
                          <a:ea typeface="Calibri"/>
                          <a:cs typeface="Calibri"/>
                        </a:rPr>
                        <a:t>Level</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315424">
                <a:tc>
                  <a:txBody>
                    <a:bodyPr/>
                    <a:lstStyle/>
                    <a:p>
                      <a:pPr algn="ctr">
                        <a:lnSpc>
                          <a:spcPct val="115000"/>
                        </a:lnSpc>
                        <a:spcAft>
                          <a:spcPts val="0"/>
                        </a:spcAft>
                      </a:pPr>
                      <a:r>
                        <a:rPr lang="en-MY" sz="2000" dirty="0">
                          <a:solidFill>
                            <a:srgbClr val="000000"/>
                          </a:solidFill>
                          <a:effectLst/>
                          <a:latin typeface="Calibri"/>
                          <a:ea typeface="Calibri"/>
                          <a:cs typeface="Calibri"/>
                        </a:rPr>
                        <a:t>80-100</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dirty="0">
                          <a:solidFill>
                            <a:srgbClr val="000000"/>
                          </a:solidFill>
                          <a:effectLst/>
                          <a:latin typeface="Calibri"/>
                          <a:ea typeface="Calibri"/>
                          <a:cs typeface="Calibri"/>
                        </a:rPr>
                        <a:t>A</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MY" sz="2000" dirty="0">
                          <a:solidFill>
                            <a:srgbClr val="000000"/>
                          </a:solidFill>
                          <a:effectLst/>
                          <a:latin typeface="Calibri"/>
                          <a:ea typeface="Calibri"/>
                          <a:cs typeface="Calibri"/>
                        </a:rPr>
                        <a:t>4</a:t>
                      </a:r>
                      <a:endParaRPr lang="en-MY" sz="2000" dirty="0">
                        <a:effectLst/>
                        <a:latin typeface="Calibri"/>
                        <a:ea typeface="Calibri"/>
                        <a:cs typeface="Times New Roman"/>
                      </a:endParaRP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MY" sz="2000" dirty="0">
                          <a:solidFill>
                            <a:srgbClr val="000000"/>
                          </a:solidFill>
                          <a:effectLst/>
                          <a:latin typeface="Calibri"/>
                          <a:ea typeface="Calibri"/>
                          <a:cs typeface="Calibri"/>
                        </a:rPr>
                        <a:t>Exemplary</a:t>
                      </a:r>
                      <a:endParaRPr lang="en-MY" sz="2000" dirty="0">
                        <a:effectLst/>
                        <a:latin typeface="Calibri"/>
                        <a:ea typeface="Calibri"/>
                        <a:cs typeface="Times New Roman"/>
                      </a:endParaRP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424">
                <a:tc>
                  <a:txBody>
                    <a:bodyPr/>
                    <a:lstStyle/>
                    <a:p>
                      <a:pPr algn="ctr">
                        <a:lnSpc>
                          <a:spcPct val="115000"/>
                        </a:lnSpc>
                        <a:spcAft>
                          <a:spcPts val="0"/>
                        </a:spcAft>
                      </a:pPr>
                      <a:r>
                        <a:rPr lang="en-MY" sz="2000">
                          <a:solidFill>
                            <a:srgbClr val="000000"/>
                          </a:solidFill>
                          <a:effectLst/>
                          <a:latin typeface="Calibri"/>
                          <a:ea typeface="Calibri"/>
                          <a:cs typeface="Calibri"/>
                        </a:rPr>
                        <a:t>75-79</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a:solidFill>
                            <a:srgbClr val="000000"/>
                          </a:solidFill>
                          <a:effectLst/>
                          <a:latin typeface="Calibri"/>
                          <a:ea typeface="Calibri"/>
                          <a:cs typeface="Calibri"/>
                        </a:rPr>
                        <a:t>A-</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MY"/>
                    </a:p>
                  </a:txBody>
                  <a:tcPr/>
                </a:tc>
                <a:tc vMerge="1">
                  <a:txBody>
                    <a:bodyPr/>
                    <a:lstStyle/>
                    <a:p>
                      <a:endParaRPr lang="en-MY"/>
                    </a:p>
                  </a:txBody>
                  <a:tcPr/>
                </a:tc>
              </a:tr>
              <a:tr h="315424">
                <a:tc>
                  <a:txBody>
                    <a:bodyPr/>
                    <a:lstStyle/>
                    <a:p>
                      <a:pPr algn="ctr">
                        <a:lnSpc>
                          <a:spcPct val="115000"/>
                        </a:lnSpc>
                        <a:spcAft>
                          <a:spcPts val="0"/>
                        </a:spcAft>
                      </a:pPr>
                      <a:r>
                        <a:rPr lang="en-MY" sz="2000">
                          <a:solidFill>
                            <a:srgbClr val="000000"/>
                          </a:solidFill>
                          <a:effectLst/>
                          <a:latin typeface="Calibri"/>
                          <a:ea typeface="Calibri"/>
                          <a:cs typeface="Calibri"/>
                        </a:rPr>
                        <a:t>70-74</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a:solidFill>
                            <a:srgbClr val="000000"/>
                          </a:solidFill>
                          <a:effectLst/>
                          <a:latin typeface="Calibri"/>
                          <a:ea typeface="Calibri"/>
                          <a:cs typeface="Calibri"/>
                        </a:rPr>
                        <a:t>B+</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ctr">
                        <a:lnSpc>
                          <a:spcPct val="115000"/>
                        </a:lnSpc>
                        <a:spcAft>
                          <a:spcPts val="0"/>
                        </a:spcAft>
                      </a:pPr>
                      <a:r>
                        <a:rPr lang="en-MY" sz="2000">
                          <a:solidFill>
                            <a:srgbClr val="000000"/>
                          </a:solidFill>
                          <a:effectLst/>
                          <a:latin typeface="Calibri"/>
                          <a:ea typeface="Calibri"/>
                          <a:cs typeface="Calibri"/>
                        </a:rPr>
                        <a:t> </a:t>
                      </a:r>
                      <a:endParaRPr lang="en-MY" sz="2000">
                        <a:effectLst/>
                        <a:latin typeface="Calibri"/>
                        <a:ea typeface="Calibri"/>
                        <a:cs typeface="Times New Roman"/>
                      </a:endParaRPr>
                    </a:p>
                    <a:p>
                      <a:pPr algn="ctr">
                        <a:lnSpc>
                          <a:spcPct val="115000"/>
                        </a:lnSpc>
                        <a:spcAft>
                          <a:spcPts val="0"/>
                        </a:spcAft>
                      </a:pPr>
                      <a:r>
                        <a:rPr lang="en-MY" sz="2000">
                          <a:solidFill>
                            <a:srgbClr val="000000"/>
                          </a:solidFill>
                          <a:effectLst/>
                          <a:latin typeface="Calibri"/>
                          <a:ea typeface="Calibri"/>
                          <a:cs typeface="Calibri"/>
                        </a:rPr>
                        <a:t> </a:t>
                      </a:r>
                      <a:endParaRPr lang="en-MY" sz="2000">
                        <a:effectLst/>
                        <a:latin typeface="Calibri"/>
                        <a:ea typeface="Calibri"/>
                        <a:cs typeface="Times New Roman"/>
                      </a:endParaRPr>
                    </a:p>
                    <a:p>
                      <a:pPr algn="ctr">
                        <a:lnSpc>
                          <a:spcPct val="115000"/>
                        </a:lnSpc>
                        <a:spcAft>
                          <a:spcPts val="0"/>
                        </a:spcAft>
                      </a:pPr>
                      <a:r>
                        <a:rPr lang="en-MY" sz="2000">
                          <a:solidFill>
                            <a:srgbClr val="000000"/>
                          </a:solidFill>
                          <a:effectLst/>
                          <a:latin typeface="Calibri"/>
                          <a:ea typeface="Calibri"/>
                          <a:cs typeface="Calibri"/>
                        </a:rPr>
                        <a:t>3</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ctr">
                        <a:lnSpc>
                          <a:spcPct val="115000"/>
                        </a:lnSpc>
                        <a:spcAft>
                          <a:spcPts val="0"/>
                        </a:spcAft>
                      </a:pPr>
                      <a:r>
                        <a:rPr lang="en-MY" sz="2000" dirty="0">
                          <a:solidFill>
                            <a:srgbClr val="000000"/>
                          </a:solidFill>
                          <a:effectLst/>
                          <a:latin typeface="Calibri"/>
                          <a:ea typeface="Calibri"/>
                          <a:cs typeface="Calibri"/>
                        </a:rPr>
                        <a:t> </a:t>
                      </a:r>
                      <a:endParaRPr lang="en-MY" sz="2000" dirty="0">
                        <a:effectLst/>
                        <a:latin typeface="Calibri"/>
                        <a:ea typeface="Calibri"/>
                        <a:cs typeface="Times New Roman"/>
                      </a:endParaRPr>
                    </a:p>
                    <a:p>
                      <a:pPr algn="ctr">
                        <a:lnSpc>
                          <a:spcPct val="115000"/>
                        </a:lnSpc>
                        <a:spcAft>
                          <a:spcPts val="0"/>
                        </a:spcAft>
                      </a:pPr>
                      <a:r>
                        <a:rPr lang="en-MY" sz="2000" dirty="0">
                          <a:solidFill>
                            <a:srgbClr val="000000"/>
                          </a:solidFill>
                          <a:effectLst/>
                          <a:latin typeface="Calibri"/>
                          <a:ea typeface="Calibri"/>
                          <a:cs typeface="Calibri"/>
                        </a:rPr>
                        <a:t> </a:t>
                      </a:r>
                      <a:endParaRPr lang="en-MY" sz="2000" dirty="0">
                        <a:effectLst/>
                        <a:latin typeface="Calibri"/>
                        <a:ea typeface="Calibri"/>
                        <a:cs typeface="Times New Roman"/>
                      </a:endParaRPr>
                    </a:p>
                    <a:p>
                      <a:pPr algn="ctr">
                        <a:lnSpc>
                          <a:spcPct val="115000"/>
                        </a:lnSpc>
                        <a:spcAft>
                          <a:spcPts val="0"/>
                        </a:spcAft>
                      </a:pPr>
                      <a:r>
                        <a:rPr lang="en-MY" sz="2000" dirty="0">
                          <a:solidFill>
                            <a:srgbClr val="000000"/>
                          </a:solidFill>
                          <a:effectLst/>
                          <a:latin typeface="Calibri"/>
                          <a:ea typeface="Calibri"/>
                          <a:cs typeface="Calibri"/>
                        </a:rPr>
                        <a:t>Accomplished</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424">
                <a:tc>
                  <a:txBody>
                    <a:bodyPr/>
                    <a:lstStyle/>
                    <a:p>
                      <a:pPr algn="ctr">
                        <a:lnSpc>
                          <a:spcPct val="115000"/>
                        </a:lnSpc>
                        <a:spcAft>
                          <a:spcPts val="0"/>
                        </a:spcAft>
                      </a:pPr>
                      <a:r>
                        <a:rPr lang="en-MY" sz="2000" dirty="0">
                          <a:solidFill>
                            <a:srgbClr val="000000"/>
                          </a:solidFill>
                          <a:effectLst/>
                          <a:latin typeface="Calibri"/>
                          <a:ea typeface="Calibri"/>
                          <a:cs typeface="Calibri"/>
                        </a:rPr>
                        <a:t>65-69</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a:solidFill>
                            <a:srgbClr val="000000"/>
                          </a:solidFill>
                          <a:effectLst/>
                          <a:latin typeface="Calibri"/>
                          <a:ea typeface="Calibri"/>
                          <a:cs typeface="Calibri"/>
                        </a:rPr>
                        <a:t>B</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MY"/>
                    </a:p>
                  </a:txBody>
                  <a:tcPr/>
                </a:tc>
                <a:tc vMerge="1">
                  <a:txBody>
                    <a:bodyPr/>
                    <a:lstStyle/>
                    <a:p>
                      <a:endParaRPr lang="en-MY"/>
                    </a:p>
                  </a:txBody>
                  <a:tcPr/>
                </a:tc>
              </a:tr>
              <a:tr h="315424">
                <a:tc>
                  <a:txBody>
                    <a:bodyPr/>
                    <a:lstStyle/>
                    <a:p>
                      <a:pPr algn="ctr">
                        <a:lnSpc>
                          <a:spcPct val="115000"/>
                        </a:lnSpc>
                        <a:spcAft>
                          <a:spcPts val="0"/>
                        </a:spcAft>
                      </a:pPr>
                      <a:r>
                        <a:rPr lang="en-MY" sz="2000">
                          <a:solidFill>
                            <a:srgbClr val="000000"/>
                          </a:solidFill>
                          <a:effectLst/>
                          <a:latin typeface="Calibri"/>
                          <a:ea typeface="Calibri"/>
                          <a:cs typeface="Calibri"/>
                        </a:rPr>
                        <a:t>60-64</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a:solidFill>
                            <a:srgbClr val="000000"/>
                          </a:solidFill>
                          <a:effectLst/>
                          <a:latin typeface="Calibri"/>
                          <a:ea typeface="Calibri"/>
                          <a:cs typeface="Calibri"/>
                        </a:rPr>
                        <a:t>B-</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MY"/>
                    </a:p>
                  </a:txBody>
                  <a:tcPr/>
                </a:tc>
                <a:tc vMerge="1">
                  <a:txBody>
                    <a:bodyPr/>
                    <a:lstStyle/>
                    <a:p>
                      <a:endParaRPr lang="en-MY"/>
                    </a:p>
                  </a:txBody>
                  <a:tcPr/>
                </a:tc>
              </a:tr>
              <a:tr h="315424">
                <a:tc>
                  <a:txBody>
                    <a:bodyPr/>
                    <a:lstStyle/>
                    <a:p>
                      <a:pPr algn="ctr">
                        <a:lnSpc>
                          <a:spcPct val="115000"/>
                        </a:lnSpc>
                        <a:spcAft>
                          <a:spcPts val="0"/>
                        </a:spcAft>
                      </a:pPr>
                      <a:r>
                        <a:rPr lang="en-MY" sz="2000">
                          <a:solidFill>
                            <a:srgbClr val="000000"/>
                          </a:solidFill>
                          <a:effectLst/>
                          <a:latin typeface="Calibri"/>
                          <a:ea typeface="Calibri"/>
                          <a:cs typeface="Calibri"/>
                        </a:rPr>
                        <a:t>55-59</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dirty="0">
                          <a:solidFill>
                            <a:srgbClr val="000000"/>
                          </a:solidFill>
                          <a:effectLst/>
                          <a:latin typeface="Calibri"/>
                          <a:ea typeface="Calibri"/>
                          <a:cs typeface="Calibri"/>
                        </a:rPr>
                        <a:t>C+</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MY"/>
                    </a:p>
                  </a:txBody>
                  <a:tcPr/>
                </a:tc>
                <a:tc vMerge="1">
                  <a:txBody>
                    <a:bodyPr/>
                    <a:lstStyle/>
                    <a:p>
                      <a:endParaRPr lang="en-MY"/>
                    </a:p>
                  </a:txBody>
                  <a:tcPr/>
                </a:tc>
              </a:tr>
              <a:tr h="315424">
                <a:tc>
                  <a:txBody>
                    <a:bodyPr/>
                    <a:lstStyle/>
                    <a:p>
                      <a:pPr algn="ctr">
                        <a:lnSpc>
                          <a:spcPct val="115000"/>
                        </a:lnSpc>
                        <a:spcAft>
                          <a:spcPts val="0"/>
                        </a:spcAft>
                      </a:pPr>
                      <a:r>
                        <a:rPr lang="en-MY" sz="2000">
                          <a:solidFill>
                            <a:srgbClr val="000000"/>
                          </a:solidFill>
                          <a:effectLst/>
                          <a:latin typeface="Calibri"/>
                          <a:ea typeface="Calibri"/>
                          <a:cs typeface="Calibri"/>
                        </a:rPr>
                        <a:t>50-54</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dirty="0">
                          <a:solidFill>
                            <a:srgbClr val="000000"/>
                          </a:solidFill>
                          <a:effectLst/>
                          <a:latin typeface="Calibri"/>
                          <a:ea typeface="Calibri"/>
                          <a:cs typeface="Calibri"/>
                        </a:rPr>
                        <a:t>C</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MY"/>
                    </a:p>
                  </a:txBody>
                  <a:tcPr/>
                </a:tc>
                <a:tc vMerge="1">
                  <a:txBody>
                    <a:bodyPr/>
                    <a:lstStyle/>
                    <a:p>
                      <a:endParaRPr lang="en-MY"/>
                    </a:p>
                  </a:txBody>
                  <a:tcPr/>
                </a:tc>
              </a:tr>
              <a:tr h="315424">
                <a:tc>
                  <a:txBody>
                    <a:bodyPr/>
                    <a:lstStyle/>
                    <a:p>
                      <a:pPr algn="ctr">
                        <a:lnSpc>
                          <a:spcPct val="115000"/>
                        </a:lnSpc>
                        <a:spcAft>
                          <a:spcPts val="0"/>
                        </a:spcAft>
                      </a:pPr>
                      <a:r>
                        <a:rPr lang="en-MY" sz="2000">
                          <a:solidFill>
                            <a:srgbClr val="000000"/>
                          </a:solidFill>
                          <a:effectLst/>
                          <a:latin typeface="Calibri"/>
                          <a:ea typeface="Calibri"/>
                          <a:cs typeface="Calibri"/>
                        </a:rPr>
                        <a:t>45-49</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dirty="0">
                          <a:solidFill>
                            <a:srgbClr val="000000"/>
                          </a:solidFill>
                          <a:effectLst/>
                          <a:latin typeface="Calibri"/>
                          <a:ea typeface="Calibri"/>
                          <a:cs typeface="Calibri"/>
                        </a:rPr>
                        <a:t>C-</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MY" sz="2000" dirty="0">
                          <a:solidFill>
                            <a:srgbClr val="000000"/>
                          </a:solidFill>
                          <a:effectLst/>
                          <a:latin typeface="Calibri"/>
                          <a:ea typeface="Calibri"/>
                          <a:cs typeface="Calibri"/>
                        </a:rPr>
                        <a:t>2</a:t>
                      </a:r>
                      <a:endParaRPr lang="en-MY" sz="2000" dirty="0">
                        <a:effectLst/>
                        <a:latin typeface="Calibri"/>
                        <a:ea typeface="Calibri"/>
                        <a:cs typeface="Times New Roman"/>
                      </a:endParaRP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tabLst>
                          <a:tab pos="396240" algn="ctr"/>
                        </a:tabLst>
                      </a:pPr>
                      <a:r>
                        <a:rPr lang="en-MY" sz="2000">
                          <a:solidFill>
                            <a:srgbClr val="000000"/>
                          </a:solidFill>
                          <a:effectLst/>
                          <a:latin typeface="Calibri"/>
                          <a:ea typeface="Calibri"/>
                          <a:cs typeface="Calibri"/>
                        </a:rPr>
                        <a:t>Developing</a:t>
                      </a:r>
                      <a:endParaRPr lang="en-MY" sz="2000">
                        <a:effectLst/>
                        <a:latin typeface="Calibri"/>
                        <a:ea typeface="Calibri"/>
                        <a:cs typeface="Times New Roman"/>
                      </a:endParaRP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424">
                <a:tc>
                  <a:txBody>
                    <a:bodyPr/>
                    <a:lstStyle/>
                    <a:p>
                      <a:pPr algn="ctr">
                        <a:lnSpc>
                          <a:spcPct val="115000"/>
                        </a:lnSpc>
                        <a:spcAft>
                          <a:spcPts val="0"/>
                        </a:spcAft>
                      </a:pPr>
                      <a:r>
                        <a:rPr lang="en-MY" sz="2000">
                          <a:solidFill>
                            <a:srgbClr val="000000"/>
                          </a:solidFill>
                          <a:effectLst/>
                          <a:latin typeface="Calibri"/>
                          <a:ea typeface="Calibri"/>
                          <a:cs typeface="Calibri"/>
                        </a:rPr>
                        <a:t>40-44</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a:solidFill>
                            <a:srgbClr val="000000"/>
                          </a:solidFill>
                          <a:effectLst/>
                          <a:latin typeface="Calibri"/>
                          <a:ea typeface="Calibri"/>
                          <a:cs typeface="Calibri"/>
                        </a:rPr>
                        <a:t>D+</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MY"/>
                    </a:p>
                  </a:txBody>
                  <a:tcPr/>
                </a:tc>
                <a:tc vMerge="1">
                  <a:txBody>
                    <a:bodyPr/>
                    <a:lstStyle/>
                    <a:p>
                      <a:endParaRPr lang="en-MY"/>
                    </a:p>
                  </a:txBody>
                  <a:tcPr/>
                </a:tc>
              </a:tr>
              <a:tr h="315424">
                <a:tc>
                  <a:txBody>
                    <a:bodyPr/>
                    <a:lstStyle/>
                    <a:p>
                      <a:pPr algn="ctr">
                        <a:lnSpc>
                          <a:spcPct val="115000"/>
                        </a:lnSpc>
                        <a:spcAft>
                          <a:spcPts val="0"/>
                        </a:spcAft>
                      </a:pPr>
                      <a:r>
                        <a:rPr lang="en-MY" sz="2000">
                          <a:solidFill>
                            <a:srgbClr val="000000"/>
                          </a:solidFill>
                          <a:effectLst/>
                          <a:latin typeface="Calibri"/>
                          <a:ea typeface="Calibri"/>
                          <a:cs typeface="Calibri"/>
                        </a:rPr>
                        <a:t>35-39</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a:solidFill>
                            <a:srgbClr val="000000"/>
                          </a:solidFill>
                          <a:effectLst/>
                          <a:latin typeface="Calibri"/>
                          <a:ea typeface="Calibri"/>
                          <a:cs typeface="Calibri"/>
                        </a:rPr>
                        <a:t>D</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en-MY" sz="2000">
                          <a:solidFill>
                            <a:srgbClr val="000000"/>
                          </a:solidFill>
                          <a:effectLst/>
                          <a:latin typeface="Calibri"/>
                          <a:ea typeface="Calibri"/>
                          <a:cs typeface="Calibri"/>
                        </a:rPr>
                        <a:t> </a:t>
                      </a:r>
                      <a:endParaRPr lang="en-MY" sz="2000">
                        <a:effectLst/>
                        <a:latin typeface="Calibri"/>
                        <a:ea typeface="Calibri"/>
                        <a:cs typeface="Times New Roman"/>
                      </a:endParaRPr>
                    </a:p>
                    <a:p>
                      <a:pPr algn="ctr">
                        <a:lnSpc>
                          <a:spcPct val="115000"/>
                        </a:lnSpc>
                        <a:spcAft>
                          <a:spcPts val="0"/>
                        </a:spcAft>
                      </a:pPr>
                      <a:r>
                        <a:rPr lang="en-MY" sz="2000">
                          <a:solidFill>
                            <a:srgbClr val="000000"/>
                          </a:solidFill>
                          <a:effectLst/>
                          <a:latin typeface="Calibri"/>
                          <a:ea typeface="Calibri"/>
                          <a:cs typeface="Calibri"/>
                        </a:rPr>
                        <a:t>1</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en-MY" sz="2000" dirty="0">
                          <a:solidFill>
                            <a:srgbClr val="000000"/>
                          </a:solidFill>
                          <a:effectLst/>
                          <a:latin typeface="Calibri"/>
                          <a:ea typeface="Calibri"/>
                          <a:cs typeface="Calibri"/>
                        </a:rPr>
                        <a:t> </a:t>
                      </a:r>
                      <a:endParaRPr lang="en-MY" sz="2000" dirty="0">
                        <a:effectLst/>
                        <a:latin typeface="Calibri"/>
                        <a:ea typeface="Calibri"/>
                        <a:cs typeface="Times New Roman"/>
                      </a:endParaRPr>
                    </a:p>
                    <a:p>
                      <a:pPr algn="ctr">
                        <a:lnSpc>
                          <a:spcPct val="115000"/>
                        </a:lnSpc>
                        <a:spcAft>
                          <a:spcPts val="0"/>
                        </a:spcAft>
                      </a:pPr>
                      <a:r>
                        <a:rPr lang="en-MY" sz="2000" dirty="0">
                          <a:solidFill>
                            <a:srgbClr val="000000"/>
                          </a:solidFill>
                          <a:effectLst/>
                          <a:latin typeface="Calibri"/>
                          <a:ea typeface="Calibri"/>
                          <a:cs typeface="Calibri"/>
                        </a:rPr>
                        <a:t>Beginning</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424">
                <a:tc>
                  <a:txBody>
                    <a:bodyPr/>
                    <a:lstStyle/>
                    <a:p>
                      <a:pPr algn="ctr">
                        <a:lnSpc>
                          <a:spcPct val="115000"/>
                        </a:lnSpc>
                        <a:spcAft>
                          <a:spcPts val="0"/>
                        </a:spcAft>
                      </a:pPr>
                      <a:r>
                        <a:rPr lang="en-MY" sz="2000">
                          <a:solidFill>
                            <a:srgbClr val="000000"/>
                          </a:solidFill>
                          <a:effectLst/>
                          <a:latin typeface="Calibri"/>
                          <a:ea typeface="Calibri"/>
                          <a:cs typeface="Calibri"/>
                        </a:rPr>
                        <a:t>30-34</a:t>
                      </a:r>
                      <a:endParaRPr lang="en-MY" sz="200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dirty="0">
                          <a:solidFill>
                            <a:srgbClr val="000000"/>
                          </a:solidFill>
                          <a:effectLst/>
                          <a:latin typeface="Calibri"/>
                          <a:ea typeface="Calibri"/>
                          <a:cs typeface="Calibri"/>
                        </a:rPr>
                        <a:t>D-</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MY"/>
                    </a:p>
                  </a:txBody>
                  <a:tcPr/>
                </a:tc>
                <a:tc vMerge="1">
                  <a:txBody>
                    <a:bodyPr/>
                    <a:lstStyle/>
                    <a:p>
                      <a:endParaRPr lang="en-MY"/>
                    </a:p>
                  </a:txBody>
                  <a:tcPr/>
                </a:tc>
              </a:tr>
              <a:tr h="315424">
                <a:tc>
                  <a:txBody>
                    <a:bodyPr/>
                    <a:lstStyle/>
                    <a:p>
                      <a:pPr algn="ctr">
                        <a:lnSpc>
                          <a:spcPct val="115000"/>
                        </a:lnSpc>
                        <a:spcAft>
                          <a:spcPts val="0"/>
                        </a:spcAft>
                      </a:pPr>
                      <a:r>
                        <a:rPr lang="en-MY" sz="2000" dirty="0">
                          <a:solidFill>
                            <a:srgbClr val="000000"/>
                          </a:solidFill>
                          <a:effectLst/>
                          <a:latin typeface="Calibri"/>
                          <a:ea typeface="Calibri"/>
                          <a:cs typeface="Calibri"/>
                        </a:rPr>
                        <a:t>0-29</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MY" sz="2000" dirty="0">
                          <a:solidFill>
                            <a:srgbClr val="000000"/>
                          </a:solidFill>
                          <a:effectLst/>
                          <a:latin typeface="Calibri"/>
                          <a:ea typeface="Calibri"/>
                          <a:cs typeface="Calibri"/>
                        </a:rPr>
                        <a:t>F</a:t>
                      </a:r>
                      <a:endParaRPr lang="en-MY" sz="2000" dirty="0">
                        <a:effectLst/>
                        <a:latin typeface="Calibri"/>
                        <a:ea typeface="Calibri"/>
                        <a:cs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MY"/>
                    </a:p>
                  </a:txBody>
                  <a:tcPr/>
                </a:tc>
                <a:tc vMerge="1">
                  <a:txBody>
                    <a:bodyPr/>
                    <a:lstStyle/>
                    <a:p>
                      <a:endParaRPr lang="en-MY"/>
                    </a:p>
                  </a:txBody>
                  <a:tcPr/>
                </a:tc>
              </a:tr>
            </a:tbl>
          </a:graphicData>
        </a:graphic>
      </p:graphicFrame>
      <p:sp>
        <p:nvSpPr>
          <p:cNvPr id="49210" name="Title 2"/>
          <p:cNvSpPr>
            <a:spLocks noGrp="1"/>
          </p:cNvSpPr>
          <p:nvPr>
            <p:ph type="title"/>
          </p:nvPr>
        </p:nvSpPr>
        <p:spPr/>
        <p:txBody>
          <a:bodyPr/>
          <a:lstStyle/>
          <a:p>
            <a:r>
              <a:rPr lang="en-GB" altLang="ja-JP" dirty="0"/>
              <a:t>PO </a:t>
            </a:r>
            <a:r>
              <a:rPr lang="en-GB" altLang="ja-JP" dirty="0" smtClean="0"/>
              <a:t>Implementation</a:t>
            </a:r>
            <a:endParaRPr lang="en-US" altLang="en-US" dirty="0" smtClean="0"/>
          </a:p>
        </p:txBody>
      </p:sp>
      <p:sp>
        <p:nvSpPr>
          <p:cNvPr id="2" name="Content Placeholder 1"/>
          <p:cNvSpPr>
            <a:spLocks noGrp="1"/>
          </p:cNvSpPr>
          <p:nvPr>
            <p:ph sz="quarter" idx="1"/>
          </p:nvPr>
        </p:nvSpPr>
        <p:spPr/>
        <p:txBody>
          <a:bodyPr/>
          <a:lstStyle/>
          <a:p>
            <a:r>
              <a:rPr lang="en-MY" altLang="en-US" sz="2400" dirty="0"/>
              <a:t>Score, percentage score and level of PO attainment with respect to grade/marks </a:t>
            </a:r>
            <a:r>
              <a:rPr lang="en-MY" altLang="en-US" sz="2400" dirty="0" smtClean="0"/>
              <a:t>obtained</a:t>
            </a:r>
          </a:p>
        </p:txBody>
      </p:sp>
      <p:sp>
        <p:nvSpPr>
          <p:cNvPr id="49212"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8EEC84E4-4C4C-46DA-A752-025C652C9B0D}"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38</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p:cNvSpPr>
            <a:spLocks noGrp="1"/>
          </p:cNvSpPr>
          <p:nvPr>
            <p:ph type="title"/>
          </p:nvPr>
        </p:nvSpPr>
        <p:spPr/>
        <p:txBody>
          <a:bodyPr/>
          <a:lstStyle/>
          <a:p>
            <a:r>
              <a:rPr lang="en-GB" altLang="ja-JP" dirty="0"/>
              <a:t>PO </a:t>
            </a:r>
            <a:r>
              <a:rPr lang="en-GB" altLang="ja-JP" dirty="0" smtClean="0"/>
              <a:t>Implementation</a:t>
            </a:r>
            <a:endParaRPr lang="en-US" altLang="en-US" dirty="0" smtClean="0">
              <a:solidFill>
                <a:schemeClr val="tx1"/>
              </a:solidFill>
            </a:endParaRPr>
          </a:p>
        </p:txBody>
      </p:sp>
      <p:sp>
        <p:nvSpPr>
          <p:cNvPr id="48131" name="Content Placeholder 1"/>
          <p:cNvSpPr>
            <a:spLocks noGrp="1"/>
          </p:cNvSpPr>
          <p:nvPr>
            <p:ph sz="quarter" idx="1"/>
          </p:nvPr>
        </p:nvSpPr>
        <p:spPr/>
        <p:txBody>
          <a:bodyPr/>
          <a:lstStyle/>
          <a:p>
            <a:r>
              <a:rPr lang="en-MY" altLang="en-US" sz="2000" dirty="0" smtClean="0">
                <a:latin typeface="+mj-lt"/>
              </a:rPr>
              <a:t>To illustrate the procedure, the assessment conducted for a particular subject (e.g. ENT 318) is detailed below :</a:t>
            </a:r>
          </a:p>
          <a:p>
            <a:endParaRPr lang="en-MY" altLang="en-US" sz="2000" dirty="0" smtClean="0">
              <a:latin typeface="+mj-lt"/>
            </a:endParaRPr>
          </a:p>
        </p:txBody>
      </p:sp>
      <p:sp>
        <p:nvSpPr>
          <p:cNvPr id="48134"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73B43643-F9C4-4D36-9BC8-A249ECF3D327}"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39</a:t>
            </a:fld>
            <a:endParaRPr lang="en-US" altLang="ja-JP" sz="1400" smtClean="0">
              <a:solidFill>
                <a:srgbClr val="FFFFFF"/>
              </a:solidFill>
              <a:latin typeface="Franklin Gothic Book" pitchFamily="34" charset="0"/>
              <a:ea typeface="MS PGothic" pitchFamily="34" charset="-128"/>
            </a:endParaRPr>
          </a:p>
        </p:txBody>
      </p:sp>
      <p:sp>
        <p:nvSpPr>
          <p:cNvPr id="4813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endParaRPr lang="en-MY" altLang="en-US" sz="1800">
              <a:latin typeface="Arial" pitchFamily="34" charset="0"/>
            </a:endParaRPr>
          </a:p>
        </p:txBody>
      </p:sp>
      <p:graphicFrame>
        <p:nvGraphicFramePr>
          <p:cNvPr id="48133" name="Object 5"/>
          <p:cNvGraphicFramePr>
            <a:graphicFrameLocks noChangeAspect="1"/>
          </p:cNvGraphicFramePr>
          <p:nvPr>
            <p:extLst>
              <p:ext uri="{D42A27DB-BD31-4B8C-83A1-F6EECF244321}">
                <p14:modId xmlns:p14="http://schemas.microsoft.com/office/powerpoint/2010/main" val="4273307564"/>
              </p:ext>
            </p:extLst>
          </p:nvPr>
        </p:nvGraphicFramePr>
        <p:xfrm>
          <a:off x="609600" y="2209800"/>
          <a:ext cx="8242933" cy="3886200"/>
        </p:xfrm>
        <a:graphic>
          <a:graphicData uri="http://schemas.openxmlformats.org/presentationml/2006/ole">
            <mc:AlternateContent xmlns:mc="http://schemas.openxmlformats.org/markup-compatibility/2006">
              <mc:Choice xmlns:v="urn:schemas-microsoft-com:vml" Requires="v">
                <p:oleObj spid="_x0000_s48323" name="Worksheet" r:id="rId3" imgW="6800890" imgH="1809635" progId="Excel.Sheet.8">
                  <p:embed/>
                </p:oleObj>
              </mc:Choice>
              <mc:Fallback>
                <p:oleObj name="Worksheet" r:id="rId3" imgW="6800890" imgH="1809635"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9800"/>
                        <a:ext cx="8242933" cy="3886200"/>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772400" cy="1143000"/>
          </a:xfrm>
        </p:spPr>
        <p:txBody>
          <a:bodyPr/>
          <a:lstStyle/>
          <a:p>
            <a:r>
              <a:rPr lang="en-US" altLang="ja-JP" dirty="0"/>
              <a:t>Common Questions on OBE</a:t>
            </a:r>
            <a:endParaRPr kumimoji="1" lang="ja-JP" altLang="en-US" dirty="0"/>
          </a:p>
        </p:txBody>
      </p:sp>
      <p:sp>
        <p:nvSpPr>
          <p:cNvPr id="3" name="Content Placeholder 2"/>
          <p:cNvSpPr>
            <a:spLocks noGrp="1"/>
          </p:cNvSpPr>
          <p:nvPr>
            <p:ph sz="quarter" idx="1"/>
          </p:nvPr>
        </p:nvSpPr>
        <p:spPr>
          <a:xfrm>
            <a:off x="762000" y="1447800"/>
            <a:ext cx="7772400" cy="1676400"/>
          </a:xfrm>
        </p:spPr>
        <p:txBody>
          <a:bodyPr/>
          <a:lstStyle/>
          <a:p>
            <a:r>
              <a:rPr lang="en-US" altLang="en-US" sz="2800" dirty="0">
                <a:cs typeface="Times New Roman" panose="02020603050405020304" pitchFamily="18" charset="0"/>
              </a:rPr>
              <a:t>What is OBE?</a:t>
            </a:r>
          </a:p>
          <a:p>
            <a:endParaRPr lang="en-US" altLang="en-US" sz="2800" dirty="0" smtClean="0">
              <a:cs typeface="Times New Roman" panose="02020603050405020304" pitchFamily="18" charset="0"/>
            </a:endParaRPr>
          </a:p>
          <a:p>
            <a:r>
              <a:rPr lang="en-US" altLang="en-US" sz="2800" dirty="0" smtClean="0">
                <a:cs typeface="Times New Roman" panose="02020603050405020304" pitchFamily="18" charset="0"/>
              </a:rPr>
              <a:t>Why </a:t>
            </a:r>
            <a:r>
              <a:rPr lang="en-US" altLang="en-US" sz="2800" dirty="0">
                <a:cs typeface="Times New Roman" panose="02020603050405020304" pitchFamily="18" charset="0"/>
              </a:rPr>
              <a:t>OBE?</a:t>
            </a:r>
          </a:p>
          <a:p>
            <a:endParaRPr lang="en-US" altLang="en-US" sz="2800" dirty="0" smtClean="0">
              <a:cs typeface="Times New Roman" panose="02020603050405020304" pitchFamily="18" charset="0"/>
            </a:endParaRPr>
          </a:p>
          <a:p>
            <a:r>
              <a:rPr lang="en-US" altLang="en-US" sz="2800" dirty="0" smtClean="0">
                <a:cs typeface="Times New Roman" panose="02020603050405020304" pitchFamily="18" charset="0"/>
              </a:rPr>
              <a:t>Who </a:t>
            </a:r>
            <a:r>
              <a:rPr lang="en-US" altLang="en-US" sz="2800" dirty="0">
                <a:cs typeface="Times New Roman" panose="02020603050405020304" pitchFamily="18" charset="0"/>
              </a:rPr>
              <a:t>to develop and implement OBE</a:t>
            </a:r>
            <a:r>
              <a:rPr lang="en-US" altLang="en-US" sz="2800" dirty="0" smtClean="0">
                <a:cs typeface="Times New Roman" panose="02020603050405020304" pitchFamily="18" charset="0"/>
              </a:rPr>
              <a:t>?</a:t>
            </a:r>
            <a:endParaRPr lang="en-US" altLang="en-US" sz="28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4E0D486-2135-427D-9D14-3925CD79E94A}" type="slidenum">
              <a:rPr lang="en-US" altLang="ja-JP" smtClean="0"/>
              <a:pPr>
                <a:defRPr/>
              </a:pPr>
              <a:t>4</a:t>
            </a:fld>
            <a:endParaRPr lang="en-US" altLang="ja-JP"/>
          </a:p>
        </p:txBody>
      </p:sp>
    </p:spTree>
    <p:extLst>
      <p:ext uri="{BB962C8B-B14F-4D97-AF65-F5344CB8AC3E}">
        <p14:creationId xmlns:p14="http://schemas.microsoft.com/office/powerpoint/2010/main" val="39640553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28575"/>
            <a:ext cx="184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endParaRPr lang="en-MY" altLang="en-US" sz="2000">
              <a:latin typeface="Arial" pitchFamily="34" charset="0"/>
            </a:endParaRPr>
          </a:p>
        </p:txBody>
      </p:sp>
      <p:graphicFrame>
        <p:nvGraphicFramePr>
          <p:cNvPr id="5" name="Chart 4"/>
          <p:cNvGraphicFramePr/>
          <p:nvPr>
            <p:extLst>
              <p:ext uri="{D42A27DB-BD31-4B8C-83A1-F6EECF244321}">
                <p14:modId xmlns:p14="http://schemas.microsoft.com/office/powerpoint/2010/main" val="3155792231"/>
              </p:ext>
            </p:extLst>
          </p:nvPr>
        </p:nvGraphicFramePr>
        <p:xfrm>
          <a:off x="1181100" y="1676400"/>
          <a:ext cx="67818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0181" name="Title 2"/>
          <p:cNvSpPr>
            <a:spLocks noGrp="1"/>
          </p:cNvSpPr>
          <p:nvPr>
            <p:ph type="title"/>
          </p:nvPr>
        </p:nvSpPr>
        <p:spPr/>
        <p:txBody>
          <a:bodyPr/>
          <a:lstStyle/>
          <a:p>
            <a:r>
              <a:rPr lang="en-US" altLang="en-US" sz="2800" dirty="0" smtClean="0">
                <a:latin typeface="Calibri" pitchFamily="34" charset="0"/>
              </a:rPr>
              <a:t>Number </a:t>
            </a:r>
            <a:r>
              <a:rPr lang="en-US" altLang="en-US" sz="2800" dirty="0">
                <a:latin typeface="Calibri" pitchFamily="34" charset="0"/>
              </a:rPr>
              <a:t>of student for each </a:t>
            </a:r>
            <a:r>
              <a:rPr lang="en-US" altLang="en-US" sz="2800" dirty="0" smtClean="0">
                <a:latin typeface="Calibri" pitchFamily="34" charset="0"/>
              </a:rPr>
              <a:t>score</a:t>
            </a:r>
            <a:endParaRPr lang="en-US" altLang="en-US" sz="2800" dirty="0" smtClean="0"/>
          </a:p>
        </p:txBody>
      </p:sp>
      <p:sp>
        <p:nvSpPr>
          <p:cNvPr id="50182"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9E6B97D4-D387-48FF-BC9E-FBEF046A06E8}"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40</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80443270"/>
              </p:ext>
            </p:extLst>
          </p:nvPr>
        </p:nvGraphicFramePr>
        <p:xfrm>
          <a:off x="204881" y="1676400"/>
          <a:ext cx="8710519" cy="4343400"/>
        </p:xfrm>
        <a:graphic>
          <a:graphicData uri="http://schemas.openxmlformats.org/drawingml/2006/table">
            <a:tbl>
              <a:tblPr/>
              <a:tblGrid>
                <a:gridCol w="568013"/>
                <a:gridCol w="276687"/>
                <a:gridCol w="281079"/>
                <a:gridCol w="281079"/>
                <a:gridCol w="289862"/>
                <a:gridCol w="267903"/>
                <a:gridCol w="281079"/>
                <a:gridCol w="281079"/>
                <a:gridCol w="281079"/>
                <a:gridCol w="281079"/>
                <a:gridCol w="281079"/>
                <a:gridCol w="281079"/>
                <a:gridCol w="281079"/>
                <a:gridCol w="281079"/>
                <a:gridCol w="281079"/>
                <a:gridCol w="281079"/>
                <a:gridCol w="281079"/>
                <a:gridCol w="281079"/>
                <a:gridCol w="281079"/>
                <a:gridCol w="281079"/>
                <a:gridCol w="281079"/>
                <a:gridCol w="281079"/>
                <a:gridCol w="281079"/>
                <a:gridCol w="281079"/>
                <a:gridCol w="281079"/>
                <a:gridCol w="281079"/>
                <a:gridCol w="281079"/>
                <a:gridCol w="281079"/>
                <a:gridCol w="281079"/>
                <a:gridCol w="281079"/>
              </a:tblGrid>
              <a:tr h="361950">
                <a:tc gridSpan="2">
                  <a:txBody>
                    <a:bodyPr/>
                    <a:lstStyle/>
                    <a:p>
                      <a:pPr algn="ctr" fontAlgn="ctr"/>
                      <a:r>
                        <a:rPr lang="en-MY" sz="1000" b="1" i="0" u="none" strike="noStrike" dirty="0">
                          <a:effectLst/>
                          <a:latin typeface="Arial"/>
                        </a:rPr>
                        <a:t>Program Outcome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3">
                  <a:txBody>
                    <a:bodyPr/>
                    <a:lstStyle/>
                    <a:p>
                      <a:pPr algn="ctr" fontAlgn="ctr"/>
                      <a:r>
                        <a:rPr lang="en-MY" sz="1000" b="1" i="0" u="none" strike="noStrike">
                          <a:effectLst/>
                          <a:latin typeface="Arial"/>
                        </a:rPr>
                        <a:t>PO1</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gridSpan="3">
                  <a:txBody>
                    <a:bodyPr/>
                    <a:lstStyle/>
                    <a:p>
                      <a:pPr algn="ctr" fontAlgn="ctr"/>
                      <a:r>
                        <a:rPr lang="en-MY" sz="1000" b="1" i="0" u="none" strike="noStrike" dirty="0">
                          <a:effectLst/>
                          <a:latin typeface="Arial"/>
                        </a:rPr>
                        <a:t>PO2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gridSpan="2">
                  <a:txBody>
                    <a:bodyPr/>
                    <a:lstStyle/>
                    <a:p>
                      <a:pPr algn="ctr" fontAlgn="ctr"/>
                      <a:r>
                        <a:rPr lang="en-MY" sz="1000" b="1" i="0" u="none" strike="noStrike" dirty="0">
                          <a:effectLst/>
                          <a:latin typeface="Arial"/>
                        </a:rPr>
                        <a:t>PO3</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3">
                  <a:txBody>
                    <a:bodyPr/>
                    <a:lstStyle/>
                    <a:p>
                      <a:pPr algn="ctr" fontAlgn="ctr"/>
                      <a:r>
                        <a:rPr lang="en-MY" sz="1000" b="1" i="0" u="none" strike="noStrike">
                          <a:effectLst/>
                          <a:latin typeface="Arial"/>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gridSpan="2">
                  <a:txBody>
                    <a:bodyPr/>
                    <a:lstStyle/>
                    <a:p>
                      <a:pPr algn="ctr" fontAlgn="ctr"/>
                      <a:r>
                        <a:rPr lang="en-MY" sz="1000" b="1" i="0" u="none" strike="noStrike" dirty="0">
                          <a:effectLst/>
                          <a:latin typeface="Arial"/>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
                  <a:txBody>
                    <a:bodyPr/>
                    <a:lstStyle/>
                    <a:p>
                      <a:pPr algn="ctr" fontAlgn="ctr"/>
                      <a:r>
                        <a:rPr lang="en-MY" sz="1000" b="1" i="0" u="none" strike="noStrike" dirty="0">
                          <a:effectLst/>
                          <a:latin typeface="Arial"/>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
                  <a:txBody>
                    <a:bodyPr/>
                    <a:lstStyle/>
                    <a:p>
                      <a:pPr algn="ctr" fontAlgn="ctr"/>
                      <a:r>
                        <a:rPr lang="en-MY" sz="1000" b="1" i="0" u="none" strike="noStrike" dirty="0">
                          <a:effectLst/>
                          <a:latin typeface="Arial"/>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
                  <a:txBody>
                    <a:bodyPr/>
                    <a:lstStyle/>
                    <a:p>
                      <a:pPr algn="ctr" fontAlgn="ctr"/>
                      <a:r>
                        <a:rPr lang="en-MY" sz="1000" b="1" i="0" u="none" strike="noStrike">
                          <a:effectLst/>
                          <a:latin typeface="Arial"/>
                        </a:rPr>
                        <a:t>PO8</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
                  <a:txBody>
                    <a:bodyPr/>
                    <a:lstStyle/>
                    <a:p>
                      <a:pPr algn="ctr" fontAlgn="ctr"/>
                      <a:r>
                        <a:rPr lang="en-MY" sz="1000" b="1" i="0" u="none" strike="noStrike" dirty="0">
                          <a:effectLst/>
                          <a:latin typeface="Arial"/>
                        </a:rPr>
                        <a:t>PO9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3">
                  <a:txBody>
                    <a:bodyPr/>
                    <a:lstStyle/>
                    <a:p>
                      <a:pPr algn="ctr" fontAlgn="ctr"/>
                      <a:r>
                        <a:rPr lang="en-MY" sz="1000" b="1" i="0" u="none" strike="noStrike" dirty="0">
                          <a:effectLst/>
                          <a:latin typeface="Arial"/>
                        </a:rPr>
                        <a:t>PO10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gridSpan="2">
                  <a:txBody>
                    <a:bodyPr/>
                    <a:lstStyle/>
                    <a:p>
                      <a:pPr algn="ctr" fontAlgn="ctr"/>
                      <a:r>
                        <a:rPr lang="en-MY" sz="1000" b="1" i="0" u="none" strike="noStrike" dirty="0">
                          <a:effectLst/>
                          <a:latin typeface="Arial"/>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
                  <a:txBody>
                    <a:bodyPr/>
                    <a:lstStyle/>
                    <a:p>
                      <a:pPr algn="ctr" fontAlgn="ctr"/>
                      <a:r>
                        <a:rPr lang="en-MY" sz="1000" b="1" i="0" u="none" strike="noStrike" dirty="0">
                          <a:effectLst/>
                          <a:latin typeface="Arial"/>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r>
              <a:tr h="361950">
                <a:tc gridSpan="2">
                  <a:txBody>
                    <a:bodyPr/>
                    <a:lstStyle/>
                    <a:p>
                      <a:pPr algn="ctr" fontAlgn="ctr"/>
                      <a:r>
                        <a:rPr lang="en-MY" sz="800" b="1" i="0" u="none" strike="noStrike">
                          <a:effectLst/>
                          <a:latin typeface="Arial"/>
                        </a:rPr>
                        <a:t>Performance Criteria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MY"/>
                    </a:p>
                  </a:txBody>
                  <a:tcPr/>
                </a:tc>
                <a:tc>
                  <a:txBody>
                    <a:bodyPr/>
                    <a:lstStyle/>
                    <a:p>
                      <a:pPr algn="ctr" fontAlgn="ctr"/>
                      <a:r>
                        <a:rPr lang="en-MY" sz="900" b="1" i="0" u="none" strike="noStrike" dirty="0">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PC1</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361950">
                <a:tc rowSpan="8">
                  <a:txBody>
                    <a:bodyPr/>
                    <a:lstStyle/>
                    <a:p>
                      <a:pPr algn="ctr" fontAlgn="ctr"/>
                      <a:r>
                        <a:rPr lang="en-MY" sz="800" b="1" i="0" u="none" strike="noStrike">
                          <a:effectLst/>
                          <a:latin typeface="Arial"/>
                        </a:rPr>
                        <a:t>CC's Average mark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800" b="0" i="0" u="none" strike="noStrike">
                          <a:effectLst/>
                          <a:latin typeface="Arial"/>
                        </a:rPr>
                        <a:t>ENT 355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87.4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solidFill>
                            <a:srgbClr val="FF0000"/>
                          </a:solidFill>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MY" sz="900">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MY" sz="900">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MY" sz="900">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MY" sz="900" dirty="0">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MY" sz="900">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MY" sz="900" dirty="0">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85.3</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85.3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vMerge="1">
                  <a:txBody>
                    <a:bodyPr/>
                    <a:lstStyle/>
                    <a:p>
                      <a:endParaRPr lang="en-MY"/>
                    </a:p>
                  </a:txBody>
                  <a:tcPr/>
                </a:tc>
                <a:tc>
                  <a:txBody>
                    <a:bodyPr/>
                    <a:lstStyle/>
                    <a:p>
                      <a:pPr algn="ctr" fontAlgn="ctr"/>
                      <a:r>
                        <a:rPr lang="en-MY" sz="800" b="0" i="0" u="none" strike="noStrike">
                          <a:effectLst/>
                          <a:latin typeface="Arial"/>
                        </a:rPr>
                        <a:t>ENT 359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solidFill>
                            <a:schemeClr val="tx1"/>
                          </a:solidFill>
                          <a:effectLst/>
                          <a:latin typeface="Arial" panose="020B0604020202020204" pitchFamily="34" charset="0"/>
                          <a:cs typeface="Arial" panose="020B0604020202020204" pitchFamily="34" charset="0"/>
                        </a:rPr>
                        <a:t> </a:t>
                      </a:r>
                      <a:r>
                        <a:rPr lang="en-MY" sz="900" b="0" i="0" u="none" strike="noStrike" dirty="0" smtClean="0">
                          <a:solidFill>
                            <a:schemeClr val="tx1"/>
                          </a:solidFill>
                          <a:effectLst/>
                          <a:latin typeface="Arial" panose="020B0604020202020204" pitchFamily="34" charset="0"/>
                          <a:cs typeface="Arial" panose="020B0604020202020204" pitchFamily="34" charset="0"/>
                        </a:rPr>
                        <a:t>50.7</a:t>
                      </a:r>
                      <a:endParaRPr lang="en-MY"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MY" sz="900" b="0" i="0" u="none" strike="noStrike" dirty="0" smtClean="0">
                          <a:solidFill>
                            <a:schemeClr val="tx1"/>
                          </a:solidFill>
                          <a:effectLst/>
                          <a:latin typeface="Arial" panose="020B0604020202020204" pitchFamily="34" charset="0"/>
                          <a:cs typeface="Arial" panose="020B0604020202020204" pitchFamily="34" charset="0"/>
                        </a:rPr>
                        <a:t> </a:t>
                      </a:r>
                    </a:p>
                    <a:p>
                      <a:pPr algn="ctr" fontAlgn="ctr"/>
                      <a:r>
                        <a:rPr lang="en-MY" sz="900" b="0" i="0" u="none" strike="noStrike" dirty="0">
                          <a:solidFill>
                            <a:schemeClr val="tx1"/>
                          </a:solidFill>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smtClean="0">
                          <a:effectLst/>
                          <a:latin typeface="Arial" panose="020B0604020202020204" pitchFamily="34" charset="0"/>
                          <a:cs typeface="Arial" panose="020B0604020202020204" pitchFamily="34" charset="0"/>
                        </a:rPr>
                        <a:t>56.2</a:t>
                      </a: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vMerge="1">
                  <a:txBody>
                    <a:bodyPr/>
                    <a:lstStyle/>
                    <a:p>
                      <a:endParaRPr lang="en-MY"/>
                    </a:p>
                  </a:txBody>
                  <a:tcPr/>
                </a:tc>
                <a:tc>
                  <a:txBody>
                    <a:bodyPr/>
                    <a:lstStyle/>
                    <a:p>
                      <a:pPr algn="ctr" fontAlgn="ctr"/>
                      <a:r>
                        <a:rPr lang="en-MY" sz="800" b="0" i="0" u="none" strike="noStrike">
                          <a:effectLst/>
                          <a:latin typeface="Arial"/>
                        </a:rPr>
                        <a:t>ENT 457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55.6</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solidFill>
                            <a:srgbClr val="FF0000"/>
                          </a:solidFill>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vMerge="1">
                  <a:txBody>
                    <a:bodyPr/>
                    <a:lstStyle/>
                    <a:p>
                      <a:endParaRPr lang="en-MY"/>
                    </a:p>
                  </a:txBody>
                  <a:tcPr/>
                </a:tc>
                <a:tc>
                  <a:txBody>
                    <a:bodyPr/>
                    <a:lstStyle/>
                    <a:p>
                      <a:pPr algn="ctr" fontAlgn="ctr"/>
                      <a:r>
                        <a:rPr lang="en-MY" sz="800" b="0" i="0" u="none" strike="noStrike">
                          <a:effectLst/>
                          <a:latin typeface="Arial"/>
                        </a:rPr>
                        <a:t>ENT 451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52.1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52.1</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vMerge="1">
                  <a:txBody>
                    <a:bodyPr/>
                    <a:lstStyle/>
                    <a:p>
                      <a:endParaRPr lang="en-MY"/>
                    </a:p>
                  </a:txBody>
                  <a:tcPr/>
                </a:tc>
                <a:tc>
                  <a:txBody>
                    <a:bodyPr/>
                    <a:lstStyle/>
                    <a:p>
                      <a:pPr algn="ctr" fontAlgn="ctr"/>
                      <a:r>
                        <a:rPr lang="en-MY" sz="800" b="0" i="0" u="none" strike="noStrike" dirty="0" smtClean="0">
                          <a:effectLst/>
                          <a:latin typeface="Arial"/>
                        </a:rPr>
                        <a:t>EUW </a:t>
                      </a:r>
                      <a:r>
                        <a:rPr lang="en-MY" sz="800" b="0" i="0" u="none" strike="noStrike" dirty="0">
                          <a:effectLst/>
                          <a:latin typeface="Arial"/>
                        </a:rPr>
                        <a:t>224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smtClean="0">
                          <a:effectLst/>
                          <a:latin typeface="Arial" panose="020B0604020202020204" pitchFamily="34" charset="0"/>
                          <a:cs typeface="Arial" panose="020B0604020202020204" pitchFamily="34" charset="0"/>
                        </a:rPr>
                        <a:t>67.6</a:t>
                      </a: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smtClean="0">
                          <a:effectLst/>
                          <a:latin typeface="Arial" panose="020B0604020202020204" pitchFamily="34" charset="0"/>
                          <a:cs typeface="Arial" panose="020B0604020202020204" pitchFamily="34" charset="0"/>
                        </a:rPr>
                        <a:t>67.6</a:t>
                      </a: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vMerge="1">
                  <a:txBody>
                    <a:bodyPr/>
                    <a:lstStyle/>
                    <a:p>
                      <a:endParaRPr lang="en-MY"/>
                    </a:p>
                  </a:txBody>
                  <a:tcPr/>
                </a:tc>
                <a:tc>
                  <a:txBody>
                    <a:bodyPr/>
                    <a:lstStyle/>
                    <a:p>
                      <a:pPr algn="ctr" fontAlgn="ctr"/>
                      <a:r>
                        <a:rPr lang="en-MY" sz="800" b="0" i="0" u="none" strike="noStrike" dirty="0" smtClean="0">
                          <a:effectLst/>
                          <a:latin typeface="Arial"/>
                        </a:rPr>
                        <a:t>EUT </a:t>
                      </a:r>
                      <a:r>
                        <a:rPr lang="en-MY" sz="800" b="0" i="0" u="none" strike="noStrike" dirty="0">
                          <a:effectLst/>
                          <a:latin typeface="Arial"/>
                        </a:rPr>
                        <a:t>440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effectLst/>
                          <a:latin typeface="Arial" panose="020B0604020202020204" pitchFamily="34" charset="0"/>
                          <a:cs typeface="Arial" panose="020B0604020202020204" pitchFamily="34" charset="0"/>
                        </a:rPr>
                        <a:t>57.7</a:t>
                      </a: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effectLst/>
                          <a:latin typeface="Arial" panose="020B0604020202020204" pitchFamily="34" charset="0"/>
                          <a:cs typeface="Arial" panose="020B0604020202020204" pitchFamily="34" charset="0"/>
                        </a:rPr>
                        <a:t>57.7</a:t>
                      </a: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effectLst/>
                          <a:latin typeface="Arial" panose="020B0604020202020204" pitchFamily="34" charset="0"/>
                          <a:cs typeface="Arial" panose="020B0604020202020204" pitchFamily="34" charset="0"/>
                        </a:rPr>
                        <a:t>57.7</a:t>
                      </a: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effectLst/>
                          <a:latin typeface="Arial" panose="020B0604020202020204" pitchFamily="34" charset="0"/>
                          <a:cs typeface="Arial" panose="020B0604020202020204" pitchFamily="34" charset="0"/>
                        </a:rPr>
                        <a:t>57.7</a:t>
                      </a: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vMerge="1">
                  <a:txBody>
                    <a:bodyPr/>
                    <a:lstStyle/>
                    <a:p>
                      <a:endParaRPr lang="en-MY"/>
                    </a:p>
                  </a:txBody>
                  <a:tcPr/>
                </a:tc>
                <a:tc>
                  <a:txBody>
                    <a:bodyPr/>
                    <a:lstStyle/>
                    <a:p>
                      <a:pPr algn="ctr" fontAlgn="ctr"/>
                      <a:r>
                        <a:rPr lang="en-MY" sz="800" b="0" i="0" u="none" strike="noStrike" dirty="0" smtClean="0">
                          <a:effectLst/>
                          <a:latin typeface="Arial"/>
                        </a:rPr>
                        <a:t>EUT </a:t>
                      </a:r>
                      <a:r>
                        <a:rPr lang="en-MY" sz="800" b="0" i="0" u="none" strike="noStrike" dirty="0">
                          <a:effectLst/>
                          <a:latin typeface="Arial"/>
                        </a:rPr>
                        <a:t>443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effectLst/>
                          <a:latin typeface="Arial" panose="020B0604020202020204" pitchFamily="34" charset="0"/>
                          <a:cs typeface="Arial" panose="020B0604020202020204" pitchFamily="34" charset="0"/>
                        </a:rPr>
                        <a:t>52.9</a:t>
                      </a: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vMerge="1">
                  <a:txBody>
                    <a:bodyPr/>
                    <a:lstStyle/>
                    <a:p>
                      <a:endParaRPr lang="en-MY"/>
                    </a:p>
                  </a:txBody>
                  <a:tcPr/>
                </a:tc>
                <a:tc>
                  <a:txBody>
                    <a:bodyPr/>
                    <a:lstStyle/>
                    <a:p>
                      <a:pPr algn="ctr" fontAlgn="ctr"/>
                      <a:r>
                        <a:rPr lang="en-MY" sz="800" b="0" i="0" u="none" strike="noStrike">
                          <a:effectLst/>
                          <a:latin typeface="Arial"/>
                        </a:rPr>
                        <a:t>ENT 444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75.3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solidFill>
                            <a:srgbClr val="FF0000"/>
                          </a:solidFill>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71.3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70.7</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70.7</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70.7</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79.9</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73.8</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73.0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70.9</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79.0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361950">
                <a:tc gridSpan="2">
                  <a:txBody>
                    <a:bodyPr/>
                    <a:lstStyle/>
                    <a:p>
                      <a:pPr algn="ctr" fontAlgn="ctr"/>
                      <a:r>
                        <a:rPr lang="en-MY" sz="800" b="1" i="0" u="none" strike="noStrike">
                          <a:effectLst/>
                          <a:latin typeface="Arial"/>
                        </a:rPr>
                        <a:t>Cohort Average Mark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a:txBody>
                    <a:bodyPr/>
                    <a:lstStyle/>
                    <a:p>
                      <a:pPr algn="ctr" fontAlgn="ctr"/>
                      <a:r>
                        <a:rPr lang="en-MY" sz="900" b="0" i="0" u="none" strike="noStrike">
                          <a:effectLst/>
                          <a:latin typeface="Arial" panose="020B0604020202020204" pitchFamily="34" charset="0"/>
                          <a:cs typeface="Arial" panose="020B0604020202020204" pitchFamily="34" charset="0"/>
                        </a:rPr>
                        <a:t>52.1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effectLst/>
                          <a:latin typeface="Arial" panose="020B0604020202020204" pitchFamily="34" charset="0"/>
                          <a:cs typeface="Arial" panose="020B0604020202020204" pitchFamily="34" charset="0"/>
                        </a:rPr>
                        <a:t>50.7</a:t>
                      </a: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75.3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52.1</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55.6</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71.3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smtClean="0">
                          <a:effectLst/>
                          <a:latin typeface="Arial" panose="020B0604020202020204" pitchFamily="34" charset="0"/>
                          <a:cs typeface="Arial" panose="020B0604020202020204" pitchFamily="34" charset="0"/>
                        </a:rPr>
                        <a:t>56.2</a:t>
                      </a:r>
                      <a:endParaRPr lang="en-MY" sz="9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70.7</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87.4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70.7</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70.7</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61.5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61.5</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67.9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67.9</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61.5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61.5</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85.3</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85.3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79.9</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73.8</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73.0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70.9</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60.8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79.0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gridSpan="2">
                  <a:txBody>
                    <a:bodyPr/>
                    <a:lstStyle/>
                    <a:p>
                      <a:pPr algn="ctr" fontAlgn="ctr"/>
                      <a:r>
                        <a:rPr lang="en-MY" sz="800" b="1" i="0" u="none" strike="noStrike">
                          <a:effectLst/>
                          <a:latin typeface="Arial"/>
                        </a:rPr>
                        <a:t>Cohort Classification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4</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4</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4667" name="Title 2"/>
          <p:cNvSpPr>
            <a:spLocks noGrp="1"/>
          </p:cNvSpPr>
          <p:nvPr>
            <p:ph type="title"/>
          </p:nvPr>
        </p:nvSpPr>
        <p:spPr/>
        <p:txBody>
          <a:bodyPr/>
          <a:lstStyle/>
          <a:p>
            <a:r>
              <a:rPr lang="en-US" altLang="en-US" sz="3200" dirty="0" smtClean="0"/>
              <a:t>Cohort attainment</a:t>
            </a:r>
          </a:p>
        </p:txBody>
      </p:sp>
      <p:sp>
        <p:nvSpPr>
          <p:cNvPr id="54668"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AC9666BD-9357-4E05-9173-2890156DC5FB}"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41</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431777171"/>
              </p:ext>
            </p:extLst>
          </p:nvPr>
        </p:nvGraphicFramePr>
        <p:xfrm>
          <a:off x="-25400" y="1828800"/>
          <a:ext cx="9143999" cy="3886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2"/>
          <p:cNvSpPr>
            <a:spLocks noGrp="1"/>
          </p:cNvSpPr>
          <p:nvPr>
            <p:ph type="title"/>
          </p:nvPr>
        </p:nvSpPr>
        <p:spPr/>
        <p:txBody>
          <a:bodyPr/>
          <a:lstStyle/>
          <a:p>
            <a:r>
              <a:rPr lang="en-US" altLang="en-US" sz="3200" dirty="0" smtClean="0"/>
              <a:t>Cohort attainment</a:t>
            </a:r>
          </a:p>
        </p:txBody>
      </p:sp>
      <p:sp>
        <p:nvSpPr>
          <p:cNvPr id="55299"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C87CFA24-B2C6-43EB-B515-8ECA2C37EC4E}"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42</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2"/>
          <p:cNvSpPr>
            <a:spLocks noGrp="1"/>
          </p:cNvSpPr>
          <p:nvPr>
            <p:ph type="title"/>
          </p:nvPr>
        </p:nvSpPr>
        <p:spPr/>
        <p:txBody>
          <a:bodyPr/>
          <a:lstStyle/>
          <a:p>
            <a:r>
              <a:rPr lang="en-US" altLang="en-US" sz="2400" dirty="0" smtClean="0">
                <a:latin typeface="Tahoma" pitchFamily="34" charset="0"/>
                <a:cs typeface="Tahoma" pitchFamily="34" charset="0"/>
              </a:rPr>
              <a:t>Bachelor of Engineering (</a:t>
            </a:r>
            <a:r>
              <a:rPr lang="en-US" altLang="en-US" sz="2400" dirty="0" err="1" smtClean="0">
                <a:latin typeface="Tahoma" pitchFamily="34" charset="0"/>
                <a:cs typeface="Tahoma" pitchFamily="34" charset="0"/>
              </a:rPr>
              <a:t>Honours</a:t>
            </a:r>
            <a:r>
              <a:rPr lang="en-US" altLang="en-US" sz="2400" dirty="0" smtClean="0">
                <a:latin typeface="Tahoma" pitchFamily="34" charset="0"/>
                <a:cs typeface="Tahoma" pitchFamily="34" charset="0"/>
              </a:rPr>
              <a:t>) (Mechanical Engineering)</a:t>
            </a:r>
            <a:endParaRPr lang="en-MY" altLang="en-US" sz="2400" dirty="0" smtClean="0"/>
          </a:p>
        </p:txBody>
      </p:sp>
      <p:sp>
        <p:nvSpPr>
          <p:cNvPr id="57349"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8D227C20-0F47-48FB-861C-AA6676AE2D8F}"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43</a:t>
            </a:fld>
            <a:endParaRPr lang="en-US" altLang="ja-JP" sz="1400" smtClean="0">
              <a:solidFill>
                <a:srgbClr val="FFFFFF"/>
              </a:solidFill>
              <a:latin typeface="Franklin Gothic Book" pitchFamily="34" charset="0"/>
              <a:ea typeface="MS PGothic" pitchFamily="34" charset="-128"/>
            </a:endParaRPr>
          </a:p>
        </p:txBody>
      </p:sp>
      <p:graphicFrame>
        <p:nvGraphicFramePr>
          <p:cNvPr id="9" name="Chart 8"/>
          <p:cNvGraphicFramePr>
            <a:graphicFrameLocks/>
          </p:cNvGraphicFramePr>
          <p:nvPr>
            <p:extLst>
              <p:ext uri="{D42A27DB-BD31-4B8C-83A1-F6EECF244321}">
                <p14:modId xmlns:p14="http://schemas.microsoft.com/office/powerpoint/2010/main" val="374955307"/>
              </p:ext>
            </p:extLst>
          </p:nvPr>
        </p:nvGraphicFramePr>
        <p:xfrm>
          <a:off x="457200" y="1752600"/>
          <a:ext cx="8458200" cy="4800599"/>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p:cNvCxnSpPr/>
          <p:nvPr/>
        </p:nvCxnSpPr>
        <p:spPr>
          <a:xfrm>
            <a:off x="1066800" y="3505200"/>
            <a:ext cx="7848600" cy="0"/>
          </a:xfrm>
          <a:prstGeom prst="line">
            <a:avLst/>
          </a:prstGeom>
          <a:ln w="15875">
            <a:solidFill>
              <a:srgbClr val="FFFF00"/>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p:txBody>
          <a:bodyPr/>
          <a:lstStyle/>
          <a:p>
            <a:r>
              <a:rPr lang="en-US" altLang="en-US" sz="3200" dirty="0" smtClean="0"/>
              <a:t>Individual attainment </a:t>
            </a:r>
          </a:p>
        </p:txBody>
      </p:sp>
      <p:sp>
        <p:nvSpPr>
          <p:cNvPr id="4" name="Slide Number Placeholder 3"/>
          <p:cNvSpPr>
            <a:spLocks noGrp="1"/>
          </p:cNvSpPr>
          <p:nvPr>
            <p:ph type="sldNum" sz="quarter" idx="12"/>
          </p:nvPr>
        </p:nvSpPr>
        <p:spPr/>
        <p:txBody>
          <a:bodyPr/>
          <a:lstStyle/>
          <a:p>
            <a:pPr>
              <a:defRPr/>
            </a:pPr>
            <a:fld id="{0B8D327D-C535-4F68-B000-FC7E0EC922C7}" type="slidenum">
              <a:rPr lang="en-US" altLang="ja-JP" smtClean="0"/>
              <a:pPr>
                <a:defRPr/>
              </a:pPr>
              <a:t>44</a:t>
            </a:fld>
            <a:endParaRPr lang="en-US" altLang="ja-JP"/>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882887597"/>
              </p:ext>
            </p:extLst>
          </p:nvPr>
        </p:nvGraphicFramePr>
        <p:xfrm>
          <a:off x="152400" y="1524000"/>
          <a:ext cx="8839201" cy="4648201"/>
        </p:xfrm>
        <a:graphic>
          <a:graphicData uri="http://schemas.openxmlformats.org/drawingml/2006/table">
            <a:tbl>
              <a:tblPr/>
              <a:tblGrid>
                <a:gridCol w="359787"/>
                <a:gridCol w="326025"/>
                <a:gridCol w="254820"/>
                <a:gridCol w="292709"/>
                <a:gridCol w="301856"/>
                <a:gridCol w="278988"/>
                <a:gridCol w="292709"/>
                <a:gridCol w="292709"/>
                <a:gridCol w="292709"/>
                <a:gridCol w="292709"/>
                <a:gridCol w="292709"/>
                <a:gridCol w="292709"/>
                <a:gridCol w="292709"/>
                <a:gridCol w="292709"/>
                <a:gridCol w="292709"/>
                <a:gridCol w="292709"/>
                <a:gridCol w="292709"/>
                <a:gridCol w="292709"/>
                <a:gridCol w="292709"/>
                <a:gridCol w="292709"/>
                <a:gridCol w="292709"/>
                <a:gridCol w="292709"/>
                <a:gridCol w="292709"/>
                <a:gridCol w="292709"/>
                <a:gridCol w="292709"/>
                <a:gridCol w="292709"/>
                <a:gridCol w="292709"/>
                <a:gridCol w="292709"/>
                <a:gridCol w="292709"/>
                <a:gridCol w="292709"/>
              </a:tblGrid>
              <a:tr h="334945">
                <a:tc gridSpan="2">
                  <a:txBody>
                    <a:bodyPr/>
                    <a:lstStyle/>
                    <a:p>
                      <a:pPr algn="l" fontAlgn="ctr"/>
                      <a:r>
                        <a:rPr lang="en-MY" sz="1200" b="1" i="0" u="none" strike="noStrike" dirty="0">
                          <a:effectLst/>
                          <a:latin typeface="Arial"/>
                        </a:rPr>
                        <a:t>Name: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8">
                  <a:txBody>
                    <a:bodyPr/>
                    <a:lstStyle/>
                    <a:p>
                      <a:pPr algn="l" fontAlgn="ctr"/>
                      <a:r>
                        <a:rPr lang="en-MY" sz="1200" b="1" i="0" u="none" strike="noStrike" dirty="0">
                          <a:effectLst/>
                          <a:latin typeface="Arial"/>
                        </a:rPr>
                        <a:t> FARTINI BINTI MOHD SUHUT</a:t>
                      </a:r>
                    </a:p>
                  </a:txBody>
                  <a:tcPr marL="0" marR="0" marT="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r>
              <a:tr h="359438">
                <a:tc gridSpan="2">
                  <a:txBody>
                    <a:bodyPr/>
                    <a:lstStyle/>
                    <a:p>
                      <a:pPr algn="l" fontAlgn="ctr"/>
                      <a:r>
                        <a:rPr lang="en-MY" sz="900" b="1" i="0" u="none" strike="noStrike" dirty="0">
                          <a:effectLst/>
                          <a:latin typeface="Arial"/>
                        </a:rPr>
                        <a:t>Program Outcome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3">
                  <a:txBody>
                    <a:bodyPr/>
                    <a:lstStyle/>
                    <a:p>
                      <a:pPr algn="ctr" fontAlgn="ctr"/>
                      <a:r>
                        <a:rPr lang="en-MY" sz="1000" b="1" i="0" u="none" strike="noStrike">
                          <a:effectLst/>
                          <a:latin typeface="Arial"/>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gridSpan="3">
                  <a:txBody>
                    <a:bodyPr/>
                    <a:lstStyle/>
                    <a:p>
                      <a:pPr algn="ctr" fontAlgn="ctr"/>
                      <a:r>
                        <a:rPr lang="en-MY" sz="1000" b="1" i="0" u="none" strike="noStrike" dirty="0">
                          <a:effectLst/>
                          <a:latin typeface="Arial"/>
                        </a:rPr>
                        <a:t>PO2</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gridSpan="2">
                  <a:txBody>
                    <a:bodyPr/>
                    <a:lstStyle/>
                    <a:p>
                      <a:pPr algn="ctr" fontAlgn="ctr"/>
                      <a:r>
                        <a:rPr lang="en-MY" sz="1000" b="1" i="0" u="none" strike="noStrike" dirty="0">
                          <a:effectLst/>
                          <a:latin typeface="Arial"/>
                        </a:rPr>
                        <a:t>PO3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3">
                  <a:txBody>
                    <a:bodyPr/>
                    <a:lstStyle/>
                    <a:p>
                      <a:pPr algn="ctr" fontAlgn="ctr"/>
                      <a:r>
                        <a:rPr lang="en-MY" sz="1000" b="1" i="0" u="none" strike="noStrike" dirty="0">
                          <a:effectLst/>
                          <a:latin typeface="Arial"/>
                        </a:rPr>
                        <a:t>PO4</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gridSpan="2">
                  <a:txBody>
                    <a:bodyPr/>
                    <a:lstStyle/>
                    <a:p>
                      <a:pPr algn="ctr" fontAlgn="ctr"/>
                      <a:r>
                        <a:rPr lang="en-MY" sz="1000" b="1" i="0" u="none" strike="noStrike">
                          <a:effectLst/>
                          <a:latin typeface="Arial"/>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
                  <a:txBody>
                    <a:bodyPr/>
                    <a:lstStyle/>
                    <a:p>
                      <a:pPr algn="ctr" fontAlgn="ctr"/>
                      <a:r>
                        <a:rPr lang="en-MY" sz="1000" b="1" i="0" u="none" strike="noStrike" dirty="0">
                          <a:effectLst/>
                          <a:latin typeface="Arial"/>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
                  <a:txBody>
                    <a:bodyPr/>
                    <a:lstStyle/>
                    <a:p>
                      <a:pPr algn="ctr" fontAlgn="ctr"/>
                      <a:r>
                        <a:rPr lang="en-MY" sz="1000" b="1" i="0" u="none" strike="noStrike" dirty="0">
                          <a:effectLst/>
                          <a:latin typeface="Arial"/>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
                  <a:txBody>
                    <a:bodyPr/>
                    <a:lstStyle/>
                    <a:p>
                      <a:pPr algn="ctr" fontAlgn="ctr"/>
                      <a:r>
                        <a:rPr lang="en-MY" sz="1000" b="1" i="0" u="none" strike="noStrike" dirty="0">
                          <a:effectLst/>
                          <a:latin typeface="Arial"/>
                        </a:rPr>
                        <a:t>PO8</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
                  <a:txBody>
                    <a:bodyPr/>
                    <a:lstStyle/>
                    <a:p>
                      <a:pPr algn="ctr" fontAlgn="ctr"/>
                      <a:r>
                        <a:rPr lang="en-MY" sz="1000" b="1" i="0" u="none" strike="noStrike" dirty="0">
                          <a:effectLst/>
                          <a:latin typeface="Arial"/>
                        </a:rPr>
                        <a:t>PO9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3">
                  <a:txBody>
                    <a:bodyPr/>
                    <a:lstStyle/>
                    <a:p>
                      <a:pPr algn="ctr" fontAlgn="ctr"/>
                      <a:r>
                        <a:rPr lang="en-MY" sz="1000" b="1" i="0" u="none" strike="noStrike" dirty="0">
                          <a:effectLst/>
                          <a:latin typeface="Arial"/>
                        </a:rPr>
                        <a:t>PO10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gridSpan="2">
                  <a:txBody>
                    <a:bodyPr/>
                    <a:lstStyle/>
                    <a:p>
                      <a:pPr algn="ctr" fontAlgn="ctr"/>
                      <a:r>
                        <a:rPr lang="en-MY" sz="1000" b="1" i="0" u="none" strike="noStrike" dirty="0">
                          <a:effectLst/>
                          <a:latin typeface="Arial"/>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gridSpan="2">
                  <a:txBody>
                    <a:bodyPr/>
                    <a:lstStyle/>
                    <a:p>
                      <a:pPr algn="ctr" fontAlgn="ctr"/>
                      <a:r>
                        <a:rPr lang="en-MY" sz="1000" b="1" i="0" u="none" strike="noStrike" dirty="0">
                          <a:effectLst/>
                          <a:latin typeface="Arial"/>
                        </a:rPr>
                        <a:t>PO12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r>
              <a:tr h="359438">
                <a:tc gridSpan="2">
                  <a:txBody>
                    <a:bodyPr/>
                    <a:lstStyle/>
                    <a:p>
                      <a:pPr algn="l" fontAlgn="ctr"/>
                      <a:r>
                        <a:rPr lang="en-MY" sz="800" b="1" i="0" u="none" strike="noStrike" dirty="0">
                          <a:effectLst/>
                          <a:latin typeface="Arial"/>
                        </a:rPr>
                        <a:t>Performance Criteria</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MY"/>
                    </a:p>
                  </a:txBody>
                  <a:tcPr/>
                </a:tc>
                <a:tc>
                  <a:txBody>
                    <a:bodyPr/>
                    <a:lstStyle/>
                    <a:p>
                      <a:pPr algn="ctr" fontAlgn="ctr"/>
                      <a:r>
                        <a:rPr lang="en-MY" sz="900" b="1" i="0" u="none" strike="noStrike" dirty="0">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PC2</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PC1</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PC2</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PC2</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a:effectLst/>
                          <a:latin typeface="Arial"/>
                        </a:rPr>
                        <a:t>PC1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1" i="0" u="none" strike="noStrike" dirty="0">
                          <a:effectLst/>
                          <a:latin typeface="Arial"/>
                        </a:rPr>
                        <a:t>PC2</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359438">
                <a:tc rowSpan="8">
                  <a:txBody>
                    <a:bodyPr/>
                    <a:lstStyle/>
                    <a:p>
                      <a:pPr algn="ctr" fontAlgn="ctr"/>
                      <a:r>
                        <a:rPr lang="en-MY" sz="700" b="1" i="0" u="none" strike="noStrike" dirty="0">
                          <a:effectLst/>
                          <a:latin typeface="Arial"/>
                        </a:rPr>
                        <a:t>CC's Average mark</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800" b="0" i="0" u="none" strike="noStrike" dirty="0">
                          <a:effectLst/>
                          <a:latin typeface="Arial"/>
                        </a:rPr>
                        <a:t>ENT 355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900" b="0" i="0" u="none" strike="noStrike" dirty="0">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MY" sz="900" b="0" i="0" u="none" strike="noStrike" dirty="0">
                          <a:effectLst/>
                          <a:latin typeface="Arial"/>
                        </a:rPr>
                        <a:t> </a:t>
                      </a:r>
                      <a:r>
                        <a:rPr lang="en-MY" sz="900" b="0" i="0" u="none" strike="noStrike" dirty="0" smtClean="0">
                          <a:effectLst/>
                          <a:latin typeface="Arial"/>
                        </a:rPr>
                        <a:t> </a:t>
                      </a:r>
                    </a:p>
                    <a:p>
                      <a:pPr algn="ctr" fontAlgn="ctr"/>
                      <a:endParaRPr lang="en-MY" sz="900" b="0" i="0" u="none" strike="noStrike" dirty="0">
                        <a:effectLst/>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68.0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solidFill>
                            <a:srgbClr val="FF0000"/>
                          </a:solidFill>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68.0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68.0</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438">
                <a:tc vMerge="1">
                  <a:txBody>
                    <a:bodyPr/>
                    <a:lstStyle/>
                    <a:p>
                      <a:endParaRPr lang="en-MY"/>
                    </a:p>
                  </a:txBody>
                  <a:tcPr/>
                </a:tc>
                <a:tc>
                  <a:txBody>
                    <a:bodyPr/>
                    <a:lstStyle/>
                    <a:p>
                      <a:pPr algn="ctr" fontAlgn="ctr"/>
                      <a:r>
                        <a:rPr lang="en-MY" sz="800" b="0" i="0" u="none" strike="noStrike" dirty="0">
                          <a:effectLst/>
                          <a:latin typeface="Arial"/>
                        </a:rPr>
                        <a:t>ENT 359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70.0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70.0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438">
                <a:tc vMerge="1">
                  <a:txBody>
                    <a:bodyPr/>
                    <a:lstStyle/>
                    <a:p>
                      <a:endParaRPr lang="en-MY"/>
                    </a:p>
                  </a:txBody>
                  <a:tcPr/>
                </a:tc>
                <a:tc>
                  <a:txBody>
                    <a:bodyPr/>
                    <a:lstStyle/>
                    <a:p>
                      <a:pPr algn="ctr" fontAlgn="ctr"/>
                      <a:r>
                        <a:rPr lang="en-MY" sz="800" b="0" i="0" u="none" strike="noStrike">
                          <a:effectLst/>
                          <a:latin typeface="Arial"/>
                        </a:rPr>
                        <a:t>ENT 457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56.3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solidFill>
                            <a:srgbClr val="FF0000"/>
                          </a:solidFill>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438">
                <a:tc vMerge="1">
                  <a:txBody>
                    <a:bodyPr/>
                    <a:lstStyle/>
                    <a:p>
                      <a:endParaRPr lang="en-MY"/>
                    </a:p>
                  </a:txBody>
                  <a:tcPr/>
                </a:tc>
                <a:tc>
                  <a:txBody>
                    <a:bodyPr/>
                    <a:lstStyle/>
                    <a:p>
                      <a:pPr algn="ctr" fontAlgn="ctr"/>
                      <a:r>
                        <a:rPr lang="en-MY" sz="800" b="0" i="0" u="none" strike="noStrike" dirty="0">
                          <a:effectLst/>
                          <a:latin typeface="Arial"/>
                        </a:rPr>
                        <a:t>ENT 451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62.0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62.0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438">
                <a:tc vMerge="1">
                  <a:txBody>
                    <a:bodyPr/>
                    <a:lstStyle/>
                    <a:p>
                      <a:endParaRPr lang="en-MY"/>
                    </a:p>
                  </a:txBody>
                  <a:tcPr/>
                </a:tc>
                <a:tc>
                  <a:txBody>
                    <a:bodyPr/>
                    <a:lstStyle/>
                    <a:p>
                      <a:pPr algn="ctr" fontAlgn="ctr"/>
                      <a:r>
                        <a:rPr lang="en-MY" sz="800" b="0" i="0" u="none" strike="noStrike" dirty="0">
                          <a:effectLst/>
                          <a:latin typeface="Arial"/>
                        </a:rPr>
                        <a:t>ENT 224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900" b="0" i="0" u="none" strike="noStrike" dirty="0">
                        <a:solidFill>
                          <a:srgbClr val="FF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900" b="0" i="0" u="none" strike="noStrike" dirty="0">
                        <a:solidFill>
                          <a:srgbClr val="FF0000"/>
                        </a:solidFill>
                        <a:effectLst/>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solidFill>
                            <a:schemeClr val="tx1"/>
                          </a:solidFill>
                          <a:effectLst/>
                          <a:latin typeface="Arial"/>
                        </a:rPr>
                        <a:t>59.0</a:t>
                      </a:r>
                      <a:endParaRPr lang="en-MY" sz="900" b="0" i="0" u="none" strike="noStrike" dirty="0">
                        <a:solidFill>
                          <a:schemeClr val="tx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solidFill>
                            <a:schemeClr val="tx1"/>
                          </a:solidFill>
                          <a:effectLst/>
                          <a:latin typeface="Arial"/>
                        </a:rPr>
                        <a:t>59.0</a:t>
                      </a:r>
                      <a:endParaRPr lang="en-MY" sz="900" b="0" i="0" u="none" strike="noStrike" dirty="0">
                        <a:solidFill>
                          <a:schemeClr val="tx1"/>
                        </a:solidFill>
                        <a:effectLst/>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900" b="0" i="0" u="none" strike="noStrike" dirty="0">
                        <a:solidFill>
                          <a:schemeClr val="tx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900" b="0" i="0" u="none" strike="noStrike">
                        <a:solidFill>
                          <a:srgbClr val="FF0000"/>
                        </a:solidFill>
                        <a:effectLst/>
                        <a:latin typeface="Arial"/>
                      </a:endParaRP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900" b="0" i="0" u="none" strike="noStrike">
                        <a:effectLst/>
                        <a:latin typeface="Arial"/>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438">
                <a:tc vMerge="1">
                  <a:txBody>
                    <a:bodyPr/>
                    <a:lstStyle/>
                    <a:p>
                      <a:endParaRPr lang="en-MY"/>
                    </a:p>
                  </a:txBody>
                  <a:tcPr/>
                </a:tc>
                <a:tc>
                  <a:txBody>
                    <a:bodyPr/>
                    <a:lstStyle/>
                    <a:p>
                      <a:pPr algn="ctr" fontAlgn="ctr"/>
                      <a:r>
                        <a:rPr lang="en-MY" sz="800" b="0" i="0" u="none" strike="noStrike">
                          <a:effectLst/>
                          <a:latin typeface="Arial"/>
                        </a:rPr>
                        <a:t>ENT 440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solidFill>
                            <a:schemeClr val="tx1"/>
                          </a:solidFill>
                          <a:effectLst/>
                          <a:latin typeface="Arial"/>
                        </a:rPr>
                        <a:t>56.0</a:t>
                      </a:r>
                      <a:endParaRPr lang="en-MY" sz="900" b="0" i="0" u="none" strike="noStrike" dirty="0">
                        <a:solidFill>
                          <a:schemeClr val="tx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solidFill>
                            <a:schemeClr val="tx1"/>
                          </a:solidFill>
                          <a:effectLst/>
                          <a:latin typeface="Arial"/>
                        </a:rPr>
                        <a:t>56.0</a:t>
                      </a:r>
                      <a:endParaRPr lang="en-MY" sz="900" b="0" i="0" u="none" strike="noStrike" dirty="0">
                        <a:solidFill>
                          <a:schemeClr val="tx1"/>
                        </a:solidFill>
                        <a:effectLst/>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900" b="0" i="0" u="none" strike="noStrike" dirty="0">
                        <a:solidFill>
                          <a:schemeClr val="tx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900" b="0" i="0" u="none" strike="noStrike" dirty="0">
                        <a:solidFill>
                          <a:schemeClr val="tx1"/>
                        </a:solidFill>
                        <a:effectLst/>
                        <a:latin typeface="Arial"/>
                      </a:endParaRP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solidFill>
                            <a:schemeClr val="tx1"/>
                          </a:solidFill>
                          <a:effectLst/>
                          <a:latin typeface="Arial"/>
                        </a:rPr>
                        <a:t>56.0</a:t>
                      </a:r>
                      <a:endParaRPr lang="en-MY" sz="900" b="0" i="0" u="none" strike="noStrike" dirty="0">
                        <a:solidFill>
                          <a:schemeClr val="tx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solidFill>
                            <a:schemeClr val="tx1"/>
                          </a:solidFill>
                          <a:effectLst/>
                          <a:latin typeface="Arial"/>
                        </a:rPr>
                        <a:t>56.0</a:t>
                      </a:r>
                      <a:endParaRPr lang="en-MY" sz="900" b="0" i="0" u="none" strike="noStrike" dirty="0">
                        <a:solidFill>
                          <a:schemeClr val="tx1"/>
                        </a:solidFill>
                        <a:effectLst/>
                        <a:latin typeface="Arial"/>
                      </a:endParaRP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MY" sz="900" b="0" i="0" u="none" strike="noStrike" dirty="0">
                        <a:solidFill>
                          <a:schemeClr val="tx1"/>
                        </a:solidFill>
                        <a:effectLst/>
                        <a:latin typeface="Arial"/>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solidFill>
                            <a:schemeClr val="tx1"/>
                          </a:solidFill>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438">
                <a:tc vMerge="1">
                  <a:txBody>
                    <a:bodyPr/>
                    <a:lstStyle/>
                    <a:p>
                      <a:endParaRPr lang="en-MY"/>
                    </a:p>
                  </a:txBody>
                  <a:tcPr/>
                </a:tc>
                <a:tc>
                  <a:txBody>
                    <a:bodyPr/>
                    <a:lstStyle/>
                    <a:p>
                      <a:pPr algn="ctr" fontAlgn="ctr"/>
                      <a:r>
                        <a:rPr lang="en-MY" sz="800" b="0" i="0" u="none" strike="noStrike" dirty="0">
                          <a:effectLst/>
                          <a:latin typeface="Arial"/>
                        </a:rPr>
                        <a:t>ENT 443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smtClean="0">
                          <a:solidFill>
                            <a:schemeClr val="tx1"/>
                          </a:solidFill>
                          <a:effectLst/>
                          <a:latin typeface="Arial"/>
                        </a:rPr>
                        <a:t>52.0</a:t>
                      </a:r>
                      <a:endParaRPr lang="en-MY" sz="900" b="0" i="0" u="none" strike="noStrike" dirty="0">
                        <a:solidFill>
                          <a:schemeClr val="tx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438">
                <a:tc vMerge="1">
                  <a:txBody>
                    <a:bodyPr/>
                    <a:lstStyle/>
                    <a:p>
                      <a:endParaRPr lang="en-MY"/>
                    </a:p>
                  </a:txBody>
                  <a:tcPr/>
                </a:tc>
                <a:tc>
                  <a:txBody>
                    <a:bodyPr/>
                    <a:lstStyle/>
                    <a:p>
                      <a:pPr algn="ctr" fontAlgn="ctr"/>
                      <a:r>
                        <a:rPr lang="en-MY" sz="800" b="0" i="0" u="none" strike="noStrike" dirty="0">
                          <a:effectLst/>
                          <a:latin typeface="Arial"/>
                        </a:rPr>
                        <a:t>ENT 444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70.0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92.0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solidFill>
                            <a:srgbClr val="FF0000"/>
                          </a:solidFill>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87.0</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76.0</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80.0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76.0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76.0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a:effectLst/>
                          <a:latin typeface="Arial"/>
                        </a:rPr>
                        <a:t> </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80.0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80.0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80.0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100.0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359438">
                <a:tc gridSpan="2">
                  <a:txBody>
                    <a:bodyPr/>
                    <a:lstStyle/>
                    <a:p>
                      <a:pPr algn="l" fontAlgn="ctr"/>
                      <a:r>
                        <a:rPr lang="en-MY" sz="800" b="1" i="0" u="none" strike="noStrike" dirty="0">
                          <a:effectLst/>
                          <a:latin typeface="Arial"/>
                        </a:rPr>
                        <a:t>Cohort Average Mark</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MY"/>
                    </a:p>
                  </a:txBody>
                  <a:tcPr/>
                </a:tc>
                <a:tc>
                  <a:txBody>
                    <a:bodyPr/>
                    <a:lstStyle/>
                    <a:p>
                      <a:pPr algn="ctr" fontAlgn="ctr"/>
                      <a:r>
                        <a:rPr lang="en-MY" sz="900" b="0" i="0" u="none" strike="noStrike" dirty="0">
                          <a:effectLst/>
                          <a:latin typeface="Arial"/>
                        </a:rPr>
                        <a:t>62.0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70.0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92.0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62.0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56.3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87.0</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70.0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76.0</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80.0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68.0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76.0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76.0</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61.5</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MY" sz="900" b="0" i="0" u="none" strike="noStrike" dirty="0">
                          <a:effectLst/>
                          <a:latin typeface="Arial"/>
                        </a:rPr>
                        <a:t>61.5</a:t>
                      </a:r>
                    </a:p>
                  </a:txBody>
                  <a:tcPr marL="0" marR="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MY" sz="900" b="0" i="0" u="none" strike="noStrike">
                          <a:effectLst/>
                          <a:latin typeface="Arial"/>
                        </a:rPr>
                        <a:t>67.9</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67.9</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61.5</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MY" sz="900" b="0" i="0" u="none" strike="noStrike" dirty="0">
                          <a:effectLst/>
                          <a:latin typeface="Arial"/>
                        </a:rPr>
                        <a:t>61.5</a:t>
                      </a:r>
                    </a:p>
                  </a:txBody>
                  <a:tcPr marL="0" marR="0" marT="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MY" sz="900" b="0" i="0" u="none" strike="noStrike">
                          <a:effectLst/>
                          <a:latin typeface="Arial"/>
                        </a:rPr>
                        <a:t>68.0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68.0</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80.0</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80.0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80.0</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60.8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100.0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438">
                <a:tc gridSpan="2">
                  <a:txBody>
                    <a:bodyPr/>
                    <a:lstStyle/>
                    <a:p>
                      <a:pPr algn="l" fontAlgn="ctr"/>
                      <a:r>
                        <a:rPr lang="en-MY" sz="800" b="1" i="0" u="none" strike="noStrike" dirty="0">
                          <a:effectLst/>
                          <a:latin typeface="Arial"/>
                        </a:rPr>
                        <a:t>Cohort Classification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MY"/>
                    </a:p>
                  </a:txBody>
                  <a:tcPr/>
                </a:tc>
                <a:tc>
                  <a:txBody>
                    <a:bodyPr/>
                    <a:lstStyle/>
                    <a:p>
                      <a:pPr algn="ctr" fontAlgn="ctr"/>
                      <a:r>
                        <a:rPr lang="en-MY" sz="900" b="0" i="0" u="none" strike="noStrike">
                          <a:effectLst/>
                          <a:latin typeface="Arial"/>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4</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3</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dirty="0">
                          <a:effectLst/>
                          <a:latin typeface="Arial"/>
                        </a:rPr>
                        <a:t>4</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a:effectLst/>
                          <a:latin typeface="Arial"/>
                        </a:rPr>
                        <a:t>4</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3</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3</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dirty="0">
                          <a:effectLst/>
                          <a:latin typeface="Arial"/>
                        </a:rPr>
                        <a:t>3</a:t>
                      </a:r>
                    </a:p>
                  </a:txBody>
                  <a:tcPr marL="0" marR="0" marT="0" marB="0" anchor="ctr">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MY" sz="900" b="0" i="0" u="none" strike="noStrike" dirty="0">
                          <a:effectLst/>
                          <a:latin typeface="Arial"/>
                        </a:rPr>
                        <a:t>4</a:t>
                      </a: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a:effectLst/>
                          <a:latin typeface="Arial"/>
                        </a:rPr>
                        <a:t>4</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MY" sz="900" b="0" i="0" u="none" strike="noStrike" dirty="0">
                          <a:effectLst/>
                          <a:latin typeface="Arial"/>
                        </a:rPr>
                        <a:t>4</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182956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p:txBody>
          <a:bodyPr/>
          <a:lstStyle/>
          <a:p>
            <a:r>
              <a:rPr lang="en-US" altLang="en-US" sz="3200" dirty="0" smtClean="0"/>
              <a:t>Individual attainment</a:t>
            </a:r>
          </a:p>
        </p:txBody>
      </p:sp>
      <p:sp>
        <p:nvSpPr>
          <p:cNvPr id="4" name="Slide Number Placeholder 3"/>
          <p:cNvSpPr>
            <a:spLocks noGrp="1"/>
          </p:cNvSpPr>
          <p:nvPr>
            <p:ph type="sldNum" sz="quarter" idx="12"/>
          </p:nvPr>
        </p:nvSpPr>
        <p:spPr/>
        <p:txBody>
          <a:bodyPr/>
          <a:lstStyle/>
          <a:p>
            <a:pPr>
              <a:defRPr/>
            </a:pPr>
            <a:fld id="{0B8D327D-C535-4F68-B000-FC7E0EC922C7}" type="slidenum">
              <a:rPr lang="en-US" altLang="ja-JP" smtClean="0"/>
              <a:pPr>
                <a:defRPr/>
              </a:pPr>
              <a:t>45</a:t>
            </a:fld>
            <a:endParaRPr lang="en-US" altLang="ja-JP"/>
          </a:p>
        </p:txBody>
      </p:sp>
      <p:graphicFrame>
        <p:nvGraphicFramePr>
          <p:cNvPr id="8" name="Chart 7"/>
          <p:cNvGraphicFramePr>
            <a:graphicFrameLocks/>
          </p:cNvGraphicFramePr>
          <p:nvPr>
            <p:extLst>
              <p:ext uri="{D42A27DB-BD31-4B8C-83A1-F6EECF244321}">
                <p14:modId xmlns:p14="http://schemas.microsoft.com/office/powerpoint/2010/main" val="1043526095"/>
              </p:ext>
            </p:extLst>
          </p:nvPr>
        </p:nvGraphicFramePr>
        <p:xfrm>
          <a:off x="152401" y="990600"/>
          <a:ext cx="8991600" cy="5715000"/>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Connector 9"/>
          <p:cNvCxnSpPr/>
          <p:nvPr/>
        </p:nvCxnSpPr>
        <p:spPr>
          <a:xfrm>
            <a:off x="685800" y="3962400"/>
            <a:ext cx="8305800" cy="0"/>
          </a:xfrm>
          <a:prstGeom prst="line">
            <a:avLst/>
          </a:prstGeom>
          <a:ln w="19050">
            <a:solidFill>
              <a:srgbClr val="FFFF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986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GB" altLang="en-US" dirty="0"/>
              <a:t>e</a:t>
            </a:r>
            <a:r>
              <a:rPr lang="en-GB" altLang="en-US" dirty="0" smtClean="0"/>
              <a:t>lectronic PO (</a:t>
            </a:r>
            <a:r>
              <a:rPr lang="en-GB" altLang="en-US" dirty="0" err="1" smtClean="0"/>
              <a:t>ePO</a:t>
            </a:r>
            <a:r>
              <a:rPr lang="en-GB" altLang="en-US" dirty="0" smtClean="0"/>
              <a:t>)</a:t>
            </a:r>
          </a:p>
        </p:txBody>
      </p:sp>
      <p:sp>
        <p:nvSpPr>
          <p:cNvPr id="3075" name="Content Placeholder 2"/>
          <p:cNvSpPr>
            <a:spLocks noGrp="1"/>
          </p:cNvSpPr>
          <p:nvPr>
            <p:ph sz="quarter" idx="1"/>
          </p:nvPr>
        </p:nvSpPr>
        <p:spPr/>
        <p:txBody>
          <a:bodyPr/>
          <a:lstStyle/>
          <a:p>
            <a:pPr algn="just" eaLnBrk="1" hangingPunct="1">
              <a:buFont typeface="Arial" charset="0"/>
              <a:buChar char="•"/>
              <a:defRPr/>
            </a:pPr>
            <a:r>
              <a:rPr lang="en-GB" altLang="en-US" sz="2400" dirty="0" smtClean="0"/>
              <a:t>Electronic </a:t>
            </a:r>
            <a:r>
              <a:rPr lang="en-GB" altLang="en-US" sz="2400" dirty="0"/>
              <a:t>Programme Outcomes (</a:t>
            </a:r>
            <a:r>
              <a:rPr lang="en-GB" altLang="en-US" sz="2400" dirty="0" err="1"/>
              <a:t>ePO</a:t>
            </a:r>
            <a:r>
              <a:rPr lang="en-GB" altLang="en-US" sz="2400" dirty="0"/>
              <a:t>) was established in </a:t>
            </a:r>
            <a:r>
              <a:rPr lang="en-GB" altLang="en-US" sz="2400" dirty="0" smtClean="0"/>
              <a:t>2013, as </a:t>
            </a:r>
            <a:r>
              <a:rPr lang="en-GB" altLang="en-US" sz="2400" dirty="0"/>
              <a:t>a part of establishment of new implementation of OBE in </a:t>
            </a:r>
            <a:r>
              <a:rPr lang="en-GB" altLang="en-US" sz="2400" dirty="0" err="1" smtClean="0"/>
              <a:t>UniMAP</a:t>
            </a:r>
            <a:r>
              <a:rPr lang="en-GB" altLang="en-US" sz="2400" dirty="0" smtClean="0"/>
              <a:t>. </a:t>
            </a:r>
            <a:endParaRPr lang="en-GB" altLang="en-US" sz="2400" dirty="0"/>
          </a:p>
          <a:p>
            <a:pPr marL="0" indent="0" algn="just" eaLnBrk="1" hangingPunct="1">
              <a:buNone/>
              <a:defRPr/>
            </a:pPr>
            <a:endParaRPr lang="en-GB" sz="2400" dirty="0" smtClean="0">
              <a:ea typeface="ＭＳ Ｐゴシック" charset="0"/>
            </a:endParaRPr>
          </a:p>
          <a:p>
            <a:pPr algn="just" eaLnBrk="1" hangingPunct="1">
              <a:buFont typeface="Arial" charset="0"/>
              <a:buChar char="•"/>
              <a:defRPr/>
            </a:pPr>
            <a:r>
              <a:rPr lang="en-GB" sz="2400" dirty="0" smtClean="0">
                <a:ea typeface="ＭＳ Ｐゴシック" charset="0"/>
              </a:rPr>
              <a:t>The main objective is to help all engineering programmes to measure the </a:t>
            </a:r>
            <a:r>
              <a:rPr lang="en-GB" sz="2400" u="sng" dirty="0" smtClean="0">
                <a:solidFill>
                  <a:srgbClr val="3366FF"/>
                </a:solidFill>
                <a:ea typeface="ＭＳ Ｐゴシック" charset="0"/>
              </a:rPr>
              <a:t>Programme Outcomes (PO) Attainments</a:t>
            </a:r>
            <a:r>
              <a:rPr lang="en-GB" sz="2400" dirty="0">
                <a:ea typeface="ＭＳ Ｐゴシック" charset="0"/>
              </a:rPr>
              <a:t> </a:t>
            </a:r>
            <a:endParaRPr lang="en-GB" sz="2400" dirty="0" smtClean="0">
              <a:ea typeface="ＭＳ Ｐゴシック" charset="0"/>
            </a:endParaRPr>
          </a:p>
          <a:p>
            <a:pPr algn="just" eaLnBrk="1" hangingPunct="1">
              <a:buFont typeface="Arial" charset="0"/>
              <a:buChar char="•"/>
              <a:defRPr/>
            </a:pPr>
            <a:endParaRPr lang="en-GB" sz="2400" dirty="0" smtClean="0">
              <a:ea typeface="ＭＳ Ｐゴシック" charset="0"/>
            </a:endParaRPr>
          </a:p>
          <a:p>
            <a:pPr marL="0" indent="0" algn="just" eaLnBrk="1" hangingPunct="1">
              <a:buFont typeface="Arial" charset="0"/>
              <a:buNone/>
              <a:defRPr/>
            </a:pPr>
            <a:endParaRPr lang="en-GB" sz="2400" dirty="0" smtClean="0">
              <a:ea typeface="ＭＳ Ｐゴシック" charset="0"/>
            </a:endParaRPr>
          </a:p>
          <a:p>
            <a:pPr algn="just" eaLnBrk="1" hangingPunct="1">
              <a:buFont typeface="Arial" charset="0"/>
              <a:buChar char="•"/>
              <a:defRPr/>
            </a:pPr>
            <a:r>
              <a:rPr lang="en-GB" sz="2400" dirty="0" smtClean="0">
                <a:ea typeface="ＭＳ Ｐゴシック" charset="0"/>
              </a:rPr>
              <a:t>It is a real-time acquisition data from Academic Management Information System (AMIS).</a:t>
            </a:r>
            <a:endParaRPr lang="en-GB" sz="2400" dirty="0">
              <a:ea typeface="ＭＳ Ｐゴシック" charset="0"/>
            </a:endParaRPr>
          </a:p>
          <a:p>
            <a:pPr algn="just" eaLnBrk="1" hangingPunct="1">
              <a:buFont typeface="Arial" charset="0"/>
              <a:buChar char="•"/>
              <a:defRPr/>
            </a:pPr>
            <a:endParaRPr lang="en-GB" sz="2400" dirty="0" smtClean="0">
              <a:ea typeface="ＭＳ Ｐゴシック" charset="0"/>
            </a:endParaRPr>
          </a:p>
          <a:p>
            <a:pPr algn="just" eaLnBrk="1" hangingPunct="1">
              <a:buFont typeface="Arial" charset="0"/>
              <a:buChar char="•"/>
              <a:defRPr/>
            </a:pPr>
            <a:endParaRPr lang="en-GB" sz="2400" dirty="0">
              <a:ea typeface="ＭＳ Ｐゴシック" charset="0"/>
            </a:endParaRPr>
          </a:p>
          <a:p>
            <a:pPr algn="just" eaLnBrk="1" hangingPunct="1">
              <a:buFont typeface="Arial" charset="0"/>
              <a:buChar char="•"/>
              <a:defRPr/>
            </a:pPr>
            <a:endParaRPr lang="en-GB" sz="2400" dirty="0" smtClean="0">
              <a:ea typeface="ＭＳ Ｐゴシック" charset="0"/>
            </a:endParaRPr>
          </a:p>
          <a:p>
            <a:pPr marL="0" indent="0" algn="just" eaLnBrk="1" hangingPunct="1">
              <a:buFont typeface="Arial" charset="0"/>
              <a:buNone/>
              <a:defRPr/>
            </a:pPr>
            <a:endParaRPr lang="en-GB" sz="2400" dirty="0">
              <a:ea typeface="ＭＳ Ｐゴシック" charset="0"/>
            </a:endParaRPr>
          </a:p>
          <a:p>
            <a:pPr marL="457200" lvl="1" indent="0" algn="just" eaLnBrk="1" hangingPunct="1">
              <a:buFont typeface="Arial" charset="0"/>
              <a:buNone/>
              <a:defRPr/>
            </a:pPr>
            <a:endParaRPr lang="en-GB" dirty="0">
              <a:ea typeface="ＭＳ Ｐゴシック" charset="0"/>
            </a:endParaRPr>
          </a:p>
        </p:txBody>
      </p:sp>
      <p:sp>
        <p:nvSpPr>
          <p:cNvPr id="2" name="Rounded Rectangle 1"/>
          <p:cNvSpPr/>
          <p:nvPr/>
        </p:nvSpPr>
        <p:spPr>
          <a:xfrm>
            <a:off x="1089025" y="4413250"/>
            <a:ext cx="2413000" cy="463550"/>
          </a:xfrm>
          <a:prstGeom prst="round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GB" sz="2400" b="1" dirty="0">
                <a:solidFill>
                  <a:srgbClr val="FFFF00"/>
                </a:solidFill>
                <a:latin typeface="Avenir Black"/>
                <a:cs typeface="Avenir Black"/>
              </a:rPr>
              <a:t>Cohort level</a:t>
            </a:r>
          </a:p>
        </p:txBody>
      </p:sp>
      <p:sp>
        <p:nvSpPr>
          <p:cNvPr id="5" name="Rounded Rectangle 4"/>
          <p:cNvSpPr/>
          <p:nvPr/>
        </p:nvSpPr>
        <p:spPr>
          <a:xfrm>
            <a:off x="3690938" y="4419600"/>
            <a:ext cx="2205037" cy="465137"/>
          </a:xfrm>
          <a:prstGeom prst="round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GB" sz="2400" b="1" dirty="0">
                <a:solidFill>
                  <a:srgbClr val="FFFF00"/>
                </a:solidFill>
                <a:latin typeface="Avenir Black"/>
                <a:cs typeface="Avenir Black"/>
              </a:rPr>
              <a:t>Course level</a:t>
            </a:r>
          </a:p>
        </p:txBody>
      </p:sp>
      <p:sp>
        <p:nvSpPr>
          <p:cNvPr id="6" name="Rounded Rectangle 5"/>
          <p:cNvSpPr/>
          <p:nvPr/>
        </p:nvSpPr>
        <p:spPr>
          <a:xfrm>
            <a:off x="6084888" y="4419600"/>
            <a:ext cx="2297112" cy="465137"/>
          </a:xfrm>
          <a:prstGeom prst="roundRect">
            <a:avLst/>
          </a:prstGeom>
          <a:solidFill>
            <a:srgbClr val="FF6600"/>
          </a:solidFill>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2400" b="1" dirty="0">
                <a:solidFill>
                  <a:srgbClr val="FFFF00"/>
                </a:solidFill>
                <a:latin typeface="Avenir Black"/>
                <a:cs typeface="Avenir Black"/>
              </a:rPr>
              <a:t>Student level</a:t>
            </a:r>
          </a:p>
        </p:txBody>
      </p:sp>
    </p:spTree>
    <p:extLst>
      <p:ext uri="{BB962C8B-B14F-4D97-AF65-F5344CB8AC3E}">
        <p14:creationId xmlns:p14="http://schemas.microsoft.com/office/powerpoint/2010/main" val="42587284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e</a:t>
            </a:r>
            <a:r>
              <a:rPr kumimoji="1" lang="en-US" altLang="ja-JP" dirty="0" smtClean="0"/>
              <a:t>lectronic PO (</a:t>
            </a:r>
            <a:r>
              <a:rPr kumimoji="1" lang="en-US" altLang="ja-JP" dirty="0" err="1" smtClean="0"/>
              <a:t>ePO</a:t>
            </a:r>
            <a:r>
              <a:rPr kumimoji="1" lang="en-US" altLang="ja-JP" dirty="0" smtClean="0"/>
              <a:t>)</a:t>
            </a:r>
            <a:endParaRPr kumimoji="1" lang="ja-JP" altLang="en-US" dirty="0"/>
          </a:p>
        </p:txBody>
      </p:sp>
      <p:sp>
        <p:nvSpPr>
          <p:cNvPr id="60418"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DBDE94C9-7F9A-472B-B22D-F64425D6C80C}"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47</a:t>
            </a:fld>
            <a:endParaRPr lang="en-US" altLang="ja-JP" sz="1400" smtClean="0">
              <a:solidFill>
                <a:srgbClr val="FFFFFF"/>
              </a:solidFill>
              <a:latin typeface="Franklin Gothic Book" pitchFamily="34" charset="0"/>
              <a:ea typeface="MS PGothic" pitchFamily="34" charset="-128"/>
            </a:endParaRPr>
          </a:p>
        </p:txBody>
      </p:sp>
      <p:sp>
        <p:nvSpPr>
          <p:cNvPr id="60420" name="Rectangle 4"/>
          <p:cNvSpPr>
            <a:spLocks noChangeArrowheads="1"/>
          </p:cNvSpPr>
          <p:nvPr/>
        </p:nvSpPr>
        <p:spPr bwMode="auto">
          <a:xfrm>
            <a:off x="5283304" y="6263555"/>
            <a:ext cx="34034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r>
              <a:rPr lang="en-MY" altLang="en-US" sz="1800" dirty="0">
                <a:latin typeface="Arial" pitchFamily="34" charset="0"/>
              </a:rPr>
              <a:t>http://epo.unimap.edu.my/EPO/</a:t>
            </a:r>
          </a:p>
        </p:txBody>
      </p:sp>
      <p:pic>
        <p:nvPicPr>
          <p:cNvPr id="60421" name="Picture 1"/>
          <p:cNvPicPr>
            <a:picLocks noChangeAspect="1" noChangeArrowheads="1"/>
          </p:cNvPicPr>
          <p:nvPr/>
        </p:nvPicPr>
        <p:blipFill>
          <a:blip r:embed="rId2">
            <a:extLst>
              <a:ext uri="{28A0092B-C50C-407E-A947-70E740481C1C}">
                <a14:useLocalDpi xmlns:a14="http://schemas.microsoft.com/office/drawing/2010/main" val="0"/>
              </a:ext>
            </a:extLst>
          </a:blip>
          <a:srcRect l="17885" t="9805" r="19035" b="25169"/>
          <a:stretch>
            <a:fillRect/>
          </a:stretch>
        </p:blipFill>
        <p:spPr bwMode="auto">
          <a:xfrm>
            <a:off x="479425" y="1416050"/>
            <a:ext cx="8207375" cy="475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73227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31C76EBF-374B-404D-A954-03C824E1720C}"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48</a:t>
            </a:fld>
            <a:endParaRPr lang="en-US" altLang="ja-JP" sz="1400" smtClean="0">
              <a:solidFill>
                <a:srgbClr val="FFFFFF"/>
              </a:solidFill>
              <a:latin typeface="Franklin Gothic Book" pitchFamily="34" charset="0"/>
              <a:ea typeface="MS PGothic" pitchFamily="34" charset="-128"/>
            </a:endParaRPr>
          </a:p>
        </p:txBody>
      </p:sp>
      <p:grpSp>
        <p:nvGrpSpPr>
          <p:cNvPr id="88" name="Canvas 485"/>
          <p:cNvGrpSpPr/>
          <p:nvPr/>
        </p:nvGrpSpPr>
        <p:grpSpPr>
          <a:xfrm>
            <a:off x="1409331" y="858735"/>
            <a:ext cx="6477000" cy="5413264"/>
            <a:chOff x="0" y="60820"/>
            <a:chExt cx="5731510" cy="4501655"/>
          </a:xfrm>
        </p:grpSpPr>
        <p:sp>
          <p:nvSpPr>
            <p:cNvPr id="89" name="Rectangle 88"/>
            <p:cNvSpPr/>
            <p:nvPr/>
          </p:nvSpPr>
          <p:spPr>
            <a:xfrm>
              <a:off x="0" y="60820"/>
              <a:ext cx="5731510" cy="4389401"/>
            </a:xfrm>
            <a:prstGeom prst="rect">
              <a:avLst/>
            </a:prstGeom>
            <a:solidFill>
              <a:srgbClr val="FFFFFF"/>
            </a:solidFill>
            <a:ln>
              <a:noFill/>
            </a:ln>
          </p:spPr>
        </p:sp>
        <p:sp>
          <p:nvSpPr>
            <p:cNvPr id="90" name="Rectangle 89"/>
            <p:cNvSpPr>
              <a:spLocks noChangeArrowheads="1"/>
            </p:cNvSpPr>
            <p:nvPr/>
          </p:nvSpPr>
          <p:spPr bwMode="auto">
            <a:xfrm>
              <a:off x="2385695" y="3686175"/>
              <a:ext cx="649605" cy="3289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91" name="Rectangle 90"/>
            <p:cNvSpPr>
              <a:spLocks noChangeArrowheads="1"/>
            </p:cNvSpPr>
            <p:nvPr/>
          </p:nvSpPr>
          <p:spPr bwMode="auto">
            <a:xfrm>
              <a:off x="2433295" y="3674090"/>
              <a:ext cx="601444" cy="12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Calibri"/>
                  <a:ea typeface="MS Mincho"/>
                  <a:cs typeface="Times New Roman"/>
                </a:rPr>
                <a:t>HEA01 New/</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92" name="Rectangle 91"/>
            <p:cNvSpPr>
              <a:spLocks noChangeArrowheads="1"/>
            </p:cNvSpPr>
            <p:nvPr/>
          </p:nvSpPr>
          <p:spPr bwMode="auto">
            <a:xfrm>
              <a:off x="2579370" y="3800825"/>
              <a:ext cx="310652" cy="12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Calibri"/>
                  <a:ea typeface="MS Mincho"/>
                  <a:cs typeface="Times New Roman"/>
                </a:rPr>
                <a:t>HEA03</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93" name="Rectangle 92"/>
            <p:cNvSpPr>
              <a:spLocks noChangeArrowheads="1"/>
            </p:cNvSpPr>
            <p:nvPr/>
          </p:nvSpPr>
          <p:spPr bwMode="auto">
            <a:xfrm>
              <a:off x="1180465" y="831215"/>
              <a:ext cx="1230630" cy="3289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94" name="Freeform 93"/>
            <p:cNvSpPr>
              <a:spLocks noEditPoints="1"/>
            </p:cNvSpPr>
            <p:nvPr/>
          </p:nvSpPr>
          <p:spPr bwMode="auto">
            <a:xfrm>
              <a:off x="1501775" y="638810"/>
              <a:ext cx="1196340" cy="342900"/>
            </a:xfrm>
            <a:custGeom>
              <a:avLst/>
              <a:gdLst>
                <a:gd name="T0" fmla="*/ 0 w 1958"/>
                <a:gd name="T1" fmla="*/ 11 h 540"/>
                <a:gd name="T2" fmla="*/ 10 w 1958"/>
                <a:gd name="T3" fmla="*/ 0 h 540"/>
                <a:gd name="T4" fmla="*/ 1948 w 1958"/>
                <a:gd name="T5" fmla="*/ 0 h 540"/>
                <a:gd name="T6" fmla="*/ 1958 w 1958"/>
                <a:gd name="T7" fmla="*/ 11 h 540"/>
                <a:gd name="T8" fmla="*/ 1958 w 1958"/>
                <a:gd name="T9" fmla="*/ 529 h 540"/>
                <a:gd name="T10" fmla="*/ 1948 w 1958"/>
                <a:gd name="T11" fmla="*/ 540 h 540"/>
                <a:gd name="T12" fmla="*/ 10 w 1958"/>
                <a:gd name="T13" fmla="*/ 540 h 540"/>
                <a:gd name="T14" fmla="*/ 0 w 1958"/>
                <a:gd name="T15" fmla="*/ 529 h 540"/>
                <a:gd name="T16" fmla="*/ 0 w 1958"/>
                <a:gd name="T17" fmla="*/ 11 h 540"/>
                <a:gd name="T18" fmla="*/ 20 w 1958"/>
                <a:gd name="T19" fmla="*/ 529 h 540"/>
                <a:gd name="T20" fmla="*/ 10 w 1958"/>
                <a:gd name="T21" fmla="*/ 517 h 540"/>
                <a:gd name="T22" fmla="*/ 1948 w 1958"/>
                <a:gd name="T23" fmla="*/ 517 h 540"/>
                <a:gd name="T24" fmla="*/ 1938 w 1958"/>
                <a:gd name="T25" fmla="*/ 529 h 540"/>
                <a:gd name="T26" fmla="*/ 1938 w 1958"/>
                <a:gd name="T27" fmla="*/ 11 h 540"/>
                <a:gd name="T28" fmla="*/ 1948 w 1958"/>
                <a:gd name="T29" fmla="*/ 23 h 540"/>
                <a:gd name="T30" fmla="*/ 10 w 1958"/>
                <a:gd name="T31" fmla="*/ 23 h 540"/>
                <a:gd name="T32" fmla="*/ 20 w 1958"/>
                <a:gd name="T33" fmla="*/ 11 h 540"/>
                <a:gd name="T34" fmla="*/ 20 w 1958"/>
                <a:gd name="T35" fmla="*/ 529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8" h="540">
                  <a:moveTo>
                    <a:pt x="0" y="11"/>
                  </a:moveTo>
                  <a:lnTo>
                    <a:pt x="10" y="0"/>
                  </a:lnTo>
                  <a:lnTo>
                    <a:pt x="1948" y="0"/>
                  </a:lnTo>
                  <a:lnTo>
                    <a:pt x="1958" y="11"/>
                  </a:lnTo>
                  <a:lnTo>
                    <a:pt x="1958" y="529"/>
                  </a:lnTo>
                  <a:lnTo>
                    <a:pt x="1948" y="540"/>
                  </a:lnTo>
                  <a:lnTo>
                    <a:pt x="10" y="540"/>
                  </a:lnTo>
                  <a:lnTo>
                    <a:pt x="0" y="529"/>
                  </a:lnTo>
                  <a:lnTo>
                    <a:pt x="0" y="11"/>
                  </a:lnTo>
                  <a:close/>
                  <a:moveTo>
                    <a:pt x="20" y="529"/>
                  </a:moveTo>
                  <a:lnTo>
                    <a:pt x="10" y="517"/>
                  </a:lnTo>
                  <a:lnTo>
                    <a:pt x="1948" y="517"/>
                  </a:lnTo>
                  <a:lnTo>
                    <a:pt x="1938" y="529"/>
                  </a:lnTo>
                  <a:lnTo>
                    <a:pt x="1938" y="11"/>
                  </a:lnTo>
                  <a:lnTo>
                    <a:pt x="1948" y="23"/>
                  </a:lnTo>
                  <a:lnTo>
                    <a:pt x="10" y="23"/>
                  </a:lnTo>
                  <a:lnTo>
                    <a:pt x="20" y="11"/>
                  </a:lnTo>
                  <a:lnTo>
                    <a:pt x="20" y="52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95" name="Rectangle 94"/>
            <p:cNvSpPr>
              <a:spLocks noChangeArrowheads="1"/>
            </p:cNvSpPr>
            <p:nvPr/>
          </p:nvSpPr>
          <p:spPr bwMode="auto">
            <a:xfrm>
              <a:off x="1709421" y="680522"/>
              <a:ext cx="757554" cy="1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Arial"/>
                  <a:ea typeface="MS Mincho"/>
                  <a:cs typeface="Times New Roman"/>
                </a:rPr>
                <a:t>Programme</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96" name="Rectangle 95"/>
            <p:cNvSpPr>
              <a:spLocks noChangeArrowheads="1"/>
            </p:cNvSpPr>
            <p:nvPr/>
          </p:nvSpPr>
          <p:spPr bwMode="auto">
            <a:xfrm>
              <a:off x="1782445" y="803676"/>
              <a:ext cx="613801" cy="1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Arial"/>
                  <a:ea typeface="MS Mincho"/>
                  <a:cs typeface="Times New Roman"/>
                </a:rPr>
                <a:t>Objectives</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97" name="Rectangle 96"/>
            <p:cNvSpPr>
              <a:spLocks noChangeArrowheads="1"/>
            </p:cNvSpPr>
            <p:nvPr/>
          </p:nvSpPr>
          <p:spPr bwMode="auto">
            <a:xfrm>
              <a:off x="1461770" y="3869055"/>
              <a:ext cx="942975" cy="686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98" name="Freeform 97"/>
            <p:cNvSpPr>
              <a:spLocks noEditPoints="1"/>
            </p:cNvSpPr>
            <p:nvPr/>
          </p:nvSpPr>
          <p:spPr bwMode="auto">
            <a:xfrm>
              <a:off x="1455420" y="3861435"/>
              <a:ext cx="955675" cy="701040"/>
            </a:xfrm>
            <a:custGeom>
              <a:avLst/>
              <a:gdLst>
                <a:gd name="T0" fmla="*/ 0 w 1505"/>
                <a:gd name="T1" fmla="*/ 12 h 1104"/>
                <a:gd name="T2" fmla="*/ 10 w 1505"/>
                <a:gd name="T3" fmla="*/ 0 h 1104"/>
                <a:gd name="T4" fmla="*/ 1495 w 1505"/>
                <a:gd name="T5" fmla="*/ 0 h 1104"/>
                <a:gd name="T6" fmla="*/ 1505 w 1505"/>
                <a:gd name="T7" fmla="*/ 12 h 1104"/>
                <a:gd name="T8" fmla="*/ 1505 w 1505"/>
                <a:gd name="T9" fmla="*/ 1093 h 1104"/>
                <a:gd name="T10" fmla="*/ 1495 w 1505"/>
                <a:gd name="T11" fmla="*/ 1104 h 1104"/>
                <a:gd name="T12" fmla="*/ 10 w 1505"/>
                <a:gd name="T13" fmla="*/ 1104 h 1104"/>
                <a:gd name="T14" fmla="*/ 0 w 1505"/>
                <a:gd name="T15" fmla="*/ 1093 h 1104"/>
                <a:gd name="T16" fmla="*/ 0 w 1505"/>
                <a:gd name="T17" fmla="*/ 12 h 1104"/>
                <a:gd name="T18" fmla="*/ 19 w 1505"/>
                <a:gd name="T19" fmla="*/ 1093 h 1104"/>
                <a:gd name="T20" fmla="*/ 10 w 1505"/>
                <a:gd name="T21" fmla="*/ 1081 h 1104"/>
                <a:gd name="T22" fmla="*/ 1495 w 1505"/>
                <a:gd name="T23" fmla="*/ 1081 h 1104"/>
                <a:gd name="T24" fmla="*/ 1485 w 1505"/>
                <a:gd name="T25" fmla="*/ 1093 h 1104"/>
                <a:gd name="T26" fmla="*/ 1485 w 1505"/>
                <a:gd name="T27" fmla="*/ 12 h 1104"/>
                <a:gd name="T28" fmla="*/ 1495 w 1505"/>
                <a:gd name="T29" fmla="*/ 23 h 1104"/>
                <a:gd name="T30" fmla="*/ 10 w 1505"/>
                <a:gd name="T31" fmla="*/ 23 h 1104"/>
                <a:gd name="T32" fmla="*/ 19 w 1505"/>
                <a:gd name="T33" fmla="*/ 12 h 1104"/>
                <a:gd name="T34" fmla="*/ 19 w 1505"/>
                <a:gd name="T35" fmla="*/ 1093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5" h="1104">
                  <a:moveTo>
                    <a:pt x="0" y="12"/>
                  </a:moveTo>
                  <a:lnTo>
                    <a:pt x="10" y="0"/>
                  </a:lnTo>
                  <a:lnTo>
                    <a:pt x="1495" y="0"/>
                  </a:lnTo>
                  <a:lnTo>
                    <a:pt x="1505" y="12"/>
                  </a:lnTo>
                  <a:lnTo>
                    <a:pt x="1505" y="1093"/>
                  </a:lnTo>
                  <a:lnTo>
                    <a:pt x="1495" y="1104"/>
                  </a:lnTo>
                  <a:lnTo>
                    <a:pt x="10" y="1104"/>
                  </a:lnTo>
                  <a:lnTo>
                    <a:pt x="0" y="1093"/>
                  </a:lnTo>
                  <a:lnTo>
                    <a:pt x="0" y="12"/>
                  </a:lnTo>
                  <a:close/>
                  <a:moveTo>
                    <a:pt x="19" y="1093"/>
                  </a:moveTo>
                  <a:lnTo>
                    <a:pt x="10" y="1081"/>
                  </a:lnTo>
                  <a:lnTo>
                    <a:pt x="1495" y="1081"/>
                  </a:lnTo>
                  <a:lnTo>
                    <a:pt x="1485" y="1093"/>
                  </a:lnTo>
                  <a:lnTo>
                    <a:pt x="1485" y="12"/>
                  </a:lnTo>
                  <a:lnTo>
                    <a:pt x="1495" y="23"/>
                  </a:lnTo>
                  <a:lnTo>
                    <a:pt x="10" y="23"/>
                  </a:lnTo>
                  <a:lnTo>
                    <a:pt x="19" y="12"/>
                  </a:lnTo>
                  <a:lnTo>
                    <a:pt x="19" y="1093"/>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99" name="Rectangle 98"/>
            <p:cNvSpPr>
              <a:spLocks noChangeArrowheads="1"/>
            </p:cNvSpPr>
            <p:nvPr/>
          </p:nvSpPr>
          <p:spPr bwMode="auto">
            <a:xfrm>
              <a:off x="1581467" y="4099171"/>
              <a:ext cx="703581" cy="255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Arial"/>
                  <a:ea typeface="MS Mincho"/>
                  <a:cs typeface="Times New Roman"/>
                </a:rPr>
                <a:t>Programme Committee</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00" name="Rectangle 99"/>
            <p:cNvSpPr>
              <a:spLocks noChangeArrowheads="1"/>
            </p:cNvSpPr>
            <p:nvPr/>
          </p:nvSpPr>
          <p:spPr bwMode="auto">
            <a:xfrm>
              <a:off x="74930" y="3518535"/>
              <a:ext cx="1268095" cy="269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01" name="Freeform 100"/>
            <p:cNvSpPr>
              <a:spLocks noEditPoints="1"/>
            </p:cNvSpPr>
            <p:nvPr/>
          </p:nvSpPr>
          <p:spPr bwMode="auto">
            <a:xfrm>
              <a:off x="68580" y="3510915"/>
              <a:ext cx="1280795" cy="285115"/>
            </a:xfrm>
            <a:custGeom>
              <a:avLst/>
              <a:gdLst>
                <a:gd name="T0" fmla="*/ 0 w 2017"/>
                <a:gd name="T1" fmla="*/ 12 h 449"/>
                <a:gd name="T2" fmla="*/ 10 w 2017"/>
                <a:gd name="T3" fmla="*/ 0 h 449"/>
                <a:gd name="T4" fmla="*/ 2007 w 2017"/>
                <a:gd name="T5" fmla="*/ 0 h 449"/>
                <a:gd name="T6" fmla="*/ 2017 w 2017"/>
                <a:gd name="T7" fmla="*/ 12 h 449"/>
                <a:gd name="T8" fmla="*/ 2017 w 2017"/>
                <a:gd name="T9" fmla="*/ 437 h 449"/>
                <a:gd name="T10" fmla="*/ 2007 w 2017"/>
                <a:gd name="T11" fmla="*/ 449 h 449"/>
                <a:gd name="T12" fmla="*/ 10 w 2017"/>
                <a:gd name="T13" fmla="*/ 449 h 449"/>
                <a:gd name="T14" fmla="*/ 0 w 2017"/>
                <a:gd name="T15" fmla="*/ 437 h 449"/>
                <a:gd name="T16" fmla="*/ 0 w 2017"/>
                <a:gd name="T17" fmla="*/ 12 h 449"/>
                <a:gd name="T18" fmla="*/ 20 w 2017"/>
                <a:gd name="T19" fmla="*/ 437 h 449"/>
                <a:gd name="T20" fmla="*/ 10 w 2017"/>
                <a:gd name="T21" fmla="*/ 426 h 449"/>
                <a:gd name="T22" fmla="*/ 2007 w 2017"/>
                <a:gd name="T23" fmla="*/ 426 h 449"/>
                <a:gd name="T24" fmla="*/ 1997 w 2017"/>
                <a:gd name="T25" fmla="*/ 437 h 449"/>
                <a:gd name="T26" fmla="*/ 1997 w 2017"/>
                <a:gd name="T27" fmla="*/ 12 h 449"/>
                <a:gd name="T28" fmla="*/ 2007 w 2017"/>
                <a:gd name="T29" fmla="*/ 23 h 449"/>
                <a:gd name="T30" fmla="*/ 10 w 2017"/>
                <a:gd name="T31" fmla="*/ 23 h 449"/>
                <a:gd name="T32" fmla="*/ 20 w 2017"/>
                <a:gd name="T33" fmla="*/ 12 h 449"/>
                <a:gd name="T34" fmla="*/ 20 w 2017"/>
                <a:gd name="T35" fmla="*/ 43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7" h="449">
                  <a:moveTo>
                    <a:pt x="0" y="12"/>
                  </a:moveTo>
                  <a:lnTo>
                    <a:pt x="10" y="0"/>
                  </a:lnTo>
                  <a:lnTo>
                    <a:pt x="2007" y="0"/>
                  </a:lnTo>
                  <a:lnTo>
                    <a:pt x="2017" y="12"/>
                  </a:lnTo>
                  <a:lnTo>
                    <a:pt x="2017" y="437"/>
                  </a:lnTo>
                  <a:lnTo>
                    <a:pt x="2007" y="449"/>
                  </a:lnTo>
                  <a:lnTo>
                    <a:pt x="10" y="449"/>
                  </a:lnTo>
                  <a:lnTo>
                    <a:pt x="0" y="437"/>
                  </a:lnTo>
                  <a:lnTo>
                    <a:pt x="0" y="12"/>
                  </a:lnTo>
                  <a:close/>
                  <a:moveTo>
                    <a:pt x="20" y="437"/>
                  </a:moveTo>
                  <a:lnTo>
                    <a:pt x="10" y="426"/>
                  </a:lnTo>
                  <a:lnTo>
                    <a:pt x="2007" y="426"/>
                  </a:lnTo>
                  <a:lnTo>
                    <a:pt x="1997" y="437"/>
                  </a:lnTo>
                  <a:lnTo>
                    <a:pt x="1997" y="12"/>
                  </a:lnTo>
                  <a:lnTo>
                    <a:pt x="2007" y="23"/>
                  </a:lnTo>
                  <a:lnTo>
                    <a:pt x="10" y="23"/>
                  </a:lnTo>
                  <a:lnTo>
                    <a:pt x="20" y="12"/>
                  </a:lnTo>
                  <a:lnTo>
                    <a:pt x="20" y="437"/>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02" name="Rectangle 101"/>
            <p:cNvSpPr>
              <a:spLocks noChangeArrowheads="1"/>
            </p:cNvSpPr>
            <p:nvPr/>
          </p:nvSpPr>
          <p:spPr bwMode="auto">
            <a:xfrm>
              <a:off x="265556" y="3548592"/>
              <a:ext cx="880746" cy="12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Arial"/>
                  <a:ea typeface="MS Mincho"/>
                  <a:cs typeface="Times New Roman"/>
                </a:rPr>
                <a:t>School Board</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03" name="Freeform 102"/>
            <p:cNvSpPr>
              <a:spLocks noEditPoints="1"/>
            </p:cNvSpPr>
            <p:nvPr/>
          </p:nvSpPr>
          <p:spPr bwMode="auto">
            <a:xfrm>
              <a:off x="312420" y="3781425"/>
              <a:ext cx="1155065" cy="693420"/>
            </a:xfrm>
            <a:custGeom>
              <a:avLst/>
              <a:gdLst>
                <a:gd name="T0" fmla="*/ 1810 w 1819"/>
                <a:gd name="T1" fmla="*/ 1092 h 1092"/>
                <a:gd name="T2" fmla="*/ 1810 w 1819"/>
                <a:gd name="T3" fmla="*/ 1069 h 1092"/>
                <a:gd name="T4" fmla="*/ 1810 w 1819"/>
                <a:gd name="T5" fmla="*/ 1069 h 1092"/>
                <a:gd name="T6" fmla="*/ 39 w 1819"/>
                <a:gd name="T7" fmla="*/ 1069 h 1092"/>
                <a:gd name="T8" fmla="*/ 39 w 1819"/>
                <a:gd name="T9" fmla="*/ 1069 h 1092"/>
                <a:gd name="T10" fmla="*/ 39 w 1819"/>
                <a:gd name="T11" fmla="*/ 80 h 1092"/>
                <a:gd name="T12" fmla="*/ 49 w 1819"/>
                <a:gd name="T13" fmla="*/ 80 h 1092"/>
                <a:gd name="T14" fmla="*/ 49 w 1819"/>
                <a:gd name="T15" fmla="*/ 1069 h 1092"/>
                <a:gd name="T16" fmla="*/ 39 w 1819"/>
                <a:gd name="T17" fmla="*/ 1058 h 1092"/>
                <a:gd name="T18" fmla="*/ 1810 w 1819"/>
                <a:gd name="T19" fmla="*/ 1058 h 1092"/>
                <a:gd name="T20" fmla="*/ 1819 w 1819"/>
                <a:gd name="T21" fmla="*/ 1069 h 1092"/>
                <a:gd name="T22" fmla="*/ 1819 w 1819"/>
                <a:gd name="T23" fmla="*/ 1092 h 1092"/>
                <a:gd name="T24" fmla="*/ 1810 w 1819"/>
                <a:gd name="T25" fmla="*/ 1092 h 1092"/>
                <a:gd name="T26" fmla="*/ 0 w 1819"/>
                <a:gd name="T27" fmla="*/ 92 h 1092"/>
                <a:gd name="T28" fmla="*/ 39 w 1819"/>
                <a:gd name="T29" fmla="*/ 0 h 1092"/>
                <a:gd name="T30" fmla="*/ 78 w 1819"/>
                <a:gd name="T31" fmla="*/ 92 h 1092"/>
                <a:gd name="T32" fmla="*/ 0 w 1819"/>
                <a:gd name="T33" fmla="*/ 92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9" h="1092">
                  <a:moveTo>
                    <a:pt x="1810" y="1092"/>
                  </a:moveTo>
                  <a:lnTo>
                    <a:pt x="1810" y="1069"/>
                  </a:lnTo>
                  <a:lnTo>
                    <a:pt x="1810" y="1069"/>
                  </a:lnTo>
                  <a:lnTo>
                    <a:pt x="39" y="1069"/>
                  </a:lnTo>
                  <a:lnTo>
                    <a:pt x="39" y="1069"/>
                  </a:lnTo>
                  <a:lnTo>
                    <a:pt x="39" y="80"/>
                  </a:lnTo>
                  <a:lnTo>
                    <a:pt x="49" y="80"/>
                  </a:lnTo>
                  <a:lnTo>
                    <a:pt x="49" y="1069"/>
                  </a:lnTo>
                  <a:lnTo>
                    <a:pt x="39" y="1058"/>
                  </a:lnTo>
                  <a:lnTo>
                    <a:pt x="1810" y="1058"/>
                  </a:lnTo>
                  <a:lnTo>
                    <a:pt x="1819" y="1069"/>
                  </a:lnTo>
                  <a:lnTo>
                    <a:pt x="1819" y="1092"/>
                  </a:lnTo>
                  <a:lnTo>
                    <a:pt x="1810" y="1092"/>
                  </a:lnTo>
                  <a:close/>
                  <a:moveTo>
                    <a:pt x="0" y="92"/>
                  </a:moveTo>
                  <a:lnTo>
                    <a:pt x="39" y="0"/>
                  </a:lnTo>
                  <a:lnTo>
                    <a:pt x="78" y="92"/>
                  </a:lnTo>
                  <a:lnTo>
                    <a:pt x="0" y="92"/>
                  </a:lnTo>
                  <a:close/>
                </a:path>
              </a:pathLst>
            </a:custGeom>
            <a:solidFill>
              <a:srgbClr val="E36C0A"/>
            </a:solidFill>
            <a:ln w="0">
              <a:solidFill>
                <a:srgbClr val="E36C0A"/>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04" name="Freeform 103"/>
            <p:cNvSpPr>
              <a:spLocks noEditPoints="1"/>
            </p:cNvSpPr>
            <p:nvPr/>
          </p:nvSpPr>
          <p:spPr bwMode="auto">
            <a:xfrm>
              <a:off x="356235" y="797560"/>
              <a:ext cx="1145540" cy="1472565"/>
            </a:xfrm>
            <a:custGeom>
              <a:avLst/>
              <a:gdLst>
                <a:gd name="T0" fmla="*/ 0 w 1298"/>
                <a:gd name="T1" fmla="*/ 2047 h 2047"/>
                <a:gd name="T2" fmla="*/ 0 w 1298"/>
                <a:gd name="T3" fmla="*/ 46 h 2047"/>
                <a:gd name="T4" fmla="*/ 0 w 1298"/>
                <a:gd name="T5" fmla="*/ 46 h 2047"/>
                <a:gd name="T6" fmla="*/ 1239 w 1298"/>
                <a:gd name="T7" fmla="*/ 46 h 2047"/>
                <a:gd name="T8" fmla="*/ 1239 w 1298"/>
                <a:gd name="T9" fmla="*/ 57 h 2047"/>
                <a:gd name="T10" fmla="*/ 0 w 1298"/>
                <a:gd name="T11" fmla="*/ 57 h 2047"/>
                <a:gd name="T12" fmla="*/ 9 w 1298"/>
                <a:gd name="T13" fmla="*/ 46 h 2047"/>
                <a:gd name="T14" fmla="*/ 9 w 1298"/>
                <a:gd name="T15" fmla="*/ 2047 h 2047"/>
                <a:gd name="T16" fmla="*/ 0 w 1298"/>
                <a:gd name="T17" fmla="*/ 2047 h 2047"/>
                <a:gd name="T18" fmla="*/ 1219 w 1298"/>
                <a:gd name="T19" fmla="*/ 0 h 2047"/>
                <a:gd name="T20" fmla="*/ 1298 w 1298"/>
                <a:gd name="T21" fmla="*/ 46 h 2047"/>
                <a:gd name="T22" fmla="*/ 1219 w 1298"/>
                <a:gd name="T23" fmla="*/ 92 h 2047"/>
                <a:gd name="T24" fmla="*/ 1219 w 1298"/>
                <a:gd name="T25" fmla="*/ 0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8" h="2047">
                  <a:moveTo>
                    <a:pt x="0" y="2047"/>
                  </a:moveTo>
                  <a:lnTo>
                    <a:pt x="0" y="46"/>
                  </a:lnTo>
                  <a:lnTo>
                    <a:pt x="0" y="46"/>
                  </a:lnTo>
                  <a:lnTo>
                    <a:pt x="1239" y="46"/>
                  </a:lnTo>
                  <a:lnTo>
                    <a:pt x="1239" y="57"/>
                  </a:lnTo>
                  <a:lnTo>
                    <a:pt x="0" y="57"/>
                  </a:lnTo>
                  <a:lnTo>
                    <a:pt x="9" y="46"/>
                  </a:lnTo>
                  <a:lnTo>
                    <a:pt x="9" y="2047"/>
                  </a:lnTo>
                  <a:lnTo>
                    <a:pt x="0" y="2047"/>
                  </a:lnTo>
                  <a:close/>
                  <a:moveTo>
                    <a:pt x="1219" y="0"/>
                  </a:moveTo>
                  <a:lnTo>
                    <a:pt x="1298" y="46"/>
                  </a:lnTo>
                  <a:lnTo>
                    <a:pt x="1219" y="92"/>
                  </a:lnTo>
                  <a:lnTo>
                    <a:pt x="1219" y="0"/>
                  </a:lnTo>
                  <a:close/>
                </a:path>
              </a:pathLst>
            </a:custGeom>
            <a:solidFill>
              <a:srgbClr val="E36C0A"/>
            </a:solidFill>
            <a:ln w="0">
              <a:solidFill>
                <a:srgbClr val="E36C0A"/>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05" name="Rectangle 104"/>
            <p:cNvSpPr>
              <a:spLocks noChangeArrowheads="1"/>
            </p:cNvSpPr>
            <p:nvPr/>
          </p:nvSpPr>
          <p:spPr bwMode="auto">
            <a:xfrm>
              <a:off x="1511300" y="1218565"/>
              <a:ext cx="1180465" cy="328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06" name="Freeform 105"/>
            <p:cNvSpPr>
              <a:spLocks noEditPoints="1"/>
            </p:cNvSpPr>
            <p:nvPr/>
          </p:nvSpPr>
          <p:spPr bwMode="auto">
            <a:xfrm>
              <a:off x="1504950" y="1210945"/>
              <a:ext cx="1193165" cy="343535"/>
            </a:xfrm>
            <a:custGeom>
              <a:avLst/>
              <a:gdLst>
                <a:gd name="T0" fmla="*/ 0 w 1879"/>
                <a:gd name="T1" fmla="*/ 12 h 541"/>
                <a:gd name="T2" fmla="*/ 10 w 1879"/>
                <a:gd name="T3" fmla="*/ 0 h 541"/>
                <a:gd name="T4" fmla="*/ 1869 w 1879"/>
                <a:gd name="T5" fmla="*/ 0 h 541"/>
                <a:gd name="T6" fmla="*/ 1879 w 1879"/>
                <a:gd name="T7" fmla="*/ 12 h 541"/>
                <a:gd name="T8" fmla="*/ 1879 w 1879"/>
                <a:gd name="T9" fmla="*/ 529 h 541"/>
                <a:gd name="T10" fmla="*/ 1869 w 1879"/>
                <a:gd name="T11" fmla="*/ 541 h 541"/>
                <a:gd name="T12" fmla="*/ 10 w 1879"/>
                <a:gd name="T13" fmla="*/ 541 h 541"/>
                <a:gd name="T14" fmla="*/ 0 w 1879"/>
                <a:gd name="T15" fmla="*/ 529 h 541"/>
                <a:gd name="T16" fmla="*/ 0 w 1879"/>
                <a:gd name="T17" fmla="*/ 12 h 541"/>
                <a:gd name="T18" fmla="*/ 20 w 1879"/>
                <a:gd name="T19" fmla="*/ 529 h 541"/>
                <a:gd name="T20" fmla="*/ 10 w 1879"/>
                <a:gd name="T21" fmla="*/ 518 h 541"/>
                <a:gd name="T22" fmla="*/ 1869 w 1879"/>
                <a:gd name="T23" fmla="*/ 518 h 541"/>
                <a:gd name="T24" fmla="*/ 1859 w 1879"/>
                <a:gd name="T25" fmla="*/ 529 h 541"/>
                <a:gd name="T26" fmla="*/ 1859 w 1879"/>
                <a:gd name="T27" fmla="*/ 12 h 541"/>
                <a:gd name="T28" fmla="*/ 1869 w 1879"/>
                <a:gd name="T29" fmla="*/ 23 h 541"/>
                <a:gd name="T30" fmla="*/ 10 w 1879"/>
                <a:gd name="T31" fmla="*/ 23 h 541"/>
                <a:gd name="T32" fmla="*/ 20 w 1879"/>
                <a:gd name="T33" fmla="*/ 12 h 541"/>
                <a:gd name="T34" fmla="*/ 20 w 1879"/>
                <a:gd name="T35" fmla="*/ 52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9" h="541">
                  <a:moveTo>
                    <a:pt x="0" y="12"/>
                  </a:moveTo>
                  <a:lnTo>
                    <a:pt x="10" y="0"/>
                  </a:lnTo>
                  <a:lnTo>
                    <a:pt x="1869" y="0"/>
                  </a:lnTo>
                  <a:lnTo>
                    <a:pt x="1879" y="12"/>
                  </a:lnTo>
                  <a:lnTo>
                    <a:pt x="1879" y="529"/>
                  </a:lnTo>
                  <a:lnTo>
                    <a:pt x="1869" y="541"/>
                  </a:lnTo>
                  <a:lnTo>
                    <a:pt x="10" y="541"/>
                  </a:lnTo>
                  <a:lnTo>
                    <a:pt x="0" y="529"/>
                  </a:lnTo>
                  <a:lnTo>
                    <a:pt x="0" y="12"/>
                  </a:lnTo>
                  <a:close/>
                  <a:moveTo>
                    <a:pt x="20" y="529"/>
                  </a:moveTo>
                  <a:lnTo>
                    <a:pt x="10" y="518"/>
                  </a:lnTo>
                  <a:lnTo>
                    <a:pt x="1869" y="518"/>
                  </a:lnTo>
                  <a:lnTo>
                    <a:pt x="1859" y="529"/>
                  </a:lnTo>
                  <a:lnTo>
                    <a:pt x="1859" y="12"/>
                  </a:lnTo>
                  <a:lnTo>
                    <a:pt x="1869" y="23"/>
                  </a:lnTo>
                  <a:lnTo>
                    <a:pt x="10" y="23"/>
                  </a:lnTo>
                  <a:lnTo>
                    <a:pt x="20" y="12"/>
                  </a:lnTo>
                  <a:lnTo>
                    <a:pt x="20" y="52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07" name="Rectangle 106">
              <a:hlinkClick r:id="rId2" action="ppaction://hlinkfile"/>
            </p:cNvPr>
            <p:cNvSpPr>
              <a:spLocks noChangeArrowheads="1"/>
            </p:cNvSpPr>
            <p:nvPr/>
          </p:nvSpPr>
          <p:spPr bwMode="auto">
            <a:xfrm>
              <a:off x="1782445" y="1267152"/>
              <a:ext cx="595770" cy="1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Arial"/>
                  <a:ea typeface="MS Mincho"/>
                  <a:cs typeface="Times New Roman"/>
                </a:rPr>
                <a:t>Programme </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08" name="Rectangle 107"/>
            <p:cNvSpPr>
              <a:spLocks noChangeArrowheads="1"/>
            </p:cNvSpPr>
            <p:nvPr/>
          </p:nvSpPr>
          <p:spPr bwMode="auto">
            <a:xfrm>
              <a:off x="1805305" y="1385867"/>
              <a:ext cx="527682" cy="1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Arial"/>
                  <a:ea typeface="MS Mincho"/>
                  <a:cs typeface="Times New Roman"/>
                </a:rPr>
                <a:t>Outcomes </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09" name="Rectangle 108">
              <a:hlinkClick r:id="rId3" action="ppaction://hlinkfile"/>
            </p:cNvPr>
            <p:cNvSpPr>
              <a:spLocks noChangeArrowheads="1"/>
            </p:cNvSpPr>
            <p:nvPr/>
          </p:nvSpPr>
          <p:spPr bwMode="auto">
            <a:xfrm>
              <a:off x="2067560" y="1656715"/>
              <a:ext cx="1180465" cy="328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10" name="Rectangle 109">
              <a:hlinkClick r:id="rId4" action="ppaction://hlinkfile"/>
            </p:cNvPr>
            <p:cNvSpPr>
              <a:spLocks noChangeArrowheads="1"/>
            </p:cNvSpPr>
            <p:nvPr/>
          </p:nvSpPr>
          <p:spPr bwMode="auto">
            <a:xfrm>
              <a:off x="2259675" y="1722488"/>
              <a:ext cx="750387" cy="1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Calibri"/>
                  <a:ea typeface="MS Mincho"/>
                  <a:cs typeface="Times New Roman"/>
                </a:rPr>
                <a:t>Course Outcomes</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11" name="Rectangle 110"/>
            <p:cNvSpPr>
              <a:spLocks noChangeArrowheads="1"/>
            </p:cNvSpPr>
            <p:nvPr/>
          </p:nvSpPr>
          <p:spPr bwMode="auto">
            <a:xfrm>
              <a:off x="2200908" y="1837664"/>
              <a:ext cx="844008" cy="1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Calibri"/>
                  <a:ea typeface="MS Mincho"/>
                  <a:cs typeface="Times New Roman"/>
                </a:rPr>
                <a:t>(Course </a:t>
              </a:r>
              <a:r>
                <a:rPr kumimoji="0" lang="en-GB" sz="900" b="1" i="0" u="none" strike="noStrike" kern="0" cap="none" spc="0" normalizeH="0" baseline="0" noProof="0" dirty="0" smtClean="0">
                  <a:ln>
                    <a:noFill/>
                  </a:ln>
                  <a:solidFill>
                    <a:srgbClr val="000000"/>
                  </a:solidFill>
                  <a:effectLst/>
                  <a:uLnTx/>
                  <a:uFillTx/>
                  <a:latin typeface="Calibri"/>
                  <a:ea typeface="MS Mincho"/>
                  <a:cs typeface="Times New Roman"/>
                </a:rPr>
                <a:t>Document) </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12" name="Rectangle 111"/>
            <p:cNvSpPr>
              <a:spLocks noChangeArrowheads="1"/>
            </p:cNvSpPr>
            <p:nvPr/>
          </p:nvSpPr>
          <p:spPr bwMode="auto">
            <a:xfrm>
              <a:off x="3178810" y="3518535"/>
              <a:ext cx="937260" cy="350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dirty="0">
                <a:ln>
                  <a:noFill/>
                </a:ln>
                <a:solidFill>
                  <a:sysClr val="windowText" lastClr="000000"/>
                </a:solidFill>
                <a:effectLst/>
                <a:uLnTx/>
                <a:uFillTx/>
              </a:endParaRPr>
            </a:p>
          </p:txBody>
        </p:sp>
        <p:sp>
          <p:nvSpPr>
            <p:cNvPr id="113" name="Freeform 112"/>
            <p:cNvSpPr>
              <a:spLocks noEditPoints="1"/>
            </p:cNvSpPr>
            <p:nvPr/>
          </p:nvSpPr>
          <p:spPr bwMode="auto">
            <a:xfrm>
              <a:off x="3166745" y="3430905"/>
              <a:ext cx="949325" cy="365125"/>
            </a:xfrm>
            <a:custGeom>
              <a:avLst/>
              <a:gdLst>
                <a:gd name="T0" fmla="*/ 0 w 1495"/>
                <a:gd name="T1" fmla="*/ 12 h 575"/>
                <a:gd name="T2" fmla="*/ 9 w 1495"/>
                <a:gd name="T3" fmla="*/ 0 h 575"/>
                <a:gd name="T4" fmla="*/ 1485 w 1495"/>
                <a:gd name="T5" fmla="*/ 0 h 575"/>
                <a:gd name="T6" fmla="*/ 1495 w 1495"/>
                <a:gd name="T7" fmla="*/ 12 h 575"/>
                <a:gd name="T8" fmla="*/ 1495 w 1495"/>
                <a:gd name="T9" fmla="*/ 564 h 575"/>
                <a:gd name="T10" fmla="*/ 1485 w 1495"/>
                <a:gd name="T11" fmla="*/ 575 h 575"/>
                <a:gd name="T12" fmla="*/ 9 w 1495"/>
                <a:gd name="T13" fmla="*/ 575 h 575"/>
                <a:gd name="T14" fmla="*/ 0 w 1495"/>
                <a:gd name="T15" fmla="*/ 564 h 575"/>
                <a:gd name="T16" fmla="*/ 0 w 1495"/>
                <a:gd name="T17" fmla="*/ 12 h 575"/>
                <a:gd name="T18" fmla="*/ 19 w 1495"/>
                <a:gd name="T19" fmla="*/ 564 h 575"/>
                <a:gd name="T20" fmla="*/ 9 w 1495"/>
                <a:gd name="T21" fmla="*/ 552 h 575"/>
                <a:gd name="T22" fmla="*/ 1485 w 1495"/>
                <a:gd name="T23" fmla="*/ 552 h 575"/>
                <a:gd name="T24" fmla="*/ 1475 w 1495"/>
                <a:gd name="T25" fmla="*/ 564 h 575"/>
                <a:gd name="T26" fmla="*/ 1475 w 1495"/>
                <a:gd name="T27" fmla="*/ 12 h 575"/>
                <a:gd name="T28" fmla="*/ 1485 w 1495"/>
                <a:gd name="T29" fmla="*/ 23 h 575"/>
                <a:gd name="T30" fmla="*/ 9 w 1495"/>
                <a:gd name="T31" fmla="*/ 23 h 575"/>
                <a:gd name="T32" fmla="*/ 19 w 1495"/>
                <a:gd name="T33" fmla="*/ 12 h 575"/>
                <a:gd name="T34" fmla="*/ 19 w 1495"/>
                <a:gd name="T35" fmla="*/ 564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5" h="575">
                  <a:moveTo>
                    <a:pt x="0" y="12"/>
                  </a:moveTo>
                  <a:lnTo>
                    <a:pt x="9" y="0"/>
                  </a:lnTo>
                  <a:lnTo>
                    <a:pt x="1485" y="0"/>
                  </a:lnTo>
                  <a:lnTo>
                    <a:pt x="1495" y="12"/>
                  </a:lnTo>
                  <a:lnTo>
                    <a:pt x="1495" y="564"/>
                  </a:lnTo>
                  <a:lnTo>
                    <a:pt x="1485" y="575"/>
                  </a:lnTo>
                  <a:lnTo>
                    <a:pt x="9" y="575"/>
                  </a:lnTo>
                  <a:lnTo>
                    <a:pt x="0" y="564"/>
                  </a:lnTo>
                  <a:lnTo>
                    <a:pt x="0" y="12"/>
                  </a:lnTo>
                  <a:close/>
                  <a:moveTo>
                    <a:pt x="19" y="564"/>
                  </a:moveTo>
                  <a:lnTo>
                    <a:pt x="9" y="552"/>
                  </a:lnTo>
                  <a:lnTo>
                    <a:pt x="1485" y="552"/>
                  </a:lnTo>
                  <a:lnTo>
                    <a:pt x="1475" y="564"/>
                  </a:lnTo>
                  <a:lnTo>
                    <a:pt x="1475" y="12"/>
                  </a:lnTo>
                  <a:lnTo>
                    <a:pt x="1485" y="23"/>
                  </a:lnTo>
                  <a:lnTo>
                    <a:pt x="9" y="23"/>
                  </a:lnTo>
                  <a:lnTo>
                    <a:pt x="19" y="12"/>
                  </a:lnTo>
                  <a:lnTo>
                    <a:pt x="19" y="564"/>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14" name="Rectangle 113">
              <a:hlinkClick r:id="rId5" action="ppaction://hlinkfile"/>
            </p:cNvPr>
            <p:cNvSpPr>
              <a:spLocks noChangeArrowheads="1"/>
            </p:cNvSpPr>
            <p:nvPr/>
          </p:nvSpPr>
          <p:spPr bwMode="auto">
            <a:xfrm>
              <a:off x="3354387" y="3486764"/>
              <a:ext cx="574039" cy="255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smtClean="0">
                  <a:ln>
                    <a:noFill/>
                  </a:ln>
                  <a:solidFill>
                    <a:srgbClr val="000000"/>
                  </a:solidFill>
                  <a:effectLst/>
                  <a:uLnTx/>
                  <a:uFillTx/>
                  <a:latin typeface="Calibri"/>
                  <a:ea typeface="MS Mincho"/>
                  <a:cs typeface="Times New Roman"/>
                </a:rPr>
                <a:t>Evaluation (CER)</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15" name="Freeform 114"/>
            <p:cNvSpPr>
              <a:spLocks noEditPoints="1"/>
            </p:cNvSpPr>
            <p:nvPr/>
          </p:nvSpPr>
          <p:spPr bwMode="auto">
            <a:xfrm>
              <a:off x="687070" y="3788410"/>
              <a:ext cx="780415" cy="423545"/>
            </a:xfrm>
            <a:custGeom>
              <a:avLst/>
              <a:gdLst>
                <a:gd name="T0" fmla="*/ 1229 w 1229"/>
                <a:gd name="T1" fmla="*/ 667 h 667"/>
                <a:gd name="T2" fmla="*/ 39 w 1229"/>
                <a:gd name="T3" fmla="*/ 667 h 667"/>
                <a:gd name="T4" fmla="*/ 39 w 1229"/>
                <a:gd name="T5" fmla="*/ 667 h 667"/>
                <a:gd name="T6" fmla="*/ 39 w 1229"/>
                <a:gd name="T7" fmla="*/ 81 h 667"/>
                <a:gd name="T8" fmla="*/ 49 w 1229"/>
                <a:gd name="T9" fmla="*/ 81 h 667"/>
                <a:gd name="T10" fmla="*/ 49 w 1229"/>
                <a:gd name="T11" fmla="*/ 667 h 667"/>
                <a:gd name="T12" fmla="*/ 39 w 1229"/>
                <a:gd name="T13" fmla="*/ 656 h 667"/>
                <a:gd name="T14" fmla="*/ 1229 w 1229"/>
                <a:gd name="T15" fmla="*/ 656 h 667"/>
                <a:gd name="T16" fmla="*/ 1229 w 1229"/>
                <a:gd name="T17" fmla="*/ 667 h 667"/>
                <a:gd name="T18" fmla="*/ 0 w 1229"/>
                <a:gd name="T19" fmla="*/ 92 h 667"/>
                <a:gd name="T20" fmla="*/ 39 w 1229"/>
                <a:gd name="T21" fmla="*/ 0 h 667"/>
                <a:gd name="T22" fmla="*/ 79 w 1229"/>
                <a:gd name="T23" fmla="*/ 92 h 667"/>
                <a:gd name="T24" fmla="*/ 0 w 1229"/>
                <a:gd name="T25" fmla="*/ 9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9" h="667">
                  <a:moveTo>
                    <a:pt x="1229" y="667"/>
                  </a:moveTo>
                  <a:lnTo>
                    <a:pt x="39" y="667"/>
                  </a:lnTo>
                  <a:lnTo>
                    <a:pt x="39" y="667"/>
                  </a:lnTo>
                  <a:lnTo>
                    <a:pt x="39" y="81"/>
                  </a:lnTo>
                  <a:lnTo>
                    <a:pt x="49" y="81"/>
                  </a:lnTo>
                  <a:lnTo>
                    <a:pt x="49" y="667"/>
                  </a:lnTo>
                  <a:lnTo>
                    <a:pt x="39" y="656"/>
                  </a:lnTo>
                  <a:lnTo>
                    <a:pt x="1229" y="656"/>
                  </a:lnTo>
                  <a:lnTo>
                    <a:pt x="1229" y="667"/>
                  </a:lnTo>
                  <a:close/>
                  <a:moveTo>
                    <a:pt x="0" y="92"/>
                  </a:moveTo>
                  <a:lnTo>
                    <a:pt x="39" y="0"/>
                  </a:lnTo>
                  <a:lnTo>
                    <a:pt x="79" y="92"/>
                  </a:lnTo>
                  <a:lnTo>
                    <a:pt x="0" y="92"/>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16" name="Freeform 115"/>
            <p:cNvSpPr>
              <a:spLocks noEditPoints="1"/>
            </p:cNvSpPr>
            <p:nvPr/>
          </p:nvSpPr>
          <p:spPr bwMode="auto">
            <a:xfrm>
              <a:off x="1017905" y="3781425"/>
              <a:ext cx="455930" cy="255270"/>
            </a:xfrm>
            <a:custGeom>
              <a:avLst/>
              <a:gdLst>
                <a:gd name="T0" fmla="*/ 718 w 718"/>
                <a:gd name="T1" fmla="*/ 391 h 402"/>
                <a:gd name="T2" fmla="*/ 718 w 718"/>
                <a:gd name="T3" fmla="*/ 391 h 402"/>
                <a:gd name="T4" fmla="*/ 708 w 718"/>
                <a:gd name="T5" fmla="*/ 402 h 402"/>
                <a:gd name="T6" fmla="*/ 40 w 718"/>
                <a:gd name="T7" fmla="*/ 402 h 402"/>
                <a:gd name="T8" fmla="*/ 40 w 718"/>
                <a:gd name="T9" fmla="*/ 391 h 402"/>
                <a:gd name="T10" fmla="*/ 40 w 718"/>
                <a:gd name="T11" fmla="*/ 80 h 402"/>
                <a:gd name="T12" fmla="*/ 49 w 718"/>
                <a:gd name="T13" fmla="*/ 80 h 402"/>
                <a:gd name="T14" fmla="*/ 49 w 718"/>
                <a:gd name="T15" fmla="*/ 391 h 402"/>
                <a:gd name="T16" fmla="*/ 40 w 718"/>
                <a:gd name="T17" fmla="*/ 391 h 402"/>
                <a:gd name="T18" fmla="*/ 708 w 718"/>
                <a:gd name="T19" fmla="*/ 391 h 402"/>
                <a:gd name="T20" fmla="*/ 708 w 718"/>
                <a:gd name="T21" fmla="*/ 391 h 402"/>
                <a:gd name="T22" fmla="*/ 708 w 718"/>
                <a:gd name="T23" fmla="*/ 391 h 402"/>
                <a:gd name="T24" fmla="*/ 718 w 718"/>
                <a:gd name="T25" fmla="*/ 391 h 402"/>
                <a:gd name="T26" fmla="*/ 0 w 718"/>
                <a:gd name="T27" fmla="*/ 92 h 402"/>
                <a:gd name="T28" fmla="*/ 40 w 718"/>
                <a:gd name="T29" fmla="*/ 0 h 402"/>
                <a:gd name="T30" fmla="*/ 79 w 718"/>
                <a:gd name="T31" fmla="*/ 92 h 402"/>
                <a:gd name="T32" fmla="*/ 0 w 718"/>
                <a:gd name="T33" fmla="*/ 9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8" h="402">
                  <a:moveTo>
                    <a:pt x="718" y="391"/>
                  </a:moveTo>
                  <a:lnTo>
                    <a:pt x="718" y="391"/>
                  </a:lnTo>
                  <a:lnTo>
                    <a:pt x="708" y="402"/>
                  </a:lnTo>
                  <a:lnTo>
                    <a:pt x="40" y="402"/>
                  </a:lnTo>
                  <a:lnTo>
                    <a:pt x="40" y="391"/>
                  </a:lnTo>
                  <a:lnTo>
                    <a:pt x="40" y="80"/>
                  </a:lnTo>
                  <a:lnTo>
                    <a:pt x="49" y="80"/>
                  </a:lnTo>
                  <a:lnTo>
                    <a:pt x="49" y="391"/>
                  </a:lnTo>
                  <a:lnTo>
                    <a:pt x="40" y="391"/>
                  </a:lnTo>
                  <a:lnTo>
                    <a:pt x="708" y="391"/>
                  </a:lnTo>
                  <a:lnTo>
                    <a:pt x="708" y="391"/>
                  </a:lnTo>
                  <a:lnTo>
                    <a:pt x="708" y="391"/>
                  </a:lnTo>
                  <a:lnTo>
                    <a:pt x="718" y="391"/>
                  </a:lnTo>
                  <a:close/>
                  <a:moveTo>
                    <a:pt x="0" y="92"/>
                  </a:moveTo>
                  <a:lnTo>
                    <a:pt x="40" y="0"/>
                  </a:lnTo>
                  <a:lnTo>
                    <a:pt x="79" y="92"/>
                  </a:lnTo>
                  <a:lnTo>
                    <a:pt x="0" y="92"/>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17" name="Freeform 116"/>
            <p:cNvSpPr>
              <a:spLocks noEditPoints="1"/>
            </p:cNvSpPr>
            <p:nvPr/>
          </p:nvSpPr>
          <p:spPr bwMode="auto">
            <a:xfrm>
              <a:off x="699770" y="1350010"/>
              <a:ext cx="811530" cy="905510"/>
            </a:xfrm>
            <a:custGeom>
              <a:avLst/>
              <a:gdLst>
                <a:gd name="T0" fmla="*/ 0 w 1278"/>
                <a:gd name="T1" fmla="*/ 1426 h 1426"/>
                <a:gd name="T2" fmla="*/ 0 w 1278"/>
                <a:gd name="T3" fmla="*/ 46 h 1426"/>
                <a:gd name="T4" fmla="*/ 0 w 1278"/>
                <a:gd name="T5" fmla="*/ 46 h 1426"/>
                <a:gd name="T6" fmla="*/ 1209 w 1278"/>
                <a:gd name="T7" fmla="*/ 46 h 1426"/>
                <a:gd name="T8" fmla="*/ 1209 w 1278"/>
                <a:gd name="T9" fmla="*/ 57 h 1426"/>
                <a:gd name="T10" fmla="*/ 0 w 1278"/>
                <a:gd name="T11" fmla="*/ 57 h 1426"/>
                <a:gd name="T12" fmla="*/ 9 w 1278"/>
                <a:gd name="T13" fmla="*/ 46 h 1426"/>
                <a:gd name="T14" fmla="*/ 9 w 1278"/>
                <a:gd name="T15" fmla="*/ 1426 h 1426"/>
                <a:gd name="T16" fmla="*/ 0 w 1278"/>
                <a:gd name="T17" fmla="*/ 1426 h 1426"/>
                <a:gd name="T18" fmla="*/ 1200 w 1278"/>
                <a:gd name="T19" fmla="*/ 0 h 1426"/>
                <a:gd name="T20" fmla="*/ 1278 w 1278"/>
                <a:gd name="T21" fmla="*/ 46 h 1426"/>
                <a:gd name="T22" fmla="*/ 1200 w 1278"/>
                <a:gd name="T23" fmla="*/ 92 h 1426"/>
                <a:gd name="T24" fmla="*/ 1200 w 1278"/>
                <a:gd name="T25"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8" h="1426">
                  <a:moveTo>
                    <a:pt x="0" y="1426"/>
                  </a:moveTo>
                  <a:lnTo>
                    <a:pt x="0" y="46"/>
                  </a:lnTo>
                  <a:lnTo>
                    <a:pt x="0" y="46"/>
                  </a:lnTo>
                  <a:lnTo>
                    <a:pt x="1209" y="46"/>
                  </a:lnTo>
                  <a:lnTo>
                    <a:pt x="1209" y="57"/>
                  </a:lnTo>
                  <a:lnTo>
                    <a:pt x="0" y="57"/>
                  </a:lnTo>
                  <a:lnTo>
                    <a:pt x="9" y="46"/>
                  </a:lnTo>
                  <a:lnTo>
                    <a:pt x="9" y="1426"/>
                  </a:lnTo>
                  <a:lnTo>
                    <a:pt x="0" y="1426"/>
                  </a:lnTo>
                  <a:close/>
                  <a:moveTo>
                    <a:pt x="1200" y="0"/>
                  </a:moveTo>
                  <a:lnTo>
                    <a:pt x="1278" y="46"/>
                  </a:lnTo>
                  <a:lnTo>
                    <a:pt x="1200" y="92"/>
                  </a:lnTo>
                  <a:lnTo>
                    <a:pt x="1200" y="0"/>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18" name="Freeform 117"/>
            <p:cNvSpPr>
              <a:spLocks noEditPoints="1"/>
            </p:cNvSpPr>
            <p:nvPr/>
          </p:nvSpPr>
          <p:spPr bwMode="auto">
            <a:xfrm>
              <a:off x="1049020" y="1795145"/>
              <a:ext cx="144145" cy="525780"/>
            </a:xfrm>
            <a:custGeom>
              <a:avLst/>
              <a:gdLst>
                <a:gd name="T0" fmla="*/ 0 w 227"/>
                <a:gd name="T1" fmla="*/ 828 h 828"/>
                <a:gd name="T2" fmla="*/ 0 w 227"/>
                <a:gd name="T3" fmla="*/ 46 h 828"/>
                <a:gd name="T4" fmla="*/ 0 w 227"/>
                <a:gd name="T5" fmla="*/ 46 h 828"/>
                <a:gd name="T6" fmla="*/ 158 w 227"/>
                <a:gd name="T7" fmla="*/ 46 h 828"/>
                <a:gd name="T8" fmla="*/ 158 w 227"/>
                <a:gd name="T9" fmla="*/ 58 h 828"/>
                <a:gd name="T10" fmla="*/ 0 w 227"/>
                <a:gd name="T11" fmla="*/ 58 h 828"/>
                <a:gd name="T12" fmla="*/ 10 w 227"/>
                <a:gd name="T13" fmla="*/ 46 h 828"/>
                <a:gd name="T14" fmla="*/ 10 w 227"/>
                <a:gd name="T15" fmla="*/ 828 h 828"/>
                <a:gd name="T16" fmla="*/ 0 w 227"/>
                <a:gd name="T17" fmla="*/ 828 h 828"/>
                <a:gd name="T18" fmla="*/ 148 w 227"/>
                <a:gd name="T19" fmla="*/ 0 h 828"/>
                <a:gd name="T20" fmla="*/ 227 w 227"/>
                <a:gd name="T21" fmla="*/ 46 h 828"/>
                <a:gd name="T22" fmla="*/ 148 w 227"/>
                <a:gd name="T23" fmla="*/ 92 h 828"/>
                <a:gd name="T24" fmla="*/ 148 w 227"/>
                <a:gd name="T25"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828">
                  <a:moveTo>
                    <a:pt x="0" y="828"/>
                  </a:moveTo>
                  <a:lnTo>
                    <a:pt x="0" y="46"/>
                  </a:lnTo>
                  <a:lnTo>
                    <a:pt x="0" y="46"/>
                  </a:lnTo>
                  <a:lnTo>
                    <a:pt x="158" y="46"/>
                  </a:lnTo>
                  <a:lnTo>
                    <a:pt x="158" y="58"/>
                  </a:lnTo>
                  <a:lnTo>
                    <a:pt x="0" y="58"/>
                  </a:lnTo>
                  <a:lnTo>
                    <a:pt x="10" y="46"/>
                  </a:lnTo>
                  <a:lnTo>
                    <a:pt x="10" y="828"/>
                  </a:lnTo>
                  <a:lnTo>
                    <a:pt x="0" y="828"/>
                  </a:lnTo>
                  <a:close/>
                  <a:moveTo>
                    <a:pt x="148" y="0"/>
                  </a:moveTo>
                  <a:lnTo>
                    <a:pt x="227" y="46"/>
                  </a:lnTo>
                  <a:lnTo>
                    <a:pt x="148" y="92"/>
                  </a:lnTo>
                  <a:lnTo>
                    <a:pt x="148" y="0"/>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19" name="Freeform 118"/>
            <p:cNvSpPr>
              <a:spLocks noEditPoints="1"/>
            </p:cNvSpPr>
            <p:nvPr/>
          </p:nvSpPr>
          <p:spPr bwMode="auto">
            <a:xfrm>
              <a:off x="2411095" y="3805555"/>
              <a:ext cx="1236345" cy="188595"/>
            </a:xfrm>
            <a:custGeom>
              <a:avLst/>
              <a:gdLst>
                <a:gd name="T0" fmla="*/ 1947 w 1947"/>
                <a:gd name="T1" fmla="*/ 0 h 242"/>
                <a:gd name="T2" fmla="*/ 1947 w 1947"/>
                <a:gd name="T3" fmla="*/ 196 h 242"/>
                <a:gd name="T4" fmla="*/ 1947 w 1947"/>
                <a:gd name="T5" fmla="*/ 196 h 242"/>
                <a:gd name="T6" fmla="*/ 69 w 1947"/>
                <a:gd name="T7" fmla="*/ 196 h 242"/>
                <a:gd name="T8" fmla="*/ 69 w 1947"/>
                <a:gd name="T9" fmla="*/ 184 h 242"/>
                <a:gd name="T10" fmla="*/ 1947 w 1947"/>
                <a:gd name="T11" fmla="*/ 184 h 242"/>
                <a:gd name="T12" fmla="*/ 1937 w 1947"/>
                <a:gd name="T13" fmla="*/ 196 h 242"/>
                <a:gd name="T14" fmla="*/ 1937 w 1947"/>
                <a:gd name="T15" fmla="*/ 0 h 242"/>
                <a:gd name="T16" fmla="*/ 1947 w 1947"/>
                <a:gd name="T17" fmla="*/ 0 h 242"/>
                <a:gd name="T18" fmla="*/ 78 w 1947"/>
                <a:gd name="T19" fmla="*/ 242 h 242"/>
                <a:gd name="T20" fmla="*/ 0 w 1947"/>
                <a:gd name="T21" fmla="*/ 196 h 242"/>
                <a:gd name="T22" fmla="*/ 78 w 1947"/>
                <a:gd name="T23" fmla="*/ 150 h 242"/>
                <a:gd name="T24" fmla="*/ 78 w 1947"/>
                <a:gd name="T25"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7" h="242">
                  <a:moveTo>
                    <a:pt x="1947" y="0"/>
                  </a:moveTo>
                  <a:lnTo>
                    <a:pt x="1947" y="196"/>
                  </a:lnTo>
                  <a:lnTo>
                    <a:pt x="1947" y="196"/>
                  </a:lnTo>
                  <a:lnTo>
                    <a:pt x="69" y="196"/>
                  </a:lnTo>
                  <a:lnTo>
                    <a:pt x="69" y="184"/>
                  </a:lnTo>
                  <a:lnTo>
                    <a:pt x="1947" y="184"/>
                  </a:lnTo>
                  <a:lnTo>
                    <a:pt x="1937" y="196"/>
                  </a:lnTo>
                  <a:lnTo>
                    <a:pt x="1937" y="0"/>
                  </a:lnTo>
                  <a:lnTo>
                    <a:pt x="1947" y="0"/>
                  </a:lnTo>
                  <a:close/>
                  <a:moveTo>
                    <a:pt x="78" y="242"/>
                  </a:moveTo>
                  <a:lnTo>
                    <a:pt x="0" y="196"/>
                  </a:lnTo>
                  <a:lnTo>
                    <a:pt x="78" y="150"/>
                  </a:lnTo>
                  <a:lnTo>
                    <a:pt x="78" y="242"/>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20" name="Freeform 119"/>
            <p:cNvSpPr>
              <a:spLocks noEditPoints="1"/>
            </p:cNvSpPr>
            <p:nvPr/>
          </p:nvSpPr>
          <p:spPr bwMode="auto">
            <a:xfrm>
              <a:off x="3248025" y="1824355"/>
              <a:ext cx="418465" cy="438150"/>
            </a:xfrm>
            <a:custGeom>
              <a:avLst/>
              <a:gdLst>
                <a:gd name="T0" fmla="*/ 0 w 659"/>
                <a:gd name="T1" fmla="*/ 0 h 690"/>
                <a:gd name="T2" fmla="*/ 619 w 659"/>
                <a:gd name="T3" fmla="*/ 0 h 690"/>
                <a:gd name="T4" fmla="*/ 629 w 659"/>
                <a:gd name="T5" fmla="*/ 0 h 690"/>
                <a:gd name="T6" fmla="*/ 629 w 659"/>
                <a:gd name="T7" fmla="*/ 610 h 690"/>
                <a:gd name="T8" fmla="*/ 619 w 659"/>
                <a:gd name="T9" fmla="*/ 610 h 690"/>
                <a:gd name="T10" fmla="*/ 619 w 659"/>
                <a:gd name="T11" fmla="*/ 0 h 690"/>
                <a:gd name="T12" fmla="*/ 619 w 659"/>
                <a:gd name="T13" fmla="*/ 12 h 690"/>
                <a:gd name="T14" fmla="*/ 0 w 659"/>
                <a:gd name="T15" fmla="*/ 12 h 690"/>
                <a:gd name="T16" fmla="*/ 0 w 659"/>
                <a:gd name="T17" fmla="*/ 0 h 690"/>
                <a:gd name="T18" fmla="*/ 659 w 659"/>
                <a:gd name="T19" fmla="*/ 598 h 690"/>
                <a:gd name="T20" fmla="*/ 619 w 659"/>
                <a:gd name="T21" fmla="*/ 690 h 690"/>
                <a:gd name="T22" fmla="*/ 580 w 659"/>
                <a:gd name="T23" fmla="*/ 598 h 690"/>
                <a:gd name="T24" fmla="*/ 659 w 659"/>
                <a:gd name="T25" fmla="*/ 598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9" h="690">
                  <a:moveTo>
                    <a:pt x="0" y="0"/>
                  </a:moveTo>
                  <a:lnTo>
                    <a:pt x="619" y="0"/>
                  </a:lnTo>
                  <a:lnTo>
                    <a:pt x="629" y="0"/>
                  </a:lnTo>
                  <a:lnTo>
                    <a:pt x="629" y="610"/>
                  </a:lnTo>
                  <a:lnTo>
                    <a:pt x="619" y="610"/>
                  </a:lnTo>
                  <a:lnTo>
                    <a:pt x="619" y="0"/>
                  </a:lnTo>
                  <a:lnTo>
                    <a:pt x="619" y="12"/>
                  </a:lnTo>
                  <a:lnTo>
                    <a:pt x="0" y="12"/>
                  </a:lnTo>
                  <a:lnTo>
                    <a:pt x="0" y="0"/>
                  </a:lnTo>
                  <a:close/>
                  <a:moveTo>
                    <a:pt x="659" y="598"/>
                  </a:moveTo>
                  <a:lnTo>
                    <a:pt x="619" y="690"/>
                  </a:lnTo>
                  <a:lnTo>
                    <a:pt x="580" y="598"/>
                  </a:lnTo>
                  <a:lnTo>
                    <a:pt x="659" y="598"/>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21" name="Rectangle 120"/>
            <p:cNvSpPr>
              <a:spLocks noChangeArrowheads="1"/>
            </p:cNvSpPr>
            <p:nvPr/>
          </p:nvSpPr>
          <p:spPr bwMode="auto">
            <a:xfrm>
              <a:off x="12700" y="2802890"/>
              <a:ext cx="1398905"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22" name="Freeform 121"/>
            <p:cNvSpPr>
              <a:spLocks noEditPoints="1"/>
            </p:cNvSpPr>
            <p:nvPr/>
          </p:nvSpPr>
          <p:spPr bwMode="auto">
            <a:xfrm>
              <a:off x="6350" y="2795270"/>
              <a:ext cx="1411605" cy="452755"/>
            </a:xfrm>
            <a:custGeom>
              <a:avLst/>
              <a:gdLst>
                <a:gd name="T0" fmla="*/ 0 w 2223"/>
                <a:gd name="T1" fmla="*/ 12 h 713"/>
                <a:gd name="T2" fmla="*/ 10 w 2223"/>
                <a:gd name="T3" fmla="*/ 0 h 713"/>
                <a:gd name="T4" fmla="*/ 2213 w 2223"/>
                <a:gd name="T5" fmla="*/ 0 h 713"/>
                <a:gd name="T6" fmla="*/ 2223 w 2223"/>
                <a:gd name="T7" fmla="*/ 12 h 713"/>
                <a:gd name="T8" fmla="*/ 2223 w 2223"/>
                <a:gd name="T9" fmla="*/ 702 h 713"/>
                <a:gd name="T10" fmla="*/ 2213 w 2223"/>
                <a:gd name="T11" fmla="*/ 713 h 713"/>
                <a:gd name="T12" fmla="*/ 10 w 2223"/>
                <a:gd name="T13" fmla="*/ 713 h 713"/>
                <a:gd name="T14" fmla="*/ 0 w 2223"/>
                <a:gd name="T15" fmla="*/ 702 h 713"/>
                <a:gd name="T16" fmla="*/ 0 w 2223"/>
                <a:gd name="T17" fmla="*/ 12 h 713"/>
                <a:gd name="T18" fmla="*/ 20 w 2223"/>
                <a:gd name="T19" fmla="*/ 702 h 713"/>
                <a:gd name="T20" fmla="*/ 10 w 2223"/>
                <a:gd name="T21" fmla="*/ 690 h 713"/>
                <a:gd name="T22" fmla="*/ 2213 w 2223"/>
                <a:gd name="T23" fmla="*/ 690 h 713"/>
                <a:gd name="T24" fmla="*/ 2203 w 2223"/>
                <a:gd name="T25" fmla="*/ 702 h 713"/>
                <a:gd name="T26" fmla="*/ 2203 w 2223"/>
                <a:gd name="T27" fmla="*/ 12 h 713"/>
                <a:gd name="T28" fmla="*/ 2213 w 2223"/>
                <a:gd name="T29" fmla="*/ 23 h 713"/>
                <a:gd name="T30" fmla="*/ 10 w 2223"/>
                <a:gd name="T31" fmla="*/ 23 h 713"/>
                <a:gd name="T32" fmla="*/ 20 w 2223"/>
                <a:gd name="T33" fmla="*/ 12 h 713"/>
                <a:gd name="T34" fmla="*/ 20 w 2223"/>
                <a:gd name="T35" fmla="*/ 70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3" h="713">
                  <a:moveTo>
                    <a:pt x="0" y="12"/>
                  </a:moveTo>
                  <a:lnTo>
                    <a:pt x="10" y="0"/>
                  </a:lnTo>
                  <a:lnTo>
                    <a:pt x="2213" y="0"/>
                  </a:lnTo>
                  <a:lnTo>
                    <a:pt x="2223" y="12"/>
                  </a:lnTo>
                  <a:lnTo>
                    <a:pt x="2223" y="702"/>
                  </a:lnTo>
                  <a:lnTo>
                    <a:pt x="2213" y="713"/>
                  </a:lnTo>
                  <a:lnTo>
                    <a:pt x="10" y="713"/>
                  </a:lnTo>
                  <a:lnTo>
                    <a:pt x="0" y="702"/>
                  </a:lnTo>
                  <a:lnTo>
                    <a:pt x="0" y="12"/>
                  </a:lnTo>
                  <a:close/>
                  <a:moveTo>
                    <a:pt x="20" y="702"/>
                  </a:moveTo>
                  <a:lnTo>
                    <a:pt x="10" y="690"/>
                  </a:lnTo>
                  <a:lnTo>
                    <a:pt x="2213" y="690"/>
                  </a:lnTo>
                  <a:lnTo>
                    <a:pt x="2203" y="702"/>
                  </a:lnTo>
                  <a:lnTo>
                    <a:pt x="2203" y="12"/>
                  </a:lnTo>
                  <a:lnTo>
                    <a:pt x="2213" y="23"/>
                  </a:lnTo>
                  <a:lnTo>
                    <a:pt x="10" y="23"/>
                  </a:lnTo>
                  <a:lnTo>
                    <a:pt x="20" y="12"/>
                  </a:lnTo>
                  <a:lnTo>
                    <a:pt x="20" y="702"/>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23" name="Rectangle 122"/>
            <p:cNvSpPr>
              <a:spLocks noChangeArrowheads="1"/>
            </p:cNvSpPr>
            <p:nvPr/>
          </p:nvSpPr>
          <p:spPr bwMode="auto">
            <a:xfrm>
              <a:off x="67430" y="2851547"/>
              <a:ext cx="1192530" cy="38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smtClean="0">
                  <a:ln>
                    <a:noFill/>
                  </a:ln>
                  <a:solidFill>
                    <a:srgbClr val="000000"/>
                  </a:solidFill>
                  <a:effectLst/>
                  <a:uLnTx/>
                  <a:uFillTx/>
                  <a:latin typeface="Arial"/>
                  <a:ea typeface="MS Mincho"/>
                  <a:cs typeface="Times New Roman"/>
                </a:rPr>
                <a:t>Jawatankuasa Pengurusan Akademik (JPA)</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24" name="Freeform 123"/>
            <p:cNvSpPr>
              <a:spLocks noEditPoints="1"/>
            </p:cNvSpPr>
            <p:nvPr/>
          </p:nvSpPr>
          <p:spPr bwMode="auto">
            <a:xfrm>
              <a:off x="318770" y="3241040"/>
              <a:ext cx="49530" cy="277495"/>
            </a:xfrm>
            <a:custGeom>
              <a:avLst/>
              <a:gdLst>
                <a:gd name="T0" fmla="*/ 39 w 78"/>
                <a:gd name="T1" fmla="*/ 437 h 437"/>
                <a:gd name="T2" fmla="*/ 39 w 78"/>
                <a:gd name="T3" fmla="*/ 80 h 437"/>
                <a:gd name="T4" fmla="*/ 49 w 78"/>
                <a:gd name="T5" fmla="*/ 80 h 437"/>
                <a:gd name="T6" fmla="*/ 49 w 78"/>
                <a:gd name="T7" fmla="*/ 437 h 437"/>
                <a:gd name="T8" fmla="*/ 39 w 78"/>
                <a:gd name="T9" fmla="*/ 437 h 437"/>
                <a:gd name="T10" fmla="*/ 0 w 78"/>
                <a:gd name="T11" fmla="*/ 92 h 437"/>
                <a:gd name="T12" fmla="*/ 39 w 78"/>
                <a:gd name="T13" fmla="*/ 0 h 437"/>
                <a:gd name="T14" fmla="*/ 78 w 78"/>
                <a:gd name="T15" fmla="*/ 92 h 437"/>
                <a:gd name="T16" fmla="*/ 0 w 78"/>
                <a:gd name="T17" fmla="*/ 9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37">
                  <a:moveTo>
                    <a:pt x="39" y="437"/>
                  </a:moveTo>
                  <a:lnTo>
                    <a:pt x="39" y="80"/>
                  </a:lnTo>
                  <a:lnTo>
                    <a:pt x="49" y="80"/>
                  </a:lnTo>
                  <a:lnTo>
                    <a:pt x="49" y="437"/>
                  </a:lnTo>
                  <a:lnTo>
                    <a:pt x="39" y="437"/>
                  </a:lnTo>
                  <a:close/>
                  <a:moveTo>
                    <a:pt x="0" y="92"/>
                  </a:moveTo>
                  <a:lnTo>
                    <a:pt x="39" y="0"/>
                  </a:lnTo>
                  <a:lnTo>
                    <a:pt x="78" y="92"/>
                  </a:lnTo>
                  <a:lnTo>
                    <a:pt x="0" y="92"/>
                  </a:lnTo>
                  <a:close/>
                </a:path>
              </a:pathLst>
            </a:custGeom>
            <a:solidFill>
              <a:srgbClr val="E36C0A"/>
            </a:solidFill>
            <a:ln w="0">
              <a:solidFill>
                <a:srgbClr val="E36C0A"/>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25" name="Freeform 124"/>
            <p:cNvSpPr>
              <a:spLocks noEditPoints="1"/>
            </p:cNvSpPr>
            <p:nvPr/>
          </p:nvSpPr>
          <p:spPr bwMode="auto">
            <a:xfrm>
              <a:off x="687070" y="3241040"/>
              <a:ext cx="50165" cy="277495"/>
            </a:xfrm>
            <a:custGeom>
              <a:avLst/>
              <a:gdLst>
                <a:gd name="T0" fmla="*/ 39 w 79"/>
                <a:gd name="T1" fmla="*/ 437 h 437"/>
                <a:gd name="T2" fmla="*/ 39 w 79"/>
                <a:gd name="T3" fmla="*/ 80 h 437"/>
                <a:gd name="T4" fmla="*/ 49 w 79"/>
                <a:gd name="T5" fmla="*/ 80 h 437"/>
                <a:gd name="T6" fmla="*/ 49 w 79"/>
                <a:gd name="T7" fmla="*/ 437 h 437"/>
                <a:gd name="T8" fmla="*/ 39 w 79"/>
                <a:gd name="T9" fmla="*/ 437 h 437"/>
                <a:gd name="T10" fmla="*/ 0 w 79"/>
                <a:gd name="T11" fmla="*/ 92 h 437"/>
                <a:gd name="T12" fmla="*/ 39 w 79"/>
                <a:gd name="T13" fmla="*/ 0 h 437"/>
                <a:gd name="T14" fmla="*/ 79 w 79"/>
                <a:gd name="T15" fmla="*/ 92 h 437"/>
                <a:gd name="T16" fmla="*/ 0 w 79"/>
                <a:gd name="T17" fmla="*/ 9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37">
                  <a:moveTo>
                    <a:pt x="39" y="437"/>
                  </a:moveTo>
                  <a:lnTo>
                    <a:pt x="39" y="80"/>
                  </a:lnTo>
                  <a:lnTo>
                    <a:pt x="49" y="80"/>
                  </a:lnTo>
                  <a:lnTo>
                    <a:pt x="49" y="437"/>
                  </a:lnTo>
                  <a:lnTo>
                    <a:pt x="39" y="437"/>
                  </a:lnTo>
                  <a:close/>
                  <a:moveTo>
                    <a:pt x="0" y="92"/>
                  </a:moveTo>
                  <a:lnTo>
                    <a:pt x="39" y="0"/>
                  </a:lnTo>
                  <a:lnTo>
                    <a:pt x="79" y="92"/>
                  </a:lnTo>
                  <a:lnTo>
                    <a:pt x="0" y="92"/>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26" name="Freeform 125"/>
            <p:cNvSpPr>
              <a:spLocks noEditPoints="1"/>
            </p:cNvSpPr>
            <p:nvPr/>
          </p:nvSpPr>
          <p:spPr bwMode="auto">
            <a:xfrm>
              <a:off x="1024255" y="3241040"/>
              <a:ext cx="50165" cy="269875"/>
            </a:xfrm>
            <a:custGeom>
              <a:avLst/>
              <a:gdLst>
                <a:gd name="T0" fmla="*/ 39 w 79"/>
                <a:gd name="T1" fmla="*/ 425 h 425"/>
                <a:gd name="T2" fmla="*/ 39 w 79"/>
                <a:gd name="T3" fmla="*/ 80 h 425"/>
                <a:gd name="T4" fmla="*/ 49 w 79"/>
                <a:gd name="T5" fmla="*/ 80 h 425"/>
                <a:gd name="T6" fmla="*/ 49 w 79"/>
                <a:gd name="T7" fmla="*/ 425 h 425"/>
                <a:gd name="T8" fmla="*/ 39 w 79"/>
                <a:gd name="T9" fmla="*/ 425 h 425"/>
                <a:gd name="T10" fmla="*/ 0 w 79"/>
                <a:gd name="T11" fmla="*/ 92 h 425"/>
                <a:gd name="T12" fmla="*/ 39 w 79"/>
                <a:gd name="T13" fmla="*/ 0 h 425"/>
                <a:gd name="T14" fmla="*/ 79 w 79"/>
                <a:gd name="T15" fmla="*/ 92 h 425"/>
                <a:gd name="T16" fmla="*/ 0 w 79"/>
                <a:gd name="T17" fmla="*/ 9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25">
                  <a:moveTo>
                    <a:pt x="39" y="425"/>
                  </a:moveTo>
                  <a:lnTo>
                    <a:pt x="39" y="80"/>
                  </a:lnTo>
                  <a:lnTo>
                    <a:pt x="49" y="80"/>
                  </a:lnTo>
                  <a:lnTo>
                    <a:pt x="49" y="425"/>
                  </a:lnTo>
                  <a:lnTo>
                    <a:pt x="39" y="425"/>
                  </a:lnTo>
                  <a:close/>
                  <a:moveTo>
                    <a:pt x="0" y="92"/>
                  </a:moveTo>
                  <a:lnTo>
                    <a:pt x="39" y="0"/>
                  </a:lnTo>
                  <a:lnTo>
                    <a:pt x="79" y="92"/>
                  </a:lnTo>
                  <a:lnTo>
                    <a:pt x="0" y="92"/>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27" name="Rectangle 126"/>
            <p:cNvSpPr>
              <a:spLocks noChangeArrowheads="1"/>
            </p:cNvSpPr>
            <p:nvPr/>
          </p:nvSpPr>
          <p:spPr bwMode="auto">
            <a:xfrm>
              <a:off x="62230" y="2255520"/>
              <a:ext cx="1268095" cy="277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28" name="Freeform 127"/>
            <p:cNvSpPr>
              <a:spLocks noEditPoints="1"/>
            </p:cNvSpPr>
            <p:nvPr/>
          </p:nvSpPr>
          <p:spPr bwMode="auto">
            <a:xfrm>
              <a:off x="56515" y="2247900"/>
              <a:ext cx="1280160" cy="292100"/>
            </a:xfrm>
            <a:custGeom>
              <a:avLst/>
              <a:gdLst>
                <a:gd name="T0" fmla="*/ 0 w 2016"/>
                <a:gd name="T1" fmla="*/ 12 h 460"/>
                <a:gd name="T2" fmla="*/ 9 w 2016"/>
                <a:gd name="T3" fmla="*/ 0 h 460"/>
                <a:gd name="T4" fmla="*/ 2006 w 2016"/>
                <a:gd name="T5" fmla="*/ 0 h 460"/>
                <a:gd name="T6" fmla="*/ 2016 w 2016"/>
                <a:gd name="T7" fmla="*/ 12 h 460"/>
                <a:gd name="T8" fmla="*/ 2016 w 2016"/>
                <a:gd name="T9" fmla="*/ 449 h 460"/>
                <a:gd name="T10" fmla="*/ 2006 w 2016"/>
                <a:gd name="T11" fmla="*/ 460 h 460"/>
                <a:gd name="T12" fmla="*/ 9 w 2016"/>
                <a:gd name="T13" fmla="*/ 460 h 460"/>
                <a:gd name="T14" fmla="*/ 0 w 2016"/>
                <a:gd name="T15" fmla="*/ 449 h 460"/>
                <a:gd name="T16" fmla="*/ 0 w 2016"/>
                <a:gd name="T17" fmla="*/ 12 h 460"/>
                <a:gd name="T18" fmla="*/ 19 w 2016"/>
                <a:gd name="T19" fmla="*/ 449 h 460"/>
                <a:gd name="T20" fmla="*/ 9 w 2016"/>
                <a:gd name="T21" fmla="*/ 437 h 460"/>
                <a:gd name="T22" fmla="*/ 2006 w 2016"/>
                <a:gd name="T23" fmla="*/ 437 h 460"/>
                <a:gd name="T24" fmla="*/ 1996 w 2016"/>
                <a:gd name="T25" fmla="*/ 449 h 460"/>
                <a:gd name="T26" fmla="*/ 1996 w 2016"/>
                <a:gd name="T27" fmla="*/ 12 h 460"/>
                <a:gd name="T28" fmla="*/ 2006 w 2016"/>
                <a:gd name="T29" fmla="*/ 23 h 460"/>
                <a:gd name="T30" fmla="*/ 9 w 2016"/>
                <a:gd name="T31" fmla="*/ 23 h 460"/>
                <a:gd name="T32" fmla="*/ 19 w 2016"/>
                <a:gd name="T33" fmla="*/ 12 h 460"/>
                <a:gd name="T34" fmla="*/ 19 w 2016"/>
                <a:gd name="T35" fmla="*/ 44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6" h="460">
                  <a:moveTo>
                    <a:pt x="0" y="12"/>
                  </a:moveTo>
                  <a:lnTo>
                    <a:pt x="9" y="0"/>
                  </a:lnTo>
                  <a:lnTo>
                    <a:pt x="2006" y="0"/>
                  </a:lnTo>
                  <a:lnTo>
                    <a:pt x="2016" y="12"/>
                  </a:lnTo>
                  <a:lnTo>
                    <a:pt x="2016" y="449"/>
                  </a:lnTo>
                  <a:lnTo>
                    <a:pt x="2006" y="460"/>
                  </a:lnTo>
                  <a:lnTo>
                    <a:pt x="9" y="460"/>
                  </a:lnTo>
                  <a:lnTo>
                    <a:pt x="0" y="449"/>
                  </a:lnTo>
                  <a:lnTo>
                    <a:pt x="0" y="12"/>
                  </a:lnTo>
                  <a:close/>
                  <a:moveTo>
                    <a:pt x="19" y="449"/>
                  </a:moveTo>
                  <a:lnTo>
                    <a:pt x="9" y="437"/>
                  </a:lnTo>
                  <a:lnTo>
                    <a:pt x="2006" y="437"/>
                  </a:lnTo>
                  <a:lnTo>
                    <a:pt x="1996" y="449"/>
                  </a:lnTo>
                  <a:lnTo>
                    <a:pt x="1996" y="12"/>
                  </a:lnTo>
                  <a:lnTo>
                    <a:pt x="2006" y="23"/>
                  </a:lnTo>
                  <a:lnTo>
                    <a:pt x="9" y="23"/>
                  </a:lnTo>
                  <a:lnTo>
                    <a:pt x="19" y="12"/>
                  </a:lnTo>
                  <a:lnTo>
                    <a:pt x="19" y="44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29" name="Rectangle 128"/>
            <p:cNvSpPr>
              <a:spLocks noChangeArrowheads="1"/>
            </p:cNvSpPr>
            <p:nvPr/>
          </p:nvSpPr>
          <p:spPr bwMode="auto">
            <a:xfrm>
              <a:off x="219075" y="2332313"/>
              <a:ext cx="980440" cy="12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Arial"/>
                  <a:ea typeface="MS Mincho"/>
                  <a:cs typeface="Times New Roman"/>
                </a:rPr>
                <a:t>University Senate</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30" name="Freeform 129"/>
            <p:cNvSpPr>
              <a:spLocks noEditPoints="1"/>
            </p:cNvSpPr>
            <p:nvPr/>
          </p:nvSpPr>
          <p:spPr bwMode="auto">
            <a:xfrm>
              <a:off x="318770" y="2533015"/>
              <a:ext cx="49530" cy="276860"/>
            </a:xfrm>
            <a:custGeom>
              <a:avLst/>
              <a:gdLst>
                <a:gd name="T0" fmla="*/ 39 w 78"/>
                <a:gd name="T1" fmla="*/ 436 h 436"/>
                <a:gd name="T2" fmla="*/ 39 w 78"/>
                <a:gd name="T3" fmla="*/ 80 h 436"/>
                <a:gd name="T4" fmla="*/ 49 w 78"/>
                <a:gd name="T5" fmla="*/ 80 h 436"/>
                <a:gd name="T6" fmla="*/ 49 w 78"/>
                <a:gd name="T7" fmla="*/ 436 h 436"/>
                <a:gd name="T8" fmla="*/ 39 w 78"/>
                <a:gd name="T9" fmla="*/ 436 h 436"/>
                <a:gd name="T10" fmla="*/ 0 w 78"/>
                <a:gd name="T11" fmla="*/ 92 h 436"/>
                <a:gd name="T12" fmla="*/ 39 w 78"/>
                <a:gd name="T13" fmla="*/ 0 h 436"/>
                <a:gd name="T14" fmla="*/ 78 w 78"/>
                <a:gd name="T15" fmla="*/ 92 h 436"/>
                <a:gd name="T16" fmla="*/ 0 w 78"/>
                <a:gd name="T17" fmla="*/ 9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36">
                  <a:moveTo>
                    <a:pt x="39" y="436"/>
                  </a:moveTo>
                  <a:lnTo>
                    <a:pt x="39" y="80"/>
                  </a:lnTo>
                  <a:lnTo>
                    <a:pt x="49" y="80"/>
                  </a:lnTo>
                  <a:lnTo>
                    <a:pt x="49" y="436"/>
                  </a:lnTo>
                  <a:lnTo>
                    <a:pt x="39" y="436"/>
                  </a:lnTo>
                  <a:close/>
                  <a:moveTo>
                    <a:pt x="0" y="92"/>
                  </a:moveTo>
                  <a:lnTo>
                    <a:pt x="39" y="0"/>
                  </a:lnTo>
                  <a:lnTo>
                    <a:pt x="78" y="92"/>
                  </a:lnTo>
                  <a:lnTo>
                    <a:pt x="0" y="92"/>
                  </a:lnTo>
                  <a:close/>
                </a:path>
              </a:pathLst>
            </a:custGeom>
            <a:solidFill>
              <a:srgbClr val="E36C0A"/>
            </a:solidFill>
            <a:ln w="0">
              <a:solidFill>
                <a:srgbClr val="E36C0A"/>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31" name="Freeform 130"/>
            <p:cNvSpPr>
              <a:spLocks noEditPoints="1"/>
            </p:cNvSpPr>
            <p:nvPr/>
          </p:nvSpPr>
          <p:spPr bwMode="auto">
            <a:xfrm>
              <a:off x="674370" y="2533015"/>
              <a:ext cx="50165" cy="276860"/>
            </a:xfrm>
            <a:custGeom>
              <a:avLst/>
              <a:gdLst>
                <a:gd name="T0" fmla="*/ 40 w 79"/>
                <a:gd name="T1" fmla="*/ 436 h 436"/>
                <a:gd name="T2" fmla="*/ 40 w 79"/>
                <a:gd name="T3" fmla="*/ 80 h 436"/>
                <a:gd name="T4" fmla="*/ 49 w 79"/>
                <a:gd name="T5" fmla="*/ 80 h 436"/>
                <a:gd name="T6" fmla="*/ 49 w 79"/>
                <a:gd name="T7" fmla="*/ 436 h 436"/>
                <a:gd name="T8" fmla="*/ 40 w 79"/>
                <a:gd name="T9" fmla="*/ 436 h 436"/>
                <a:gd name="T10" fmla="*/ 0 w 79"/>
                <a:gd name="T11" fmla="*/ 92 h 436"/>
                <a:gd name="T12" fmla="*/ 40 w 79"/>
                <a:gd name="T13" fmla="*/ 0 h 436"/>
                <a:gd name="T14" fmla="*/ 79 w 79"/>
                <a:gd name="T15" fmla="*/ 92 h 436"/>
                <a:gd name="T16" fmla="*/ 0 w 79"/>
                <a:gd name="T17" fmla="*/ 9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36">
                  <a:moveTo>
                    <a:pt x="40" y="436"/>
                  </a:moveTo>
                  <a:lnTo>
                    <a:pt x="40" y="80"/>
                  </a:lnTo>
                  <a:lnTo>
                    <a:pt x="49" y="80"/>
                  </a:lnTo>
                  <a:lnTo>
                    <a:pt x="49" y="436"/>
                  </a:lnTo>
                  <a:lnTo>
                    <a:pt x="40" y="436"/>
                  </a:lnTo>
                  <a:close/>
                  <a:moveTo>
                    <a:pt x="0" y="92"/>
                  </a:moveTo>
                  <a:lnTo>
                    <a:pt x="40" y="0"/>
                  </a:lnTo>
                  <a:lnTo>
                    <a:pt x="79" y="92"/>
                  </a:lnTo>
                  <a:lnTo>
                    <a:pt x="0" y="92"/>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32" name="Freeform 131"/>
            <p:cNvSpPr>
              <a:spLocks noEditPoints="1"/>
            </p:cNvSpPr>
            <p:nvPr/>
          </p:nvSpPr>
          <p:spPr bwMode="auto">
            <a:xfrm>
              <a:off x="1024255" y="2533015"/>
              <a:ext cx="50165" cy="269875"/>
            </a:xfrm>
            <a:custGeom>
              <a:avLst/>
              <a:gdLst>
                <a:gd name="T0" fmla="*/ 39 w 79"/>
                <a:gd name="T1" fmla="*/ 425 h 425"/>
                <a:gd name="T2" fmla="*/ 39 w 79"/>
                <a:gd name="T3" fmla="*/ 80 h 425"/>
                <a:gd name="T4" fmla="*/ 49 w 79"/>
                <a:gd name="T5" fmla="*/ 80 h 425"/>
                <a:gd name="T6" fmla="*/ 49 w 79"/>
                <a:gd name="T7" fmla="*/ 425 h 425"/>
                <a:gd name="T8" fmla="*/ 39 w 79"/>
                <a:gd name="T9" fmla="*/ 425 h 425"/>
                <a:gd name="T10" fmla="*/ 0 w 79"/>
                <a:gd name="T11" fmla="*/ 92 h 425"/>
                <a:gd name="T12" fmla="*/ 39 w 79"/>
                <a:gd name="T13" fmla="*/ 0 h 425"/>
                <a:gd name="T14" fmla="*/ 79 w 79"/>
                <a:gd name="T15" fmla="*/ 92 h 425"/>
                <a:gd name="T16" fmla="*/ 0 w 79"/>
                <a:gd name="T17" fmla="*/ 9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25">
                  <a:moveTo>
                    <a:pt x="39" y="425"/>
                  </a:moveTo>
                  <a:lnTo>
                    <a:pt x="39" y="80"/>
                  </a:lnTo>
                  <a:lnTo>
                    <a:pt x="49" y="80"/>
                  </a:lnTo>
                  <a:lnTo>
                    <a:pt x="49" y="425"/>
                  </a:lnTo>
                  <a:lnTo>
                    <a:pt x="39" y="425"/>
                  </a:lnTo>
                  <a:close/>
                  <a:moveTo>
                    <a:pt x="0" y="92"/>
                  </a:moveTo>
                  <a:lnTo>
                    <a:pt x="39" y="0"/>
                  </a:lnTo>
                  <a:lnTo>
                    <a:pt x="79" y="92"/>
                  </a:lnTo>
                  <a:lnTo>
                    <a:pt x="0" y="92"/>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33" name="Rectangle 132"/>
            <p:cNvSpPr>
              <a:spLocks noChangeArrowheads="1"/>
            </p:cNvSpPr>
            <p:nvPr/>
          </p:nvSpPr>
          <p:spPr bwMode="auto">
            <a:xfrm>
              <a:off x="1186815" y="1656715"/>
              <a:ext cx="705485" cy="328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34" name="Rectangle 133"/>
            <p:cNvSpPr>
              <a:spLocks noChangeArrowheads="1"/>
            </p:cNvSpPr>
            <p:nvPr/>
          </p:nvSpPr>
          <p:spPr bwMode="auto">
            <a:xfrm>
              <a:off x="1237615" y="1696703"/>
              <a:ext cx="605790" cy="37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a:ln>
                    <a:noFill/>
                  </a:ln>
                  <a:solidFill>
                    <a:srgbClr val="000000"/>
                  </a:solidFill>
                  <a:effectLst/>
                  <a:uLnTx/>
                  <a:uFillTx/>
                  <a:latin typeface="Calibri"/>
                  <a:ea typeface="MS Mincho"/>
                  <a:cs typeface="Times New Roman"/>
                </a:rPr>
                <a:t>Course Coordinator</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35" name="Rectangle 134"/>
            <p:cNvSpPr>
              <a:spLocks noChangeArrowheads="1"/>
            </p:cNvSpPr>
            <p:nvPr/>
          </p:nvSpPr>
          <p:spPr bwMode="auto">
            <a:xfrm>
              <a:off x="3516630" y="2802890"/>
              <a:ext cx="936625" cy="277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36" name="Freeform 135"/>
            <p:cNvSpPr>
              <a:spLocks noEditPoints="1"/>
            </p:cNvSpPr>
            <p:nvPr/>
          </p:nvSpPr>
          <p:spPr bwMode="auto">
            <a:xfrm>
              <a:off x="3166745" y="2795270"/>
              <a:ext cx="1948815" cy="292100"/>
            </a:xfrm>
            <a:custGeom>
              <a:avLst/>
              <a:gdLst>
                <a:gd name="T0" fmla="*/ 0 w 1495"/>
                <a:gd name="T1" fmla="*/ 12 h 460"/>
                <a:gd name="T2" fmla="*/ 10 w 1495"/>
                <a:gd name="T3" fmla="*/ 0 h 460"/>
                <a:gd name="T4" fmla="*/ 1485 w 1495"/>
                <a:gd name="T5" fmla="*/ 0 h 460"/>
                <a:gd name="T6" fmla="*/ 1495 w 1495"/>
                <a:gd name="T7" fmla="*/ 12 h 460"/>
                <a:gd name="T8" fmla="*/ 1495 w 1495"/>
                <a:gd name="T9" fmla="*/ 449 h 460"/>
                <a:gd name="T10" fmla="*/ 1485 w 1495"/>
                <a:gd name="T11" fmla="*/ 460 h 460"/>
                <a:gd name="T12" fmla="*/ 10 w 1495"/>
                <a:gd name="T13" fmla="*/ 460 h 460"/>
                <a:gd name="T14" fmla="*/ 0 w 1495"/>
                <a:gd name="T15" fmla="*/ 449 h 460"/>
                <a:gd name="T16" fmla="*/ 0 w 1495"/>
                <a:gd name="T17" fmla="*/ 12 h 460"/>
                <a:gd name="T18" fmla="*/ 19 w 1495"/>
                <a:gd name="T19" fmla="*/ 449 h 460"/>
                <a:gd name="T20" fmla="*/ 10 w 1495"/>
                <a:gd name="T21" fmla="*/ 437 h 460"/>
                <a:gd name="T22" fmla="*/ 1485 w 1495"/>
                <a:gd name="T23" fmla="*/ 437 h 460"/>
                <a:gd name="T24" fmla="*/ 1475 w 1495"/>
                <a:gd name="T25" fmla="*/ 449 h 460"/>
                <a:gd name="T26" fmla="*/ 1475 w 1495"/>
                <a:gd name="T27" fmla="*/ 12 h 460"/>
                <a:gd name="T28" fmla="*/ 1485 w 1495"/>
                <a:gd name="T29" fmla="*/ 23 h 460"/>
                <a:gd name="T30" fmla="*/ 10 w 1495"/>
                <a:gd name="T31" fmla="*/ 23 h 460"/>
                <a:gd name="T32" fmla="*/ 19 w 1495"/>
                <a:gd name="T33" fmla="*/ 12 h 460"/>
                <a:gd name="T34" fmla="*/ 19 w 1495"/>
                <a:gd name="T35" fmla="*/ 44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5" h="460">
                  <a:moveTo>
                    <a:pt x="0" y="12"/>
                  </a:moveTo>
                  <a:lnTo>
                    <a:pt x="10" y="0"/>
                  </a:lnTo>
                  <a:lnTo>
                    <a:pt x="1485" y="0"/>
                  </a:lnTo>
                  <a:lnTo>
                    <a:pt x="1495" y="12"/>
                  </a:lnTo>
                  <a:lnTo>
                    <a:pt x="1495" y="449"/>
                  </a:lnTo>
                  <a:lnTo>
                    <a:pt x="1485" y="460"/>
                  </a:lnTo>
                  <a:lnTo>
                    <a:pt x="10" y="460"/>
                  </a:lnTo>
                  <a:lnTo>
                    <a:pt x="0" y="449"/>
                  </a:lnTo>
                  <a:lnTo>
                    <a:pt x="0" y="12"/>
                  </a:lnTo>
                  <a:close/>
                  <a:moveTo>
                    <a:pt x="19" y="449"/>
                  </a:moveTo>
                  <a:lnTo>
                    <a:pt x="10" y="437"/>
                  </a:lnTo>
                  <a:lnTo>
                    <a:pt x="1485" y="437"/>
                  </a:lnTo>
                  <a:lnTo>
                    <a:pt x="1475" y="449"/>
                  </a:lnTo>
                  <a:lnTo>
                    <a:pt x="1475" y="12"/>
                  </a:lnTo>
                  <a:lnTo>
                    <a:pt x="1485" y="23"/>
                  </a:lnTo>
                  <a:lnTo>
                    <a:pt x="10" y="23"/>
                  </a:lnTo>
                  <a:lnTo>
                    <a:pt x="19" y="12"/>
                  </a:lnTo>
                  <a:lnTo>
                    <a:pt x="19" y="44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37" name="Rectangle 136">
              <a:hlinkClick r:id="rId6" action="ppaction://hlinkfile"/>
            </p:cNvPr>
            <p:cNvSpPr>
              <a:spLocks noChangeArrowheads="1"/>
            </p:cNvSpPr>
            <p:nvPr/>
          </p:nvSpPr>
          <p:spPr bwMode="auto">
            <a:xfrm>
              <a:off x="3818890" y="2867594"/>
              <a:ext cx="791210" cy="14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100" b="1" i="0" u="none" strike="noStrike" kern="0" cap="none" spc="0" normalizeH="0" baseline="0" noProof="0" dirty="0">
                  <a:ln>
                    <a:noFill/>
                  </a:ln>
                  <a:solidFill>
                    <a:srgbClr val="000000"/>
                  </a:solidFill>
                  <a:effectLst/>
                  <a:uLnTx/>
                  <a:uFillTx/>
                  <a:latin typeface="Calibri"/>
                  <a:ea typeface="MS Mincho"/>
                  <a:cs typeface="Times New Roman"/>
                </a:rPr>
                <a:t>Assessment</a:t>
              </a:r>
              <a:endParaRPr kumimoji="0" lang="en-MY" sz="11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38" name="Freeform 137"/>
            <p:cNvSpPr>
              <a:spLocks noEditPoints="1"/>
            </p:cNvSpPr>
            <p:nvPr/>
          </p:nvSpPr>
          <p:spPr bwMode="auto">
            <a:xfrm>
              <a:off x="3622675" y="3080385"/>
              <a:ext cx="50165" cy="351790"/>
            </a:xfrm>
            <a:custGeom>
              <a:avLst/>
              <a:gdLst>
                <a:gd name="T0" fmla="*/ 39 w 79"/>
                <a:gd name="T1" fmla="*/ 0 h 690"/>
                <a:gd name="T2" fmla="*/ 39 w 79"/>
                <a:gd name="T3" fmla="*/ 609 h 690"/>
                <a:gd name="T4" fmla="*/ 29 w 79"/>
                <a:gd name="T5" fmla="*/ 609 h 690"/>
                <a:gd name="T6" fmla="*/ 29 w 79"/>
                <a:gd name="T7" fmla="*/ 0 h 690"/>
                <a:gd name="T8" fmla="*/ 39 w 79"/>
                <a:gd name="T9" fmla="*/ 0 h 690"/>
                <a:gd name="T10" fmla="*/ 79 w 79"/>
                <a:gd name="T11" fmla="*/ 598 h 690"/>
                <a:gd name="T12" fmla="*/ 39 w 79"/>
                <a:gd name="T13" fmla="*/ 690 h 690"/>
                <a:gd name="T14" fmla="*/ 0 w 79"/>
                <a:gd name="T15" fmla="*/ 598 h 690"/>
                <a:gd name="T16" fmla="*/ 79 w 79"/>
                <a:gd name="T17" fmla="*/ 598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690">
                  <a:moveTo>
                    <a:pt x="39" y="0"/>
                  </a:moveTo>
                  <a:lnTo>
                    <a:pt x="39" y="609"/>
                  </a:lnTo>
                  <a:lnTo>
                    <a:pt x="29" y="609"/>
                  </a:lnTo>
                  <a:lnTo>
                    <a:pt x="29" y="0"/>
                  </a:lnTo>
                  <a:lnTo>
                    <a:pt x="39" y="0"/>
                  </a:lnTo>
                  <a:close/>
                  <a:moveTo>
                    <a:pt x="79" y="598"/>
                  </a:moveTo>
                  <a:lnTo>
                    <a:pt x="39" y="690"/>
                  </a:lnTo>
                  <a:lnTo>
                    <a:pt x="0" y="598"/>
                  </a:lnTo>
                  <a:lnTo>
                    <a:pt x="79" y="598"/>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39" name="Freeform 138"/>
            <p:cNvSpPr>
              <a:spLocks noEditPoints="1"/>
            </p:cNvSpPr>
            <p:nvPr/>
          </p:nvSpPr>
          <p:spPr bwMode="auto">
            <a:xfrm>
              <a:off x="1892300" y="1795145"/>
              <a:ext cx="181610" cy="58420"/>
            </a:xfrm>
            <a:custGeom>
              <a:avLst/>
              <a:gdLst>
                <a:gd name="T0" fmla="*/ 0 w 286"/>
                <a:gd name="T1" fmla="*/ 46 h 92"/>
                <a:gd name="T2" fmla="*/ 217 w 286"/>
                <a:gd name="T3" fmla="*/ 46 h 92"/>
                <a:gd name="T4" fmla="*/ 217 w 286"/>
                <a:gd name="T5" fmla="*/ 58 h 92"/>
                <a:gd name="T6" fmla="*/ 0 w 286"/>
                <a:gd name="T7" fmla="*/ 58 h 92"/>
                <a:gd name="T8" fmla="*/ 0 w 286"/>
                <a:gd name="T9" fmla="*/ 46 h 92"/>
                <a:gd name="T10" fmla="*/ 207 w 286"/>
                <a:gd name="T11" fmla="*/ 0 h 92"/>
                <a:gd name="T12" fmla="*/ 286 w 286"/>
                <a:gd name="T13" fmla="*/ 46 h 92"/>
                <a:gd name="T14" fmla="*/ 207 w 286"/>
                <a:gd name="T15" fmla="*/ 92 h 92"/>
                <a:gd name="T16" fmla="*/ 207 w 286"/>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92">
                  <a:moveTo>
                    <a:pt x="0" y="46"/>
                  </a:moveTo>
                  <a:lnTo>
                    <a:pt x="217" y="46"/>
                  </a:lnTo>
                  <a:lnTo>
                    <a:pt x="217" y="58"/>
                  </a:lnTo>
                  <a:lnTo>
                    <a:pt x="0" y="58"/>
                  </a:lnTo>
                  <a:lnTo>
                    <a:pt x="0" y="46"/>
                  </a:lnTo>
                  <a:close/>
                  <a:moveTo>
                    <a:pt x="207" y="0"/>
                  </a:moveTo>
                  <a:lnTo>
                    <a:pt x="286" y="46"/>
                  </a:lnTo>
                  <a:lnTo>
                    <a:pt x="207" y="92"/>
                  </a:lnTo>
                  <a:lnTo>
                    <a:pt x="207" y="0"/>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40" name="Rectangle 139"/>
            <p:cNvSpPr>
              <a:spLocks noChangeArrowheads="1"/>
            </p:cNvSpPr>
            <p:nvPr/>
          </p:nvSpPr>
          <p:spPr bwMode="auto">
            <a:xfrm>
              <a:off x="3173095" y="2255520"/>
              <a:ext cx="1628775" cy="277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41" name="Freeform 140"/>
            <p:cNvSpPr>
              <a:spLocks noEditPoints="1"/>
            </p:cNvSpPr>
            <p:nvPr/>
          </p:nvSpPr>
          <p:spPr bwMode="auto">
            <a:xfrm>
              <a:off x="3166745" y="2247900"/>
              <a:ext cx="1948815" cy="292100"/>
            </a:xfrm>
            <a:custGeom>
              <a:avLst/>
              <a:gdLst>
                <a:gd name="T0" fmla="*/ 0 w 1495"/>
                <a:gd name="T1" fmla="*/ 12 h 460"/>
                <a:gd name="T2" fmla="*/ 10 w 1495"/>
                <a:gd name="T3" fmla="*/ 0 h 460"/>
                <a:gd name="T4" fmla="*/ 1485 w 1495"/>
                <a:gd name="T5" fmla="*/ 0 h 460"/>
                <a:gd name="T6" fmla="*/ 1495 w 1495"/>
                <a:gd name="T7" fmla="*/ 12 h 460"/>
                <a:gd name="T8" fmla="*/ 1495 w 1495"/>
                <a:gd name="T9" fmla="*/ 449 h 460"/>
                <a:gd name="T10" fmla="*/ 1485 w 1495"/>
                <a:gd name="T11" fmla="*/ 460 h 460"/>
                <a:gd name="T12" fmla="*/ 10 w 1495"/>
                <a:gd name="T13" fmla="*/ 460 h 460"/>
                <a:gd name="T14" fmla="*/ 0 w 1495"/>
                <a:gd name="T15" fmla="*/ 449 h 460"/>
                <a:gd name="T16" fmla="*/ 0 w 1495"/>
                <a:gd name="T17" fmla="*/ 12 h 460"/>
                <a:gd name="T18" fmla="*/ 19 w 1495"/>
                <a:gd name="T19" fmla="*/ 449 h 460"/>
                <a:gd name="T20" fmla="*/ 10 w 1495"/>
                <a:gd name="T21" fmla="*/ 437 h 460"/>
                <a:gd name="T22" fmla="*/ 1485 w 1495"/>
                <a:gd name="T23" fmla="*/ 437 h 460"/>
                <a:gd name="T24" fmla="*/ 1475 w 1495"/>
                <a:gd name="T25" fmla="*/ 449 h 460"/>
                <a:gd name="T26" fmla="*/ 1475 w 1495"/>
                <a:gd name="T27" fmla="*/ 12 h 460"/>
                <a:gd name="T28" fmla="*/ 1485 w 1495"/>
                <a:gd name="T29" fmla="*/ 23 h 460"/>
                <a:gd name="T30" fmla="*/ 10 w 1495"/>
                <a:gd name="T31" fmla="*/ 23 h 460"/>
                <a:gd name="T32" fmla="*/ 19 w 1495"/>
                <a:gd name="T33" fmla="*/ 12 h 460"/>
                <a:gd name="T34" fmla="*/ 19 w 1495"/>
                <a:gd name="T35" fmla="*/ 44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5" h="460">
                  <a:moveTo>
                    <a:pt x="0" y="12"/>
                  </a:moveTo>
                  <a:lnTo>
                    <a:pt x="10" y="0"/>
                  </a:lnTo>
                  <a:lnTo>
                    <a:pt x="1485" y="0"/>
                  </a:lnTo>
                  <a:lnTo>
                    <a:pt x="1495" y="12"/>
                  </a:lnTo>
                  <a:lnTo>
                    <a:pt x="1495" y="449"/>
                  </a:lnTo>
                  <a:lnTo>
                    <a:pt x="1485" y="460"/>
                  </a:lnTo>
                  <a:lnTo>
                    <a:pt x="10" y="460"/>
                  </a:lnTo>
                  <a:lnTo>
                    <a:pt x="0" y="449"/>
                  </a:lnTo>
                  <a:lnTo>
                    <a:pt x="0" y="12"/>
                  </a:lnTo>
                  <a:close/>
                  <a:moveTo>
                    <a:pt x="19" y="449"/>
                  </a:moveTo>
                  <a:lnTo>
                    <a:pt x="10" y="437"/>
                  </a:lnTo>
                  <a:lnTo>
                    <a:pt x="1485" y="437"/>
                  </a:lnTo>
                  <a:lnTo>
                    <a:pt x="1475" y="449"/>
                  </a:lnTo>
                  <a:lnTo>
                    <a:pt x="1475" y="12"/>
                  </a:lnTo>
                  <a:lnTo>
                    <a:pt x="1485" y="23"/>
                  </a:lnTo>
                  <a:lnTo>
                    <a:pt x="10" y="23"/>
                  </a:lnTo>
                  <a:lnTo>
                    <a:pt x="19" y="12"/>
                  </a:lnTo>
                  <a:lnTo>
                    <a:pt x="19" y="44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42" name="Rectangle 141">
              <a:hlinkClick r:id="rId7" action="ppaction://hlinkfile"/>
            </p:cNvPr>
            <p:cNvSpPr>
              <a:spLocks noChangeArrowheads="1"/>
            </p:cNvSpPr>
            <p:nvPr/>
          </p:nvSpPr>
          <p:spPr bwMode="auto">
            <a:xfrm>
              <a:off x="3965575" y="2320359"/>
              <a:ext cx="556260" cy="14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100" b="1" i="0" u="none" strike="noStrike" kern="0" cap="none" spc="0" normalizeH="0" baseline="0" noProof="0" dirty="0">
                  <a:ln>
                    <a:noFill/>
                  </a:ln>
                  <a:solidFill>
                    <a:srgbClr val="000000"/>
                  </a:solidFill>
                  <a:effectLst/>
                  <a:uLnTx/>
                  <a:uFillTx/>
                  <a:latin typeface="Calibri"/>
                  <a:ea typeface="MS Mincho"/>
                  <a:cs typeface="Times New Roman"/>
                </a:rPr>
                <a:t>Delivery </a:t>
              </a:r>
              <a:endParaRPr kumimoji="0" lang="en-MY" sz="11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43" name="Freeform 142"/>
            <p:cNvSpPr>
              <a:spLocks noEditPoints="1"/>
            </p:cNvSpPr>
            <p:nvPr/>
          </p:nvSpPr>
          <p:spPr bwMode="auto">
            <a:xfrm>
              <a:off x="3616325" y="2533015"/>
              <a:ext cx="50165" cy="276860"/>
            </a:xfrm>
            <a:custGeom>
              <a:avLst/>
              <a:gdLst>
                <a:gd name="T0" fmla="*/ 49 w 79"/>
                <a:gd name="T1" fmla="*/ 0 h 436"/>
                <a:gd name="T2" fmla="*/ 49 w 79"/>
                <a:gd name="T3" fmla="*/ 356 h 436"/>
                <a:gd name="T4" fmla="*/ 39 w 79"/>
                <a:gd name="T5" fmla="*/ 356 h 436"/>
                <a:gd name="T6" fmla="*/ 39 w 79"/>
                <a:gd name="T7" fmla="*/ 0 h 436"/>
                <a:gd name="T8" fmla="*/ 49 w 79"/>
                <a:gd name="T9" fmla="*/ 0 h 436"/>
                <a:gd name="T10" fmla="*/ 79 w 79"/>
                <a:gd name="T11" fmla="*/ 344 h 436"/>
                <a:gd name="T12" fmla="*/ 39 w 79"/>
                <a:gd name="T13" fmla="*/ 436 h 436"/>
                <a:gd name="T14" fmla="*/ 0 w 79"/>
                <a:gd name="T15" fmla="*/ 344 h 436"/>
                <a:gd name="T16" fmla="*/ 79 w 79"/>
                <a:gd name="T17" fmla="*/ 34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36">
                  <a:moveTo>
                    <a:pt x="49" y="0"/>
                  </a:moveTo>
                  <a:lnTo>
                    <a:pt x="49" y="356"/>
                  </a:lnTo>
                  <a:lnTo>
                    <a:pt x="39" y="356"/>
                  </a:lnTo>
                  <a:lnTo>
                    <a:pt x="39" y="0"/>
                  </a:lnTo>
                  <a:lnTo>
                    <a:pt x="49" y="0"/>
                  </a:lnTo>
                  <a:close/>
                  <a:moveTo>
                    <a:pt x="79" y="344"/>
                  </a:moveTo>
                  <a:lnTo>
                    <a:pt x="39" y="436"/>
                  </a:lnTo>
                  <a:lnTo>
                    <a:pt x="0" y="344"/>
                  </a:lnTo>
                  <a:lnTo>
                    <a:pt x="79" y="344"/>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grpSp>
          <p:nvGrpSpPr>
            <p:cNvPr id="144" name="Group 143"/>
            <p:cNvGrpSpPr>
              <a:grpSpLocks/>
            </p:cNvGrpSpPr>
            <p:nvPr/>
          </p:nvGrpSpPr>
          <p:grpSpPr bwMode="auto">
            <a:xfrm>
              <a:off x="3511550" y="664210"/>
              <a:ext cx="1098550" cy="836295"/>
              <a:chOff x="6544" y="-183"/>
              <a:chExt cx="1730" cy="1317"/>
            </a:xfrm>
          </p:grpSpPr>
          <p:sp>
            <p:nvSpPr>
              <p:cNvPr id="168" name="Rectangle 167"/>
              <p:cNvSpPr>
                <a:spLocks noChangeArrowheads="1"/>
              </p:cNvSpPr>
              <p:nvPr/>
            </p:nvSpPr>
            <p:spPr bwMode="auto">
              <a:xfrm>
                <a:off x="6570" y="449"/>
                <a:ext cx="1433" cy="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69" name="Freeform 168"/>
              <p:cNvSpPr>
                <a:spLocks noEditPoints="1"/>
              </p:cNvSpPr>
              <p:nvPr/>
            </p:nvSpPr>
            <p:spPr bwMode="auto">
              <a:xfrm>
                <a:off x="6553" y="-183"/>
                <a:ext cx="1721" cy="1317"/>
              </a:xfrm>
              <a:custGeom>
                <a:avLst/>
                <a:gdLst>
                  <a:gd name="T0" fmla="*/ 0 w 1987"/>
                  <a:gd name="T1" fmla="*/ 11 h 758"/>
                  <a:gd name="T2" fmla="*/ 10 w 1987"/>
                  <a:gd name="T3" fmla="*/ 0 h 758"/>
                  <a:gd name="T4" fmla="*/ 1977 w 1987"/>
                  <a:gd name="T5" fmla="*/ 0 h 758"/>
                  <a:gd name="T6" fmla="*/ 1987 w 1987"/>
                  <a:gd name="T7" fmla="*/ 11 h 758"/>
                  <a:gd name="T8" fmla="*/ 1987 w 1987"/>
                  <a:gd name="T9" fmla="*/ 747 h 758"/>
                  <a:gd name="T10" fmla="*/ 1977 w 1987"/>
                  <a:gd name="T11" fmla="*/ 758 h 758"/>
                  <a:gd name="T12" fmla="*/ 10 w 1987"/>
                  <a:gd name="T13" fmla="*/ 758 h 758"/>
                  <a:gd name="T14" fmla="*/ 0 w 1987"/>
                  <a:gd name="T15" fmla="*/ 747 h 758"/>
                  <a:gd name="T16" fmla="*/ 0 w 1987"/>
                  <a:gd name="T17" fmla="*/ 11 h 758"/>
                  <a:gd name="T18" fmla="*/ 20 w 1987"/>
                  <a:gd name="T19" fmla="*/ 747 h 758"/>
                  <a:gd name="T20" fmla="*/ 10 w 1987"/>
                  <a:gd name="T21" fmla="*/ 735 h 758"/>
                  <a:gd name="T22" fmla="*/ 1977 w 1987"/>
                  <a:gd name="T23" fmla="*/ 735 h 758"/>
                  <a:gd name="T24" fmla="*/ 1967 w 1987"/>
                  <a:gd name="T25" fmla="*/ 747 h 758"/>
                  <a:gd name="T26" fmla="*/ 1967 w 1987"/>
                  <a:gd name="T27" fmla="*/ 11 h 758"/>
                  <a:gd name="T28" fmla="*/ 1977 w 1987"/>
                  <a:gd name="T29" fmla="*/ 23 h 758"/>
                  <a:gd name="T30" fmla="*/ 10 w 1987"/>
                  <a:gd name="T31" fmla="*/ 23 h 758"/>
                  <a:gd name="T32" fmla="*/ 20 w 1987"/>
                  <a:gd name="T33" fmla="*/ 11 h 758"/>
                  <a:gd name="T34" fmla="*/ 20 w 1987"/>
                  <a:gd name="T35" fmla="*/ 747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7" h="758">
                    <a:moveTo>
                      <a:pt x="0" y="11"/>
                    </a:moveTo>
                    <a:lnTo>
                      <a:pt x="10" y="0"/>
                    </a:lnTo>
                    <a:lnTo>
                      <a:pt x="1977" y="0"/>
                    </a:lnTo>
                    <a:lnTo>
                      <a:pt x="1987" y="11"/>
                    </a:lnTo>
                    <a:lnTo>
                      <a:pt x="1987" y="747"/>
                    </a:lnTo>
                    <a:lnTo>
                      <a:pt x="1977" y="758"/>
                    </a:lnTo>
                    <a:lnTo>
                      <a:pt x="10" y="758"/>
                    </a:lnTo>
                    <a:lnTo>
                      <a:pt x="0" y="747"/>
                    </a:lnTo>
                    <a:lnTo>
                      <a:pt x="0" y="11"/>
                    </a:lnTo>
                    <a:close/>
                    <a:moveTo>
                      <a:pt x="20" y="747"/>
                    </a:moveTo>
                    <a:lnTo>
                      <a:pt x="10" y="735"/>
                    </a:lnTo>
                    <a:lnTo>
                      <a:pt x="1977" y="735"/>
                    </a:lnTo>
                    <a:lnTo>
                      <a:pt x="1967" y="747"/>
                    </a:lnTo>
                    <a:lnTo>
                      <a:pt x="1967" y="11"/>
                    </a:lnTo>
                    <a:lnTo>
                      <a:pt x="1977" y="23"/>
                    </a:lnTo>
                    <a:lnTo>
                      <a:pt x="10" y="23"/>
                    </a:lnTo>
                    <a:lnTo>
                      <a:pt x="20" y="11"/>
                    </a:lnTo>
                    <a:lnTo>
                      <a:pt x="20" y="747"/>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70" name="Rectangle 169">
                <a:hlinkClick r:id="rId8" action="ppaction://hlinkfile"/>
              </p:cNvPr>
              <p:cNvSpPr>
                <a:spLocks noChangeArrowheads="1"/>
              </p:cNvSpPr>
              <p:nvPr/>
            </p:nvSpPr>
            <p:spPr bwMode="auto">
              <a:xfrm>
                <a:off x="6544" y="317"/>
                <a:ext cx="173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Arial"/>
                    <a:ea typeface="MS Mincho"/>
                    <a:cs typeface="Times New Roman"/>
                  </a:rPr>
                  <a:t>Review/input/survey </a:t>
                </a:r>
                <a:r>
                  <a:rPr kumimoji="0" lang="en-GB" sz="900" b="1" i="0" u="none" strike="noStrike" kern="0" cap="none" spc="0" normalizeH="0" baseline="0" noProof="0" dirty="0" smtClean="0">
                    <a:ln>
                      <a:noFill/>
                    </a:ln>
                    <a:solidFill>
                      <a:srgbClr val="000000"/>
                    </a:solidFill>
                    <a:effectLst/>
                    <a:uLnTx/>
                    <a:uFillTx/>
                    <a:latin typeface="Arial"/>
                    <a:ea typeface="MS Mincho"/>
                    <a:cs typeface="Times New Roman"/>
                  </a:rPr>
                  <a:t>by stakeholders</a:t>
                </a:r>
                <a:endParaRPr kumimoji="0" lang="en-MY" sz="9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grpSp>
        <p:sp>
          <p:nvSpPr>
            <p:cNvPr id="145" name="Rectangle 144"/>
            <p:cNvSpPr>
              <a:spLocks noChangeArrowheads="1"/>
            </p:cNvSpPr>
            <p:nvPr/>
          </p:nvSpPr>
          <p:spPr bwMode="auto">
            <a:xfrm>
              <a:off x="2481013" y="2893206"/>
              <a:ext cx="507365" cy="30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100" b="1" i="0" u="none" strike="noStrike" kern="0" cap="none" spc="0" normalizeH="0" baseline="0" noProof="0" dirty="0">
                  <a:ln>
                    <a:noFill/>
                  </a:ln>
                  <a:effectLst/>
                  <a:uLnTx/>
                  <a:uFillTx/>
                  <a:latin typeface="Calibri"/>
                  <a:ea typeface="MS Mincho"/>
                  <a:cs typeface="Times New Roman"/>
                </a:rPr>
                <a:t>Academic Divisions</a:t>
              </a:r>
              <a:endParaRPr kumimoji="0" lang="en-MY" sz="1100" b="0" i="0" u="none" strike="noStrike" kern="0" cap="none" spc="0" normalizeH="0" baseline="0" noProof="0" dirty="0">
                <a:ln>
                  <a:noFill/>
                </a:ln>
                <a:effectLst/>
                <a:uLnTx/>
                <a:uFillTx/>
                <a:latin typeface="Calibri"/>
                <a:ea typeface="MS Mincho"/>
                <a:cs typeface="Times New Roman"/>
              </a:endParaRPr>
            </a:p>
          </p:txBody>
        </p:sp>
        <p:sp>
          <p:nvSpPr>
            <p:cNvPr id="146" name="Freeform 145"/>
            <p:cNvSpPr>
              <a:spLocks noEditPoints="1"/>
            </p:cNvSpPr>
            <p:nvPr/>
          </p:nvSpPr>
          <p:spPr bwMode="auto">
            <a:xfrm>
              <a:off x="4178300" y="3432175"/>
              <a:ext cx="949325" cy="365125"/>
            </a:xfrm>
            <a:custGeom>
              <a:avLst/>
              <a:gdLst>
                <a:gd name="T0" fmla="*/ 0 w 1495"/>
                <a:gd name="T1" fmla="*/ 12 h 575"/>
                <a:gd name="T2" fmla="*/ 9 w 1495"/>
                <a:gd name="T3" fmla="*/ 0 h 575"/>
                <a:gd name="T4" fmla="*/ 1485 w 1495"/>
                <a:gd name="T5" fmla="*/ 0 h 575"/>
                <a:gd name="T6" fmla="*/ 1495 w 1495"/>
                <a:gd name="T7" fmla="*/ 12 h 575"/>
                <a:gd name="T8" fmla="*/ 1495 w 1495"/>
                <a:gd name="T9" fmla="*/ 564 h 575"/>
                <a:gd name="T10" fmla="*/ 1485 w 1495"/>
                <a:gd name="T11" fmla="*/ 575 h 575"/>
                <a:gd name="T12" fmla="*/ 9 w 1495"/>
                <a:gd name="T13" fmla="*/ 575 h 575"/>
                <a:gd name="T14" fmla="*/ 0 w 1495"/>
                <a:gd name="T15" fmla="*/ 564 h 575"/>
                <a:gd name="T16" fmla="*/ 0 w 1495"/>
                <a:gd name="T17" fmla="*/ 12 h 575"/>
                <a:gd name="T18" fmla="*/ 19 w 1495"/>
                <a:gd name="T19" fmla="*/ 564 h 575"/>
                <a:gd name="T20" fmla="*/ 9 w 1495"/>
                <a:gd name="T21" fmla="*/ 552 h 575"/>
                <a:gd name="T22" fmla="*/ 1485 w 1495"/>
                <a:gd name="T23" fmla="*/ 552 h 575"/>
                <a:gd name="T24" fmla="*/ 1475 w 1495"/>
                <a:gd name="T25" fmla="*/ 564 h 575"/>
                <a:gd name="T26" fmla="*/ 1475 w 1495"/>
                <a:gd name="T27" fmla="*/ 12 h 575"/>
                <a:gd name="T28" fmla="*/ 1485 w 1495"/>
                <a:gd name="T29" fmla="*/ 23 h 575"/>
                <a:gd name="T30" fmla="*/ 9 w 1495"/>
                <a:gd name="T31" fmla="*/ 23 h 575"/>
                <a:gd name="T32" fmla="*/ 19 w 1495"/>
                <a:gd name="T33" fmla="*/ 12 h 575"/>
                <a:gd name="T34" fmla="*/ 19 w 1495"/>
                <a:gd name="T35" fmla="*/ 564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5" h="575">
                  <a:moveTo>
                    <a:pt x="0" y="12"/>
                  </a:moveTo>
                  <a:lnTo>
                    <a:pt x="9" y="0"/>
                  </a:lnTo>
                  <a:lnTo>
                    <a:pt x="1485" y="0"/>
                  </a:lnTo>
                  <a:lnTo>
                    <a:pt x="1495" y="12"/>
                  </a:lnTo>
                  <a:lnTo>
                    <a:pt x="1495" y="564"/>
                  </a:lnTo>
                  <a:lnTo>
                    <a:pt x="1485" y="575"/>
                  </a:lnTo>
                  <a:lnTo>
                    <a:pt x="9" y="575"/>
                  </a:lnTo>
                  <a:lnTo>
                    <a:pt x="0" y="564"/>
                  </a:lnTo>
                  <a:lnTo>
                    <a:pt x="0" y="12"/>
                  </a:lnTo>
                  <a:close/>
                  <a:moveTo>
                    <a:pt x="19" y="564"/>
                  </a:moveTo>
                  <a:lnTo>
                    <a:pt x="9" y="552"/>
                  </a:lnTo>
                  <a:lnTo>
                    <a:pt x="1485" y="552"/>
                  </a:lnTo>
                  <a:lnTo>
                    <a:pt x="1475" y="564"/>
                  </a:lnTo>
                  <a:lnTo>
                    <a:pt x="1475" y="12"/>
                  </a:lnTo>
                  <a:lnTo>
                    <a:pt x="1485" y="23"/>
                  </a:lnTo>
                  <a:lnTo>
                    <a:pt x="9" y="23"/>
                  </a:lnTo>
                  <a:lnTo>
                    <a:pt x="19" y="12"/>
                  </a:lnTo>
                  <a:lnTo>
                    <a:pt x="19" y="564"/>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47" name="Rectangle 146"/>
            <p:cNvSpPr>
              <a:spLocks noChangeArrowheads="1"/>
            </p:cNvSpPr>
            <p:nvPr/>
          </p:nvSpPr>
          <p:spPr bwMode="auto">
            <a:xfrm>
              <a:off x="4392930" y="3473704"/>
              <a:ext cx="502920" cy="255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GB" sz="1000" b="1" i="0" u="none" strike="noStrike" kern="0" cap="none" spc="0" normalizeH="0" baseline="0" noProof="0" dirty="0" smtClean="0">
                  <a:ln>
                    <a:noFill/>
                  </a:ln>
                  <a:solidFill>
                    <a:srgbClr val="000000"/>
                  </a:solidFill>
                  <a:effectLst/>
                  <a:uLnTx/>
                  <a:uFillTx/>
                  <a:latin typeface="Calibri"/>
                  <a:ea typeface="MS Mincho"/>
                  <a:cs typeface="Times New Roman"/>
                </a:rPr>
                <a:t>Evaluation (PER)</a:t>
              </a:r>
              <a:endParaRPr kumimoji="0" lang="en-MY" sz="1000" b="0" i="0" u="none" strike="noStrike" kern="0" cap="none" spc="0" normalizeH="0" baseline="0" noProof="0" dirty="0">
                <a:ln>
                  <a:noFill/>
                </a:ln>
                <a:solidFill>
                  <a:sysClr val="windowText" lastClr="000000"/>
                </a:solidFill>
                <a:effectLst/>
                <a:uLnTx/>
                <a:uFillTx/>
                <a:latin typeface="Calibri"/>
                <a:ea typeface="MS Mincho"/>
                <a:cs typeface="Times New Roman"/>
              </a:endParaRPr>
            </a:p>
          </p:txBody>
        </p:sp>
        <p:sp>
          <p:nvSpPr>
            <p:cNvPr id="148" name="Freeform 147"/>
            <p:cNvSpPr>
              <a:spLocks noEditPoints="1"/>
            </p:cNvSpPr>
            <p:nvPr/>
          </p:nvSpPr>
          <p:spPr bwMode="auto">
            <a:xfrm rot="10800000">
              <a:off x="4780280" y="2540000"/>
              <a:ext cx="55880" cy="269875"/>
            </a:xfrm>
            <a:custGeom>
              <a:avLst/>
              <a:gdLst>
                <a:gd name="T0" fmla="*/ 39 w 79"/>
                <a:gd name="T1" fmla="*/ 425 h 425"/>
                <a:gd name="T2" fmla="*/ 39 w 79"/>
                <a:gd name="T3" fmla="*/ 80 h 425"/>
                <a:gd name="T4" fmla="*/ 49 w 79"/>
                <a:gd name="T5" fmla="*/ 80 h 425"/>
                <a:gd name="T6" fmla="*/ 49 w 79"/>
                <a:gd name="T7" fmla="*/ 425 h 425"/>
                <a:gd name="T8" fmla="*/ 39 w 79"/>
                <a:gd name="T9" fmla="*/ 425 h 425"/>
                <a:gd name="T10" fmla="*/ 0 w 79"/>
                <a:gd name="T11" fmla="*/ 92 h 425"/>
                <a:gd name="T12" fmla="*/ 39 w 79"/>
                <a:gd name="T13" fmla="*/ 0 h 425"/>
                <a:gd name="T14" fmla="*/ 79 w 79"/>
                <a:gd name="T15" fmla="*/ 92 h 425"/>
                <a:gd name="T16" fmla="*/ 0 w 79"/>
                <a:gd name="T17" fmla="*/ 9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25">
                  <a:moveTo>
                    <a:pt x="39" y="425"/>
                  </a:moveTo>
                  <a:lnTo>
                    <a:pt x="39" y="80"/>
                  </a:lnTo>
                  <a:lnTo>
                    <a:pt x="49" y="80"/>
                  </a:lnTo>
                  <a:lnTo>
                    <a:pt x="49" y="425"/>
                  </a:lnTo>
                  <a:lnTo>
                    <a:pt x="39" y="425"/>
                  </a:lnTo>
                  <a:close/>
                  <a:moveTo>
                    <a:pt x="0" y="92"/>
                  </a:moveTo>
                  <a:lnTo>
                    <a:pt x="39" y="0"/>
                  </a:lnTo>
                  <a:lnTo>
                    <a:pt x="79" y="92"/>
                  </a:lnTo>
                  <a:lnTo>
                    <a:pt x="0" y="92"/>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49" name="Freeform 148"/>
            <p:cNvSpPr>
              <a:spLocks noEditPoints="1"/>
            </p:cNvSpPr>
            <p:nvPr/>
          </p:nvSpPr>
          <p:spPr bwMode="auto">
            <a:xfrm rot="10800000" flipH="1">
              <a:off x="4763770" y="3101975"/>
              <a:ext cx="57150" cy="330200"/>
            </a:xfrm>
            <a:custGeom>
              <a:avLst/>
              <a:gdLst>
                <a:gd name="T0" fmla="*/ 39 w 79"/>
                <a:gd name="T1" fmla="*/ 425 h 425"/>
                <a:gd name="T2" fmla="*/ 39 w 79"/>
                <a:gd name="T3" fmla="*/ 80 h 425"/>
                <a:gd name="T4" fmla="*/ 49 w 79"/>
                <a:gd name="T5" fmla="*/ 80 h 425"/>
                <a:gd name="T6" fmla="*/ 49 w 79"/>
                <a:gd name="T7" fmla="*/ 425 h 425"/>
                <a:gd name="T8" fmla="*/ 39 w 79"/>
                <a:gd name="T9" fmla="*/ 425 h 425"/>
                <a:gd name="T10" fmla="*/ 0 w 79"/>
                <a:gd name="T11" fmla="*/ 92 h 425"/>
                <a:gd name="T12" fmla="*/ 39 w 79"/>
                <a:gd name="T13" fmla="*/ 0 h 425"/>
                <a:gd name="T14" fmla="*/ 79 w 79"/>
                <a:gd name="T15" fmla="*/ 92 h 425"/>
                <a:gd name="T16" fmla="*/ 0 w 79"/>
                <a:gd name="T17" fmla="*/ 9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25">
                  <a:moveTo>
                    <a:pt x="39" y="425"/>
                  </a:moveTo>
                  <a:lnTo>
                    <a:pt x="39" y="80"/>
                  </a:lnTo>
                  <a:lnTo>
                    <a:pt x="49" y="80"/>
                  </a:lnTo>
                  <a:lnTo>
                    <a:pt x="49" y="425"/>
                  </a:lnTo>
                  <a:lnTo>
                    <a:pt x="39" y="425"/>
                  </a:lnTo>
                  <a:close/>
                  <a:moveTo>
                    <a:pt x="0" y="92"/>
                  </a:moveTo>
                  <a:lnTo>
                    <a:pt x="39" y="0"/>
                  </a:lnTo>
                  <a:lnTo>
                    <a:pt x="79" y="92"/>
                  </a:lnTo>
                  <a:lnTo>
                    <a:pt x="0" y="92"/>
                  </a:lnTo>
                  <a:close/>
                </a:path>
              </a:pathLst>
            </a:custGeom>
            <a:solidFill>
              <a:srgbClr val="00B0F0"/>
            </a:solidFill>
            <a:ln w="0">
              <a:solidFill>
                <a:srgbClr val="00B0F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cxnSp>
          <p:nvCxnSpPr>
            <p:cNvPr id="150" name="AutoShape 86"/>
            <p:cNvCxnSpPr>
              <a:cxnSpLocks noChangeShapeType="1"/>
            </p:cNvCxnSpPr>
            <p:nvPr/>
          </p:nvCxnSpPr>
          <p:spPr bwMode="auto">
            <a:xfrm flipH="1">
              <a:off x="2413000" y="3790315"/>
              <a:ext cx="2377440" cy="365760"/>
            </a:xfrm>
            <a:prstGeom prst="bentConnector3">
              <a:avLst>
                <a:gd name="adj1" fmla="val -324"/>
              </a:avLst>
            </a:prstGeom>
            <a:noFill/>
            <a:ln w="15875">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151" name="AutoShape 90"/>
            <p:cNvCxnSpPr>
              <a:cxnSpLocks noChangeShapeType="1"/>
            </p:cNvCxnSpPr>
            <p:nvPr/>
          </p:nvCxnSpPr>
          <p:spPr bwMode="auto">
            <a:xfrm>
              <a:off x="2698115" y="1383665"/>
              <a:ext cx="822960" cy="635"/>
            </a:xfrm>
            <a:prstGeom prst="straightConnector1">
              <a:avLst/>
            </a:prstGeom>
            <a:noFill/>
            <a:ln w="12700">
              <a:solidFill>
                <a:srgbClr val="00B0F0"/>
              </a:solidFill>
              <a:round/>
              <a:headEnd/>
              <a:tailEnd type="triangle" w="med" len="med"/>
            </a:ln>
            <a:extLst>
              <a:ext uri="{909E8E84-426E-40DD-AFC4-6F175D3DCCD1}">
                <a14:hiddenFill xmlns:a14="http://schemas.microsoft.com/office/drawing/2010/main">
                  <a:noFill/>
                </a14:hiddenFill>
              </a:ext>
            </a:extLst>
          </p:spPr>
        </p:cxnSp>
        <p:cxnSp>
          <p:nvCxnSpPr>
            <p:cNvPr id="152" name="AutoShape 91"/>
            <p:cNvCxnSpPr>
              <a:cxnSpLocks noChangeShapeType="1"/>
            </p:cNvCxnSpPr>
            <p:nvPr/>
          </p:nvCxnSpPr>
          <p:spPr bwMode="auto">
            <a:xfrm>
              <a:off x="2701925" y="817880"/>
              <a:ext cx="822960" cy="635"/>
            </a:xfrm>
            <a:prstGeom prst="straightConnector1">
              <a:avLst/>
            </a:prstGeom>
            <a:noFill/>
            <a:ln w="12700">
              <a:solidFill>
                <a:srgbClr val="E36C0A"/>
              </a:solidFill>
              <a:round/>
              <a:headEnd/>
              <a:tailEnd type="triangle" w="med" len="med"/>
            </a:ln>
            <a:extLst>
              <a:ext uri="{909E8E84-426E-40DD-AFC4-6F175D3DCCD1}">
                <a14:hiddenFill xmlns:a14="http://schemas.microsoft.com/office/drawing/2010/main">
                  <a:noFill/>
                </a14:hiddenFill>
              </a:ext>
            </a:extLst>
          </p:spPr>
        </p:cxnSp>
        <p:grpSp>
          <p:nvGrpSpPr>
            <p:cNvPr id="153" name="Group 152"/>
            <p:cNvGrpSpPr>
              <a:grpSpLocks/>
            </p:cNvGrpSpPr>
            <p:nvPr/>
          </p:nvGrpSpPr>
          <p:grpSpPr bwMode="auto">
            <a:xfrm>
              <a:off x="2396490" y="822325"/>
              <a:ext cx="3081020" cy="3609975"/>
              <a:chOff x="3774" y="66"/>
              <a:chExt cx="4852" cy="5685"/>
            </a:xfrm>
          </p:grpSpPr>
          <p:cxnSp>
            <p:nvCxnSpPr>
              <p:cNvPr id="166" name="AutoShape 93"/>
              <p:cNvCxnSpPr>
                <a:cxnSpLocks noChangeShapeType="1"/>
              </p:cNvCxnSpPr>
              <p:nvPr/>
            </p:nvCxnSpPr>
            <p:spPr bwMode="auto">
              <a:xfrm rot="5400000">
                <a:off x="3350" y="490"/>
                <a:ext cx="5685" cy="4838"/>
              </a:xfrm>
              <a:prstGeom prst="bentConnector2">
                <a:avLst/>
              </a:prstGeom>
              <a:noFill/>
              <a:ln w="12700">
                <a:solidFill>
                  <a:srgbClr val="E36C0A"/>
                </a:solidFill>
                <a:miter lim="800000"/>
                <a:headEnd/>
                <a:tailEnd type="triangle" w="med" len="med"/>
              </a:ln>
              <a:extLst>
                <a:ext uri="{909E8E84-426E-40DD-AFC4-6F175D3DCCD1}">
                  <a14:hiddenFill xmlns:a14="http://schemas.microsoft.com/office/drawing/2010/main">
                    <a:noFill/>
                  </a14:hiddenFill>
                </a:ext>
              </a:extLst>
            </p:spPr>
          </p:cxnSp>
          <p:cxnSp>
            <p:nvCxnSpPr>
              <p:cNvPr id="167" name="AutoShape 94"/>
              <p:cNvCxnSpPr>
                <a:cxnSpLocks noChangeShapeType="1"/>
              </p:cNvCxnSpPr>
              <p:nvPr/>
            </p:nvCxnSpPr>
            <p:spPr bwMode="auto">
              <a:xfrm flipV="1">
                <a:off x="7260" y="66"/>
                <a:ext cx="1366" cy="14"/>
              </a:xfrm>
              <a:prstGeom prst="straightConnector1">
                <a:avLst/>
              </a:prstGeom>
              <a:noFill/>
              <a:ln w="12700">
                <a:solidFill>
                  <a:srgbClr val="E36C0A"/>
                </a:solidFill>
                <a:round/>
                <a:headEnd/>
                <a:tailEnd/>
              </a:ln>
              <a:extLst>
                <a:ext uri="{909E8E84-426E-40DD-AFC4-6F175D3DCCD1}">
                  <a14:hiddenFill xmlns:a14="http://schemas.microsoft.com/office/drawing/2010/main">
                    <a:noFill/>
                  </a14:hiddenFill>
                </a:ext>
              </a:extLst>
            </p:spPr>
          </p:cxnSp>
        </p:grpSp>
        <p:grpSp>
          <p:nvGrpSpPr>
            <p:cNvPr id="154" name="Group 153"/>
            <p:cNvGrpSpPr>
              <a:grpSpLocks/>
            </p:cNvGrpSpPr>
            <p:nvPr/>
          </p:nvGrpSpPr>
          <p:grpSpPr bwMode="auto">
            <a:xfrm>
              <a:off x="4610100" y="1348740"/>
              <a:ext cx="199390" cy="914400"/>
              <a:chOff x="7260" y="895"/>
              <a:chExt cx="314" cy="1440"/>
            </a:xfrm>
          </p:grpSpPr>
          <p:cxnSp>
            <p:nvCxnSpPr>
              <p:cNvPr id="164" name="AutoShape 96"/>
              <p:cNvCxnSpPr>
                <a:cxnSpLocks noChangeShapeType="1"/>
              </p:cNvCxnSpPr>
              <p:nvPr/>
            </p:nvCxnSpPr>
            <p:spPr bwMode="auto">
              <a:xfrm>
                <a:off x="7562" y="895"/>
                <a:ext cx="1" cy="1440"/>
              </a:xfrm>
              <a:prstGeom prst="straightConnector1">
                <a:avLst/>
              </a:prstGeom>
              <a:noFill/>
              <a:ln w="12700">
                <a:solidFill>
                  <a:srgbClr val="00B0F0"/>
                </a:solidFill>
                <a:round/>
                <a:headEnd/>
                <a:tailEnd type="triangle" w="med" len="med"/>
              </a:ln>
              <a:extLst>
                <a:ext uri="{909E8E84-426E-40DD-AFC4-6F175D3DCCD1}">
                  <a14:hiddenFill xmlns:a14="http://schemas.microsoft.com/office/drawing/2010/main">
                    <a:noFill/>
                  </a14:hiddenFill>
                </a:ext>
              </a:extLst>
            </p:spPr>
          </p:cxnSp>
          <p:cxnSp>
            <p:nvCxnSpPr>
              <p:cNvPr id="165" name="AutoShape 97"/>
              <p:cNvCxnSpPr>
                <a:cxnSpLocks noChangeShapeType="1"/>
              </p:cNvCxnSpPr>
              <p:nvPr/>
            </p:nvCxnSpPr>
            <p:spPr bwMode="auto">
              <a:xfrm>
                <a:off x="7260" y="912"/>
                <a:ext cx="314" cy="0"/>
              </a:xfrm>
              <a:prstGeom prst="straightConnector1">
                <a:avLst/>
              </a:prstGeom>
              <a:noFill/>
              <a:ln w="12700">
                <a:solidFill>
                  <a:srgbClr val="00B0F0"/>
                </a:solidFill>
                <a:round/>
                <a:headEnd/>
                <a:tailEnd/>
              </a:ln>
              <a:extLst>
                <a:ext uri="{909E8E84-426E-40DD-AFC4-6F175D3DCCD1}">
                  <a14:hiddenFill xmlns:a14="http://schemas.microsoft.com/office/drawing/2010/main">
                    <a:noFill/>
                  </a14:hiddenFill>
                </a:ext>
              </a:extLst>
            </p:spPr>
          </p:cxnSp>
        </p:grpSp>
        <p:grpSp>
          <p:nvGrpSpPr>
            <p:cNvPr id="155" name="Group 154"/>
            <p:cNvGrpSpPr/>
            <p:nvPr/>
          </p:nvGrpSpPr>
          <p:grpSpPr>
            <a:xfrm>
              <a:off x="979805" y="1582825"/>
              <a:ext cx="4220845" cy="2460118"/>
              <a:chOff x="979805" y="1582825"/>
              <a:chExt cx="4220845" cy="2460118"/>
            </a:xfrm>
          </p:grpSpPr>
          <p:cxnSp>
            <p:nvCxnSpPr>
              <p:cNvPr id="158" name="Straight Connector 157"/>
              <p:cNvCxnSpPr/>
              <p:nvPr/>
            </p:nvCxnSpPr>
            <p:spPr>
              <a:xfrm>
                <a:off x="979805" y="1582902"/>
                <a:ext cx="4220845" cy="0"/>
              </a:xfrm>
              <a:prstGeom prst="line">
                <a:avLst/>
              </a:prstGeom>
              <a:noFill/>
              <a:ln w="22225" cap="flat" cmpd="sng" algn="ctr">
                <a:solidFill>
                  <a:sysClr val="window" lastClr="FFFFFF">
                    <a:lumMod val="65000"/>
                  </a:sysClr>
                </a:solidFill>
                <a:prstDash val="sysDash"/>
              </a:ln>
              <a:effectLst/>
            </p:spPr>
          </p:cxnSp>
          <p:cxnSp>
            <p:nvCxnSpPr>
              <p:cNvPr id="159" name="Straight Connector 158"/>
              <p:cNvCxnSpPr/>
              <p:nvPr/>
            </p:nvCxnSpPr>
            <p:spPr>
              <a:xfrm>
                <a:off x="5200650" y="1582825"/>
                <a:ext cx="0" cy="2460118"/>
              </a:xfrm>
              <a:prstGeom prst="line">
                <a:avLst/>
              </a:prstGeom>
              <a:noFill/>
              <a:ln w="22225" cap="flat" cmpd="sng" algn="ctr">
                <a:solidFill>
                  <a:sysClr val="window" lastClr="FFFFFF">
                    <a:lumMod val="65000"/>
                  </a:sysClr>
                </a:solidFill>
                <a:prstDash val="sysDash"/>
              </a:ln>
              <a:effectLst/>
            </p:spPr>
          </p:cxnSp>
          <p:cxnSp>
            <p:nvCxnSpPr>
              <p:cNvPr id="160" name="Straight Connector 159"/>
              <p:cNvCxnSpPr/>
              <p:nvPr/>
            </p:nvCxnSpPr>
            <p:spPr>
              <a:xfrm>
                <a:off x="979805" y="1582902"/>
                <a:ext cx="0" cy="484649"/>
              </a:xfrm>
              <a:prstGeom prst="line">
                <a:avLst/>
              </a:prstGeom>
              <a:noFill/>
              <a:ln w="22225" cap="flat" cmpd="sng" algn="ctr">
                <a:solidFill>
                  <a:sysClr val="window" lastClr="FFFFFF">
                    <a:lumMod val="65000"/>
                  </a:sysClr>
                </a:solidFill>
                <a:prstDash val="sysDash"/>
              </a:ln>
              <a:effectLst/>
            </p:spPr>
          </p:cxnSp>
          <p:cxnSp>
            <p:nvCxnSpPr>
              <p:cNvPr id="161" name="Straight Connector 160"/>
              <p:cNvCxnSpPr/>
              <p:nvPr/>
            </p:nvCxnSpPr>
            <p:spPr>
              <a:xfrm>
                <a:off x="979805" y="2067451"/>
                <a:ext cx="2125345" cy="200"/>
              </a:xfrm>
              <a:prstGeom prst="line">
                <a:avLst/>
              </a:prstGeom>
              <a:noFill/>
              <a:ln w="22225" cap="flat" cmpd="sng" algn="ctr">
                <a:solidFill>
                  <a:sysClr val="window" lastClr="FFFFFF">
                    <a:lumMod val="65000"/>
                  </a:sysClr>
                </a:solidFill>
                <a:prstDash val="sysDash"/>
              </a:ln>
              <a:effectLst/>
            </p:spPr>
          </p:cxnSp>
          <p:cxnSp>
            <p:nvCxnSpPr>
              <p:cNvPr id="162" name="Straight Connector 161"/>
              <p:cNvCxnSpPr/>
              <p:nvPr/>
            </p:nvCxnSpPr>
            <p:spPr>
              <a:xfrm>
                <a:off x="3105150" y="2067651"/>
                <a:ext cx="0" cy="1968849"/>
              </a:xfrm>
              <a:prstGeom prst="line">
                <a:avLst/>
              </a:prstGeom>
              <a:noFill/>
              <a:ln w="22225" cap="flat" cmpd="sng" algn="ctr">
                <a:solidFill>
                  <a:sysClr val="window" lastClr="FFFFFF">
                    <a:lumMod val="65000"/>
                  </a:sysClr>
                </a:solidFill>
                <a:prstDash val="sysDash"/>
              </a:ln>
              <a:effectLst/>
            </p:spPr>
          </p:cxnSp>
          <p:cxnSp>
            <p:nvCxnSpPr>
              <p:cNvPr id="163" name="Straight Connector 162"/>
              <p:cNvCxnSpPr/>
              <p:nvPr/>
            </p:nvCxnSpPr>
            <p:spPr>
              <a:xfrm flipV="1">
                <a:off x="3105150" y="4036500"/>
                <a:ext cx="2095500" cy="6443"/>
              </a:xfrm>
              <a:prstGeom prst="line">
                <a:avLst/>
              </a:prstGeom>
              <a:noFill/>
              <a:ln w="22225" cap="flat" cmpd="sng" algn="ctr">
                <a:solidFill>
                  <a:sysClr val="window" lastClr="FFFFFF">
                    <a:lumMod val="65000"/>
                  </a:sysClr>
                </a:solidFill>
                <a:prstDash val="sysDash"/>
              </a:ln>
              <a:effectLst/>
            </p:spPr>
          </p:cxnSp>
        </p:grpSp>
        <p:sp>
          <p:nvSpPr>
            <p:cNvPr id="156" name="Freeform 155"/>
            <p:cNvSpPr>
              <a:spLocks noEditPoints="1"/>
            </p:cNvSpPr>
            <p:nvPr/>
          </p:nvSpPr>
          <p:spPr bwMode="auto">
            <a:xfrm>
              <a:off x="2061210" y="1649095"/>
              <a:ext cx="1193165" cy="343535"/>
            </a:xfrm>
            <a:custGeom>
              <a:avLst/>
              <a:gdLst>
                <a:gd name="T0" fmla="*/ 0 w 1879"/>
                <a:gd name="T1" fmla="*/ 12 h 541"/>
                <a:gd name="T2" fmla="*/ 10 w 1879"/>
                <a:gd name="T3" fmla="*/ 0 h 541"/>
                <a:gd name="T4" fmla="*/ 1869 w 1879"/>
                <a:gd name="T5" fmla="*/ 0 h 541"/>
                <a:gd name="T6" fmla="*/ 1879 w 1879"/>
                <a:gd name="T7" fmla="*/ 12 h 541"/>
                <a:gd name="T8" fmla="*/ 1879 w 1879"/>
                <a:gd name="T9" fmla="*/ 529 h 541"/>
                <a:gd name="T10" fmla="*/ 1869 w 1879"/>
                <a:gd name="T11" fmla="*/ 541 h 541"/>
                <a:gd name="T12" fmla="*/ 10 w 1879"/>
                <a:gd name="T13" fmla="*/ 541 h 541"/>
                <a:gd name="T14" fmla="*/ 0 w 1879"/>
                <a:gd name="T15" fmla="*/ 529 h 541"/>
                <a:gd name="T16" fmla="*/ 0 w 1879"/>
                <a:gd name="T17" fmla="*/ 12 h 541"/>
                <a:gd name="T18" fmla="*/ 20 w 1879"/>
                <a:gd name="T19" fmla="*/ 529 h 541"/>
                <a:gd name="T20" fmla="*/ 10 w 1879"/>
                <a:gd name="T21" fmla="*/ 518 h 541"/>
                <a:gd name="T22" fmla="*/ 1869 w 1879"/>
                <a:gd name="T23" fmla="*/ 518 h 541"/>
                <a:gd name="T24" fmla="*/ 1859 w 1879"/>
                <a:gd name="T25" fmla="*/ 529 h 541"/>
                <a:gd name="T26" fmla="*/ 1859 w 1879"/>
                <a:gd name="T27" fmla="*/ 12 h 541"/>
                <a:gd name="T28" fmla="*/ 1869 w 1879"/>
                <a:gd name="T29" fmla="*/ 23 h 541"/>
                <a:gd name="T30" fmla="*/ 10 w 1879"/>
                <a:gd name="T31" fmla="*/ 23 h 541"/>
                <a:gd name="T32" fmla="*/ 20 w 1879"/>
                <a:gd name="T33" fmla="*/ 12 h 541"/>
                <a:gd name="T34" fmla="*/ 20 w 1879"/>
                <a:gd name="T35" fmla="*/ 52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9" h="541">
                  <a:moveTo>
                    <a:pt x="0" y="12"/>
                  </a:moveTo>
                  <a:lnTo>
                    <a:pt x="10" y="0"/>
                  </a:lnTo>
                  <a:lnTo>
                    <a:pt x="1869" y="0"/>
                  </a:lnTo>
                  <a:lnTo>
                    <a:pt x="1879" y="12"/>
                  </a:lnTo>
                  <a:lnTo>
                    <a:pt x="1879" y="529"/>
                  </a:lnTo>
                  <a:lnTo>
                    <a:pt x="1869" y="541"/>
                  </a:lnTo>
                  <a:lnTo>
                    <a:pt x="10" y="541"/>
                  </a:lnTo>
                  <a:lnTo>
                    <a:pt x="0" y="529"/>
                  </a:lnTo>
                  <a:lnTo>
                    <a:pt x="0" y="12"/>
                  </a:lnTo>
                  <a:close/>
                  <a:moveTo>
                    <a:pt x="20" y="529"/>
                  </a:moveTo>
                  <a:lnTo>
                    <a:pt x="10" y="518"/>
                  </a:lnTo>
                  <a:lnTo>
                    <a:pt x="1869" y="518"/>
                  </a:lnTo>
                  <a:lnTo>
                    <a:pt x="1859" y="529"/>
                  </a:lnTo>
                  <a:lnTo>
                    <a:pt x="1859" y="12"/>
                  </a:lnTo>
                  <a:lnTo>
                    <a:pt x="1869" y="23"/>
                  </a:lnTo>
                  <a:lnTo>
                    <a:pt x="10" y="23"/>
                  </a:lnTo>
                  <a:lnTo>
                    <a:pt x="20" y="12"/>
                  </a:lnTo>
                  <a:lnTo>
                    <a:pt x="20" y="52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sp>
          <p:nvSpPr>
            <p:cNvPr id="157" name="Freeform 156"/>
            <p:cNvSpPr>
              <a:spLocks noEditPoints="1"/>
            </p:cNvSpPr>
            <p:nvPr/>
          </p:nvSpPr>
          <p:spPr bwMode="auto">
            <a:xfrm>
              <a:off x="1180465" y="1649095"/>
              <a:ext cx="718185" cy="343535"/>
            </a:xfrm>
            <a:custGeom>
              <a:avLst/>
              <a:gdLst>
                <a:gd name="T0" fmla="*/ 0 w 1131"/>
                <a:gd name="T1" fmla="*/ 12 h 541"/>
                <a:gd name="T2" fmla="*/ 10 w 1131"/>
                <a:gd name="T3" fmla="*/ 0 h 541"/>
                <a:gd name="T4" fmla="*/ 1121 w 1131"/>
                <a:gd name="T5" fmla="*/ 0 h 541"/>
                <a:gd name="T6" fmla="*/ 1131 w 1131"/>
                <a:gd name="T7" fmla="*/ 12 h 541"/>
                <a:gd name="T8" fmla="*/ 1131 w 1131"/>
                <a:gd name="T9" fmla="*/ 529 h 541"/>
                <a:gd name="T10" fmla="*/ 1121 w 1131"/>
                <a:gd name="T11" fmla="*/ 541 h 541"/>
                <a:gd name="T12" fmla="*/ 10 w 1131"/>
                <a:gd name="T13" fmla="*/ 541 h 541"/>
                <a:gd name="T14" fmla="*/ 0 w 1131"/>
                <a:gd name="T15" fmla="*/ 529 h 541"/>
                <a:gd name="T16" fmla="*/ 0 w 1131"/>
                <a:gd name="T17" fmla="*/ 12 h 541"/>
                <a:gd name="T18" fmla="*/ 20 w 1131"/>
                <a:gd name="T19" fmla="*/ 529 h 541"/>
                <a:gd name="T20" fmla="*/ 10 w 1131"/>
                <a:gd name="T21" fmla="*/ 518 h 541"/>
                <a:gd name="T22" fmla="*/ 1121 w 1131"/>
                <a:gd name="T23" fmla="*/ 518 h 541"/>
                <a:gd name="T24" fmla="*/ 1111 w 1131"/>
                <a:gd name="T25" fmla="*/ 529 h 541"/>
                <a:gd name="T26" fmla="*/ 1111 w 1131"/>
                <a:gd name="T27" fmla="*/ 12 h 541"/>
                <a:gd name="T28" fmla="*/ 1121 w 1131"/>
                <a:gd name="T29" fmla="*/ 23 h 541"/>
                <a:gd name="T30" fmla="*/ 10 w 1131"/>
                <a:gd name="T31" fmla="*/ 23 h 541"/>
                <a:gd name="T32" fmla="*/ 20 w 1131"/>
                <a:gd name="T33" fmla="*/ 12 h 541"/>
                <a:gd name="T34" fmla="*/ 20 w 1131"/>
                <a:gd name="T35" fmla="*/ 52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1" h="541">
                  <a:moveTo>
                    <a:pt x="0" y="12"/>
                  </a:moveTo>
                  <a:lnTo>
                    <a:pt x="10" y="0"/>
                  </a:lnTo>
                  <a:lnTo>
                    <a:pt x="1121" y="0"/>
                  </a:lnTo>
                  <a:lnTo>
                    <a:pt x="1131" y="12"/>
                  </a:lnTo>
                  <a:lnTo>
                    <a:pt x="1131" y="529"/>
                  </a:lnTo>
                  <a:lnTo>
                    <a:pt x="1121" y="541"/>
                  </a:lnTo>
                  <a:lnTo>
                    <a:pt x="10" y="541"/>
                  </a:lnTo>
                  <a:lnTo>
                    <a:pt x="0" y="529"/>
                  </a:lnTo>
                  <a:lnTo>
                    <a:pt x="0" y="12"/>
                  </a:lnTo>
                  <a:close/>
                  <a:moveTo>
                    <a:pt x="20" y="529"/>
                  </a:moveTo>
                  <a:lnTo>
                    <a:pt x="10" y="518"/>
                  </a:lnTo>
                  <a:lnTo>
                    <a:pt x="1121" y="518"/>
                  </a:lnTo>
                  <a:lnTo>
                    <a:pt x="1111" y="529"/>
                  </a:lnTo>
                  <a:lnTo>
                    <a:pt x="1111" y="12"/>
                  </a:lnTo>
                  <a:lnTo>
                    <a:pt x="1121" y="23"/>
                  </a:lnTo>
                  <a:lnTo>
                    <a:pt x="10" y="23"/>
                  </a:lnTo>
                  <a:lnTo>
                    <a:pt x="20" y="12"/>
                  </a:lnTo>
                  <a:lnTo>
                    <a:pt x="20" y="529"/>
                  </a:lnTo>
                  <a:close/>
                </a:path>
              </a:pathLst>
            </a:custGeom>
            <a:solidFill>
              <a:srgbClr val="000000"/>
            </a:solidFill>
            <a:ln w="0">
              <a:solidFill>
                <a:srgbClr val="000000"/>
              </a:solidFill>
              <a:prstDash val="solid"/>
              <a:round/>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MY" sz="1800" b="0" i="0" u="none" strike="noStrike" kern="0" cap="none" spc="0" normalizeH="0" baseline="0" noProof="0">
                <a:ln>
                  <a:noFill/>
                </a:ln>
                <a:solidFill>
                  <a:sysClr val="windowText" lastClr="000000"/>
                </a:solidFill>
                <a:effectLst/>
                <a:uLnTx/>
                <a:uFillTx/>
              </a:endParaRPr>
            </a:p>
          </p:txBody>
        </p:sp>
      </p:grpSp>
      <p:sp>
        <p:nvSpPr>
          <p:cNvPr id="2" name="Title 1"/>
          <p:cNvSpPr>
            <a:spLocks noGrp="1"/>
          </p:cNvSpPr>
          <p:nvPr>
            <p:ph type="title"/>
          </p:nvPr>
        </p:nvSpPr>
        <p:spPr/>
        <p:txBody>
          <a:bodyPr>
            <a:noAutofit/>
          </a:bodyPr>
          <a:lstStyle/>
          <a:p>
            <a:pPr>
              <a:defRPr/>
            </a:pPr>
            <a:r>
              <a:rPr lang="en-US" altLang="ja-JP" dirty="0" smtClean="0"/>
              <a:t>Continual Quality Improvement (</a:t>
            </a:r>
            <a:r>
              <a:rPr lang="en-US" altLang="ja-JP" dirty="0"/>
              <a:t>CQI)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kumimoji="1" lang="ja-JP" altLang="en-US"/>
          </a:p>
        </p:txBody>
      </p:sp>
      <p:sp>
        <p:nvSpPr>
          <p:cNvPr id="7" name="Title 6"/>
          <p:cNvSpPr>
            <a:spLocks noGrp="1"/>
          </p:cNvSpPr>
          <p:nvPr>
            <p:ph type="ctrTitle"/>
          </p:nvPr>
        </p:nvSpPr>
        <p:spPr/>
        <p:txBody>
          <a:bodyPr/>
          <a:lstStyle/>
          <a:p>
            <a:r>
              <a:rPr lang="en-MY" altLang="en-US" dirty="0" smtClean="0">
                <a:cs typeface="Times New Roman" panose="02020603050405020304" pitchFamily="18" charset="0"/>
              </a:rPr>
              <a:t>Course Outcomes (</a:t>
            </a:r>
            <a:r>
              <a:rPr lang="en-MY" altLang="en-US" dirty="0">
                <a:cs typeface="Times New Roman" panose="02020603050405020304" pitchFamily="18" charset="0"/>
              </a:rPr>
              <a:t>C</a:t>
            </a:r>
            <a:r>
              <a:rPr lang="en-MY" altLang="en-US" dirty="0" smtClean="0">
                <a:cs typeface="Times New Roman" panose="02020603050405020304" pitchFamily="18" charset="0"/>
              </a:rPr>
              <a:t>O</a:t>
            </a:r>
            <a:r>
              <a:rPr lang="en-MY" altLang="en-US" dirty="0">
                <a:cs typeface="Times New Roman" panose="02020603050405020304" pitchFamily="18" charset="0"/>
              </a:rPr>
              <a:t>)</a:t>
            </a:r>
            <a:br>
              <a:rPr lang="en-MY" altLang="en-US" dirty="0">
                <a:cs typeface="Times New Roman" panose="02020603050405020304" pitchFamily="18" charset="0"/>
              </a:rPr>
            </a:br>
            <a:endParaRPr kumimoji="1" lang="ja-JP" altLang="en-US" dirty="0"/>
          </a:p>
        </p:txBody>
      </p:sp>
      <p:sp>
        <p:nvSpPr>
          <p:cNvPr id="4" name="Slide Number Placeholder 3"/>
          <p:cNvSpPr>
            <a:spLocks noGrp="1"/>
          </p:cNvSpPr>
          <p:nvPr>
            <p:ph type="sldNum" sz="quarter" idx="12"/>
          </p:nvPr>
        </p:nvSpPr>
        <p:spPr/>
        <p:txBody>
          <a:bodyPr/>
          <a:lstStyle/>
          <a:p>
            <a:pPr>
              <a:defRPr/>
            </a:pPr>
            <a:fld id="{54E0D486-2135-427D-9D14-3925CD79E94A}" type="slidenum">
              <a:rPr lang="en-US" altLang="ja-JP" smtClean="0"/>
              <a:pPr>
                <a:defRPr/>
              </a:pPr>
              <a:t>49</a:t>
            </a:fld>
            <a:endParaRPr lang="en-US" altLang="ja-JP"/>
          </a:p>
        </p:txBody>
      </p:sp>
    </p:spTree>
    <p:extLst>
      <p:ext uri="{BB962C8B-B14F-4D97-AF65-F5344CB8AC3E}">
        <p14:creationId xmlns:p14="http://schemas.microsoft.com/office/powerpoint/2010/main" val="1854713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Outcome Based Education (OBE)</a:t>
            </a:r>
            <a:endParaRPr kumimoji="1" lang="ja-JP" altLang="en-US" dirty="0"/>
          </a:p>
        </p:txBody>
      </p:sp>
      <p:sp>
        <p:nvSpPr>
          <p:cNvPr id="3" name="Content Placeholder 2"/>
          <p:cNvSpPr>
            <a:spLocks noGrp="1"/>
          </p:cNvSpPr>
          <p:nvPr>
            <p:ph sz="quarter" idx="1"/>
          </p:nvPr>
        </p:nvSpPr>
        <p:spPr/>
        <p:txBody>
          <a:bodyPr/>
          <a:lstStyle/>
          <a:p>
            <a:pPr>
              <a:defRPr/>
            </a:pPr>
            <a:r>
              <a:rPr lang="en-US" altLang="ja-JP" sz="2400" dirty="0"/>
              <a:t>OBE is a process that involves </a:t>
            </a:r>
            <a:r>
              <a:rPr lang="en-US" altLang="ja-JP" sz="2400" u="sng" dirty="0"/>
              <a:t>assessment and evaluation </a:t>
            </a:r>
            <a:r>
              <a:rPr lang="en-US" altLang="ja-JP" sz="2400" dirty="0"/>
              <a:t>practices in education to reflect the </a:t>
            </a:r>
            <a:r>
              <a:rPr lang="en-US" altLang="ja-JP" sz="2400" u="sng" dirty="0"/>
              <a:t>attainment</a:t>
            </a:r>
            <a:r>
              <a:rPr lang="en-US" altLang="ja-JP" sz="2400" dirty="0"/>
              <a:t> of expected learning outcomes and showing </a:t>
            </a:r>
            <a:r>
              <a:rPr lang="en-US" altLang="ja-JP" sz="2400" u="sng" dirty="0"/>
              <a:t>mastery</a:t>
            </a:r>
            <a:r>
              <a:rPr lang="en-US" altLang="ja-JP" sz="2400" dirty="0"/>
              <a:t> in the </a:t>
            </a:r>
            <a:r>
              <a:rPr lang="en-US" altLang="ja-JP" sz="2400" dirty="0" err="1"/>
              <a:t>programme</a:t>
            </a:r>
            <a:r>
              <a:rPr lang="en-US" altLang="ja-JP" sz="2400" dirty="0"/>
              <a:t> area.</a:t>
            </a:r>
          </a:p>
          <a:p>
            <a:pPr marL="0" indent="0">
              <a:buNone/>
              <a:defRPr/>
            </a:pPr>
            <a:endParaRPr lang="en-US" altLang="ja-JP" sz="2400" dirty="0"/>
          </a:p>
          <a:p>
            <a:pPr marL="0" indent="0">
              <a:buNone/>
              <a:defRPr/>
            </a:pPr>
            <a:r>
              <a:rPr lang="en-US" altLang="ja-JP" sz="2800" dirty="0">
                <a:solidFill>
                  <a:schemeClr val="accent1"/>
                </a:solidFill>
              </a:rPr>
              <a:t>IN OTHER WORDS… </a:t>
            </a:r>
          </a:p>
          <a:p>
            <a:pPr>
              <a:defRPr/>
            </a:pPr>
            <a:r>
              <a:rPr lang="en-US" altLang="ja-JP" sz="2800" dirty="0"/>
              <a:t>OBE is an approach that </a:t>
            </a:r>
            <a:r>
              <a:rPr lang="en-US" altLang="ja-JP" sz="2800" b="1" u="sng" dirty="0">
                <a:solidFill>
                  <a:srgbClr val="00B0F0"/>
                </a:solidFill>
              </a:rPr>
              <a:t>focuses on outcomes</a:t>
            </a:r>
            <a:r>
              <a:rPr lang="en-US" altLang="ja-JP" sz="2800" dirty="0"/>
              <a:t>, i.e. student achievement that is measurable, proven, and can be improved. </a:t>
            </a:r>
          </a:p>
          <a:p>
            <a:pPr>
              <a:defRPr/>
            </a:pPr>
            <a:endParaRPr lang="en-US" altLang="ja-JP" sz="2400" dirty="0"/>
          </a:p>
          <a:p>
            <a:pPr marL="0" indent="0">
              <a:buNone/>
              <a:defRPr/>
            </a:pPr>
            <a:endParaRPr lang="en-US" altLang="ja-JP" dirty="0"/>
          </a:p>
          <a:p>
            <a:endParaRPr kumimoji="1" lang="ja-JP" altLang="en-US" dirty="0"/>
          </a:p>
        </p:txBody>
      </p:sp>
      <p:sp>
        <p:nvSpPr>
          <p:cNvPr id="4" name="Slide Number Placeholder 3"/>
          <p:cNvSpPr>
            <a:spLocks noGrp="1"/>
          </p:cNvSpPr>
          <p:nvPr>
            <p:ph type="sldNum" sz="quarter" idx="12"/>
          </p:nvPr>
        </p:nvSpPr>
        <p:spPr/>
        <p:txBody>
          <a:bodyPr/>
          <a:lstStyle/>
          <a:p>
            <a:pPr>
              <a:defRPr/>
            </a:pPr>
            <a:fld id="{54E0D486-2135-427D-9D14-3925CD79E94A}" type="slidenum">
              <a:rPr lang="en-US" altLang="ja-JP" smtClean="0"/>
              <a:pPr>
                <a:defRPr/>
              </a:pPr>
              <a:t>5</a:t>
            </a:fld>
            <a:endParaRPr lang="en-US" altLang="ja-JP"/>
          </a:p>
        </p:txBody>
      </p:sp>
    </p:spTree>
    <p:extLst>
      <p:ext uri="{BB962C8B-B14F-4D97-AF65-F5344CB8AC3E}">
        <p14:creationId xmlns:p14="http://schemas.microsoft.com/office/powerpoint/2010/main" val="228681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76200"/>
            <a:ext cx="7772400" cy="1143000"/>
          </a:xfrm>
        </p:spPr>
        <p:txBody>
          <a:bodyPr/>
          <a:lstStyle/>
          <a:p>
            <a:r>
              <a:rPr lang="en-MY" altLang="en-US" dirty="0" smtClean="0">
                <a:cs typeface="Times New Roman" panose="02020603050405020304" pitchFamily="18" charset="0"/>
              </a:rPr>
              <a:t>Course Outcomes (CO</a:t>
            </a:r>
            <a:r>
              <a:rPr lang="en-MY" altLang="en-US" dirty="0">
                <a:cs typeface="Times New Roman" panose="02020603050405020304" pitchFamily="18" charset="0"/>
              </a:rPr>
              <a:t>)</a:t>
            </a:r>
            <a:endParaRPr lang="en-MY" altLang="en-US" dirty="0" smtClean="0"/>
          </a:p>
        </p:txBody>
      </p:sp>
      <p:sp>
        <p:nvSpPr>
          <p:cNvPr id="21507" name="Content Placeholder 2"/>
          <p:cNvSpPr>
            <a:spLocks noGrp="1"/>
          </p:cNvSpPr>
          <p:nvPr>
            <p:ph idx="1"/>
          </p:nvPr>
        </p:nvSpPr>
        <p:spPr>
          <a:xfrm>
            <a:off x="457200" y="1219200"/>
            <a:ext cx="8229600" cy="5143500"/>
          </a:xfrm>
        </p:spPr>
        <p:txBody>
          <a:bodyPr/>
          <a:lstStyle/>
          <a:p>
            <a:r>
              <a:rPr lang="en-US" altLang="en-US" sz="2400" dirty="0" smtClean="0"/>
              <a:t>CO are </a:t>
            </a:r>
            <a:r>
              <a:rPr lang="en-US" altLang="ja-JP" sz="2400" dirty="0"/>
              <a:t>clear and concise statements that describe what </a:t>
            </a:r>
            <a:r>
              <a:rPr lang="en-US" altLang="ja-JP" sz="2400" dirty="0" smtClean="0"/>
              <a:t>the </a:t>
            </a:r>
            <a:r>
              <a:rPr lang="en-US" altLang="ja-JP" sz="2400" dirty="0" smtClean="0">
                <a:solidFill>
                  <a:srgbClr val="0070C0"/>
                </a:solidFill>
              </a:rPr>
              <a:t>students </a:t>
            </a:r>
            <a:r>
              <a:rPr lang="en-US" altLang="ja-JP" sz="2400" dirty="0">
                <a:solidFill>
                  <a:srgbClr val="0070C0"/>
                </a:solidFill>
              </a:rPr>
              <a:t>are expected to develop, learn, or master </a:t>
            </a:r>
            <a:r>
              <a:rPr lang="en-US" altLang="ja-JP" sz="2400" dirty="0" smtClean="0">
                <a:solidFill>
                  <a:srgbClr val="0070C0"/>
                </a:solidFill>
              </a:rPr>
              <a:t>by the end of </a:t>
            </a:r>
            <a:r>
              <a:rPr lang="en-US" altLang="ja-JP" sz="2400" dirty="0">
                <a:solidFill>
                  <a:srgbClr val="0070C0"/>
                </a:solidFill>
              </a:rPr>
              <a:t>a course</a:t>
            </a:r>
            <a:r>
              <a:rPr lang="en-US" altLang="ja-JP" sz="2400" dirty="0"/>
              <a:t>.</a:t>
            </a:r>
            <a:endParaRPr lang="en-US" altLang="en-US" sz="2400" dirty="0"/>
          </a:p>
          <a:p>
            <a:r>
              <a:rPr lang="en-US" altLang="ja-JP" sz="2400" dirty="0" smtClean="0"/>
              <a:t>The statements </a:t>
            </a:r>
            <a:r>
              <a:rPr lang="en-US" altLang="ja-JP" sz="2400" dirty="0"/>
              <a:t>refer to specific knowledge, practical skills, areas of professional development, attitudes, higher-order thinking skills, etc. </a:t>
            </a:r>
            <a:endParaRPr lang="en-US" altLang="ja-JP" sz="2400" dirty="0" smtClean="0"/>
          </a:p>
          <a:p>
            <a:r>
              <a:rPr lang="en-US" altLang="ja-JP" sz="2400" dirty="0"/>
              <a:t>The CO statements should be </a:t>
            </a:r>
            <a:r>
              <a:rPr lang="en-US" altLang="ja-JP" sz="2400" u="sng" dirty="0"/>
              <a:t>meaningful, observable and measurable</a:t>
            </a:r>
            <a:r>
              <a:rPr lang="en-US" altLang="ja-JP" sz="2400" dirty="0"/>
              <a:t>.</a:t>
            </a:r>
          </a:p>
          <a:p>
            <a:endParaRPr lang="en-US" altLang="ja-JP" sz="2400" dirty="0" smtClean="0"/>
          </a:p>
          <a:p>
            <a:r>
              <a:rPr lang="en-US" altLang="ja-JP" sz="2400" dirty="0" smtClean="0"/>
              <a:t>Course Outcomes (CO) </a:t>
            </a:r>
            <a:r>
              <a:rPr lang="en-US" altLang="ja-JP" sz="2400" dirty="0"/>
              <a:t>must satisfy the stated </a:t>
            </a:r>
            <a:r>
              <a:rPr lang="en-US" altLang="ja-JP" sz="2400" dirty="0" err="1"/>
              <a:t>programme</a:t>
            </a:r>
            <a:r>
              <a:rPr lang="en-US" altLang="ja-JP" sz="2400" dirty="0"/>
              <a:t> </a:t>
            </a:r>
            <a:r>
              <a:rPr lang="en-US" altLang="ja-JP" sz="2400" dirty="0" smtClean="0"/>
              <a:t>outcomes (PO). There </a:t>
            </a:r>
            <a:r>
              <a:rPr lang="en-US" altLang="ja-JP" sz="2400" dirty="0"/>
              <a:t>is no need for ANY (individual) course to address all </a:t>
            </a:r>
            <a:r>
              <a:rPr lang="en-US" altLang="ja-JP" sz="2400" dirty="0" err="1"/>
              <a:t>programme</a:t>
            </a:r>
            <a:r>
              <a:rPr lang="en-US" altLang="ja-JP" sz="2400" dirty="0"/>
              <a:t> outcomes. </a:t>
            </a:r>
          </a:p>
          <a:p>
            <a:endParaRPr lang="en-US" altLang="en-US" sz="2400" dirty="0" smtClean="0"/>
          </a:p>
        </p:txBody>
      </p:sp>
      <p:sp>
        <p:nvSpPr>
          <p:cNvPr id="21508"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139DF26C-4A72-4A0A-9718-A3706D0F7AFF}"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50</a:t>
            </a:fld>
            <a:endParaRPr lang="en-US" altLang="ja-JP" sz="1400" smtClean="0">
              <a:solidFill>
                <a:srgbClr val="FFFFFF"/>
              </a:solidFill>
              <a:latin typeface="Franklin Gothic Book" pitchFamily="34" charset="0"/>
              <a:ea typeface="MS PGothic" pitchFamily="34" charset="-128"/>
            </a:endParaRPr>
          </a:p>
        </p:txBody>
      </p:sp>
    </p:spTree>
    <p:extLst>
      <p:ext uri="{BB962C8B-B14F-4D97-AF65-F5344CB8AC3E}">
        <p14:creationId xmlns:p14="http://schemas.microsoft.com/office/powerpoint/2010/main" val="9587831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ja-JP" dirty="0" smtClean="0"/>
              <a:t>Course Outcomes</a:t>
            </a:r>
            <a:endParaRPr lang="en-GB" dirty="0" smtClean="0"/>
          </a:p>
        </p:txBody>
      </p:sp>
      <p:sp>
        <p:nvSpPr>
          <p:cNvPr id="29699" name="Rectangle 3"/>
          <p:cNvSpPr>
            <a:spLocks noGrp="1" noChangeArrowheads="1"/>
          </p:cNvSpPr>
          <p:nvPr>
            <p:ph sz="quarter" idx="1"/>
          </p:nvPr>
        </p:nvSpPr>
        <p:spPr/>
        <p:txBody>
          <a:bodyPr>
            <a:normAutofit/>
          </a:bodyPr>
          <a:lstStyle/>
          <a:p>
            <a:pPr marL="273050" lvl="1" indent="-273050">
              <a:lnSpc>
                <a:spcPct val="90000"/>
              </a:lnSpc>
              <a:spcBef>
                <a:spcPts val="575"/>
              </a:spcBef>
              <a:buClr>
                <a:schemeClr val="accent1"/>
              </a:buClr>
              <a:buFont typeface="Wingdings" pitchFamily="2" charset="2"/>
              <a:buChar char="l"/>
            </a:pPr>
            <a:endParaRPr lang="en-US" altLang="ja-JP" sz="2800" dirty="0" smtClean="0"/>
          </a:p>
          <a:p>
            <a:pPr marL="273050" lvl="1" indent="-273050">
              <a:lnSpc>
                <a:spcPct val="90000"/>
              </a:lnSpc>
              <a:spcBef>
                <a:spcPts val="575"/>
              </a:spcBef>
              <a:buClr>
                <a:schemeClr val="accent1"/>
              </a:buClr>
              <a:buFont typeface="Wingdings" pitchFamily="2" charset="2"/>
              <a:buChar char="l"/>
            </a:pPr>
            <a:r>
              <a:rPr lang="en-US" altLang="ja-JP" sz="2800" dirty="0" smtClean="0"/>
              <a:t>Statement </a:t>
            </a:r>
            <a:r>
              <a:rPr lang="en-US" altLang="ja-JP" sz="2800" dirty="0"/>
              <a:t>… explain, calculate, derive, design, critique</a:t>
            </a:r>
            <a:r>
              <a:rPr lang="en-US" altLang="ja-JP" sz="2800" dirty="0" smtClean="0"/>
              <a:t>.</a:t>
            </a:r>
          </a:p>
          <a:p>
            <a:pPr marL="273050" lvl="1" indent="-273050">
              <a:lnSpc>
                <a:spcPct val="90000"/>
              </a:lnSpc>
              <a:spcBef>
                <a:spcPts val="575"/>
              </a:spcBef>
              <a:buClr>
                <a:schemeClr val="accent1"/>
              </a:buClr>
              <a:buFont typeface="Wingdings" pitchFamily="2" charset="2"/>
              <a:buChar char="l"/>
            </a:pPr>
            <a:endParaRPr lang="en-US" altLang="ja-JP" sz="2800" dirty="0"/>
          </a:p>
          <a:p>
            <a:pPr marL="273050" lvl="1" indent="-273050">
              <a:lnSpc>
                <a:spcPct val="90000"/>
              </a:lnSpc>
              <a:spcBef>
                <a:spcPts val="575"/>
              </a:spcBef>
              <a:buClr>
                <a:schemeClr val="accent1"/>
              </a:buClr>
              <a:buFont typeface="Wingdings" pitchFamily="2" charset="2"/>
              <a:buChar char="l"/>
            </a:pPr>
            <a:r>
              <a:rPr lang="en-US" altLang="ja-JP" sz="2800" dirty="0"/>
              <a:t>Statement … learn, know, understand, </a:t>
            </a:r>
            <a:r>
              <a:rPr lang="en-US" altLang="ja-JP" sz="2800" dirty="0" smtClean="0"/>
              <a:t>appreciate</a:t>
            </a:r>
          </a:p>
          <a:p>
            <a:pPr marL="547687" lvl="2" indent="-273050">
              <a:lnSpc>
                <a:spcPct val="90000"/>
              </a:lnSpc>
              <a:spcBef>
                <a:spcPts val="575"/>
              </a:spcBef>
              <a:buClr>
                <a:schemeClr val="accent1"/>
              </a:buClr>
              <a:buFont typeface="Wingdings" pitchFamily="2" charset="2"/>
              <a:buChar char="l"/>
            </a:pPr>
            <a:r>
              <a:rPr lang="en-US" altLang="ja-JP" sz="2400" dirty="0" smtClean="0"/>
              <a:t>non-observable</a:t>
            </a:r>
            <a:endParaRPr lang="en-US" altLang="ja-JP" sz="2400" dirty="0"/>
          </a:p>
          <a:p>
            <a:pPr lvl="1">
              <a:lnSpc>
                <a:spcPct val="90000"/>
              </a:lnSpc>
              <a:buFont typeface="Wingdings" pitchFamily="2" charset="2"/>
              <a:buChar char="l"/>
            </a:pPr>
            <a:r>
              <a:rPr lang="en-US" altLang="ja-JP" dirty="0" smtClean="0"/>
              <a:t>Understanding cannot be directly observed.</a:t>
            </a:r>
          </a:p>
          <a:p>
            <a:pPr lvl="1">
              <a:lnSpc>
                <a:spcPct val="90000"/>
              </a:lnSpc>
              <a:buFont typeface="Wingdings" pitchFamily="2" charset="2"/>
              <a:buChar char="l"/>
            </a:pPr>
            <a:r>
              <a:rPr lang="en-US" altLang="ja-JP" dirty="0" smtClean="0"/>
              <a:t>A student must do something observable to demonstrate his/her understanding.</a:t>
            </a:r>
            <a:endParaRPr lang="en-GB" dirty="0" smtClean="0"/>
          </a:p>
        </p:txBody>
      </p:sp>
      <p:pic>
        <p:nvPicPr>
          <p:cNvPr id="145412" name="Picture 4" descr="j028413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67588" y="4953000"/>
            <a:ext cx="177641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77003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p:spPr>
        <p:txBody>
          <a:bodyPr>
            <a:noAutofit/>
          </a:bodyPr>
          <a:lstStyle/>
          <a:p>
            <a:r>
              <a:rPr lang="en-US" altLang="ja-JP" dirty="0" smtClean="0"/>
              <a:t/>
            </a:r>
            <a:br>
              <a:rPr lang="en-US" altLang="ja-JP" dirty="0" smtClean="0"/>
            </a:br>
            <a:r>
              <a:rPr lang="en-US" altLang="ja-JP" dirty="0" smtClean="0"/>
              <a:t>Why are course outcomes important?</a:t>
            </a:r>
          </a:p>
        </p:txBody>
      </p:sp>
      <p:sp>
        <p:nvSpPr>
          <p:cNvPr id="140291" name="Rectangle 3"/>
          <p:cNvSpPr>
            <a:spLocks noGrp="1" noChangeArrowheads="1"/>
          </p:cNvSpPr>
          <p:nvPr>
            <p:ph sz="quarter" idx="1"/>
          </p:nvPr>
        </p:nvSpPr>
        <p:spPr/>
        <p:txBody>
          <a:bodyPr/>
          <a:lstStyle/>
          <a:p>
            <a:pPr>
              <a:lnSpc>
                <a:spcPct val="80000"/>
              </a:lnSpc>
              <a:buFont typeface="Wingdings" pitchFamily="2" charset="2"/>
              <a:buNone/>
            </a:pPr>
            <a:r>
              <a:rPr lang="en-US" altLang="ja-JP" sz="2400" dirty="0" smtClean="0"/>
              <a:t>They are essential because they:</a:t>
            </a:r>
          </a:p>
          <a:p>
            <a:pPr>
              <a:lnSpc>
                <a:spcPct val="80000"/>
              </a:lnSpc>
              <a:buFont typeface="Wingdings" pitchFamily="2" charset="2"/>
              <a:buNone/>
            </a:pPr>
            <a:endParaRPr lang="en-US" altLang="ja-JP" sz="2400" dirty="0" smtClean="0"/>
          </a:p>
          <a:p>
            <a:pPr>
              <a:lnSpc>
                <a:spcPct val="80000"/>
              </a:lnSpc>
            </a:pPr>
            <a:r>
              <a:rPr lang="en-US" altLang="ja-JP" sz="2400" dirty="0"/>
              <a:t>guide and organize the instructor and the learner</a:t>
            </a:r>
            <a:r>
              <a:rPr lang="en-US" altLang="ja-JP" sz="2400" dirty="0" smtClean="0"/>
              <a:t>.</a:t>
            </a:r>
          </a:p>
          <a:p>
            <a:pPr>
              <a:lnSpc>
                <a:spcPct val="80000"/>
              </a:lnSpc>
            </a:pPr>
            <a:r>
              <a:rPr lang="en-US" altLang="ja-JP" sz="2400" dirty="0" smtClean="0"/>
              <a:t>define the </a:t>
            </a:r>
            <a:r>
              <a:rPr lang="en-US" altLang="ja-JP" sz="2400" dirty="0" smtClean="0">
                <a:solidFill>
                  <a:srgbClr val="0070C0"/>
                </a:solidFill>
              </a:rPr>
              <a:t>breadth and depth</a:t>
            </a:r>
            <a:r>
              <a:rPr lang="en-US" altLang="ja-JP" sz="2400" dirty="0" smtClean="0"/>
              <a:t> of learning students are expected to achieve</a:t>
            </a:r>
          </a:p>
          <a:p>
            <a:pPr>
              <a:lnSpc>
                <a:spcPct val="80000"/>
              </a:lnSpc>
            </a:pPr>
            <a:r>
              <a:rPr lang="en-US" altLang="ja-JP" sz="2400" dirty="0" smtClean="0"/>
              <a:t>provide </a:t>
            </a:r>
            <a:r>
              <a:rPr lang="en-US" altLang="ja-JP" sz="2400" dirty="0" smtClean="0">
                <a:solidFill>
                  <a:srgbClr val="0070C0"/>
                </a:solidFill>
              </a:rPr>
              <a:t>an objective benchmark </a:t>
            </a:r>
            <a:r>
              <a:rPr lang="en-US" altLang="ja-JP" sz="2400" dirty="0" smtClean="0"/>
              <a:t>for formative, summative, and prior learning assessment</a:t>
            </a:r>
          </a:p>
          <a:p>
            <a:pPr>
              <a:lnSpc>
                <a:spcPct val="80000"/>
              </a:lnSpc>
            </a:pPr>
            <a:r>
              <a:rPr lang="en-US" altLang="ja-JP" sz="2400" dirty="0" smtClean="0"/>
              <a:t>clearly communicate expectations to learners</a:t>
            </a:r>
          </a:p>
          <a:p>
            <a:pPr>
              <a:lnSpc>
                <a:spcPct val="80000"/>
              </a:lnSpc>
            </a:pPr>
            <a:r>
              <a:rPr lang="en-US" altLang="ja-JP" sz="2400" dirty="0" smtClean="0"/>
              <a:t>clearly communicate graduates’ skills to the stakeholders</a:t>
            </a:r>
          </a:p>
          <a:p>
            <a:pPr>
              <a:lnSpc>
                <a:spcPct val="80000"/>
              </a:lnSpc>
            </a:pPr>
            <a:r>
              <a:rPr lang="en-US" altLang="ja-JP" sz="2400" dirty="0" smtClean="0"/>
              <a:t>define coherent units of learning that can be further subdivided or modularized for classroom or for other delivery modes.</a:t>
            </a:r>
          </a:p>
        </p:txBody>
      </p:sp>
    </p:spTree>
    <p:extLst>
      <p:ext uri="{BB962C8B-B14F-4D97-AF65-F5344CB8AC3E}">
        <p14:creationId xmlns:p14="http://schemas.microsoft.com/office/powerpoint/2010/main" val="40555881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a:noAutofit/>
          </a:bodyPr>
          <a:lstStyle/>
          <a:p>
            <a:r>
              <a:rPr lang="en-GB" sz="3600" dirty="0" smtClean="0"/>
              <a:t>3 components of a course outcomes</a:t>
            </a:r>
            <a:endParaRPr lang="en-US" altLang="ja-JP" sz="3600" dirty="0" smtClean="0"/>
          </a:p>
        </p:txBody>
      </p:sp>
      <p:sp>
        <p:nvSpPr>
          <p:cNvPr id="141315" name="Rectangle 3"/>
          <p:cNvSpPr>
            <a:spLocks noGrp="1" noChangeArrowheads="1"/>
          </p:cNvSpPr>
          <p:nvPr>
            <p:ph sz="quarter" idx="1"/>
          </p:nvPr>
        </p:nvSpPr>
        <p:spPr/>
        <p:txBody>
          <a:bodyPr/>
          <a:lstStyle/>
          <a:p>
            <a:pPr marL="573088" indent="-519113">
              <a:buFont typeface="Wingdings" pitchFamily="2" charset="2"/>
              <a:buNone/>
            </a:pPr>
            <a:r>
              <a:rPr lang="en-US" altLang="ja-JP" sz="2800" dirty="0" smtClean="0"/>
              <a:t>1) Action verb</a:t>
            </a:r>
          </a:p>
          <a:p>
            <a:pPr marL="573088" indent="-519113">
              <a:buFont typeface="Wingdings" pitchFamily="2" charset="2"/>
              <a:buNone/>
            </a:pPr>
            <a:r>
              <a:rPr lang="en-US" altLang="ja-JP" sz="2400" dirty="0" smtClean="0"/>
              <a:t>Ability to:</a:t>
            </a:r>
          </a:p>
          <a:p>
            <a:pPr marL="573088" indent="-519113"/>
            <a:r>
              <a:rPr lang="en-US" altLang="ja-JP" sz="2400" u="sng" dirty="0" smtClean="0"/>
              <a:t>describe</a:t>
            </a:r>
            <a:r>
              <a:rPr lang="en-US" altLang="ja-JP" sz="2400" dirty="0" smtClean="0"/>
              <a:t> the principles used in designing X.</a:t>
            </a:r>
          </a:p>
          <a:p>
            <a:pPr marL="573088" indent="-519113"/>
            <a:r>
              <a:rPr lang="en-US" altLang="ja-JP" sz="2400" u="sng" dirty="0" smtClean="0"/>
              <a:t>evaluate</a:t>
            </a:r>
            <a:r>
              <a:rPr lang="en-US" altLang="ja-JP" sz="2400" dirty="0" smtClean="0"/>
              <a:t> the strengths and weakness of …</a:t>
            </a:r>
          </a:p>
        </p:txBody>
      </p:sp>
      <p:sp>
        <p:nvSpPr>
          <p:cNvPr id="141316" name="Rectangle 4"/>
          <p:cNvSpPr>
            <a:spLocks noChangeArrowheads="1"/>
          </p:cNvSpPr>
          <p:nvPr/>
        </p:nvSpPr>
        <p:spPr bwMode="auto">
          <a:xfrm>
            <a:off x="460375" y="3503613"/>
            <a:ext cx="4989513" cy="3201987"/>
          </a:xfrm>
          <a:prstGeom prst="rect">
            <a:avLst/>
          </a:prstGeom>
          <a:solidFill>
            <a:schemeClr val="accent2">
              <a:lumMod val="40000"/>
              <a:lumOff val="60000"/>
            </a:schemeClr>
          </a:solidFill>
          <a:ln w="9525">
            <a:solidFill>
              <a:schemeClr val="tx1"/>
            </a:solidFill>
            <a:miter lim="800000"/>
            <a:headEnd/>
            <a:tailEnd/>
          </a:ln>
        </p:spPr>
        <p:txBody>
          <a:bodyPr wrap="none" anchor="ctr"/>
          <a:lstStyle/>
          <a:p>
            <a:r>
              <a:rPr lang="en-US" altLang="ja-JP" sz="2400" u="sng" dirty="0">
                <a:solidFill>
                  <a:srgbClr val="000000"/>
                </a:solidFill>
              </a:rPr>
              <a:t>Well-written verbs </a:t>
            </a:r>
            <a:r>
              <a:rPr lang="en-US" altLang="ja-JP" sz="2400" u="sng" dirty="0" smtClean="0">
                <a:solidFill>
                  <a:srgbClr val="000000"/>
                </a:solidFill>
              </a:rPr>
              <a:t>must be </a:t>
            </a:r>
            <a:r>
              <a:rPr lang="en-US" altLang="ja-JP" sz="2400" u="sng" dirty="0">
                <a:solidFill>
                  <a:srgbClr val="000000"/>
                </a:solidFill>
              </a:rPr>
              <a:t>(SMART)</a:t>
            </a:r>
          </a:p>
          <a:p>
            <a:pPr>
              <a:buFontTx/>
              <a:buChar char="-"/>
            </a:pPr>
            <a:r>
              <a:rPr lang="en-US" altLang="ja-JP" sz="2400" dirty="0">
                <a:solidFill>
                  <a:srgbClr val="000000"/>
                </a:solidFill>
              </a:rPr>
              <a:t> Specific </a:t>
            </a:r>
          </a:p>
          <a:p>
            <a:pPr>
              <a:buFontTx/>
              <a:buChar char="-"/>
            </a:pPr>
            <a:r>
              <a:rPr lang="en-US" altLang="ja-JP" sz="2400" dirty="0">
                <a:solidFill>
                  <a:srgbClr val="000000"/>
                </a:solidFill>
              </a:rPr>
              <a:t> Measurable</a:t>
            </a:r>
          </a:p>
          <a:p>
            <a:pPr>
              <a:buFontTx/>
              <a:buChar char="-"/>
            </a:pPr>
            <a:r>
              <a:rPr lang="en-US" altLang="ja-JP" sz="2400" dirty="0">
                <a:solidFill>
                  <a:srgbClr val="000000"/>
                </a:solidFill>
              </a:rPr>
              <a:t> Achievable</a:t>
            </a:r>
          </a:p>
          <a:p>
            <a:pPr>
              <a:buFontTx/>
              <a:buChar char="-"/>
            </a:pPr>
            <a:r>
              <a:rPr lang="en-US" altLang="ja-JP" sz="2400" dirty="0">
                <a:solidFill>
                  <a:srgbClr val="000000"/>
                </a:solidFill>
              </a:rPr>
              <a:t> Realistic</a:t>
            </a:r>
          </a:p>
          <a:p>
            <a:pPr>
              <a:buFontTx/>
              <a:buChar char="-"/>
            </a:pPr>
            <a:r>
              <a:rPr lang="en-US" altLang="ja-JP" sz="2400" dirty="0">
                <a:solidFill>
                  <a:srgbClr val="000000"/>
                </a:solidFill>
              </a:rPr>
              <a:t> Time frame </a:t>
            </a:r>
          </a:p>
          <a:p>
            <a:pPr>
              <a:buFontTx/>
              <a:buChar char="-"/>
            </a:pPr>
            <a:r>
              <a:rPr lang="en-US" altLang="ja-JP" sz="2400" dirty="0">
                <a:solidFill>
                  <a:srgbClr val="000000"/>
                </a:solidFill>
              </a:rPr>
              <a:t> Observable</a:t>
            </a:r>
          </a:p>
        </p:txBody>
      </p:sp>
      <p:sp>
        <p:nvSpPr>
          <p:cNvPr id="141317" name="Text Box 5"/>
          <p:cNvSpPr txBox="1">
            <a:spLocks noChangeArrowheads="1"/>
          </p:cNvSpPr>
          <p:nvPr/>
        </p:nvSpPr>
        <p:spPr bwMode="auto">
          <a:xfrm>
            <a:off x="5565775" y="3506788"/>
            <a:ext cx="3271838" cy="2800767"/>
          </a:xfrm>
          <a:prstGeom prst="rect">
            <a:avLst/>
          </a:prstGeom>
          <a:solidFill>
            <a:srgbClr val="FFFF00"/>
          </a:solidFill>
          <a:ln w="9525">
            <a:solidFill>
              <a:srgbClr val="000000"/>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75000"/>
              </a:lnSpc>
              <a:spcBef>
                <a:spcPct val="25000"/>
              </a:spcBef>
            </a:pPr>
            <a:r>
              <a:rPr lang="en-US" altLang="ja-JP" sz="2400" u="sng" dirty="0">
                <a:solidFill>
                  <a:srgbClr val="000000"/>
                </a:solidFill>
                <a:latin typeface="Arial" pitchFamily="34" charset="0"/>
              </a:rPr>
              <a:t>Try to avoid these:</a:t>
            </a:r>
          </a:p>
          <a:p>
            <a:pPr>
              <a:lnSpc>
                <a:spcPct val="75000"/>
              </a:lnSpc>
              <a:spcBef>
                <a:spcPct val="25000"/>
              </a:spcBef>
            </a:pPr>
            <a:r>
              <a:rPr lang="en-US" altLang="ja-JP" sz="2400" dirty="0">
                <a:solidFill>
                  <a:srgbClr val="000000"/>
                </a:solidFill>
                <a:latin typeface="Arial" pitchFamily="34" charset="0"/>
              </a:rPr>
              <a:t>- understand </a:t>
            </a:r>
          </a:p>
          <a:p>
            <a:pPr>
              <a:lnSpc>
                <a:spcPct val="75000"/>
              </a:lnSpc>
              <a:spcBef>
                <a:spcPct val="25000"/>
              </a:spcBef>
            </a:pPr>
            <a:r>
              <a:rPr lang="en-US" altLang="ja-JP" sz="2400" dirty="0">
                <a:solidFill>
                  <a:srgbClr val="000000"/>
                </a:solidFill>
                <a:latin typeface="Arial" pitchFamily="34" charset="0"/>
              </a:rPr>
              <a:t>- appreciate</a:t>
            </a:r>
          </a:p>
          <a:p>
            <a:pPr>
              <a:lnSpc>
                <a:spcPct val="75000"/>
              </a:lnSpc>
              <a:spcBef>
                <a:spcPct val="25000"/>
              </a:spcBef>
              <a:buFontTx/>
              <a:buChar char="-"/>
            </a:pPr>
            <a:r>
              <a:rPr lang="en-US" altLang="ja-JP" sz="2400" dirty="0">
                <a:solidFill>
                  <a:srgbClr val="000000"/>
                </a:solidFill>
                <a:latin typeface="Arial" pitchFamily="34" charset="0"/>
              </a:rPr>
              <a:t> know</a:t>
            </a:r>
          </a:p>
          <a:p>
            <a:pPr>
              <a:lnSpc>
                <a:spcPct val="75000"/>
              </a:lnSpc>
              <a:spcBef>
                <a:spcPct val="25000"/>
              </a:spcBef>
              <a:buFontTx/>
              <a:buChar char="-"/>
            </a:pPr>
            <a:r>
              <a:rPr lang="en-US" altLang="ja-JP" sz="2400" dirty="0">
                <a:solidFill>
                  <a:srgbClr val="000000"/>
                </a:solidFill>
                <a:latin typeface="Arial" pitchFamily="34" charset="0"/>
              </a:rPr>
              <a:t> learn</a:t>
            </a:r>
          </a:p>
          <a:p>
            <a:pPr>
              <a:lnSpc>
                <a:spcPct val="75000"/>
              </a:lnSpc>
              <a:spcBef>
                <a:spcPct val="25000"/>
              </a:spcBef>
              <a:buFontTx/>
              <a:buChar char="-"/>
            </a:pPr>
            <a:r>
              <a:rPr lang="en-US" altLang="ja-JP" sz="2400" dirty="0">
                <a:solidFill>
                  <a:srgbClr val="000000"/>
                </a:solidFill>
                <a:latin typeface="Arial" pitchFamily="34" charset="0"/>
              </a:rPr>
              <a:t> aware</a:t>
            </a:r>
          </a:p>
          <a:p>
            <a:pPr>
              <a:lnSpc>
                <a:spcPct val="75000"/>
              </a:lnSpc>
              <a:spcBef>
                <a:spcPct val="25000"/>
              </a:spcBef>
              <a:buFontTx/>
              <a:buChar char="-"/>
            </a:pPr>
            <a:r>
              <a:rPr lang="en-US" altLang="ja-JP" sz="2400" dirty="0">
                <a:solidFill>
                  <a:srgbClr val="000000"/>
                </a:solidFill>
                <a:latin typeface="Arial" pitchFamily="34" charset="0"/>
              </a:rPr>
              <a:t> familiar</a:t>
            </a:r>
          </a:p>
          <a:p>
            <a:pPr>
              <a:lnSpc>
                <a:spcPct val="75000"/>
              </a:lnSpc>
              <a:spcBef>
                <a:spcPct val="25000"/>
              </a:spcBef>
            </a:pPr>
            <a:endParaRPr lang="en-US" altLang="ja-JP" sz="1400" b="1" dirty="0">
              <a:solidFill>
                <a:srgbClr val="000000"/>
              </a:solidFill>
              <a:latin typeface="Arial Narrow" pitchFamily="34" charset="0"/>
            </a:endParaRPr>
          </a:p>
        </p:txBody>
      </p:sp>
    </p:spTree>
    <p:extLst>
      <p:ext uri="{BB962C8B-B14F-4D97-AF65-F5344CB8AC3E}">
        <p14:creationId xmlns:p14="http://schemas.microsoft.com/office/powerpoint/2010/main" val="39995264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gray">
          <a:xfrm>
            <a:off x="484188" y="4756150"/>
            <a:ext cx="8278812" cy="1873250"/>
          </a:xfrm>
          <a:prstGeom prst="rect">
            <a:avLst/>
          </a:prstGeom>
          <a:solidFill>
            <a:srgbClr val="FFFF00"/>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lstStyle/>
          <a:p>
            <a:endParaRPr lang="en-MY"/>
          </a:p>
        </p:txBody>
      </p:sp>
      <p:sp>
        <p:nvSpPr>
          <p:cNvPr id="142339" name="Rectangle 3"/>
          <p:cNvSpPr>
            <a:spLocks noChangeArrowheads="1"/>
          </p:cNvSpPr>
          <p:nvPr/>
        </p:nvSpPr>
        <p:spPr bwMode="gray">
          <a:xfrm>
            <a:off x="457200" y="2438400"/>
            <a:ext cx="8324850" cy="1905000"/>
          </a:xfrm>
          <a:prstGeom prst="rect">
            <a:avLst/>
          </a:prstGeom>
          <a:solidFill>
            <a:srgbClr val="93B002"/>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lstStyle/>
          <a:p>
            <a:endParaRPr lang="en-MY"/>
          </a:p>
        </p:txBody>
      </p:sp>
      <p:sp>
        <p:nvSpPr>
          <p:cNvPr id="58372" name="Rectangle 4"/>
          <p:cNvSpPr>
            <a:spLocks noGrp="1" noChangeArrowheads="1"/>
          </p:cNvSpPr>
          <p:nvPr>
            <p:ph type="title"/>
          </p:nvPr>
        </p:nvSpPr>
        <p:spPr>
          <a:noFill/>
        </p:spPr>
        <p:txBody>
          <a:bodyPr>
            <a:normAutofit/>
          </a:bodyPr>
          <a:lstStyle/>
          <a:p>
            <a:r>
              <a:rPr lang="en-GB" altLang="ja-JP" sz="3600" dirty="0"/>
              <a:t>3 components of a course outcomes</a:t>
            </a:r>
            <a:endParaRPr lang="en-US" altLang="ja-JP" sz="3600" dirty="0" smtClean="0"/>
          </a:p>
        </p:txBody>
      </p:sp>
      <p:sp>
        <p:nvSpPr>
          <p:cNvPr id="143365" name="Rectangle 5"/>
          <p:cNvSpPr>
            <a:spLocks noGrp="1" noChangeArrowheads="1"/>
          </p:cNvSpPr>
          <p:nvPr>
            <p:ph sz="quarter" idx="1"/>
          </p:nvPr>
        </p:nvSpPr>
        <p:spPr/>
        <p:txBody>
          <a:bodyPr>
            <a:noAutofit/>
          </a:bodyPr>
          <a:lstStyle/>
          <a:p>
            <a:pPr>
              <a:buFont typeface="Wingdings" pitchFamily="2" charset="2"/>
              <a:buNone/>
              <a:tabLst>
                <a:tab pos="569913" algn="l"/>
              </a:tabLst>
            </a:pPr>
            <a:r>
              <a:rPr lang="en-US" altLang="ja-JP" sz="2800" dirty="0" smtClean="0"/>
              <a:t>2) Condition</a:t>
            </a:r>
          </a:p>
          <a:p>
            <a:pPr>
              <a:tabLst>
                <a:tab pos="569913" algn="l"/>
              </a:tabLst>
            </a:pPr>
            <a:r>
              <a:rPr lang="en-GB" sz="2400" dirty="0" smtClean="0"/>
              <a:t>context under which the behaviour is to occur</a:t>
            </a:r>
            <a:endParaRPr lang="en-GB" sz="2800" dirty="0" smtClean="0"/>
          </a:p>
          <a:p>
            <a:pPr>
              <a:buFont typeface="Wingdings" pitchFamily="2" charset="2"/>
              <a:buNone/>
              <a:tabLst>
                <a:tab pos="569913" algn="l"/>
              </a:tabLst>
            </a:pPr>
            <a:endParaRPr lang="en-US" altLang="ja-JP" sz="2800" u="sng" dirty="0" smtClean="0"/>
          </a:p>
          <a:p>
            <a:pPr>
              <a:tabLst>
                <a:tab pos="569913" algn="l"/>
              </a:tabLst>
            </a:pPr>
            <a:r>
              <a:rPr lang="en-US" altLang="ja-JP" sz="2400" u="sng" dirty="0" smtClean="0"/>
              <a:t>describe</a:t>
            </a:r>
            <a:r>
              <a:rPr lang="en-US" altLang="ja-JP" sz="2400" dirty="0" smtClean="0"/>
              <a:t> the principles used in designing X.</a:t>
            </a:r>
          </a:p>
          <a:p>
            <a:pPr>
              <a:tabLst>
                <a:tab pos="569913" algn="l"/>
              </a:tabLst>
            </a:pPr>
            <a:r>
              <a:rPr lang="en-US" altLang="ja-JP" sz="2400" u="sng" dirty="0" smtClean="0"/>
              <a:t>orally</a:t>
            </a:r>
            <a:r>
              <a:rPr lang="en-US" altLang="ja-JP" sz="2400" dirty="0" smtClean="0"/>
              <a:t> </a:t>
            </a:r>
            <a:r>
              <a:rPr lang="en-US" altLang="ja-JP" sz="2400" u="sng" dirty="0" smtClean="0"/>
              <a:t>describe</a:t>
            </a:r>
            <a:r>
              <a:rPr lang="en-US" altLang="ja-JP" sz="2400" dirty="0" smtClean="0"/>
              <a:t> the principles used in designing X. </a:t>
            </a:r>
          </a:p>
          <a:p>
            <a:pPr>
              <a:buFont typeface="Wingdings" pitchFamily="2" charset="2"/>
              <a:buNone/>
              <a:tabLst>
                <a:tab pos="569913" algn="l"/>
              </a:tabLst>
            </a:pPr>
            <a:endParaRPr lang="en-US" altLang="ja-JP" sz="2400" dirty="0" smtClean="0"/>
          </a:p>
          <a:p>
            <a:pPr>
              <a:buFont typeface="Wingdings" pitchFamily="2" charset="2"/>
              <a:buNone/>
              <a:tabLst>
                <a:tab pos="569913" algn="l"/>
              </a:tabLst>
            </a:pPr>
            <a:endParaRPr lang="en-US" altLang="ja-JP" sz="2400" dirty="0"/>
          </a:p>
          <a:p>
            <a:pPr>
              <a:buFont typeface="Wingdings" pitchFamily="2" charset="2"/>
              <a:buNone/>
              <a:tabLst>
                <a:tab pos="569913" algn="l"/>
              </a:tabLst>
            </a:pPr>
            <a:endParaRPr lang="en-US" altLang="ja-JP" sz="2400" dirty="0" smtClean="0"/>
          </a:p>
          <a:p>
            <a:pPr>
              <a:tabLst>
                <a:tab pos="569913" algn="l"/>
              </a:tabLst>
            </a:pPr>
            <a:r>
              <a:rPr lang="en-US" altLang="ja-JP" sz="2400" u="sng" dirty="0" smtClean="0">
                <a:solidFill>
                  <a:srgbClr val="000000"/>
                </a:solidFill>
                <a:effectLst>
                  <a:outerShdw blurRad="38100" dist="38100" dir="2700000" algn="tl">
                    <a:srgbClr val="C0C0C0"/>
                  </a:outerShdw>
                </a:effectLst>
              </a:rPr>
              <a:t>design</a:t>
            </a:r>
            <a:r>
              <a:rPr lang="en-US" altLang="ja-JP" sz="2400" dirty="0" smtClean="0">
                <a:solidFill>
                  <a:srgbClr val="000000"/>
                </a:solidFill>
                <a:effectLst>
                  <a:outerShdw blurRad="38100" dist="38100" dir="2700000" algn="tl">
                    <a:srgbClr val="C0C0C0"/>
                  </a:outerShdw>
                </a:effectLst>
              </a:rPr>
              <a:t> a beam. </a:t>
            </a:r>
          </a:p>
          <a:p>
            <a:pPr>
              <a:tabLst>
                <a:tab pos="569913" algn="l"/>
              </a:tabLst>
            </a:pPr>
            <a:r>
              <a:rPr lang="en-US" altLang="ja-JP" sz="2400" u="sng" dirty="0" smtClean="0">
                <a:solidFill>
                  <a:srgbClr val="000000"/>
                </a:solidFill>
                <a:effectLst>
                  <a:outerShdw blurRad="38100" dist="38100" dir="2700000" algn="tl">
                    <a:srgbClr val="C0C0C0"/>
                  </a:outerShdw>
                </a:effectLst>
              </a:rPr>
              <a:t>design</a:t>
            </a:r>
            <a:r>
              <a:rPr lang="en-US" altLang="ja-JP" sz="2400" dirty="0" smtClean="0">
                <a:solidFill>
                  <a:srgbClr val="000000"/>
                </a:solidFill>
                <a:effectLst>
                  <a:outerShdw blurRad="38100" dist="38100" dir="2700000" algn="tl">
                    <a:srgbClr val="C0C0C0"/>
                  </a:outerShdw>
                </a:effectLst>
              </a:rPr>
              <a:t> a beam </a:t>
            </a:r>
            <a:r>
              <a:rPr lang="en-US" altLang="ja-JP" sz="2400" u="sng" dirty="0" smtClean="0">
                <a:solidFill>
                  <a:srgbClr val="000000"/>
                </a:solidFill>
                <a:effectLst>
                  <a:outerShdw blurRad="38100" dist="38100" dir="2700000" algn="tl">
                    <a:srgbClr val="C0C0C0"/>
                  </a:outerShdw>
                </a:effectLst>
              </a:rPr>
              <a:t>using Microsoft Excel design template</a:t>
            </a:r>
            <a:r>
              <a:rPr lang="en-US" altLang="ja-JP" sz="2400" dirty="0" smtClean="0">
                <a:solidFill>
                  <a:srgbClr val="000000"/>
                </a:solidFill>
                <a:effectLst>
                  <a:outerShdw blurRad="38100" dist="38100" dir="2700000" algn="tl">
                    <a:srgbClr val="C0C0C0"/>
                  </a:outerShdw>
                </a:effectLst>
              </a:rPr>
              <a:t> </a:t>
            </a:r>
          </a:p>
        </p:txBody>
      </p:sp>
    </p:spTree>
    <p:extLst>
      <p:ext uri="{BB962C8B-B14F-4D97-AF65-F5344CB8AC3E}">
        <p14:creationId xmlns:p14="http://schemas.microsoft.com/office/powerpoint/2010/main" val="3474443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5">
                                            <p:txEl>
                                              <p:pRg st="0" end="0"/>
                                            </p:txEl>
                                          </p:spTgt>
                                        </p:tgtEl>
                                        <p:attrNameLst>
                                          <p:attrName>style.visibility</p:attrName>
                                        </p:attrNameLst>
                                      </p:cBhvr>
                                      <p:to>
                                        <p:strVal val="visible"/>
                                      </p:to>
                                    </p:set>
                                    <p:anim calcmode="lin" valueType="num">
                                      <p:cBhvr additive="base">
                                        <p:cTn id="7" dur="500" fill="hold"/>
                                        <p:tgtEl>
                                          <p:spTgt spid="1433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5">
                                            <p:txEl>
                                              <p:pRg st="1" end="1"/>
                                            </p:txEl>
                                          </p:spTgt>
                                        </p:tgtEl>
                                        <p:attrNameLst>
                                          <p:attrName>style.visibility</p:attrName>
                                        </p:attrNameLst>
                                      </p:cBhvr>
                                      <p:to>
                                        <p:strVal val="visible"/>
                                      </p:to>
                                    </p:set>
                                    <p:anim calcmode="lin" valueType="num">
                                      <p:cBhvr additive="base">
                                        <p:cTn id="13" dur="500" fill="hold"/>
                                        <p:tgtEl>
                                          <p:spTgt spid="14336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65">
                                            <p:txEl>
                                              <p:pRg st="3" end="3"/>
                                            </p:txEl>
                                          </p:spTgt>
                                        </p:tgtEl>
                                        <p:attrNameLst>
                                          <p:attrName>style.visibility</p:attrName>
                                        </p:attrNameLst>
                                      </p:cBhvr>
                                      <p:to>
                                        <p:strVal val="visible"/>
                                      </p:to>
                                    </p:set>
                                    <p:anim calcmode="lin" valueType="num">
                                      <p:cBhvr additive="base">
                                        <p:cTn id="19" dur="500" fill="hold"/>
                                        <p:tgtEl>
                                          <p:spTgt spid="14336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6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65">
                                            <p:txEl>
                                              <p:pRg st="4" end="4"/>
                                            </p:txEl>
                                          </p:spTgt>
                                        </p:tgtEl>
                                        <p:attrNameLst>
                                          <p:attrName>style.visibility</p:attrName>
                                        </p:attrNameLst>
                                      </p:cBhvr>
                                      <p:to>
                                        <p:strVal val="visible"/>
                                      </p:to>
                                    </p:set>
                                    <p:anim calcmode="lin" valueType="num">
                                      <p:cBhvr additive="base">
                                        <p:cTn id="25" dur="500" fill="hold"/>
                                        <p:tgtEl>
                                          <p:spTgt spid="14336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6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65">
                                            <p:txEl>
                                              <p:pRg st="8" end="8"/>
                                            </p:txEl>
                                          </p:spTgt>
                                        </p:tgtEl>
                                        <p:attrNameLst>
                                          <p:attrName>style.visibility</p:attrName>
                                        </p:attrNameLst>
                                      </p:cBhvr>
                                      <p:to>
                                        <p:strVal val="visible"/>
                                      </p:to>
                                    </p:set>
                                    <p:anim calcmode="lin" valueType="num">
                                      <p:cBhvr additive="base">
                                        <p:cTn id="31" dur="500" fill="hold"/>
                                        <p:tgtEl>
                                          <p:spTgt spid="143365">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36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365">
                                            <p:txEl>
                                              <p:pRg st="9" end="9"/>
                                            </p:txEl>
                                          </p:spTgt>
                                        </p:tgtEl>
                                        <p:attrNameLst>
                                          <p:attrName>style.visibility</p:attrName>
                                        </p:attrNameLst>
                                      </p:cBhvr>
                                      <p:to>
                                        <p:strVal val="visible"/>
                                      </p:to>
                                    </p:set>
                                    <p:anim calcmode="lin" valueType="num">
                                      <p:cBhvr additive="base">
                                        <p:cTn id="37" dur="500" fill="hold"/>
                                        <p:tgtEl>
                                          <p:spTgt spid="143365">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336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gray">
          <a:xfrm>
            <a:off x="381000" y="4572000"/>
            <a:ext cx="8382000" cy="1981200"/>
          </a:xfrm>
          <a:prstGeom prst="rect">
            <a:avLst/>
          </a:prstGeom>
          <a:solidFill>
            <a:srgbClr val="9EE8FA"/>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lstStyle/>
          <a:p>
            <a:endParaRPr lang="en-MY"/>
          </a:p>
        </p:txBody>
      </p:sp>
      <p:sp>
        <p:nvSpPr>
          <p:cNvPr id="143363" name="Rectangle 3"/>
          <p:cNvSpPr>
            <a:spLocks noChangeArrowheads="1"/>
          </p:cNvSpPr>
          <p:nvPr/>
        </p:nvSpPr>
        <p:spPr bwMode="gray">
          <a:xfrm>
            <a:off x="381000" y="2346854"/>
            <a:ext cx="8382000" cy="2066396"/>
          </a:xfrm>
          <a:prstGeom prst="rect">
            <a:avLst/>
          </a:prstGeom>
          <a:solidFill>
            <a:srgbClr val="FFFF00"/>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wrap="none" anchor="ctr"/>
          <a:lstStyle/>
          <a:p>
            <a:endParaRPr lang="en-MY"/>
          </a:p>
        </p:txBody>
      </p:sp>
      <p:sp>
        <p:nvSpPr>
          <p:cNvPr id="3" name="Title 2"/>
          <p:cNvSpPr>
            <a:spLocks noGrp="1"/>
          </p:cNvSpPr>
          <p:nvPr>
            <p:ph type="title"/>
          </p:nvPr>
        </p:nvSpPr>
        <p:spPr/>
        <p:txBody>
          <a:bodyPr/>
          <a:lstStyle/>
          <a:p>
            <a:r>
              <a:rPr lang="en-GB" altLang="ja-JP" sz="3600" dirty="0"/>
              <a:t>3 components of a course outcomes</a:t>
            </a:r>
            <a:endParaRPr kumimoji="1" lang="ja-JP" altLang="en-US" sz="3600" dirty="0"/>
          </a:p>
        </p:txBody>
      </p:sp>
      <p:sp>
        <p:nvSpPr>
          <p:cNvPr id="145413" name="Rectangle 5"/>
          <p:cNvSpPr>
            <a:spLocks noGrp="1" noChangeArrowheads="1"/>
          </p:cNvSpPr>
          <p:nvPr>
            <p:ph sz="quarter" idx="1"/>
          </p:nvPr>
        </p:nvSpPr>
        <p:spPr/>
        <p:txBody>
          <a:bodyPr>
            <a:noAutofit/>
          </a:bodyPr>
          <a:lstStyle/>
          <a:p>
            <a:pPr marL="514350" indent="-514350">
              <a:lnSpc>
                <a:spcPct val="75000"/>
              </a:lnSpc>
              <a:buFont typeface="Wingdings" pitchFamily="2" charset="2"/>
              <a:buAutoNum type="arabicParenR" startAt="3"/>
            </a:pPr>
            <a:r>
              <a:rPr lang="en-US" altLang="ja-JP" sz="2800" dirty="0" smtClean="0"/>
              <a:t>Standard</a:t>
            </a:r>
          </a:p>
          <a:p>
            <a:pPr>
              <a:lnSpc>
                <a:spcPct val="75000"/>
              </a:lnSpc>
            </a:pPr>
            <a:r>
              <a:rPr lang="en-GB" sz="2400" dirty="0" smtClean="0"/>
              <a:t>criteria of acceptable level of performance</a:t>
            </a:r>
            <a:endParaRPr lang="en-GB" sz="2800" dirty="0" smtClean="0"/>
          </a:p>
          <a:p>
            <a:pPr marL="465138" indent="-465138">
              <a:lnSpc>
                <a:spcPct val="75000"/>
              </a:lnSpc>
              <a:buFont typeface="Wingdings" pitchFamily="2" charset="2"/>
              <a:buNone/>
            </a:pPr>
            <a:endParaRPr lang="en-US" altLang="ja-JP" sz="2400" dirty="0" smtClean="0"/>
          </a:p>
          <a:p>
            <a:pPr marL="465138" indent="-465138">
              <a:lnSpc>
                <a:spcPct val="90000"/>
              </a:lnSpc>
            </a:pPr>
            <a:r>
              <a:rPr lang="en-US" altLang="ja-JP" sz="2400" u="sng" dirty="0" smtClean="0">
                <a:solidFill>
                  <a:srgbClr val="000000"/>
                </a:solidFill>
              </a:rPr>
              <a:t>describe</a:t>
            </a:r>
            <a:r>
              <a:rPr lang="en-US" altLang="ja-JP" sz="2400" dirty="0" smtClean="0">
                <a:solidFill>
                  <a:srgbClr val="000000"/>
                </a:solidFill>
              </a:rPr>
              <a:t> the principles used in designing X.</a:t>
            </a:r>
          </a:p>
          <a:p>
            <a:pPr marL="465138" indent="-465138">
              <a:lnSpc>
                <a:spcPct val="90000"/>
              </a:lnSpc>
            </a:pPr>
            <a:r>
              <a:rPr lang="en-US" altLang="ja-JP" sz="2400" u="sng" dirty="0" smtClean="0">
                <a:solidFill>
                  <a:srgbClr val="000000"/>
                </a:solidFill>
              </a:rPr>
              <a:t>orally</a:t>
            </a:r>
            <a:r>
              <a:rPr lang="en-US" altLang="ja-JP" sz="2400" dirty="0" smtClean="0">
                <a:solidFill>
                  <a:srgbClr val="000000"/>
                </a:solidFill>
              </a:rPr>
              <a:t> </a:t>
            </a:r>
            <a:r>
              <a:rPr lang="en-US" altLang="ja-JP" sz="2400" u="sng" dirty="0" smtClean="0">
                <a:solidFill>
                  <a:srgbClr val="000000"/>
                </a:solidFill>
              </a:rPr>
              <a:t>describe</a:t>
            </a:r>
            <a:r>
              <a:rPr lang="en-US" altLang="ja-JP" sz="2400" dirty="0" smtClean="0">
                <a:solidFill>
                  <a:srgbClr val="000000"/>
                </a:solidFill>
              </a:rPr>
              <a:t> the principles used in designing X. </a:t>
            </a:r>
          </a:p>
          <a:p>
            <a:pPr marL="465138" indent="-465138">
              <a:lnSpc>
                <a:spcPct val="90000"/>
              </a:lnSpc>
            </a:pPr>
            <a:r>
              <a:rPr lang="en-US" altLang="ja-JP" sz="2400" u="sng" dirty="0" smtClean="0">
                <a:solidFill>
                  <a:srgbClr val="000000"/>
                </a:solidFill>
              </a:rPr>
              <a:t>orally</a:t>
            </a:r>
            <a:r>
              <a:rPr lang="en-US" altLang="ja-JP" sz="2400" dirty="0" smtClean="0">
                <a:solidFill>
                  <a:srgbClr val="000000"/>
                </a:solidFill>
              </a:rPr>
              <a:t> </a:t>
            </a:r>
            <a:r>
              <a:rPr lang="en-US" altLang="ja-JP" sz="2400" u="sng" dirty="0" smtClean="0">
                <a:solidFill>
                  <a:srgbClr val="000000"/>
                </a:solidFill>
              </a:rPr>
              <a:t>describe</a:t>
            </a:r>
            <a:r>
              <a:rPr lang="en-US" altLang="ja-JP" sz="2400" dirty="0" smtClean="0">
                <a:solidFill>
                  <a:srgbClr val="000000"/>
                </a:solidFill>
              </a:rPr>
              <a:t> the </a:t>
            </a:r>
            <a:r>
              <a:rPr lang="en-US" altLang="ja-JP" sz="2400" u="sng" dirty="0" smtClean="0">
                <a:solidFill>
                  <a:srgbClr val="000000"/>
                </a:solidFill>
              </a:rPr>
              <a:t>five</a:t>
            </a:r>
            <a:r>
              <a:rPr lang="en-US" altLang="ja-JP" sz="2400" dirty="0" smtClean="0">
                <a:solidFill>
                  <a:srgbClr val="000000"/>
                </a:solidFill>
              </a:rPr>
              <a:t> principles used in designing X. </a:t>
            </a:r>
          </a:p>
          <a:p>
            <a:pPr marL="465138" indent="-465138">
              <a:lnSpc>
                <a:spcPct val="90000"/>
              </a:lnSpc>
            </a:pPr>
            <a:endParaRPr lang="en-US" altLang="ja-JP" sz="2400" dirty="0" smtClean="0">
              <a:solidFill>
                <a:srgbClr val="000000"/>
              </a:solidFill>
            </a:endParaRPr>
          </a:p>
          <a:p>
            <a:pPr marL="465138" indent="-465138">
              <a:lnSpc>
                <a:spcPct val="90000"/>
              </a:lnSpc>
            </a:pPr>
            <a:r>
              <a:rPr lang="en-US" altLang="ja-JP" sz="2400" u="sng" dirty="0" smtClean="0">
                <a:solidFill>
                  <a:srgbClr val="000000"/>
                </a:solidFill>
              </a:rPr>
              <a:t>design</a:t>
            </a:r>
            <a:r>
              <a:rPr lang="en-US" altLang="ja-JP" sz="2400" dirty="0" smtClean="0">
                <a:solidFill>
                  <a:srgbClr val="000000"/>
                </a:solidFill>
              </a:rPr>
              <a:t> a beam.</a:t>
            </a:r>
          </a:p>
          <a:p>
            <a:pPr marL="465138" indent="-465138">
              <a:lnSpc>
                <a:spcPct val="90000"/>
              </a:lnSpc>
            </a:pPr>
            <a:r>
              <a:rPr lang="en-US" altLang="ja-JP" sz="2400" u="sng" dirty="0" smtClean="0">
                <a:solidFill>
                  <a:srgbClr val="000000"/>
                </a:solidFill>
              </a:rPr>
              <a:t>design</a:t>
            </a:r>
            <a:r>
              <a:rPr lang="en-US" altLang="ja-JP" sz="2400" dirty="0" smtClean="0">
                <a:solidFill>
                  <a:srgbClr val="000000"/>
                </a:solidFill>
              </a:rPr>
              <a:t> a beam </a:t>
            </a:r>
            <a:r>
              <a:rPr lang="en-US" altLang="ja-JP" sz="2400" u="sng" dirty="0" smtClean="0">
                <a:solidFill>
                  <a:srgbClr val="000000"/>
                </a:solidFill>
              </a:rPr>
              <a:t>using Microsoft Excel design template</a:t>
            </a:r>
            <a:r>
              <a:rPr lang="en-US" altLang="ja-JP" sz="2400" dirty="0" smtClean="0">
                <a:solidFill>
                  <a:srgbClr val="000000"/>
                </a:solidFill>
              </a:rPr>
              <a:t> . </a:t>
            </a:r>
          </a:p>
          <a:p>
            <a:pPr marL="465138" indent="-465138">
              <a:lnSpc>
                <a:spcPct val="90000"/>
              </a:lnSpc>
            </a:pPr>
            <a:r>
              <a:rPr lang="en-US" altLang="ja-JP" sz="2400" u="sng" dirty="0" smtClean="0">
                <a:solidFill>
                  <a:srgbClr val="000000"/>
                </a:solidFill>
              </a:rPr>
              <a:t>design</a:t>
            </a:r>
            <a:r>
              <a:rPr lang="en-US" altLang="ja-JP" sz="2400" dirty="0" smtClean="0">
                <a:solidFill>
                  <a:srgbClr val="000000"/>
                </a:solidFill>
              </a:rPr>
              <a:t> a beam </a:t>
            </a:r>
            <a:r>
              <a:rPr lang="en-US" altLang="ja-JP" sz="2400" u="sng" dirty="0" smtClean="0">
                <a:solidFill>
                  <a:srgbClr val="000000"/>
                </a:solidFill>
              </a:rPr>
              <a:t>using Microsoft Excel design template</a:t>
            </a:r>
            <a:r>
              <a:rPr lang="en-US" altLang="ja-JP" sz="2400" dirty="0" smtClean="0">
                <a:solidFill>
                  <a:srgbClr val="000000"/>
                </a:solidFill>
              </a:rPr>
              <a:t> based on </a:t>
            </a:r>
            <a:r>
              <a:rPr lang="en-US" altLang="ja-JP" sz="2400" u="sng" dirty="0" smtClean="0">
                <a:solidFill>
                  <a:srgbClr val="000000"/>
                </a:solidFill>
              </a:rPr>
              <a:t>BS 5950:Part 1.</a:t>
            </a:r>
            <a:r>
              <a:rPr lang="en-US" altLang="ja-JP" sz="2400" dirty="0" smtClean="0">
                <a:solidFill>
                  <a:srgbClr val="000000"/>
                </a:solidFill>
              </a:rPr>
              <a:t> </a:t>
            </a:r>
            <a:endParaRPr lang="en-US" altLang="ja-JP" sz="2800" dirty="0" smtClean="0">
              <a:solidFill>
                <a:srgbClr val="000000"/>
              </a:solidFill>
            </a:endParaRPr>
          </a:p>
        </p:txBody>
      </p:sp>
    </p:spTree>
    <p:extLst>
      <p:ext uri="{BB962C8B-B14F-4D97-AF65-F5344CB8AC3E}">
        <p14:creationId xmlns:p14="http://schemas.microsoft.com/office/powerpoint/2010/main" val="534727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3">
                                            <p:txEl>
                                              <p:pRg st="0" end="0"/>
                                            </p:txEl>
                                          </p:spTgt>
                                        </p:tgtEl>
                                        <p:attrNameLst>
                                          <p:attrName>style.visibility</p:attrName>
                                        </p:attrNameLst>
                                      </p:cBhvr>
                                      <p:to>
                                        <p:strVal val="visible"/>
                                      </p:to>
                                    </p:set>
                                    <p:anim calcmode="lin" valueType="num">
                                      <p:cBhvr additive="base">
                                        <p:cTn id="7" dur="500" fill="hold"/>
                                        <p:tgtEl>
                                          <p:spTgt spid="1454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3">
                                            <p:txEl>
                                              <p:pRg st="1" end="1"/>
                                            </p:txEl>
                                          </p:spTgt>
                                        </p:tgtEl>
                                        <p:attrNameLst>
                                          <p:attrName>style.visibility</p:attrName>
                                        </p:attrNameLst>
                                      </p:cBhvr>
                                      <p:to>
                                        <p:strVal val="visible"/>
                                      </p:to>
                                    </p:set>
                                    <p:anim calcmode="lin" valueType="num">
                                      <p:cBhvr additive="base">
                                        <p:cTn id="13" dur="500" fill="hold"/>
                                        <p:tgtEl>
                                          <p:spTgt spid="14541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5413">
                                            <p:txEl>
                                              <p:pRg st="3" end="3"/>
                                            </p:txEl>
                                          </p:spTgt>
                                        </p:tgtEl>
                                        <p:attrNameLst>
                                          <p:attrName>style.visibility</p:attrName>
                                        </p:attrNameLst>
                                      </p:cBhvr>
                                      <p:to>
                                        <p:strVal val="visible"/>
                                      </p:to>
                                    </p:set>
                                    <p:anim calcmode="lin" valueType="num">
                                      <p:cBhvr additive="base">
                                        <p:cTn id="19" dur="500" fill="hold"/>
                                        <p:tgtEl>
                                          <p:spTgt spid="14541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54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5413">
                                            <p:txEl>
                                              <p:pRg st="4" end="4"/>
                                            </p:txEl>
                                          </p:spTgt>
                                        </p:tgtEl>
                                        <p:attrNameLst>
                                          <p:attrName>style.visibility</p:attrName>
                                        </p:attrNameLst>
                                      </p:cBhvr>
                                      <p:to>
                                        <p:strVal val="visible"/>
                                      </p:to>
                                    </p:set>
                                    <p:anim calcmode="lin" valueType="num">
                                      <p:cBhvr additive="base">
                                        <p:cTn id="25" dur="500" fill="hold"/>
                                        <p:tgtEl>
                                          <p:spTgt spid="14541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541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5413">
                                            <p:txEl>
                                              <p:pRg st="5" end="5"/>
                                            </p:txEl>
                                          </p:spTgt>
                                        </p:tgtEl>
                                        <p:attrNameLst>
                                          <p:attrName>style.visibility</p:attrName>
                                        </p:attrNameLst>
                                      </p:cBhvr>
                                      <p:to>
                                        <p:strVal val="visible"/>
                                      </p:to>
                                    </p:set>
                                    <p:anim calcmode="lin" valueType="num">
                                      <p:cBhvr additive="base">
                                        <p:cTn id="31" dur="500" fill="hold"/>
                                        <p:tgtEl>
                                          <p:spTgt spid="14541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5413">
                                            <p:txEl>
                                              <p:pRg st="7" end="7"/>
                                            </p:txEl>
                                          </p:spTgt>
                                        </p:tgtEl>
                                        <p:attrNameLst>
                                          <p:attrName>style.visibility</p:attrName>
                                        </p:attrNameLst>
                                      </p:cBhvr>
                                      <p:to>
                                        <p:strVal val="visible"/>
                                      </p:to>
                                    </p:set>
                                    <p:anim calcmode="lin" valueType="num">
                                      <p:cBhvr additive="base">
                                        <p:cTn id="37" dur="500" fill="hold"/>
                                        <p:tgtEl>
                                          <p:spTgt spid="14541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541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5413">
                                            <p:txEl>
                                              <p:pRg st="8" end="8"/>
                                            </p:txEl>
                                          </p:spTgt>
                                        </p:tgtEl>
                                        <p:attrNameLst>
                                          <p:attrName>style.visibility</p:attrName>
                                        </p:attrNameLst>
                                      </p:cBhvr>
                                      <p:to>
                                        <p:strVal val="visible"/>
                                      </p:to>
                                    </p:set>
                                    <p:anim calcmode="lin" valueType="num">
                                      <p:cBhvr additive="base">
                                        <p:cTn id="43" dur="500" fill="hold"/>
                                        <p:tgtEl>
                                          <p:spTgt spid="14541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541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45413">
                                            <p:txEl>
                                              <p:pRg st="9" end="9"/>
                                            </p:txEl>
                                          </p:spTgt>
                                        </p:tgtEl>
                                        <p:attrNameLst>
                                          <p:attrName>style.visibility</p:attrName>
                                        </p:attrNameLst>
                                      </p:cBhvr>
                                      <p:to>
                                        <p:strVal val="visible"/>
                                      </p:to>
                                    </p:set>
                                    <p:anim calcmode="lin" valueType="num">
                                      <p:cBhvr additive="base">
                                        <p:cTn id="49" dur="500" fill="hold"/>
                                        <p:tgtEl>
                                          <p:spTgt spid="14541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541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p:spPr>
        <p:txBody>
          <a:bodyPr rtlCol="0">
            <a:noAutofit/>
          </a:bodyPr>
          <a:lstStyle/>
          <a:p>
            <a:pPr fontAlgn="auto">
              <a:spcAft>
                <a:spcPts val="0"/>
              </a:spcAft>
              <a:defRPr/>
            </a:pPr>
            <a:r>
              <a:rPr lang="en-US" altLang="ja-JP" sz="3600" dirty="0" smtClean="0"/>
              <a:t>Course </a:t>
            </a:r>
            <a:r>
              <a:rPr lang="en-US" altLang="ja-JP" sz="3600" dirty="0"/>
              <a:t>outcomes by adding a condition and standard</a:t>
            </a:r>
            <a:endParaRPr lang="en-US" sz="3600" dirty="0" smtClean="0"/>
          </a:p>
        </p:txBody>
      </p:sp>
      <p:sp>
        <p:nvSpPr>
          <p:cNvPr id="148483" name="Rectangle 3"/>
          <p:cNvSpPr>
            <a:spLocks noGrp="1" noChangeArrowheads="1"/>
          </p:cNvSpPr>
          <p:nvPr>
            <p:ph sz="quarter" idx="1"/>
          </p:nvPr>
        </p:nvSpPr>
        <p:spPr>
          <a:xfrm>
            <a:off x="914400" y="1447800"/>
            <a:ext cx="7772400" cy="4953000"/>
          </a:xfrm>
        </p:spPr>
        <p:txBody>
          <a:bodyPr>
            <a:noAutofit/>
          </a:bodyPr>
          <a:lstStyle/>
          <a:p>
            <a:pPr>
              <a:lnSpc>
                <a:spcPct val="70000"/>
              </a:lnSpc>
              <a:buFont typeface="Wingdings" pitchFamily="2" charset="2"/>
              <a:buNone/>
            </a:pPr>
            <a:endParaRPr lang="en-US" altLang="ja-JP" sz="2800" b="1" u="sng" dirty="0" smtClean="0"/>
          </a:p>
          <a:p>
            <a:pPr>
              <a:lnSpc>
                <a:spcPct val="70000"/>
              </a:lnSpc>
              <a:buFont typeface="Wingdings" pitchFamily="2" charset="2"/>
              <a:buNone/>
            </a:pPr>
            <a:r>
              <a:rPr lang="en-US" altLang="ja-JP" sz="2800" b="1" u="sng" dirty="0" smtClean="0"/>
              <a:t>Poor</a:t>
            </a:r>
          </a:p>
          <a:p>
            <a:pPr>
              <a:lnSpc>
                <a:spcPct val="70000"/>
              </a:lnSpc>
            </a:pPr>
            <a:r>
              <a:rPr lang="en-US" altLang="ja-JP" sz="2800" dirty="0" smtClean="0"/>
              <a:t>Students should be able to design research.</a:t>
            </a:r>
          </a:p>
          <a:p>
            <a:pPr>
              <a:lnSpc>
                <a:spcPct val="70000"/>
              </a:lnSpc>
            </a:pPr>
            <a:endParaRPr lang="en-US" altLang="ja-JP" sz="2800" b="1" dirty="0" smtClean="0"/>
          </a:p>
          <a:p>
            <a:pPr>
              <a:lnSpc>
                <a:spcPct val="70000"/>
              </a:lnSpc>
              <a:buFont typeface="Wingdings" pitchFamily="2" charset="2"/>
              <a:buNone/>
            </a:pPr>
            <a:r>
              <a:rPr lang="en-US" altLang="ja-JP" sz="2800" b="1" u="sng" dirty="0" smtClean="0"/>
              <a:t>Better</a:t>
            </a:r>
          </a:p>
          <a:p>
            <a:pPr>
              <a:lnSpc>
                <a:spcPct val="70000"/>
              </a:lnSpc>
            </a:pPr>
            <a:r>
              <a:rPr lang="en-US" altLang="ja-JP" sz="2800" dirty="0" smtClean="0"/>
              <a:t>Students should be able to independently design and carry out </a:t>
            </a:r>
            <a:r>
              <a:rPr lang="en-US" altLang="ja-JP" sz="2800" dirty="0" smtClean="0">
                <a:solidFill>
                  <a:schemeClr val="accent1"/>
                </a:solidFill>
              </a:rPr>
              <a:t>experimental and correlational </a:t>
            </a:r>
            <a:r>
              <a:rPr lang="en-US" altLang="ja-JP" sz="2800" dirty="0" smtClean="0"/>
              <a:t>research.</a:t>
            </a:r>
          </a:p>
          <a:p>
            <a:pPr>
              <a:lnSpc>
                <a:spcPct val="70000"/>
              </a:lnSpc>
            </a:pPr>
            <a:endParaRPr lang="en-US" altLang="ja-JP" sz="2800" dirty="0" smtClean="0"/>
          </a:p>
          <a:p>
            <a:pPr>
              <a:lnSpc>
                <a:spcPct val="70000"/>
              </a:lnSpc>
              <a:buFont typeface="Wingdings" pitchFamily="2" charset="2"/>
              <a:buNone/>
            </a:pPr>
            <a:r>
              <a:rPr lang="en-US" altLang="ja-JP" sz="2800" b="1" u="sng" dirty="0" smtClean="0"/>
              <a:t>Best</a:t>
            </a:r>
          </a:p>
          <a:p>
            <a:pPr>
              <a:lnSpc>
                <a:spcPct val="70000"/>
              </a:lnSpc>
            </a:pPr>
            <a:r>
              <a:rPr lang="en-US" altLang="ja-JP" sz="2800" dirty="0" smtClean="0"/>
              <a:t>Students should be able to independently design and carry out experimental and correlational research </a:t>
            </a:r>
            <a:r>
              <a:rPr lang="en-US" altLang="ja-JP" sz="2800" dirty="0" smtClean="0">
                <a:solidFill>
                  <a:schemeClr val="accent1"/>
                </a:solidFill>
              </a:rPr>
              <a:t>that yields valid results</a:t>
            </a:r>
            <a:r>
              <a:rPr lang="en-US" altLang="ja-JP" sz="2800" dirty="0" smtClean="0"/>
              <a:t>.</a:t>
            </a:r>
          </a:p>
          <a:p>
            <a:pPr>
              <a:lnSpc>
                <a:spcPct val="70000"/>
              </a:lnSpc>
            </a:pPr>
            <a:endParaRPr lang="en-US" altLang="ja-JP" sz="2800" b="1" dirty="0" smtClean="0"/>
          </a:p>
          <a:p>
            <a:pPr>
              <a:lnSpc>
                <a:spcPct val="70000"/>
              </a:lnSpc>
              <a:buFont typeface="Wingdings" pitchFamily="2" charset="2"/>
              <a:buNone/>
            </a:pPr>
            <a:r>
              <a:rPr lang="en-US" altLang="ja-JP" sz="1400" dirty="0" smtClean="0"/>
              <a:t>Source: Bergen, R. 2000. A Program Guideline for Outcomes Assessment at Geneva College</a:t>
            </a:r>
          </a:p>
        </p:txBody>
      </p:sp>
    </p:spTree>
    <p:extLst>
      <p:ext uri="{BB962C8B-B14F-4D97-AF65-F5344CB8AC3E}">
        <p14:creationId xmlns:p14="http://schemas.microsoft.com/office/powerpoint/2010/main" val="99800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3">
                                            <p:txEl>
                                              <p:pRg st="1" end="1"/>
                                            </p:txEl>
                                          </p:spTgt>
                                        </p:tgtEl>
                                        <p:attrNameLst>
                                          <p:attrName>style.visibility</p:attrName>
                                        </p:attrNameLst>
                                      </p:cBhvr>
                                      <p:to>
                                        <p:strVal val="visible"/>
                                      </p:to>
                                    </p:set>
                                    <p:anim calcmode="lin" valueType="num">
                                      <p:cBhvr additive="base">
                                        <p:cTn id="7" dur="500" fill="hold"/>
                                        <p:tgtEl>
                                          <p:spTgt spid="14848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3">
                                            <p:txEl>
                                              <p:pRg st="2" end="2"/>
                                            </p:txEl>
                                          </p:spTgt>
                                        </p:tgtEl>
                                        <p:attrNameLst>
                                          <p:attrName>style.visibility</p:attrName>
                                        </p:attrNameLst>
                                      </p:cBhvr>
                                      <p:to>
                                        <p:strVal val="visible"/>
                                      </p:to>
                                    </p:set>
                                    <p:anim calcmode="lin" valueType="num">
                                      <p:cBhvr additive="base">
                                        <p:cTn id="13" dur="500" fill="hold"/>
                                        <p:tgtEl>
                                          <p:spTgt spid="1484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8483">
                                            <p:txEl>
                                              <p:pRg st="4" end="4"/>
                                            </p:txEl>
                                          </p:spTgt>
                                        </p:tgtEl>
                                        <p:attrNameLst>
                                          <p:attrName>style.visibility</p:attrName>
                                        </p:attrNameLst>
                                      </p:cBhvr>
                                      <p:to>
                                        <p:strVal val="visible"/>
                                      </p:to>
                                    </p:set>
                                    <p:anim calcmode="lin" valueType="num">
                                      <p:cBhvr additive="base">
                                        <p:cTn id="19" dur="500" fill="hold"/>
                                        <p:tgtEl>
                                          <p:spTgt spid="14848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84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8483">
                                            <p:txEl>
                                              <p:pRg st="5" end="5"/>
                                            </p:txEl>
                                          </p:spTgt>
                                        </p:tgtEl>
                                        <p:attrNameLst>
                                          <p:attrName>style.visibility</p:attrName>
                                        </p:attrNameLst>
                                      </p:cBhvr>
                                      <p:to>
                                        <p:strVal val="visible"/>
                                      </p:to>
                                    </p:set>
                                    <p:anim calcmode="lin" valueType="num">
                                      <p:cBhvr additive="base">
                                        <p:cTn id="25" dur="500" fill="hold"/>
                                        <p:tgtEl>
                                          <p:spTgt spid="14848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8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8483">
                                            <p:txEl>
                                              <p:pRg st="7" end="7"/>
                                            </p:txEl>
                                          </p:spTgt>
                                        </p:tgtEl>
                                        <p:attrNameLst>
                                          <p:attrName>style.visibility</p:attrName>
                                        </p:attrNameLst>
                                      </p:cBhvr>
                                      <p:to>
                                        <p:strVal val="visible"/>
                                      </p:to>
                                    </p:set>
                                    <p:anim calcmode="lin" valueType="num">
                                      <p:cBhvr additive="base">
                                        <p:cTn id="31" dur="500" fill="hold"/>
                                        <p:tgtEl>
                                          <p:spTgt spid="148483">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84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8483">
                                            <p:txEl>
                                              <p:pRg st="8" end="8"/>
                                            </p:txEl>
                                          </p:spTgt>
                                        </p:tgtEl>
                                        <p:attrNameLst>
                                          <p:attrName>style.visibility</p:attrName>
                                        </p:attrNameLst>
                                      </p:cBhvr>
                                      <p:to>
                                        <p:strVal val="visible"/>
                                      </p:to>
                                    </p:set>
                                    <p:anim calcmode="lin" valueType="num">
                                      <p:cBhvr additive="base">
                                        <p:cTn id="37" dur="500" fill="hold"/>
                                        <p:tgtEl>
                                          <p:spTgt spid="148483">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84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8483">
                                            <p:txEl>
                                              <p:pRg st="10" end="10"/>
                                            </p:txEl>
                                          </p:spTgt>
                                        </p:tgtEl>
                                        <p:attrNameLst>
                                          <p:attrName>style.visibility</p:attrName>
                                        </p:attrNameLst>
                                      </p:cBhvr>
                                      <p:to>
                                        <p:strVal val="visible"/>
                                      </p:to>
                                    </p:set>
                                    <p:anim calcmode="lin" valueType="num">
                                      <p:cBhvr additive="base">
                                        <p:cTn id="43" dur="500" fill="hold"/>
                                        <p:tgtEl>
                                          <p:spTgt spid="148483">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848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Objectives vs Outcomes</a:t>
            </a:r>
          </a:p>
        </p:txBody>
      </p:sp>
      <p:graphicFrame>
        <p:nvGraphicFramePr>
          <p:cNvPr id="7193" name="Group 25"/>
          <p:cNvGraphicFramePr>
            <a:graphicFrameLocks noGrp="1"/>
          </p:cNvGraphicFramePr>
          <p:nvPr>
            <p:ph idx="4294967295"/>
            <p:extLst>
              <p:ext uri="{D42A27DB-BD31-4B8C-83A1-F6EECF244321}">
                <p14:modId xmlns:p14="http://schemas.microsoft.com/office/powerpoint/2010/main" val="296751128"/>
              </p:ext>
            </p:extLst>
          </p:nvPr>
        </p:nvGraphicFramePr>
        <p:xfrm>
          <a:off x="457200" y="1447800"/>
          <a:ext cx="8229600" cy="5073263"/>
        </p:xfrm>
        <a:graphic>
          <a:graphicData uri="http://schemas.openxmlformats.org/drawingml/2006/table">
            <a:tbl>
              <a:tblPr/>
              <a:tblGrid>
                <a:gridCol w="4116388"/>
                <a:gridCol w="4113212"/>
              </a:tblGrid>
              <a:tr h="5317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Objectives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Outcomes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152563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Objectives describe WHAT A TEACHER NEEDS TO DO TO TEACH, AND WHAT NEEDS TO BE PLANNED TO TEACH.</a:t>
                      </a:r>
                      <a:endParaRPr kumimoji="0" lang="en-US" altLang="en-US" sz="20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Outcomes describes WHATSTUDENTS SHOULD KNOW,UNDERSTAND AND CAN DO UPON THE COMPLETION OF A STUDY PERIOD.</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65187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Objectives require the use of BASIC THINKING SKILLS SUCH AS KNOWLEDGE, COMPREHENSION, AND APPLICATION.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Outcomes require the use of HIGHER THINKING SKILLS SUCH AS ANALYSIS, SYNTHESIS, AND EVALUATION (as described in Bloom’s Taxonomy)</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93892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Objectives DO NOT NECESSARILY RESULT IN A PRODUCT.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Outcomes result in a PRODUCT THAT CAN BE MEASURED AND ASSESSED.</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88693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kumimoji="1" lang="en-US" altLang="ja-JP" sz="1800" dirty="0"/>
              <a:t>Source : </a:t>
            </a:r>
            <a:endParaRPr kumimoji="1" lang="en-US" altLang="ja-JP" sz="1800" dirty="0" smtClean="0"/>
          </a:p>
          <a:p>
            <a:r>
              <a:rPr kumimoji="1" lang="en-US" altLang="ja-JP" sz="1800" dirty="0" smtClean="0">
                <a:hlinkClick r:id="rId2"/>
              </a:rPr>
              <a:t>http</a:t>
            </a:r>
            <a:r>
              <a:rPr kumimoji="1" lang="en-US" altLang="ja-JP" sz="1800" dirty="0">
                <a:hlinkClick r:id="rId2"/>
              </a:rPr>
              <a:t>://www.nwlink.com/~</a:t>
            </a:r>
            <a:r>
              <a:rPr kumimoji="1" lang="en-US" altLang="ja-JP" sz="1800" dirty="0" smtClean="0">
                <a:hlinkClick r:id="rId2"/>
              </a:rPr>
              <a:t>donclark/hrd/bloom.html</a:t>
            </a:r>
            <a:endParaRPr kumimoji="1" lang="en-US" altLang="ja-JP" sz="1800" dirty="0" smtClean="0"/>
          </a:p>
          <a:p>
            <a:r>
              <a:rPr kumimoji="1" lang="en-US" altLang="ja-JP" sz="1800" dirty="0">
                <a:hlinkClick r:id="rId3"/>
              </a:rPr>
              <a:t>http://www.nwlink.com/~</a:t>
            </a:r>
            <a:r>
              <a:rPr kumimoji="1" lang="en-US" altLang="ja-JP" sz="1800" dirty="0" smtClean="0">
                <a:hlinkClick r:id="rId3"/>
              </a:rPr>
              <a:t>donclark/hrd/Bloom/psychomotor_domain.html</a:t>
            </a:r>
            <a:endParaRPr kumimoji="1" lang="en-US" altLang="ja-JP" sz="1800" dirty="0" smtClean="0"/>
          </a:p>
          <a:p>
            <a:r>
              <a:rPr kumimoji="1" lang="en-US" altLang="ja-JP" sz="1800" dirty="0">
                <a:hlinkClick r:id="rId4"/>
              </a:rPr>
              <a:t>http://www.nwlink.com/~</a:t>
            </a:r>
            <a:r>
              <a:rPr kumimoji="1" lang="en-US" altLang="ja-JP" sz="1800" dirty="0" smtClean="0">
                <a:hlinkClick r:id="rId4"/>
              </a:rPr>
              <a:t>donclark/hrd/Bloom/affective_domain.html</a:t>
            </a:r>
            <a:endParaRPr kumimoji="1" lang="en-US" altLang="ja-JP" sz="1800" dirty="0" smtClean="0"/>
          </a:p>
          <a:p>
            <a:endParaRPr kumimoji="1" lang="ja-JP" altLang="en-US" sz="1800" dirty="0"/>
          </a:p>
        </p:txBody>
      </p:sp>
      <p:sp>
        <p:nvSpPr>
          <p:cNvPr id="2" name="Title 1"/>
          <p:cNvSpPr>
            <a:spLocks noGrp="1"/>
          </p:cNvSpPr>
          <p:nvPr>
            <p:ph type="ctrTitle"/>
          </p:nvPr>
        </p:nvSpPr>
        <p:spPr/>
        <p:txBody>
          <a:bodyPr/>
          <a:lstStyle/>
          <a:p>
            <a:r>
              <a:rPr lang="en-US" altLang="en-US" dirty="0" smtClean="0"/>
              <a:t>Bloom’s Taxonomy of</a:t>
            </a:r>
            <a:br>
              <a:rPr lang="en-US" altLang="en-US" dirty="0" smtClean="0"/>
            </a:br>
            <a:r>
              <a:rPr lang="en-US" altLang="en-US" dirty="0" smtClean="0"/>
              <a:t>Learning Domains</a:t>
            </a:r>
            <a:endParaRPr kumimoji="1" lang="ja-JP" altLang="en-US" dirty="0"/>
          </a:p>
        </p:txBody>
      </p:sp>
    </p:spTree>
    <p:extLst>
      <p:ext uri="{BB962C8B-B14F-4D97-AF65-F5344CB8AC3E}">
        <p14:creationId xmlns:p14="http://schemas.microsoft.com/office/powerpoint/2010/main" val="4236361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Bloom’s Taxonomy</a:t>
            </a:r>
            <a:endParaRPr kumimoji="1" lang="ja-JP" altLang="en-US" dirty="0"/>
          </a:p>
        </p:txBody>
      </p:sp>
      <p:sp>
        <p:nvSpPr>
          <p:cNvPr id="3" name="Content Placeholder 2"/>
          <p:cNvSpPr>
            <a:spLocks noGrp="1"/>
          </p:cNvSpPr>
          <p:nvPr>
            <p:ph sz="quarter" idx="1"/>
          </p:nvPr>
        </p:nvSpPr>
        <p:spPr/>
        <p:txBody>
          <a:bodyPr/>
          <a:lstStyle/>
          <a:p>
            <a:r>
              <a:rPr lang="en-US" altLang="ja-JP" sz="2400" dirty="0"/>
              <a:t>Bloom's Taxonomy was created in 1956 under the leadership of educational psychologist </a:t>
            </a:r>
            <a:r>
              <a:rPr lang="en-US" altLang="ja-JP" sz="2400" dirty="0" err="1"/>
              <a:t>Dr</a:t>
            </a:r>
            <a:r>
              <a:rPr lang="en-US" altLang="ja-JP" sz="2400" dirty="0"/>
              <a:t> Benjamin Bloom in order </a:t>
            </a:r>
            <a:r>
              <a:rPr lang="en-US" altLang="ja-JP" sz="2400" b="1" dirty="0">
                <a:solidFill>
                  <a:srgbClr val="0070C0"/>
                </a:solidFill>
              </a:rPr>
              <a:t>to promote higher forms of thinking in education</a:t>
            </a:r>
            <a:r>
              <a:rPr lang="en-US" altLang="ja-JP" sz="2400" dirty="0"/>
              <a:t>, such as analyzing and evaluating </a:t>
            </a:r>
            <a:r>
              <a:rPr lang="en-US" altLang="ja-JP" sz="2400" dirty="0">
                <a:hlinkClick r:id="rId2"/>
              </a:rPr>
              <a:t>concepts, processes, procedures, and principles</a:t>
            </a:r>
            <a:r>
              <a:rPr lang="en-US" altLang="ja-JP" sz="2400" dirty="0"/>
              <a:t>, rather than just remembering facts (rote learning). </a:t>
            </a:r>
            <a:endParaRPr lang="en-US" altLang="ja-JP" sz="2400" dirty="0" smtClean="0"/>
          </a:p>
          <a:p>
            <a:r>
              <a:rPr lang="en-US" altLang="ja-JP" sz="2400" dirty="0" smtClean="0"/>
              <a:t>It </a:t>
            </a:r>
            <a:r>
              <a:rPr lang="en-US" altLang="ja-JP" sz="2400" dirty="0"/>
              <a:t>is most often used when designing educational, training, and learning processes</a:t>
            </a:r>
            <a:r>
              <a:rPr lang="en-US" altLang="ja-JP" sz="2400" dirty="0" smtClean="0"/>
              <a:t>.</a:t>
            </a:r>
          </a:p>
          <a:p>
            <a:r>
              <a:rPr lang="en-US" altLang="ja-JP" sz="2400" dirty="0" smtClean="0"/>
              <a:t>Teaching / </a:t>
            </a:r>
            <a:r>
              <a:rPr lang="en-US" altLang="ja-JP" sz="2400" dirty="0"/>
              <a:t>Learning method may have to be integrated to include different delivery methods to complement the traditional Lecture method.</a:t>
            </a:r>
          </a:p>
          <a:p>
            <a:endParaRPr kumimoji="1" lang="ja-JP" altLang="en-US" sz="2400" dirty="0"/>
          </a:p>
        </p:txBody>
      </p:sp>
      <p:sp>
        <p:nvSpPr>
          <p:cNvPr id="4" name="Slide Number Placeholder 3"/>
          <p:cNvSpPr>
            <a:spLocks noGrp="1"/>
          </p:cNvSpPr>
          <p:nvPr>
            <p:ph type="sldNum" sz="quarter" idx="12"/>
          </p:nvPr>
        </p:nvSpPr>
        <p:spPr/>
        <p:txBody>
          <a:bodyPr/>
          <a:lstStyle/>
          <a:p>
            <a:pPr>
              <a:defRPr/>
            </a:pPr>
            <a:fld id="{0B8D327D-C535-4F68-B000-FC7E0EC922C7}" type="slidenum">
              <a:rPr lang="en-US" altLang="ja-JP" smtClean="0"/>
              <a:pPr>
                <a:defRPr/>
              </a:pPr>
              <a:t>59</a:t>
            </a:fld>
            <a:endParaRPr lang="en-US" altLang="ja-JP"/>
          </a:p>
        </p:txBody>
      </p:sp>
    </p:spTree>
    <p:extLst>
      <p:ext uri="{BB962C8B-B14F-4D97-AF65-F5344CB8AC3E}">
        <p14:creationId xmlns:p14="http://schemas.microsoft.com/office/powerpoint/2010/main" val="3536880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r>
              <a:rPr lang="ms-MY" sz="3600" smtClean="0"/>
              <a:t>OBE in a nut shell</a:t>
            </a:r>
            <a:endParaRPr lang="en-US" altLang="ja-JP" sz="3600" smtClean="0"/>
          </a:p>
        </p:txBody>
      </p:sp>
      <p:sp>
        <p:nvSpPr>
          <p:cNvPr id="7173" name="Rectangle 5"/>
          <p:cNvSpPr>
            <a:spLocks noChangeArrowheads="1"/>
          </p:cNvSpPr>
          <p:nvPr/>
        </p:nvSpPr>
        <p:spPr bwMode="auto">
          <a:xfrm>
            <a:off x="323850" y="1412875"/>
            <a:ext cx="8496300" cy="12239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609600" indent="-609600" fontAlgn="auto">
              <a:spcBef>
                <a:spcPct val="40000"/>
              </a:spcBef>
              <a:spcAft>
                <a:spcPts val="0"/>
              </a:spcAft>
              <a:buClr>
                <a:schemeClr val="hlink"/>
              </a:buClr>
              <a:buSzPct val="70000"/>
              <a:buFont typeface="Wingdings" pitchFamily="2" charset="2"/>
              <a:buChar char="n"/>
              <a:defRPr/>
            </a:pPr>
            <a:r>
              <a:rPr lang="ms-MY" sz="3200" b="1" dirty="0">
                <a:solidFill>
                  <a:srgbClr val="FF0000"/>
                </a:solidFill>
                <a:effectLst>
                  <a:outerShdw blurRad="38100" dist="38100" dir="2700000" algn="tl">
                    <a:srgbClr val="C0C0C0"/>
                  </a:outerShdw>
                </a:effectLst>
                <a:latin typeface="Arial" charset="0"/>
                <a:cs typeface="+mn-cs"/>
              </a:rPr>
              <a:t>What</a:t>
            </a:r>
            <a:r>
              <a:rPr lang="ms-MY" sz="3200" dirty="0">
                <a:effectLst>
                  <a:outerShdw blurRad="38100" dist="38100" dir="2700000" algn="tl">
                    <a:srgbClr val="C0C0C0"/>
                  </a:outerShdw>
                </a:effectLst>
                <a:latin typeface="Arial" charset="0"/>
                <a:cs typeface="+mn-cs"/>
              </a:rPr>
              <a:t> do </a:t>
            </a:r>
            <a:r>
              <a:rPr lang="ms-MY" sz="3200" dirty="0" smtClean="0">
                <a:effectLst>
                  <a:outerShdw blurRad="38100" dist="38100" dir="2700000" algn="tl">
                    <a:srgbClr val="C0C0C0"/>
                  </a:outerShdw>
                </a:effectLst>
                <a:latin typeface="Arial" charset="0"/>
                <a:cs typeface="+mn-cs"/>
              </a:rPr>
              <a:t>we </a:t>
            </a:r>
            <a:r>
              <a:rPr lang="ms-MY" sz="3200" dirty="0">
                <a:effectLst>
                  <a:outerShdw blurRad="38100" dist="38100" dir="2700000" algn="tl">
                    <a:srgbClr val="C0C0C0"/>
                  </a:outerShdw>
                </a:effectLst>
                <a:latin typeface="Arial" charset="0"/>
                <a:cs typeface="+mn-cs"/>
              </a:rPr>
              <a:t>want the students to have or able to do? </a:t>
            </a:r>
          </a:p>
        </p:txBody>
      </p:sp>
      <p:sp>
        <p:nvSpPr>
          <p:cNvPr id="5" name="Rectangle 5"/>
          <p:cNvSpPr>
            <a:spLocks noChangeArrowheads="1"/>
          </p:cNvSpPr>
          <p:nvPr/>
        </p:nvSpPr>
        <p:spPr bwMode="auto">
          <a:xfrm>
            <a:off x="323850" y="2781300"/>
            <a:ext cx="8496300" cy="12239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609600" indent="-609600" fontAlgn="auto">
              <a:spcBef>
                <a:spcPct val="40000"/>
              </a:spcBef>
              <a:spcAft>
                <a:spcPts val="0"/>
              </a:spcAft>
              <a:buClr>
                <a:schemeClr val="hlink"/>
              </a:buClr>
              <a:buSzPct val="70000"/>
              <a:buFont typeface="Wingdings" pitchFamily="2" charset="2"/>
              <a:buChar char="n"/>
              <a:defRPr/>
            </a:pPr>
            <a:r>
              <a:rPr lang="ms-MY" sz="3200" b="1" dirty="0">
                <a:solidFill>
                  <a:srgbClr val="FF0000"/>
                </a:solidFill>
                <a:effectLst>
                  <a:outerShdw blurRad="38100" dist="38100" dir="2700000" algn="tl">
                    <a:srgbClr val="C0C0C0"/>
                  </a:outerShdw>
                </a:effectLst>
                <a:latin typeface="Arial" charset="0"/>
                <a:cs typeface="+mn-cs"/>
              </a:rPr>
              <a:t>How</a:t>
            </a:r>
            <a:r>
              <a:rPr lang="ms-MY" sz="3200" dirty="0">
                <a:effectLst>
                  <a:outerShdw blurRad="38100" dist="38100" dir="2700000" algn="tl">
                    <a:srgbClr val="C0C0C0"/>
                  </a:outerShdw>
                </a:effectLst>
                <a:latin typeface="Arial" charset="0"/>
                <a:cs typeface="+mn-cs"/>
              </a:rPr>
              <a:t> can </a:t>
            </a:r>
            <a:r>
              <a:rPr lang="ms-MY" sz="3200" dirty="0" smtClean="0">
                <a:effectLst>
                  <a:outerShdw blurRad="38100" dist="38100" dir="2700000" algn="tl">
                    <a:srgbClr val="C0C0C0"/>
                  </a:outerShdw>
                </a:effectLst>
                <a:latin typeface="Arial" charset="0"/>
                <a:cs typeface="+mn-cs"/>
              </a:rPr>
              <a:t>we help </a:t>
            </a:r>
            <a:r>
              <a:rPr lang="ms-MY" sz="3200" dirty="0">
                <a:effectLst>
                  <a:outerShdw blurRad="38100" dist="38100" dir="2700000" algn="tl">
                    <a:srgbClr val="C0C0C0"/>
                  </a:outerShdw>
                </a:effectLst>
                <a:latin typeface="Arial" charset="0"/>
                <a:cs typeface="+mn-cs"/>
              </a:rPr>
              <a:t>students achieve it? </a:t>
            </a:r>
          </a:p>
        </p:txBody>
      </p:sp>
      <p:sp>
        <p:nvSpPr>
          <p:cNvPr id="6" name="Rectangle 5"/>
          <p:cNvSpPr>
            <a:spLocks noChangeArrowheads="1"/>
          </p:cNvSpPr>
          <p:nvPr/>
        </p:nvSpPr>
        <p:spPr bwMode="auto">
          <a:xfrm>
            <a:off x="323850" y="4149725"/>
            <a:ext cx="8496300" cy="12239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609600" indent="-609600" fontAlgn="auto">
              <a:spcBef>
                <a:spcPct val="40000"/>
              </a:spcBef>
              <a:spcAft>
                <a:spcPts val="0"/>
              </a:spcAft>
              <a:buClr>
                <a:schemeClr val="hlink"/>
              </a:buClr>
              <a:buSzPct val="70000"/>
              <a:buFont typeface="Wingdings" pitchFamily="2" charset="2"/>
              <a:buChar char="n"/>
              <a:defRPr/>
            </a:pPr>
            <a:r>
              <a:rPr lang="ms-MY" sz="3200" b="1" dirty="0">
                <a:solidFill>
                  <a:srgbClr val="FF0000"/>
                </a:solidFill>
                <a:effectLst>
                  <a:outerShdw blurRad="38100" dist="38100" dir="2700000" algn="tl">
                    <a:srgbClr val="C0C0C0"/>
                  </a:outerShdw>
                </a:effectLst>
                <a:latin typeface="Arial" charset="0"/>
                <a:cs typeface="+mn-cs"/>
              </a:rPr>
              <a:t>How</a:t>
            </a:r>
            <a:r>
              <a:rPr lang="ms-MY" sz="3200" dirty="0">
                <a:effectLst>
                  <a:outerShdw blurRad="38100" dist="38100" dir="2700000" algn="tl">
                    <a:srgbClr val="C0C0C0"/>
                  </a:outerShdw>
                </a:effectLst>
                <a:latin typeface="Arial" charset="0"/>
                <a:cs typeface="+mn-cs"/>
              </a:rPr>
              <a:t> will </a:t>
            </a:r>
            <a:r>
              <a:rPr lang="ms-MY" sz="3200" dirty="0" smtClean="0">
                <a:effectLst>
                  <a:outerShdw blurRad="38100" dist="38100" dir="2700000" algn="tl">
                    <a:srgbClr val="C0C0C0"/>
                  </a:outerShdw>
                </a:effectLst>
                <a:latin typeface="Arial" charset="0"/>
                <a:cs typeface="+mn-cs"/>
              </a:rPr>
              <a:t>we </a:t>
            </a:r>
            <a:r>
              <a:rPr lang="ms-MY" sz="3200" dirty="0">
                <a:effectLst>
                  <a:outerShdw blurRad="38100" dist="38100" dir="2700000" algn="tl">
                    <a:srgbClr val="C0C0C0"/>
                  </a:outerShdw>
                </a:effectLst>
                <a:latin typeface="Arial" charset="0"/>
                <a:cs typeface="+mn-cs"/>
              </a:rPr>
              <a:t>know what </a:t>
            </a:r>
            <a:r>
              <a:rPr lang="ms-MY" sz="3200" dirty="0" smtClean="0">
                <a:effectLst>
                  <a:outerShdw blurRad="38100" dist="38100" dir="2700000" algn="tl">
                    <a:srgbClr val="C0C0C0"/>
                  </a:outerShdw>
                </a:effectLst>
                <a:latin typeface="Arial" charset="0"/>
                <a:cs typeface="+mn-cs"/>
              </a:rPr>
              <a:t>the students </a:t>
            </a:r>
            <a:r>
              <a:rPr lang="ms-MY" sz="3200" dirty="0">
                <a:effectLst>
                  <a:outerShdw blurRad="38100" dist="38100" dir="2700000" algn="tl">
                    <a:srgbClr val="C0C0C0"/>
                  </a:outerShdw>
                </a:effectLst>
                <a:latin typeface="Arial" charset="0"/>
                <a:cs typeface="+mn-cs"/>
              </a:rPr>
              <a:t>have achieved it? </a:t>
            </a:r>
          </a:p>
        </p:txBody>
      </p:sp>
      <p:sp>
        <p:nvSpPr>
          <p:cNvPr id="7" name="Rectangle 5"/>
          <p:cNvSpPr>
            <a:spLocks noChangeArrowheads="1"/>
          </p:cNvSpPr>
          <p:nvPr/>
        </p:nvSpPr>
        <p:spPr bwMode="auto">
          <a:xfrm>
            <a:off x="323850" y="5484813"/>
            <a:ext cx="8496300" cy="10398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609600" indent="-609600">
              <a:spcBef>
                <a:spcPct val="40000"/>
              </a:spcBef>
              <a:buClr>
                <a:schemeClr val="hlink"/>
              </a:buClr>
              <a:buSzPct val="70000"/>
              <a:buFont typeface="Wingdings" pitchFamily="2" charset="2"/>
              <a:buChar char="n"/>
            </a:pPr>
            <a:r>
              <a:rPr lang="ms-MY" sz="3200" b="1" dirty="0">
                <a:solidFill>
                  <a:srgbClr val="FF0000"/>
                </a:solidFill>
                <a:effectLst>
                  <a:outerShdw blurRad="38100" dist="38100" dir="2700000" algn="tl">
                    <a:srgbClr val="000000"/>
                  </a:outerShdw>
                </a:effectLst>
                <a:latin typeface="Arial" pitchFamily="34" charset="0"/>
              </a:rPr>
              <a:t>How</a:t>
            </a:r>
            <a:r>
              <a:rPr lang="ms-MY" sz="3200" dirty="0">
                <a:effectLst>
                  <a:outerShdw blurRad="38100" dist="38100" dir="2700000" algn="tl">
                    <a:srgbClr val="FFFFFF"/>
                  </a:outerShdw>
                </a:effectLst>
                <a:latin typeface="Arial" pitchFamily="34" charset="0"/>
              </a:rPr>
              <a:t> do </a:t>
            </a:r>
            <a:r>
              <a:rPr lang="ms-MY" sz="3200" dirty="0" smtClean="0">
                <a:effectLst>
                  <a:outerShdw blurRad="38100" dist="38100" dir="2700000" algn="tl">
                    <a:srgbClr val="FFFFFF"/>
                  </a:outerShdw>
                </a:effectLst>
                <a:latin typeface="Arial" pitchFamily="34" charset="0"/>
              </a:rPr>
              <a:t>we </a:t>
            </a:r>
            <a:r>
              <a:rPr lang="ms-MY" sz="3200" dirty="0">
                <a:effectLst>
                  <a:outerShdw blurRad="38100" dist="38100" dir="2700000" algn="tl">
                    <a:srgbClr val="FFFFFF"/>
                  </a:outerShdw>
                </a:effectLst>
                <a:latin typeface="Arial" pitchFamily="34" charset="0"/>
              </a:rPr>
              <a:t>close the </a:t>
            </a:r>
            <a:r>
              <a:rPr lang="ms-MY" sz="3200" dirty="0" smtClean="0">
                <a:effectLst>
                  <a:outerShdw blurRad="38100" dist="38100" dir="2700000" algn="tl">
                    <a:srgbClr val="FFFFFF"/>
                  </a:outerShdw>
                </a:effectLst>
                <a:latin typeface="Arial" pitchFamily="34" charset="0"/>
              </a:rPr>
              <a:t>loop?</a:t>
            </a:r>
            <a:endParaRPr lang="en-US" altLang="ja-JP" sz="3200" dirty="0">
              <a:effectLst>
                <a:outerShdw blurRad="38100" dist="38100" dir="2700000" algn="tl">
                  <a:srgbClr val="FFFFFF"/>
                </a:outerShdw>
              </a:effectLst>
              <a:latin typeface="Arial" pitchFamily="34" charset="0"/>
            </a:endParaRPr>
          </a:p>
        </p:txBody>
      </p:sp>
      <p:sp>
        <p:nvSpPr>
          <p:cNvPr id="8" name="Rectangle 5"/>
          <p:cNvSpPr>
            <a:spLocks noChangeArrowheads="1"/>
          </p:cNvSpPr>
          <p:nvPr/>
        </p:nvSpPr>
        <p:spPr bwMode="auto">
          <a:xfrm>
            <a:off x="3348038" y="1989138"/>
            <a:ext cx="5400675" cy="584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a:effectLst>
            <a:outerShdw blurRad="50800" dist="50800" dir="5400000" algn="ctr" rotWithShape="0">
              <a:schemeClr val="accent1">
                <a:lumMod val="50000"/>
              </a:schemeClr>
            </a:outerShdw>
          </a:effectLst>
        </p:spPr>
        <p:txBody>
          <a:bodyPr/>
          <a:lstStyle/>
          <a:p>
            <a:pPr marL="609600" indent="-609600">
              <a:spcBef>
                <a:spcPct val="40000"/>
              </a:spcBef>
              <a:buClr>
                <a:schemeClr val="hlink"/>
              </a:buClr>
              <a:buSzPct val="70000"/>
              <a:buFont typeface="Wingdings" pitchFamily="2" charset="2"/>
              <a:buChar char="n"/>
            </a:pPr>
            <a:r>
              <a:rPr lang="ms-MY" sz="2800" b="1">
                <a:solidFill>
                  <a:srgbClr val="FF0000"/>
                </a:solidFill>
                <a:effectLst>
                  <a:outerShdw blurRad="38100" dist="38100" dir="2700000" algn="tl">
                    <a:srgbClr val="000000"/>
                  </a:outerShdw>
                </a:effectLst>
                <a:latin typeface="Arial" pitchFamily="34" charset="0"/>
              </a:rPr>
              <a:t>Knowledge, Skill, Affective</a:t>
            </a:r>
            <a:endParaRPr lang="ms-MY" sz="2800">
              <a:effectLst>
                <a:outerShdw blurRad="38100" dist="38100" dir="2700000" algn="tl">
                  <a:srgbClr val="FFFFFF"/>
                </a:outerShdw>
              </a:effectLst>
              <a:latin typeface="Arial" pitchFamily="34" charset="0"/>
            </a:endParaRPr>
          </a:p>
        </p:txBody>
      </p:sp>
      <p:sp>
        <p:nvSpPr>
          <p:cNvPr id="9" name="Rectangle 5"/>
          <p:cNvSpPr>
            <a:spLocks noChangeArrowheads="1"/>
          </p:cNvSpPr>
          <p:nvPr/>
        </p:nvSpPr>
        <p:spPr bwMode="auto">
          <a:xfrm>
            <a:off x="3355975" y="5940425"/>
            <a:ext cx="5400675" cy="584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a:effectLst>
            <a:outerShdw blurRad="50800" dist="50800" dir="5400000" algn="ctr" rotWithShape="0">
              <a:schemeClr val="accent1">
                <a:lumMod val="50000"/>
              </a:schemeClr>
            </a:outerShdw>
          </a:effectLst>
        </p:spPr>
        <p:txBody>
          <a:bodyPr/>
          <a:lstStyle/>
          <a:p>
            <a:pPr marL="609600" indent="-609600">
              <a:spcBef>
                <a:spcPct val="40000"/>
              </a:spcBef>
              <a:buClr>
                <a:schemeClr val="hlink"/>
              </a:buClr>
              <a:buSzPct val="70000"/>
              <a:buFont typeface="Wingdings" pitchFamily="2" charset="2"/>
              <a:buChar char="n"/>
            </a:pPr>
            <a:r>
              <a:rPr lang="ms-MY" sz="2800" b="1" dirty="0" smtClean="0">
                <a:solidFill>
                  <a:srgbClr val="FF0000"/>
                </a:solidFill>
                <a:effectLst>
                  <a:outerShdw blurRad="38100" dist="38100" dir="2700000" algn="tl">
                    <a:srgbClr val="000000"/>
                  </a:outerShdw>
                </a:effectLst>
              </a:rPr>
              <a:t>CQI</a:t>
            </a:r>
            <a:endParaRPr lang="ms-MY" sz="2800" dirty="0">
              <a:effectLst>
                <a:outerShdw blurRad="38100" dist="38100" dir="2700000" algn="tl">
                  <a:srgbClr val="FFFFFF"/>
                </a:outerShdw>
              </a:effectLst>
              <a:latin typeface="Arial" pitchFamily="34" charset="0"/>
            </a:endParaRPr>
          </a:p>
        </p:txBody>
      </p:sp>
      <p:sp>
        <p:nvSpPr>
          <p:cNvPr id="10" name="Rectangle 5"/>
          <p:cNvSpPr>
            <a:spLocks noChangeArrowheads="1"/>
          </p:cNvSpPr>
          <p:nvPr/>
        </p:nvSpPr>
        <p:spPr bwMode="auto">
          <a:xfrm>
            <a:off x="3348038" y="3348038"/>
            <a:ext cx="5400675" cy="5857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a:effectLst>
            <a:outerShdw blurRad="50800" dist="50800" dir="5400000" algn="ctr" rotWithShape="0">
              <a:schemeClr val="accent1">
                <a:lumMod val="50000"/>
              </a:schemeClr>
            </a:outerShdw>
          </a:effectLst>
        </p:spPr>
        <p:txBody>
          <a:bodyPr/>
          <a:lstStyle/>
          <a:p>
            <a:pPr marL="609600" indent="-609600">
              <a:spcBef>
                <a:spcPct val="40000"/>
              </a:spcBef>
              <a:buClr>
                <a:schemeClr val="hlink"/>
              </a:buClr>
              <a:buSzPct val="70000"/>
              <a:buFont typeface="Wingdings" pitchFamily="2" charset="2"/>
              <a:buChar char="n"/>
            </a:pPr>
            <a:r>
              <a:rPr lang="ms-MY" sz="2800" b="1">
                <a:solidFill>
                  <a:srgbClr val="FF0000"/>
                </a:solidFill>
                <a:effectLst>
                  <a:outerShdw blurRad="38100" dist="38100" dir="2700000" algn="tl">
                    <a:srgbClr val="000000"/>
                  </a:outerShdw>
                </a:effectLst>
                <a:latin typeface="Arial" pitchFamily="34" charset="0"/>
              </a:rPr>
              <a:t>Student Centred Delivery </a:t>
            </a:r>
            <a:endParaRPr lang="ms-MY" sz="2800">
              <a:effectLst>
                <a:outerShdw blurRad="38100" dist="38100" dir="2700000" algn="tl">
                  <a:srgbClr val="FFFFFF"/>
                </a:outerShdw>
              </a:effectLst>
              <a:latin typeface="Arial" pitchFamily="34" charset="0"/>
            </a:endParaRPr>
          </a:p>
        </p:txBody>
      </p:sp>
      <p:sp>
        <p:nvSpPr>
          <p:cNvPr id="11" name="Rectangle 5"/>
          <p:cNvSpPr>
            <a:spLocks noChangeArrowheads="1"/>
          </p:cNvSpPr>
          <p:nvPr/>
        </p:nvSpPr>
        <p:spPr bwMode="auto">
          <a:xfrm>
            <a:off x="3348038" y="4716463"/>
            <a:ext cx="5400675" cy="584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a:effectLst>
            <a:outerShdw blurRad="50800" dist="50800" dir="5400000" algn="ctr" rotWithShape="0">
              <a:schemeClr val="accent1">
                <a:lumMod val="50000"/>
              </a:schemeClr>
            </a:outerShdw>
          </a:effectLst>
        </p:spPr>
        <p:txBody>
          <a:bodyPr/>
          <a:lstStyle/>
          <a:p>
            <a:pPr marL="609600" indent="-609600">
              <a:spcBef>
                <a:spcPct val="40000"/>
              </a:spcBef>
              <a:buClr>
                <a:schemeClr val="hlink"/>
              </a:buClr>
              <a:buSzPct val="70000"/>
              <a:buFont typeface="Wingdings" pitchFamily="2" charset="2"/>
              <a:buChar char="n"/>
            </a:pPr>
            <a:r>
              <a:rPr lang="ms-MY" sz="2800" b="1">
                <a:solidFill>
                  <a:srgbClr val="FF0000"/>
                </a:solidFill>
                <a:effectLst>
                  <a:outerShdw blurRad="38100" dist="38100" dir="2700000" algn="tl">
                    <a:srgbClr val="000000"/>
                  </a:outerShdw>
                </a:effectLst>
                <a:latin typeface="Arial" pitchFamily="34" charset="0"/>
              </a:rPr>
              <a:t>Assessment</a:t>
            </a:r>
            <a:endParaRPr lang="ms-MY" sz="2800">
              <a:effectLst>
                <a:outerShdw blurRad="38100" dist="38100" dir="2700000" algn="tl">
                  <a:srgbClr val="FFFFFF"/>
                </a:outerShdw>
              </a:effectLst>
              <a:latin typeface="Arial" pitchFamily="34" charset="0"/>
            </a:endParaRPr>
          </a:p>
        </p:txBody>
      </p:sp>
    </p:spTree>
    <p:extLst>
      <p:ext uri="{BB962C8B-B14F-4D97-AF65-F5344CB8AC3E}">
        <p14:creationId xmlns:p14="http://schemas.microsoft.com/office/powerpoint/2010/main" val="35207843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checkerboard(across)">
                                      <p:cBhvr>
                                        <p:cTn id="7" dur="500"/>
                                        <p:tgtEl>
                                          <p:spTgt spid="7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heckerboard(across)">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heckerboard(across)">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5" grpId="0" animBg="1"/>
      <p:bldP spid="6" grpId="0" animBg="1"/>
      <p:bldP spid="7" grpId="0" animBg="1"/>
      <p:bldP spid="8" grpId="0" animBg="1"/>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Three Domains in Learning</a:t>
            </a:r>
          </a:p>
        </p:txBody>
      </p:sp>
      <p:graphicFrame>
        <p:nvGraphicFramePr>
          <p:cNvPr id="3" name="Diagram 2"/>
          <p:cNvGraphicFramePr/>
          <p:nvPr>
            <p:extLst>
              <p:ext uri="{D42A27DB-BD31-4B8C-83A1-F6EECF244321}">
                <p14:modId xmlns:p14="http://schemas.microsoft.com/office/powerpoint/2010/main" val="481787003"/>
              </p:ext>
            </p:extLst>
          </p:nvPr>
        </p:nvGraphicFramePr>
        <p:xfrm>
          <a:off x="914400" y="1397000"/>
          <a:ext cx="6705600"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04800" y="2286000"/>
            <a:ext cx="1905000" cy="461665"/>
          </a:xfrm>
          <a:prstGeom prst="rect">
            <a:avLst/>
          </a:prstGeom>
          <a:solidFill>
            <a:srgbClr val="92D050"/>
          </a:solidFill>
        </p:spPr>
        <p:txBody>
          <a:bodyPr wrap="square" rtlCol="0">
            <a:spAutoFit/>
          </a:bodyPr>
          <a:lstStyle/>
          <a:p>
            <a:pPr algn="ctr"/>
            <a:r>
              <a:rPr kumimoji="1" lang="en-US" altLang="ja-JP" sz="2400" dirty="0" smtClean="0"/>
              <a:t>Knowledge</a:t>
            </a:r>
            <a:endParaRPr kumimoji="1" lang="ja-JP" altLang="en-US" sz="2400" dirty="0"/>
          </a:p>
        </p:txBody>
      </p:sp>
      <p:sp>
        <p:nvSpPr>
          <p:cNvPr id="7" name="TextBox 6"/>
          <p:cNvSpPr txBox="1"/>
          <p:nvPr/>
        </p:nvSpPr>
        <p:spPr>
          <a:xfrm>
            <a:off x="6400800" y="2066444"/>
            <a:ext cx="1905000" cy="461665"/>
          </a:xfrm>
          <a:prstGeom prst="rect">
            <a:avLst/>
          </a:prstGeom>
          <a:solidFill>
            <a:srgbClr val="FF66CC"/>
          </a:solidFill>
        </p:spPr>
        <p:txBody>
          <a:bodyPr wrap="square" rtlCol="0">
            <a:spAutoFit/>
          </a:bodyPr>
          <a:lstStyle/>
          <a:p>
            <a:pPr algn="ctr"/>
            <a:r>
              <a:rPr kumimoji="1" lang="en-US" altLang="ja-JP" sz="2400" dirty="0" smtClean="0"/>
              <a:t>Skills</a:t>
            </a:r>
            <a:endParaRPr kumimoji="1" lang="ja-JP" altLang="en-US" sz="2400" dirty="0"/>
          </a:p>
        </p:txBody>
      </p:sp>
      <p:sp>
        <p:nvSpPr>
          <p:cNvPr id="8" name="TextBox 7"/>
          <p:cNvSpPr txBox="1"/>
          <p:nvPr/>
        </p:nvSpPr>
        <p:spPr>
          <a:xfrm>
            <a:off x="3429000" y="5791200"/>
            <a:ext cx="1905000" cy="461665"/>
          </a:xfrm>
          <a:prstGeom prst="rect">
            <a:avLst/>
          </a:prstGeom>
          <a:solidFill>
            <a:schemeClr val="accent1">
              <a:lumMod val="60000"/>
              <a:lumOff val="40000"/>
            </a:schemeClr>
          </a:solidFill>
        </p:spPr>
        <p:txBody>
          <a:bodyPr wrap="square" rtlCol="0">
            <a:spAutoFit/>
          </a:bodyPr>
          <a:lstStyle/>
          <a:p>
            <a:pPr algn="ctr"/>
            <a:r>
              <a:rPr kumimoji="1" lang="en-US" altLang="ja-JP" sz="2400" dirty="0" smtClean="0"/>
              <a:t>Attitudes</a:t>
            </a:r>
            <a:endParaRPr kumimoji="1" lang="ja-JP" altLang="en-US" sz="2400" dirty="0"/>
          </a:p>
        </p:txBody>
      </p:sp>
    </p:spTree>
    <p:extLst>
      <p:ext uri="{BB962C8B-B14F-4D97-AF65-F5344CB8AC3E}">
        <p14:creationId xmlns:p14="http://schemas.microsoft.com/office/powerpoint/2010/main" val="7166905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4"/>
          <p:cNvSpPr>
            <a:spLocks noGrp="1" noChangeArrowheads="1"/>
          </p:cNvSpPr>
          <p:nvPr>
            <p:ph type="title"/>
          </p:nvPr>
        </p:nvSpPr>
        <p:spPr>
          <a:xfrm>
            <a:off x="457200" y="704850"/>
            <a:ext cx="8305800" cy="1143000"/>
          </a:xfrm>
        </p:spPr>
        <p:txBody>
          <a:bodyPr/>
          <a:lstStyle/>
          <a:p>
            <a:pPr>
              <a:defRPr/>
            </a:pPr>
            <a:endParaRPr lang="en-US" smtClean="0"/>
          </a:p>
        </p:txBody>
      </p:sp>
      <p:pic>
        <p:nvPicPr>
          <p:cNvPr id="45059" name="Picture 5" descr="cogni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12750"/>
            <a:ext cx="10555288" cy="818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6"/>
          <p:cNvSpPr txBox="1">
            <a:spLocks noChangeArrowheads="1"/>
          </p:cNvSpPr>
          <p:nvPr/>
        </p:nvSpPr>
        <p:spPr bwMode="auto">
          <a:xfrm>
            <a:off x="6156325" y="6629400"/>
            <a:ext cx="27368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0" hangingPunct="0">
              <a:spcBef>
                <a:spcPct val="0"/>
              </a:spcBef>
              <a:buClrTx/>
              <a:buSzTx/>
              <a:buFontTx/>
              <a:buNone/>
            </a:pPr>
            <a:r>
              <a:rPr lang="en-US" altLang="en-US" sz="2400" smtClean="0">
                <a:solidFill>
                  <a:srgbClr val="DBF5F9"/>
                </a:solidFill>
                <a:latin typeface="Arial Narrow" panose="020B0606020202030204" pitchFamily="34" charset="0"/>
              </a:rPr>
              <a:t>Higher order</a:t>
            </a:r>
          </a:p>
        </p:txBody>
      </p:sp>
      <p:sp>
        <p:nvSpPr>
          <p:cNvPr id="45061" name="Text Box 7"/>
          <p:cNvSpPr txBox="1">
            <a:spLocks noChangeArrowheads="1"/>
          </p:cNvSpPr>
          <p:nvPr/>
        </p:nvSpPr>
        <p:spPr bwMode="auto">
          <a:xfrm>
            <a:off x="457200" y="6629400"/>
            <a:ext cx="2890838" cy="45720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0" hangingPunct="0">
              <a:spcBef>
                <a:spcPct val="0"/>
              </a:spcBef>
              <a:buClrTx/>
              <a:buSzTx/>
              <a:buFontTx/>
              <a:buNone/>
            </a:pPr>
            <a:r>
              <a:rPr lang="en-US" altLang="en-US" sz="2400" dirty="0">
                <a:solidFill>
                  <a:srgbClr val="DBF5F9"/>
                </a:solidFill>
                <a:latin typeface="Arial Narrow" panose="020B0606020202030204" pitchFamily="34" charset="0"/>
              </a:rPr>
              <a:t>L</a:t>
            </a:r>
            <a:r>
              <a:rPr lang="en-US" altLang="en-US" sz="2400" dirty="0" smtClean="0">
                <a:solidFill>
                  <a:srgbClr val="DBF5F9"/>
                </a:solidFill>
                <a:latin typeface="Arial Narrow" panose="020B0606020202030204" pitchFamily="34" charset="0"/>
              </a:rPr>
              <a:t>ower order</a:t>
            </a:r>
          </a:p>
        </p:txBody>
      </p:sp>
      <p:sp>
        <p:nvSpPr>
          <p:cNvPr id="45062" name="Text Box 8"/>
          <p:cNvSpPr txBox="1">
            <a:spLocks noChangeArrowheads="1"/>
          </p:cNvSpPr>
          <p:nvPr/>
        </p:nvSpPr>
        <p:spPr bwMode="auto">
          <a:xfrm>
            <a:off x="3370263" y="6629400"/>
            <a:ext cx="2786062" cy="4572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0" hangingPunct="0">
              <a:spcBef>
                <a:spcPct val="0"/>
              </a:spcBef>
              <a:buClrTx/>
              <a:buSzTx/>
              <a:buFontTx/>
              <a:buNone/>
            </a:pPr>
            <a:r>
              <a:rPr lang="en-US" altLang="en-US" sz="2400" smtClean="0">
                <a:solidFill>
                  <a:srgbClr val="DBF5F9"/>
                </a:solidFill>
                <a:latin typeface="Arial Narrow" panose="020B0606020202030204" pitchFamily="34" charset="0"/>
              </a:rPr>
              <a:t>Intermediate</a:t>
            </a:r>
          </a:p>
        </p:txBody>
      </p:sp>
      <p:sp>
        <p:nvSpPr>
          <p:cNvPr id="4506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8B07D11B-6A6E-4515-9625-5F483B02E9F1}" type="slidenum">
              <a:rPr lang="en-MY" altLang="en-US" sz="1200">
                <a:solidFill>
                  <a:srgbClr val="045C75"/>
                </a:solidFill>
              </a:rPr>
              <a:pPr>
                <a:spcBef>
                  <a:spcPct val="0"/>
                </a:spcBef>
                <a:buClrTx/>
                <a:buSzTx/>
                <a:buFontTx/>
                <a:buNone/>
              </a:pPr>
              <a:t>61</a:t>
            </a:fld>
            <a:endParaRPr lang="en-MY" altLang="en-US" sz="1200">
              <a:solidFill>
                <a:srgbClr val="045C75"/>
              </a:solidFill>
            </a:endParaRPr>
          </a:p>
        </p:txBody>
      </p:sp>
      <p:sp>
        <p:nvSpPr>
          <p:cNvPr id="8" name="TextBox 7"/>
          <p:cNvSpPr txBox="1"/>
          <p:nvPr/>
        </p:nvSpPr>
        <p:spPr>
          <a:xfrm>
            <a:off x="1187624" y="6167735"/>
            <a:ext cx="720080" cy="461665"/>
          </a:xfrm>
          <a:prstGeom prst="rect">
            <a:avLst/>
          </a:prstGeom>
          <a:noFill/>
        </p:spPr>
        <p:txBody>
          <a:bodyPr wrap="square" rtlCol="0">
            <a:spAutoFit/>
          </a:bodyPr>
          <a:lstStyle/>
          <a:p>
            <a:pPr algn="ctr"/>
            <a:r>
              <a:rPr kumimoji="1" lang="en-US" altLang="ja-JP" sz="2400" b="1" dirty="0" smtClean="0">
                <a:solidFill>
                  <a:srgbClr val="FF0000"/>
                </a:solidFill>
              </a:rPr>
              <a:t>C1</a:t>
            </a:r>
            <a:endParaRPr kumimoji="1" lang="ja-JP" altLang="en-US" sz="2400" b="1" dirty="0">
              <a:solidFill>
                <a:srgbClr val="FF0000"/>
              </a:solidFill>
            </a:endParaRPr>
          </a:p>
        </p:txBody>
      </p:sp>
      <p:sp>
        <p:nvSpPr>
          <p:cNvPr id="9" name="TextBox 8"/>
          <p:cNvSpPr txBox="1"/>
          <p:nvPr/>
        </p:nvSpPr>
        <p:spPr>
          <a:xfrm>
            <a:off x="2555776" y="6176515"/>
            <a:ext cx="720080" cy="461665"/>
          </a:xfrm>
          <a:prstGeom prst="rect">
            <a:avLst/>
          </a:prstGeom>
          <a:noFill/>
        </p:spPr>
        <p:txBody>
          <a:bodyPr wrap="square" rtlCol="0">
            <a:spAutoFit/>
          </a:bodyPr>
          <a:lstStyle/>
          <a:p>
            <a:pPr algn="ctr"/>
            <a:r>
              <a:rPr kumimoji="1" lang="en-US" altLang="ja-JP" sz="2400" b="1" dirty="0" smtClean="0">
                <a:solidFill>
                  <a:srgbClr val="FF0000"/>
                </a:solidFill>
              </a:rPr>
              <a:t>C2</a:t>
            </a:r>
            <a:endParaRPr kumimoji="1" lang="ja-JP" altLang="en-US" sz="2400" b="1" dirty="0">
              <a:solidFill>
                <a:srgbClr val="FF0000"/>
              </a:solidFill>
            </a:endParaRPr>
          </a:p>
        </p:txBody>
      </p:sp>
      <p:sp>
        <p:nvSpPr>
          <p:cNvPr id="10" name="TextBox 9"/>
          <p:cNvSpPr txBox="1"/>
          <p:nvPr/>
        </p:nvSpPr>
        <p:spPr>
          <a:xfrm>
            <a:off x="3985050" y="6167734"/>
            <a:ext cx="720080" cy="461665"/>
          </a:xfrm>
          <a:prstGeom prst="rect">
            <a:avLst/>
          </a:prstGeom>
          <a:noFill/>
        </p:spPr>
        <p:txBody>
          <a:bodyPr wrap="square" rtlCol="0">
            <a:spAutoFit/>
          </a:bodyPr>
          <a:lstStyle/>
          <a:p>
            <a:pPr algn="ctr"/>
            <a:r>
              <a:rPr kumimoji="1" lang="en-US" altLang="ja-JP" sz="2400" b="1" dirty="0" smtClean="0">
                <a:solidFill>
                  <a:srgbClr val="FF0000"/>
                </a:solidFill>
              </a:rPr>
              <a:t>C3</a:t>
            </a:r>
            <a:endParaRPr kumimoji="1" lang="ja-JP" altLang="en-US" sz="2400" b="1" dirty="0">
              <a:solidFill>
                <a:srgbClr val="FF0000"/>
              </a:solidFill>
            </a:endParaRPr>
          </a:p>
        </p:txBody>
      </p:sp>
      <p:sp>
        <p:nvSpPr>
          <p:cNvPr id="11" name="TextBox 10"/>
          <p:cNvSpPr txBox="1"/>
          <p:nvPr/>
        </p:nvSpPr>
        <p:spPr>
          <a:xfrm>
            <a:off x="5436245" y="6160588"/>
            <a:ext cx="720080" cy="461665"/>
          </a:xfrm>
          <a:prstGeom prst="rect">
            <a:avLst/>
          </a:prstGeom>
          <a:noFill/>
        </p:spPr>
        <p:txBody>
          <a:bodyPr wrap="square" rtlCol="0">
            <a:spAutoFit/>
          </a:bodyPr>
          <a:lstStyle/>
          <a:p>
            <a:pPr algn="ctr"/>
            <a:r>
              <a:rPr kumimoji="1" lang="en-US" altLang="ja-JP" sz="2400" b="1" dirty="0" smtClean="0">
                <a:solidFill>
                  <a:srgbClr val="FF0000"/>
                </a:solidFill>
              </a:rPr>
              <a:t>C4</a:t>
            </a:r>
            <a:endParaRPr kumimoji="1" lang="ja-JP" altLang="en-US" sz="2400" b="1" dirty="0">
              <a:solidFill>
                <a:srgbClr val="FF0000"/>
              </a:solidFill>
            </a:endParaRPr>
          </a:p>
        </p:txBody>
      </p:sp>
      <p:sp>
        <p:nvSpPr>
          <p:cNvPr id="12" name="TextBox 11"/>
          <p:cNvSpPr txBox="1"/>
          <p:nvPr/>
        </p:nvSpPr>
        <p:spPr>
          <a:xfrm>
            <a:off x="6804670" y="6160587"/>
            <a:ext cx="720080" cy="461665"/>
          </a:xfrm>
          <a:prstGeom prst="rect">
            <a:avLst/>
          </a:prstGeom>
          <a:noFill/>
        </p:spPr>
        <p:txBody>
          <a:bodyPr wrap="square" rtlCol="0">
            <a:spAutoFit/>
          </a:bodyPr>
          <a:lstStyle/>
          <a:p>
            <a:pPr algn="ctr"/>
            <a:r>
              <a:rPr kumimoji="1" lang="en-US" altLang="ja-JP" sz="2400" b="1" dirty="0" smtClean="0">
                <a:solidFill>
                  <a:srgbClr val="FF0000"/>
                </a:solidFill>
              </a:rPr>
              <a:t>C5</a:t>
            </a:r>
            <a:endParaRPr kumimoji="1" lang="ja-JP" altLang="en-US" sz="2400" b="1" dirty="0">
              <a:solidFill>
                <a:srgbClr val="FF0000"/>
              </a:solidFill>
            </a:endParaRPr>
          </a:p>
        </p:txBody>
      </p:sp>
      <p:sp>
        <p:nvSpPr>
          <p:cNvPr id="13" name="TextBox 12"/>
          <p:cNvSpPr txBox="1"/>
          <p:nvPr/>
        </p:nvSpPr>
        <p:spPr>
          <a:xfrm>
            <a:off x="8172400" y="6179602"/>
            <a:ext cx="720080" cy="461665"/>
          </a:xfrm>
          <a:prstGeom prst="rect">
            <a:avLst/>
          </a:prstGeom>
          <a:noFill/>
        </p:spPr>
        <p:txBody>
          <a:bodyPr wrap="square" rtlCol="0">
            <a:spAutoFit/>
          </a:bodyPr>
          <a:lstStyle/>
          <a:p>
            <a:pPr algn="ctr"/>
            <a:r>
              <a:rPr kumimoji="1" lang="en-US" altLang="ja-JP" sz="2400" b="1" dirty="0" smtClean="0">
                <a:solidFill>
                  <a:srgbClr val="FF0000"/>
                </a:solidFill>
              </a:rPr>
              <a:t>C6</a:t>
            </a:r>
            <a:endParaRPr kumimoji="1" lang="ja-JP" altLang="en-US" sz="2400" b="1" dirty="0">
              <a:solidFill>
                <a:srgbClr val="FF0000"/>
              </a:solidFill>
            </a:endParaRPr>
          </a:p>
        </p:txBody>
      </p:sp>
      <p:sp>
        <p:nvSpPr>
          <p:cNvPr id="2" name="Rectangle 1"/>
          <p:cNvSpPr/>
          <p:nvPr/>
        </p:nvSpPr>
        <p:spPr>
          <a:xfrm>
            <a:off x="419492" y="1576618"/>
            <a:ext cx="4831117" cy="1200329"/>
          </a:xfrm>
          <a:prstGeom prst="rect">
            <a:avLst/>
          </a:prstGeom>
        </p:spPr>
        <p:txBody>
          <a:bodyPr wrap="square">
            <a:spAutoFit/>
          </a:bodyPr>
          <a:lstStyle/>
          <a:p>
            <a:r>
              <a:rPr lang="en-US" altLang="ja-JP" sz="2400" dirty="0">
                <a:solidFill>
                  <a:srgbClr val="0070C0"/>
                </a:solidFill>
              </a:rPr>
              <a:t>The cognitive domain involves knowledge and the development of intellectual skills</a:t>
            </a:r>
            <a:endParaRPr lang="ja-JP" altLang="en-US" sz="2400" dirty="0">
              <a:solidFill>
                <a:srgbClr val="0070C0"/>
              </a:solidFill>
            </a:endParaRPr>
          </a:p>
        </p:txBody>
      </p:sp>
    </p:spTree>
    <p:extLst>
      <p:ext uri="{BB962C8B-B14F-4D97-AF65-F5344CB8AC3E}">
        <p14:creationId xmlns:p14="http://schemas.microsoft.com/office/powerpoint/2010/main" val="22293806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descr="affect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457200"/>
            <a:ext cx="10021888" cy="777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5"/>
          <p:cNvSpPr txBox="1">
            <a:spLocks noChangeArrowheads="1"/>
          </p:cNvSpPr>
          <p:nvPr/>
        </p:nvSpPr>
        <p:spPr bwMode="auto">
          <a:xfrm>
            <a:off x="5003800" y="6237288"/>
            <a:ext cx="3429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0" hangingPunct="0">
              <a:spcBef>
                <a:spcPct val="0"/>
              </a:spcBef>
              <a:buClrTx/>
              <a:buSzTx/>
              <a:buFontTx/>
              <a:buNone/>
            </a:pPr>
            <a:r>
              <a:rPr lang="en-US" altLang="en-US" sz="2400" smtClean="0">
                <a:solidFill>
                  <a:srgbClr val="DBF5F9"/>
                </a:solidFill>
                <a:latin typeface="Arial Narrow" panose="020B0606020202030204" pitchFamily="34" charset="0"/>
              </a:rPr>
              <a:t>Higher order</a:t>
            </a:r>
          </a:p>
        </p:txBody>
      </p:sp>
      <p:sp>
        <p:nvSpPr>
          <p:cNvPr id="47108" name="Text Box 6"/>
          <p:cNvSpPr txBox="1">
            <a:spLocks noChangeArrowheads="1"/>
          </p:cNvSpPr>
          <p:nvPr/>
        </p:nvSpPr>
        <p:spPr bwMode="auto">
          <a:xfrm>
            <a:off x="457200" y="6237288"/>
            <a:ext cx="2286000" cy="45720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0" hangingPunct="0">
              <a:spcBef>
                <a:spcPct val="0"/>
              </a:spcBef>
              <a:buClrTx/>
              <a:buSzTx/>
              <a:buFontTx/>
              <a:buNone/>
            </a:pPr>
            <a:r>
              <a:rPr lang="en-US" altLang="en-US" sz="2400" dirty="0">
                <a:solidFill>
                  <a:srgbClr val="DBF5F9"/>
                </a:solidFill>
                <a:latin typeface="Arial Narrow" panose="020B0606020202030204" pitchFamily="34" charset="0"/>
              </a:rPr>
              <a:t>L</a:t>
            </a:r>
            <a:r>
              <a:rPr lang="en-US" altLang="en-US" sz="2400" dirty="0" smtClean="0">
                <a:solidFill>
                  <a:srgbClr val="DBF5F9"/>
                </a:solidFill>
                <a:latin typeface="Arial Narrow" panose="020B0606020202030204" pitchFamily="34" charset="0"/>
              </a:rPr>
              <a:t>ower order</a:t>
            </a:r>
          </a:p>
        </p:txBody>
      </p:sp>
      <p:sp>
        <p:nvSpPr>
          <p:cNvPr id="47109" name="Text Box 7"/>
          <p:cNvSpPr txBox="1">
            <a:spLocks noChangeArrowheads="1"/>
          </p:cNvSpPr>
          <p:nvPr/>
        </p:nvSpPr>
        <p:spPr bwMode="auto">
          <a:xfrm>
            <a:off x="2771775" y="6237288"/>
            <a:ext cx="2209800" cy="4572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0" hangingPunct="0">
              <a:spcBef>
                <a:spcPct val="0"/>
              </a:spcBef>
              <a:buClrTx/>
              <a:buSzTx/>
              <a:buFontTx/>
              <a:buNone/>
            </a:pPr>
            <a:r>
              <a:rPr lang="en-US" altLang="en-US" sz="2400" smtClean="0">
                <a:solidFill>
                  <a:srgbClr val="DBF5F9"/>
                </a:solidFill>
                <a:latin typeface="Arial Narrow" panose="020B0606020202030204" pitchFamily="34" charset="0"/>
              </a:rPr>
              <a:t>Intermediate</a:t>
            </a:r>
          </a:p>
        </p:txBody>
      </p:sp>
      <p:sp>
        <p:nvSpPr>
          <p:cNvPr id="471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691FC59-AB1B-4E44-B1CC-E8B067B6AEFE}" type="slidenum">
              <a:rPr lang="en-MY" altLang="en-US" sz="1200">
                <a:solidFill>
                  <a:srgbClr val="045C75"/>
                </a:solidFill>
              </a:rPr>
              <a:pPr>
                <a:spcBef>
                  <a:spcPct val="0"/>
                </a:spcBef>
                <a:buClrTx/>
                <a:buSzTx/>
                <a:buFontTx/>
                <a:buNone/>
              </a:pPr>
              <a:t>62</a:t>
            </a:fld>
            <a:endParaRPr lang="en-MY" altLang="en-US" sz="1200">
              <a:solidFill>
                <a:srgbClr val="045C75"/>
              </a:solidFill>
            </a:endParaRPr>
          </a:p>
        </p:txBody>
      </p:sp>
      <p:sp>
        <p:nvSpPr>
          <p:cNvPr id="7" name="TextBox 6"/>
          <p:cNvSpPr txBox="1"/>
          <p:nvPr/>
        </p:nvSpPr>
        <p:spPr>
          <a:xfrm>
            <a:off x="880120" y="5771994"/>
            <a:ext cx="720080" cy="461665"/>
          </a:xfrm>
          <a:prstGeom prst="rect">
            <a:avLst/>
          </a:prstGeom>
          <a:noFill/>
        </p:spPr>
        <p:txBody>
          <a:bodyPr wrap="square" rtlCol="0">
            <a:spAutoFit/>
          </a:bodyPr>
          <a:lstStyle/>
          <a:p>
            <a:pPr algn="ctr"/>
            <a:r>
              <a:rPr kumimoji="1" lang="en-US" altLang="ja-JP" sz="2400" b="1" dirty="0">
                <a:solidFill>
                  <a:srgbClr val="FF0000"/>
                </a:solidFill>
              </a:rPr>
              <a:t>P</a:t>
            </a:r>
            <a:r>
              <a:rPr kumimoji="1" lang="en-US" altLang="ja-JP" sz="2400" b="1" dirty="0" smtClean="0">
                <a:solidFill>
                  <a:srgbClr val="FF0000"/>
                </a:solidFill>
              </a:rPr>
              <a:t>1</a:t>
            </a:r>
            <a:endParaRPr kumimoji="1" lang="ja-JP" altLang="en-US" sz="2400" b="1" dirty="0">
              <a:solidFill>
                <a:srgbClr val="FF0000"/>
              </a:solidFill>
            </a:endParaRPr>
          </a:p>
        </p:txBody>
      </p:sp>
      <p:sp>
        <p:nvSpPr>
          <p:cNvPr id="8" name="TextBox 7"/>
          <p:cNvSpPr txBox="1"/>
          <p:nvPr/>
        </p:nvSpPr>
        <p:spPr>
          <a:xfrm>
            <a:off x="2026295" y="5753146"/>
            <a:ext cx="720080" cy="461665"/>
          </a:xfrm>
          <a:prstGeom prst="rect">
            <a:avLst/>
          </a:prstGeom>
          <a:noFill/>
        </p:spPr>
        <p:txBody>
          <a:bodyPr wrap="square" rtlCol="0">
            <a:spAutoFit/>
          </a:bodyPr>
          <a:lstStyle/>
          <a:p>
            <a:pPr algn="ctr"/>
            <a:r>
              <a:rPr kumimoji="1" lang="en-US" altLang="ja-JP" sz="2400" b="1" dirty="0" smtClean="0">
                <a:solidFill>
                  <a:srgbClr val="FF0000"/>
                </a:solidFill>
              </a:rPr>
              <a:t>P2</a:t>
            </a:r>
            <a:endParaRPr kumimoji="1" lang="ja-JP" altLang="en-US" sz="2400" b="1" dirty="0">
              <a:solidFill>
                <a:srgbClr val="FF0000"/>
              </a:solidFill>
            </a:endParaRPr>
          </a:p>
        </p:txBody>
      </p:sp>
      <p:sp>
        <p:nvSpPr>
          <p:cNvPr id="9" name="TextBox 8"/>
          <p:cNvSpPr txBox="1"/>
          <p:nvPr/>
        </p:nvSpPr>
        <p:spPr>
          <a:xfrm>
            <a:off x="3156595" y="5753145"/>
            <a:ext cx="720080" cy="461665"/>
          </a:xfrm>
          <a:prstGeom prst="rect">
            <a:avLst/>
          </a:prstGeom>
          <a:noFill/>
        </p:spPr>
        <p:txBody>
          <a:bodyPr wrap="square" rtlCol="0">
            <a:spAutoFit/>
          </a:bodyPr>
          <a:lstStyle/>
          <a:p>
            <a:pPr algn="ctr"/>
            <a:r>
              <a:rPr kumimoji="1" lang="en-US" altLang="ja-JP" sz="2400" b="1" dirty="0" smtClean="0">
                <a:solidFill>
                  <a:srgbClr val="FF0000"/>
                </a:solidFill>
              </a:rPr>
              <a:t>P3</a:t>
            </a:r>
            <a:endParaRPr kumimoji="1" lang="ja-JP" altLang="en-US" sz="2400" b="1" dirty="0">
              <a:solidFill>
                <a:srgbClr val="FF0000"/>
              </a:solidFill>
            </a:endParaRPr>
          </a:p>
        </p:txBody>
      </p:sp>
      <p:sp>
        <p:nvSpPr>
          <p:cNvPr id="10" name="TextBox 9"/>
          <p:cNvSpPr txBox="1"/>
          <p:nvPr/>
        </p:nvSpPr>
        <p:spPr>
          <a:xfrm>
            <a:off x="4283720" y="5775623"/>
            <a:ext cx="720080" cy="461665"/>
          </a:xfrm>
          <a:prstGeom prst="rect">
            <a:avLst/>
          </a:prstGeom>
          <a:noFill/>
        </p:spPr>
        <p:txBody>
          <a:bodyPr wrap="square" rtlCol="0">
            <a:spAutoFit/>
          </a:bodyPr>
          <a:lstStyle/>
          <a:p>
            <a:pPr algn="ctr"/>
            <a:r>
              <a:rPr kumimoji="1" lang="en-US" altLang="ja-JP" sz="2400" b="1" dirty="0" smtClean="0">
                <a:solidFill>
                  <a:srgbClr val="FF0000"/>
                </a:solidFill>
              </a:rPr>
              <a:t>P4</a:t>
            </a:r>
            <a:endParaRPr kumimoji="1" lang="ja-JP" altLang="en-US" sz="2400" b="1" dirty="0">
              <a:solidFill>
                <a:srgbClr val="FF0000"/>
              </a:solidFill>
            </a:endParaRPr>
          </a:p>
        </p:txBody>
      </p:sp>
      <p:sp>
        <p:nvSpPr>
          <p:cNvPr id="11" name="TextBox 10"/>
          <p:cNvSpPr txBox="1"/>
          <p:nvPr/>
        </p:nvSpPr>
        <p:spPr>
          <a:xfrm>
            <a:off x="5410200" y="5753144"/>
            <a:ext cx="720080" cy="461665"/>
          </a:xfrm>
          <a:prstGeom prst="rect">
            <a:avLst/>
          </a:prstGeom>
          <a:noFill/>
        </p:spPr>
        <p:txBody>
          <a:bodyPr wrap="square" rtlCol="0">
            <a:spAutoFit/>
          </a:bodyPr>
          <a:lstStyle/>
          <a:p>
            <a:pPr algn="ctr"/>
            <a:r>
              <a:rPr kumimoji="1" lang="en-US" altLang="ja-JP" sz="2400" b="1" dirty="0" smtClean="0">
                <a:solidFill>
                  <a:srgbClr val="FF0000"/>
                </a:solidFill>
              </a:rPr>
              <a:t>P5</a:t>
            </a:r>
            <a:endParaRPr kumimoji="1" lang="ja-JP" altLang="en-US" sz="2400" b="1" dirty="0">
              <a:solidFill>
                <a:srgbClr val="FF0000"/>
              </a:solidFill>
            </a:endParaRPr>
          </a:p>
        </p:txBody>
      </p:sp>
      <p:sp>
        <p:nvSpPr>
          <p:cNvPr id="12" name="TextBox 11"/>
          <p:cNvSpPr txBox="1"/>
          <p:nvPr/>
        </p:nvSpPr>
        <p:spPr>
          <a:xfrm>
            <a:off x="6553200" y="5775623"/>
            <a:ext cx="720080" cy="461665"/>
          </a:xfrm>
          <a:prstGeom prst="rect">
            <a:avLst/>
          </a:prstGeom>
          <a:noFill/>
        </p:spPr>
        <p:txBody>
          <a:bodyPr wrap="square" rtlCol="0">
            <a:spAutoFit/>
          </a:bodyPr>
          <a:lstStyle/>
          <a:p>
            <a:pPr algn="ctr"/>
            <a:r>
              <a:rPr kumimoji="1" lang="en-US" altLang="ja-JP" sz="2400" b="1" dirty="0" smtClean="0">
                <a:solidFill>
                  <a:srgbClr val="FF0000"/>
                </a:solidFill>
              </a:rPr>
              <a:t>P6</a:t>
            </a:r>
            <a:endParaRPr kumimoji="1" lang="ja-JP" altLang="en-US" sz="2400" b="1" dirty="0">
              <a:solidFill>
                <a:srgbClr val="FF0000"/>
              </a:solidFill>
            </a:endParaRPr>
          </a:p>
        </p:txBody>
      </p:sp>
      <p:sp>
        <p:nvSpPr>
          <p:cNvPr id="13" name="TextBox 12"/>
          <p:cNvSpPr txBox="1"/>
          <p:nvPr/>
        </p:nvSpPr>
        <p:spPr>
          <a:xfrm>
            <a:off x="7712720" y="5740456"/>
            <a:ext cx="720080" cy="461665"/>
          </a:xfrm>
          <a:prstGeom prst="rect">
            <a:avLst/>
          </a:prstGeom>
          <a:noFill/>
        </p:spPr>
        <p:txBody>
          <a:bodyPr wrap="square" rtlCol="0">
            <a:spAutoFit/>
          </a:bodyPr>
          <a:lstStyle/>
          <a:p>
            <a:pPr algn="ctr"/>
            <a:r>
              <a:rPr kumimoji="1" lang="en-US" altLang="ja-JP" sz="2400" b="1" dirty="0" smtClean="0">
                <a:solidFill>
                  <a:srgbClr val="FF0000"/>
                </a:solidFill>
              </a:rPr>
              <a:t>P7</a:t>
            </a:r>
            <a:endParaRPr kumimoji="1" lang="ja-JP" altLang="en-US" sz="2400" b="1" dirty="0">
              <a:solidFill>
                <a:srgbClr val="FF0000"/>
              </a:solidFill>
            </a:endParaRPr>
          </a:p>
        </p:txBody>
      </p:sp>
      <p:sp>
        <p:nvSpPr>
          <p:cNvPr id="2" name="Rectangle 1"/>
          <p:cNvSpPr/>
          <p:nvPr/>
        </p:nvSpPr>
        <p:spPr>
          <a:xfrm>
            <a:off x="457200" y="1295400"/>
            <a:ext cx="4953000" cy="1015663"/>
          </a:xfrm>
          <a:prstGeom prst="rect">
            <a:avLst/>
          </a:prstGeom>
        </p:spPr>
        <p:txBody>
          <a:bodyPr wrap="square">
            <a:spAutoFit/>
          </a:bodyPr>
          <a:lstStyle/>
          <a:p>
            <a:r>
              <a:rPr lang="en-US" altLang="ja-JP" sz="2000" dirty="0">
                <a:solidFill>
                  <a:srgbClr val="0070C0"/>
                </a:solidFill>
              </a:rPr>
              <a:t>The psychomotor </a:t>
            </a:r>
            <a:r>
              <a:rPr lang="en-US" altLang="ja-JP" sz="2000" dirty="0" smtClean="0">
                <a:solidFill>
                  <a:srgbClr val="0070C0"/>
                </a:solidFill>
              </a:rPr>
              <a:t>domain includes </a:t>
            </a:r>
            <a:r>
              <a:rPr lang="en-US" altLang="ja-JP" sz="2000" dirty="0">
                <a:solidFill>
                  <a:srgbClr val="0070C0"/>
                </a:solidFill>
              </a:rPr>
              <a:t>physical movement, coordination, and use of the motor-skill areas.</a:t>
            </a:r>
            <a:endParaRPr lang="ja-JP" altLang="en-US" sz="2000" dirty="0">
              <a:solidFill>
                <a:srgbClr val="0070C0"/>
              </a:solidFill>
            </a:endParaRPr>
          </a:p>
        </p:txBody>
      </p:sp>
    </p:spTree>
    <p:extLst>
      <p:ext uri="{BB962C8B-B14F-4D97-AF65-F5344CB8AC3E}">
        <p14:creationId xmlns:p14="http://schemas.microsoft.com/office/powerpoint/2010/main" val="22617046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en-GB" altLang="en-US" smtClean="0"/>
          </a:p>
        </p:txBody>
      </p:sp>
      <p:sp>
        <p:nvSpPr>
          <p:cNvPr id="49155" name="Content Placeholder 2"/>
          <p:cNvSpPr>
            <a:spLocks noGrp="1"/>
          </p:cNvSpPr>
          <p:nvPr>
            <p:ph idx="1"/>
          </p:nvPr>
        </p:nvSpPr>
        <p:spPr/>
        <p:txBody>
          <a:bodyPr/>
          <a:lstStyle/>
          <a:p>
            <a:endParaRPr lang="en-GB" altLang="en-US" smtClean="0"/>
          </a:p>
        </p:txBody>
      </p:sp>
      <p:pic>
        <p:nvPicPr>
          <p:cNvPr id="49156" name="Picture 4" descr="ski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457200"/>
            <a:ext cx="10021888" cy="777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FCC12FBC-D2C5-4E0F-B4AC-A556656A92EB}" type="slidenum">
              <a:rPr lang="en-MY" altLang="en-US" sz="1200">
                <a:solidFill>
                  <a:srgbClr val="045C75"/>
                </a:solidFill>
              </a:rPr>
              <a:pPr>
                <a:spcBef>
                  <a:spcPct val="0"/>
                </a:spcBef>
                <a:buClrTx/>
                <a:buSzTx/>
                <a:buFontTx/>
                <a:buNone/>
              </a:pPr>
              <a:t>63</a:t>
            </a:fld>
            <a:endParaRPr lang="en-MY" altLang="en-US" sz="1200">
              <a:solidFill>
                <a:srgbClr val="045C75"/>
              </a:solidFill>
            </a:endParaRPr>
          </a:p>
        </p:txBody>
      </p:sp>
      <p:sp>
        <p:nvSpPr>
          <p:cNvPr id="6" name="Text Box 5"/>
          <p:cNvSpPr txBox="1">
            <a:spLocks noChangeArrowheads="1"/>
          </p:cNvSpPr>
          <p:nvPr/>
        </p:nvSpPr>
        <p:spPr bwMode="auto">
          <a:xfrm>
            <a:off x="6858000" y="6237288"/>
            <a:ext cx="164306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r>
              <a:rPr lang="en-US" altLang="ja-JP" sz="2400">
                <a:solidFill>
                  <a:schemeClr val="bg2"/>
                </a:solidFill>
                <a:latin typeface="Arial Narrow" pitchFamily="34" charset="0"/>
              </a:rPr>
              <a:t>Higher order</a:t>
            </a:r>
          </a:p>
        </p:txBody>
      </p:sp>
      <p:sp>
        <p:nvSpPr>
          <p:cNvPr id="7" name="Text Box 6"/>
          <p:cNvSpPr txBox="1">
            <a:spLocks noChangeArrowheads="1"/>
          </p:cNvSpPr>
          <p:nvPr/>
        </p:nvSpPr>
        <p:spPr bwMode="auto">
          <a:xfrm>
            <a:off x="468313" y="6237288"/>
            <a:ext cx="3200400" cy="45720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r>
              <a:rPr lang="en-US" altLang="ja-JP" sz="2400" dirty="0" smtClean="0">
                <a:solidFill>
                  <a:schemeClr val="bg2"/>
                </a:solidFill>
                <a:latin typeface="Arial Narrow" pitchFamily="34" charset="0"/>
              </a:rPr>
              <a:t>Lower </a:t>
            </a:r>
            <a:r>
              <a:rPr lang="en-US" altLang="ja-JP" sz="2400" dirty="0">
                <a:solidFill>
                  <a:schemeClr val="bg2"/>
                </a:solidFill>
                <a:latin typeface="Arial Narrow" pitchFamily="34" charset="0"/>
              </a:rPr>
              <a:t>order</a:t>
            </a:r>
          </a:p>
        </p:txBody>
      </p:sp>
      <p:sp>
        <p:nvSpPr>
          <p:cNvPr id="8" name="Text Box 7"/>
          <p:cNvSpPr txBox="1">
            <a:spLocks noChangeArrowheads="1"/>
          </p:cNvSpPr>
          <p:nvPr/>
        </p:nvSpPr>
        <p:spPr bwMode="auto">
          <a:xfrm>
            <a:off x="3657600" y="6237288"/>
            <a:ext cx="3200400" cy="4572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r>
              <a:rPr lang="en-US" altLang="ja-JP" sz="2400">
                <a:solidFill>
                  <a:schemeClr val="bg2"/>
                </a:solidFill>
                <a:latin typeface="Arial Narrow" pitchFamily="34" charset="0"/>
              </a:rPr>
              <a:t>Intermediate</a:t>
            </a:r>
          </a:p>
        </p:txBody>
      </p:sp>
      <p:sp>
        <p:nvSpPr>
          <p:cNvPr id="9" name="TextBox 8"/>
          <p:cNvSpPr txBox="1"/>
          <p:nvPr/>
        </p:nvSpPr>
        <p:spPr>
          <a:xfrm>
            <a:off x="1348433" y="5673476"/>
            <a:ext cx="720080" cy="461665"/>
          </a:xfrm>
          <a:prstGeom prst="rect">
            <a:avLst/>
          </a:prstGeom>
          <a:noFill/>
        </p:spPr>
        <p:txBody>
          <a:bodyPr wrap="square" rtlCol="0">
            <a:spAutoFit/>
          </a:bodyPr>
          <a:lstStyle/>
          <a:p>
            <a:pPr algn="ctr"/>
            <a:r>
              <a:rPr kumimoji="1" lang="en-US" altLang="ja-JP" sz="2400" b="1" dirty="0">
                <a:solidFill>
                  <a:srgbClr val="FF0000"/>
                </a:solidFill>
              </a:rPr>
              <a:t>A</a:t>
            </a:r>
            <a:r>
              <a:rPr kumimoji="1" lang="en-US" altLang="ja-JP" sz="2400" b="1" dirty="0" smtClean="0">
                <a:solidFill>
                  <a:srgbClr val="FF0000"/>
                </a:solidFill>
              </a:rPr>
              <a:t>1</a:t>
            </a:r>
            <a:endParaRPr kumimoji="1" lang="ja-JP" altLang="en-US" sz="2400" b="1" dirty="0">
              <a:solidFill>
                <a:srgbClr val="FF0000"/>
              </a:solidFill>
            </a:endParaRPr>
          </a:p>
        </p:txBody>
      </p:sp>
      <p:sp>
        <p:nvSpPr>
          <p:cNvPr id="10" name="TextBox 9"/>
          <p:cNvSpPr txBox="1"/>
          <p:nvPr/>
        </p:nvSpPr>
        <p:spPr>
          <a:xfrm>
            <a:off x="2937520" y="5673476"/>
            <a:ext cx="720080" cy="461665"/>
          </a:xfrm>
          <a:prstGeom prst="rect">
            <a:avLst/>
          </a:prstGeom>
          <a:noFill/>
        </p:spPr>
        <p:txBody>
          <a:bodyPr wrap="square" rtlCol="0">
            <a:spAutoFit/>
          </a:bodyPr>
          <a:lstStyle/>
          <a:p>
            <a:pPr algn="ctr"/>
            <a:r>
              <a:rPr kumimoji="1" lang="en-US" altLang="ja-JP" sz="2400" b="1" dirty="0" smtClean="0">
                <a:solidFill>
                  <a:srgbClr val="FF0000"/>
                </a:solidFill>
              </a:rPr>
              <a:t>A2</a:t>
            </a:r>
            <a:endParaRPr kumimoji="1" lang="ja-JP" altLang="en-US" sz="2400" b="1" dirty="0">
              <a:solidFill>
                <a:srgbClr val="FF0000"/>
              </a:solidFill>
            </a:endParaRPr>
          </a:p>
        </p:txBody>
      </p:sp>
      <p:sp>
        <p:nvSpPr>
          <p:cNvPr id="11" name="TextBox 10"/>
          <p:cNvSpPr txBox="1"/>
          <p:nvPr/>
        </p:nvSpPr>
        <p:spPr>
          <a:xfrm>
            <a:off x="4519577" y="5673476"/>
            <a:ext cx="720080" cy="461665"/>
          </a:xfrm>
          <a:prstGeom prst="rect">
            <a:avLst/>
          </a:prstGeom>
          <a:noFill/>
        </p:spPr>
        <p:txBody>
          <a:bodyPr wrap="square" rtlCol="0">
            <a:spAutoFit/>
          </a:bodyPr>
          <a:lstStyle/>
          <a:p>
            <a:pPr algn="ctr"/>
            <a:r>
              <a:rPr kumimoji="1" lang="en-US" altLang="ja-JP" sz="2400" b="1" dirty="0" smtClean="0">
                <a:solidFill>
                  <a:srgbClr val="FF0000"/>
                </a:solidFill>
              </a:rPr>
              <a:t>A3</a:t>
            </a:r>
            <a:endParaRPr kumimoji="1" lang="ja-JP" altLang="en-US" sz="2400" b="1" dirty="0">
              <a:solidFill>
                <a:srgbClr val="FF0000"/>
              </a:solidFill>
            </a:endParaRPr>
          </a:p>
        </p:txBody>
      </p:sp>
      <p:sp>
        <p:nvSpPr>
          <p:cNvPr id="12" name="TextBox 11"/>
          <p:cNvSpPr txBox="1"/>
          <p:nvPr/>
        </p:nvSpPr>
        <p:spPr>
          <a:xfrm>
            <a:off x="6091425" y="5672183"/>
            <a:ext cx="720080" cy="461665"/>
          </a:xfrm>
          <a:prstGeom prst="rect">
            <a:avLst/>
          </a:prstGeom>
          <a:noFill/>
        </p:spPr>
        <p:txBody>
          <a:bodyPr wrap="square" rtlCol="0">
            <a:spAutoFit/>
          </a:bodyPr>
          <a:lstStyle/>
          <a:p>
            <a:pPr algn="ctr"/>
            <a:r>
              <a:rPr kumimoji="1" lang="en-US" altLang="ja-JP" sz="2400" b="1" dirty="0" smtClean="0">
                <a:solidFill>
                  <a:srgbClr val="FF0000"/>
                </a:solidFill>
              </a:rPr>
              <a:t>A4</a:t>
            </a:r>
            <a:endParaRPr kumimoji="1" lang="ja-JP" altLang="en-US" sz="2400" b="1" dirty="0">
              <a:solidFill>
                <a:srgbClr val="FF0000"/>
              </a:solidFill>
            </a:endParaRPr>
          </a:p>
        </p:txBody>
      </p:sp>
      <p:sp>
        <p:nvSpPr>
          <p:cNvPr id="13" name="TextBox 12"/>
          <p:cNvSpPr txBox="1"/>
          <p:nvPr/>
        </p:nvSpPr>
        <p:spPr>
          <a:xfrm>
            <a:off x="7715817" y="5712070"/>
            <a:ext cx="720080" cy="461665"/>
          </a:xfrm>
          <a:prstGeom prst="rect">
            <a:avLst/>
          </a:prstGeom>
          <a:noFill/>
        </p:spPr>
        <p:txBody>
          <a:bodyPr wrap="square" rtlCol="0">
            <a:spAutoFit/>
          </a:bodyPr>
          <a:lstStyle/>
          <a:p>
            <a:pPr algn="ctr"/>
            <a:r>
              <a:rPr kumimoji="1" lang="en-US" altLang="ja-JP" sz="2400" b="1" dirty="0" smtClean="0">
                <a:solidFill>
                  <a:srgbClr val="FF0000"/>
                </a:solidFill>
              </a:rPr>
              <a:t>A5</a:t>
            </a:r>
            <a:endParaRPr kumimoji="1" lang="ja-JP" altLang="en-US" sz="2400" b="1" dirty="0">
              <a:solidFill>
                <a:srgbClr val="FF0000"/>
              </a:solidFill>
            </a:endParaRPr>
          </a:p>
        </p:txBody>
      </p:sp>
      <p:sp>
        <p:nvSpPr>
          <p:cNvPr id="2" name="Rectangle 1"/>
          <p:cNvSpPr/>
          <p:nvPr/>
        </p:nvSpPr>
        <p:spPr>
          <a:xfrm>
            <a:off x="468312" y="1524000"/>
            <a:ext cx="5018087" cy="1323439"/>
          </a:xfrm>
          <a:prstGeom prst="rect">
            <a:avLst/>
          </a:prstGeom>
        </p:spPr>
        <p:txBody>
          <a:bodyPr wrap="square">
            <a:spAutoFit/>
          </a:bodyPr>
          <a:lstStyle/>
          <a:p>
            <a:r>
              <a:rPr lang="en-US" altLang="ja-JP" sz="2000" dirty="0">
                <a:solidFill>
                  <a:srgbClr val="0070C0"/>
                </a:solidFill>
              </a:rPr>
              <a:t>The affective </a:t>
            </a:r>
            <a:r>
              <a:rPr lang="en-US" altLang="ja-JP" sz="2000" dirty="0" smtClean="0">
                <a:solidFill>
                  <a:srgbClr val="0070C0"/>
                </a:solidFill>
              </a:rPr>
              <a:t>domain includes </a:t>
            </a:r>
            <a:r>
              <a:rPr lang="en-US" altLang="ja-JP" sz="2000" dirty="0">
                <a:solidFill>
                  <a:srgbClr val="0070C0"/>
                </a:solidFill>
              </a:rPr>
              <a:t>the manner in which we deal with things emotionally, such as feelings, </a:t>
            </a:r>
            <a:r>
              <a:rPr lang="en-US" altLang="ja-JP" sz="2000" dirty="0">
                <a:solidFill>
                  <a:srgbClr val="0070C0"/>
                </a:solidFill>
                <a:hlinkClick r:id="rId3"/>
              </a:rPr>
              <a:t>values</a:t>
            </a:r>
            <a:r>
              <a:rPr lang="en-US" altLang="ja-JP" sz="2000" dirty="0">
                <a:solidFill>
                  <a:srgbClr val="0070C0"/>
                </a:solidFill>
              </a:rPr>
              <a:t>, appreciation, enthusiasms, </a:t>
            </a:r>
            <a:r>
              <a:rPr lang="en-US" altLang="ja-JP" sz="2000" dirty="0">
                <a:solidFill>
                  <a:srgbClr val="0070C0"/>
                </a:solidFill>
                <a:hlinkClick r:id="rId4"/>
              </a:rPr>
              <a:t>motivations</a:t>
            </a:r>
            <a:r>
              <a:rPr lang="en-US" altLang="ja-JP" sz="2000" dirty="0">
                <a:solidFill>
                  <a:srgbClr val="0070C0"/>
                </a:solidFill>
              </a:rPr>
              <a:t>, </a:t>
            </a:r>
            <a:r>
              <a:rPr lang="en-US" altLang="ja-JP" sz="2000" dirty="0" smtClean="0">
                <a:solidFill>
                  <a:srgbClr val="0070C0"/>
                </a:solidFill>
              </a:rPr>
              <a:t>and </a:t>
            </a:r>
            <a:r>
              <a:rPr lang="en-US" altLang="ja-JP" sz="2000" dirty="0" smtClean="0">
                <a:solidFill>
                  <a:srgbClr val="0070C0"/>
                </a:solidFill>
                <a:hlinkClick r:id="rId5"/>
              </a:rPr>
              <a:t>attitudes</a:t>
            </a:r>
            <a:r>
              <a:rPr lang="en-US" altLang="ja-JP" sz="2000" dirty="0">
                <a:solidFill>
                  <a:srgbClr val="0070C0"/>
                </a:solidFill>
              </a:rPr>
              <a:t>. </a:t>
            </a:r>
            <a:endParaRPr lang="ja-JP" altLang="en-US" sz="2000" dirty="0">
              <a:solidFill>
                <a:srgbClr val="0070C0"/>
              </a:solidFill>
            </a:endParaRPr>
          </a:p>
        </p:txBody>
      </p:sp>
    </p:spTree>
    <p:extLst>
      <p:ext uri="{BB962C8B-B14F-4D97-AF65-F5344CB8AC3E}">
        <p14:creationId xmlns:p14="http://schemas.microsoft.com/office/powerpoint/2010/main" val="18328571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9101" y="3124200"/>
            <a:ext cx="9193101" cy="2825344"/>
          </a:xfrm>
          <a:prstGeom prst="rect">
            <a:avLst/>
          </a:prstGeom>
        </p:spPr>
      </p:pic>
      <p:sp>
        <p:nvSpPr>
          <p:cNvPr id="8" name="Rectangle 7"/>
          <p:cNvSpPr/>
          <p:nvPr/>
        </p:nvSpPr>
        <p:spPr>
          <a:xfrm>
            <a:off x="152400" y="609600"/>
            <a:ext cx="7162800" cy="1938992"/>
          </a:xfrm>
          <a:prstGeom prst="rect">
            <a:avLst/>
          </a:prstGeom>
        </p:spPr>
        <p:txBody>
          <a:bodyPr wrap="square">
            <a:spAutoFit/>
          </a:bodyPr>
          <a:lstStyle/>
          <a:p>
            <a:r>
              <a:rPr lang="en-MY" sz="2400" b="1" dirty="0">
                <a:solidFill>
                  <a:srgbClr val="000000"/>
                </a:solidFill>
                <a:latin typeface="+mj-lt"/>
              </a:rPr>
              <a:t>Domain and Complexity Level Distribution by Year of Students in All Engineering Degree Program </a:t>
            </a:r>
            <a:endParaRPr lang="en-MY" sz="2400" dirty="0">
              <a:solidFill>
                <a:srgbClr val="000000"/>
              </a:solidFill>
              <a:latin typeface="+mj-lt"/>
            </a:endParaRPr>
          </a:p>
          <a:p>
            <a:r>
              <a:rPr lang="en-MY" sz="2400" b="1" dirty="0">
                <a:solidFill>
                  <a:srgbClr val="000000"/>
                </a:solidFill>
                <a:latin typeface="+mj-lt"/>
              </a:rPr>
              <a:t>[ Reference from Workshop on Re-Alignment of Course Outcomes (CO) – Programme Outcomes (PO) Report.] </a:t>
            </a:r>
            <a:endParaRPr lang="en-MY" sz="2400" dirty="0">
              <a:latin typeface="+mj-lt"/>
            </a:endParaRPr>
          </a:p>
        </p:txBody>
      </p:sp>
    </p:spTree>
    <p:extLst>
      <p:ext uri="{BB962C8B-B14F-4D97-AF65-F5344CB8AC3E}">
        <p14:creationId xmlns:p14="http://schemas.microsoft.com/office/powerpoint/2010/main" val="2023485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Distribution of Domains</a:t>
            </a:r>
          </a:p>
        </p:txBody>
      </p:sp>
      <p:pic>
        <p:nvPicPr>
          <p:cNvPr id="3" name="Picture 2"/>
          <p:cNvPicPr>
            <a:picLocks noChangeAspect="1"/>
          </p:cNvPicPr>
          <p:nvPr/>
        </p:nvPicPr>
        <p:blipFill>
          <a:blip r:embed="rId2"/>
          <a:stretch>
            <a:fillRect/>
          </a:stretch>
        </p:blipFill>
        <p:spPr>
          <a:xfrm>
            <a:off x="914400" y="1676400"/>
            <a:ext cx="7624973" cy="3840589"/>
          </a:xfrm>
          <a:prstGeom prst="rect">
            <a:avLst/>
          </a:prstGeom>
        </p:spPr>
      </p:pic>
    </p:spTree>
    <p:extLst>
      <p:ext uri="{BB962C8B-B14F-4D97-AF65-F5344CB8AC3E}">
        <p14:creationId xmlns:p14="http://schemas.microsoft.com/office/powerpoint/2010/main" val="27454534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Eng. vs Eng. Tech</a:t>
            </a:r>
            <a:endParaRPr lang="en-MY" dirty="0"/>
          </a:p>
        </p:txBody>
      </p:sp>
      <p:pic>
        <p:nvPicPr>
          <p:cNvPr id="10" name="Picture 9"/>
          <p:cNvPicPr>
            <a:picLocks noChangeAspect="1"/>
          </p:cNvPicPr>
          <p:nvPr/>
        </p:nvPicPr>
        <p:blipFill>
          <a:blip r:embed="rId2"/>
          <a:stretch>
            <a:fillRect/>
          </a:stretch>
        </p:blipFill>
        <p:spPr>
          <a:xfrm>
            <a:off x="2133600" y="4191000"/>
            <a:ext cx="4962574" cy="2365453"/>
          </a:xfrm>
          <a:prstGeom prst="rect">
            <a:avLst/>
          </a:prstGeom>
        </p:spPr>
      </p:pic>
      <p:pic>
        <p:nvPicPr>
          <p:cNvPr id="11" name="Picture 10"/>
          <p:cNvPicPr>
            <a:picLocks noChangeAspect="1"/>
          </p:cNvPicPr>
          <p:nvPr/>
        </p:nvPicPr>
        <p:blipFill>
          <a:blip r:embed="rId3"/>
          <a:stretch>
            <a:fillRect/>
          </a:stretch>
        </p:blipFill>
        <p:spPr>
          <a:xfrm>
            <a:off x="2133600" y="1447800"/>
            <a:ext cx="4953000" cy="2494755"/>
          </a:xfrm>
          <a:prstGeom prst="rect">
            <a:avLst/>
          </a:prstGeom>
        </p:spPr>
      </p:pic>
    </p:spTree>
    <p:extLst>
      <p:ext uri="{BB962C8B-B14F-4D97-AF65-F5344CB8AC3E}">
        <p14:creationId xmlns:p14="http://schemas.microsoft.com/office/powerpoint/2010/main" val="34733432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159"/>
            <a:ext cx="9144000" cy="6481681"/>
          </a:xfrm>
          <a:prstGeom prst="rect">
            <a:avLst/>
          </a:prstGeom>
        </p:spPr>
      </p:pic>
    </p:spTree>
    <p:extLst>
      <p:ext uri="{BB962C8B-B14F-4D97-AF65-F5344CB8AC3E}">
        <p14:creationId xmlns:p14="http://schemas.microsoft.com/office/powerpoint/2010/main" val="3156632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s-ES" sz="3600" dirty="0" err="1" smtClean="0"/>
              <a:t>Course</a:t>
            </a:r>
            <a:r>
              <a:rPr lang="es-ES" sz="3600" dirty="0" smtClean="0"/>
              <a:t> </a:t>
            </a:r>
            <a:r>
              <a:rPr lang="es-ES" sz="3600" dirty="0" err="1" smtClean="0"/>
              <a:t>Outcomes</a:t>
            </a:r>
            <a:r>
              <a:rPr lang="es-ES" sz="3600" dirty="0" smtClean="0"/>
              <a:t> (CO) </a:t>
            </a:r>
            <a:r>
              <a:rPr lang="es-ES" sz="3600" dirty="0" err="1"/>
              <a:t>c</a:t>
            </a:r>
            <a:r>
              <a:rPr lang="es-ES" sz="3600" dirty="0" err="1" smtClean="0"/>
              <a:t>ontribution</a:t>
            </a:r>
            <a:r>
              <a:rPr lang="es-ES" sz="3600" dirty="0" smtClean="0"/>
              <a:t> </a:t>
            </a:r>
            <a:r>
              <a:rPr lang="es-ES" sz="3600" dirty="0" err="1" smtClean="0"/>
              <a:t>to</a:t>
            </a:r>
            <a:r>
              <a:rPr lang="es-ES" sz="3600" dirty="0" smtClean="0"/>
              <a:t> </a:t>
            </a:r>
            <a:r>
              <a:rPr lang="es-ES" sz="3600" dirty="0" err="1" smtClean="0"/>
              <a:t>Programme</a:t>
            </a:r>
            <a:r>
              <a:rPr lang="es-ES" sz="3600" dirty="0" smtClean="0"/>
              <a:t> </a:t>
            </a:r>
            <a:r>
              <a:rPr lang="es-ES" sz="3600" dirty="0" err="1" smtClean="0"/>
              <a:t>Outcomes</a:t>
            </a:r>
            <a:r>
              <a:rPr lang="es-ES" sz="3600" dirty="0" smtClean="0"/>
              <a:t> (PO)</a:t>
            </a:r>
            <a:endParaRPr lang="en-US" altLang="ja-JP" sz="3600" dirty="0" smtClean="0"/>
          </a:p>
        </p:txBody>
      </p:sp>
      <p:sp>
        <p:nvSpPr>
          <p:cNvPr id="2" name="Content Placeholder 1"/>
          <p:cNvSpPr>
            <a:spLocks noGrp="1"/>
          </p:cNvSpPr>
          <p:nvPr>
            <p:ph sz="quarter" idx="1"/>
          </p:nvPr>
        </p:nvSpPr>
        <p:spPr/>
        <p:txBody>
          <a:bodyPr/>
          <a:lstStyle/>
          <a:p>
            <a:pPr marL="342900" indent="-342900">
              <a:spcBef>
                <a:spcPct val="40000"/>
              </a:spcBef>
              <a:buClr>
                <a:schemeClr val="hlink"/>
              </a:buClr>
              <a:buSzPct val="60000"/>
              <a:buFont typeface="Wingdings" pitchFamily="2" charset="2"/>
              <a:buChar char="n"/>
            </a:pPr>
            <a:endParaRPr lang="en-GB" altLang="ja-JP" sz="2800" dirty="0" smtClean="0"/>
          </a:p>
          <a:p>
            <a:pPr marL="342900" indent="-342900">
              <a:spcBef>
                <a:spcPct val="40000"/>
              </a:spcBef>
              <a:buClr>
                <a:schemeClr val="hlink"/>
              </a:buClr>
              <a:buSzPct val="60000"/>
              <a:buFont typeface="Wingdings" pitchFamily="2" charset="2"/>
              <a:buChar char="n"/>
            </a:pPr>
            <a:endParaRPr lang="en-GB" altLang="ja-JP" sz="2800" dirty="0"/>
          </a:p>
          <a:p>
            <a:pPr marL="342900" indent="-342900">
              <a:spcBef>
                <a:spcPct val="40000"/>
              </a:spcBef>
              <a:buClr>
                <a:schemeClr val="hlink"/>
              </a:buClr>
              <a:buSzPct val="60000"/>
              <a:buFont typeface="Wingdings" pitchFamily="2" charset="2"/>
              <a:buChar char="n"/>
            </a:pPr>
            <a:r>
              <a:rPr lang="en-GB" altLang="ja-JP" sz="2400" dirty="0" smtClean="0"/>
              <a:t>Implement </a:t>
            </a:r>
            <a:r>
              <a:rPr lang="en-GB" altLang="ja-JP" sz="2400" dirty="0"/>
              <a:t>design projects with multidisciplinary </a:t>
            </a:r>
            <a:r>
              <a:rPr lang="en-GB" altLang="ja-JP" sz="2400" dirty="0" smtClean="0"/>
              <a:t>teams</a:t>
            </a:r>
          </a:p>
          <a:p>
            <a:pPr marL="342900" indent="-342900">
              <a:spcBef>
                <a:spcPct val="40000"/>
              </a:spcBef>
              <a:buClr>
                <a:schemeClr val="hlink"/>
              </a:buClr>
              <a:buSzPct val="60000"/>
              <a:buFont typeface="Wingdings" pitchFamily="2" charset="2"/>
              <a:buChar char="n"/>
            </a:pPr>
            <a:endParaRPr lang="en-GB" altLang="ja-JP" sz="2400" dirty="0" smtClean="0"/>
          </a:p>
          <a:p>
            <a:pPr marL="342900" indent="-342900">
              <a:spcBef>
                <a:spcPct val="40000"/>
              </a:spcBef>
              <a:buClr>
                <a:schemeClr val="hlink"/>
              </a:buClr>
              <a:buSzPct val="60000"/>
              <a:buFont typeface="Wingdings" pitchFamily="2" charset="2"/>
              <a:buChar char="n"/>
            </a:pPr>
            <a:endParaRPr lang="en-GB" altLang="ja-JP" sz="2400" dirty="0"/>
          </a:p>
          <a:p>
            <a:pPr marL="342900" indent="-342900">
              <a:spcBef>
                <a:spcPct val="40000"/>
              </a:spcBef>
              <a:buClr>
                <a:schemeClr val="hlink"/>
              </a:buClr>
              <a:buSzPct val="60000"/>
              <a:buFont typeface="Wingdings" pitchFamily="2" charset="2"/>
              <a:buChar char="n"/>
            </a:pPr>
            <a:endParaRPr lang="en-GB" altLang="ja-JP" sz="2400" dirty="0" smtClean="0"/>
          </a:p>
          <a:p>
            <a:pPr marL="342900" indent="-342900">
              <a:spcBef>
                <a:spcPct val="40000"/>
              </a:spcBef>
              <a:buClr>
                <a:schemeClr val="hlink"/>
              </a:buClr>
              <a:buSzPct val="60000"/>
              <a:buFont typeface="Wingdings" pitchFamily="2" charset="2"/>
              <a:buChar char="n"/>
            </a:pPr>
            <a:r>
              <a:rPr lang="en-GB" altLang="ja-JP" sz="2400" dirty="0" smtClean="0"/>
              <a:t>Assignments </a:t>
            </a:r>
            <a:r>
              <a:rPr lang="en-GB" altLang="ja-JP" sz="2400" dirty="0"/>
              <a:t>that requires </a:t>
            </a:r>
            <a:r>
              <a:rPr lang="en-GB" altLang="ja-JP" sz="2400" dirty="0" smtClean="0"/>
              <a:t>library, www </a:t>
            </a:r>
            <a:r>
              <a:rPr lang="en-GB" altLang="ja-JP" sz="2400" dirty="0"/>
              <a:t>searches</a:t>
            </a:r>
            <a:endParaRPr lang="es-ES" altLang="ja-JP" sz="2400" dirty="0"/>
          </a:p>
          <a:p>
            <a:pPr marL="0" indent="0">
              <a:spcBef>
                <a:spcPct val="40000"/>
              </a:spcBef>
              <a:buClr>
                <a:schemeClr val="hlink"/>
              </a:buClr>
              <a:buSzPct val="60000"/>
              <a:buNone/>
            </a:pPr>
            <a:endParaRPr lang="en-US" altLang="ja-JP" sz="2400" dirty="0"/>
          </a:p>
          <a:p>
            <a:endParaRPr kumimoji="1" lang="ja-JP" altLang="en-US" dirty="0"/>
          </a:p>
        </p:txBody>
      </p:sp>
      <p:sp>
        <p:nvSpPr>
          <p:cNvPr id="151555" name="Rectangle 3"/>
          <p:cNvSpPr>
            <a:spLocks noChangeArrowheads="1"/>
          </p:cNvSpPr>
          <p:nvPr/>
        </p:nvSpPr>
        <p:spPr bwMode="auto">
          <a:xfrm>
            <a:off x="184831" y="1676400"/>
            <a:ext cx="8763000" cy="954107"/>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ja-JP" sz="2800" dirty="0" smtClean="0">
                <a:solidFill>
                  <a:schemeClr val="bg1"/>
                </a:solidFill>
              </a:rPr>
              <a:t>PO9:</a:t>
            </a:r>
          </a:p>
          <a:p>
            <a:pPr algn="ctr" eaLnBrk="0" hangingPunct="0"/>
            <a:r>
              <a:rPr lang="en-US" altLang="ja-JP" sz="2800" dirty="0" smtClean="0">
                <a:solidFill>
                  <a:schemeClr val="bg1"/>
                </a:solidFill>
              </a:rPr>
              <a:t>Ability </a:t>
            </a:r>
            <a:r>
              <a:rPr lang="en-US" altLang="ja-JP" sz="2800" dirty="0">
                <a:solidFill>
                  <a:schemeClr val="bg1"/>
                </a:solidFill>
              </a:rPr>
              <a:t>to function on multi-disciplinary teams.</a:t>
            </a:r>
            <a:endParaRPr lang="en-US" altLang="ja-JP" sz="2800" b="1" dirty="0">
              <a:solidFill>
                <a:schemeClr val="bg1"/>
              </a:solidFill>
            </a:endParaRPr>
          </a:p>
        </p:txBody>
      </p:sp>
      <p:sp>
        <p:nvSpPr>
          <p:cNvPr id="7" name="Rectangle 3"/>
          <p:cNvSpPr>
            <a:spLocks noChangeArrowheads="1"/>
          </p:cNvSpPr>
          <p:nvPr/>
        </p:nvSpPr>
        <p:spPr bwMode="auto">
          <a:xfrm>
            <a:off x="210231" y="3998893"/>
            <a:ext cx="8763000" cy="954107"/>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ja-JP" sz="2800" dirty="0" smtClean="0">
                <a:solidFill>
                  <a:schemeClr val="bg1"/>
                </a:solidFill>
              </a:rPr>
              <a:t>PO11:</a:t>
            </a:r>
          </a:p>
          <a:p>
            <a:pPr algn="ctr" eaLnBrk="0" hangingPunct="0"/>
            <a:r>
              <a:rPr lang="en-US" altLang="ja-JP" sz="2800" dirty="0" smtClean="0">
                <a:solidFill>
                  <a:schemeClr val="bg1"/>
                </a:solidFill>
              </a:rPr>
              <a:t>Life long learning</a:t>
            </a:r>
            <a:endParaRPr lang="en-US" altLang="ja-JP" sz="2800" b="1" dirty="0">
              <a:solidFill>
                <a:schemeClr val="bg1"/>
              </a:solidFill>
            </a:endParaRPr>
          </a:p>
        </p:txBody>
      </p:sp>
    </p:spTree>
    <p:extLst>
      <p:ext uri="{BB962C8B-B14F-4D97-AF65-F5344CB8AC3E}">
        <p14:creationId xmlns:p14="http://schemas.microsoft.com/office/powerpoint/2010/main" val="2190718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457200"/>
            <a:ext cx="7772400" cy="1143000"/>
          </a:xfrm>
        </p:spPr>
        <p:txBody>
          <a:bodyPr/>
          <a:lstStyle/>
          <a:p>
            <a:r>
              <a:rPr kumimoji="1" lang="en-US" altLang="ja-JP" dirty="0" smtClean="0"/>
              <a:t>Course Outcomes of EET142</a:t>
            </a:r>
            <a:br>
              <a:rPr kumimoji="1" lang="en-US" altLang="ja-JP" dirty="0" smtClean="0"/>
            </a:br>
            <a:r>
              <a:rPr kumimoji="1" lang="en-US" altLang="ja-JP" sz="3200" dirty="0" smtClean="0"/>
              <a:t>Introduction to Electrical Engineering </a:t>
            </a:r>
            <a:br>
              <a:rPr kumimoji="1" lang="en-US" altLang="ja-JP" sz="3200" dirty="0" smtClean="0"/>
            </a:br>
            <a:r>
              <a:rPr kumimoji="1" lang="en-US" altLang="ja-JP" sz="2000" dirty="0" smtClean="0"/>
              <a:t>(Lecture</a:t>
            </a:r>
            <a:r>
              <a:rPr kumimoji="1" lang="en-US" altLang="ja-JP" sz="2000" dirty="0"/>
              <a:t>, </a:t>
            </a:r>
            <a:r>
              <a:rPr kumimoji="1" lang="en-US" altLang="ja-JP" sz="2000" dirty="0" smtClean="0"/>
              <a:t>Visit, Presentation)</a:t>
            </a:r>
            <a:endParaRPr kumimoji="1" lang="ja-JP" altLang="en-US" sz="2000" dirty="0"/>
          </a:p>
        </p:txBody>
      </p:sp>
      <p:sp>
        <p:nvSpPr>
          <p:cNvPr id="2" name="Slide Number Placeholder 1"/>
          <p:cNvSpPr>
            <a:spLocks noGrp="1"/>
          </p:cNvSpPr>
          <p:nvPr>
            <p:ph type="sldNum" sz="quarter" idx="12"/>
          </p:nvPr>
        </p:nvSpPr>
        <p:spPr/>
        <p:txBody>
          <a:bodyPr/>
          <a:lstStyle/>
          <a:p>
            <a:pPr>
              <a:defRPr/>
            </a:pPr>
            <a:fld id="{BF77E1CD-ED09-476A-982A-31B2BD1D2A8E}" type="slidenum">
              <a:rPr lang="en-US" altLang="ja-JP" smtClean="0"/>
              <a:pPr>
                <a:defRPr/>
              </a:pPr>
              <a:t>69</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2213727862"/>
              </p:ext>
            </p:extLst>
          </p:nvPr>
        </p:nvGraphicFramePr>
        <p:xfrm>
          <a:off x="304800" y="1676400"/>
          <a:ext cx="8610600" cy="4328160"/>
        </p:xfrm>
        <a:graphic>
          <a:graphicData uri="http://schemas.openxmlformats.org/drawingml/2006/table">
            <a:tbl>
              <a:tblPr firstRow="1" bandRow="1">
                <a:tableStyleId>{F5AB1C69-6EDB-4FF4-983F-18BD219EF322}</a:tableStyleId>
              </a:tblPr>
              <a:tblGrid>
                <a:gridCol w="990600"/>
                <a:gridCol w="4648200"/>
                <a:gridCol w="1524000"/>
                <a:gridCol w="1447800"/>
              </a:tblGrid>
              <a:tr h="370840">
                <a:tc gridSpan="2">
                  <a:txBody>
                    <a:bodyPr/>
                    <a:lstStyle/>
                    <a:p>
                      <a:pPr algn="ctr"/>
                      <a:endParaRPr kumimoji="1" lang="en-US" altLang="ja-JP" sz="2000" dirty="0" smtClean="0">
                        <a:latin typeface="Arial" pitchFamily="34" charset="0"/>
                        <a:cs typeface="Arial" pitchFamily="34" charset="0"/>
                      </a:endParaRPr>
                    </a:p>
                    <a:p>
                      <a:pPr algn="ctr"/>
                      <a:r>
                        <a:rPr kumimoji="1" lang="en-US" altLang="ja-JP" sz="2000" dirty="0" smtClean="0">
                          <a:latin typeface="Arial" pitchFamily="34" charset="0"/>
                          <a:cs typeface="Arial" pitchFamily="34" charset="0"/>
                        </a:rPr>
                        <a:t>Course Outcomes (CO)</a:t>
                      </a:r>
                      <a:endParaRPr kumimoji="1" lang="ja-JP" altLang="en-US" sz="2000" b="0" dirty="0">
                        <a:latin typeface="Arial" pitchFamily="34" charset="0"/>
                        <a:cs typeface="Arial" pitchFamily="34" charset="0"/>
                      </a:endParaRPr>
                    </a:p>
                  </a:txBody>
                  <a:tcPr/>
                </a:tc>
                <a:tc hMerge="1">
                  <a:txBody>
                    <a:bodyPr/>
                    <a:lstStyle/>
                    <a:p>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PO </a:t>
                      </a:r>
                    </a:p>
                    <a:p>
                      <a:pPr algn="ctr"/>
                      <a:r>
                        <a:rPr kumimoji="1" lang="en-US" altLang="ja-JP" sz="2000" dirty="0" smtClean="0">
                          <a:latin typeface="Arial" pitchFamily="34" charset="0"/>
                          <a:cs typeface="Arial" pitchFamily="34" charset="0"/>
                        </a:rPr>
                        <a:t>mapping</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Domain &amp; Taxonomy</a:t>
                      </a:r>
                      <a:r>
                        <a:rPr kumimoji="1" lang="en-US" altLang="ja-JP" sz="2000" baseline="0" dirty="0" smtClean="0">
                          <a:latin typeface="Arial" pitchFamily="34" charset="0"/>
                          <a:cs typeface="Arial" pitchFamily="34" charset="0"/>
                        </a:rPr>
                        <a:t> level</a:t>
                      </a:r>
                      <a:endParaRPr kumimoji="1" lang="ja-JP" altLang="en-US" sz="2000" b="0" dirty="0">
                        <a:latin typeface="Arial" pitchFamily="34" charset="0"/>
                        <a:cs typeface="Arial" pitchFamily="34" charset="0"/>
                      </a:endParaRPr>
                    </a:p>
                  </a:txBody>
                  <a:tcPr/>
                </a:tc>
              </a:tr>
              <a:tr h="370840">
                <a:tc>
                  <a:txBody>
                    <a:bodyPr/>
                    <a:lstStyle/>
                    <a:p>
                      <a:r>
                        <a:rPr kumimoji="1" lang="en-US" altLang="ja-JP" sz="2000" smtClean="0">
                          <a:latin typeface="Arial" pitchFamily="34" charset="0"/>
                          <a:cs typeface="Arial" pitchFamily="34" charset="0"/>
                        </a:rPr>
                        <a:t>CO1</a:t>
                      </a:r>
                      <a:endParaRPr kumimoji="1" lang="ja-JP" altLang="en-US" sz="2000" b="0" dirty="0">
                        <a:latin typeface="Arial" pitchFamily="34" charset="0"/>
                        <a:cs typeface="Arial" pitchFamily="34" charset="0"/>
                      </a:endParaRPr>
                    </a:p>
                  </a:txBody>
                  <a:tcPr/>
                </a:tc>
                <a:tc>
                  <a:txBody>
                    <a:bodyPr/>
                    <a:lstStyle/>
                    <a:p>
                      <a:r>
                        <a:rPr kumimoji="0" lang="en-US" altLang="ja-JP" sz="2000" kern="1200" dirty="0" smtClean="0">
                          <a:effectLst/>
                          <a:latin typeface="Arial" pitchFamily="34" charset="0"/>
                          <a:cs typeface="Arial" pitchFamily="34" charset="0"/>
                        </a:rPr>
                        <a:t>Ability to </a:t>
                      </a:r>
                      <a:r>
                        <a:rPr kumimoji="0" lang="en-US" altLang="ja-JP" sz="2000" b="1" kern="1200" dirty="0" smtClean="0">
                          <a:solidFill>
                            <a:srgbClr val="0070C0"/>
                          </a:solidFill>
                          <a:effectLst/>
                          <a:latin typeface="Arial" pitchFamily="34" charset="0"/>
                          <a:cs typeface="Arial" pitchFamily="34" charset="0"/>
                        </a:rPr>
                        <a:t>explore</a:t>
                      </a:r>
                      <a:r>
                        <a:rPr kumimoji="0" lang="en-US" altLang="ja-JP" sz="2000" kern="1200" dirty="0" smtClean="0">
                          <a:effectLst/>
                          <a:latin typeface="Arial" pitchFamily="34" charset="0"/>
                          <a:cs typeface="Arial" pitchFamily="34" charset="0"/>
                        </a:rPr>
                        <a:t> the career of an electrical engineer, scope, career advancement opportunity and contemporary issues in engineering.</a:t>
                      </a:r>
                      <a:endParaRPr kumimoji="1" lang="ja-JP" altLang="en-US" sz="2000" b="0" dirty="0">
                        <a:latin typeface="Arial" pitchFamily="34" charset="0"/>
                        <a:cs typeface="Arial" pitchFamily="34" charset="0"/>
                      </a:endParaRPr>
                    </a:p>
                  </a:txBody>
                  <a:tcPr/>
                </a:tc>
                <a:tc>
                  <a:txBody>
                    <a:bodyPr/>
                    <a:lstStyle/>
                    <a:p>
                      <a:pPr algn="ctr"/>
                      <a:endParaRPr kumimoji="1" lang="en-US" altLang="ja-JP" sz="2000" dirty="0" smtClean="0">
                        <a:latin typeface="Arial" pitchFamily="34" charset="0"/>
                        <a:cs typeface="Arial" pitchFamily="34" charset="0"/>
                      </a:endParaRPr>
                    </a:p>
                    <a:p>
                      <a:pPr algn="ctr"/>
                      <a:r>
                        <a:rPr kumimoji="1" lang="en-US" altLang="ja-JP" sz="2000" dirty="0" smtClean="0">
                          <a:latin typeface="Arial" pitchFamily="34" charset="0"/>
                          <a:cs typeface="Arial" pitchFamily="34" charset="0"/>
                        </a:rPr>
                        <a:t>PO1</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C4</a:t>
                      </a:r>
                    </a:p>
                    <a:p>
                      <a:pPr algn="ctr"/>
                      <a:r>
                        <a:rPr kumimoji="1" lang="en-US" altLang="ja-JP" sz="2000" dirty="0" smtClean="0">
                          <a:latin typeface="Arial" pitchFamily="34" charset="0"/>
                          <a:cs typeface="Arial" pitchFamily="34" charset="0"/>
                        </a:rPr>
                        <a:t>A3</a:t>
                      </a:r>
                      <a:endParaRPr kumimoji="1" lang="ja-JP" altLang="en-US" sz="2000" b="0" dirty="0">
                        <a:latin typeface="Arial" pitchFamily="34" charset="0"/>
                        <a:cs typeface="Arial" pitchFamily="34" charset="0"/>
                      </a:endParaRPr>
                    </a:p>
                  </a:txBody>
                  <a:tcPr/>
                </a:tc>
              </a:tr>
              <a:tr h="370840">
                <a:tc>
                  <a:txBody>
                    <a:bodyPr/>
                    <a:lstStyle/>
                    <a:p>
                      <a:r>
                        <a:rPr kumimoji="1" lang="en-US" altLang="ja-JP" sz="2000" dirty="0" smtClean="0">
                          <a:latin typeface="Arial" pitchFamily="34" charset="0"/>
                          <a:cs typeface="Arial" pitchFamily="34" charset="0"/>
                        </a:rPr>
                        <a:t>CO2</a:t>
                      </a:r>
                      <a:endParaRPr kumimoji="1" lang="ja-JP" altLang="en-US" sz="2000" b="0" dirty="0">
                        <a:latin typeface="Arial" pitchFamily="34" charset="0"/>
                        <a:cs typeface="Arial" pitchFamily="34" charset="0"/>
                      </a:endParaRPr>
                    </a:p>
                  </a:txBody>
                  <a:tcPr/>
                </a:tc>
                <a:tc>
                  <a:txBody>
                    <a:bodyPr/>
                    <a:lstStyle/>
                    <a:p>
                      <a:r>
                        <a:rPr kumimoji="0" lang="en-US" altLang="ja-JP" sz="2000" kern="1200" dirty="0" smtClean="0">
                          <a:effectLst/>
                          <a:latin typeface="Arial" pitchFamily="34" charset="0"/>
                          <a:cs typeface="Arial" pitchFamily="34" charset="0"/>
                        </a:rPr>
                        <a:t>Ability to </a:t>
                      </a:r>
                      <a:r>
                        <a:rPr kumimoji="0" lang="en-US" altLang="ja-JP" sz="2000" b="1" kern="1200" dirty="0" smtClean="0">
                          <a:solidFill>
                            <a:srgbClr val="0070C0"/>
                          </a:solidFill>
                          <a:effectLst/>
                          <a:latin typeface="Arial" pitchFamily="34" charset="0"/>
                          <a:cs typeface="Arial" pitchFamily="34" charset="0"/>
                        </a:rPr>
                        <a:t>communicate</a:t>
                      </a:r>
                      <a:r>
                        <a:rPr kumimoji="0" lang="en-US" altLang="ja-JP" sz="2000" kern="1200" dirty="0" smtClean="0">
                          <a:effectLst/>
                          <a:latin typeface="Arial" pitchFamily="34" charset="0"/>
                          <a:cs typeface="Arial" pitchFamily="34" charset="0"/>
                        </a:rPr>
                        <a:t> effectively through public speaking and technical report writing.</a:t>
                      </a:r>
                      <a:endParaRPr kumimoji="1" lang="ja-JP" altLang="en-US" sz="2000" b="0" dirty="0">
                        <a:latin typeface="Arial" pitchFamily="34" charset="0"/>
                        <a:cs typeface="Arial" pitchFamily="34" charset="0"/>
                      </a:endParaRPr>
                    </a:p>
                  </a:txBody>
                  <a:tcPr/>
                </a:tc>
                <a:tc>
                  <a:txBody>
                    <a:bodyPr/>
                    <a:lstStyle/>
                    <a:p>
                      <a:pPr algn="ctr"/>
                      <a:endParaRPr kumimoji="1" lang="en-US" altLang="ja-JP" sz="2000" dirty="0" smtClean="0">
                        <a:latin typeface="Arial" pitchFamily="34" charset="0"/>
                        <a:cs typeface="Arial" pitchFamily="34" charset="0"/>
                      </a:endParaRPr>
                    </a:p>
                    <a:p>
                      <a:pPr algn="ctr"/>
                      <a:r>
                        <a:rPr kumimoji="1" lang="en-US" altLang="ja-JP" sz="2000" dirty="0" smtClean="0">
                          <a:latin typeface="Arial" pitchFamily="34" charset="0"/>
                          <a:cs typeface="Arial" pitchFamily="34" charset="0"/>
                        </a:rPr>
                        <a:t>PO10</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P4,</a:t>
                      </a:r>
                    </a:p>
                    <a:p>
                      <a:pPr algn="ctr"/>
                      <a:r>
                        <a:rPr kumimoji="1" lang="en-US" altLang="ja-JP" sz="2000" dirty="0" smtClean="0">
                          <a:latin typeface="Arial" pitchFamily="34" charset="0"/>
                          <a:cs typeface="Arial" pitchFamily="34" charset="0"/>
                        </a:rPr>
                        <a:t>CS</a:t>
                      </a:r>
                      <a:endParaRPr kumimoji="1" lang="ja-JP" altLang="en-US" sz="2000" b="0" dirty="0" smtClean="0">
                        <a:latin typeface="Arial" pitchFamily="34" charset="0"/>
                        <a:cs typeface="Arial" pitchFamily="34" charset="0"/>
                      </a:endParaRPr>
                    </a:p>
                  </a:txBody>
                  <a:tcPr/>
                </a:tc>
              </a:tr>
              <a:tr h="370840">
                <a:tc>
                  <a:txBody>
                    <a:bodyPr/>
                    <a:lstStyle/>
                    <a:p>
                      <a:r>
                        <a:rPr kumimoji="1" lang="en-US" altLang="ja-JP" sz="2000" dirty="0" smtClean="0">
                          <a:latin typeface="Arial" pitchFamily="34" charset="0"/>
                          <a:cs typeface="Arial" pitchFamily="34" charset="0"/>
                        </a:rPr>
                        <a:t>CO3</a:t>
                      </a:r>
                      <a:endParaRPr kumimoji="1" lang="ja-JP" altLang="en-US" sz="2000" b="0" dirty="0">
                        <a:latin typeface="Arial" pitchFamily="34" charset="0"/>
                        <a:cs typeface="Arial" pitchFamily="34" charset="0"/>
                      </a:endParaRPr>
                    </a:p>
                  </a:txBody>
                  <a:tcPr/>
                </a:tc>
                <a:tc>
                  <a:txBody>
                    <a:bodyPr/>
                    <a:lstStyle/>
                    <a:p>
                      <a:r>
                        <a:rPr kumimoji="0" lang="en-US" altLang="ja-JP" sz="2000" kern="1200" dirty="0" smtClean="0">
                          <a:effectLst/>
                          <a:latin typeface="Arial" pitchFamily="34" charset="0"/>
                          <a:cs typeface="Arial" pitchFamily="34" charset="0"/>
                        </a:rPr>
                        <a:t>Ability to </a:t>
                      </a:r>
                      <a:r>
                        <a:rPr kumimoji="0" lang="en-US" altLang="ja-JP" sz="2000" b="1" kern="1200" dirty="0" smtClean="0">
                          <a:solidFill>
                            <a:srgbClr val="0070C0"/>
                          </a:solidFill>
                          <a:effectLst/>
                          <a:latin typeface="Arial" pitchFamily="34" charset="0"/>
                          <a:cs typeface="Arial" pitchFamily="34" charset="0"/>
                        </a:rPr>
                        <a:t>describe</a:t>
                      </a:r>
                      <a:r>
                        <a:rPr kumimoji="0" lang="en-US" altLang="ja-JP" sz="2000" kern="1200" dirty="0" smtClean="0">
                          <a:effectLst/>
                          <a:latin typeface="Arial" pitchFamily="34" charset="0"/>
                          <a:cs typeface="Arial" pitchFamily="34" charset="0"/>
                        </a:rPr>
                        <a:t> the background, procedure and output of the project undertaken.</a:t>
                      </a:r>
                      <a:endParaRPr kumimoji="1" lang="ja-JP" altLang="en-US" sz="2000" b="0" dirty="0">
                        <a:latin typeface="Arial" pitchFamily="34" charset="0"/>
                        <a:cs typeface="Arial" pitchFamily="34" charset="0"/>
                      </a:endParaRPr>
                    </a:p>
                  </a:txBody>
                  <a:tcPr/>
                </a:tc>
                <a:tc>
                  <a:txBody>
                    <a:bodyPr/>
                    <a:lstStyle/>
                    <a:p>
                      <a:pPr algn="ctr"/>
                      <a:endParaRPr kumimoji="1" lang="en-US" altLang="ja-JP" sz="2000" dirty="0" smtClean="0">
                        <a:latin typeface="Arial" pitchFamily="34" charset="0"/>
                        <a:cs typeface="Arial" pitchFamily="34" charset="0"/>
                      </a:endParaRPr>
                    </a:p>
                    <a:p>
                      <a:pPr algn="ctr"/>
                      <a:r>
                        <a:rPr kumimoji="1" lang="en-US" altLang="ja-JP" sz="2000" dirty="0" smtClean="0">
                          <a:latin typeface="Arial" pitchFamily="34" charset="0"/>
                          <a:cs typeface="Arial" pitchFamily="34" charset="0"/>
                        </a:rPr>
                        <a:t>PO6</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C3, P3, A3,</a:t>
                      </a:r>
                    </a:p>
                    <a:p>
                      <a:pPr algn="ctr"/>
                      <a:r>
                        <a:rPr kumimoji="1" lang="en-US" altLang="ja-JP" sz="2000" dirty="0" smtClean="0">
                          <a:latin typeface="Arial" pitchFamily="34" charset="0"/>
                          <a:cs typeface="Arial" pitchFamily="34" charset="0"/>
                        </a:rPr>
                        <a:t>EM</a:t>
                      </a:r>
                      <a:endParaRPr kumimoji="1" lang="en-US" altLang="ja-JP" sz="2000" b="0" dirty="0" smtClean="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187660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10" name="Object 2"/>
          <p:cNvGraphicFramePr>
            <a:graphicFrameLocks noChangeAspect="1"/>
          </p:cNvGraphicFramePr>
          <p:nvPr>
            <p:extLst>
              <p:ext uri="{D42A27DB-BD31-4B8C-83A1-F6EECF244321}">
                <p14:modId xmlns:p14="http://schemas.microsoft.com/office/powerpoint/2010/main" val="43626248"/>
              </p:ext>
            </p:extLst>
          </p:nvPr>
        </p:nvGraphicFramePr>
        <p:xfrm>
          <a:off x="152401" y="1219200"/>
          <a:ext cx="8839200" cy="5369814"/>
        </p:xfrm>
        <a:graphic>
          <a:graphicData uri="http://schemas.openxmlformats.org/presentationml/2006/ole">
            <mc:AlternateContent xmlns:mc="http://schemas.openxmlformats.org/markup-compatibility/2006">
              <mc:Choice xmlns:v="urn:schemas-microsoft-com:vml" Requires="v">
                <p:oleObj spid="_x0000_s52257" name="Bitmap Image" r:id="rId4" imgW="8152381" imgH="4629796" progId="PBrush">
                  <p:embed/>
                </p:oleObj>
              </mc:Choice>
              <mc:Fallback>
                <p:oleObj name="Bitmap Image" r:id="rId4" imgW="8152381" imgH="4629796"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1" y="1219200"/>
                        <a:ext cx="8839200" cy="5369814"/>
                      </a:xfrm>
                      <a:prstGeom prst="rect">
                        <a:avLst/>
                      </a:prstGeom>
                      <a:noFill/>
                      <a:ln>
                        <a:noFill/>
                      </a:ln>
                      <a:effectLst/>
                    </p:spPr>
                  </p:pic>
                </p:oleObj>
              </mc:Fallback>
            </mc:AlternateContent>
          </a:graphicData>
        </a:graphic>
      </p:graphicFrame>
      <p:pic>
        <p:nvPicPr>
          <p:cNvPr id="171012" name="Picture 7" descr="j0356713"/>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304800"/>
            <a:ext cx="167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kumimoji="1" lang="en-US" altLang="ja-JP" dirty="0" smtClean="0"/>
              <a:t>Student-Centered Learning</a:t>
            </a:r>
            <a:endParaRPr kumimoji="1" lang="ja-JP" altLang="en-US" dirty="0"/>
          </a:p>
        </p:txBody>
      </p:sp>
    </p:spTree>
    <p:extLst>
      <p:ext uri="{BB962C8B-B14F-4D97-AF65-F5344CB8AC3E}">
        <p14:creationId xmlns:p14="http://schemas.microsoft.com/office/powerpoint/2010/main" val="37033726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74638"/>
            <a:ext cx="7772400" cy="1401762"/>
          </a:xfrm>
        </p:spPr>
        <p:txBody>
          <a:bodyPr/>
          <a:lstStyle/>
          <a:p>
            <a:r>
              <a:rPr kumimoji="1" lang="en-US" altLang="ja-JP" dirty="0" smtClean="0"/>
              <a:t>Course Outcomes of EET303</a:t>
            </a:r>
            <a:br>
              <a:rPr kumimoji="1" lang="en-US" altLang="ja-JP" dirty="0" smtClean="0"/>
            </a:br>
            <a:r>
              <a:rPr kumimoji="1" lang="en-US" altLang="ja-JP" sz="3200" dirty="0" smtClean="0"/>
              <a:t>Electromagnetic Theory</a:t>
            </a:r>
            <a:r>
              <a:rPr kumimoji="1" lang="en-US" altLang="ja-JP" sz="3200" dirty="0"/>
              <a:t> </a:t>
            </a:r>
            <a:r>
              <a:rPr kumimoji="1" lang="en-US" altLang="ja-JP" sz="2000" dirty="0" smtClean="0"/>
              <a:t>(</a:t>
            </a:r>
            <a:r>
              <a:rPr kumimoji="1" lang="en-US" altLang="ja-JP" sz="2000" dirty="0"/>
              <a:t>100% Lecture, No Lab</a:t>
            </a:r>
            <a:r>
              <a:rPr kumimoji="1" lang="en-US" altLang="ja-JP" sz="2000" dirty="0" smtClean="0"/>
              <a:t>)</a:t>
            </a:r>
            <a:endParaRPr kumimoji="1" lang="ja-JP" altLang="en-US" dirty="0"/>
          </a:p>
        </p:txBody>
      </p:sp>
      <p:sp>
        <p:nvSpPr>
          <p:cNvPr id="2" name="Slide Number Placeholder 1"/>
          <p:cNvSpPr>
            <a:spLocks noGrp="1"/>
          </p:cNvSpPr>
          <p:nvPr>
            <p:ph type="sldNum" sz="quarter" idx="12"/>
          </p:nvPr>
        </p:nvSpPr>
        <p:spPr/>
        <p:txBody>
          <a:bodyPr/>
          <a:lstStyle/>
          <a:p>
            <a:pPr>
              <a:defRPr/>
            </a:pPr>
            <a:fld id="{BF77E1CD-ED09-476A-982A-31B2BD1D2A8E}" type="slidenum">
              <a:rPr lang="en-US" altLang="ja-JP" smtClean="0"/>
              <a:pPr>
                <a:defRPr/>
              </a:pPr>
              <a:t>70</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2251764524"/>
              </p:ext>
            </p:extLst>
          </p:nvPr>
        </p:nvGraphicFramePr>
        <p:xfrm>
          <a:off x="304800" y="2895600"/>
          <a:ext cx="8610600" cy="3840480"/>
        </p:xfrm>
        <a:graphic>
          <a:graphicData uri="http://schemas.openxmlformats.org/drawingml/2006/table">
            <a:tbl>
              <a:tblPr firstRow="1" bandRow="1">
                <a:tableStyleId>{F5AB1C69-6EDB-4FF4-983F-18BD219EF322}</a:tableStyleId>
              </a:tblPr>
              <a:tblGrid>
                <a:gridCol w="990600"/>
                <a:gridCol w="4495800"/>
                <a:gridCol w="1676400"/>
                <a:gridCol w="1447800"/>
              </a:tblGrid>
              <a:tr h="370840">
                <a:tc gridSpan="2">
                  <a:txBody>
                    <a:bodyPr/>
                    <a:lstStyle/>
                    <a:p>
                      <a:pPr algn="ctr"/>
                      <a:endParaRPr kumimoji="1" lang="en-US" altLang="ja-JP" sz="2000" dirty="0" smtClean="0">
                        <a:latin typeface="Arial" pitchFamily="34" charset="0"/>
                        <a:cs typeface="Arial" pitchFamily="34" charset="0"/>
                      </a:endParaRPr>
                    </a:p>
                    <a:p>
                      <a:pPr algn="ctr"/>
                      <a:r>
                        <a:rPr kumimoji="1" lang="en-US" altLang="ja-JP" sz="2000" dirty="0" smtClean="0">
                          <a:latin typeface="Arial" pitchFamily="34" charset="0"/>
                          <a:cs typeface="Arial" pitchFamily="34" charset="0"/>
                        </a:rPr>
                        <a:t>Course Outcomes (CO)</a:t>
                      </a:r>
                      <a:endParaRPr kumimoji="1" lang="ja-JP" altLang="en-US" sz="2000" b="0" dirty="0">
                        <a:latin typeface="Arial" pitchFamily="34" charset="0"/>
                        <a:cs typeface="Arial" pitchFamily="34" charset="0"/>
                      </a:endParaRPr>
                    </a:p>
                  </a:txBody>
                  <a:tcPr/>
                </a:tc>
                <a:tc hMerge="1">
                  <a:txBody>
                    <a:bodyPr/>
                    <a:lstStyle/>
                    <a:p>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PO </a:t>
                      </a:r>
                    </a:p>
                    <a:p>
                      <a:pPr algn="ctr"/>
                      <a:r>
                        <a:rPr kumimoji="1" lang="en-US" altLang="ja-JP" sz="2000" dirty="0" smtClean="0">
                          <a:latin typeface="Arial" pitchFamily="34" charset="0"/>
                          <a:cs typeface="Arial" pitchFamily="34" charset="0"/>
                        </a:rPr>
                        <a:t>mapping</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Domain &amp; Taxonomy</a:t>
                      </a:r>
                      <a:r>
                        <a:rPr kumimoji="1" lang="en-US" altLang="ja-JP" sz="2000" baseline="0" dirty="0" smtClean="0">
                          <a:latin typeface="Arial" pitchFamily="34" charset="0"/>
                          <a:cs typeface="Arial" pitchFamily="34" charset="0"/>
                        </a:rPr>
                        <a:t> level</a:t>
                      </a:r>
                      <a:endParaRPr kumimoji="1" lang="ja-JP" altLang="en-US" sz="2000" b="0" dirty="0">
                        <a:latin typeface="Arial" pitchFamily="34" charset="0"/>
                        <a:cs typeface="Arial" pitchFamily="34" charset="0"/>
                      </a:endParaRPr>
                    </a:p>
                  </a:txBody>
                  <a:tcPr/>
                </a:tc>
              </a:tr>
              <a:tr h="370840">
                <a:tc>
                  <a:txBody>
                    <a:bodyPr/>
                    <a:lstStyle/>
                    <a:p>
                      <a:r>
                        <a:rPr kumimoji="1" lang="en-US" altLang="ja-JP" sz="2000" smtClean="0">
                          <a:latin typeface="Arial" pitchFamily="34" charset="0"/>
                          <a:cs typeface="Arial" pitchFamily="34" charset="0"/>
                        </a:rPr>
                        <a:t>CO1</a:t>
                      </a:r>
                      <a:endParaRPr kumimoji="1" lang="ja-JP" altLang="en-US" sz="2000" b="0" dirty="0">
                        <a:latin typeface="Arial" pitchFamily="34" charset="0"/>
                        <a:cs typeface="Arial" pitchFamily="34" charset="0"/>
                      </a:endParaRPr>
                    </a:p>
                  </a:txBody>
                  <a:tcPr/>
                </a:tc>
                <a:tc>
                  <a:txBody>
                    <a:bodyPr/>
                    <a:lstStyle/>
                    <a:p>
                      <a:pPr algn="l">
                        <a:spcAft>
                          <a:spcPts val="0"/>
                        </a:spcAft>
                      </a:pPr>
                      <a:r>
                        <a:rPr lang="en-US" sz="2000" dirty="0">
                          <a:effectLst/>
                          <a:latin typeface="Arial" pitchFamily="34" charset="0"/>
                          <a:ea typeface="ＭＳ 明朝"/>
                          <a:cs typeface="Arial" pitchFamily="34" charset="0"/>
                        </a:rPr>
                        <a:t>Ability to</a:t>
                      </a:r>
                      <a:r>
                        <a:rPr lang="en-US" sz="2000" b="1" dirty="0">
                          <a:solidFill>
                            <a:srgbClr val="0070C0"/>
                          </a:solidFill>
                          <a:effectLst/>
                          <a:latin typeface="Arial" pitchFamily="34" charset="0"/>
                          <a:ea typeface="ＭＳ 明朝"/>
                          <a:cs typeface="Arial" pitchFamily="34" charset="0"/>
                        </a:rPr>
                        <a:t> analyze </a:t>
                      </a:r>
                      <a:r>
                        <a:rPr lang="en-US" sz="2000" dirty="0">
                          <a:effectLst/>
                          <a:latin typeface="Arial" pitchFamily="34" charset="0"/>
                          <a:ea typeface="ＭＳ 明朝"/>
                          <a:cs typeface="Arial" pitchFamily="34" charset="0"/>
                        </a:rPr>
                        <a:t>the </a:t>
                      </a:r>
                      <a:r>
                        <a:rPr lang="en-US" sz="2000" dirty="0" smtClean="0">
                          <a:effectLst/>
                          <a:latin typeface="Arial" pitchFamily="34" charset="0"/>
                          <a:ea typeface="ＭＳ 明朝"/>
                          <a:cs typeface="Arial" pitchFamily="34" charset="0"/>
                        </a:rPr>
                        <a:t>concept </a:t>
                      </a:r>
                      <a:r>
                        <a:rPr kumimoji="0" lang="en-US" altLang="ja-JP" sz="2000" kern="1200" dirty="0" smtClean="0">
                          <a:solidFill>
                            <a:schemeClr val="dk1"/>
                          </a:solidFill>
                          <a:effectLst/>
                          <a:latin typeface="Arial" pitchFamily="34" charset="0"/>
                          <a:ea typeface="+mn-ea"/>
                          <a:cs typeface="Arial" pitchFamily="34" charset="0"/>
                        </a:rPr>
                        <a:t>of vector analysis in electromagnetic theory</a:t>
                      </a:r>
                      <a:r>
                        <a:rPr lang="en-US" sz="2000" dirty="0" smtClean="0">
                          <a:effectLst/>
                          <a:latin typeface="Arial" pitchFamily="34" charset="0"/>
                          <a:ea typeface="ＭＳ 明朝"/>
                          <a:cs typeface="Arial" pitchFamily="34" charset="0"/>
                        </a:rPr>
                        <a:t> </a:t>
                      </a:r>
                      <a:endParaRPr lang="ja-JP" sz="2000" dirty="0">
                        <a:effectLst/>
                        <a:latin typeface="Arial" pitchFamily="34" charset="0"/>
                        <a:ea typeface="ＭＳ 明朝"/>
                        <a:cs typeface="Arial" pitchFamily="34" charset="0"/>
                      </a:endParaRPr>
                    </a:p>
                  </a:txBody>
                  <a:tcPr marL="114300" marR="114300" marT="0" marB="0"/>
                </a:tc>
                <a:tc>
                  <a:txBody>
                    <a:bodyPr/>
                    <a:lstStyle/>
                    <a:p>
                      <a:pPr algn="ctr"/>
                      <a:r>
                        <a:rPr kumimoji="1" lang="en-US" altLang="ja-JP" sz="2000" dirty="0" smtClean="0">
                          <a:latin typeface="Arial" pitchFamily="34" charset="0"/>
                          <a:cs typeface="Arial" pitchFamily="34" charset="0"/>
                        </a:rPr>
                        <a:t>PO1</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C4</a:t>
                      </a:r>
                    </a:p>
                    <a:p>
                      <a:pPr algn="ctr"/>
                      <a:endParaRPr kumimoji="1" lang="ja-JP" altLang="en-US" sz="2000" b="0" dirty="0">
                        <a:latin typeface="Arial" pitchFamily="34" charset="0"/>
                        <a:cs typeface="Arial" pitchFamily="34" charset="0"/>
                      </a:endParaRPr>
                    </a:p>
                  </a:txBody>
                  <a:tcPr/>
                </a:tc>
              </a:tr>
              <a:tr h="370840">
                <a:tc>
                  <a:txBody>
                    <a:bodyPr/>
                    <a:lstStyle/>
                    <a:p>
                      <a:r>
                        <a:rPr kumimoji="1" lang="en-US" altLang="ja-JP" sz="2000" dirty="0" smtClean="0">
                          <a:latin typeface="Arial" pitchFamily="34" charset="0"/>
                          <a:cs typeface="Arial" pitchFamily="34" charset="0"/>
                        </a:rPr>
                        <a:t>CO2</a:t>
                      </a:r>
                      <a:endParaRPr kumimoji="1" lang="ja-JP" altLang="en-US" sz="2000" b="0" dirty="0">
                        <a:latin typeface="Arial" pitchFamily="34" charset="0"/>
                        <a:cs typeface="Arial" pitchFamily="34" charset="0"/>
                      </a:endParaRPr>
                    </a:p>
                  </a:txBody>
                  <a:tcPr/>
                </a:tc>
                <a:tc>
                  <a:txBody>
                    <a:bodyPr/>
                    <a:lstStyle/>
                    <a:p>
                      <a:pPr algn="l">
                        <a:spcAft>
                          <a:spcPts val="0"/>
                        </a:spcAft>
                      </a:pPr>
                      <a:r>
                        <a:rPr lang="en-US" sz="2000" dirty="0" smtClean="0">
                          <a:effectLst/>
                          <a:latin typeface="Arial" pitchFamily="34" charset="0"/>
                          <a:ea typeface="ＭＳ 明朝"/>
                          <a:cs typeface="Arial" pitchFamily="34" charset="0"/>
                        </a:rPr>
                        <a:t>Ability </a:t>
                      </a:r>
                      <a:r>
                        <a:rPr lang="en-US" sz="2000" dirty="0">
                          <a:effectLst/>
                          <a:latin typeface="Arial" pitchFamily="34" charset="0"/>
                          <a:ea typeface="ＭＳ 明朝"/>
                          <a:cs typeface="Arial" pitchFamily="34" charset="0"/>
                        </a:rPr>
                        <a:t>to </a:t>
                      </a:r>
                      <a:r>
                        <a:rPr lang="en-US" sz="2000" b="1" dirty="0">
                          <a:solidFill>
                            <a:srgbClr val="0070C0"/>
                          </a:solidFill>
                          <a:effectLst/>
                          <a:latin typeface="Arial" pitchFamily="34" charset="0"/>
                          <a:ea typeface="ＭＳ 明朝"/>
                          <a:cs typeface="Arial" pitchFamily="34" charset="0"/>
                        </a:rPr>
                        <a:t>investigate</a:t>
                      </a:r>
                      <a:r>
                        <a:rPr lang="en-US" sz="2000" dirty="0">
                          <a:effectLst/>
                          <a:latin typeface="Arial" pitchFamily="34" charset="0"/>
                          <a:ea typeface="ＭＳ 明朝"/>
                          <a:cs typeface="Arial" pitchFamily="34" charset="0"/>
                        </a:rPr>
                        <a:t> and </a:t>
                      </a:r>
                      <a:r>
                        <a:rPr lang="en-US" sz="2000" b="1" dirty="0">
                          <a:solidFill>
                            <a:srgbClr val="0070C0"/>
                          </a:solidFill>
                          <a:effectLst/>
                          <a:latin typeface="Arial" pitchFamily="34" charset="0"/>
                          <a:ea typeface="ＭＳ 明朝"/>
                          <a:cs typeface="Arial" pitchFamily="34" charset="0"/>
                        </a:rPr>
                        <a:t>analyze</a:t>
                      </a:r>
                      <a:r>
                        <a:rPr lang="en-US" sz="2000" dirty="0">
                          <a:effectLst/>
                          <a:latin typeface="Arial" pitchFamily="34" charset="0"/>
                          <a:ea typeface="ＭＳ 明朝"/>
                          <a:cs typeface="Arial" pitchFamily="34" charset="0"/>
                        </a:rPr>
                        <a:t> the concept of electrostatic and magnetic field</a:t>
                      </a:r>
                      <a:endParaRPr lang="ja-JP" sz="2000" dirty="0">
                        <a:effectLst/>
                        <a:latin typeface="Arial" pitchFamily="34" charset="0"/>
                        <a:ea typeface="ＭＳ 明朝"/>
                        <a:cs typeface="Arial" pitchFamily="34" charset="0"/>
                      </a:endParaRPr>
                    </a:p>
                  </a:txBody>
                  <a:tcPr marL="114300" marR="114300" marT="0" marB="0"/>
                </a:tc>
                <a:tc>
                  <a:txBody>
                    <a:bodyPr/>
                    <a:lstStyle/>
                    <a:p>
                      <a:pPr algn="ctr"/>
                      <a:r>
                        <a:rPr kumimoji="1" lang="en-US" altLang="ja-JP" sz="2000" dirty="0" smtClean="0">
                          <a:latin typeface="Arial" pitchFamily="34" charset="0"/>
                          <a:cs typeface="Arial" pitchFamily="34" charset="0"/>
                        </a:rPr>
                        <a:t>PO1</a:t>
                      </a:r>
                      <a:endParaRPr kumimoji="1" lang="en-US" altLang="ja-JP" sz="2000" dirty="0" smtClean="0">
                        <a:latin typeface="Arial" pitchFamily="34" charset="0"/>
                        <a:cs typeface="Arial" pitchFamily="34" charset="0"/>
                      </a:endParaRPr>
                    </a:p>
                    <a:p>
                      <a:pPr algn="ctr"/>
                      <a:r>
                        <a:rPr kumimoji="1" lang="en-US" altLang="ja-JP" sz="2000" b="0" dirty="0" smtClean="0">
                          <a:latin typeface="Arial" pitchFamily="34" charset="0"/>
                          <a:cs typeface="Arial" pitchFamily="34" charset="0"/>
                        </a:rPr>
                        <a:t>PO2</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C4, A2</a:t>
                      </a:r>
                    </a:p>
                    <a:p>
                      <a:pPr algn="ctr"/>
                      <a:r>
                        <a:rPr kumimoji="1" lang="en-US" altLang="ja-JP" sz="2000" dirty="0" smtClean="0">
                          <a:latin typeface="Arial" pitchFamily="34" charset="0"/>
                          <a:cs typeface="Arial" pitchFamily="34" charset="0"/>
                        </a:rPr>
                        <a:t>CTPS</a:t>
                      </a:r>
                      <a:endParaRPr kumimoji="1" lang="ja-JP" altLang="en-US" sz="2000" b="0" dirty="0" smtClean="0">
                        <a:latin typeface="Arial" pitchFamily="34" charset="0"/>
                        <a:cs typeface="Arial" pitchFamily="34" charset="0"/>
                      </a:endParaRPr>
                    </a:p>
                  </a:txBody>
                  <a:tcPr/>
                </a:tc>
              </a:tr>
              <a:tr h="370840">
                <a:tc>
                  <a:txBody>
                    <a:bodyPr/>
                    <a:lstStyle/>
                    <a:p>
                      <a:r>
                        <a:rPr kumimoji="1" lang="en-US" altLang="ja-JP" sz="2000" dirty="0" smtClean="0">
                          <a:latin typeface="Arial" pitchFamily="34" charset="0"/>
                          <a:cs typeface="Arial" pitchFamily="34" charset="0"/>
                        </a:rPr>
                        <a:t>CO3</a:t>
                      </a:r>
                      <a:endParaRPr kumimoji="1" lang="ja-JP" altLang="en-US" sz="2000" b="0" dirty="0">
                        <a:latin typeface="Arial" pitchFamily="34" charset="0"/>
                        <a:cs typeface="Arial" pitchFamily="34" charset="0"/>
                      </a:endParaRPr>
                    </a:p>
                  </a:txBody>
                  <a:tcPr/>
                </a:tc>
                <a:tc>
                  <a:txBody>
                    <a:bodyPr/>
                    <a:lstStyle/>
                    <a:p>
                      <a:r>
                        <a:rPr kumimoji="0" lang="en-US" altLang="ja-JP" sz="2000" kern="1200" dirty="0" smtClean="0">
                          <a:solidFill>
                            <a:schemeClr val="dk1"/>
                          </a:solidFill>
                          <a:effectLst/>
                          <a:latin typeface="Arial" pitchFamily="34" charset="0"/>
                          <a:ea typeface="+mn-ea"/>
                          <a:cs typeface="Arial" pitchFamily="34" charset="0"/>
                        </a:rPr>
                        <a:t>Ability to </a:t>
                      </a:r>
                      <a:r>
                        <a:rPr kumimoji="0" lang="en-US" altLang="ja-JP" sz="2000" b="1" kern="1200" dirty="0" smtClean="0">
                          <a:solidFill>
                            <a:srgbClr val="0070C0"/>
                          </a:solidFill>
                          <a:effectLst/>
                          <a:latin typeface="Arial" pitchFamily="34" charset="0"/>
                          <a:ea typeface="+mn-ea"/>
                          <a:cs typeface="Arial" pitchFamily="34" charset="0"/>
                        </a:rPr>
                        <a:t>relate </a:t>
                      </a:r>
                      <a:r>
                        <a:rPr kumimoji="0" lang="en-US" altLang="ja-JP" sz="2000" kern="1200" dirty="0" smtClean="0">
                          <a:solidFill>
                            <a:schemeClr val="dk1"/>
                          </a:solidFill>
                          <a:effectLst/>
                          <a:latin typeface="Arial" pitchFamily="34" charset="0"/>
                          <a:ea typeface="+mn-ea"/>
                          <a:cs typeface="Arial" pitchFamily="34" charset="0"/>
                        </a:rPr>
                        <a:t>and </a:t>
                      </a:r>
                      <a:r>
                        <a:rPr kumimoji="0" lang="en-US" altLang="ja-JP" sz="2000" b="1" kern="1200" dirty="0" smtClean="0">
                          <a:solidFill>
                            <a:srgbClr val="0070C0"/>
                          </a:solidFill>
                          <a:effectLst/>
                          <a:latin typeface="Arial" pitchFamily="34" charset="0"/>
                          <a:ea typeface="+mn-ea"/>
                          <a:cs typeface="Arial" pitchFamily="34" charset="0"/>
                        </a:rPr>
                        <a:t>evaluate</a:t>
                      </a:r>
                      <a:r>
                        <a:rPr kumimoji="0" lang="en-US" altLang="ja-JP" sz="2000" b="1" kern="1200" dirty="0" smtClean="0">
                          <a:solidFill>
                            <a:schemeClr val="dk1"/>
                          </a:solidFill>
                          <a:effectLst/>
                          <a:latin typeface="Arial" pitchFamily="34" charset="0"/>
                          <a:ea typeface="+mn-ea"/>
                          <a:cs typeface="Arial" pitchFamily="34" charset="0"/>
                        </a:rPr>
                        <a:t> </a:t>
                      </a:r>
                      <a:r>
                        <a:rPr kumimoji="0" lang="en-US" altLang="ja-JP" sz="2000" kern="1200" dirty="0" smtClean="0">
                          <a:solidFill>
                            <a:schemeClr val="dk1"/>
                          </a:solidFill>
                          <a:effectLst/>
                          <a:latin typeface="Arial" pitchFamily="34" charset="0"/>
                          <a:ea typeface="+mn-ea"/>
                          <a:cs typeface="Arial" pitchFamily="34" charset="0"/>
                        </a:rPr>
                        <a:t>the concept of electromagnetic in transmission line analysis </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PO1</a:t>
                      </a:r>
                      <a:endParaRPr kumimoji="1" lang="en-US" altLang="ja-JP" sz="2000" dirty="0" smtClean="0">
                        <a:latin typeface="Arial" pitchFamily="34" charset="0"/>
                        <a:cs typeface="Arial" pitchFamily="34" charset="0"/>
                      </a:endParaRPr>
                    </a:p>
                    <a:p>
                      <a:pPr algn="ctr"/>
                      <a:r>
                        <a:rPr kumimoji="1" lang="en-US" altLang="ja-JP" sz="2000" b="0" dirty="0" smtClean="0">
                          <a:latin typeface="Arial" pitchFamily="34" charset="0"/>
                          <a:cs typeface="Arial" pitchFamily="34" charset="0"/>
                        </a:rPr>
                        <a:t>PO11</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C6, A2,</a:t>
                      </a:r>
                    </a:p>
                    <a:p>
                      <a:pPr algn="ctr"/>
                      <a:r>
                        <a:rPr kumimoji="1" lang="en-US" altLang="ja-JP" sz="2000" b="0" dirty="0" smtClean="0">
                          <a:latin typeface="Arial" pitchFamily="34" charset="0"/>
                          <a:cs typeface="Arial" pitchFamily="34" charset="0"/>
                        </a:rPr>
                        <a:t>LL</a:t>
                      </a:r>
                    </a:p>
                  </a:txBody>
                  <a:tcPr/>
                </a:tc>
              </a:tr>
            </a:tbl>
          </a:graphicData>
        </a:graphic>
      </p:graphicFrame>
      <p:sp>
        <p:nvSpPr>
          <p:cNvPr id="4" name="Rectangle 3"/>
          <p:cNvSpPr/>
          <p:nvPr/>
        </p:nvSpPr>
        <p:spPr>
          <a:xfrm>
            <a:off x="304800" y="1676400"/>
            <a:ext cx="8534400" cy="1200329"/>
          </a:xfrm>
          <a:prstGeom prst="rect">
            <a:avLst/>
          </a:prstGeom>
        </p:spPr>
        <p:txBody>
          <a:bodyPr wrap="square">
            <a:spAutoFit/>
          </a:bodyPr>
          <a:lstStyle/>
          <a:p>
            <a:r>
              <a:rPr lang="en-US" altLang="ja-JP" b="1" dirty="0" smtClean="0"/>
              <a:t>SYNOPSIS: </a:t>
            </a:r>
            <a:r>
              <a:rPr lang="en-US" altLang="ja-JP" dirty="0" smtClean="0"/>
              <a:t>The </a:t>
            </a:r>
            <a:r>
              <a:rPr lang="en-US" altLang="ja-JP" dirty="0"/>
              <a:t>purpose of this course is to learn the basic theory and analysis of electromagnetic. Student should be able to understand the basic concept of electrostatics, </a:t>
            </a:r>
            <a:r>
              <a:rPr lang="en-US" altLang="ja-JP" dirty="0" err="1"/>
              <a:t>magnetostatics</a:t>
            </a:r>
            <a:r>
              <a:rPr lang="en-US" altLang="ja-JP" dirty="0"/>
              <a:t> and dynamics. Student should also understand the theory and application of transmission line.</a:t>
            </a:r>
            <a:endParaRPr lang="ja-JP" altLang="en-US" dirty="0"/>
          </a:p>
        </p:txBody>
      </p:sp>
    </p:spTree>
    <p:extLst>
      <p:ext uri="{BB962C8B-B14F-4D97-AF65-F5344CB8AC3E}">
        <p14:creationId xmlns:p14="http://schemas.microsoft.com/office/powerpoint/2010/main" val="242411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New Bloom’s Taxonomy</a:t>
            </a:r>
            <a:endParaRPr kumimoji="1" lang="ja-JP" altLang="en-US" dirty="0"/>
          </a:p>
        </p:txBody>
      </p:sp>
      <p:sp>
        <p:nvSpPr>
          <p:cNvPr id="2" name="Slide Number Placeholder 1"/>
          <p:cNvSpPr>
            <a:spLocks noGrp="1"/>
          </p:cNvSpPr>
          <p:nvPr>
            <p:ph type="sldNum" sz="quarter" idx="12"/>
          </p:nvPr>
        </p:nvSpPr>
        <p:spPr/>
        <p:txBody>
          <a:bodyPr/>
          <a:lstStyle/>
          <a:p>
            <a:pPr>
              <a:defRPr/>
            </a:pPr>
            <a:fld id="{BF77E1CD-ED09-476A-982A-31B2BD1D2A8E}" type="slidenum">
              <a:rPr lang="en-US" altLang="ja-JP" smtClean="0"/>
              <a:pPr>
                <a:defRPr/>
              </a:pPr>
              <a:t>71</a:t>
            </a:fld>
            <a:endParaRPr lang="en-US" altLang="ja-JP"/>
          </a:p>
        </p:txBody>
      </p:sp>
      <p:pic>
        <p:nvPicPr>
          <p:cNvPr id="62466" name="Picture 2" descr="http://www.nwlink.com/%7Edonclark/hrd/ahold/revised_taxonom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686" y="1498600"/>
            <a:ext cx="5740398" cy="4305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83657" y="5943600"/>
            <a:ext cx="4855816" cy="707886"/>
          </a:xfrm>
          <a:prstGeom prst="rect">
            <a:avLst/>
          </a:prstGeom>
        </p:spPr>
        <p:txBody>
          <a:bodyPr wrap="none">
            <a:spAutoFit/>
          </a:bodyPr>
          <a:lstStyle/>
          <a:p>
            <a:pPr marL="342900" indent="-342900">
              <a:buClr>
                <a:schemeClr val="accent1"/>
              </a:buClr>
              <a:buFont typeface="Wingdings" pitchFamily="2" charset="2"/>
              <a:buChar char="l"/>
            </a:pPr>
            <a:r>
              <a:rPr lang="en-US" altLang="ja-JP" sz="2000" dirty="0" smtClean="0"/>
              <a:t>from </a:t>
            </a:r>
            <a:r>
              <a:rPr lang="en-US" altLang="ja-JP" sz="2000" dirty="0"/>
              <a:t>noun to verb </a:t>
            </a:r>
            <a:r>
              <a:rPr lang="en-US" altLang="ja-JP" sz="2000" dirty="0" smtClean="0"/>
              <a:t>forms</a:t>
            </a:r>
          </a:p>
          <a:p>
            <a:pPr marL="342900" indent="-342900">
              <a:buClr>
                <a:schemeClr val="accent1"/>
              </a:buClr>
              <a:buFont typeface="Wingdings" pitchFamily="2" charset="2"/>
              <a:buChar char="l"/>
            </a:pPr>
            <a:r>
              <a:rPr lang="en-US" altLang="ja-JP" sz="2000" dirty="0"/>
              <a:t>reflects a more active form of thinking </a:t>
            </a:r>
            <a:endParaRPr lang="ja-JP" altLang="en-US" sz="2000" dirty="0"/>
          </a:p>
        </p:txBody>
      </p:sp>
    </p:spTree>
    <p:extLst>
      <p:ext uri="{BB962C8B-B14F-4D97-AF65-F5344CB8AC3E}">
        <p14:creationId xmlns:p14="http://schemas.microsoft.com/office/powerpoint/2010/main" val="39112212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8759825" cy="656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86176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48130" name="Picture 2"/>
          <p:cNvPicPr>
            <a:picLocks noChangeAspect="1" noChangeArrowheads="1"/>
          </p:cNvPicPr>
          <p:nvPr/>
        </p:nvPicPr>
        <p:blipFill>
          <a:blip r:embed="rId3"/>
          <a:srcRect/>
          <a:stretch>
            <a:fillRect/>
          </a:stretch>
        </p:blipFill>
        <p:spPr bwMode="auto">
          <a:xfrm>
            <a:off x="228600" y="990600"/>
            <a:ext cx="8763000" cy="5590638"/>
          </a:xfrm>
          <a:prstGeom prst="rect">
            <a:avLst/>
          </a:prstGeom>
          <a:noFill/>
          <a:ln w="9525">
            <a:noFill/>
            <a:miter lim="800000"/>
            <a:headEnd/>
            <a:tailEnd/>
          </a:ln>
          <a:effectLst/>
        </p:spPr>
      </p:pic>
    </p:spTree>
    <p:extLst>
      <p:ext uri="{BB962C8B-B14F-4D97-AF65-F5344CB8AC3E}">
        <p14:creationId xmlns:p14="http://schemas.microsoft.com/office/powerpoint/2010/main" val="278507237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fade">
                                      <p:cBhvr>
                                        <p:cTn id="7" dur="20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sz="quarter" idx="4294967295"/>
          </p:nvPr>
        </p:nvSpPr>
        <p:spPr>
          <a:xfrm>
            <a:off x="1371600" y="1447800"/>
            <a:ext cx="7772400" cy="4572000"/>
          </a:xfrm>
          <a:prstGeom prst="rect">
            <a:avLst/>
          </a:prstGeom>
        </p:spPr>
        <p:txBody>
          <a:bodyPr lIns="91425" tIns="91425" rIns="91425" bIns="91425" anchor="t" anchorCtr="0">
            <a:spAutoFit/>
          </a:bodyPr>
          <a:lstStyle/>
          <a:p>
            <a:pPr lvl="0" rtl="0">
              <a:buNone/>
            </a:pPr>
            <a:endParaRPr lang="en-US" dirty="0" smtClean="0"/>
          </a:p>
          <a:p>
            <a:pPr lvl="0" rtl="0">
              <a:buNone/>
            </a:pPr>
            <a:endParaRPr dirty="0"/>
          </a:p>
          <a:p>
            <a:endParaRPr dirty="0"/>
          </a:p>
        </p:txBody>
      </p:sp>
      <p:pic>
        <p:nvPicPr>
          <p:cNvPr id="49154" name="Picture 2"/>
          <p:cNvPicPr>
            <a:picLocks noChangeAspect="1" noChangeArrowheads="1"/>
          </p:cNvPicPr>
          <p:nvPr/>
        </p:nvPicPr>
        <p:blipFill>
          <a:blip r:embed="rId3"/>
          <a:srcRect/>
          <a:stretch>
            <a:fillRect/>
          </a:stretch>
        </p:blipFill>
        <p:spPr bwMode="auto">
          <a:xfrm>
            <a:off x="304800" y="1066801"/>
            <a:ext cx="8592843" cy="4993302"/>
          </a:xfrm>
          <a:prstGeom prst="rect">
            <a:avLst/>
          </a:prstGeom>
          <a:noFill/>
          <a:ln w="9525">
            <a:noFill/>
            <a:miter lim="800000"/>
            <a:headEnd/>
            <a:tailEnd/>
          </a:ln>
          <a:effectLst/>
        </p:spPr>
      </p:pic>
    </p:spTree>
    <p:extLst>
      <p:ext uri="{BB962C8B-B14F-4D97-AF65-F5344CB8AC3E}">
        <p14:creationId xmlns:p14="http://schemas.microsoft.com/office/powerpoint/2010/main" val="427108273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fade">
                                      <p:cBhvr>
                                        <p:cTn id="7" dur="20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kumimoji="1" lang="ja-JP" altLang="en-US"/>
          </a:p>
        </p:txBody>
      </p:sp>
      <p:sp>
        <p:nvSpPr>
          <p:cNvPr id="63490" name="Title 3"/>
          <p:cNvSpPr>
            <a:spLocks noGrp="1"/>
          </p:cNvSpPr>
          <p:nvPr>
            <p:ph type="ctrTitle"/>
          </p:nvPr>
        </p:nvSpPr>
        <p:spPr/>
        <p:txBody>
          <a:bodyPr/>
          <a:lstStyle/>
          <a:p>
            <a:pPr eaLnBrk="1" hangingPunct="1"/>
            <a:r>
              <a:rPr lang="en-US" altLang="ja-JP" sz="6600" b="1" smtClean="0">
                <a:latin typeface="Century Gothic" pitchFamily="34" charset="0"/>
                <a:ea typeface="MS PGothic" pitchFamily="34" charset="-128"/>
                <a:cs typeface="Arial" pitchFamily="34" charset="0"/>
              </a:rPr>
              <a:t>Thank you</a:t>
            </a:r>
          </a:p>
        </p:txBody>
      </p:sp>
      <p:sp>
        <p:nvSpPr>
          <p:cNvPr id="63491" name="Slide Number Placeholder 2"/>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2AFA973D-8C70-4ADF-99A1-43813FE62368}"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75</a:t>
            </a:fld>
            <a:endParaRPr lang="en-US" altLang="ja-JP" sz="1400" smtClean="0">
              <a:solidFill>
                <a:srgbClr val="FFFFFF"/>
              </a:solidFill>
              <a:latin typeface="Franklin Gothic Book" pitchFamily="34" charset="0"/>
              <a:ea typeface="MS PGothic"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Continual Quality Improvement (CQI) </a:t>
            </a:r>
            <a:endParaRPr kumimoji="1" lang="ja-JP" altLang="en-US" dirty="0"/>
          </a:p>
        </p:txBody>
      </p:sp>
      <p:sp>
        <p:nvSpPr>
          <p:cNvPr id="4" name="Slide Number Placeholder 3"/>
          <p:cNvSpPr>
            <a:spLocks noGrp="1"/>
          </p:cNvSpPr>
          <p:nvPr>
            <p:ph type="sldNum" sz="quarter" idx="12"/>
          </p:nvPr>
        </p:nvSpPr>
        <p:spPr/>
        <p:txBody>
          <a:bodyPr/>
          <a:lstStyle/>
          <a:p>
            <a:pPr>
              <a:defRPr/>
            </a:pPr>
            <a:fld id="{0B8D327D-C535-4F68-B000-FC7E0EC922C7}" type="slidenum">
              <a:rPr lang="en-US" altLang="ja-JP" smtClean="0"/>
              <a:pPr>
                <a:defRPr/>
              </a:pPr>
              <a:t>8</a:t>
            </a:fld>
            <a:endParaRPr lang="en-US" altLang="ja-JP"/>
          </a:p>
        </p:txBody>
      </p:sp>
      <p:pic>
        <p:nvPicPr>
          <p:cNvPr id="14" name="Picture 6" descr="continuous-improvement.jpg"/>
          <p:cNvPicPr>
            <a:picLocks noChangeAspect="1"/>
          </p:cNvPicPr>
          <p:nvPr/>
        </p:nvPicPr>
        <p:blipFill rotWithShape="1">
          <a:blip r:embed="rId2">
            <a:extLst>
              <a:ext uri="{28A0092B-C50C-407E-A947-70E740481C1C}">
                <a14:useLocalDpi xmlns:a14="http://schemas.microsoft.com/office/drawing/2010/main" val="0"/>
              </a:ext>
            </a:extLst>
          </a:blip>
          <a:srcRect l="11029" r="24971"/>
          <a:stretch/>
        </p:blipFill>
        <p:spPr bwMode="auto">
          <a:xfrm>
            <a:off x="381000" y="1600200"/>
            <a:ext cx="1727200" cy="202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Diagram 14"/>
          <p:cNvGraphicFramePr/>
          <p:nvPr>
            <p:extLst>
              <p:ext uri="{D42A27DB-BD31-4B8C-83A1-F6EECF244321}">
                <p14:modId xmlns:p14="http://schemas.microsoft.com/office/powerpoint/2010/main" val="2818160642"/>
              </p:ext>
            </p:extLst>
          </p:nvPr>
        </p:nvGraphicFramePr>
        <p:xfrm>
          <a:off x="1211943" y="1109272"/>
          <a:ext cx="7543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7478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What is OBE?</a:t>
            </a:r>
            <a:endParaRPr kumimoji="1" lang="ja-JP" altLang="en-US" dirty="0"/>
          </a:p>
        </p:txBody>
      </p:sp>
      <p:sp>
        <p:nvSpPr>
          <p:cNvPr id="5" name="Content Placeholder 4"/>
          <p:cNvSpPr>
            <a:spLocks noGrp="1"/>
          </p:cNvSpPr>
          <p:nvPr>
            <p:ph sz="quarter" idx="1"/>
          </p:nvPr>
        </p:nvSpPr>
        <p:spPr>
          <a:xfrm>
            <a:off x="457200" y="1447800"/>
            <a:ext cx="8382000" cy="4572000"/>
          </a:xfrm>
        </p:spPr>
        <p:txBody>
          <a:bodyPr/>
          <a:lstStyle/>
          <a:p>
            <a:r>
              <a:rPr lang="en-US" altLang="en-US" sz="2400" dirty="0"/>
              <a:t>OBE is an educational process that is focused at </a:t>
            </a:r>
            <a:r>
              <a:rPr lang="en-US" altLang="en-US" sz="2400" u="sng" dirty="0"/>
              <a:t>achieving certain specified outcomes</a:t>
            </a:r>
            <a:r>
              <a:rPr lang="en-US" altLang="en-US" sz="2400" dirty="0"/>
              <a:t> in terms of individual student learning.</a:t>
            </a:r>
          </a:p>
          <a:p>
            <a:r>
              <a:rPr lang="en-US" altLang="en-US" sz="2400" dirty="0"/>
              <a:t>A method of curriculum design and teaching that focuses on </a:t>
            </a:r>
            <a:r>
              <a:rPr lang="en-US" altLang="en-US" sz="2400" u="sng" dirty="0"/>
              <a:t>what students can actually do</a:t>
            </a:r>
            <a:r>
              <a:rPr lang="en-US" altLang="en-US" sz="2400" dirty="0"/>
              <a:t> after they are taught</a:t>
            </a:r>
          </a:p>
          <a:p>
            <a:r>
              <a:rPr lang="en-US" altLang="en-US" sz="2400" dirty="0" smtClean="0"/>
              <a:t>Students are expected to be able to do more challenging tasks </a:t>
            </a:r>
            <a:r>
              <a:rPr lang="en-US" altLang="en-US" sz="2400" i="1" dirty="0" smtClean="0">
                <a:solidFill>
                  <a:srgbClr val="3366FF"/>
                </a:solidFill>
              </a:rPr>
              <a:t>other than memorize and reproduce what was taught</a:t>
            </a:r>
          </a:p>
          <a:p>
            <a:r>
              <a:rPr lang="en-US" altLang="en-US" sz="2400" dirty="0" smtClean="0"/>
              <a:t>Outcomes </a:t>
            </a:r>
            <a:r>
              <a:rPr lang="en-US" altLang="en-US" sz="2400" dirty="0"/>
              <a:t>are key things students should understand and be able to do or the qualities they should </a:t>
            </a:r>
            <a:r>
              <a:rPr lang="en-US" altLang="en-US" sz="2400" dirty="0" smtClean="0"/>
              <a:t>develop</a:t>
            </a:r>
          </a:p>
          <a:p>
            <a:r>
              <a:rPr lang="en-US" altLang="en-US" sz="2400" dirty="0" smtClean="0"/>
              <a:t>If </a:t>
            </a:r>
            <a:r>
              <a:rPr lang="en-US" altLang="en-US" sz="2400" dirty="0"/>
              <a:t>the outcomes are not achieved they are rethought as to ensure there is a Continual Quality Improvement (CQI) within the education system</a:t>
            </a:r>
            <a:r>
              <a:rPr lang="en-US" altLang="en-US" sz="2400" dirty="0" smtClean="0"/>
              <a:t>.</a:t>
            </a:r>
            <a:endParaRPr lang="en-US" altLang="en-US" sz="2400" dirty="0"/>
          </a:p>
        </p:txBody>
      </p:sp>
      <p:sp>
        <p:nvSpPr>
          <p:cNvPr id="3" name="Slide Number Placeholder 2"/>
          <p:cNvSpPr>
            <a:spLocks noGrp="1"/>
          </p:cNvSpPr>
          <p:nvPr>
            <p:ph type="sldNum" sz="quarter" idx="12"/>
          </p:nvPr>
        </p:nvSpPr>
        <p:spPr/>
        <p:txBody>
          <a:bodyPr/>
          <a:lstStyle/>
          <a:p>
            <a:pPr>
              <a:defRPr/>
            </a:pPr>
            <a:fld id="{3B18669B-8307-49C3-AA70-A53F170A1E1B}" type="slidenum">
              <a:rPr lang="en-US" altLang="ja-JP" smtClean="0"/>
              <a:pPr>
                <a:defRPr/>
              </a:pPr>
              <a:t>9</a:t>
            </a:fld>
            <a:endParaRPr lang="en-US" altLang="ja-JP"/>
          </a:p>
        </p:txBody>
      </p:sp>
    </p:spTree>
    <p:extLst>
      <p:ext uri="{BB962C8B-B14F-4D97-AF65-F5344CB8AC3E}">
        <p14:creationId xmlns:p14="http://schemas.microsoft.com/office/powerpoint/2010/main" val="629274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Override>
</file>

<file path=ppt/theme/themeOverride2.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Equity</Template>
  <TotalTime>32646</TotalTime>
  <Words>3986</Words>
  <Application>Microsoft Office PowerPoint</Application>
  <PresentationFormat>On-screen Show (4:3)</PresentationFormat>
  <Paragraphs>1333</Paragraphs>
  <Slides>75</Slides>
  <Notes>16</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75</vt:i4>
      </vt:variant>
    </vt:vector>
  </HeadingPairs>
  <TitlesOfParts>
    <vt:vector size="79" baseType="lpstr">
      <vt:lpstr>Equity</vt:lpstr>
      <vt:lpstr>1_Equity</vt:lpstr>
      <vt:lpstr>Bitmap Image</vt:lpstr>
      <vt:lpstr>Worksheet</vt:lpstr>
      <vt:lpstr>Outcome Based Education (OBE) and Bloom’s Taxonomy</vt:lpstr>
      <vt:lpstr>Definitions (Acronyms)</vt:lpstr>
      <vt:lpstr>Definitions (Acronyms)</vt:lpstr>
      <vt:lpstr>Common Questions on OBE</vt:lpstr>
      <vt:lpstr>Outcome Based Education (OBE)</vt:lpstr>
      <vt:lpstr>OBE in a nut shell</vt:lpstr>
      <vt:lpstr>Student-Centered Learning</vt:lpstr>
      <vt:lpstr>Continual Quality Improvement (CQI) </vt:lpstr>
      <vt:lpstr>What is OBE?</vt:lpstr>
      <vt:lpstr>Why do we need OBE?</vt:lpstr>
      <vt:lpstr>Board of Engineers Malaysia (BEM)</vt:lpstr>
      <vt:lpstr>What is an Accredited Programme?</vt:lpstr>
      <vt:lpstr>Objectives of Accreditation</vt:lpstr>
      <vt:lpstr>Accreditation of SoESE UniMAP</vt:lpstr>
      <vt:lpstr>Strategy of OBE</vt:lpstr>
      <vt:lpstr>Characteristics of OBE curricula</vt:lpstr>
      <vt:lpstr>PowerPoint Presentation</vt:lpstr>
      <vt:lpstr>Different Levels of Outcomes</vt:lpstr>
      <vt:lpstr>Why measure and track  Outcomes ?</vt:lpstr>
      <vt:lpstr>OBE Implementation</vt:lpstr>
      <vt:lpstr>PowerPoint Presentation</vt:lpstr>
      <vt:lpstr>Assessment</vt:lpstr>
      <vt:lpstr>Assessment Tools</vt:lpstr>
      <vt:lpstr>Course Coverage &amp; Assessment</vt:lpstr>
      <vt:lpstr>Programme Objectives (PEO) </vt:lpstr>
      <vt:lpstr>Programme Objectives (PEO)</vt:lpstr>
      <vt:lpstr>Programme Objectives (PEO)</vt:lpstr>
      <vt:lpstr>Programme Objectives Statements UniMAP</vt:lpstr>
      <vt:lpstr>Programme Objectives Statements School of Electrical Systems Engineering</vt:lpstr>
      <vt:lpstr>PEO Attainment Assessment</vt:lpstr>
      <vt:lpstr>Programme Outcomes (PO) </vt:lpstr>
      <vt:lpstr>Programme Outcomes (PO)</vt:lpstr>
      <vt:lpstr>Programme Outcomes Statements</vt:lpstr>
      <vt:lpstr>PowerPoint Presentation</vt:lpstr>
      <vt:lpstr> PO Implementation</vt:lpstr>
      <vt:lpstr>PO Implementation </vt:lpstr>
      <vt:lpstr>PO Implementation</vt:lpstr>
      <vt:lpstr>PO Implementation</vt:lpstr>
      <vt:lpstr>PO Implementation</vt:lpstr>
      <vt:lpstr>Number of student for each score</vt:lpstr>
      <vt:lpstr>Cohort attainment</vt:lpstr>
      <vt:lpstr>Cohort attainment</vt:lpstr>
      <vt:lpstr>Bachelor of Engineering (Honours) (Mechanical Engineering)</vt:lpstr>
      <vt:lpstr>Individual attainment </vt:lpstr>
      <vt:lpstr>Individual attainment</vt:lpstr>
      <vt:lpstr>electronic PO (ePO)</vt:lpstr>
      <vt:lpstr>electronic PO (ePO)</vt:lpstr>
      <vt:lpstr>Continual Quality Improvement (CQI) </vt:lpstr>
      <vt:lpstr>Course Outcomes (CO) </vt:lpstr>
      <vt:lpstr>Course Outcomes (CO)</vt:lpstr>
      <vt:lpstr>Course Outcomes</vt:lpstr>
      <vt:lpstr> Why are course outcomes important?</vt:lpstr>
      <vt:lpstr>3 components of a course outcomes</vt:lpstr>
      <vt:lpstr>3 components of a course outcomes</vt:lpstr>
      <vt:lpstr>3 components of a course outcomes</vt:lpstr>
      <vt:lpstr>Course outcomes by adding a condition and standard</vt:lpstr>
      <vt:lpstr>Objectives vs Outcomes</vt:lpstr>
      <vt:lpstr>Bloom’s Taxonomy of Learning Domains</vt:lpstr>
      <vt:lpstr>Bloom’s Taxonomy</vt:lpstr>
      <vt:lpstr>Three Domains in Learning</vt:lpstr>
      <vt:lpstr>PowerPoint Presentation</vt:lpstr>
      <vt:lpstr>PowerPoint Presentation</vt:lpstr>
      <vt:lpstr>PowerPoint Presentation</vt:lpstr>
      <vt:lpstr>PowerPoint Presentation</vt:lpstr>
      <vt:lpstr>Distribution of Domains</vt:lpstr>
      <vt:lpstr>Eng. vs Eng. Tech</vt:lpstr>
      <vt:lpstr>PowerPoint Presentation</vt:lpstr>
      <vt:lpstr>Course Outcomes (CO) contribution to Programme Outcomes (PO)</vt:lpstr>
      <vt:lpstr>Course Outcomes of EET142 Introduction to Electrical Engineering  (Lecture, Visit, Presentation)</vt:lpstr>
      <vt:lpstr>Course Outcomes of EET303 Electromagnetic Theory (100% Lecture, No Lab)</vt:lpstr>
      <vt:lpstr>New Bloom’s Taxonomy</vt:lpstr>
      <vt:lpstr>PowerPoint Presentation</vt:lpstr>
      <vt:lpstr>PowerPoint Presentation</vt:lpstr>
      <vt:lpstr>PowerPoint Presentation</vt:lpstr>
      <vt:lpstr>Thank you</vt:lpstr>
    </vt:vector>
  </TitlesOfParts>
  <Company>UniMAP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and Bloom's Taxonomy</dc:title>
  <dc:creator>Danielle_Z</dc:creator>
  <cp:lastModifiedBy>MoHameD LaTiFah</cp:lastModifiedBy>
  <cp:revision>700</cp:revision>
  <dcterms:created xsi:type="dcterms:W3CDTF">2009-04-20T14:15:39Z</dcterms:created>
  <dcterms:modified xsi:type="dcterms:W3CDTF">2016-10-12T07:06:53Z</dcterms:modified>
</cp:coreProperties>
</file>