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16"/>
  </p:notesMasterIdLst>
  <p:sldIdLst>
    <p:sldId id="267" r:id="rId2"/>
    <p:sldId id="269" r:id="rId3"/>
    <p:sldId id="271" r:id="rId4"/>
    <p:sldId id="278" r:id="rId5"/>
    <p:sldId id="270" r:id="rId6"/>
    <p:sldId id="272" r:id="rId7"/>
    <p:sldId id="273" r:id="rId8"/>
    <p:sldId id="263" r:id="rId9"/>
    <p:sldId id="279" r:id="rId10"/>
    <p:sldId id="262" r:id="rId11"/>
    <p:sldId id="277" r:id="rId12"/>
    <p:sldId id="261" r:id="rId13"/>
    <p:sldId id="260" r:id="rId14"/>
    <p:sldId id="258"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8DB1A45-C539-470C-9F36-A0272DDAE73B}" type="datetimeFigureOut">
              <a:rPr kumimoji="1" lang="ja-JP" altLang="en-US" smtClean="0"/>
              <a:t>2016/10/12</a:t>
            </a:fld>
            <a:endParaRPr kumimoji="1" lang="ja-JP"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A01F53E-62B6-40ED-BB42-747B7DE0AACD}" type="slidenum">
              <a:rPr kumimoji="1" lang="ja-JP" altLang="en-US" smtClean="0"/>
              <a:t>‹#›</a:t>
            </a:fld>
            <a:endParaRPr kumimoji="1" lang="ja-JP" altLang="en-US"/>
          </a:p>
        </p:txBody>
      </p:sp>
    </p:spTree>
    <p:extLst>
      <p:ext uri="{BB962C8B-B14F-4D97-AF65-F5344CB8AC3E}">
        <p14:creationId xmlns:p14="http://schemas.microsoft.com/office/powerpoint/2010/main" val="3036656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pPr>
              <a:defRPr/>
            </a:pPr>
            <a:endParaRPr lang="ms-MY" altLang="ja-JP"/>
          </a:p>
        </p:txBody>
      </p:sp>
      <p:sp>
        <p:nvSpPr>
          <p:cNvPr id="5" name="Slide Number Placeholder 4"/>
          <p:cNvSpPr>
            <a:spLocks noGrp="1"/>
          </p:cNvSpPr>
          <p:nvPr>
            <p:ph type="sldNum" sz="quarter" idx="11"/>
          </p:nvPr>
        </p:nvSpPr>
        <p:spPr/>
        <p:txBody>
          <a:bodyPr/>
          <a:lstStyle/>
          <a:p>
            <a:pPr>
              <a:defRPr/>
            </a:pPr>
            <a:fld id="{2E826641-E6CF-4ECD-9160-9BCEA9D0E28F}" type="slidenum">
              <a:rPr lang="en-US" altLang="ja-JP" smtClean="0"/>
              <a:pPr>
                <a:defRPr/>
              </a:pPr>
              <a:t>1</a:t>
            </a:fld>
            <a:endParaRPr lang="en-US" altLang="ja-JP"/>
          </a:p>
        </p:txBody>
      </p:sp>
    </p:spTree>
    <p:extLst>
      <p:ext uri="{BB962C8B-B14F-4D97-AF65-F5344CB8AC3E}">
        <p14:creationId xmlns:p14="http://schemas.microsoft.com/office/powerpoint/2010/main" val="166182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FA01F53E-62B6-40ED-BB42-747B7DE0AACD}" type="slidenum">
              <a:rPr kumimoji="1" lang="ja-JP" altLang="en-US" smtClean="0"/>
              <a:t>12</a:t>
            </a:fld>
            <a:endParaRPr kumimoji="1" lang="ja-JP" altLang="en-US"/>
          </a:p>
        </p:txBody>
      </p:sp>
    </p:spTree>
    <p:extLst>
      <p:ext uri="{BB962C8B-B14F-4D97-AF65-F5344CB8AC3E}">
        <p14:creationId xmlns:p14="http://schemas.microsoft.com/office/powerpoint/2010/main" val="133025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ltLang="ja-JP"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AAB955F9-81EA-47C5-8059-9E5C2B437C70}" type="datetime1">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10/11/2016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F50D295D-4A77-4DEB-B04C-9F4282A8BC04}" type="datetime1">
              <a:rPr lang="en-US" smtClean="0"/>
              <a:pPr/>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10/11/2016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7B613C-1AD7-49D3-885D-F654C5CDBAA6}" type="datetime1">
              <a:rPr lang="en-US" smtClean="0"/>
              <a:pPr/>
              <a:t>10/11/2016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latifah@unimap.edu.m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z="4000" dirty="0" smtClean="0"/>
              <a:t>Outcome </a:t>
            </a:r>
            <a:r>
              <a:rPr lang="en-US" sz="4000" dirty="0"/>
              <a:t>Based Education</a:t>
            </a:r>
            <a:br>
              <a:rPr lang="en-US" sz="4000" dirty="0"/>
            </a:br>
            <a:r>
              <a:rPr lang="en-US" sz="4000" dirty="0"/>
              <a:t>(OBE</a:t>
            </a:r>
            <a:r>
              <a:rPr lang="en-US" sz="4000" dirty="0" smtClean="0"/>
              <a:t>) and Bloom’s </a:t>
            </a:r>
            <a:r>
              <a:rPr lang="en-US" sz="4000" dirty="0" smtClean="0"/>
              <a:t>Taxonomy (part 2)</a:t>
            </a:r>
            <a:endParaRPr altLang="ja-JP" sz="4000" b="1" dirty="0" smtClean="0">
              <a:latin typeface="Century Gothic" pitchFamily="34" charset="0"/>
              <a:ea typeface="MS PGothic" pitchFamily="34" charset="-128"/>
              <a:cs typeface="Arial" pitchFamily="34" charset="0"/>
            </a:endParaRPr>
          </a:p>
        </p:txBody>
      </p:sp>
      <p:sp>
        <p:nvSpPr>
          <p:cNvPr id="2" name="Subtitle 1"/>
          <p:cNvSpPr>
            <a:spLocks noGrp="1"/>
          </p:cNvSpPr>
          <p:nvPr>
            <p:ph type="subTitle" idx="1"/>
          </p:nvPr>
        </p:nvSpPr>
        <p:spPr/>
        <p:txBody>
          <a:bodyPr>
            <a:normAutofit fontScale="92500" lnSpcReduction="20000"/>
          </a:bodyPr>
          <a:lstStyle/>
          <a:p>
            <a:r>
              <a:rPr kumimoji="1" lang="en-US" altLang="ja-JP" sz="2800" dirty="0" smtClean="0"/>
              <a:t>EET142/2 </a:t>
            </a:r>
          </a:p>
          <a:p>
            <a:r>
              <a:rPr kumimoji="1" lang="en-US" altLang="ja-JP" sz="2800" dirty="0" smtClean="0"/>
              <a:t>Introduction to Electrical Engineering</a:t>
            </a:r>
          </a:p>
          <a:p>
            <a:r>
              <a:rPr kumimoji="1" lang="en-US" altLang="ja-JP" sz="2800" dirty="0" smtClean="0"/>
              <a:t>Semester 1 2016/2017</a:t>
            </a:r>
          </a:p>
          <a:p>
            <a:r>
              <a:rPr kumimoji="1" lang="en-US" altLang="ja-JP" sz="2800" dirty="0" smtClean="0"/>
              <a:t>Week</a:t>
            </a:r>
            <a:r>
              <a:rPr kumimoji="1" lang="ja-JP" altLang="en-US" sz="2800" dirty="0"/>
              <a:t> </a:t>
            </a:r>
            <a:r>
              <a:rPr kumimoji="1" lang="en-US" altLang="ja-JP" sz="2800" dirty="0" smtClean="0"/>
              <a:t>#7 : </a:t>
            </a:r>
            <a:r>
              <a:rPr kumimoji="1" lang="en-US" altLang="ja-JP" sz="2800" dirty="0" smtClean="0"/>
              <a:t>10/10/2016 </a:t>
            </a:r>
            <a:r>
              <a:rPr kumimoji="1" lang="en-US" altLang="ja-JP" sz="2800" dirty="0" smtClean="0"/>
              <a:t>– </a:t>
            </a:r>
            <a:r>
              <a:rPr kumimoji="1" lang="en-US" altLang="ja-JP" sz="2800" dirty="0" smtClean="0"/>
              <a:t>14/10/2016</a:t>
            </a:r>
            <a:endParaRPr kumimoji="1" lang="ja-JP" altLang="en-US" sz="2800" dirty="0"/>
          </a:p>
        </p:txBody>
      </p:sp>
      <p:sp>
        <p:nvSpPr>
          <p:cNvPr id="15363" name="Slide Number Placeholder 2"/>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2399492E-2F28-4F8B-8A9E-DC992C1C1ECD}"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1</a:t>
            </a:fld>
            <a:endParaRPr lang="en-US" altLang="ja-JP" sz="1400" smtClean="0">
              <a:solidFill>
                <a:srgbClr val="FFFFFF"/>
              </a:solidFill>
              <a:latin typeface="Franklin Gothic Book" pitchFamily="34" charset="0"/>
              <a:ea typeface="MS PGothic" pitchFamily="34" charset="-128"/>
            </a:endParaRPr>
          </a:p>
        </p:txBody>
      </p:sp>
    </p:spTree>
    <p:extLst>
      <p:ext uri="{BB962C8B-B14F-4D97-AF65-F5344CB8AC3E}">
        <p14:creationId xmlns:p14="http://schemas.microsoft.com/office/powerpoint/2010/main" val="1676577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990600"/>
          </a:xfrm>
        </p:spPr>
        <p:txBody>
          <a:bodyPr>
            <a:normAutofit/>
          </a:bodyPr>
          <a:lstStyle/>
          <a:p>
            <a:r>
              <a:rPr lang="en-US" altLang="ja-JP" sz="3200" dirty="0" smtClean="0"/>
              <a:t>Exercise 1 - ANSWER</a:t>
            </a:r>
            <a:endParaRPr kumimoji="1" lang="ja-JP" altLang="en-US" dirty="0"/>
          </a:p>
        </p:txBody>
      </p:sp>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10</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359705092"/>
              </p:ext>
            </p:extLst>
          </p:nvPr>
        </p:nvGraphicFramePr>
        <p:xfrm>
          <a:off x="251520" y="2937631"/>
          <a:ext cx="8064896" cy="3840480"/>
        </p:xfrm>
        <a:graphic>
          <a:graphicData uri="http://schemas.openxmlformats.org/drawingml/2006/table">
            <a:tbl>
              <a:tblPr firstRow="1" bandRow="1">
                <a:tableStyleId>{F5AB1C69-6EDB-4FF4-983F-18BD219EF322}</a:tableStyleId>
              </a:tblPr>
              <a:tblGrid>
                <a:gridCol w="720080"/>
                <a:gridCol w="4320480"/>
                <a:gridCol w="1584176"/>
                <a:gridCol w="1440160"/>
              </a:tblGrid>
              <a:tr h="370840">
                <a:tc gridSpan="2">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Course Outcomes (CO)</a:t>
                      </a:r>
                      <a:endParaRPr kumimoji="1" lang="ja-JP" altLang="en-US" sz="2000" b="0" dirty="0">
                        <a:latin typeface="Arial" pitchFamily="34" charset="0"/>
                        <a:cs typeface="Arial" pitchFamily="34" charset="0"/>
                      </a:endParaRPr>
                    </a:p>
                  </a:txBody>
                  <a:tcPr/>
                </a:tc>
                <a:tc hMerge="1">
                  <a:txBody>
                    <a:bodyPr/>
                    <a:lstStyle/>
                    <a:p>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 </a:t>
                      </a:r>
                    </a:p>
                    <a:p>
                      <a:pPr algn="ctr"/>
                      <a:r>
                        <a:rPr kumimoji="1" lang="en-US" altLang="ja-JP" sz="2000" dirty="0" smtClean="0">
                          <a:latin typeface="Arial" pitchFamily="34" charset="0"/>
                          <a:cs typeface="Arial" pitchFamily="34" charset="0"/>
                        </a:rPr>
                        <a:t>mapping</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Domain &amp; Taxonomy</a:t>
                      </a:r>
                      <a:r>
                        <a:rPr kumimoji="1" lang="en-US" altLang="ja-JP" sz="2000" baseline="0" dirty="0" smtClean="0">
                          <a:latin typeface="Arial" pitchFamily="34" charset="0"/>
                          <a:cs typeface="Arial" pitchFamily="34" charset="0"/>
                        </a:rPr>
                        <a:t> level</a:t>
                      </a: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CO1</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analyze the concept of vector analysis in electromagnetic theory</a:t>
                      </a:r>
                      <a:r>
                        <a:rPr lang="en-US" sz="2000" b="0" dirty="0" smtClean="0">
                          <a:solidFill>
                            <a:schemeClr val="tx1"/>
                          </a:solidFill>
                          <a:effectLst/>
                          <a:latin typeface="Arial" pitchFamily="34" charset="0"/>
                          <a:ea typeface="ＭＳ 明朝"/>
                          <a:cs typeface="Arial" pitchFamily="34" charset="0"/>
                        </a:rPr>
                        <a:t> </a:t>
                      </a:r>
                      <a:endParaRPr lang="ja-JP" sz="2000" b="0" dirty="0">
                        <a:solidFill>
                          <a:schemeClr val="tx1"/>
                        </a:solidFill>
                        <a:effectLst/>
                        <a:latin typeface="Arial" pitchFamily="34" charset="0"/>
                        <a:ea typeface="ＭＳ 明朝"/>
                        <a:cs typeface="Arial" pitchFamily="34" charset="0"/>
                      </a:endParaRPr>
                    </a:p>
                  </a:txBody>
                  <a:tcPr marL="114300" marR="114300" marT="0" marB="0"/>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CO2</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investigate and analyze the concept of electrostatic and magnetic field</a:t>
                      </a:r>
                      <a:endParaRPr lang="ja-JP" altLang="ja-JP" sz="2000" b="0" dirty="0" smtClean="0">
                        <a:solidFill>
                          <a:schemeClr val="tx1"/>
                        </a:solidFill>
                        <a:latin typeface="Arial" pitchFamily="34" charset="0"/>
                        <a:cs typeface="Arial" pitchFamily="34" charset="0"/>
                      </a:endParaRPr>
                    </a:p>
                  </a:txBody>
                  <a:tcPr marL="114300" marR="114300" marT="0" marB="0"/>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ja-JP" altLang="en-US" sz="2000" b="0" dirty="0" smtClean="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CO3</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relate and evaluate the concept of electromagnetic in transmission line analysis </a:t>
                      </a:r>
                      <a:endParaRPr kumimoji="1" lang="ja-JP" altLang="en-US" sz="2000" b="0" dirty="0">
                        <a:solidFill>
                          <a:schemeClr val="tx1"/>
                        </a:solidFill>
                        <a:latin typeface="Arial" pitchFamily="34" charset="0"/>
                        <a:cs typeface="Arial" pitchFamily="34" charset="0"/>
                      </a:endParaRPr>
                    </a:p>
                  </a:txBody>
                  <a:tcPr/>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en-US" altLang="ja-JP" sz="2000" b="0" dirty="0" smtClean="0">
                        <a:latin typeface="Arial" pitchFamily="34" charset="0"/>
                        <a:cs typeface="Arial" pitchFamily="34" charset="0"/>
                      </a:endParaRPr>
                    </a:p>
                  </a:txBody>
                  <a:tcPr/>
                </a:tc>
              </a:tr>
            </a:tbl>
          </a:graphicData>
        </a:graphic>
      </p:graphicFrame>
      <p:sp>
        <p:nvSpPr>
          <p:cNvPr id="16" name="TextBox 15"/>
          <p:cNvSpPr txBox="1"/>
          <p:nvPr/>
        </p:nvSpPr>
        <p:spPr>
          <a:xfrm>
            <a:off x="5615608" y="4022022"/>
            <a:ext cx="1009282" cy="461665"/>
          </a:xfrm>
          <a:prstGeom prst="rect">
            <a:avLst/>
          </a:prstGeom>
          <a:noFill/>
        </p:spPr>
        <p:txBody>
          <a:bodyPr wrap="square" rtlCol="0">
            <a:spAutoFit/>
          </a:bodyPr>
          <a:lstStyle/>
          <a:p>
            <a:pPr algn="ctr"/>
            <a:r>
              <a:rPr kumimoji="1" lang="en-US" altLang="ja-JP" sz="2400" dirty="0" smtClean="0"/>
              <a:t>PO1</a:t>
            </a:r>
            <a:endParaRPr kumimoji="1" lang="ja-JP" altLang="en-US" sz="2400" dirty="0"/>
          </a:p>
        </p:txBody>
      </p:sp>
      <p:sp>
        <p:nvSpPr>
          <p:cNvPr id="17" name="TextBox 16"/>
          <p:cNvSpPr txBox="1"/>
          <p:nvPr/>
        </p:nvSpPr>
        <p:spPr>
          <a:xfrm>
            <a:off x="7115480" y="4022021"/>
            <a:ext cx="1009282" cy="461665"/>
          </a:xfrm>
          <a:prstGeom prst="rect">
            <a:avLst/>
          </a:prstGeom>
          <a:noFill/>
        </p:spPr>
        <p:txBody>
          <a:bodyPr wrap="square" rtlCol="0">
            <a:spAutoFit/>
          </a:bodyPr>
          <a:lstStyle/>
          <a:p>
            <a:pPr algn="ctr"/>
            <a:r>
              <a:rPr kumimoji="1" lang="en-US" altLang="ja-JP" sz="2400" dirty="0" smtClean="0"/>
              <a:t>C</a:t>
            </a:r>
            <a:endParaRPr kumimoji="1" lang="ja-JP" altLang="en-US" sz="2400" dirty="0"/>
          </a:p>
        </p:txBody>
      </p:sp>
      <p:sp>
        <p:nvSpPr>
          <p:cNvPr id="18" name="TextBox 17"/>
          <p:cNvSpPr txBox="1"/>
          <p:nvPr/>
        </p:nvSpPr>
        <p:spPr>
          <a:xfrm>
            <a:off x="5626492" y="4856500"/>
            <a:ext cx="1009282" cy="461665"/>
          </a:xfrm>
          <a:prstGeom prst="rect">
            <a:avLst/>
          </a:prstGeom>
          <a:noFill/>
        </p:spPr>
        <p:txBody>
          <a:bodyPr wrap="square" rtlCol="0">
            <a:spAutoFit/>
          </a:bodyPr>
          <a:lstStyle/>
          <a:p>
            <a:pPr algn="ctr"/>
            <a:r>
              <a:rPr kumimoji="1" lang="en-US" altLang="ja-JP" sz="2400" dirty="0" smtClean="0"/>
              <a:t>PO1</a:t>
            </a:r>
            <a:endParaRPr kumimoji="1" lang="ja-JP" altLang="en-US" sz="2400" dirty="0"/>
          </a:p>
        </p:txBody>
      </p:sp>
      <p:sp>
        <p:nvSpPr>
          <p:cNvPr id="19" name="TextBox 18"/>
          <p:cNvSpPr txBox="1"/>
          <p:nvPr/>
        </p:nvSpPr>
        <p:spPr>
          <a:xfrm>
            <a:off x="6732240" y="4771316"/>
            <a:ext cx="1009282" cy="461665"/>
          </a:xfrm>
          <a:prstGeom prst="rect">
            <a:avLst/>
          </a:prstGeom>
          <a:noFill/>
        </p:spPr>
        <p:txBody>
          <a:bodyPr wrap="square" rtlCol="0">
            <a:spAutoFit/>
          </a:bodyPr>
          <a:lstStyle/>
          <a:p>
            <a:pPr algn="ctr"/>
            <a:r>
              <a:rPr kumimoji="1" lang="en-US" altLang="ja-JP" sz="2400" dirty="0" smtClean="0"/>
              <a:t>C</a:t>
            </a:r>
            <a:endParaRPr kumimoji="1" lang="ja-JP" altLang="en-US" sz="2400" dirty="0"/>
          </a:p>
        </p:txBody>
      </p:sp>
      <p:sp>
        <p:nvSpPr>
          <p:cNvPr id="20" name="TextBox 19"/>
          <p:cNvSpPr txBox="1"/>
          <p:nvPr/>
        </p:nvSpPr>
        <p:spPr>
          <a:xfrm>
            <a:off x="5626492" y="5720596"/>
            <a:ext cx="1009282" cy="461665"/>
          </a:xfrm>
          <a:prstGeom prst="rect">
            <a:avLst/>
          </a:prstGeom>
          <a:noFill/>
        </p:spPr>
        <p:txBody>
          <a:bodyPr wrap="square" rtlCol="0">
            <a:spAutoFit/>
          </a:bodyPr>
          <a:lstStyle/>
          <a:p>
            <a:pPr algn="ctr"/>
            <a:r>
              <a:rPr kumimoji="1" lang="en-US" altLang="ja-JP" sz="2400" dirty="0" smtClean="0"/>
              <a:t>PO1</a:t>
            </a:r>
            <a:endParaRPr kumimoji="1" lang="ja-JP" altLang="en-US" sz="2400" dirty="0"/>
          </a:p>
        </p:txBody>
      </p:sp>
      <p:sp>
        <p:nvSpPr>
          <p:cNvPr id="21" name="TextBox 20"/>
          <p:cNvSpPr txBox="1"/>
          <p:nvPr/>
        </p:nvSpPr>
        <p:spPr>
          <a:xfrm>
            <a:off x="6732240" y="5720596"/>
            <a:ext cx="1009282" cy="461665"/>
          </a:xfrm>
          <a:prstGeom prst="rect">
            <a:avLst/>
          </a:prstGeom>
          <a:noFill/>
        </p:spPr>
        <p:txBody>
          <a:bodyPr wrap="square" rtlCol="0">
            <a:spAutoFit/>
          </a:bodyPr>
          <a:lstStyle/>
          <a:p>
            <a:pPr algn="ctr"/>
            <a:r>
              <a:rPr kumimoji="1" lang="en-US" altLang="ja-JP" sz="2400" dirty="0" smtClean="0"/>
              <a:t>C</a:t>
            </a:r>
            <a:endParaRPr kumimoji="1" lang="ja-JP" altLang="en-US" sz="2400" dirty="0"/>
          </a:p>
        </p:txBody>
      </p:sp>
      <p:sp>
        <p:nvSpPr>
          <p:cNvPr id="22" name="TextBox 21"/>
          <p:cNvSpPr txBox="1"/>
          <p:nvPr/>
        </p:nvSpPr>
        <p:spPr>
          <a:xfrm>
            <a:off x="4715723" y="953433"/>
            <a:ext cx="4033033" cy="1323439"/>
          </a:xfrm>
          <a:prstGeom prst="rect">
            <a:avLst/>
          </a:prstGeom>
          <a:noFill/>
        </p:spPr>
        <p:txBody>
          <a:bodyPr wrap="square" rtlCol="0">
            <a:spAutoFit/>
          </a:bodyPr>
          <a:lstStyle/>
          <a:p>
            <a:r>
              <a:rPr kumimoji="1" lang="en-US" altLang="ja-JP" sz="2000" b="1" dirty="0" smtClean="0"/>
              <a:t>In each CO statement, identify : </a:t>
            </a:r>
          </a:p>
          <a:p>
            <a:pPr marL="457200" indent="-457200">
              <a:buAutoNum type="arabicPeriod"/>
            </a:pPr>
            <a:r>
              <a:rPr kumimoji="1" lang="en-US" altLang="ja-JP" sz="2000" dirty="0" smtClean="0"/>
              <a:t>Any Cognitive?</a:t>
            </a:r>
          </a:p>
          <a:p>
            <a:pPr marL="457200" indent="-457200">
              <a:buAutoNum type="arabicPeriod"/>
            </a:pPr>
            <a:r>
              <a:rPr kumimoji="1" lang="en-US" altLang="ja-JP" sz="2000" dirty="0" smtClean="0"/>
              <a:t>Any Psychomotor?</a:t>
            </a:r>
          </a:p>
          <a:p>
            <a:pPr marL="457200" indent="-457200">
              <a:buAutoNum type="arabicPeriod"/>
            </a:pPr>
            <a:r>
              <a:rPr kumimoji="1" lang="en-US" altLang="ja-JP" sz="2000" dirty="0" smtClean="0"/>
              <a:t>Any Affective (Soft Skills)?</a:t>
            </a:r>
          </a:p>
        </p:txBody>
      </p:sp>
      <p:sp>
        <p:nvSpPr>
          <p:cNvPr id="24" name="TextBox 23"/>
          <p:cNvSpPr txBox="1"/>
          <p:nvPr/>
        </p:nvSpPr>
        <p:spPr>
          <a:xfrm>
            <a:off x="5626492" y="5240868"/>
            <a:ext cx="1009282" cy="461665"/>
          </a:xfrm>
          <a:prstGeom prst="rect">
            <a:avLst/>
          </a:prstGeom>
          <a:noFill/>
        </p:spPr>
        <p:txBody>
          <a:bodyPr wrap="square" rtlCol="0">
            <a:spAutoFit/>
          </a:bodyPr>
          <a:lstStyle/>
          <a:p>
            <a:pPr algn="ctr"/>
            <a:r>
              <a:rPr kumimoji="1" lang="en-US" altLang="ja-JP" sz="2400" dirty="0" smtClean="0"/>
              <a:t>PO2</a:t>
            </a:r>
            <a:endParaRPr kumimoji="1" lang="ja-JP" altLang="en-US" sz="2400" dirty="0"/>
          </a:p>
        </p:txBody>
      </p:sp>
      <p:sp>
        <p:nvSpPr>
          <p:cNvPr id="26" name="TextBox 25"/>
          <p:cNvSpPr txBox="1"/>
          <p:nvPr/>
        </p:nvSpPr>
        <p:spPr>
          <a:xfrm>
            <a:off x="5626492" y="6135687"/>
            <a:ext cx="1009282" cy="461665"/>
          </a:xfrm>
          <a:prstGeom prst="rect">
            <a:avLst/>
          </a:prstGeom>
          <a:noFill/>
        </p:spPr>
        <p:txBody>
          <a:bodyPr wrap="square" rtlCol="0">
            <a:spAutoFit/>
          </a:bodyPr>
          <a:lstStyle/>
          <a:p>
            <a:pPr algn="ctr"/>
            <a:r>
              <a:rPr kumimoji="1" lang="en-US" altLang="ja-JP" sz="2400" dirty="0" smtClean="0"/>
              <a:t>PO11</a:t>
            </a:r>
            <a:endParaRPr kumimoji="1" lang="ja-JP" altLang="en-US" sz="2400" dirty="0"/>
          </a:p>
        </p:txBody>
      </p:sp>
      <p:sp>
        <p:nvSpPr>
          <p:cNvPr id="28" name="TextBox 27"/>
          <p:cNvSpPr txBox="1"/>
          <p:nvPr/>
        </p:nvSpPr>
        <p:spPr>
          <a:xfrm>
            <a:off x="7524328" y="4802093"/>
            <a:ext cx="720080" cy="461665"/>
          </a:xfrm>
          <a:prstGeom prst="rect">
            <a:avLst/>
          </a:prstGeom>
          <a:noFill/>
        </p:spPr>
        <p:txBody>
          <a:bodyPr wrap="square" rtlCol="0">
            <a:spAutoFit/>
          </a:bodyPr>
          <a:lstStyle/>
          <a:p>
            <a:pPr algn="ctr"/>
            <a:r>
              <a:rPr kumimoji="1" lang="en-US" altLang="ja-JP" sz="2400" dirty="0" smtClean="0"/>
              <a:t>A</a:t>
            </a:r>
            <a:endParaRPr kumimoji="1" lang="ja-JP" altLang="en-US" sz="2400" dirty="0"/>
          </a:p>
        </p:txBody>
      </p:sp>
      <p:sp>
        <p:nvSpPr>
          <p:cNvPr id="29" name="TextBox 28"/>
          <p:cNvSpPr txBox="1"/>
          <p:nvPr/>
        </p:nvSpPr>
        <p:spPr>
          <a:xfrm>
            <a:off x="7524328" y="5707119"/>
            <a:ext cx="720080" cy="461665"/>
          </a:xfrm>
          <a:prstGeom prst="rect">
            <a:avLst/>
          </a:prstGeom>
          <a:noFill/>
        </p:spPr>
        <p:txBody>
          <a:bodyPr wrap="square" rtlCol="0">
            <a:spAutoFit/>
          </a:bodyPr>
          <a:lstStyle/>
          <a:p>
            <a:pPr algn="ctr"/>
            <a:r>
              <a:rPr kumimoji="1" lang="en-US" altLang="ja-JP" sz="2400" dirty="0" smtClean="0"/>
              <a:t>A</a:t>
            </a:r>
            <a:endParaRPr kumimoji="1" lang="ja-JP" altLang="en-US" sz="2400" dirty="0"/>
          </a:p>
        </p:txBody>
      </p:sp>
      <p:sp>
        <p:nvSpPr>
          <p:cNvPr id="31" name="Rectangle 30"/>
          <p:cNvSpPr/>
          <p:nvPr/>
        </p:nvSpPr>
        <p:spPr>
          <a:xfrm>
            <a:off x="388481" y="1052736"/>
            <a:ext cx="4176464" cy="1200329"/>
          </a:xfrm>
          <a:prstGeom prst="rect">
            <a:avLst/>
          </a:prstGeom>
          <a:ln>
            <a:solidFill>
              <a:srgbClr val="FF0000"/>
            </a:solidFill>
          </a:ln>
        </p:spPr>
        <p:txBody>
          <a:bodyPr wrap="square">
            <a:spAutoFit/>
          </a:bodyPr>
          <a:lstStyle/>
          <a:p>
            <a:pPr marL="285750" indent="-285750">
              <a:buFont typeface="Arial" pitchFamily="34" charset="0"/>
              <a:buChar char="•"/>
            </a:pPr>
            <a:r>
              <a:rPr lang="en-US" altLang="ja-JP" dirty="0" smtClean="0"/>
              <a:t>Minimum 2 domains (C</a:t>
            </a:r>
            <a:r>
              <a:rPr lang="en-US" altLang="ja-JP" dirty="0"/>
              <a:t>, P, A)</a:t>
            </a:r>
            <a:r>
              <a:rPr lang="en-US" altLang="ja-JP" dirty="0" smtClean="0"/>
              <a:t>, and   2 soft skills.</a:t>
            </a:r>
          </a:p>
          <a:p>
            <a:pPr marL="285750" indent="-285750">
              <a:buFont typeface="Arial" pitchFamily="34" charset="0"/>
              <a:buChar char="•"/>
            </a:pPr>
            <a:r>
              <a:rPr lang="en-US" altLang="ja-JP" dirty="0"/>
              <a:t>Each CO may or may not include all the </a:t>
            </a:r>
            <a:r>
              <a:rPr lang="en-US" altLang="ja-JP" dirty="0" smtClean="0"/>
              <a:t>domains.</a:t>
            </a:r>
            <a:endParaRPr lang="en-US" altLang="ja-JP" dirty="0"/>
          </a:p>
        </p:txBody>
      </p:sp>
      <p:sp>
        <p:nvSpPr>
          <p:cNvPr id="32" name="Rectangle 31"/>
          <p:cNvSpPr/>
          <p:nvPr/>
        </p:nvSpPr>
        <p:spPr>
          <a:xfrm>
            <a:off x="244172" y="2420888"/>
            <a:ext cx="8072244" cy="461665"/>
          </a:xfrm>
          <a:prstGeom prst="rect">
            <a:avLst/>
          </a:prstGeom>
        </p:spPr>
        <p:txBody>
          <a:bodyPr wrap="square">
            <a:spAutoFit/>
          </a:bodyPr>
          <a:lstStyle/>
          <a:p>
            <a:r>
              <a:rPr lang="en-US" altLang="ja-JP" sz="2400" dirty="0" smtClean="0"/>
              <a:t>EET303 </a:t>
            </a:r>
            <a:r>
              <a:rPr lang="en-US" altLang="ja-JP" sz="2400" dirty="0"/>
              <a:t>Electromagnetic </a:t>
            </a:r>
            <a:r>
              <a:rPr kumimoji="1" lang="en-US" altLang="ja-JP" sz="2400" dirty="0"/>
              <a:t>Theory</a:t>
            </a:r>
            <a:endParaRPr lang="ja-JP" altLang="en-US" sz="2400" dirty="0"/>
          </a:p>
        </p:txBody>
      </p:sp>
      <p:grpSp>
        <p:nvGrpSpPr>
          <p:cNvPr id="36" name="Group 35"/>
          <p:cNvGrpSpPr/>
          <p:nvPr/>
        </p:nvGrpSpPr>
        <p:grpSpPr>
          <a:xfrm>
            <a:off x="7115480" y="6123752"/>
            <a:ext cx="1026445" cy="626526"/>
            <a:chOff x="7115480" y="6123752"/>
            <a:chExt cx="1026445" cy="626526"/>
          </a:xfrm>
        </p:grpSpPr>
        <p:sp>
          <p:nvSpPr>
            <p:cNvPr id="27" name="TextBox 26"/>
            <p:cNvSpPr txBox="1"/>
            <p:nvPr/>
          </p:nvSpPr>
          <p:spPr>
            <a:xfrm>
              <a:off x="7132643" y="6123752"/>
              <a:ext cx="1009282" cy="461665"/>
            </a:xfrm>
            <a:prstGeom prst="rect">
              <a:avLst/>
            </a:prstGeom>
            <a:noFill/>
          </p:spPr>
          <p:txBody>
            <a:bodyPr wrap="square" rtlCol="0">
              <a:spAutoFit/>
            </a:bodyPr>
            <a:lstStyle/>
            <a:p>
              <a:pPr algn="ctr"/>
              <a:r>
                <a:rPr kumimoji="1" lang="en-US" altLang="ja-JP" sz="2400" dirty="0" smtClean="0"/>
                <a:t>LL</a:t>
              </a:r>
              <a:endParaRPr kumimoji="1" lang="ja-JP" altLang="en-US" sz="2400" dirty="0"/>
            </a:p>
          </p:txBody>
        </p:sp>
        <p:sp>
          <p:nvSpPr>
            <p:cNvPr id="33" name="Rectangle 32"/>
            <p:cNvSpPr/>
            <p:nvPr/>
          </p:nvSpPr>
          <p:spPr>
            <a:xfrm>
              <a:off x="7115480" y="6488668"/>
              <a:ext cx="992579" cy="261610"/>
            </a:xfrm>
            <a:prstGeom prst="rect">
              <a:avLst/>
            </a:prstGeom>
          </p:spPr>
          <p:txBody>
            <a:bodyPr wrap="none">
              <a:spAutoFit/>
            </a:bodyPr>
            <a:lstStyle/>
            <a:p>
              <a:r>
                <a:rPr lang="en-US" altLang="ja-JP" sz="1100" dirty="0"/>
                <a:t>Assignments</a:t>
              </a:r>
              <a:endParaRPr lang="ja-JP" altLang="en-US" sz="1100" dirty="0"/>
            </a:p>
          </p:txBody>
        </p:sp>
      </p:grpSp>
      <p:grpSp>
        <p:nvGrpSpPr>
          <p:cNvPr id="35" name="Group 34"/>
          <p:cNvGrpSpPr/>
          <p:nvPr/>
        </p:nvGrpSpPr>
        <p:grpSpPr>
          <a:xfrm>
            <a:off x="7115480" y="5240868"/>
            <a:ext cx="1764449" cy="461665"/>
            <a:chOff x="7115480" y="5240868"/>
            <a:chExt cx="1764449" cy="461665"/>
          </a:xfrm>
        </p:grpSpPr>
        <p:sp>
          <p:nvSpPr>
            <p:cNvPr id="25" name="TextBox 24"/>
            <p:cNvSpPr txBox="1"/>
            <p:nvPr/>
          </p:nvSpPr>
          <p:spPr>
            <a:xfrm>
              <a:off x="7115480" y="5240868"/>
              <a:ext cx="1009282" cy="461665"/>
            </a:xfrm>
            <a:prstGeom prst="rect">
              <a:avLst/>
            </a:prstGeom>
            <a:noFill/>
          </p:spPr>
          <p:txBody>
            <a:bodyPr wrap="square" rtlCol="0">
              <a:spAutoFit/>
            </a:bodyPr>
            <a:lstStyle/>
            <a:p>
              <a:pPr algn="ctr"/>
              <a:r>
                <a:rPr kumimoji="1" lang="en-US" altLang="ja-JP" sz="2400" dirty="0" smtClean="0"/>
                <a:t>CTPS</a:t>
              </a:r>
              <a:endParaRPr kumimoji="1" lang="ja-JP" altLang="en-US" sz="2400" dirty="0"/>
            </a:p>
          </p:txBody>
        </p:sp>
        <p:sp>
          <p:nvSpPr>
            <p:cNvPr id="34" name="Rectangle 33"/>
            <p:cNvSpPr/>
            <p:nvPr/>
          </p:nvSpPr>
          <p:spPr>
            <a:xfrm>
              <a:off x="8013986" y="5415027"/>
              <a:ext cx="865943" cy="261610"/>
            </a:xfrm>
            <a:prstGeom prst="rect">
              <a:avLst/>
            </a:prstGeom>
          </p:spPr>
          <p:txBody>
            <a:bodyPr wrap="none">
              <a:spAutoFit/>
            </a:bodyPr>
            <a:lstStyle/>
            <a:p>
              <a:r>
                <a:rPr lang="en-US" altLang="ja-JP" sz="1100" dirty="0" smtClean="0"/>
                <a:t>Investigate</a:t>
              </a:r>
              <a:endParaRPr lang="ja-JP" altLang="en-US" sz="1100" dirty="0"/>
            </a:p>
          </p:txBody>
        </p:sp>
      </p:grpSp>
      <p:cxnSp>
        <p:nvCxnSpPr>
          <p:cNvPr id="37" name="Straight Connector 36"/>
          <p:cNvCxnSpPr/>
          <p:nvPr/>
        </p:nvCxnSpPr>
        <p:spPr>
          <a:xfrm flipV="1">
            <a:off x="1023658" y="4581127"/>
            <a:ext cx="3764366" cy="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815308" y="5471699"/>
            <a:ext cx="3764366" cy="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V="1">
            <a:off x="815308" y="6453335"/>
            <a:ext cx="3764366" cy="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2" name="Curved Connector 41"/>
          <p:cNvCxnSpPr>
            <a:endCxn id="28" idx="3"/>
          </p:cNvCxnSpPr>
          <p:nvPr/>
        </p:nvCxnSpPr>
        <p:spPr>
          <a:xfrm rot="5400000" flipH="1" flipV="1">
            <a:off x="7952428" y="5179720"/>
            <a:ext cx="438774" cy="145186"/>
          </a:xfrm>
          <a:prstGeom prst="curvedConnector4">
            <a:avLst>
              <a:gd name="adj1" fmla="val 23696"/>
              <a:gd name="adj2" fmla="val 2574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5400000" flipH="1" flipV="1">
            <a:off x="7977968" y="6098222"/>
            <a:ext cx="438774" cy="145186"/>
          </a:xfrm>
          <a:prstGeom prst="curvedConnector4">
            <a:avLst>
              <a:gd name="adj1" fmla="val 23696"/>
              <a:gd name="adj2" fmla="val 25745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28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4" grpId="0"/>
      <p:bldP spid="26" grpId="0"/>
      <p:bldP spid="28" grpId="0"/>
      <p:bldP spid="29"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11</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083438587"/>
              </p:ext>
            </p:extLst>
          </p:nvPr>
        </p:nvGraphicFramePr>
        <p:xfrm>
          <a:off x="251520" y="1844824"/>
          <a:ext cx="8610600" cy="3840480"/>
        </p:xfrm>
        <a:graphic>
          <a:graphicData uri="http://schemas.openxmlformats.org/drawingml/2006/table">
            <a:tbl>
              <a:tblPr firstRow="1" bandRow="1">
                <a:tableStyleId>{F5AB1C69-6EDB-4FF4-983F-18BD219EF322}</a:tableStyleId>
              </a:tblPr>
              <a:tblGrid>
                <a:gridCol w="990600"/>
                <a:gridCol w="4495800"/>
                <a:gridCol w="1676400"/>
                <a:gridCol w="1447800"/>
              </a:tblGrid>
              <a:tr h="370840">
                <a:tc gridSpan="2">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Course Outcomes (CO)</a:t>
                      </a:r>
                      <a:endParaRPr kumimoji="1" lang="ja-JP" altLang="en-US" sz="2000" b="0" dirty="0">
                        <a:latin typeface="Arial" pitchFamily="34" charset="0"/>
                        <a:cs typeface="Arial" pitchFamily="34" charset="0"/>
                      </a:endParaRPr>
                    </a:p>
                  </a:txBody>
                  <a:tcPr/>
                </a:tc>
                <a:tc hMerge="1">
                  <a:txBody>
                    <a:bodyPr/>
                    <a:lstStyle/>
                    <a:p>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 </a:t>
                      </a:r>
                    </a:p>
                    <a:p>
                      <a:pPr algn="ctr"/>
                      <a:r>
                        <a:rPr kumimoji="1" lang="en-US" altLang="ja-JP" sz="2000" dirty="0" smtClean="0">
                          <a:latin typeface="Arial" pitchFamily="34" charset="0"/>
                          <a:cs typeface="Arial" pitchFamily="34" charset="0"/>
                        </a:rPr>
                        <a:t>mapping</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Domain &amp; Taxonomy</a:t>
                      </a:r>
                      <a:r>
                        <a:rPr kumimoji="1" lang="en-US" altLang="ja-JP" sz="2000" baseline="0" dirty="0" smtClean="0">
                          <a:latin typeface="Arial" pitchFamily="34" charset="0"/>
                          <a:cs typeface="Arial" pitchFamily="34" charset="0"/>
                        </a:rPr>
                        <a:t> level</a:t>
                      </a: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CO1</a:t>
                      </a:r>
                      <a:endParaRPr kumimoji="1" lang="ja-JP" altLang="en-US" sz="2000" b="1" dirty="0">
                        <a:latin typeface="Arial" pitchFamily="34" charset="0"/>
                        <a:cs typeface="Arial" pitchFamily="34" charset="0"/>
                      </a:endParaRPr>
                    </a:p>
                  </a:txBody>
                  <a:tcPr/>
                </a:tc>
                <a:tc>
                  <a:txBody>
                    <a:bodyPr/>
                    <a:lstStyle/>
                    <a:p>
                      <a:pPr algn="l">
                        <a:spcAft>
                          <a:spcPts val="0"/>
                        </a:spcAft>
                      </a:pPr>
                      <a:r>
                        <a:rPr lang="en-US" sz="2000" dirty="0">
                          <a:effectLst/>
                          <a:latin typeface="Arial" pitchFamily="34" charset="0"/>
                          <a:ea typeface="ＭＳ 明朝"/>
                          <a:cs typeface="Arial" pitchFamily="34" charset="0"/>
                        </a:rPr>
                        <a:t>Ability to</a:t>
                      </a:r>
                      <a:r>
                        <a:rPr lang="en-US" sz="2000" b="1" dirty="0">
                          <a:solidFill>
                            <a:srgbClr val="0070C0"/>
                          </a:solidFill>
                          <a:effectLst/>
                          <a:latin typeface="Arial" pitchFamily="34" charset="0"/>
                          <a:ea typeface="ＭＳ 明朝"/>
                          <a:cs typeface="Arial" pitchFamily="34" charset="0"/>
                        </a:rPr>
                        <a:t> analyze </a:t>
                      </a:r>
                      <a:r>
                        <a:rPr lang="en-US" sz="2000" dirty="0">
                          <a:effectLst/>
                          <a:latin typeface="Arial" pitchFamily="34" charset="0"/>
                          <a:ea typeface="ＭＳ 明朝"/>
                          <a:cs typeface="Arial" pitchFamily="34" charset="0"/>
                        </a:rPr>
                        <a:t>the </a:t>
                      </a:r>
                      <a:r>
                        <a:rPr lang="en-US" sz="2000" dirty="0" smtClean="0">
                          <a:effectLst/>
                          <a:latin typeface="Arial" pitchFamily="34" charset="0"/>
                          <a:ea typeface="ＭＳ 明朝"/>
                          <a:cs typeface="Arial" pitchFamily="34" charset="0"/>
                        </a:rPr>
                        <a:t>concept </a:t>
                      </a:r>
                      <a:r>
                        <a:rPr kumimoji="0" lang="en-US" altLang="ja-JP" sz="2000" kern="1200" dirty="0" smtClean="0">
                          <a:solidFill>
                            <a:schemeClr val="dk1"/>
                          </a:solidFill>
                          <a:effectLst/>
                          <a:latin typeface="Arial" pitchFamily="34" charset="0"/>
                          <a:ea typeface="+mn-ea"/>
                          <a:cs typeface="Arial" pitchFamily="34" charset="0"/>
                        </a:rPr>
                        <a:t>of vector analysis in electromagnetic theory</a:t>
                      </a:r>
                      <a:r>
                        <a:rPr lang="en-US" sz="2000" dirty="0" smtClean="0">
                          <a:effectLst/>
                          <a:latin typeface="Arial" pitchFamily="34" charset="0"/>
                          <a:ea typeface="ＭＳ 明朝"/>
                          <a:cs typeface="Arial" pitchFamily="34" charset="0"/>
                        </a:rPr>
                        <a:t> </a:t>
                      </a:r>
                      <a:endParaRPr lang="ja-JP" sz="2000" dirty="0">
                        <a:effectLst/>
                        <a:latin typeface="Arial" pitchFamily="34" charset="0"/>
                        <a:ea typeface="ＭＳ 明朝"/>
                        <a:cs typeface="Arial" pitchFamily="34" charset="0"/>
                      </a:endParaRPr>
                    </a:p>
                  </a:txBody>
                  <a:tcPr marL="114300" marR="114300" marT="0" marB="0"/>
                </a:tc>
                <a:tc>
                  <a:txBody>
                    <a:bodyPr/>
                    <a:lstStyle/>
                    <a:p>
                      <a:pPr algn="ctr"/>
                      <a:r>
                        <a:rPr kumimoji="1" lang="en-US" altLang="ja-JP" sz="2000" dirty="0" smtClean="0">
                          <a:latin typeface="Arial" pitchFamily="34" charset="0"/>
                          <a:cs typeface="Arial" pitchFamily="34" charset="0"/>
                        </a:rPr>
                        <a:t>PO1</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C4</a:t>
                      </a:r>
                    </a:p>
                    <a:p>
                      <a:pPr algn="ct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CO2</a:t>
                      </a:r>
                      <a:endParaRPr kumimoji="1" lang="ja-JP" altLang="en-US" sz="2000" b="1" dirty="0">
                        <a:latin typeface="Arial" pitchFamily="34" charset="0"/>
                        <a:cs typeface="Arial" pitchFamily="34" charset="0"/>
                      </a:endParaRPr>
                    </a:p>
                  </a:txBody>
                  <a:tcPr/>
                </a:tc>
                <a:tc>
                  <a:txBody>
                    <a:bodyPr/>
                    <a:lstStyle/>
                    <a:p>
                      <a:pPr algn="l">
                        <a:spcAft>
                          <a:spcPts val="0"/>
                        </a:spcAft>
                      </a:pPr>
                      <a:r>
                        <a:rPr lang="en-US" sz="2000" dirty="0" smtClean="0">
                          <a:effectLst/>
                          <a:latin typeface="Arial" pitchFamily="34" charset="0"/>
                          <a:ea typeface="ＭＳ 明朝"/>
                          <a:cs typeface="Arial" pitchFamily="34" charset="0"/>
                        </a:rPr>
                        <a:t>Ability </a:t>
                      </a:r>
                      <a:r>
                        <a:rPr lang="en-US" sz="2000" dirty="0">
                          <a:effectLst/>
                          <a:latin typeface="Arial" pitchFamily="34" charset="0"/>
                          <a:ea typeface="ＭＳ 明朝"/>
                          <a:cs typeface="Arial" pitchFamily="34" charset="0"/>
                        </a:rPr>
                        <a:t>to </a:t>
                      </a:r>
                      <a:r>
                        <a:rPr lang="en-US" sz="2000" b="1" dirty="0">
                          <a:solidFill>
                            <a:srgbClr val="0070C0"/>
                          </a:solidFill>
                          <a:effectLst/>
                          <a:latin typeface="Arial" pitchFamily="34" charset="0"/>
                          <a:ea typeface="ＭＳ 明朝"/>
                          <a:cs typeface="Arial" pitchFamily="34" charset="0"/>
                        </a:rPr>
                        <a:t>investigate</a:t>
                      </a:r>
                      <a:r>
                        <a:rPr lang="en-US" sz="2000" dirty="0">
                          <a:effectLst/>
                          <a:latin typeface="Arial" pitchFamily="34" charset="0"/>
                          <a:ea typeface="ＭＳ 明朝"/>
                          <a:cs typeface="Arial" pitchFamily="34" charset="0"/>
                        </a:rPr>
                        <a:t> and </a:t>
                      </a:r>
                      <a:r>
                        <a:rPr lang="en-US" sz="2000" b="1" dirty="0">
                          <a:solidFill>
                            <a:srgbClr val="0070C0"/>
                          </a:solidFill>
                          <a:effectLst/>
                          <a:latin typeface="Arial" pitchFamily="34" charset="0"/>
                          <a:ea typeface="ＭＳ 明朝"/>
                          <a:cs typeface="Arial" pitchFamily="34" charset="0"/>
                        </a:rPr>
                        <a:t>analyze</a:t>
                      </a:r>
                      <a:r>
                        <a:rPr lang="en-US" sz="2000" dirty="0">
                          <a:effectLst/>
                          <a:latin typeface="Arial" pitchFamily="34" charset="0"/>
                          <a:ea typeface="ＭＳ 明朝"/>
                          <a:cs typeface="Arial" pitchFamily="34" charset="0"/>
                        </a:rPr>
                        <a:t> the concept of electrostatic and magnetic field</a:t>
                      </a:r>
                      <a:endParaRPr lang="ja-JP" sz="2000" dirty="0">
                        <a:effectLst/>
                        <a:latin typeface="Arial" pitchFamily="34" charset="0"/>
                        <a:ea typeface="ＭＳ 明朝"/>
                        <a:cs typeface="Arial" pitchFamily="34" charset="0"/>
                      </a:endParaRPr>
                    </a:p>
                  </a:txBody>
                  <a:tcPr marL="114300" marR="114300" marT="0" marB="0"/>
                </a:tc>
                <a:tc>
                  <a:txBody>
                    <a:bodyPr/>
                    <a:lstStyle/>
                    <a:p>
                      <a:pPr algn="ctr"/>
                      <a:r>
                        <a:rPr kumimoji="1" lang="en-US" altLang="ja-JP" sz="2000" dirty="0" smtClean="0">
                          <a:latin typeface="Arial" pitchFamily="34" charset="0"/>
                          <a:cs typeface="Arial" pitchFamily="34" charset="0"/>
                        </a:rPr>
                        <a:t>PO1</a:t>
                      </a:r>
                      <a:endParaRPr kumimoji="1" lang="en-US" altLang="ja-JP" sz="2000" dirty="0" smtClean="0">
                        <a:latin typeface="Arial" pitchFamily="34" charset="0"/>
                        <a:cs typeface="Arial" pitchFamily="34" charset="0"/>
                      </a:endParaRPr>
                    </a:p>
                    <a:p>
                      <a:pPr algn="ctr"/>
                      <a:r>
                        <a:rPr kumimoji="1" lang="en-US" altLang="ja-JP" sz="2000" b="0" dirty="0" smtClean="0">
                          <a:latin typeface="Arial" pitchFamily="34" charset="0"/>
                          <a:cs typeface="Arial" pitchFamily="34" charset="0"/>
                        </a:rPr>
                        <a:t>PO2</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C4, </a:t>
                      </a:r>
                      <a:r>
                        <a:rPr kumimoji="1" lang="en-US" altLang="ja-JP" sz="2000" dirty="0" smtClean="0">
                          <a:latin typeface="Arial" pitchFamily="34" charset="0"/>
                          <a:cs typeface="Arial" pitchFamily="34" charset="0"/>
                        </a:rPr>
                        <a:t>A2,</a:t>
                      </a: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CTPS</a:t>
                      </a:r>
                      <a:endParaRPr kumimoji="1" lang="ja-JP" altLang="en-US" sz="2000" b="0" dirty="0" smtClean="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CO3</a:t>
                      </a:r>
                      <a:endParaRPr kumimoji="1" lang="ja-JP" altLang="en-US" sz="2000" b="1" dirty="0">
                        <a:latin typeface="Arial" pitchFamily="34" charset="0"/>
                        <a:cs typeface="Arial" pitchFamily="34" charset="0"/>
                      </a:endParaRPr>
                    </a:p>
                  </a:txBody>
                  <a:tcPr/>
                </a:tc>
                <a:tc>
                  <a:txBody>
                    <a:bodyPr/>
                    <a:lstStyle/>
                    <a:p>
                      <a:r>
                        <a:rPr kumimoji="0" lang="en-US" altLang="ja-JP" sz="2000" kern="1200" dirty="0" smtClean="0">
                          <a:solidFill>
                            <a:schemeClr val="dk1"/>
                          </a:solidFill>
                          <a:effectLst/>
                          <a:latin typeface="Arial" pitchFamily="34" charset="0"/>
                          <a:ea typeface="+mn-ea"/>
                          <a:cs typeface="Arial" pitchFamily="34" charset="0"/>
                        </a:rPr>
                        <a:t>Ability to </a:t>
                      </a:r>
                      <a:r>
                        <a:rPr kumimoji="0" lang="en-US" altLang="ja-JP" sz="2000" b="1" kern="1200" dirty="0" smtClean="0">
                          <a:solidFill>
                            <a:srgbClr val="0070C0"/>
                          </a:solidFill>
                          <a:effectLst/>
                          <a:latin typeface="Arial" pitchFamily="34" charset="0"/>
                          <a:ea typeface="+mn-ea"/>
                          <a:cs typeface="Arial" pitchFamily="34" charset="0"/>
                        </a:rPr>
                        <a:t>relate </a:t>
                      </a:r>
                      <a:r>
                        <a:rPr kumimoji="0" lang="en-US" altLang="ja-JP" sz="2000" kern="1200" dirty="0" smtClean="0">
                          <a:solidFill>
                            <a:schemeClr val="dk1"/>
                          </a:solidFill>
                          <a:effectLst/>
                          <a:latin typeface="Arial" pitchFamily="34" charset="0"/>
                          <a:ea typeface="+mn-ea"/>
                          <a:cs typeface="Arial" pitchFamily="34" charset="0"/>
                        </a:rPr>
                        <a:t>and </a:t>
                      </a:r>
                      <a:r>
                        <a:rPr kumimoji="0" lang="en-US" altLang="ja-JP" sz="2000" b="1" kern="1200" dirty="0" smtClean="0">
                          <a:solidFill>
                            <a:srgbClr val="0070C0"/>
                          </a:solidFill>
                          <a:effectLst/>
                          <a:latin typeface="Arial" pitchFamily="34" charset="0"/>
                          <a:ea typeface="+mn-ea"/>
                          <a:cs typeface="Arial" pitchFamily="34" charset="0"/>
                        </a:rPr>
                        <a:t>evaluate</a:t>
                      </a:r>
                      <a:r>
                        <a:rPr kumimoji="0" lang="en-US" altLang="ja-JP" sz="2000" b="1" kern="1200" dirty="0" smtClean="0">
                          <a:solidFill>
                            <a:schemeClr val="dk1"/>
                          </a:solidFill>
                          <a:effectLst/>
                          <a:latin typeface="Arial" pitchFamily="34" charset="0"/>
                          <a:ea typeface="+mn-ea"/>
                          <a:cs typeface="Arial" pitchFamily="34" charset="0"/>
                        </a:rPr>
                        <a:t> </a:t>
                      </a:r>
                      <a:r>
                        <a:rPr kumimoji="0" lang="en-US" altLang="ja-JP" sz="2000" kern="1200" dirty="0" smtClean="0">
                          <a:solidFill>
                            <a:schemeClr val="dk1"/>
                          </a:solidFill>
                          <a:effectLst/>
                          <a:latin typeface="Arial" pitchFamily="34" charset="0"/>
                          <a:ea typeface="+mn-ea"/>
                          <a:cs typeface="Arial" pitchFamily="34" charset="0"/>
                        </a:rPr>
                        <a:t>the concept of electromagnetic in transmission line analysis </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PO1</a:t>
                      </a:r>
                      <a:endParaRPr kumimoji="1" lang="en-US" altLang="ja-JP" sz="2000" dirty="0" smtClean="0">
                        <a:latin typeface="Arial" pitchFamily="34" charset="0"/>
                        <a:cs typeface="Arial" pitchFamily="34" charset="0"/>
                      </a:endParaRPr>
                    </a:p>
                    <a:p>
                      <a:pPr algn="ctr"/>
                      <a:r>
                        <a:rPr kumimoji="1" lang="en-US" altLang="ja-JP" sz="2000" b="0" dirty="0" smtClean="0">
                          <a:latin typeface="Arial" pitchFamily="34" charset="0"/>
                          <a:cs typeface="Arial" pitchFamily="34" charset="0"/>
                        </a:rPr>
                        <a:t>PO11</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C6, A2,</a:t>
                      </a:r>
                    </a:p>
                    <a:p>
                      <a:pPr algn="ctr"/>
                      <a:r>
                        <a:rPr kumimoji="1" lang="en-US" altLang="ja-JP" sz="2000" b="0" dirty="0" smtClean="0">
                          <a:latin typeface="Arial" pitchFamily="34" charset="0"/>
                          <a:cs typeface="Arial" pitchFamily="34" charset="0"/>
                        </a:rPr>
                        <a:t>LL</a:t>
                      </a:r>
                    </a:p>
                  </a:txBody>
                  <a:tcPr/>
                </a:tc>
              </a:tr>
            </a:tbl>
          </a:graphicData>
        </a:graphic>
      </p:graphicFrame>
      <p:cxnSp>
        <p:nvCxnSpPr>
          <p:cNvPr id="6" name="Straight Connector 5"/>
          <p:cNvCxnSpPr/>
          <p:nvPr/>
        </p:nvCxnSpPr>
        <p:spPr>
          <a:xfrm>
            <a:off x="2339752" y="3140968"/>
            <a:ext cx="100811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812360" y="3212976"/>
            <a:ext cx="57606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4139952" y="4077072"/>
            <a:ext cx="100811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7668344" y="4077072"/>
            <a:ext cx="50405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3491880" y="5013176"/>
            <a:ext cx="1008112"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7596336" y="5013176"/>
            <a:ext cx="50405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107504" y="5818038"/>
            <a:ext cx="8784976" cy="923330"/>
          </a:xfrm>
          <a:prstGeom prst="rect">
            <a:avLst/>
          </a:prstGeom>
        </p:spPr>
        <p:txBody>
          <a:bodyPr wrap="square">
            <a:spAutoFit/>
          </a:bodyPr>
          <a:lstStyle/>
          <a:p>
            <a:pPr marL="114300" indent="0">
              <a:buNone/>
            </a:pPr>
            <a:r>
              <a:rPr lang="en-US" altLang="ja-JP" b="1" u="sng" dirty="0"/>
              <a:t>Note:</a:t>
            </a:r>
            <a:r>
              <a:rPr lang="en-US" altLang="ja-JP" b="1" dirty="0"/>
              <a:t> </a:t>
            </a:r>
          </a:p>
          <a:p>
            <a:r>
              <a:rPr lang="en-US" altLang="ja-JP" dirty="0"/>
              <a:t>This course does not need to address all </a:t>
            </a:r>
            <a:r>
              <a:rPr lang="en-US" altLang="ja-JP" dirty="0" err="1"/>
              <a:t>POs.</a:t>
            </a:r>
            <a:endParaRPr lang="en-US" altLang="ja-JP" dirty="0"/>
          </a:p>
          <a:p>
            <a:r>
              <a:rPr lang="en-US" altLang="ja-JP" dirty="0" smtClean="0"/>
              <a:t>The </a:t>
            </a:r>
            <a:r>
              <a:rPr lang="en-US" altLang="ja-JP" dirty="0" err="1" smtClean="0"/>
              <a:t>Pyschomotor</a:t>
            </a:r>
            <a:r>
              <a:rPr lang="en-US" altLang="ja-JP" dirty="0" smtClean="0"/>
              <a:t> domain become unnecessary because no laboratory experiments.</a:t>
            </a:r>
            <a:endParaRPr lang="en-US" altLang="ja-JP" dirty="0"/>
          </a:p>
        </p:txBody>
      </p:sp>
      <p:sp>
        <p:nvSpPr>
          <p:cNvPr id="19" name="Title 2"/>
          <p:cNvSpPr>
            <a:spLocks noGrp="1"/>
          </p:cNvSpPr>
          <p:nvPr>
            <p:ph type="title"/>
          </p:nvPr>
        </p:nvSpPr>
        <p:spPr/>
        <p:txBody>
          <a:bodyPr>
            <a:normAutofit/>
          </a:bodyPr>
          <a:lstStyle/>
          <a:p>
            <a:r>
              <a:rPr lang="en-US" altLang="ja-JP" sz="3200" dirty="0" smtClean="0"/>
              <a:t>Exercise 1 – ANSWER (with taxonomy level)</a:t>
            </a:r>
            <a:endParaRPr kumimoji="1" lang="ja-JP" altLang="en-US" dirty="0"/>
          </a:p>
        </p:txBody>
      </p:sp>
      <p:sp>
        <p:nvSpPr>
          <p:cNvPr id="20" name="Rectangle 19"/>
          <p:cNvSpPr/>
          <p:nvPr/>
        </p:nvSpPr>
        <p:spPr>
          <a:xfrm>
            <a:off x="273164" y="1412776"/>
            <a:ext cx="8072244" cy="461665"/>
          </a:xfrm>
          <a:prstGeom prst="rect">
            <a:avLst/>
          </a:prstGeom>
        </p:spPr>
        <p:txBody>
          <a:bodyPr wrap="square">
            <a:spAutoFit/>
          </a:bodyPr>
          <a:lstStyle/>
          <a:p>
            <a:r>
              <a:rPr lang="en-US" altLang="ja-JP" sz="2400" dirty="0" smtClean="0"/>
              <a:t>EET303 </a:t>
            </a:r>
            <a:r>
              <a:rPr lang="en-US" altLang="ja-JP" sz="2400" dirty="0"/>
              <a:t>Electromagnetic </a:t>
            </a:r>
            <a:r>
              <a:rPr kumimoji="1" lang="en-US" altLang="ja-JP" sz="2400" dirty="0"/>
              <a:t>Theory</a:t>
            </a:r>
            <a:endParaRPr lang="ja-JP" altLang="en-US" sz="2400" dirty="0"/>
          </a:p>
        </p:txBody>
      </p:sp>
    </p:spTree>
    <p:extLst>
      <p:ext uri="{BB962C8B-B14F-4D97-AF65-F5344CB8AC3E}">
        <p14:creationId xmlns:p14="http://schemas.microsoft.com/office/powerpoint/2010/main" val="328840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Assignment</a:t>
            </a:r>
            <a:endParaRPr kumimoji="1" lang="ja-JP" altLang="en-US" dirty="0"/>
          </a:p>
        </p:txBody>
      </p:sp>
      <p:sp>
        <p:nvSpPr>
          <p:cNvPr id="3" name="Content Placeholder 2"/>
          <p:cNvSpPr>
            <a:spLocks noGrp="1"/>
          </p:cNvSpPr>
          <p:nvPr>
            <p:ph idx="1"/>
          </p:nvPr>
        </p:nvSpPr>
        <p:spPr>
          <a:xfrm>
            <a:off x="457200" y="1600200"/>
            <a:ext cx="8435280" cy="4876800"/>
          </a:xfrm>
        </p:spPr>
        <p:txBody>
          <a:bodyPr>
            <a:noAutofit/>
          </a:bodyPr>
          <a:lstStyle/>
          <a:p>
            <a:pPr marL="0" indent="0">
              <a:buNone/>
            </a:pPr>
            <a:r>
              <a:rPr lang="en-US" altLang="ja-JP" sz="2400" dirty="0" smtClean="0"/>
              <a:t>You are assigned as the course coordinator for </a:t>
            </a:r>
            <a:r>
              <a:rPr lang="en-US" altLang="ja-JP" sz="2400" dirty="0"/>
              <a:t>EET445 Final Year </a:t>
            </a:r>
            <a:r>
              <a:rPr lang="en-US" altLang="ja-JP" sz="2400" dirty="0" smtClean="0"/>
              <a:t>Project. After analyzing the information given in Pag</a:t>
            </a:r>
            <a:r>
              <a:rPr lang="en-US" altLang="ja-JP" dirty="0" smtClean="0"/>
              <a:t>e 13</a:t>
            </a:r>
            <a:r>
              <a:rPr lang="en-US" altLang="ja-JP" sz="2400" dirty="0" smtClean="0"/>
              <a:t>, you need to produce THREE (3) statements that could indicate the course outcomes (CO). For each CO, include the possibilities of </a:t>
            </a:r>
            <a:r>
              <a:rPr lang="en-US" altLang="ja-JP" sz="2400" dirty="0" err="1" smtClean="0"/>
              <a:t>programme</a:t>
            </a:r>
            <a:r>
              <a:rPr lang="en-US" altLang="ja-JP" sz="2400" dirty="0" smtClean="0"/>
              <a:t> outcomes (PO1 – PO12), the domain and taxonomy level (C1 – C6, P1 – P7, A1 – A5), and the soft skills, where applicable. You may add additional comments or notes to support your answer.</a:t>
            </a:r>
          </a:p>
          <a:p>
            <a:pPr marL="114300" indent="0">
              <a:buNone/>
            </a:pPr>
            <a:endParaRPr lang="en-US" altLang="ja-JP" sz="800" u="sng" dirty="0" smtClean="0"/>
          </a:p>
          <a:p>
            <a:pPr marL="114300" indent="0">
              <a:buNone/>
            </a:pPr>
            <a:r>
              <a:rPr lang="en-US" altLang="ja-JP" sz="2000" u="sng" dirty="0" smtClean="0"/>
              <a:t>Note:</a:t>
            </a:r>
            <a:r>
              <a:rPr lang="en-US" altLang="ja-JP" sz="2000" dirty="0" smtClean="0"/>
              <a:t> </a:t>
            </a:r>
          </a:p>
          <a:p>
            <a:r>
              <a:rPr lang="en-US" altLang="ja-JP" sz="2000" dirty="0" smtClean="0"/>
              <a:t>This course does not need to address all </a:t>
            </a:r>
            <a:r>
              <a:rPr lang="en-US" altLang="ja-JP" sz="2000" dirty="0" err="1" smtClean="0"/>
              <a:t>POs.</a:t>
            </a:r>
            <a:endParaRPr lang="en-US" altLang="ja-JP" sz="2000" dirty="0" smtClean="0"/>
          </a:p>
          <a:p>
            <a:r>
              <a:rPr lang="en-US" altLang="ja-JP" sz="2000" dirty="0" smtClean="0"/>
              <a:t>Each CO may or may not include all the domains (Cognitive, Psychomotor, Affective). However, this course must has at least TWO (2) domains.</a:t>
            </a:r>
          </a:p>
          <a:p>
            <a:r>
              <a:rPr lang="en-US" altLang="ja-JP" sz="2000" dirty="0" smtClean="0"/>
              <a:t>Identify TWO (2) or more soft skills for this course.</a:t>
            </a:r>
            <a:endParaRPr lang="en-US" altLang="ja-JP" sz="20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spTree>
    <p:extLst>
      <p:ext uri="{BB962C8B-B14F-4D97-AF65-F5344CB8AC3E}">
        <p14:creationId xmlns:p14="http://schemas.microsoft.com/office/powerpoint/2010/main" val="2181476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ja-JP" dirty="0" smtClean="0"/>
              <a:t>Assignment (continued)</a:t>
            </a:r>
            <a:endParaRPr kumimoji="1" lang="ja-JP" altLang="en-US" sz="3200" dirty="0"/>
          </a:p>
        </p:txBody>
      </p:sp>
      <p:sp>
        <p:nvSpPr>
          <p:cNvPr id="5" name="Content Placeholder 4"/>
          <p:cNvSpPr>
            <a:spLocks noGrp="1"/>
          </p:cNvSpPr>
          <p:nvPr>
            <p:ph idx="1"/>
          </p:nvPr>
        </p:nvSpPr>
        <p:spPr>
          <a:ln>
            <a:solidFill>
              <a:srgbClr val="FF0000"/>
            </a:solidFill>
          </a:ln>
        </p:spPr>
        <p:txBody>
          <a:bodyPr>
            <a:normAutofit fontScale="85000" lnSpcReduction="10000"/>
          </a:bodyPr>
          <a:lstStyle/>
          <a:p>
            <a:pPr marL="114300" indent="0">
              <a:buNone/>
            </a:pPr>
            <a:r>
              <a:rPr lang="en-US" altLang="ja-JP" sz="3000" b="1" dirty="0"/>
              <a:t>EET445 Final Year Project</a:t>
            </a:r>
            <a:endParaRPr lang="en-US" altLang="ja-JP" sz="3000" b="1" dirty="0" smtClean="0"/>
          </a:p>
          <a:p>
            <a:pPr marL="114300" indent="0">
              <a:buNone/>
            </a:pPr>
            <a:endParaRPr lang="en-US" altLang="ja-JP" u="sng" dirty="0" smtClean="0"/>
          </a:p>
          <a:p>
            <a:pPr marL="114300" indent="0">
              <a:buNone/>
            </a:pPr>
            <a:r>
              <a:rPr lang="en-US" altLang="ja-JP" u="sng" dirty="0" smtClean="0"/>
              <a:t>COURSE SYNOPSIS :</a:t>
            </a:r>
          </a:p>
          <a:p>
            <a:pPr marL="114300" indent="0">
              <a:buNone/>
            </a:pPr>
            <a:r>
              <a:rPr lang="en-US" altLang="ja-JP" dirty="0" smtClean="0"/>
              <a:t>Small-scaled </a:t>
            </a:r>
            <a:r>
              <a:rPr lang="en-US" altLang="ja-JP" dirty="0"/>
              <a:t>research project that inclined towards designing is necessary for each final-year student. The student will be given an engineering problem (or encourage to identify on their own) and gain expertise by problem solving, investigation, research writing and effective presentation of the research outcome in the form of thesis and seminar. The area of research is mainly on Power Electronics, High Voltage, Electrical Power System &amp; Machine Design. </a:t>
            </a:r>
            <a:endParaRPr lang="en-US" altLang="ja-JP" dirty="0" smtClean="0"/>
          </a:p>
          <a:p>
            <a:pPr marL="114300" indent="0">
              <a:buNone/>
            </a:pPr>
            <a:r>
              <a:rPr lang="en-US" altLang="ja-JP" u="sng" dirty="0" smtClean="0"/>
              <a:t>REFERENCES :</a:t>
            </a:r>
            <a:endParaRPr lang="en-US" altLang="ja-JP" u="sng" dirty="0"/>
          </a:p>
          <a:p>
            <a:pPr marL="114300" indent="0">
              <a:buNone/>
            </a:pPr>
            <a:r>
              <a:rPr lang="en-US" altLang="ja-JP" dirty="0" smtClean="0"/>
              <a:t>Books, thesis, website, related </a:t>
            </a:r>
            <a:r>
              <a:rPr lang="en-US" altLang="ja-JP" dirty="0"/>
              <a:t>journals, </a:t>
            </a:r>
            <a:r>
              <a:rPr lang="en-US" altLang="ja-JP" dirty="0" smtClean="0"/>
              <a:t>proceeding papers </a:t>
            </a:r>
            <a:r>
              <a:rPr lang="en-US" altLang="ja-JP" dirty="0"/>
              <a:t>in </a:t>
            </a:r>
            <a:r>
              <a:rPr lang="en-US" altLang="ja-JP" dirty="0"/>
              <a:t>science, mathematic, and engineering field.</a:t>
            </a:r>
          </a:p>
          <a:p>
            <a:pPr marL="114300" indent="0">
              <a:buNone/>
            </a:pPr>
            <a:r>
              <a:rPr kumimoji="1" lang="en-US" altLang="ja-JP" u="sng" dirty="0" smtClean="0"/>
              <a:t>POSSIBLE ASSESSMENTS : </a:t>
            </a:r>
          </a:p>
          <a:p>
            <a:pPr marL="114300" indent="0">
              <a:buNone/>
            </a:pPr>
            <a:r>
              <a:rPr lang="en-US" altLang="ja-JP" dirty="0" smtClean="0"/>
              <a:t>Presentation, Thesis, Supervisor’s evaluation</a:t>
            </a:r>
            <a:endParaRPr kumimoji="1" lang="ja-JP" alt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1697711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smtClean="0"/>
              <a:t>Assignment Submission</a:t>
            </a:r>
            <a:endParaRPr kumimoji="1" lang="ja-JP" altLang="en-US" dirty="0"/>
          </a:p>
        </p:txBody>
      </p:sp>
      <p:sp>
        <p:nvSpPr>
          <p:cNvPr id="6" name="Content Placeholder 5"/>
          <p:cNvSpPr>
            <a:spLocks noGrp="1"/>
          </p:cNvSpPr>
          <p:nvPr>
            <p:ph idx="1"/>
          </p:nvPr>
        </p:nvSpPr>
        <p:spPr/>
        <p:txBody>
          <a:bodyPr/>
          <a:lstStyle/>
          <a:p>
            <a:r>
              <a:rPr lang="en-US" altLang="ja-JP" dirty="0" smtClean="0"/>
              <a:t>Group assignment</a:t>
            </a:r>
          </a:p>
          <a:p>
            <a:r>
              <a:rPr lang="en-US" altLang="ja-JP" dirty="0" smtClean="0"/>
              <a:t>Handwritten or typewritten assignment</a:t>
            </a:r>
          </a:p>
          <a:p>
            <a:r>
              <a:rPr lang="en-US" altLang="ja-JP" dirty="0" smtClean="0"/>
              <a:t>A4 size, free </a:t>
            </a:r>
            <a:r>
              <a:rPr lang="en-US" altLang="ja-JP" dirty="0"/>
              <a:t>format</a:t>
            </a:r>
          </a:p>
          <a:p>
            <a:r>
              <a:rPr lang="en-US" altLang="ja-JP" sz="2800" dirty="0" smtClean="0">
                <a:solidFill>
                  <a:srgbClr val="FF0000"/>
                </a:solidFill>
              </a:rPr>
              <a:t>DATELINE : </a:t>
            </a:r>
          </a:p>
          <a:p>
            <a:pPr marL="0" indent="0">
              <a:buNone/>
            </a:pPr>
            <a:r>
              <a:rPr lang="en-US" altLang="ja-JP" sz="2800" dirty="0">
                <a:solidFill>
                  <a:srgbClr val="FF0000"/>
                </a:solidFill>
              </a:rPr>
              <a:t>	</a:t>
            </a:r>
            <a:r>
              <a:rPr lang="en-US" altLang="ja-JP" sz="2800" dirty="0" smtClean="0">
                <a:solidFill>
                  <a:srgbClr val="FF0000"/>
                </a:solidFill>
              </a:rPr>
              <a:t>Friday  21 October 2016 by 17:00 (strict!)</a:t>
            </a:r>
            <a:endParaRPr kumimoji="1" lang="ja-JP" altLang="en-US" sz="2800" dirty="0">
              <a:solidFill>
                <a:srgbClr val="FF0000"/>
              </a:solidFil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86091374"/>
              </p:ext>
            </p:extLst>
          </p:nvPr>
        </p:nvGraphicFramePr>
        <p:xfrm>
          <a:off x="530005" y="4208864"/>
          <a:ext cx="7848872" cy="2316480"/>
        </p:xfrm>
        <a:graphic>
          <a:graphicData uri="http://schemas.openxmlformats.org/drawingml/2006/table">
            <a:tbl>
              <a:tblPr firstRow="1" bandRow="1">
                <a:tableStyleId>{5C22544A-7EE6-4342-B048-85BDC9FD1C3A}</a:tableStyleId>
              </a:tblPr>
              <a:tblGrid>
                <a:gridCol w="2032000"/>
                <a:gridCol w="2936552"/>
                <a:gridCol w="2880320"/>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smtClean="0"/>
                        <a:t>LATIFAH MOHAMED (</a:t>
                      </a:r>
                      <a:r>
                        <a:rPr kumimoji="1" lang="en-US" altLang="ja-JP" sz="2800" dirty="0" err="1" smtClean="0"/>
                        <a:t>Ph.D</a:t>
                      </a:r>
                      <a:r>
                        <a:rPr kumimoji="1" lang="en-US" altLang="ja-JP" sz="2800" dirty="0" smtClean="0"/>
                        <a:t>)</a:t>
                      </a:r>
                    </a:p>
                  </a:txBody>
                  <a:tcPr/>
                </a:tc>
                <a:tc hMerge="1">
                  <a:txBody>
                    <a:bodyPr/>
                    <a:lstStyle/>
                    <a:p>
                      <a:endParaRPr kumimoji="1" lang="ja-JP" altLang="en-US" dirty="0"/>
                    </a:p>
                  </a:txBody>
                  <a:tcPr/>
                </a:tc>
                <a:tc>
                  <a:txBody>
                    <a:bodyPr/>
                    <a:lstStyle/>
                    <a:p>
                      <a:pPr algn="ctr"/>
                      <a:r>
                        <a:rPr kumimoji="1" lang="en-US" altLang="ja-JP" sz="1600" dirty="0" smtClean="0"/>
                        <a:t>Remarks</a:t>
                      </a:r>
                      <a:endParaRPr kumimoji="1" lang="ja-JP" altLang="en-US" sz="1600" dirty="0"/>
                    </a:p>
                  </a:txBody>
                  <a:tcPr/>
                </a:tc>
              </a:tr>
              <a:tr h="370840">
                <a:tc>
                  <a:txBody>
                    <a:bodyPr/>
                    <a:lstStyle/>
                    <a:p>
                      <a:r>
                        <a:rPr kumimoji="1" lang="en-US" altLang="ja-JP" sz="2000" dirty="0" smtClean="0"/>
                        <a:t>Room</a:t>
                      </a:r>
                      <a:r>
                        <a:rPr kumimoji="1" lang="en-US" altLang="ja-JP" sz="2000" baseline="0" dirty="0" smtClean="0"/>
                        <a:t> No.</a:t>
                      </a:r>
                      <a:endParaRPr kumimoji="1" lang="ja-JP"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dirty="0" smtClean="0"/>
                        <a:t>BLOCK 1, GROUND FLOOR, A (01</a:t>
                      </a:r>
                      <a:r>
                        <a:rPr lang="en-US" altLang="ja-JP" sz="2000" baseline="0" dirty="0" smtClean="0"/>
                        <a:t> – 00 – A)</a:t>
                      </a:r>
                      <a:endParaRPr kumimoji="1" lang="en-US" altLang="ja-JP" sz="2000" dirty="0" smtClean="0"/>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t>MONDAY – FRIDAY (except public holidays)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000" dirty="0" smtClean="0"/>
                        <a:t>9:00 – 17:00</a:t>
                      </a:r>
                    </a:p>
                  </a:txBody>
                  <a:tcPr/>
                </a:tc>
              </a:tr>
              <a:tr h="370840">
                <a:tc>
                  <a:txBody>
                    <a:bodyPr/>
                    <a:lstStyle/>
                    <a:p>
                      <a:r>
                        <a:rPr kumimoji="1" lang="en-US" altLang="ja-JP" sz="2000" dirty="0" smtClean="0"/>
                        <a:t>Contact No.</a:t>
                      </a:r>
                      <a:endParaRPr kumimoji="1" lang="ja-JP" altLang="en-US" sz="2000" dirty="0"/>
                    </a:p>
                  </a:txBody>
                  <a:tcPr/>
                </a:tc>
                <a:tc>
                  <a:txBody>
                    <a:bodyPr/>
                    <a:lstStyle/>
                    <a:p>
                      <a:r>
                        <a:rPr lang="en-US" altLang="ja-JP" sz="2000" dirty="0" smtClean="0"/>
                        <a:t>019 – 5535878</a:t>
                      </a:r>
                      <a:endParaRPr kumimoji="1" lang="ja-JP" altLang="en-US" sz="2000"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2800" dirty="0" smtClean="0"/>
                    </a:p>
                  </a:txBody>
                  <a:tcPr/>
                </a:tc>
              </a:tr>
              <a:tr h="370840">
                <a:tc>
                  <a:txBody>
                    <a:bodyPr/>
                    <a:lstStyle/>
                    <a:p>
                      <a:r>
                        <a:rPr kumimoji="1" lang="en-US" altLang="ja-JP" sz="2000" dirty="0" smtClean="0"/>
                        <a:t>E-mail</a:t>
                      </a:r>
                      <a:endParaRPr kumimoji="1" lang="ja-JP"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dirty="0" smtClean="0">
                          <a:hlinkClick r:id="rId2"/>
                        </a:rPr>
                        <a:t>latifah@unimap.edu.my</a:t>
                      </a:r>
                      <a:endParaRPr kumimoji="1" lang="ja-JP" altLang="en-US" sz="2000" dirty="0" smtClean="0"/>
                    </a:p>
                  </a:txBody>
                  <a:tcPr/>
                </a:tc>
                <a:tc>
                  <a:txBody>
                    <a:bodyPr/>
                    <a:lstStyle/>
                    <a:p>
                      <a:pPr algn="ctr"/>
                      <a:r>
                        <a:rPr lang="en-US" altLang="ja-JP" sz="2000" dirty="0" smtClean="0"/>
                        <a:t>Anytime</a:t>
                      </a:r>
                    </a:p>
                    <a:p>
                      <a:pPr algn="ctr"/>
                      <a:r>
                        <a:rPr kumimoji="1" lang="en-US" altLang="ja-JP" sz="2000" dirty="0" smtClean="0"/>
                        <a:t>Subject : EET142</a:t>
                      </a:r>
                      <a:endParaRPr kumimoji="1" lang="ja-JP" altLang="en-US" sz="2000" dirty="0"/>
                    </a:p>
                  </a:txBody>
                  <a:tcPr/>
                </a:tc>
              </a:tr>
            </a:tbl>
          </a:graphicData>
        </a:graphic>
      </p:graphicFrame>
    </p:spTree>
    <p:extLst>
      <p:ext uri="{BB962C8B-B14F-4D97-AF65-F5344CB8AC3E}">
        <p14:creationId xmlns:p14="http://schemas.microsoft.com/office/powerpoint/2010/main" val="277969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Soft Skills (Affective Domain)</a:t>
            </a:r>
            <a:endParaRPr kumimoji="1" lang="ja-JP" altLang="en-US" dirty="0"/>
          </a:p>
        </p:txBody>
      </p:sp>
      <p:sp>
        <p:nvSpPr>
          <p:cNvPr id="3" name="Content Placeholder 2"/>
          <p:cNvSpPr>
            <a:spLocks noGrp="1"/>
          </p:cNvSpPr>
          <p:nvPr>
            <p:ph idx="1"/>
          </p:nvPr>
        </p:nvSpPr>
        <p:spPr/>
        <p:txBody>
          <a:bodyPr>
            <a:normAutofit lnSpcReduction="10000"/>
          </a:bodyPr>
          <a:lstStyle/>
          <a:p>
            <a:r>
              <a:rPr lang="en-US" altLang="ja-JP" dirty="0" smtClean="0"/>
              <a:t>Hard skills : </a:t>
            </a:r>
          </a:p>
          <a:p>
            <a:pPr lvl="1"/>
            <a:r>
              <a:rPr lang="en-US" altLang="ja-JP" dirty="0" smtClean="0"/>
              <a:t>describe </a:t>
            </a:r>
            <a:r>
              <a:rPr lang="en-US" altLang="ja-JP" dirty="0"/>
              <a:t>a </a:t>
            </a:r>
            <a:r>
              <a:rPr lang="en-US" altLang="ja-JP" dirty="0">
                <a:solidFill>
                  <a:srgbClr val="FF0000"/>
                </a:solidFill>
              </a:rPr>
              <a:t>person's technical skill</a:t>
            </a:r>
            <a:r>
              <a:rPr lang="en-US" altLang="ja-JP" dirty="0"/>
              <a:t> set and ability to </a:t>
            </a:r>
            <a:r>
              <a:rPr lang="en-US" altLang="ja-JP" dirty="0">
                <a:solidFill>
                  <a:srgbClr val="FF0000"/>
                </a:solidFill>
              </a:rPr>
              <a:t>perform specific </a:t>
            </a:r>
            <a:r>
              <a:rPr lang="en-US" altLang="ja-JP" dirty="0" smtClean="0">
                <a:solidFill>
                  <a:srgbClr val="FF0000"/>
                </a:solidFill>
              </a:rPr>
              <a:t>tasks</a:t>
            </a:r>
            <a:r>
              <a:rPr lang="en-US" altLang="ja-JP" dirty="0" smtClean="0"/>
              <a:t>.</a:t>
            </a:r>
          </a:p>
          <a:p>
            <a:r>
              <a:rPr lang="en-US" altLang="ja-JP" dirty="0" smtClean="0"/>
              <a:t>Soft skills : </a:t>
            </a:r>
          </a:p>
          <a:p>
            <a:pPr lvl="1"/>
            <a:r>
              <a:rPr lang="en-US" altLang="ja-JP" dirty="0" smtClean="0"/>
              <a:t>Soft </a:t>
            </a:r>
            <a:r>
              <a:rPr lang="en-US" altLang="ja-JP" dirty="0"/>
              <a:t>skills is a synonym for "people skills." </a:t>
            </a:r>
            <a:endParaRPr lang="en-US" altLang="ja-JP" dirty="0" smtClean="0"/>
          </a:p>
          <a:p>
            <a:pPr lvl="1"/>
            <a:r>
              <a:rPr lang="en-US" altLang="ja-JP" dirty="0" smtClean="0"/>
              <a:t>The </a:t>
            </a:r>
            <a:r>
              <a:rPr lang="en-US" altLang="ja-JP" dirty="0"/>
              <a:t>term describes those </a:t>
            </a:r>
            <a:r>
              <a:rPr lang="en-US" altLang="ja-JP" dirty="0">
                <a:solidFill>
                  <a:srgbClr val="FF0000"/>
                </a:solidFill>
              </a:rPr>
              <a:t>personal attributes</a:t>
            </a:r>
            <a:r>
              <a:rPr lang="en-US" altLang="ja-JP" dirty="0"/>
              <a:t> that indicate a high level </a:t>
            </a:r>
            <a:r>
              <a:rPr lang="en-US" altLang="ja-JP" dirty="0" smtClean="0"/>
              <a:t>of </a:t>
            </a:r>
            <a:r>
              <a:rPr lang="en-US" altLang="ja-JP" dirty="0" smtClean="0">
                <a:solidFill>
                  <a:srgbClr val="FF0000"/>
                </a:solidFill>
              </a:rPr>
              <a:t>emotional intelligence</a:t>
            </a:r>
            <a:r>
              <a:rPr lang="en-US" altLang="ja-JP" dirty="0" smtClean="0"/>
              <a:t>.</a:t>
            </a:r>
            <a:endParaRPr lang="en-US" altLang="ja-JP" dirty="0"/>
          </a:p>
          <a:p>
            <a:pPr lvl="1"/>
            <a:r>
              <a:rPr lang="en-US" altLang="ja-JP" dirty="0" smtClean="0"/>
              <a:t>These skills are </a:t>
            </a:r>
            <a:r>
              <a:rPr lang="en-US" altLang="ja-JP" dirty="0"/>
              <a:t>broadly applicable across job titles and </a:t>
            </a:r>
            <a:r>
              <a:rPr lang="en-US" altLang="ja-JP" dirty="0" smtClean="0"/>
              <a:t>industries.</a:t>
            </a:r>
          </a:p>
          <a:p>
            <a:pPr lvl="1"/>
            <a:endParaRPr lang="en-US" altLang="ja-JP" dirty="0" smtClean="0"/>
          </a:p>
          <a:p>
            <a:r>
              <a:rPr lang="en-US" altLang="ja-JP" dirty="0" smtClean="0"/>
              <a:t>In </a:t>
            </a:r>
            <a:r>
              <a:rPr lang="en-US" altLang="ja-JP" dirty="0"/>
              <a:t>addition to the </a:t>
            </a:r>
            <a:r>
              <a:rPr lang="en-US" altLang="ja-JP" dirty="0" smtClean="0"/>
              <a:t>knowledge, students </a:t>
            </a:r>
            <a:r>
              <a:rPr lang="en-US" altLang="ja-JP" dirty="0"/>
              <a:t>will develop their </a:t>
            </a:r>
            <a:r>
              <a:rPr lang="en-US" altLang="ja-JP" dirty="0" smtClean="0"/>
              <a:t>self-assurance, self-awareness, social </a:t>
            </a:r>
            <a:r>
              <a:rPr lang="en-US" altLang="ja-JP" dirty="0"/>
              <a:t>and </a:t>
            </a:r>
            <a:r>
              <a:rPr lang="en-US" altLang="ja-JP" dirty="0" smtClean="0"/>
              <a:t>student-life </a:t>
            </a:r>
            <a:r>
              <a:rPr lang="en-US" altLang="ja-JP" dirty="0"/>
              <a:t>skills</a:t>
            </a:r>
            <a:r>
              <a:rPr lang="en-US" altLang="ja-JP" dirty="0" smtClean="0"/>
              <a:t>, as </a:t>
            </a:r>
            <a:r>
              <a:rPr lang="en-US" altLang="ja-JP" dirty="0"/>
              <a:t>well as </a:t>
            </a:r>
            <a:r>
              <a:rPr lang="en-US" altLang="ja-JP" dirty="0" smtClean="0"/>
              <a:t>their emotional well-being. </a:t>
            </a:r>
          </a:p>
          <a:p>
            <a:r>
              <a:rPr lang="en-US" altLang="ja-JP" dirty="0"/>
              <a:t>T</a:t>
            </a:r>
            <a:r>
              <a:rPr lang="en-US" altLang="ja-JP" dirty="0" smtClean="0"/>
              <a:t>he soft skills will help students search new opportunities and reach </a:t>
            </a:r>
            <a:r>
              <a:rPr lang="en-US" altLang="ja-JP" dirty="0"/>
              <a:t>their potential in </a:t>
            </a:r>
            <a:r>
              <a:rPr lang="en-US" altLang="ja-JP" dirty="0" smtClean="0"/>
              <a:t>life.</a:t>
            </a:r>
            <a:endParaRPr lang="en-US" altLang="ja-JP" dirty="0"/>
          </a:p>
          <a:p>
            <a:endParaRPr kumimoji="1" lang="en-US" altLang="ja-JP"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
        <p:nvSpPr>
          <p:cNvPr id="7" name="Rectangle 6"/>
          <p:cNvSpPr/>
          <p:nvPr/>
        </p:nvSpPr>
        <p:spPr>
          <a:xfrm>
            <a:off x="3635896" y="6466506"/>
            <a:ext cx="5364088" cy="307777"/>
          </a:xfrm>
          <a:prstGeom prst="rect">
            <a:avLst/>
          </a:prstGeom>
        </p:spPr>
        <p:txBody>
          <a:bodyPr wrap="square">
            <a:spAutoFit/>
          </a:bodyPr>
          <a:lstStyle/>
          <a:p>
            <a:r>
              <a:rPr lang="en-US" altLang="ja-JP" sz="1400" dirty="0" smtClean="0"/>
              <a:t>Source : http</a:t>
            </a:r>
            <a:r>
              <a:rPr lang="en-US" altLang="ja-JP" sz="1400" dirty="0"/>
              <a:t>://searchcio.techtarget.com/definition/soft-skills</a:t>
            </a:r>
            <a:endParaRPr lang="ja-JP" altLang="en-US" sz="1400" dirty="0"/>
          </a:p>
        </p:txBody>
      </p:sp>
    </p:spTree>
    <p:extLst>
      <p:ext uri="{BB962C8B-B14F-4D97-AF65-F5344CB8AC3E}">
        <p14:creationId xmlns:p14="http://schemas.microsoft.com/office/powerpoint/2010/main" val="2104924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Examples of Sof</a:t>
            </a:r>
            <a:r>
              <a:rPr lang="en-US" altLang="ja-JP" dirty="0" smtClean="0"/>
              <a:t>t Skills</a:t>
            </a:r>
            <a:endParaRPr kumimoji="1" lang="ja-JP" altLang="en-US" dirty="0"/>
          </a:p>
        </p:txBody>
      </p:sp>
      <p:sp>
        <p:nvSpPr>
          <p:cNvPr id="3" name="Content Placeholder 2"/>
          <p:cNvSpPr>
            <a:spLocks noGrp="1"/>
          </p:cNvSpPr>
          <p:nvPr>
            <p:ph idx="1"/>
          </p:nvPr>
        </p:nvSpPr>
        <p:spPr/>
        <p:txBody>
          <a:bodyPr>
            <a:normAutofit fontScale="92500" lnSpcReduction="10000"/>
          </a:bodyPr>
          <a:lstStyle/>
          <a:p>
            <a:r>
              <a:rPr lang="en-US" altLang="ja-JP" dirty="0"/>
              <a:t>Good manners, optimism, common sense, a sense of humor, empathy and the ability to collaborate and </a:t>
            </a:r>
            <a:r>
              <a:rPr lang="en-US" altLang="ja-JP" dirty="0" smtClean="0"/>
              <a:t>negotiate. </a:t>
            </a:r>
          </a:p>
          <a:p>
            <a:r>
              <a:rPr lang="en-US" altLang="ja-JP" dirty="0" smtClean="0"/>
              <a:t>Situational </a:t>
            </a:r>
            <a:r>
              <a:rPr lang="en-US" altLang="ja-JP" dirty="0"/>
              <a:t>awareness and the ability to read a situation </a:t>
            </a:r>
            <a:r>
              <a:rPr lang="en-US" altLang="ja-JP" dirty="0" smtClean="0"/>
              <a:t>and response </a:t>
            </a:r>
            <a:r>
              <a:rPr lang="en-US" altLang="ja-JP" dirty="0"/>
              <a:t>that yields the best result for all involved</a:t>
            </a:r>
            <a:r>
              <a:rPr lang="en-US" altLang="ja-JP" dirty="0" smtClean="0"/>
              <a:t>.</a:t>
            </a:r>
          </a:p>
          <a:p>
            <a:r>
              <a:rPr lang="en-US" altLang="ja-JP" dirty="0" smtClean="0"/>
              <a:t>An </a:t>
            </a:r>
            <a:r>
              <a:rPr lang="en-US" altLang="ja-JP" dirty="0"/>
              <a:t>employee with </a:t>
            </a:r>
            <a:r>
              <a:rPr lang="en-US" altLang="ja-JP" dirty="0"/>
              <a:t>adaptability</a:t>
            </a:r>
            <a:r>
              <a:rPr lang="en-US" altLang="ja-JP" dirty="0" smtClean="0"/>
              <a:t> </a:t>
            </a:r>
            <a:r>
              <a:rPr lang="en-US" altLang="ja-JP" dirty="0"/>
              <a:t>has the ability to work in various situations equally well and move from one situation to another with ease and grace. </a:t>
            </a:r>
            <a:endParaRPr lang="en-US" altLang="ja-JP" dirty="0" smtClean="0"/>
          </a:p>
          <a:p>
            <a:r>
              <a:rPr lang="en-US" altLang="ja-JP" dirty="0" smtClean="0"/>
              <a:t>The ability to be diplomatic and respectful even when there are disagreements.</a:t>
            </a:r>
          </a:p>
          <a:p>
            <a:r>
              <a:rPr lang="en-US" altLang="ja-JP" dirty="0"/>
              <a:t>An employee with a high level of emotional intelligence has good communication skills. He can clearly articulate goals and can work in a team. He knows when to take a leadership role and when to sit back. He knows when to speak, when to listen and when to suggest a compromise</a:t>
            </a:r>
            <a:r>
              <a:rPr lang="en-US" altLang="ja-JP" dirty="0" smtClean="0"/>
              <a:t>.</a:t>
            </a:r>
          </a:p>
          <a:p>
            <a:pPr marL="0" indent="0">
              <a:buNone/>
            </a:pPr>
            <a:endParaRPr kumimoji="1" lang="ja-JP" alt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Tree>
    <p:extLst>
      <p:ext uri="{BB962C8B-B14F-4D97-AF65-F5344CB8AC3E}">
        <p14:creationId xmlns:p14="http://schemas.microsoft.com/office/powerpoint/2010/main" val="309547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
        <p:nvSpPr>
          <p:cNvPr id="5" name="Rectangle 4"/>
          <p:cNvSpPr/>
          <p:nvPr/>
        </p:nvSpPr>
        <p:spPr>
          <a:xfrm>
            <a:off x="348780" y="2492896"/>
            <a:ext cx="8136904" cy="1077218"/>
          </a:xfrm>
          <a:prstGeom prst="rect">
            <a:avLst/>
          </a:prstGeom>
          <a:solidFill>
            <a:schemeClr val="bg2">
              <a:lumMod val="75000"/>
            </a:schemeClr>
          </a:solidFill>
          <a:ln>
            <a:solidFill>
              <a:srgbClr val="FF0000"/>
            </a:solidFill>
          </a:ln>
        </p:spPr>
        <p:txBody>
          <a:bodyPr wrap="square">
            <a:spAutoFit/>
          </a:bodyPr>
          <a:lstStyle/>
          <a:p>
            <a:pPr algn="ctr"/>
            <a:r>
              <a:rPr lang="en-US" altLang="ja-JP" sz="3200" b="1" dirty="0">
                <a:solidFill>
                  <a:srgbClr val="0070C0"/>
                </a:solidFill>
              </a:rPr>
              <a:t>It's often said that hard skills will get you an </a:t>
            </a:r>
            <a:r>
              <a:rPr lang="en-US" altLang="ja-JP" sz="3200" b="1" dirty="0" smtClean="0">
                <a:solidFill>
                  <a:srgbClr val="0070C0"/>
                </a:solidFill>
              </a:rPr>
              <a:t>interview</a:t>
            </a:r>
            <a:endParaRPr lang="ja-JP" altLang="en-US" sz="3200" b="1" dirty="0">
              <a:solidFill>
                <a:srgbClr val="0070C0"/>
              </a:solidFill>
            </a:endParaRPr>
          </a:p>
        </p:txBody>
      </p:sp>
      <p:sp>
        <p:nvSpPr>
          <p:cNvPr id="6" name="Rectangle 5"/>
          <p:cNvSpPr/>
          <p:nvPr/>
        </p:nvSpPr>
        <p:spPr>
          <a:xfrm>
            <a:off x="348780" y="3787738"/>
            <a:ext cx="8136904" cy="1077218"/>
          </a:xfrm>
          <a:prstGeom prst="rect">
            <a:avLst/>
          </a:prstGeom>
          <a:solidFill>
            <a:srgbClr val="FFFF00"/>
          </a:solidFill>
          <a:ln>
            <a:solidFill>
              <a:srgbClr val="FF0000"/>
            </a:solidFill>
          </a:ln>
        </p:spPr>
        <p:txBody>
          <a:bodyPr wrap="square">
            <a:spAutoFit/>
          </a:bodyPr>
          <a:lstStyle/>
          <a:p>
            <a:pPr algn="ctr"/>
            <a:r>
              <a:rPr lang="en-US" altLang="ja-JP" sz="3200" b="1" dirty="0">
                <a:solidFill>
                  <a:srgbClr val="0070C0"/>
                </a:solidFill>
              </a:rPr>
              <a:t>but you </a:t>
            </a:r>
            <a:r>
              <a:rPr lang="en-US" altLang="ja-JP" sz="3200" b="1" dirty="0">
                <a:solidFill>
                  <a:srgbClr val="FF0000"/>
                </a:solidFill>
              </a:rPr>
              <a:t>need soft skills </a:t>
            </a:r>
            <a:r>
              <a:rPr lang="en-US" altLang="ja-JP" sz="3200" b="1" dirty="0">
                <a:solidFill>
                  <a:srgbClr val="0070C0"/>
                </a:solidFill>
              </a:rPr>
              <a:t>to get -- and keep -- the job.</a:t>
            </a:r>
            <a:endParaRPr lang="ja-JP" altLang="en-US" sz="3200" b="1" dirty="0">
              <a:solidFill>
                <a:srgbClr val="0070C0"/>
              </a:solidFill>
            </a:endParaRPr>
          </a:p>
        </p:txBody>
      </p:sp>
    </p:spTree>
    <p:extLst>
      <p:ext uri="{BB962C8B-B14F-4D97-AF65-F5344CB8AC3E}">
        <p14:creationId xmlns:p14="http://schemas.microsoft.com/office/powerpoint/2010/main" val="254084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Soft Skills Outlined by MOHE</a:t>
            </a:r>
            <a:endParaRPr kumimoji="1" lang="ja-JP" altLang="en-US" dirty="0"/>
          </a:p>
        </p:txBody>
      </p:sp>
      <p:sp>
        <p:nvSpPr>
          <p:cNvPr id="3" name="Content Placeholder 2"/>
          <p:cNvSpPr>
            <a:spLocks noGrp="1"/>
          </p:cNvSpPr>
          <p:nvPr>
            <p:ph idx="1"/>
          </p:nvPr>
        </p:nvSpPr>
        <p:spPr/>
        <p:txBody>
          <a:bodyPr>
            <a:normAutofit/>
          </a:bodyPr>
          <a:lstStyle/>
          <a:p>
            <a:r>
              <a:rPr lang="en-US" altLang="ja-JP" sz="2800" dirty="0" smtClean="0"/>
              <a:t>Minister of Higher Education (MOHE)’s </a:t>
            </a:r>
            <a:r>
              <a:rPr lang="en-US" altLang="ja-JP" sz="2800" dirty="0"/>
              <a:t>Soft Skills Requirements :- </a:t>
            </a:r>
            <a:endParaRPr lang="en-US" altLang="ja-JP" sz="2800" dirty="0" smtClean="0"/>
          </a:p>
          <a:p>
            <a:pPr marL="457200" indent="-457200">
              <a:buFont typeface="+mj-lt"/>
              <a:buAutoNum type="arabicPeriod"/>
            </a:pPr>
            <a:r>
              <a:rPr lang="en-US" altLang="ja-JP" dirty="0" smtClean="0"/>
              <a:t>Communication Skills (CS)</a:t>
            </a:r>
          </a:p>
          <a:p>
            <a:pPr marL="457200" indent="-457200">
              <a:buFont typeface="+mj-lt"/>
              <a:buAutoNum type="arabicPeriod"/>
            </a:pPr>
            <a:r>
              <a:rPr lang="en-US" altLang="ja-JP" dirty="0" smtClean="0"/>
              <a:t>Critical </a:t>
            </a:r>
            <a:r>
              <a:rPr lang="en-US" altLang="ja-JP" dirty="0"/>
              <a:t>Thinking and Problem </a:t>
            </a:r>
            <a:r>
              <a:rPr lang="en-US" altLang="ja-JP" dirty="0" smtClean="0"/>
              <a:t>Solving (CTPS)</a:t>
            </a:r>
          </a:p>
          <a:p>
            <a:pPr marL="457200" indent="-457200">
              <a:buFont typeface="+mj-lt"/>
              <a:buAutoNum type="arabicPeriod"/>
            </a:pPr>
            <a:r>
              <a:rPr lang="en-US" altLang="ja-JP" dirty="0" smtClean="0"/>
              <a:t>Life-long </a:t>
            </a:r>
            <a:r>
              <a:rPr lang="en-US" altLang="ja-JP" dirty="0"/>
              <a:t>learning and Information </a:t>
            </a:r>
            <a:r>
              <a:rPr lang="en-US" altLang="ja-JP" dirty="0" smtClean="0"/>
              <a:t>Management (LL)</a:t>
            </a:r>
          </a:p>
          <a:p>
            <a:pPr marL="457200" indent="-457200">
              <a:buFont typeface="+mj-lt"/>
              <a:buAutoNum type="arabicPeriod"/>
            </a:pPr>
            <a:r>
              <a:rPr lang="en-US" altLang="ja-JP" dirty="0" smtClean="0"/>
              <a:t>Team work Skills (TS)</a:t>
            </a:r>
          </a:p>
          <a:p>
            <a:pPr marL="457200" indent="-457200">
              <a:buFont typeface="+mj-lt"/>
              <a:buAutoNum type="arabicPeriod"/>
            </a:pPr>
            <a:r>
              <a:rPr lang="en-US" altLang="ja-JP" dirty="0" smtClean="0"/>
              <a:t>Entrepreneurship Skills (ES)</a:t>
            </a:r>
          </a:p>
          <a:p>
            <a:pPr marL="457200" indent="-457200">
              <a:buFont typeface="+mj-lt"/>
              <a:buAutoNum type="arabicPeriod"/>
            </a:pPr>
            <a:r>
              <a:rPr lang="en-US" altLang="ja-JP" dirty="0" smtClean="0"/>
              <a:t>Professional </a:t>
            </a:r>
            <a:r>
              <a:rPr lang="en-US" altLang="ja-JP" dirty="0"/>
              <a:t>Ethics and </a:t>
            </a:r>
            <a:r>
              <a:rPr lang="en-US" altLang="ja-JP" dirty="0" smtClean="0"/>
              <a:t>Moral (EM)</a:t>
            </a:r>
          </a:p>
          <a:p>
            <a:pPr marL="457200" indent="-457200">
              <a:buFont typeface="+mj-lt"/>
              <a:buAutoNum type="arabicPeriod"/>
            </a:pPr>
            <a:r>
              <a:rPr lang="en-US" altLang="ja-JP" dirty="0" smtClean="0"/>
              <a:t>Leadership Skills (LS)</a:t>
            </a:r>
            <a:endParaRPr kumimoji="1" lang="ja-JP" alt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sp>
        <p:nvSpPr>
          <p:cNvPr id="6" name="Title 2"/>
          <p:cNvSpPr txBox="1">
            <a:spLocks/>
          </p:cNvSpPr>
          <p:nvPr/>
        </p:nvSpPr>
        <p:spPr>
          <a:xfrm>
            <a:off x="1403648" y="5661248"/>
            <a:ext cx="6717432" cy="1152128"/>
          </a:xfrm>
          <a:prstGeom prst="rect">
            <a:avLst/>
          </a:prstGeom>
          <a:solidFill>
            <a:schemeClr val="accent6">
              <a:lumMod val="20000"/>
              <a:lumOff val="80000"/>
            </a:schemeClr>
          </a:solidFill>
          <a:ln>
            <a:solidFill>
              <a:srgbClr val="FF0000"/>
            </a:solidFill>
          </a:ln>
        </p:spPr>
        <p:txBody>
          <a:bodyPr vert="horz" lIns="91440" tIns="45720" rIns="91440" bIns="45720" rtlCol="0" anchor="ctr">
            <a:normAutofit fontScale="92500"/>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pPr algn="ctr"/>
            <a:r>
              <a:rPr lang="en-US" altLang="ja-JP" sz="2800" dirty="0" smtClean="0">
                <a:solidFill>
                  <a:schemeClr val="tx1"/>
                </a:solidFill>
              </a:rPr>
              <a:t>Can you identify the domain and </a:t>
            </a:r>
            <a:r>
              <a:rPr lang="en-US" altLang="ja-JP" sz="2800" dirty="0" smtClean="0">
                <a:solidFill>
                  <a:srgbClr val="FF0000"/>
                </a:solidFill>
              </a:rPr>
              <a:t>SOFT SKILLS </a:t>
            </a:r>
            <a:r>
              <a:rPr lang="en-US" altLang="ja-JP" sz="2800" dirty="0" smtClean="0">
                <a:solidFill>
                  <a:schemeClr val="tx1"/>
                </a:solidFill>
              </a:rPr>
              <a:t>in the PO statements? (where applicable)</a:t>
            </a:r>
            <a:endParaRPr lang="ja-JP" altLang="en-US" sz="2800" dirty="0">
              <a:solidFill>
                <a:schemeClr val="tx1"/>
              </a:solidFill>
            </a:endParaRPr>
          </a:p>
        </p:txBody>
      </p:sp>
    </p:spTree>
    <p:extLst>
      <p:ext uri="{BB962C8B-B14F-4D97-AF65-F5344CB8AC3E}">
        <p14:creationId xmlns:p14="http://schemas.microsoft.com/office/powerpoint/2010/main" val="420471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9384"/>
            <a:ext cx="9144000" cy="735360"/>
          </a:xfrm>
        </p:spPr>
        <p:txBody>
          <a:bodyPr>
            <a:noAutofit/>
          </a:bodyPr>
          <a:lstStyle/>
          <a:p>
            <a:pPr algn="ctr"/>
            <a:r>
              <a:rPr lang="en-US" altLang="ja-JP" sz="2800" dirty="0" smtClean="0">
                <a:ea typeface="MS PGothic" pitchFamily="34" charset="-128"/>
                <a:cs typeface="Arial" pitchFamily="34" charset="0"/>
              </a:rPr>
              <a:t>Contribution of Soft Skills in </a:t>
            </a:r>
            <a:r>
              <a:rPr lang="en-US" altLang="ja-JP" sz="2800" dirty="0" err="1" smtClean="0">
                <a:ea typeface="MS PGothic" pitchFamily="34" charset="-128"/>
                <a:cs typeface="Arial" pitchFamily="34" charset="0"/>
              </a:rPr>
              <a:t>Programme</a:t>
            </a:r>
            <a:r>
              <a:rPr lang="en-US" altLang="ja-JP" sz="2800" dirty="0" smtClean="0">
                <a:ea typeface="MS PGothic" pitchFamily="34" charset="-128"/>
                <a:cs typeface="Arial" pitchFamily="34" charset="0"/>
              </a:rPr>
              <a:t> Outcomes (PO)</a:t>
            </a:r>
            <a:endParaRPr kumimoji="1" lang="ja-JP" altLang="en-US" sz="2800" dirty="0"/>
          </a:p>
        </p:txBody>
      </p:sp>
      <p:sp>
        <p:nvSpPr>
          <p:cNvPr id="33794"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A6C4C64-7C38-48DF-9153-0754F0DEA55F}"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6</a:t>
            </a:fld>
            <a:endParaRPr lang="en-US" altLang="ja-JP" sz="1400" smtClean="0">
              <a:solidFill>
                <a:srgbClr val="FFFFFF"/>
              </a:solidFill>
              <a:latin typeface="Franklin Gothic Book" pitchFamily="34" charset="0"/>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997007103"/>
              </p:ext>
            </p:extLst>
          </p:nvPr>
        </p:nvGraphicFramePr>
        <p:xfrm>
          <a:off x="107504" y="1124744"/>
          <a:ext cx="8928992" cy="5632097"/>
        </p:xfrm>
        <a:graphic>
          <a:graphicData uri="http://schemas.openxmlformats.org/drawingml/2006/table">
            <a:tbl>
              <a:tblPr/>
              <a:tblGrid>
                <a:gridCol w="465284"/>
                <a:gridCol w="1478932"/>
                <a:gridCol w="4752528"/>
                <a:gridCol w="2232248"/>
              </a:tblGrid>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No.</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Area / Domain</a:t>
                      </a:r>
                      <a:endParaRPr kumimoji="0" lang="en-US" altLang="ja-JP" sz="1600" b="0" i="0" u="none" strike="noStrike" cap="none" normalizeH="0" baseline="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MY"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Electrical Systems / Industrial Electronic / Electrical in Energy Systems</a:t>
                      </a: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 Eng. </a:t>
                      </a:r>
                      <a:r>
                        <a:rPr kumimoji="0" lang="en-US" altLang="ja-JP" sz="1600" b="1" i="0" u="none" strike="noStrike" cap="none" normalizeH="0" baseline="0" dirty="0" err="1" smtClean="0">
                          <a:ln>
                            <a:noFill/>
                          </a:ln>
                          <a:solidFill>
                            <a:schemeClr val="tx1"/>
                          </a:solidFill>
                          <a:effectLst/>
                          <a:latin typeface="Arial" pitchFamily="34" charset="0"/>
                          <a:ea typeface="MS PGothic" pitchFamily="50" charset="-128"/>
                          <a:cs typeface="Arial" pitchFamily="34" charset="0"/>
                        </a:rPr>
                        <a:t>Programme</a:t>
                      </a:r>
                      <a:endPar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Cognitive, Psychomotor,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Affective (Soft Skills)</a:t>
                      </a:r>
                      <a:endPar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0935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1</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altLang="ja-JP" sz="1600" b="1" i="0" u="none" strike="noStrike" cap="none" normalizeH="0" baseline="0" dirty="0" smtClean="0">
                          <a:ln>
                            <a:noFill/>
                          </a:ln>
                          <a:solidFill>
                            <a:srgbClr val="000000"/>
                          </a:solidFill>
                          <a:effectLst/>
                          <a:latin typeface="Arial" pitchFamily="34" charset="0"/>
                          <a:ea typeface="ＭＳ 明朝" pitchFamily="49" charset="-128"/>
                          <a:cs typeface="Arial" pitchFamily="34" charset="0"/>
                        </a:rPr>
                        <a:t>Engineering Knowledge</a:t>
                      </a:r>
                      <a:endParaRPr kumimoji="0" lang="en-US" altLang="ja-JP" sz="1600" b="1"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ja-JP" sz="1600" b="0" i="0" kern="1200" dirty="0" smtClean="0">
                          <a:solidFill>
                            <a:schemeClr val="tx1"/>
                          </a:solidFill>
                          <a:effectLst/>
                          <a:latin typeface="Arial" pitchFamily="34" charset="0"/>
                          <a:ea typeface="+mn-ea"/>
                          <a:cs typeface="Arial" pitchFamily="34" charset="0"/>
                        </a:rPr>
                        <a:t>Ability to acquire and apply knowledge of mathematics, science, engineering and an in-depth technical competence in electrical engineering discipline to the solution of complex engineering.</a:t>
                      </a:r>
                      <a:endParaRPr kumimoji="0" lang="en-US" altLang="ja-JP" sz="1600" b="0" i="0" kern="1200" dirty="0">
                        <a:solidFill>
                          <a:schemeClr val="tx1"/>
                        </a:solidFill>
                        <a:effectLst/>
                        <a:latin typeface="Arial" pitchFamily="34" charset="0"/>
                        <a:ea typeface="+mn-ea"/>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kumimoji="0" lang="en-US" altLang="ja-JP" sz="1600" b="0" i="0" kern="1200" dirty="0">
                        <a:solidFill>
                          <a:schemeClr val="tx1"/>
                        </a:solidFill>
                        <a:effectLst/>
                        <a:latin typeface="Arial" pitchFamily="34" charset="0"/>
                        <a:ea typeface="+mn-ea"/>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6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2</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Problem Analysis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identify, formulate and solve electrical engineering problems.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3</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Design &amp; Development of Solutions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design solutions for complex engineering problems and systems, component or processes to meet desired needs.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4</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Investigation</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conduct investigation into complex problems as well as to analyze and interpret data.</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5</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Modern Tool Usage</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use techniques, skills and modern engineering tools necessary for complex engineering practices so as to be easily adaptable to industrial needs.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5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6</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The Engineer and Society</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Understanding of the social, cultural, global and environmental responsibilities of a professional engineer.</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4" name="Straight Connector 3"/>
          <p:cNvCxnSpPr/>
          <p:nvPr/>
        </p:nvCxnSpPr>
        <p:spPr>
          <a:xfrm>
            <a:off x="2915816" y="2118047"/>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604149" y="2118047"/>
            <a:ext cx="720080" cy="461665"/>
          </a:xfrm>
          <a:prstGeom prst="rect">
            <a:avLst/>
          </a:prstGeom>
          <a:noFill/>
        </p:spPr>
        <p:txBody>
          <a:bodyPr wrap="square" rtlCol="0">
            <a:spAutoFit/>
          </a:bodyPr>
          <a:lstStyle/>
          <a:p>
            <a:pPr algn="ctr"/>
            <a:r>
              <a:rPr kumimoji="1" lang="en-US" altLang="ja-JP" sz="2400" b="1" dirty="0" smtClean="0">
                <a:solidFill>
                  <a:srgbClr val="FF0000"/>
                </a:solidFill>
              </a:rPr>
              <a:t>C</a:t>
            </a:r>
            <a:endParaRPr kumimoji="1" lang="ja-JP" altLang="en-US" sz="2400" b="1" dirty="0">
              <a:solidFill>
                <a:srgbClr val="FF0000"/>
              </a:solidFill>
            </a:endParaRPr>
          </a:p>
        </p:txBody>
      </p:sp>
      <p:cxnSp>
        <p:nvCxnSpPr>
          <p:cNvPr id="8" name="Straight Connector 7"/>
          <p:cNvCxnSpPr/>
          <p:nvPr/>
        </p:nvCxnSpPr>
        <p:spPr>
          <a:xfrm>
            <a:off x="2915816" y="3266329"/>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136097" y="3035496"/>
            <a:ext cx="1656184" cy="461665"/>
          </a:xfrm>
          <a:prstGeom prst="rect">
            <a:avLst/>
          </a:prstGeom>
          <a:noFill/>
        </p:spPr>
        <p:txBody>
          <a:bodyPr wrap="square" rtlCol="0">
            <a:spAutoFit/>
          </a:bodyPr>
          <a:lstStyle/>
          <a:p>
            <a:pPr algn="ctr"/>
            <a:r>
              <a:rPr kumimoji="1" lang="en-US" altLang="ja-JP" sz="2400" b="1" dirty="0" smtClean="0">
                <a:solidFill>
                  <a:srgbClr val="FF0000"/>
                </a:solidFill>
              </a:rPr>
              <a:t>C, CTPS</a:t>
            </a:r>
            <a:endParaRPr kumimoji="1" lang="ja-JP" altLang="en-US" sz="2400" b="1" dirty="0">
              <a:solidFill>
                <a:srgbClr val="FF0000"/>
              </a:solidFill>
            </a:endParaRPr>
          </a:p>
        </p:txBody>
      </p:sp>
      <p:cxnSp>
        <p:nvCxnSpPr>
          <p:cNvPr id="12" name="Straight Connector 11"/>
          <p:cNvCxnSpPr/>
          <p:nvPr/>
        </p:nvCxnSpPr>
        <p:spPr>
          <a:xfrm>
            <a:off x="3004611" y="3789040"/>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158698" y="3702223"/>
            <a:ext cx="1656184" cy="461665"/>
          </a:xfrm>
          <a:prstGeom prst="rect">
            <a:avLst/>
          </a:prstGeom>
          <a:noFill/>
        </p:spPr>
        <p:txBody>
          <a:bodyPr wrap="square" rtlCol="0">
            <a:spAutoFit/>
          </a:bodyPr>
          <a:lstStyle/>
          <a:p>
            <a:pPr algn="ctr"/>
            <a:r>
              <a:rPr kumimoji="1" lang="en-US" altLang="ja-JP" sz="2400" b="1" dirty="0" smtClean="0">
                <a:solidFill>
                  <a:srgbClr val="FF0000"/>
                </a:solidFill>
              </a:rPr>
              <a:t>C, CTPS</a:t>
            </a:r>
            <a:endParaRPr kumimoji="1" lang="ja-JP" altLang="en-US" sz="2400" b="1" dirty="0">
              <a:solidFill>
                <a:srgbClr val="FF0000"/>
              </a:solidFill>
            </a:endParaRPr>
          </a:p>
        </p:txBody>
      </p:sp>
      <p:cxnSp>
        <p:nvCxnSpPr>
          <p:cNvPr id="14" name="Straight Connector 13"/>
          <p:cNvCxnSpPr/>
          <p:nvPr/>
        </p:nvCxnSpPr>
        <p:spPr>
          <a:xfrm>
            <a:off x="2797276" y="4653136"/>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4093420" y="4941168"/>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7648454" y="4422303"/>
            <a:ext cx="720080" cy="461665"/>
          </a:xfrm>
          <a:prstGeom prst="rect">
            <a:avLst/>
          </a:prstGeom>
          <a:noFill/>
        </p:spPr>
        <p:txBody>
          <a:bodyPr wrap="square" rtlCol="0">
            <a:spAutoFit/>
          </a:bodyPr>
          <a:lstStyle/>
          <a:p>
            <a:pPr algn="ctr"/>
            <a:r>
              <a:rPr kumimoji="1" lang="en-US" altLang="ja-JP" sz="2400" b="1" dirty="0" smtClean="0">
                <a:solidFill>
                  <a:srgbClr val="FF0000"/>
                </a:solidFill>
              </a:rPr>
              <a:t>P</a:t>
            </a:r>
            <a:endParaRPr kumimoji="1" lang="ja-JP" altLang="en-US" sz="2400" b="1" dirty="0">
              <a:solidFill>
                <a:srgbClr val="FF0000"/>
              </a:solidFill>
            </a:endParaRPr>
          </a:p>
        </p:txBody>
      </p:sp>
      <p:cxnSp>
        <p:nvCxnSpPr>
          <p:cNvPr id="18" name="Straight Connector 17"/>
          <p:cNvCxnSpPr/>
          <p:nvPr/>
        </p:nvCxnSpPr>
        <p:spPr>
          <a:xfrm>
            <a:off x="3004611" y="5301208"/>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7604149" y="5301208"/>
            <a:ext cx="720080" cy="461665"/>
          </a:xfrm>
          <a:prstGeom prst="rect">
            <a:avLst/>
          </a:prstGeom>
          <a:noFill/>
        </p:spPr>
        <p:txBody>
          <a:bodyPr wrap="square" rtlCol="0">
            <a:spAutoFit/>
          </a:bodyPr>
          <a:lstStyle/>
          <a:p>
            <a:pPr algn="ctr"/>
            <a:r>
              <a:rPr kumimoji="1" lang="en-US" altLang="ja-JP" sz="2400" b="1" dirty="0" smtClean="0">
                <a:solidFill>
                  <a:srgbClr val="FF0000"/>
                </a:solidFill>
              </a:rPr>
              <a:t>P</a:t>
            </a:r>
            <a:endParaRPr kumimoji="1" lang="ja-JP" altLang="en-US" sz="2400" b="1" dirty="0">
              <a:solidFill>
                <a:srgbClr val="FF0000"/>
              </a:solidFill>
            </a:endParaRPr>
          </a:p>
        </p:txBody>
      </p:sp>
      <p:cxnSp>
        <p:nvCxnSpPr>
          <p:cNvPr id="20" name="Straight Connector 19"/>
          <p:cNvCxnSpPr/>
          <p:nvPr/>
        </p:nvCxnSpPr>
        <p:spPr>
          <a:xfrm>
            <a:off x="2195736" y="6237312"/>
            <a:ext cx="367240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604149" y="6165304"/>
            <a:ext cx="720080" cy="461665"/>
          </a:xfrm>
          <a:prstGeom prst="rect">
            <a:avLst/>
          </a:prstGeom>
          <a:noFill/>
        </p:spPr>
        <p:txBody>
          <a:bodyPr wrap="square" rtlCol="0">
            <a:spAutoFit/>
          </a:bodyPr>
          <a:lstStyle/>
          <a:p>
            <a:pPr algn="ctr"/>
            <a:r>
              <a:rPr kumimoji="1" lang="en-US" altLang="ja-JP" sz="2400" b="1" dirty="0" smtClean="0">
                <a:solidFill>
                  <a:srgbClr val="FF0000"/>
                </a:solidFill>
              </a:rPr>
              <a:t>EM</a:t>
            </a:r>
            <a:endParaRPr kumimoji="1" lang="ja-JP" altLang="en-US" sz="2400" b="1" dirty="0">
              <a:solidFill>
                <a:srgbClr val="FF0000"/>
              </a:solidFill>
            </a:endParaRPr>
          </a:p>
        </p:txBody>
      </p:sp>
    </p:spTree>
    <p:extLst>
      <p:ext uri="{BB962C8B-B14F-4D97-AF65-F5344CB8AC3E}">
        <p14:creationId xmlns:p14="http://schemas.microsoft.com/office/powerpoint/2010/main" val="392752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7" grpId="0"/>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7716686"/>
              </p:ext>
            </p:extLst>
          </p:nvPr>
        </p:nvGraphicFramePr>
        <p:xfrm>
          <a:off x="107504" y="465409"/>
          <a:ext cx="8928992" cy="6203951"/>
        </p:xfrm>
        <a:graphic>
          <a:graphicData uri="http://schemas.openxmlformats.org/drawingml/2006/table">
            <a:tbl>
              <a:tblPr/>
              <a:tblGrid>
                <a:gridCol w="471599"/>
                <a:gridCol w="1472617"/>
                <a:gridCol w="4680520"/>
                <a:gridCol w="2304256"/>
              </a:tblGrid>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No.</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Area / Domain</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Electrical Systems / Industrial Electronic / Electrical in Energy Systems</a:t>
                      </a: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 </a:t>
                      </a: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Eng. </a:t>
                      </a:r>
                      <a:r>
                        <a:rPr kumimoji="0" lang="en-US" altLang="ja-JP" sz="1600" b="1" i="0" u="none" strike="noStrike" cap="none" normalizeH="0" baseline="0" dirty="0" err="1" smtClean="0">
                          <a:ln>
                            <a:noFill/>
                          </a:ln>
                          <a:solidFill>
                            <a:schemeClr val="tx1"/>
                          </a:solidFill>
                          <a:effectLst/>
                          <a:latin typeface="Arial" pitchFamily="34" charset="0"/>
                          <a:ea typeface="MS PGothic" pitchFamily="50" charset="-128"/>
                          <a:cs typeface="Arial" pitchFamily="34" charset="0"/>
                        </a:rPr>
                        <a:t>Programme</a:t>
                      </a:r>
                      <a:endPar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Cognitive, Psychomotor,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Affective (Soft Skills)</a:t>
                      </a:r>
                      <a:endPar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7</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Environment and Sustainability</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understand entrepreneurship, the process of innovation and the need for environmental and sustainable development. </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8</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Ethics</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understand the professional and ethical responsibilities and commitment to the community.  </a:t>
                      </a: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chemeClr val="tx1"/>
                        </a:solidFill>
                        <a:effectLst/>
                        <a:latin typeface="Arial" pitchFamily="34" charset="0"/>
                        <a:ea typeface="MS PGothic" pitchFamily="50"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9</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Individual and Team-work</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function on multi-disciplinary teams.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10</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Communication</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Ability to communicate effectively on complex engineering activities with the engineering community and with society at large. </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11</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smtClean="0">
                          <a:ln>
                            <a:noFill/>
                          </a:ln>
                          <a:solidFill>
                            <a:schemeClr val="tx1"/>
                          </a:solidFill>
                          <a:effectLst/>
                          <a:latin typeface="Arial" pitchFamily="34" charset="0"/>
                          <a:ea typeface="MS PGothic" pitchFamily="50" charset="-128"/>
                          <a:cs typeface="Arial" pitchFamily="34" charset="0"/>
                        </a:rPr>
                        <a:t>Lifelong Learning </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A recognition of the need for, and an ability to engage in life-long learning.</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447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12</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1" i="0" u="none" strike="noStrike" cap="none" normalizeH="0" baseline="0" dirty="0" smtClean="0">
                          <a:ln>
                            <a:noFill/>
                          </a:ln>
                          <a:solidFill>
                            <a:schemeClr val="tx1"/>
                          </a:solidFill>
                          <a:effectLst/>
                          <a:latin typeface="Arial" pitchFamily="34" charset="0"/>
                          <a:ea typeface="MS PGothic" pitchFamily="50" charset="-128"/>
                          <a:cs typeface="Arial" pitchFamily="34" charset="0"/>
                        </a:rPr>
                        <a:t>Project Management and Finance </a:t>
                      </a: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kern="1200" dirty="0" smtClean="0">
                          <a:solidFill>
                            <a:schemeClr val="tx1"/>
                          </a:solidFill>
                          <a:effectLst/>
                          <a:latin typeface="Arial" pitchFamily="34" charset="0"/>
                          <a:ea typeface="+mn-ea"/>
                          <a:cs typeface="Arial" pitchFamily="34" charset="0"/>
                        </a:rPr>
                        <a:t>Demonstrate understanding of project management and finance principles.</a:t>
                      </a: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rgbClr val="000000"/>
                        </a:solidFill>
                        <a:effectLst/>
                        <a:latin typeface="Arial" pitchFamily="34" charset="0"/>
                        <a:ea typeface="ＭＳ 明朝" pitchFamily="49" charset="-128"/>
                        <a:cs typeface="Arial" pitchFamily="34" charset="0"/>
                      </a:endParaRPr>
                    </a:p>
                  </a:txBody>
                  <a:tcPr marL="66210" marR="662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1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eaLnBrk="1" hangingPunct="1">
              <a:spcBef>
                <a:spcPct val="0"/>
              </a:spcBef>
              <a:buClrTx/>
              <a:buSzTx/>
              <a:buFontTx/>
              <a:buNone/>
            </a:pPr>
            <a:fld id="{D2E9F94C-AA32-432B-B0E6-1CD67932A163}" type="slidenum">
              <a:rPr lang="en-US" altLang="ja-JP" sz="1400" smtClean="0">
                <a:solidFill>
                  <a:srgbClr val="FFFFFF"/>
                </a:solidFill>
                <a:latin typeface="Franklin Gothic Book" pitchFamily="34" charset="0"/>
                <a:ea typeface="MS PGothic" pitchFamily="34" charset="-128"/>
              </a:rPr>
              <a:pPr eaLnBrk="1" hangingPunct="1">
                <a:spcBef>
                  <a:spcPct val="0"/>
                </a:spcBef>
                <a:buClrTx/>
                <a:buSzTx/>
                <a:buFontTx/>
                <a:buNone/>
              </a:pPr>
              <a:t>7</a:t>
            </a:fld>
            <a:endParaRPr lang="en-US" altLang="ja-JP" sz="1400" smtClean="0">
              <a:solidFill>
                <a:srgbClr val="FFFFFF"/>
              </a:solidFill>
              <a:latin typeface="Franklin Gothic Book" pitchFamily="34" charset="0"/>
              <a:ea typeface="MS PGothic" pitchFamily="34" charset="-128"/>
            </a:endParaRPr>
          </a:p>
        </p:txBody>
      </p:sp>
      <p:cxnSp>
        <p:nvCxnSpPr>
          <p:cNvPr id="4" name="Straight Connector 3"/>
          <p:cNvCxnSpPr/>
          <p:nvPr/>
        </p:nvCxnSpPr>
        <p:spPr>
          <a:xfrm>
            <a:off x="2915816" y="1772816"/>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7604149" y="1541983"/>
            <a:ext cx="720080" cy="461665"/>
          </a:xfrm>
          <a:prstGeom prst="rect">
            <a:avLst/>
          </a:prstGeom>
          <a:noFill/>
        </p:spPr>
        <p:txBody>
          <a:bodyPr wrap="square" rtlCol="0">
            <a:spAutoFit/>
          </a:bodyPr>
          <a:lstStyle/>
          <a:p>
            <a:pPr algn="ctr"/>
            <a:r>
              <a:rPr kumimoji="1" lang="en-US" altLang="ja-JP" sz="2400" b="1" dirty="0" smtClean="0">
                <a:solidFill>
                  <a:srgbClr val="FF0000"/>
                </a:solidFill>
              </a:rPr>
              <a:t>ES</a:t>
            </a:r>
            <a:endParaRPr kumimoji="1" lang="ja-JP" altLang="en-US" sz="2400" b="1" dirty="0">
              <a:solidFill>
                <a:srgbClr val="FF0000"/>
              </a:solidFill>
            </a:endParaRPr>
          </a:p>
        </p:txBody>
      </p:sp>
      <p:cxnSp>
        <p:nvCxnSpPr>
          <p:cNvPr id="7" name="Straight Connector 6"/>
          <p:cNvCxnSpPr/>
          <p:nvPr/>
        </p:nvCxnSpPr>
        <p:spPr>
          <a:xfrm>
            <a:off x="4067944" y="2708920"/>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604149" y="2478087"/>
            <a:ext cx="720080" cy="461665"/>
          </a:xfrm>
          <a:prstGeom prst="rect">
            <a:avLst/>
          </a:prstGeom>
          <a:noFill/>
        </p:spPr>
        <p:txBody>
          <a:bodyPr wrap="square" rtlCol="0">
            <a:spAutoFit/>
          </a:bodyPr>
          <a:lstStyle/>
          <a:p>
            <a:pPr algn="ctr"/>
            <a:r>
              <a:rPr kumimoji="1" lang="en-US" altLang="ja-JP" sz="2400" b="1" dirty="0" smtClean="0">
                <a:solidFill>
                  <a:srgbClr val="FF0000"/>
                </a:solidFill>
              </a:rPr>
              <a:t>EM</a:t>
            </a:r>
            <a:endParaRPr kumimoji="1" lang="ja-JP" altLang="en-US" sz="2400" b="1" dirty="0">
              <a:solidFill>
                <a:srgbClr val="FF0000"/>
              </a:solidFill>
            </a:endParaRPr>
          </a:p>
        </p:txBody>
      </p:sp>
      <p:cxnSp>
        <p:nvCxnSpPr>
          <p:cNvPr id="9" name="Straight Connector 8"/>
          <p:cNvCxnSpPr/>
          <p:nvPr/>
        </p:nvCxnSpPr>
        <p:spPr>
          <a:xfrm>
            <a:off x="3347864" y="3861048"/>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092280" y="3630213"/>
            <a:ext cx="720080" cy="461665"/>
          </a:xfrm>
          <a:prstGeom prst="rect">
            <a:avLst/>
          </a:prstGeom>
          <a:noFill/>
        </p:spPr>
        <p:txBody>
          <a:bodyPr wrap="square" rtlCol="0">
            <a:spAutoFit/>
          </a:bodyPr>
          <a:lstStyle/>
          <a:p>
            <a:pPr algn="ctr"/>
            <a:r>
              <a:rPr kumimoji="1" lang="en-US" altLang="ja-JP" sz="2400" b="1" dirty="0" smtClean="0">
                <a:solidFill>
                  <a:srgbClr val="FF0000"/>
                </a:solidFill>
              </a:rPr>
              <a:t>TS</a:t>
            </a:r>
            <a:endParaRPr kumimoji="1" lang="ja-JP" altLang="en-US" sz="2400" b="1" dirty="0">
              <a:solidFill>
                <a:srgbClr val="FF0000"/>
              </a:solidFill>
            </a:endParaRPr>
          </a:p>
        </p:txBody>
      </p:sp>
      <p:sp>
        <p:nvSpPr>
          <p:cNvPr id="11" name="TextBox 10"/>
          <p:cNvSpPr txBox="1"/>
          <p:nvPr/>
        </p:nvSpPr>
        <p:spPr>
          <a:xfrm>
            <a:off x="7964189" y="3630215"/>
            <a:ext cx="720080" cy="461665"/>
          </a:xfrm>
          <a:prstGeom prst="rect">
            <a:avLst/>
          </a:prstGeom>
          <a:noFill/>
        </p:spPr>
        <p:txBody>
          <a:bodyPr wrap="square" rtlCol="0">
            <a:spAutoFit/>
          </a:bodyPr>
          <a:lstStyle/>
          <a:p>
            <a:pPr algn="ctr"/>
            <a:r>
              <a:rPr kumimoji="1" lang="en-US" altLang="ja-JP" sz="2400" b="1" dirty="0" smtClean="0">
                <a:solidFill>
                  <a:srgbClr val="FF0000"/>
                </a:solidFill>
              </a:rPr>
              <a:t>LS</a:t>
            </a:r>
            <a:endParaRPr kumimoji="1" lang="ja-JP" altLang="en-US" sz="2400" b="1" dirty="0">
              <a:solidFill>
                <a:srgbClr val="FF0000"/>
              </a:solidFill>
            </a:endParaRPr>
          </a:p>
        </p:txBody>
      </p:sp>
      <p:cxnSp>
        <p:nvCxnSpPr>
          <p:cNvPr id="12" name="Straight Connector 11"/>
          <p:cNvCxnSpPr/>
          <p:nvPr/>
        </p:nvCxnSpPr>
        <p:spPr>
          <a:xfrm>
            <a:off x="2915816" y="4509120"/>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604149" y="4407495"/>
            <a:ext cx="720080" cy="461665"/>
          </a:xfrm>
          <a:prstGeom prst="rect">
            <a:avLst/>
          </a:prstGeom>
          <a:noFill/>
        </p:spPr>
        <p:txBody>
          <a:bodyPr wrap="square" rtlCol="0">
            <a:spAutoFit/>
          </a:bodyPr>
          <a:lstStyle/>
          <a:p>
            <a:pPr algn="ctr"/>
            <a:r>
              <a:rPr kumimoji="1" lang="en-US" altLang="ja-JP" sz="2400" b="1" dirty="0">
                <a:solidFill>
                  <a:srgbClr val="FF0000"/>
                </a:solidFill>
              </a:rPr>
              <a:t>C</a:t>
            </a:r>
            <a:r>
              <a:rPr kumimoji="1" lang="en-US" altLang="ja-JP" sz="2400" b="1" dirty="0" smtClean="0">
                <a:solidFill>
                  <a:srgbClr val="FF0000"/>
                </a:solidFill>
              </a:rPr>
              <a:t>S</a:t>
            </a:r>
            <a:endParaRPr kumimoji="1" lang="ja-JP" altLang="en-US" sz="2400" b="1" dirty="0">
              <a:solidFill>
                <a:srgbClr val="FF0000"/>
              </a:solidFill>
            </a:endParaRPr>
          </a:p>
        </p:txBody>
      </p:sp>
      <p:cxnSp>
        <p:nvCxnSpPr>
          <p:cNvPr id="15" name="Straight Connector 14"/>
          <p:cNvCxnSpPr/>
          <p:nvPr/>
        </p:nvCxnSpPr>
        <p:spPr>
          <a:xfrm>
            <a:off x="2077463" y="5445224"/>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639784" y="5021560"/>
            <a:ext cx="720080" cy="461665"/>
          </a:xfrm>
          <a:prstGeom prst="rect">
            <a:avLst/>
          </a:prstGeom>
          <a:noFill/>
        </p:spPr>
        <p:txBody>
          <a:bodyPr wrap="square" rtlCol="0">
            <a:spAutoFit/>
          </a:bodyPr>
          <a:lstStyle/>
          <a:p>
            <a:pPr algn="ctr"/>
            <a:r>
              <a:rPr kumimoji="1" lang="en-US" altLang="ja-JP" sz="2400" b="1" dirty="0" smtClean="0">
                <a:solidFill>
                  <a:srgbClr val="FF0000"/>
                </a:solidFill>
              </a:rPr>
              <a:t>LL</a:t>
            </a:r>
            <a:endParaRPr kumimoji="1" lang="ja-JP" altLang="en-US" sz="2400" b="1" dirty="0">
              <a:solidFill>
                <a:srgbClr val="FF0000"/>
              </a:solidFill>
            </a:endParaRPr>
          </a:p>
        </p:txBody>
      </p:sp>
      <p:cxnSp>
        <p:nvCxnSpPr>
          <p:cNvPr id="18" name="Straight Connector 17"/>
          <p:cNvCxnSpPr/>
          <p:nvPr/>
        </p:nvCxnSpPr>
        <p:spPr>
          <a:xfrm>
            <a:off x="2229863" y="6381328"/>
            <a:ext cx="25922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7645982" y="5877159"/>
            <a:ext cx="720080" cy="461665"/>
          </a:xfrm>
          <a:prstGeom prst="rect">
            <a:avLst/>
          </a:prstGeom>
          <a:noFill/>
        </p:spPr>
        <p:txBody>
          <a:bodyPr wrap="square" rtlCol="0">
            <a:spAutoFit/>
          </a:bodyPr>
          <a:lstStyle/>
          <a:p>
            <a:pPr algn="ctr"/>
            <a:r>
              <a:rPr kumimoji="1" lang="en-US" altLang="ja-JP" sz="2400" b="1" dirty="0" smtClean="0">
                <a:solidFill>
                  <a:srgbClr val="FF0000"/>
                </a:solidFill>
              </a:rPr>
              <a:t>ES</a:t>
            </a:r>
            <a:endParaRPr kumimoji="1" lang="ja-JP" altLang="en-US" sz="2400" b="1" dirty="0">
              <a:solidFill>
                <a:srgbClr val="FF0000"/>
              </a:solidFill>
            </a:endParaRPr>
          </a:p>
        </p:txBody>
      </p:sp>
    </p:spTree>
    <p:extLst>
      <p:ext uri="{BB962C8B-B14F-4D97-AF65-F5344CB8AC3E}">
        <p14:creationId xmlns:p14="http://schemas.microsoft.com/office/powerpoint/2010/main" val="317058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3"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Exercise 1</a:t>
            </a:r>
            <a:endParaRPr kumimoji="1" lang="ja-JP" altLang="en-US" dirty="0"/>
          </a:p>
        </p:txBody>
      </p:sp>
      <p:sp>
        <p:nvSpPr>
          <p:cNvPr id="3" name="Content Placeholder 2"/>
          <p:cNvSpPr>
            <a:spLocks noGrp="1"/>
          </p:cNvSpPr>
          <p:nvPr>
            <p:ph idx="1"/>
          </p:nvPr>
        </p:nvSpPr>
        <p:spPr>
          <a:xfrm>
            <a:off x="457200" y="2996952"/>
            <a:ext cx="8229600" cy="3744416"/>
          </a:xfrm>
          <a:ln>
            <a:solidFill>
              <a:srgbClr val="FF0000"/>
            </a:solidFill>
          </a:ln>
        </p:spPr>
        <p:txBody>
          <a:bodyPr>
            <a:noAutofit/>
          </a:bodyPr>
          <a:lstStyle/>
          <a:p>
            <a:pPr marL="114300" indent="0">
              <a:buNone/>
            </a:pPr>
            <a:r>
              <a:rPr lang="en-US" altLang="ja-JP" sz="2000" b="1" dirty="0" smtClean="0"/>
              <a:t>COURSE </a:t>
            </a:r>
            <a:r>
              <a:rPr lang="en-US" altLang="ja-JP" sz="2000" b="1" dirty="0"/>
              <a:t>SYNOPSIS </a:t>
            </a:r>
            <a:r>
              <a:rPr lang="en-US" altLang="ja-JP" sz="2000" b="1" dirty="0" smtClean="0"/>
              <a:t>: </a:t>
            </a:r>
          </a:p>
          <a:p>
            <a:pPr marL="114300" indent="0">
              <a:buNone/>
            </a:pPr>
            <a:r>
              <a:rPr lang="en-US" altLang="ja-JP" sz="2000" dirty="0" smtClean="0"/>
              <a:t>The </a:t>
            </a:r>
            <a:r>
              <a:rPr lang="en-US" altLang="ja-JP" sz="2000" dirty="0"/>
              <a:t>purpose of this course is to learn the basic theory and analysis of electromagnetic. Student should be able to understand the basic concept of electrostatics, </a:t>
            </a:r>
            <a:r>
              <a:rPr lang="en-US" altLang="ja-JP" sz="2000" dirty="0" err="1"/>
              <a:t>magnetostatics</a:t>
            </a:r>
            <a:r>
              <a:rPr lang="en-US" altLang="ja-JP" sz="2000" dirty="0"/>
              <a:t> and dynamics. Student should also understand the theory and application of transmission line</a:t>
            </a:r>
            <a:r>
              <a:rPr lang="en-US" altLang="ja-JP" sz="2000" dirty="0" smtClean="0"/>
              <a:t>. 100% lecture and no laboratory experiments.</a:t>
            </a:r>
            <a:endParaRPr lang="ja-JP" altLang="en-US" sz="2000" dirty="0"/>
          </a:p>
          <a:p>
            <a:pPr marL="114300" indent="0">
              <a:buNone/>
            </a:pPr>
            <a:r>
              <a:rPr lang="en-US" altLang="ja-JP" sz="2000" b="1" dirty="0" smtClean="0"/>
              <a:t>REFERENCES :</a:t>
            </a:r>
          </a:p>
          <a:p>
            <a:pPr marL="114300" indent="0">
              <a:buNone/>
            </a:pPr>
            <a:r>
              <a:rPr lang="en-US" altLang="ja-JP" sz="2000" dirty="0" smtClean="0"/>
              <a:t>Matthew </a:t>
            </a:r>
            <a:r>
              <a:rPr lang="en-US" altLang="ja-JP" sz="2000" dirty="0"/>
              <a:t>N.O. </a:t>
            </a:r>
            <a:r>
              <a:rPr lang="en-US" altLang="ja-JP" sz="2000" dirty="0" err="1"/>
              <a:t>Sadiku</a:t>
            </a:r>
            <a:r>
              <a:rPr lang="en-US" altLang="ja-JP" sz="2000" dirty="0"/>
              <a:t>. (2010). </a:t>
            </a:r>
            <a:r>
              <a:rPr lang="en-US" altLang="ja-JP" sz="2000" i="1" dirty="0"/>
              <a:t>Element of Electromagnetics</a:t>
            </a:r>
            <a:r>
              <a:rPr lang="en-US" altLang="ja-JP" sz="2000" dirty="0"/>
              <a:t>. 5</a:t>
            </a:r>
            <a:r>
              <a:rPr lang="en-US" altLang="ja-JP" sz="2000" baseline="30000" dirty="0"/>
              <a:t>th </a:t>
            </a:r>
            <a:r>
              <a:rPr lang="en-US" altLang="ja-JP" sz="2000" dirty="0"/>
              <a:t>Ed., Amazon.</a:t>
            </a:r>
            <a:endParaRPr lang="ja-JP" altLang="ja-JP" sz="2000" dirty="0"/>
          </a:p>
          <a:p>
            <a:pPr marL="114300" indent="0">
              <a:buNone/>
            </a:pPr>
            <a:r>
              <a:rPr lang="en-US" altLang="ja-JP" sz="2000" b="1" dirty="0" smtClean="0"/>
              <a:t>POSSIBLE ASSESSMENTS :</a:t>
            </a:r>
          </a:p>
          <a:p>
            <a:pPr marL="114300" indent="0">
              <a:buNone/>
            </a:pPr>
            <a:r>
              <a:rPr lang="en-US" altLang="ja-JP" sz="2000" dirty="0" smtClean="0"/>
              <a:t>Assignments/Quiz</a:t>
            </a:r>
            <a:r>
              <a:rPr lang="en-US" altLang="ja-JP" sz="2000" dirty="0"/>
              <a:t>, Tests, </a:t>
            </a:r>
            <a:r>
              <a:rPr lang="en-US" altLang="ja-JP" sz="2000" dirty="0" smtClean="0"/>
              <a:t>Examination</a:t>
            </a:r>
            <a:endParaRPr lang="en-US" altLang="ja-JP" sz="2000" dirty="0"/>
          </a:p>
        </p:txBody>
      </p:sp>
      <p:sp>
        <p:nvSpPr>
          <p:cNvPr id="4" name="Slide Number Placeholder 3"/>
          <p:cNvSpPr>
            <a:spLocks noGrp="1"/>
          </p:cNvSpPr>
          <p:nvPr>
            <p:ph type="sldNum" sz="quarter" idx="12"/>
          </p:nvPr>
        </p:nvSpPr>
        <p:spPr/>
        <p:txBody>
          <a:bodyPr/>
          <a:lstStyle/>
          <a:p>
            <a:pPr>
              <a:defRPr/>
            </a:pPr>
            <a:fld id="{0B8D327D-C535-4F68-B000-FC7E0EC922C7}" type="slidenum">
              <a:rPr lang="en-US" altLang="ja-JP" smtClean="0"/>
              <a:pPr>
                <a:defRPr/>
              </a:pPr>
              <a:t>8</a:t>
            </a:fld>
            <a:endParaRPr lang="en-US" altLang="ja-JP"/>
          </a:p>
        </p:txBody>
      </p:sp>
      <p:sp>
        <p:nvSpPr>
          <p:cNvPr id="6" name="Rectangle 5"/>
          <p:cNvSpPr/>
          <p:nvPr/>
        </p:nvSpPr>
        <p:spPr>
          <a:xfrm>
            <a:off x="467544" y="1345992"/>
            <a:ext cx="8208912" cy="1631216"/>
          </a:xfrm>
          <a:prstGeom prst="rect">
            <a:avLst/>
          </a:prstGeom>
          <a:noFill/>
          <a:ln>
            <a:noFill/>
          </a:ln>
        </p:spPr>
        <p:txBody>
          <a:bodyPr wrap="square">
            <a:spAutoFit/>
          </a:bodyPr>
          <a:lstStyle/>
          <a:p>
            <a:r>
              <a:rPr lang="en-US" altLang="ja-JP" sz="2000" b="1" dirty="0" smtClean="0"/>
              <a:t>QUESTION :</a:t>
            </a:r>
            <a:r>
              <a:rPr lang="en-US" altLang="ja-JP" sz="2000" dirty="0" smtClean="0"/>
              <a:t> </a:t>
            </a:r>
          </a:p>
          <a:p>
            <a:r>
              <a:rPr lang="en-US" altLang="ja-JP" sz="2000" dirty="0" smtClean="0"/>
              <a:t>The course synopsis and possible assessments for course </a:t>
            </a:r>
            <a:r>
              <a:rPr lang="en-US" altLang="ja-JP" sz="2000" dirty="0"/>
              <a:t>EET303 Electromagnetic </a:t>
            </a:r>
            <a:r>
              <a:rPr lang="en-US" altLang="ja-JP" sz="2000" dirty="0" smtClean="0"/>
              <a:t>Theory are outlined below. Based on these information and given course outcomes (CO), complete </a:t>
            </a:r>
            <a:r>
              <a:rPr lang="en-US" altLang="ja-JP" sz="2000" dirty="0"/>
              <a:t>the table mapping in Page 9</a:t>
            </a:r>
            <a:r>
              <a:rPr lang="en-US" altLang="ja-JP" sz="2000" dirty="0" smtClean="0"/>
              <a:t>. Identify minimum TWO (2) domains (C,P,A) and soft skills involved.</a:t>
            </a:r>
            <a:endParaRPr kumimoji="1" lang="en-US" altLang="ja-JP" sz="2000" dirty="0"/>
          </a:p>
        </p:txBody>
      </p:sp>
    </p:spTree>
    <p:extLst>
      <p:ext uri="{BB962C8B-B14F-4D97-AF65-F5344CB8AC3E}">
        <p14:creationId xmlns:p14="http://schemas.microsoft.com/office/powerpoint/2010/main" val="2060099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smtClean="0"/>
              <a:t>Exercise 1</a:t>
            </a:r>
            <a:endParaRPr kumimoji="1" lang="ja-JP" altLang="en-US" sz="4800" dirty="0"/>
          </a:p>
        </p:txBody>
      </p:sp>
      <p:sp>
        <p:nvSpPr>
          <p:cNvPr id="2" name="Slide Number Placeholder 1"/>
          <p:cNvSpPr>
            <a:spLocks noGrp="1"/>
          </p:cNvSpPr>
          <p:nvPr>
            <p:ph type="sldNum" sz="quarter" idx="12"/>
          </p:nvPr>
        </p:nvSpPr>
        <p:spPr/>
        <p:txBody>
          <a:bodyPr/>
          <a:lstStyle/>
          <a:p>
            <a:pPr>
              <a:defRPr/>
            </a:pPr>
            <a:fld id="{BF77E1CD-ED09-476A-982A-31B2BD1D2A8E}" type="slidenum">
              <a:rPr lang="en-US" altLang="ja-JP" smtClean="0"/>
              <a:pPr>
                <a:defRPr/>
              </a:pPr>
              <a:t>9</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2398509654"/>
              </p:ext>
            </p:extLst>
          </p:nvPr>
        </p:nvGraphicFramePr>
        <p:xfrm>
          <a:off x="251520" y="2097471"/>
          <a:ext cx="8064896" cy="3840480"/>
        </p:xfrm>
        <a:graphic>
          <a:graphicData uri="http://schemas.openxmlformats.org/drawingml/2006/table">
            <a:tbl>
              <a:tblPr firstRow="1" bandRow="1">
                <a:tableStyleId>{F5AB1C69-6EDB-4FF4-983F-18BD219EF322}</a:tableStyleId>
              </a:tblPr>
              <a:tblGrid>
                <a:gridCol w="720080"/>
                <a:gridCol w="4320480"/>
                <a:gridCol w="1584176"/>
                <a:gridCol w="1440160"/>
              </a:tblGrid>
              <a:tr h="370840">
                <a:tc gridSpan="2">
                  <a:txBody>
                    <a:bodyPr/>
                    <a:lstStyle/>
                    <a:p>
                      <a:pPr algn="ctr"/>
                      <a:endParaRPr kumimoji="1" lang="en-US" altLang="ja-JP" sz="2000" dirty="0" smtClean="0">
                        <a:latin typeface="Arial" pitchFamily="34" charset="0"/>
                        <a:cs typeface="Arial" pitchFamily="34" charset="0"/>
                      </a:endParaRPr>
                    </a:p>
                    <a:p>
                      <a:pPr algn="ctr"/>
                      <a:r>
                        <a:rPr kumimoji="1" lang="en-US" altLang="ja-JP" sz="2000" dirty="0" smtClean="0">
                          <a:latin typeface="Arial" pitchFamily="34" charset="0"/>
                          <a:cs typeface="Arial" pitchFamily="34" charset="0"/>
                        </a:rPr>
                        <a:t>Course Outcomes (CO)</a:t>
                      </a:r>
                      <a:endParaRPr kumimoji="1" lang="ja-JP" altLang="en-US" sz="2000" b="0" dirty="0">
                        <a:latin typeface="Arial" pitchFamily="34" charset="0"/>
                        <a:cs typeface="Arial" pitchFamily="34" charset="0"/>
                      </a:endParaRPr>
                    </a:p>
                  </a:txBody>
                  <a:tcPr/>
                </a:tc>
                <a:tc hMerge="1">
                  <a:txBody>
                    <a:bodyPr/>
                    <a:lstStyle/>
                    <a:p>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PO </a:t>
                      </a:r>
                    </a:p>
                    <a:p>
                      <a:pPr algn="ctr"/>
                      <a:r>
                        <a:rPr kumimoji="1" lang="en-US" altLang="ja-JP" sz="2000" dirty="0" smtClean="0">
                          <a:latin typeface="Arial" pitchFamily="34" charset="0"/>
                          <a:cs typeface="Arial" pitchFamily="34" charset="0"/>
                        </a:rPr>
                        <a:t>mapping</a:t>
                      </a:r>
                      <a:endParaRPr kumimoji="1" lang="ja-JP" altLang="en-US" sz="2000" b="0" dirty="0">
                        <a:latin typeface="Arial" pitchFamily="34" charset="0"/>
                        <a:cs typeface="Arial" pitchFamily="34" charset="0"/>
                      </a:endParaRPr>
                    </a:p>
                  </a:txBody>
                  <a:tcPr/>
                </a:tc>
                <a:tc>
                  <a:txBody>
                    <a:bodyPr/>
                    <a:lstStyle/>
                    <a:p>
                      <a:pPr algn="ctr"/>
                      <a:r>
                        <a:rPr kumimoji="1" lang="en-US" altLang="ja-JP" sz="2000" dirty="0" smtClean="0">
                          <a:latin typeface="Arial" pitchFamily="34" charset="0"/>
                          <a:cs typeface="Arial" pitchFamily="34" charset="0"/>
                        </a:rPr>
                        <a:t>Domain &amp; Taxonomy</a:t>
                      </a:r>
                      <a:r>
                        <a:rPr kumimoji="1" lang="en-US" altLang="ja-JP" sz="2000" baseline="0" dirty="0" smtClean="0">
                          <a:latin typeface="Arial" pitchFamily="34" charset="0"/>
                          <a:cs typeface="Arial" pitchFamily="34" charset="0"/>
                        </a:rPr>
                        <a:t> level</a:t>
                      </a: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CO1</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analyze the concept of vector analysis in electromagnetic theory</a:t>
                      </a:r>
                      <a:r>
                        <a:rPr lang="en-US" sz="2000" b="0" dirty="0" smtClean="0">
                          <a:solidFill>
                            <a:schemeClr val="tx1"/>
                          </a:solidFill>
                          <a:effectLst/>
                          <a:latin typeface="Arial" pitchFamily="34" charset="0"/>
                          <a:ea typeface="ＭＳ 明朝"/>
                          <a:cs typeface="Arial" pitchFamily="34" charset="0"/>
                        </a:rPr>
                        <a:t> </a:t>
                      </a:r>
                      <a:endParaRPr lang="ja-JP" sz="2000" b="0" dirty="0">
                        <a:solidFill>
                          <a:schemeClr val="tx1"/>
                        </a:solidFill>
                        <a:effectLst/>
                        <a:latin typeface="Arial" pitchFamily="34" charset="0"/>
                        <a:ea typeface="ＭＳ 明朝"/>
                        <a:cs typeface="Arial" pitchFamily="34" charset="0"/>
                      </a:endParaRPr>
                    </a:p>
                  </a:txBody>
                  <a:tcPr marL="114300" marR="114300" marT="0" marB="0"/>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ja-JP" altLang="en-US" sz="2000" b="0" dirty="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CO2</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investigate and analyze the concept of electrostatic and magnetic field</a:t>
                      </a:r>
                      <a:endParaRPr lang="ja-JP" altLang="ja-JP" sz="2000" b="0" dirty="0" smtClean="0">
                        <a:solidFill>
                          <a:schemeClr val="tx1"/>
                        </a:solidFill>
                        <a:latin typeface="Arial" pitchFamily="34" charset="0"/>
                        <a:cs typeface="Arial" pitchFamily="34" charset="0"/>
                      </a:endParaRPr>
                    </a:p>
                  </a:txBody>
                  <a:tcPr marL="114300" marR="114300" marT="0" marB="0"/>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ja-JP" altLang="en-US" sz="2000" b="0" dirty="0" smtClean="0">
                        <a:latin typeface="Arial" pitchFamily="34" charset="0"/>
                        <a:cs typeface="Arial" pitchFamily="34" charset="0"/>
                      </a:endParaRPr>
                    </a:p>
                  </a:txBody>
                  <a:tcPr/>
                </a:tc>
              </a:tr>
              <a:tr h="370840">
                <a:tc>
                  <a:txBody>
                    <a:bodyPr/>
                    <a:lstStyle/>
                    <a:p>
                      <a:pPr algn="ctr"/>
                      <a:r>
                        <a:rPr kumimoji="1" lang="en-US" altLang="ja-JP" sz="2000" b="1" dirty="0" smtClean="0">
                          <a:latin typeface="Arial" pitchFamily="34" charset="0"/>
                          <a:cs typeface="Arial" pitchFamily="34" charset="0"/>
                        </a:rPr>
                        <a:t>CO3</a:t>
                      </a:r>
                      <a:endParaRPr kumimoji="1" lang="ja-JP" altLang="en-US" sz="20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000" b="0" dirty="0" smtClean="0">
                          <a:solidFill>
                            <a:schemeClr val="tx1"/>
                          </a:solidFill>
                          <a:latin typeface="Arial" pitchFamily="34" charset="0"/>
                          <a:cs typeface="Arial" pitchFamily="34" charset="0"/>
                        </a:rPr>
                        <a:t>Ability to relate and evaluate the concept of electromagnetic in transmission line analysis </a:t>
                      </a:r>
                      <a:endParaRPr kumimoji="1" lang="ja-JP" altLang="en-US" sz="2000" b="0" dirty="0">
                        <a:solidFill>
                          <a:schemeClr val="tx1"/>
                        </a:solidFill>
                        <a:latin typeface="Arial" pitchFamily="34" charset="0"/>
                        <a:cs typeface="Arial" pitchFamily="34" charset="0"/>
                      </a:endParaRPr>
                    </a:p>
                  </a:txBody>
                  <a:tcPr/>
                </a:tc>
                <a:tc>
                  <a:txBody>
                    <a:bodyPr/>
                    <a:lstStyle/>
                    <a:p>
                      <a:pPr algn="ctr"/>
                      <a:endParaRPr kumimoji="1" lang="ja-JP" altLang="en-US" sz="2000" b="0" dirty="0">
                        <a:latin typeface="Arial" pitchFamily="34" charset="0"/>
                        <a:cs typeface="Arial" pitchFamily="34" charset="0"/>
                      </a:endParaRPr>
                    </a:p>
                  </a:txBody>
                  <a:tcPr/>
                </a:tc>
                <a:tc>
                  <a:txBody>
                    <a:bodyPr/>
                    <a:lstStyle/>
                    <a:p>
                      <a:pPr algn="ctr"/>
                      <a:endParaRPr kumimoji="1" lang="en-US" altLang="ja-JP" sz="2000" b="0" dirty="0" smtClean="0">
                        <a:latin typeface="Arial" pitchFamily="34" charset="0"/>
                        <a:cs typeface="Arial" pitchFamily="34" charset="0"/>
                      </a:endParaRPr>
                    </a:p>
                  </a:txBody>
                  <a:tcPr/>
                </a:tc>
              </a:tr>
            </a:tbl>
          </a:graphicData>
        </a:graphic>
      </p:graphicFrame>
      <p:sp>
        <p:nvSpPr>
          <p:cNvPr id="32" name="Rectangle 31"/>
          <p:cNvSpPr/>
          <p:nvPr/>
        </p:nvSpPr>
        <p:spPr>
          <a:xfrm>
            <a:off x="467544" y="1503948"/>
            <a:ext cx="8072244" cy="523220"/>
          </a:xfrm>
          <a:prstGeom prst="rect">
            <a:avLst/>
          </a:prstGeom>
        </p:spPr>
        <p:txBody>
          <a:bodyPr wrap="square">
            <a:spAutoFit/>
          </a:bodyPr>
          <a:lstStyle/>
          <a:p>
            <a:r>
              <a:rPr lang="en-US" altLang="ja-JP" sz="2800" dirty="0" smtClean="0"/>
              <a:t>EET303 </a:t>
            </a:r>
            <a:r>
              <a:rPr lang="en-US" altLang="ja-JP" sz="2800" dirty="0"/>
              <a:t>Electromagnetic </a:t>
            </a:r>
            <a:r>
              <a:rPr kumimoji="1" lang="en-US" altLang="ja-JP" sz="2800" dirty="0"/>
              <a:t>Theory</a:t>
            </a:r>
            <a:endParaRPr lang="ja-JP" altLang="en-US" sz="2800" dirty="0"/>
          </a:p>
        </p:txBody>
      </p:sp>
      <p:sp>
        <p:nvSpPr>
          <p:cNvPr id="23" name="TextBox 22"/>
          <p:cNvSpPr txBox="1"/>
          <p:nvPr/>
        </p:nvSpPr>
        <p:spPr>
          <a:xfrm>
            <a:off x="5539242" y="3356992"/>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
        <p:nvSpPr>
          <p:cNvPr id="30" name="TextBox 29"/>
          <p:cNvSpPr txBox="1"/>
          <p:nvPr/>
        </p:nvSpPr>
        <p:spPr>
          <a:xfrm>
            <a:off x="5539242" y="5157191"/>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
        <p:nvSpPr>
          <p:cNvPr id="33" name="TextBox 32"/>
          <p:cNvSpPr txBox="1"/>
          <p:nvPr/>
        </p:nvSpPr>
        <p:spPr>
          <a:xfrm>
            <a:off x="5539242" y="4275857"/>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
        <p:nvSpPr>
          <p:cNvPr id="34" name="TextBox 33"/>
          <p:cNvSpPr txBox="1"/>
          <p:nvPr/>
        </p:nvSpPr>
        <p:spPr>
          <a:xfrm>
            <a:off x="7143948" y="5157192"/>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
        <p:nvSpPr>
          <p:cNvPr id="35" name="TextBox 34"/>
          <p:cNvSpPr txBox="1"/>
          <p:nvPr/>
        </p:nvSpPr>
        <p:spPr>
          <a:xfrm>
            <a:off x="7143948" y="4275857"/>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
        <p:nvSpPr>
          <p:cNvPr id="36" name="TextBox 35"/>
          <p:cNvSpPr txBox="1"/>
          <p:nvPr/>
        </p:nvSpPr>
        <p:spPr>
          <a:xfrm>
            <a:off x="7143948" y="3361184"/>
            <a:ext cx="1009282" cy="461665"/>
          </a:xfrm>
          <a:prstGeom prst="rect">
            <a:avLst/>
          </a:prstGeom>
          <a:noFill/>
        </p:spPr>
        <p:txBody>
          <a:bodyPr wrap="square" rtlCol="0">
            <a:spAutoFit/>
          </a:bodyPr>
          <a:lstStyle/>
          <a:p>
            <a:pPr algn="ctr"/>
            <a:r>
              <a:rPr kumimoji="1" lang="en-US" altLang="ja-JP" sz="2400" dirty="0" smtClean="0"/>
              <a:t>?</a:t>
            </a:r>
            <a:endParaRPr kumimoji="1" lang="ja-JP" altLang="en-US" sz="2400" dirty="0"/>
          </a:p>
        </p:txBody>
      </p:sp>
    </p:spTree>
    <p:extLst>
      <p:ext uri="{BB962C8B-B14F-4D97-AF65-F5344CB8AC3E}">
        <p14:creationId xmlns:p14="http://schemas.microsoft.com/office/powerpoint/2010/main" val="3864145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1578</TotalTime>
  <Words>1380</Words>
  <Application>Microsoft Office PowerPoint</Application>
  <PresentationFormat>On-screen Show (4:3)</PresentationFormat>
  <Paragraphs>231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Outcome Based Education (OBE) and Bloom’s Taxonomy (part 2)</vt:lpstr>
      <vt:lpstr>Soft Skills (Affective Domain)</vt:lpstr>
      <vt:lpstr>Examples of Soft Skills</vt:lpstr>
      <vt:lpstr>PowerPoint Presentation</vt:lpstr>
      <vt:lpstr>Soft Skills Outlined by MOHE</vt:lpstr>
      <vt:lpstr>Contribution of Soft Skills in Programme Outcomes (PO)</vt:lpstr>
      <vt:lpstr>PowerPoint Presentation</vt:lpstr>
      <vt:lpstr>Exercise 1</vt:lpstr>
      <vt:lpstr>Exercise 1</vt:lpstr>
      <vt:lpstr>Exercise 1 - ANSWER</vt:lpstr>
      <vt:lpstr>Exercise 1 – ANSWER (with taxonomy level)</vt:lpstr>
      <vt:lpstr>Assignment</vt:lpstr>
      <vt:lpstr>Assignment (continued)</vt:lpstr>
      <vt:lpstr>Assignment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MoHameD LaTiFah</dc:creator>
  <cp:lastModifiedBy>MoHameD LaTiFah</cp:lastModifiedBy>
  <cp:revision>51</cp:revision>
  <dcterms:created xsi:type="dcterms:W3CDTF">2016-10-11T01:12:28Z</dcterms:created>
  <dcterms:modified xsi:type="dcterms:W3CDTF">2016-10-12T07:04:12Z</dcterms:modified>
</cp:coreProperties>
</file>