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5143500" type="screen16x9"/>
  <p:notesSz cx="6858000" cy="9144000"/>
  <p:embeddedFontLst>
    <p:embeddedFont>
      <p:font typeface="Alfa Slab One" pitchFamily="2" charset="77"/>
      <p:regular r:id="rId20"/>
    </p:embeddedFont>
    <p:embeddedFont>
      <p:font typeface="Calibri" panose="020F0502020204030204" pitchFamily="34" charset="0"/>
      <p:regular r:id="rId21"/>
      <p:bold r:id="rId22"/>
      <p:italic r:id="rId23"/>
      <p:boldItalic r:id="rId24"/>
    </p:embeddedFont>
    <p:embeddedFont>
      <p:font typeface="Proxima Nova" panose="02000506030000020004"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35"/>
  </p:normalViewPr>
  <p:slideViewPr>
    <p:cSldViewPr snapToGrid="0">
      <p:cViewPr varScale="1">
        <p:scale>
          <a:sx n="142" d="100"/>
          <a:sy n="142" d="100"/>
        </p:scale>
        <p:origin x="184"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56e8aff24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256e8aff2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56e8aff24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56e8aff24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56e8aff24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56e8aff24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56e8aff24_0_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56e8aff24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b78b7fb9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b78b7fb9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b78b7fb9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4b78b7fb9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b78b7fb9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b78b7fb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4b78b7fb9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4b78b7fb9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56e8aff24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56e8aff2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56e8aff24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56e8aff24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56e8aff2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56e8aff2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56e8aff24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56e8aff2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56e8aff24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56e8aff24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56e8aff24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56e8aff24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b78b7fb9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b78b7fb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b78b7fb9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b78b7fb9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52"/>
        <p:cNvGrpSpPr/>
        <p:nvPr/>
      </p:nvGrpSpPr>
      <p:grpSpPr>
        <a:xfrm>
          <a:off x="0" y="0"/>
          <a:ext cx="0" cy="0"/>
          <a:chOff x="0" y="0"/>
          <a:chExt cx="0" cy="0"/>
        </a:xfrm>
      </p:grpSpPr>
      <p:sp>
        <p:nvSpPr>
          <p:cNvPr id="53" name="Google Shape;53;p13"/>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13"/>
          <p:cNvGrpSpPr/>
          <p:nvPr/>
        </p:nvGrpSpPr>
        <p:grpSpPr>
          <a:xfrm>
            <a:off x="0" y="490"/>
            <a:ext cx="5153705" cy="5134399"/>
            <a:chOff x="0" y="75"/>
            <a:chExt cx="5153705" cy="5152950"/>
          </a:xfrm>
        </p:grpSpPr>
        <p:sp>
          <p:nvSpPr>
            <p:cNvPr id="55" name="Google Shape;55;p13"/>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0" name="Google Shape;60;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61" name="Google Shape;6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65" name="Google Shape;6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16"/>
          <p:cNvSpPr>
            <a:spLocks noGrp="1"/>
          </p:cNvSpPr>
          <p:nvPr>
            <p:ph type="pic" idx="2"/>
          </p:nvPr>
        </p:nvSpPr>
        <p:spPr>
          <a:xfrm>
            <a:off x="3887391" y="740569"/>
            <a:ext cx="4629300" cy="3655200"/>
          </a:xfrm>
          <a:prstGeom prst="rect">
            <a:avLst/>
          </a:prstGeom>
          <a:noFill/>
          <a:ln>
            <a:noFill/>
          </a:ln>
        </p:spPr>
      </p:sp>
      <p:sp>
        <p:nvSpPr>
          <p:cNvPr id="80" name="Google Shape;80;p1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1200"/>
              </a:spcBef>
              <a:spcAft>
                <a:spcPts val="0"/>
              </a:spcAft>
              <a:buClr>
                <a:schemeClr val="dk1"/>
              </a:buClr>
              <a:buSzPts val="1100"/>
              <a:buNone/>
              <a:defRPr sz="1100"/>
            </a:lvl2pPr>
            <a:lvl3pPr marL="1371600" lvl="2" indent="-228600" algn="l" rtl="0">
              <a:lnSpc>
                <a:spcPct val="90000"/>
              </a:lnSpc>
              <a:spcBef>
                <a:spcPts val="1200"/>
              </a:spcBef>
              <a:spcAft>
                <a:spcPts val="0"/>
              </a:spcAft>
              <a:buClr>
                <a:schemeClr val="dk1"/>
              </a:buClr>
              <a:buSzPts val="900"/>
              <a:buNone/>
              <a:defRPr sz="900"/>
            </a:lvl3pPr>
            <a:lvl4pPr marL="1828800" lvl="3" indent="-228600" algn="l" rtl="0">
              <a:lnSpc>
                <a:spcPct val="90000"/>
              </a:lnSpc>
              <a:spcBef>
                <a:spcPts val="1200"/>
              </a:spcBef>
              <a:spcAft>
                <a:spcPts val="0"/>
              </a:spcAft>
              <a:buClr>
                <a:schemeClr val="dk1"/>
              </a:buClr>
              <a:buSzPts val="800"/>
              <a:buNone/>
              <a:defRPr sz="800"/>
            </a:lvl4pPr>
            <a:lvl5pPr marL="2286000" lvl="4" indent="-228600" algn="l" rtl="0">
              <a:lnSpc>
                <a:spcPct val="90000"/>
              </a:lnSpc>
              <a:spcBef>
                <a:spcPts val="1200"/>
              </a:spcBef>
              <a:spcAft>
                <a:spcPts val="0"/>
              </a:spcAft>
              <a:buClr>
                <a:schemeClr val="dk1"/>
              </a:buClr>
              <a:buSzPts val="800"/>
              <a:buNone/>
              <a:defRPr sz="800"/>
            </a:lvl5pPr>
            <a:lvl6pPr marL="2743200" lvl="5" indent="-228600" algn="l" rtl="0">
              <a:lnSpc>
                <a:spcPct val="90000"/>
              </a:lnSpc>
              <a:spcBef>
                <a:spcPts val="1200"/>
              </a:spcBef>
              <a:spcAft>
                <a:spcPts val="0"/>
              </a:spcAft>
              <a:buClr>
                <a:schemeClr val="dk1"/>
              </a:buClr>
              <a:buSzPts val="800"/>
              <a:buNone/>
              <a:defRPr sz="800"/>
            </a:lvl6pPr>
            <a:lvl7pPr marL="3200400" lvl="6" indent="-228600" algn="l" rtl="0">
              <a:lnSpc>
                <a:spcPct val="90000"/>
              </a:lnSpc>
              <a:spcBef>
                <a:spcPts val="1200"/>
              </a:spcBef>
              <a:spcAft>
                <a:spcPts val="0"/>
              </a:spcAft>
              <a:buClr>
                <a:schemeClr val="dk1"/>
              </a:buClr>
              <a:buSzPts val="800"/>
              <a:buNone/>
              <a:defRPr sz="800"/>
            </a:lvl7pPr>
            <a:lvl8pPr marL="3657600" lvl="7" indent="-228600" algn="l" rtl="0">
              <a:lnSpc>
                <a:spcPct val="90000"/>
              </a:lnSpc>
              <a:spcBef>
                <a:spcPts val="1200"/>
              </a:spcBef>
              <a:spcAft>
                <a:spcPts val="0"/>
              </a:spcAft>
              <a:buClr>
                <a:schemeClr val="dk1"/>
              </a:buClr>
              <a:buSzPts val="800"/>
              <a:buNone/>
              <a:defRPr sz="800"/>
            </a:lvl8pPr>
            <a:lvl9pPr marL="4114800" lvl="8" indent="-228600" algn="l" rtl="0">
              <a:lnSpc>
                <a:spcPct val="90000"/>
              </a:lnSpc>
              <a:spcBef>
                <a:spcPts val="1200"/>
              </a:spcBef>
              <a:spcAft>
                <a:spcPts val="1200"/>
              </a:spcAft>
              <a:buClr>
                <a:schemeClr val="dk1"/>
              </a:buClr>
              <a:buSzPts val="800"/>
              <a:buNone/>
              <a:defRPr sz="800"/>
            </a:lvl9pPr>
          </a:lstStyle>
          <a:p>
            <a:endParaRPr/>
          </a:p>
        </p:txBody>
      </p:sp>
      <p:sp>
        <p:nvSpPr>
          <p:cNvPr id="81" name="Google Shape;8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Assessment Maturity of Seller</a:t>
            </a:r>
            <a:endParaRPr sz="3100"/>
          </a:p>
        </p:txBody>
      </p:sp>
      <p:sp>
        <p:nvSpPr>
          <p:cNvPr id="89" name="Google Shape;89;p17"/>
          <p:cNvSpPr/>
          <p:nvPr/>
        </p:nvSpPr>
        <p:spPr>
          <a:xfrm rot="-5400000">
            <a:off x="6585125" y="2331625"/>
            <a:ext cx="1830300" cy="3287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RULE</a:t>
            </a:r>
            <a:endParaRPr/>
          </a:p>
        </p:txBody>
      </p:sp>
      <p:sp>
        <p:nvSpPr>
          <p:cNvPr id="219" name="Google Shape;219;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just" rtl="0">
              <a:spcBef>
                <a:spcPts val="800"/>
              </a:spcBef>
              <a:spcAft>
                <a:spcPts val="0"/>
              </a:spcAft>
              <a:buNone/>
            </a:pPr>
            <a:r>
              <a:rPr lang="en"/>
              <a:t>81 rules have been implemented on the system. But some following rules need to be re-evaluated.</a:t>
            </a:r>
            <a:endParaRPr/>
          </a:p>
          <a:p>
            <a:pPr marL="457200" lvl="0" indent="-317500" algn="just" rtl="0">
              <a:spcBef>
                <a:spcPts val="1200"/>
              </a:spcBef>
              <a:spcAft>
                <a:spcPts val="0"/>
              </a:spcAft>
              <a:buSzPts val="1400"/>
              <a:buAutoNum type="arabicPeriod"/>
            </a:pPr>
            <a:r>
              <a:rPr lang="en"/>
              <a:t>Jika Trx_b2b sedikit, trx_retail sedang, jumlah produk listing sedang, dan gmv banyak maka </a:t>
            </a:r>
            <a:r>
              <a:rPr lang="en" b="1"/>
              <a:t>diprioritaskan </a:t>
            </a:r>
            <a:endParaRPr/>
          </a:p>
          <a:p>
            <a:pPr marL="457200" lvl="0" indent="-317500" algn="just" rtl="0">
              <a:spcBef>
                <a:spcPts val="0"/>
              </a:spcBef>
              <a:spcAft>
                <a:spcPts val="0"/>
              </a:spcAft>
              <a:buSzPts val="1400"/>
              <a:buAutoNum type="arabicPeriod"/>
            </a:pPr>
            <a:r>
              <a:rPr lang="en"/>
              <a:t>Jika Trx_b2b sedikit, trx_retail sedang, jumlah produk listing banyak, dan gmv banyak maka </a:t>
            </a:r>
            <a:r>
              <a:rPr lang="en" b="1"/>
              <a:t>diprioritaskan</a:t>
            </a:r>
            <a:endParaRPr/>
          </a:p>
          <a:p>
            <a:pPr marL="457200" lvl="0" indent="-317500" algn="just" rtl="0">
              <a:spcBef>
                <a:spcPts val="0"/>
              </a:spcBef>
              <a:spcAft>
                <a:spcPts val="0"/>
              </a:spcAft>
              <a:buSzPts val="1400"/>
              <a:buAutoNum type="arabicPeriod"/>
            </a:pPr>
            <a:r>
              <a:rPr lang="en"/>
              <a:t>Jika Trx_b2b sedikit, trx_retail tinggi, jumlah produk listing sedikit, dan gmv banyak maka </a:t>
            </a:r>
            <a:r>
              <a:rPr lang="en" b="1"/>
              <a:t>diprioritaskan</a:t>
            </a:r>
            <a:endParaRPr/>
          </a:p>
          <a:p>
            <a:pPr marL="457200" lvl="0" indent="-317500" algn="just" rtl="0">
              <a:spcBef>
                <a:spcPts val="0"/>
              </a:spcBef>
              <a:spcAft>
                <a:spcPts val="0"/>
              </a:spcAft>
              <a:buSzPts val="1400"/>
              <a:buAutoNum type="arabicPeriod"/>
            </a:pPr>
            <a:r>
              <a:rPr lang="en"/>
              <a:t>Jika Trx_b2b sedang, trx_retail sedikit, jumlah produk listing sedikit, dan gmv banyak maka </a:t>
            </a:r>
            <a:r>
              <a:rPr lang="en" b="1"/>
              <a:t>dipertimbangkan</a:t>
            </a:r>
            <a:endParaRPr/>
          </a:p>
          <a:p>
            <a:pPr marL="457200" lvl="0" indent="-317500" algn="just" rtl="0">
              <a:spcBef>
                <a:spcPts val="0"/>
              </a:spcBef>
              <a:spcAft>
                <a:spcPts val="0"/>
              </a:spcAft>
              <a:buSzPts val="1400"/>
              <a:buAutoNum type="arabicPeriod"/>
            </a:pPr>
            <a:r>
              <a:rPr lang="en"/>
              <a:t>Jika Trx_b2b sedang, trx_retail low, jumlah produk listing sedang, dan gmv sedang maka </a:t>
            </a:r>
            <a:r>
              <a:rPr lang="en" b="1"/>
              <a:t>dipertimbangkan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RULE (CONTINUED)</a:t>
            </a:r>
            <a:endParaRPr/>
          </a:p>
        </p:txBody>
      </p:sp>
      <p:sp>
        <p:nvSpPr>
          <p:cNvPr id="229" name="Google Shape;229;p2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AutoNum type="arabicPeriod"/>
            </a:pPr>
            <a:r>
              <a:rPr lang="en"/>
              <a:t>Jika Trx_b2b sedang, trx_retail low, jumlah produk listing banyak, dan gmv sedang maka </a:t>
            </a:r>
            <a:r>
              <a:rPr lang="en" b="1"/>
              <a:t>dipertimbangkan</a:t>
            </a:r>
            <a:endParaRPr/>
          </a:p>
          <a:p>
            <a:pPr marL="457200" lvl="0" indent="-317500" algn="just" rtl="0">
              <a:spcBef>
                <a:spcPts val="0"/>
              </a:spcBef>
              <a:spcAft>
                <a:spcPts val="0"/>
              </a:spcAft>
              <a:buSzPts val="1400"/>
              <a:buAutoNum type="arabicPeriod"/>
            </a:pPr>
            <a:r>
              <a:rPr lang="en"/>
              <a:t>Jika Trx_b2b sedang, trx_retail sedang, jumlah produk listing sedikit, dan gmv sedikit maka </a:t>
            </a:r>
            <a:r>
              <a:rPr lang="en" b="1"/>
              <a:t>nanti dulu</a:t>
            </a:r>
            <a:endParaRPr/>
          </a:p>
          <a:p>
            <a:pPr marL="457200" lvl="0" indent="-317500" algn="just" rtl="0">
              <a:spcBef>
                <a:spcPts val="0"/>
              </a:spcBef>
              <a:spcAft>
                <a:spcPts val="0"/>
              </a:spcAft>
              <a:buSzPts val="1400"/>
              <a:buAutoNum type="arabicPeriod"/>
            </a:pPr>
            <a:r>
              <a:rPr lang="en"/>
              <a:t>Jika Trx_b2b sedang, trx_retail sedang, jumlah produk listing sedang, dan gmv sedikit maka </a:t>
            </a:r>
            <a:r>
              <a:rPr lang="en" b="1"/>
              <a:t>nanti dulu</a:t>
            </a:r>
            <a:endParaRPr b="1"/>
          </a:p>
          <a:p>
            <a:pPr marL="457200" lvl="0" indent="-317500" algn="just" rtl="0">
              <a:spcBef>
                <a:spcPts val="0"/>
              </a:spcBef>
              <a:spcAft>
                <a:spcPts val="0"/>
              </a:spcAft>
              <a:buSzPts val="1400"/>
              <a:buAutoNum type="arabicPeriod"/>
            </a:pPr>
            <a:r>
              <a:rPr lang="en"/>
              <a:t>Jika Trx_b2b sedang, trx_retail sedang, jumlah produk listing banyak, dan gmv sedang maka </a:t>
            </a:r>
            <a:r>
              <a:rPr lang="en" b="1"/>
              <a:t>priority</a:t>
            </a:r>
            <a:endParaRPr b="1"/>
          </a:p>
          <a:p>
            <a:pPr marL="457200" lvl="0" indent="-317500" algn="just" rtl="0">
              <a:spcBef>
                <a:spcPts val="0"/>
              </a:spcBef>
              <a:spcAft>
                <a:spcPts val="0"/>
              </a:spcAft>
              <a:buSzPts val="1400"/>
              <a:buAutoNum type="arabicPeriod"/>
            </a:pPr>
            <a:r>
              <a:rPr lang="en"/>
              <a:t>Jika Trx_b2b sedang, trx_retail tinggi, jumlah produk listing sedang, dan gmv sedikit maka </a:t>
            </a:r>
            <a:r>
              <a:rPr lang="en" b="1"/>
              <a:t>dipertimbangkan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FIS SIMULATION</a:t>
            </a:r>
            <a:endParaRPr/>
          </a:p>
        </p:txBody>
      </p:sp>
      <p:pic>
        <p:nvPicPr>
          <p:cNvPr id="239" name="Google Shape;239;p30"/>
          <p:cNvPicPr preferRelativeResize="0"/>
          <p:nvPr/>
        </p:nvPicPr>
        <p:blipFill>
          <a:blip r:embed="rId3">
            <a:alphaModFix/>
          </a:blip>
          <a:stretch>
            <a:fillRect/>
          </a:stretch>
        </p:blipFill>
        <p:spPr>
          <a:xfrm>
            <a:off x="2362875" y="1752425"/>
            <a:ext cx="4382249" cy="321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RESULT</a:t>
            </a:r>
            <a:endParaRPr/>
          </a:p>
        </p:txBody>
      </p:sp>
      <p:sp>
        <p:nvSpPr>
          <p:cNvPr id="245" name="Google Shape;245;p3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r>
              <a:rPr lang="en"/>
              <a:t>Hasil Testing</a:t>
            </a:r>
            <a:endParaRPr/>
          </a:p>
        </p:txBody>
      </p:sp>
      <p:pic>
        <p:nvPicPr>
          <p:cNvPr id="246" name="Google Shape;246;p31"/>
          <p:cNvPicPr preferRelativeResize="0"/>
          <p:nvPr/>
        </p:nvPicPr>
        <p:blipFill>
          <a:blip r:embed="rId3">
            <a:alphaModFix/>
          </a:blip>
          <a:stretch>
            <a:fillRect/>
          </a:stretch>
        </p:blipFill>
        <p:spPr>
          <a:xfrm>
            <a:off x="2362850" y="1760350"/>
            <a:ext cx="4597750" cy="3030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RESULT</a:t>
            </a:r>
            <a:endParaRPr/>
          </a:p>
        </p:txBody>
      </p:sp>
      <p:sp>
        <p:nvSpPr>
          <p:cNvPr id="252" name="Google Shape;252;p3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r>
              <a:rPr lang="en"/>
              <a:t>Hasil Testing</a:t>
            </a:r>
            <a:endParaRPr/>
          </a:p>
        </p:txBody>
      </p:sp>
      <p:sp>
        <p:nvSpPr>
          <p:cNvPr id="253" name="Google Shape;253;p32"/>
          <p:cNvSpPr txBox="1"/>
          <p:nvPr/>
        </p:nvSpPr>
        <p:spPr>
          <a:xfrm>
            <a:off x="5061500" y="2492300"/>
            <a:ext cx="939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1200"/>
              </a:spcAft>
              <a:buNone/>
            </a:pPr>
            <a:r>
              <a:rPr lang="en" sz="1800">
                <a:solidFill>
                  <a:schemeClr val="dk2"/>
                </a:solidFill>
                <a:latin typeface="Proxima Nova"/>
                <a:ea typeface="Proxima Nova"/>
                <a:cs typeface="Proxima Nova"/>
                <a:sym typeface="Proxima Nova"/>
              </a:rPr>
              <a:t>Recap</a:t>
            </a:r>
            <a:endParaRPr/>
          </a:p>
        </p:txBody>
      </p:sp>
      <p:pic>
        <p:nvPicPr>
          <p:cNvPr id="254" name="Google Shape;254;p32"/>
          <p:cNvPicPr preferRelativeResize="0"/>
          <p:nvPr/>
        </p:nvPicPr>
        <p:blipFill>
          <a:blip r:embed="rId3">
            <a:alphaModFix/>
          </a:blip>
          <a:stretch>
            <a:fillRect/>
          </a:stretch>
        </p:blipFill>
        <p:spPr>
          <a:xfrm>
            <a:off x="5037825" y="3021550"/>
            <a:ext cx="3962400" cy="971550"/>
          </a:xfrm>
          <a:prstGeom prst="rect">
            <a:avLst/>
          </a:prstGeom>
          <a:noFill/>
          <a:ln>
            <a:noFill/>
          </a:ln>
        </p:spPr>
      </p:pic>
      <p:pic>
        <p:nvPicPr>
          <p:cNvPr id="255" name="Google Shape;255;p32"/>
          <p:cNvPicPr preferRelativeResize="0"/>
          <p:nvPr/>
        </p:nvPicPr>
        <p:blipFill>
          <a:blip r:embed="rId4">
            <a:alphaModFix/>
          </a:blip>
          <a:stretch>
            <a:fillRect/>
          </a:stretch>
        </p:blipFill>
        <p:spPr>
          <a:xfrm>
            <a:off x="628650" y="1827650"/>
            <a:ext cx="4356826" cy="319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DISCUSSION</a:t>
            </a:r>
            <a:endParaRPr/>
          </a:p>
        </p:txBody>
      </p:sp>
      <p:sp>
        <p:nvSpPr>
          <p:cNvPr id="261" name="Google Shape;261;p3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AutoNum type="arabicPeriod"/>
            </a:pPr>
            <a:r>
              <a:rPr lang="en"/>
              <a:t>Does it make sense for the result? Is it appropriate with our assumption and our feeling ?</a:t>
            </a:r>
            <a:r>
              <a:rPr lang="en" b="1"/>
              <a:t> If no, please take a look at degree membership and rule</a:t>
            </a:r>
            <a:endParaRPr b="1"/>
          </a:p>
          <a:p>
            <a:pPr marL="457200" lvl="0" indent="-317500" algn="l" rtl="0">
              <a:spcBef>
                <a:spcPts val="0"/>
              </a:spcBef>
              <a:spcAft>
                <a:spcPts val="0"/>
              </a:spcAft>
              <a:buSzPts val="1400"/>
              <a:buAutoNum type="arabicPeriod"/>
            </a:pPr>
            <a:r>
              <a:rPr lang="en"/>
              <a:t>Why do not we use unsupervised ML Algorithm, e.g. K-Means ? </a:t>
            </a:r>
            <a:r>
              <a:rPr lang="en" b="1"/>
              <a:t>Check in the next slide.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Trying using K-Means</a:t>
            </a:r>
            <a:endParaRPr/>
          </a:p>
        </p:txBody>
      </p:sp>
      <p:sp>
        <p:nvSpPr>
          <p:cNvPr id="267" name="Google Shape;267;p34"/>
          <p:cNvSpPr txBox="1">
            <a:spLocks noGrp="1"/>
          </p:cNvSpPr>
          <p:nvPr>
            <p:ph type="body" idx="1"/>
          </p:nvPr>
        </p:nvSpPr>
        <p:spPr>
          <a:xfrm>
            <a:off x="663425" y="1186994"/>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#Summary Result</a:t>
            </a:r>
            <a:endParaRPr/>
          </a:p>
          <a:p>
            <a:pPr marL="0" lvl="0" indent="0" algn="l" rtl="0">
              <a:spcBef>
                <a:spcPts val="1200"/>
              </a:spcBef>
              <a:spcAft>
                <a:spcPts val="1200"/>
              </a:spcAft>
              <a:buNone/>
            </a:pPr>
            <a:r>
              <a:rPr lang="en" sz="1400"/>
              <a:t>The best K for clustering is 3, where confidence level at this K reach up to 92,8%</a:t>
            </a:r>
            <a:endParaRPr/>
          </a:p>
        </p:txBody>
      </p:sp>
      <p:pic>
        <p:nvPicPr>
          <p:cNvPr id="268" name="Google Shape;268;p34"/>
          <p:cNvPicPr preferRelativeResize="0"/>
          <p:nvPr/>
        </p:nvPicPr>
        <p:blipFill>
          <a:blip r:embed="rId3">
            <a:alphaModFix/>
          </a:blip>
          <a:stretch>
            <a:fillRect/>
          </a:stretch>
        </p:blipFill>
        <p:spPr>
          <a:xfrm>
            <a:off x="1935900" y="1943825"/>
            <a:ext cx="4437825" cy="2954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Result using K-Means</a:t>
            </a:r>
            <a:endParaRPr/>
          </a:p>
        </p:txBody>
      </p:sp>
      <p:sp>
        <p:nvSpPr>
          <p:cNvPr id="274" name="Google Shape;274;p35"/>
          <p:cNvSpPr txBox="1">
            <a:spLocks noGrp="1"/>
          </p:cNvSpPr>
          <p:nvPr>
            <p:ph type="body" idx="1"/>
          </p:nvPr>
        </p:nvSpPr>
        <p:spPr>
          <a:xfrm>
            <a:off x="663425" y="1186994"/>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#Summary Result</a:t>
            </a:r>
            <a:endParaRPr/>
          </a:p>
          <a:p>
            <a:pPr marL="0" lvl="0" indent="0" algn="l" rtl="0">
              <a:spcBef>
                <a:spcPts val="1200"/>
              </a:spcBef>
              <a:spcAft>
                <a:spcPts val="1200"/>
              </a:spcAft>
              <a:buNone/>
            </a:pPr>
            <a:endParaRPr/>
          </a:p>
        </p:txBody>
      </p:sp>
      <p:pic>
        <p:nvPicPr>
          <p:cNvPr id="275" name="Google Shape;275;p35"/>
          <p:cNvPicPr preferRelativeResize="0"/>
          <p:nvPr/>
        </p:nvPicPr>
        <p:blipFill>
          <a:blip r:embed="rId3">
            <a:alphaModFix/>
          </a:blip>
          <a:stretch>
            <a:fillRect/>
          </a:stretch>
        </p:blipFill>
        <p:spPr>
          <a:xfrm>
            <a:off x="259750" y="1678750"/>
            <a:ext cx="2800524" cy="1616800"/>
          </a:xfrm>
          <a:prstGeom prst="rect">
            <a:avLst/>
          </a:prstGeom>
          <a:noFill/>
          <a:ln>
            <a:noFill/>
          </a:ln>
        </p:spPr>
      </p:pic>
      <p:pic>
        <p:nvPicPr>
          <p:cNvPr id="276" name="Google Shape;276;p35"/>
          <p:cNvPicPr preferRelativeResize="0"/>
          <p:nvPr/>
        </p:nvPicPr>
        <p:blipFill>
          <a:blip r:embed="rId4">
            <a:alphaModFix/>
          </a:blip>
          <a:stretch>
            <a:fillRect/>
          </a:stretch>
        </p:blipFill>
        <p:spPr>
          <a:xfrm>
            <a:off x="3433788" y="1479425"/>
            <a:ext cx="2345975" cy="2015450"/>
          </a:xfrm>
          <a:prstGeom prst="rect">
            <a:avLst/>
          </a:prstGeom>
          <a:noFill/>
          <a:ln>
            <a:noFill/>
          </a:ln>
        </p:spPr>
      </p:pic>
      <p:sp>
        <p:nvSpPr>
          <p:cNvPr id="277" name="Google Shape;277;p35"/>
          <p:cNvSpPr txBox="1">
            <a:spLocks noGrp="1"/>
          </p:cNvSpPr>
          <p:nvPr>
            <p:ph type="title"/>
          </p:nvPr>
        </p:nvSpPr>
        <p:spPr>
          <a:xfrm>
            <a:off x="5373925" y="3875450"/>
            <a:ext cx="1872000" cy="8583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5600"/>
              <a:t>?</a:t>
            </a:r>
            <a:endParaRPr sz="5600"/>
          </a:p>
        </p:txBody>
      </p:sp>
      <p:pic>
        <p:nvPicPr>
          <p:cNvPr id="278" name="Google Shape;278;p35"/>
          <p:cNvPicPr preferRelativeResize="0"/>
          <p:nvPr/>
        </p:nvPicPr>
        <p:blipFill>
          <a:blip r:embed="rId5">
            <a:alphaModFix/>
          </a:blip>
          <a:stretch>
            <a:fillRect/>
          </a:stretch>
        </p:blipFill>
        <p:spPr>
          <a:xfrm>
            <a:off x="6318300" y="1495063"/>
            <a:ext cx="2617299" cy="2153375"/>
          </a:xfrm>
          <a:prstGeom prst="rect">
            <a:avLst/>
          </a:prstGeom>
          <a:noFill/>
          <a:ln>
            <a:noFill/>
          </a:ln>
        </p:spPr>
      </p:pic>
      <p:sp>
        <p:nvSpPr>
          <p:cNvPr id="279" name="Google Shape;279;p35"/>
          <p:cNvSpPr txBox="1"/>
          <p:nvPr/>
        </p:nvSpPr>
        <p:spPr>
          <a:xfrm>
            <a:off x="259750" y="4016300"/>
            <a:ext cx="51639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1200"/>
              </a:spcAft>
              <a:buNone/>
            </a:pPr>
            <a:r>
              <a:rPr lang="en" sz="1800">
                <a:solidFill>
                  <a:schemeClr val="dk2"/>
                </a:solidFill>
                <a:latin typeface="Proxima Nova"/>
                <a:ea typeface="Proxima Nova"/>
                <a:cs typeface="Proxima Nova"/>
                <a:sym typeface="Proxima Nova"/>
              </a:rPr>
              <a:t>Could you make a conclusion from this result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628650" y="111039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GOALS</a:t>
            </a:r>
            <a:endParaRPr/>
          </a:p>
        </p:txBody>
      </p:sp>
      <p:sp>
        <p:nvSpPr>
          <p:cNvPr id="99" name="Google Shape;99;p18"/>
          <p:cNvSpPr txBox="1">
            <a:spLocks noGrp="1"/>
          </p:cNvSpPr>
          <p:nvPr>
            <p:ph type="body" idx="1"/>
          </p:nvPr>
        </p:nvSpPr>
        <p:spPr>
          <a:xfrm>
            <a:off x="628650" y="2222345"/>
            <a:ext cx="7886700" cy="566400"/>
          </a:xfrm>
          <a:prstGeom prst="rect">
            <a:avLst/>
          </a:prstGeom>
        </p:spPr>
        <p:txBody>
          <a:bodyPr spcFirstLastPara="1" wrap="square" lIns="68575" tIns="34275" rIns="68575" bIns="34275" anchor="t" anchorCtr="0">
            <a:normAutofit/>
          </a:bodyPr>
          <a:lstStyle/>
          <a:p>
            <a:pPr marL="0" lvl="0" indent="0" algn="ctr" rtl="0">
              <a:spcBef>
                <a:spcPts val="800"/>
              </a:spcBef>
              <a:spcAft>
                <a:spcPts val="1200"/>
              </a:spcAft>
              <a:buNone/>
            </a:pPr>
            <a:r>
              <a:rPr lang="en" sz="2200" dirty="0"/>
              <a:t>“Determine list of seller that worthy to be followed up“</a:t>
            </a:r>
            <a:endParaRPr sz="2200" dirty="0"/>
          </a:p>
        </p:txBody>
      </p:sp>
      <p:sp>
        <p:nvSpPr>
          <p:cNvPr id="100" name="Google Shape;100;p18"/>
          <p:cNvSpPr/>
          <p:nvPr/>
        </p:nvSpPr>
        <p:spPr>
          <a:xfrm rot="-5400000">
            <a:off x="6585125" y="2331625"/>
            <a:ext cx="1830300" cy="3287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EDA Data</a:t>
            </a:r>
            <a:endParaRPr/>
          </a:p>
        </p:txBody>
      </p:sp>
      <p:sp>
        <p:nvSpPr>
          <p:cNvPr id="134" name="Google Shape;134;p21"/>
          <p:cNvSpPr txBox="1">
            <a:spLocks noGrp="1"/>
          </p:cNvSpPr>
          <p:nvPr>
            <p:ph type="body" idx="1"/>
          </p:nvPr>
        </p:nvSpPr>
        <p:spPr>
          <a:xfrm>
            <a:off x="5523050" y="1369225"/>
            <a:ext cx="3494400" cy="3263400"/>
          </a:xfrm>
          <a:prstGeom prst="rect">
            <a:avLst/>
          </a:prstGeom>
        </p:spPr>
        <p:txBody>
          <a:bodyPr spcFirstLastPara="1" wrap="square" lIns="68575" tIns="34275" rIns="68575" bIns="34275" anchor="t" anchorCtr="0">
            <a:normAutofit/>
          </a:bodyPr>
          <a:lstStyle/>
          <a:p>
            <a:pPr marL="457200" lvl="0" indent="-304800" algn="just" rtl="0">
              <a:spcBef>
                <a:spcPts val="800"/>
              </a:spcBef>
              <a:spcAft>
                <a:spcPts val="0"/>
              </a:spcAft>
              <a:buSzPts val="1200"/>
              <a:buAutoNum type="arabicPeriod"/>
            </a:pPr>
            <a:r>
              <a:rPr lang="en" sz="1600"/>
              <a:t>Terdapat 3519 rows dengan statistik deskripsi nya tersaji pada gambar di samping</a:t>
            </a:r>
            <a:endParaRPr sz="1600"/>
          </a:p>
          <a:p>
            <a:pPr marL="457200" lvl="0" indent="-304800" algn="just" rtl="0">
              <a:spcBef>
                <a:spcPts val="800"/>
              </a:spcBef>
              <a:spcAft>
                <a:spcPts val="0"/>
              </a:spcAft>
              <a:buSzPts val="1200"/>
              <a:buAutoNum type="arabicPeriod"/>
            </a:pPr>
            <a:r>
              <a:rPr lang="en" sz="1600"/>
              <a:t>Data terlalu Sparse, terindikasi dari nilai maksimum masing - masing kolom dibandingkan dengan nilai rata - ratanya.</a:t>
            </a:r>
            <a:endParaRPr sz="1600"/>
          </a:p>
          <a:p>
            <a:pPr marL="457200" lvl="0" indent="-323850" algn="just" rtl="0">
              <a:spcBef>
                <a:spcPts val="1200"/>
              </a:spcBef>
              <a:spcAft>
                <a:spcPts val="0"/>
              </a:spcAft>
              <a:buSzPts val="1500"/>
              <a:buAutoNum type="arabicPeriod"/>
            </a:pPr>
            <a:r>
              <a:rPr lang="en" sz="1500"/>
              <a:t>Sepertinya kurang “eye-catching” untuk dilakukan pendekatan menggunakan machine learning</a:t>
            </a:r>
            <a:endParaRPr sz="1500"/>
          </a:p>
          <a:p>
            <a:pPr marL="0" lvl="0" indent="0" algn="just" rtl="0">
              <a:spcBef>
                <a:spcPts val="1200"/>
              </a:spcBef>
              <a:spcAft>
                <a:spcPts val="0"/>
              </a:spcAft>
              <a:buNone/>
            </a:pPr>
            <a:endParaRPr sz="1600"/>
          </a:p>
          <a:p>
            <a:pPr marL="0" lvl="0" indent="0" algn="just" rtl="0">
              <a:spcBef>
                <a:spcPts val="1200"/>
              </a:spcBef>
              <a:spcAft>
                <a:spcPts val="1200"/>
              </a:spcAft>
              <a:buNone/>
            </a:pPr>
            <a:endParaRPr sz="1600"/>
          </a:p>
        </p:txBody>
      </p:sp>
      <p:sp>
        <p:nvSpPr>
          <p:cNvPr id="139" name="Google Shape;139;p21"/>
          <p:cNvSpPr/>
          <p:nvPr/>
        </p:nvSpPr>
        <p:spPr>
          <a:xfrm>
            <a:off x="4570550" y="2473875"/>
            <a:ext cx="894600" cy="49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21"/>
          <p:cNvPicPr preferRelativeResize="0"/>
          <p:nvPr/>
        </p:nvPicPr>
        <p:blipFill>
          <a:blip r:embed="rId3">
            <a:alphaModFix/>
          </a:blip>
          <a:stretch>
            <a:fillRect/>
          </a:stretch>
        </p:blipFill>
        <p:spPr>
          <a:xfrm>
            <a:off x="210375" y="1023050"/>
            <a:ext cx="3995749" cy="1548700"/>
          </a:xfrm>
          <a:prstGeom prst="rect">
            <a:avLst/>
          </a:prstGeom>
          <a:noFill/>
          <a:ln>
            <a:noFill/>
          </a:ln>
        </p:spPr>
      </p:pic>
      <p:pic>
        <p:nvPicPr>
          <p:cNvPr id="141" name="Google Shape;141;p21"/>
          <p:cNvPicPr preferRelativeResize="0"/>
          <p:nvPr/>
        </p:nvPicPr>
        <p:blipFill>
          <a:blip r:embed="rId4">
            <a:alphaModFix/>
          </a:blip>
          <a:stretch>
            <a:fillRect/>
          </a:stretch>
        </p:blipFill>
        <p:spPr>
          <a:xfrm>
            <a:off x="197525" y="2828500"/>
            <a:ext cx="3995750" cy="203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Propose Method</a:t>
            </a:r>
            <a:endParaRPr/>
          </a:p>
        </p:txBody>
      </p:sp>
      <p:sp>
        <p:nvSpPr>
          <p:cNvPr id="147" name="Google Shape;147;p2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latin typeface="Roboto"/>
                <a:ea typeface="Roboto"/>
                <a:cs typeface="Roboto"/>
                <a:sym typeface="Roboto"/>
              </a:rPr>
              <a:t>Fuzzy Inference System (FIS)</a:t>
            </a:r>
            <a:endParaRPr>
              <a:latin typeface="Roboto"/>
              <a:ea typeface="Roboto"/>
              <a:cs typeface="Roboto"/>
              <a:sym typeface="Roboto"/>
            </a:endParaRPr>
          </a:p>
          <a:p>
            <a:pPr marL="0" lvl="0" indent="0" algn="just" rtl="0">
              <a:spcBef>
                <a:spcPts val="1200"/>
              </a:spcBef>
              <a:spcAft>
                <a:spcPts val="0"/>
              </a:spcAft>
              <a:buNone/>
            </a:pPr>
            <a:r>
              <a:rPr lang="en" sz="1200">
                <a:solidFill>
                  <a:srgbClr val="2E2E2E"/>
                </a:solidFill>
                <a:latin typeface="Roboto"/>
                <a:ea typeface="Roboto"/>
                <a:cs typeface="Roboto"/>
                <a:sym typeface="Roboto"/>
              </a:rPr>
              <a:t>FIS is a method that interprets the values in the input vector and, based on some sets of rules, assigns values to the output vector. In fuzzy logic, the truth of any statement becomes a matter of a degree.</a:t>
            </a:r>
            <a:endParaRPr sz="1200">
              <a:solidFill>
                <a:srgbClr val="2E2E2E"/>
              </a:solidFill>
              <a:latin typeface="Roboto"/>
              <a:ea typeface="Roboto"/>
              <a:cs typeface="Roboto"/>
              <a:sym typeface="Roboto"/>
            </a:endParaRPr>
          </a:p>
          <a:p>
            <a:pPr marL="0" lvl="0" indent="0" algn="just" rtl="0">
              <a:spcBef>
                <a:spcPts val="1200"/>
              </a:spcBef>
              <a:spcAft>
                <a:spcPts val="0"/>
              </a:spcAft>
              <a:buNone/>
            </a:pPr>
            <a:r>
              <a:rPr lang="en" sz="1200">
                <a:solidFill>
                  <a:srgbClr val="2E2E2E"/>
                </a:solidFill>
                <a:latin typeface="Roboto"/>
                <a:ea typeface="Roboto"/>
                <a:cs typeface="Roboto"/>
                <a:sym typeface="Roboto"/>
              </a:rPr>
              <a:t>There are 3 steps in FIS:</a:t>
            </a:r>
            <a:endParaRPr sz="1200">
              <a:solidFill>
                <a:srgbClr val="2E2E2E"/>
              </a:solidFill>
              <a:latin typeface="Roboto"/>
              <a:ea typeface="Roboto"/>
              <a:cs typeface="Roboto"/>
              <a:sym typeface="Roboto"/>
            </a:endParaRPr>
          </a:p>
          <a:p>
            <a:pPr marL="457200" lvl="0" indent="-304800" algn="just" rtl="0">
              <a:spcBef>
                <a:spcPts val="1200"/>
              </a:spcBef>
              <a:spcAft>
                <a:spcPts val="0"/>
              </a:spcAft>
              <a:buClr>
                <a:srgbClr val="2E2E2E"/>
              </a:buClr>
              <a:buSzPts val="1200"/>
              <a:buFont typeface="Roboto"/>
              <a:buAutoNum type="arabicPeriod"/>
            </a:pPr>
            <a:r>
              <a:rPr lang="en" sz="1200">
                <a:solidFill>
                  <a:srgbClr val="2E2E2E"/>
                </a:solidFill>
                <a:latin typeface="Roboto"/>
                <a:ea typeface="Roboto"/>
                <a:cs typeface="Roboto"/>
                <a:sym typeface="Roboto"/>
              </a:rPr>
              <a:t>Fuzzification</a:t>
            </a:r>
            <a:endParaRPr sz="1200">
              <a:solidFill>
                <a:srgbClr val="2E2E2E"/>
              </a:solidFill>
              <a:latin typeface="Roboto"/>
              <a:ea typeface="Roboto"/>
              <a:cs typeface="Roboto"/>
              <a:sym typeface="Roboto"/>
            </a:endParaRPr>
          </a:p>
          <a:p>
            <a:pPr marL="457200" lvl="0" indent="-304800" algn="just" rtl="0">
              <a:spcBef>
                <a:spcPts val="0"/>
              </a:spcBef>
              <a:spcAft>
                <a:spcPts val="0"/>
              </a:spcAft>
              <a:buClr>
                <a:srgbClr val="2E2E2E"/>
              </a:buClr>
              <a:buSzPts val="1200"/>
              <a:buFont typeface="Roboto"/>
              <a:buAutoNum type="arabicPeriod"/>
            </a:pPr>
            <a:r>
              <a:rPr lang="en" sz="1200">
                <a:solidFill>
                  <a:srgbClr val="2E2E2E"/>
                </a:solidFill>
                <a:latin typeface="Roboto"/>
                <a:ea typeface="Roboto"/>
                <a:cs typeface="Roboto"/>
                <a:sym typeface="Roboto"/>
              </a:rPr>
              <a:t>Inference (Rule)</a:t>
            </a:r>
            <a:endParaRPr sz="1200">
              <a:solidFill>
                <a:srgbClr val="2E2E2E"/>
              </a:solidFill>
              <a:latin typeface="Roboto"/>
              <a:ea typeface="Roboto"/>
              <a:cs typeface="Roboto"/>
              <a:sym typeface="Roboto"/>
            </a:endParaRPr>
          </a:p>
          <a:p>
            <a:pPr marL="457200" lvl="0" indent="-304800" algn="just" rtl="0">
              <a:spcBef>
                <a:spcPts val="0"/>
              </a:spcBef>
              <a:spcAft>
                <a:spcPts val="0"/>
              </a:spcAft>
              <a:buClr>
                <a:srgbClr val="2E2E2E"/>
              </a:buClr>
              <a:buSzPts val="1200"/>
              <a:buFont typeface="Roboto"/>
              <a:buAutoNum type="arabicPeriod"/>
            </a:pPr>
            <a:r>
              <a:rPr lang="en" sz="1200">
                <a:solidFill>
                  <a:srgbClr val="2E2E2E"/>
                </a:solidFill>
                <a:latin typeface="Roboto"/>
                <a:ea typeface="Roboto"/>
                <a:cs typeface="Roboto"/>
                <a:sym typeface="Roboto"/>
              </a:rPr>
              <a:t>Defuzzification</a:t>
            </a:r>
            <a:endParaRPr sz="1200">
              <a:solidFill>
                <a:srgbClr val="2E2E2E"/>
              </a:solidFill>
              <a:latin typeface="Roboto"/>
              <a:ea typeface="Roboto"/>
              <a:cs typeface="Roboto"/>
              <a:sym typeface="Roboto"/>
            </a:endParaRPr>
          </a:p>
        </p:txBody>
      </p:sp>
      <p:sp>
        <p:nvSpPr>
          <p:cNvPr id="148" name="Google Shape;148;p22"/>
          <p:cNvSpPr/>
          <p:nvPr/>
        </p:nvSpPr>
        <p:spPr>
          <a:xfrm rot="-5400000">
            <a:off x="6585125" y="2331625"/>
            <a:ext cx="1830300" cy="32877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22"/>
          <p:cNvPicPr preferRelativeResize="0"/>
          <p:nvPr/>
        </p:nvPicPr>
        <p:blipFill>
          <a:blip r:embed="rId3">
            <a:alphaModFix/>
          </a:blip>
          <a:stretch>
            <a:fillRect/>
          </a:stretch>
        </p:blipFill>
        <p:spPr>
          <a:xfrm>
            <a:off x="2475050" y="2614425"/>
            <a:ext cx="3431076" cy="227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629841" y="469325"/>
            <a:ext cx="2949000" cy="12003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sz="1800"/>
              <a:t>Trx B2B TOP</a:t>
            </a:r>
            <a:endParaRPr sz="1800"/>
          </a:p>
        </p:txBody>
      </p:sp>
      <p:sp>
        <p:nvSpPr>
          <p:cNvPr id="159" name="Google Shape;159;p23"/>
          <p:cNvSpPr txBox="1">
            <a:spLocks noGrp="1"/>
          </p:cNvSpPr>
          <p:nvPr>
            <p:ph type="body" idx="1"/>
          </p:nvPr>
        </p:nvSpPr>
        <p:spPr>
          <a:xfrm>
            <a:off x="629841" y="1669475"/>
            <a:ext cx="2949000" cy="28587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AutoNum type="arabicPeriod"/>
            </a:pPr>
            <a:r>
              <a:rPr lang="en"/>
              <a:t>Sedikit </a:t>
            </a:r>
            <a:endParaRPr/>
          </a:p>
          <a:p>
            <a:pPr marL="457200" lvl="0" indent="0" algn="l" rtl="0">
              <a:spcBef>
                <a:spcPts val="1200"/>
              </a:spcBef>
              <a:spcAft>
                <a:spcPts val="0"/>
              </a:spcAft>
              <a:buNone/>
            </a:pPr>
            <a:r>
              <a:rPr lang="en"/>
              <a:t>(Rentang 0 - 10)</a:t>
            </a:r>
            <a:endParaRPr/>
          </a:p>
          <a:p>
            <a:pPr marL="457200" lvl="0" indent="-304800" algn="l" rtl="0">
              <a:spcBef>
                <a:spcPts val="1200"/>
              </a:spcBef>
              <a:spcAft>
                <a:spcPts val="0"/>
              </a:spcAft>
              <a:buSzPts val="1200"/>
              <a:buAutoNum type="arabicPeriod"/>
            </a:pPr>
            <a:r>
              <a:rPr lang="en"/>
              <a:t>Sedang </a:t>
            </a:r>
            <a:endParaRPr/>
          </a:p>
          <a:p>
            <a:pPr marL="457200" lvl="0" indent="0" algn="l" rtl="0">
              <a:spcBef>
                <a:spcPts val="1200"/>
              </a:spcBef>
              <a:spcAft>
                <a:spcPts val="0"/>
              </a:spcAft>
              <a:buNone/>
            </a:pPr>
            <a:r>
              <a:rPr lang="en"/>
              <a:t>(Rentang 5 - 100)</a:t>
            </a:r>
            <a:endParaRPr/>
          </a:p>
          <a:p>
            <a:pPr marL="457200" lvl="0" indent="-304800" algn="l" rtl="0">
              <a:spcBef>
                <a:spcPts val="1200"/>
              </a:spcBef>
              <a:spcAft>
                <a:spcPts val="0"/>
              </a:spcAft>
              <a:buSzPts val="1200"/>
              <a:buAutoNum type="arabicPeriod"/>
            </a:pPr>
            <a:r>
              <a:rPr lang="en"/>
              <a:t>Banyak</a:t>
            </a:r>
            <a:endParaRPr/>
          </a:p>
          <a:p>
            <a:pPr marL="457200" lvl="0" indent="0" algn="l" rtl="0">
              <a:spcBef>
                <a:spcPts val="1200"/>
              </a:spcBef>
              <a:spcAft>
                <a:spcPts val="1200"/>
              </a:spcAft>
              <a:buNone/>
            </a:pPr>
            <a:r>
              <a:rPr lang="en"/>
              <a:t>(Rentang  &gt; 25)</a:t>
            </a:r>
            <a:endParaRPr/>
          </a:p>
        </p:txBody>
      </p:sp>
      <p:pic>
        <p:nvPicPr>
          <p:cNvPr id="164" name="Google Shape;164;p23"/>
          <p:cNvPicPr preferRelativeResize="0"/>
          <p:nvPr/>
        </p:nvPicPr>
        <p:blipFill>
          <a:blip r:embed="rId3">
            <a:alphaModFix/>
          </a:blip>
          <a:stretch>
            <a:fillRect/>
          </a:stretch>
        </p:blipFill>
        <p:spPr>
          <a:xfrm>
            <a:off x="3457925" y="1210000"/>
            <a:ext cx="5260349" cy="2729900"/>
          </a:xfrm>
          <a:prstGeom prst="rect">
            <a:avLst/>
          </a:prstGeom>
          <a:noFill/>
          <a:ln>
            <a:noFill/>
          </a:ln>
        </p:spPr>
      </p:pic>
      <p:sp>
        <p:nvSpPr>
          <p:cNvPr id="165" name="Google Shape;165;p23"/>
          <p:cNvSpPr txBox="1"/>
          <p:nvPr/>
        </p:nvSpPr>
        <p:spPr>
          <a:xfrm>
            <a:off x="1051900" y="494325"/>
            <a:ext cx="68898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000">
                <a:solidFill>
                  <a:schemeClr val="accent3"/>
                </a:solidFill>
                <a:latin typeface="Alfa Slab One"/>
                <a:ea typeface="Alfa Slab One"/>
                <a:cs typeface="Alfa Slab One"/>
                <a:sym typeface="Alfa Slab One"/>
              </a:rPr>
              <a:t>DERAJAT KEANGGOTAAN</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629841" y="494325"/>
            <a:ext cx="2949000" cy="12003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sz="1800"/>
              <a:t>Trx Retail Direct</a:t>
            </a:r>
            <a:endParaRPr sz="1800"/>
          </a:p>
        </p:txBody>
      </p:sp>
      <p:sp>
        <p:nvSpPr>
          <p:cNvPr id="171" name="Google Shape;171;p24"/>
          <p:cNvSpPr txBox="1">
            <a:spLocks noGrp="1"/>
          </p:cNvSpPr>
          <p:nvPr>
            <p:ph type="body" idx="1"/>
          </p:nvPr>
        </p:nvSpPr>
        <p:spPr>
          <a:xfrm>
            <a:off x="629841" y="1694475"/>
            <a:ext cx="2949000" cy="28587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AutoNum type="arabicPeriod"/>
            </a:pPr>
            <a:r>
              <a:rPr lang="en"/>
              <a:t>Sedikit </a:t>
            </a:r>
            <a:endParaRPr/>
          </a:p>
          <a:p>
            <a:pPr marL="457200" lvl="0" indent="0" algn="l" rtl="0">
              <a:spcBef>
                <a:spcPts val="1200"/>
              </a:spcBef>
              <a:spcAft>
                <a:spcPts val="0"/>
              </a:spcAft>
              <a:buNone/>
            </a:pPr>
            <a:r>
              <a:rPr lang="en"/>
              <a:t>(Rentang 0 - 10)</a:t>
            </a:r>
            <a:endParaRPr/>
          </a:p>
          <a:p>
            <a:pPr marL="457200" lvl="0" indent="-304800" algn="l" rtl="0">
              <a:spcBef>
                <a:spcPts val="1200"/>
              </a:spcBef>
              <a:spcAft>
                <a:spcPts val="0"/>
              </a:spcAft>
              <a:buSzPts val="1200"/>
              <a:buAutoNum type="arabicPeriod"/>
            </a:pPr>
            <a:r>
              <a:rPr lang="en"/>
              <a:t>Sedang </a:t>
            </a:r>
            <a:endParaRPr/>
          </a:p>
          <a:p>
            <a:pPr marL="457200" lvl="0" indent="0" algn="l" rtl="0">
              <a:spcBef>
                <a:spcPts val="1200"/>
              </a:spcBef>
              <a:spcAft>
                <a:spcPts val="0"/>
              </a:spcAft>
              <a:buNone/>
            </a:pPr>
            <a:r>
              <a:rPr lang="en"/>
              <a:t>(Rentang 5 - 100)</a:t>
            </a:r>
            <a:endParaRPr/>
          </a:p>
          <a:p>
            <a:pPr marL="457200" lvl="0" indent="-304800" algn="l" rtl="0">
              <a:spcBef>
                <a:spcPts val="1200"/>
              </a:spcBef>
              <a:spcAft>
                <a:spcPts val="0"/>
              </a:spcAft>
              <a:buSzPts val="1200"/>
              <a:buAutoNum type="arabicPeriod"/>
            </a:pPr>
            <a:r>
              <a:rPr lang="en"/>
              <a:t>Banyak</a:t>
            </a:r>
            <a:endParaRPr/>
          </a:p>
          <a:p>
            <a:pPr marL="457200" lvl="0" indent="0" algn="l" rtl="0">
              <a:spcBef>
                <a:spcPts val="1200"/>
              </a:spcBef>
              <a:spcAft>
                <a:spcPts val="1200"/>
              </a:spcAft>
              <a:buNone/>
            </a:pPr>
            <a:r>
              <a:rPr lang="en"/>
              <a:t>(Rentang  &gt; 25)</a:t>
            </a:r>
            <a:endParaRPr/>
          </a:p>
        </p:txBody>
      </p:sp>
      <p:pic>
        <p:nvPicPr>
          <p:cNvPr id="176" name="Google Shape;176;p24"/>
          <p:cNvPicPr preferRelativeResize="0"/>
          <p:nvPr/>
        </p:nvPicPr>
        <p:blipFill>
          <a:blip r:embed="rId3">
            <a:alphaModFix/>
          </a:blip>
          <a:stretch>
            <a:fillRect/>
          </a:stretch>
        </p:blipFill>
        <p:spPr>
          <a:xfrm>
            <a:off x="3706416" y="1392188"/>
            <a:ext cx="5260358" cy="2462295"/>
          </a:xfrm>
          <a:prstGeom prst="rect">
            <a:avLst/>
          </a:prstGeom>
          <a:noFill/>
          <a:ln>
            <a:noFill/>
          </a:ln>
        </p:spPr>
      </p:pic>
      <p:sp>
        <p:nvSpPr>
          <p:cNvPr id="177" name="Google Shape;177;p24"/>
          <p:cNvSpPr txBox="1"/>
          <p:nvPr/>
        </p:nvSpPr>
        <p:spPr>
          <a:xfrm>
            <a:off x="1051900" y="494325"/>
            <a:ext cx="68898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000">
                <a:solidFill>
                  <a:schemeClr val="accent3"/>
                </a:solidFill>
                <a:latin typeface="Alfa Slab One"/>
                <a:ea typeface="Alfa Slab One"/>
                <a:cs typeface="Alfa Slab One"/>
                <a:sym typeface="Alfa Slab One"/>
              </a:rPr>
              <a:t>DERAJAT KEANGGOTAAN</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485101" y="542250"/>
            <a:ext cx="3402300" cy="12003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sz="1800"/>
              <a:t>Jml Listing Product</a:t>
            </a:r>
            <a:endParaRPr sz="1800"/>
          </a:p>
        </p:txBody>
      </p:sp>
      <p:sp>
        <p:nvSpPr>
          <p:cNvPr id="183" name="Google Shape;183;p25"/>
          <p:cNvSpPr txBox="1">
            <a:spLocks noGrp="1"/>
          </p:cNvSpPr>
          <p:nvPr>
            <p:ph type="body" idx="1"/>
          </p:nvPr>
        </p:nvSpPr>
        <p:spPr>
          <a:xfrm>
            <a:off x="629841" y="1742550"/>
            <a:ext cx="2949000" cy="28587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AutoNum type="arabicPeriod"/>
            </a:pPr>
            <a:r>
              <a:rPr lang="en"/>
              <a:t>Sedikit </a:t>
            </a:r>
            <a:endParaRPr/>
          </a:p>
          <a:p>
            <a:pPr marL="457200" lvl="0" indent="0" algn="l" rtl="0">
              <a:spcBef>
                <a:spcPts val="1200"/>
              </a:spcBef>
              <a:spcAft>
                <a:spcPts val="0"/>
              </a:spcAft>
              <a:buNone/>
            </a:pPr>
            <a:r>
              <a:rPr lang="en"/>
              <a:t>(Rentang 0 - 200)</a:t>
            </a:r>
            <a:endParaRPr/>
          </a:p>
          <a:p>
            <a:pPr marL="457200" lvl="0" indent="-304800" algn="l" rtl="0">
              <a:spcBef>
                <a:spcPts val="1200"/>
              </a:spcBef>
              <a:spcAft>
                <a:spcPts val="0"/>
              </a:spcAft>
              <a:buSzPts val="1200"/>
              <a:buAutoNum type="arabicPeriod"/>
            </a:pPr>
            <a:r>
              <a:rPr lang="en"/>
              <a:t>Sedang </a:t>
            </a:r>
            <a:endParaRPr/>
          </a:p>
          <a:p>
            <a:pPr marL="457200" lvl="0" indent="0" algn="l" rtl="0">
              <a:spcBef>
                <a:spcPts val="1200"/>
              </a:spcBef>
              <a:spcAft>
                <a:spcPts val="0"/>
              </a:spcAft>
              <a:buNone/>
            </a:pPr>
            <a:r>
              <a:rPr lang="en"/>
              <a:t>(Rentang 100 - 500)</a:t>
            </a:r>
            <a:endParaRPr/>
          </a:p>
          <a:p>
            <a:pPr marL="457200" lvl="0" indent="-304800" algn="l" rtl="0">
              <a:spcBef>
                <a:spcPts val="1200"/>
              </a:spcBef>
              <a:spcAft>
                <a:spcPts val="0"/>
              </a:spcAft>
              <a:buSzPts val="1200"/>
              <a:buAutoNum type="arabicPeriod"/>
            </a:pPr>
            <a:r>
              <a:rPr lang="en"/>
              <a:t>Banyak</a:t>
            </a:r>
            <a:endParaRPr/>
          </a:p>
          <a:p>
            <a:pPr marL="457200" lvl="0" indent="0" algn="l" rtl="0">
              <a:spcBef>
                <a:spcPts val="1200"/>
              </a:spcBef>
              <a:spcAft>
                <a:spcPts val="0"/>
              </a:spcAft>
              <a:buNone/>
            </a:pPr>
            <a:r>
              <a:rPr lang="en"/>
              <a:t>(Rentang  &gt; 250)</a:t>
            </a:r>
            <a:endParaRPr/>
          </a:p>
          <a:p>
            <a:pPr marL="457200" lvl="0" indent="0" algn="l" rtl="0">
              <a:spcBef>
                <a:spcPts val="1200"/>
              </a:spcBef>
              <a:spcAft>
                <a:spcPts val="1200"/>
              </a:spcAft>
              <a:buNone/>
            </a:pPr>
            <a:endParaRPr/>
          </a:p>
        </p:txBody>
      </p:sp>
      <p:pic>
        <p:nvPicPr>
          <p:cNvPr id="188" name="Google Shape;188;p25"/>
          <p:cNvPicPr preferRelativeResize="0"/>
          <p:nvPr/>
        </p:nvPicPr>
        <p:blipFill>
          <a:blip r:embed="rId3">
            <a:alphaModFix/>
          </a:blip>
          <a:stretch>
            <a:fillRect/>
          </a:stretch>
        </p:blipFill>
        <p:spPr>
          <a:xfrm>
            <a:off x="3789216" y="1543050"/>
            <a:ext cx="5260358" cy="2480949"/>
          </a:xfrm>
          <a:prstGeom prst="rect">
            <a:avLst/>
          </a:prstGeom>
          <a:noFill/>
          <a:ln>
            <a:noFill/>
          </a:ln>
        </p:spPr>
      </p:pic>
      <p:sp>
        <p:nvSpPr>
          <p:cNvPr id="189" name="Google Shape;189;p25"/>
          <p:cNvSpPr txBox="1"/>
          <p:nvPr/>
        </p:nvSpPr>
        <p:spPr>
          <a:xfrm>
            <a:off x="1051900" y="494325"/>
            <a:ext cx="68898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000">
                <a:solidFill>
                  <a:schemeClr val="accent3"/>
                </a:solidFill>
                <a:latin typeface="Alfa Slab One"/>
                <a:ea typeface="Alfa Slab One"/>
                <a:cs typeface="Alfa Slab One"/>
                <a:sym typeface="Alfa Slab One"/>
              </a:rPr>
              <a:t>DERAJAT KEANGGOTAAN</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286301" y="494325"/>
            <a:ext cx="3402300" cy="12003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sz="1800"/>
              <a:t>GMV</a:t>
            </a:r>
            <a:endParaRPr sz="1800"/>
          </a:p>
        </p:txBody>
      </p:sp>
      <p:sp>
        <p:nvSpPr>
          <p:cNvPr id="195" name="Google Shape;195;p26"/>
          <p:cNvSpPr txBox="1">
            <a:spLocks noGrp="1"/>
          </p:cNvSpPr>
          <p:nvPr>
            <p:ph type="body" idx="1"/>
          </p:nvPr>
        </p:nvSpPr>
        <p:spPr>
          <a:xfrm>
            <a:off x="629841" y="1694625"/>
            <a:ext cx="2949000" cy="28587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AutoNum type="arabicPeriod"/>
            </a:pPr>
            <a:r>
              <a:rPr lang="en"/>
              <a:t>Sedikit </a:t>
            </a:r>
            <a:endParaRPr/>
          </a:p>
          <a:p>
            <a:pPr marL="457200" lvl="0" indent="0" algn="l" rtl="0">
              <a:spcBef>
                <a:spcPts val="1200"/>
              </a:spcBef>
              <a:spcAft>
                <a:spcPts val="0"/>
              </a:spcAft>
              <a:buNone/>
            </a:pPr>
            <a:r>
              <a:rPr lang="en"/>
              <a:t>(Rentang 0 - 10 juta)</a:t>
            </a:r>
            <a:endParaRPr/>
          </a:p>
          <a:p>
            <a:pPr marL="457200" lvl="0" indent="-304800" algn="l" rtl="0">
              <a:spcBef>
                <a:spcPts val="1200"/>
              </a:spcBef>
              <a:spcAft>
                <a:spcPts val="0"/>
              </a:spcAft>
              <a:buSzPts val="1200"/>
              <a:buAutoNum type="arabicPeriod"/>
            </a:pPr>
            <a:r>
              <a:rPr lang="en"/>
              <a:t>Sedang </a:t>
            </a:r>
            <a:endParaRPr/>
          </a:p>
          <a:p>
            <a:pPr marL="457200" lvl="0" indent="0" algn="l" rtl="0">
              <a:spcBef>
                <a:spcPts val="1200"/>
              </a:spcBef>
              <a:spcAft>
                <a:spcPts val="0"/>
              </a:spcAft>
              <a:buNone/>
            </a:pPr>
            <a:r>
              <a:rPr lang="en"/>
              <a:t>(Rentang 6 - 40 juta)</a:t>
            </a:r>
            <a:endParaRPr/>
          </a:p>
          <a:p>
            <a:pPr marL="457200" lvl="0" indent="-304800" algn="l" rtl="0">
              <a:spcBef>
                <a:spcPts val="1200"/>
              </a:spcBef>
              <a:spcAft>
                <a:spcPts val="0"/>
              </a:spcAft>
              <a:buSzPts val="1200"/>
              <a:buAutoNum type="arabicPeriod"/>
            </a:pPr>
            <a:r>
              <a:rPr lang="en"/>
              <a:t>Banyak</a:t>
            </a:r>
            <a:endParaRPr/>
          </a:p>
          <a:p>
            <a:pPr marL="457200" lvl="0" indent="0" algn="l" rtl="0">
              <a:spcBef>
                <a:spcPts val="1200"/>
              </a:spcBef>
              <a:spcAft>
                <a:spcPts val="0"/>
              </a:spcAft>
              <a:buNone/>
            </a:pPr>
            <a:r>
              <a:rPr lang="en"/>
              <a:t>(Rentang  &gt; 35 juta)</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00" name="Google Shape;200;p26"/>
          <p:cNvPicPr preferRelativeResize="0"/>
          <p:nvPr/>
        </p:nvPicPr>
        <p:blipFill>
          <a:blip r:embed="rId3">
            <a:alphaModFix/>
          </a:blip>
          <a:stretch>
            <a:fillRect/>
          </a:stretch>
        </p:blipFill>
        <p:spPr>
          <a:xfrm>
            <a:off x="3578841" y="1364150"/>
            <a:ext cx="5260360" cy="2507186"/>
          </a:xfrm>
          <a:prstGeom prst="rect">
            <a:avLst/>
          </a:prstGeom>
          <a:noFill/>
          <a:ln>
            <a:noFill/>
          </a:ln>
        </p:spPr>
      </p:pic>
      <p:sp>
        <p:nvSpPr>
          <p:cNvPr id="201" name="Google Shape;201;p26"/>
          <p:cNvSpPr txBox="1"/>
          <p:nvPr/>
        </p:nvSpPr>
        <p:spPr>
          <a:xfrm>
            <a:off x="1051900" y="494325"/>
            <a:ext cx="68898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000">
                <a:solidFill>
                  <a:schemeClr val="accent3"/>
                </a:solidFill>
                <a:latin typeface="Alfa Slab One"/>
                <a:ea typeface="Alfa Slab One"/>
                <a:cs typeface="Alfa Slab One"/>
                <a:sym typeface="Alfa Slab One"/>
              </a:rPr>
              <a:t>DERAJAT KEANGGOTAAN</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485101" y="494325"/>
            <a:ext cx="3402300" cy="12003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sz="1800"/>
              <a:t>SKOR KLASIFIKASI</a:t>
            </a:r>
            <a:endParaRPr sz="1800"/>
          </a:p>
        </p:txBody>
      </p:sp>
      <p:sp>
        <p:nvSpPr>
          <p:cNvPr id="207" name="Google Shape;207;p27"/>
          <p:cNvSpPr txBox="1">
            <a:spLocks noGrp="1"/>
          </p:cNvSpPr>
          <p:nvPr>
            <p:ph type="body" idx="1"/>
          </p:nvPr>
        </p:nvSpPr>
        <p:spPr>
          <a:xfrm>
            <a:off x="629841" y="1876850"/>
            <a:ext cx="2949000" cy="28587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AutoNum type="arabicPeriod"/>
            </a:pPr>
            <a:r>
              <a:rPr lang="en"/>
              <a:t>Seller tak dewasa</a:t>
            </a:r>
            <a:endParaRPr/>
          </a:p>
          <a:p>
            <a:pPr marL="457200" lvl="0" indent="0" algn="l" rtl="0">
              <a:spcBef>
                <a:spcPts val="1200"/>
              </a:spcBef>
              <a:spcAft>
                <a:spcPts val="0"/>
              </a:spcAft>
              <a:buNone/>
            </a:pPr>
            <a:r>
              <a:rPr lang="en"/>
              <a:t>(Rentang &lt;= 60)</a:t>
            </a:r>
            <a:endParaRPr/>
          </a:p>
          <a:p>
            <a:pPr marL="457200" lvl="0" indent="-304800" algn="l" rtl="0">
              <a:spcBef>
                <a:spcPts val="1200"/>
              </a:spcBef>
              <a:spcAft>
                <a:spcPts val="0"/>
              </a:spcAft>
              <a:buSzPts val="1200"/>
              <a:buAutoNum type="arabicPeriod"/>
            </a:pPr>
            <a:r>
              <a:rPr lang="en"/>
              <a:t>Dipertimbangkan</a:t>
            </a:r>
            <a:endParaRPr/>
          </a:p>
          <a:p>
            <a:pPr marL="457200" lvl="0" indent="0" algn="l" rtl="0">
              <a:spcBef>
                <a:spcPts val="1200"/>
              </a:spcBef>
              <a:spcAft>
                <a:spcPts val="0"/>
              </a:spcAft>
              <a:buNone/>
            </a:pPr>
            <a:r>
              <a:rPr lang="en"/>
              <a:t>(Rentang 60 - 80)</a:t>
            </a:r>
            <a:endParaRPr/>
          </a:p>
          <a:p>
            <a:pPr marL="457200" lvl="0" indent="-304800" algn="l" rtl="0">
              <a:spcBef>
                <a:spcPts val="1200"/>
              </a:spcBef>
              <a:spcAft>
                <a:spcPts val="0"/>
              </a:spcAft>
              <a:buSzPts val="1200"/>
              <a:buAutoNum type="arabicPeriod"/>
            </a:pPr>
            <a:r>
              <a:rPr lang="en"/>
              <a:t>Dewasa</a:t>
            </a:r>
            <a:endParaRPr/>
          </a:p>
          <a:p>
            <a:pPr marL="457200" lvl="0" indent="0" algn="l" rtl="0">
              <a:spcBef>
                <a:spcPts val="1200"/>
              </a:spcBef>
              <a:spcAft>
                <a:spcPts val="0"/>
              </a:spcAft>
              <a:buNone/>
            </a:pPr>
            <a:r>
              <a:rPr lang="en"/>
              <a:t>(Rentang  &gt;= 80)</a:t>
            </a:r>
            <a:endParaRPr/>
          </a:p>
          <a:p>
            <a:pPr marL="0" lvl="0" indent="0" algn="l" rtl="0">
              <a:spcBef>
                <a:spcPts val="1200"/>
              </a:spcBef>
              <a:spcAft>
                <a:spcPts val="1200"/>
              </a:spcAft>
              <a:buNone/>
            </a:pPr>
            <a:endParaRPr/>
          </a:p>
        </p:txBody>
      </p:sp>
      <p:pic>
        <p:nvPicPr>
          <p:cNvPr id="212" name="Google Shape;212;p27"/>
          <p:cNvPicPr preferRelativeResize="0"/>
          <p:nvPr/>
        </p:nvPicPr>
        <p:blipFill>
          <a:blip r:embed="rId3">
            <a:alphaModFix/>
          </a:blip>
          <a:stretch>
            <a:fillRect/>
          </a:stretch>
        </p:blipFill>
        <p:spPr>
          <a:xfrm>
            <a:off x="3769341" y="1446975"/>
            <a:ext cx="5260360" cy="2507186"/>
          </a:xfrm>
          <a:prstGeom prst="rect">
            <a:avLst/>
          </a:prstGeom>
          <a:noFill/>
          <a:ln>
            <a:noFill/>
          </a:ln>
        </p:spPr>
      </p:pic>
      <p:sp>
        <p:nvSpPr>
          <p:cNvPr id="213" name="Google Shape;213;p27"/>
          <p:cNvSpPr txBox="1"/>
          <p:nvPr/>
        </p:nvSpPr>
        <p:spPr>
          <a:xfrm>
            <a:off x="1051900" y="494325"/>
            <a:ext cx="6889800" cy="600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000">
                <a:solidFill>
                  <a:schemeClr val="accent3"/>
                </a:solidFill>
                <a:latin typeface="Alfa Slab One"/>
                <a:ea typeface="Alfa Slab One"/>
                <a:cs typeface="Alfa Slab One"/>
                <a:sym typeface="Alfa Slab One"/>
              </a:rPr>
              <a:t>DERAJAT KEANGGOTAAN</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589</Words>
  <Application>Microsoft Macintosh PowerPoint</Application>
  <PresentationFormat>On-screen Show (16:9)</PresentationFormat>
  <Paragraphs>83</Paragraphs>
  <Slides>17</Slides>
  <Notes>17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Proxima Nova</vt:lpstr>
      <vt:lpstr>Calibri</vt:lpstr>
      <vt:lpstr>Alfa Slab One</vt:lpstr>
      <vt:lpstr>Roboto</vt:lpstr>
      <vt:lpstr>Gameday</vt:lpstr>
      <vt:lpstr>Assessment Maturity of Seller</vt:lpstr>
      <vt:lpstr>GOALS</vt:lpstr>
      <vt:lpstr>EDA Data</vt:lpstr>
      <vt:lpstr>Propose Method</vt:lpstr>
      <vt:lpstr>Trx B2B TOP</vt:lpstr>
      <vt:lpstr>Trx Retail Direct</vt:lpstr>
      <vt:lpstr>Jml Listing Product</vt:lpstr>
      <vt:lpstr>GMV</vt:lpstr>
      <vt:lpstr>SKOR KLASIFIKASI</vt:lpstr>
      <vt:lpstr>RULE</vt:lpstr>
      <vt:lpstr>RULE (CONTINUED)</vt:lpstr>
      <vt:lpstr>FIS SIMULATION</vt:lpstr>
      <vt:lpstr>RESULT</vt:lpstr>
      <vt:lpstr>RESULT</vt:lpstr>
      <vt:lpstr>DISCUSSION</vt:lpstr>
      <vt:lpstr>Trying using K-Means</vt:lpstr>
      <vt:lpstr>Result using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Maturity of Seller</dc:title>
  <cp:lastModifiedBy>Izza Hasanul Muna</cp:lastModifiedBy>
  <cp:revision>1</cp:revision>
  <dcterms:modified xsi:type="dcterms:W3CDTF">2023-06-07T03:32:37Z</dcterms:modified>
</cp:coreProperties>
</file>