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1" r:id="rId4"/>
    <p:sldId id="258" r:id="rId5"/>
    <p:sldId id="259" r:id="rId6"/>
    <p:sldId id="260" r:id="rId7"/>
    <p:sldId id="268" r:id="rId8"/>
    <p:sldId id="263" r:id="rId9"/>
    <p:sldId id="264" r:id="rId10"/>
    <p:sldId id="265" r:id="rId11"/>
    <p:sldId id="266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3BA"/>
    <a:srgbClr val="89CC40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-6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7A96449-4B69-D3AE-83A1-9043D4740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EA8B06-378B-2B4B-849A-30F119D693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3E1C-B405-49F3-9988-CF8465A7E408}" type="datetime1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032CE3A-C768-7FBC-6279-D4561D496C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AEF610-7E21-06E6-A16F-90BCB34F7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B8AB-2486-4E8A-99A9-C90C48436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90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91219-8466-4718-8DFA-CB8662D6B5A3}" type="datetime1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0E104-BD0E-4474-ACFB-55C80E29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69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89F8-4583-4C83-B887-E78D4B4D5E4C}" type="datetime1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BA1-397D-4BAC-9783-FFBADF7BB4EA}" type="datetime1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463E-2EBC-469D-AAF9-CD6E78693B9E}" type="datetime1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F4F-0E3C-47F3-93BA-9C3E7BB97F9B}" type="datetime1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6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F95-D305-4E0C-A6F1-A279398227B2}" type="datetime1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1649-9AE9-4FD9-889D-5679020A05EE}" type="datetime1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20D1-3598-4C14-A388-A5F25190D9C1}" type="datetime1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2393-709B-4A81-B301-D4CD4F41859F}" type="datetime1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1AB4-10BC-4867-8EE1-BE730CEF0826}" type="datetime1">
              <a:rPr lang="en-IN" smtClean="0"/>
              <a:t>28-08-2024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21B-A571-4ABF-BC65-018C1FE96140}" type="datetime1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B801C9-F7FF-4893-8321-F80FDBBE176C}" type="datetime1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7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39B2-7F8F-45C4-A8EF-B944B1A8FAAB}" type="datetime1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8A391F-1AC1-C408-8103-BD89BFDD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495"/>
            <a:ext cx="8144134" cy="6955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Review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181F609-AB03-B548-E01F-93E4D6B0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172" y="4479917"/>
            <a:ext cx="8353950" cy="21347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Project Title:  </a:t>
            </a:r>
            <a:r>
              <a:rPr lang="en-US" dirty="0" smtClean="0">
                <a:solidFill>
                  <a:schemeClr val="tx2">
                    <a:lumMod val="10000"/>
                  </a:schemeClr>
                </a:solidFill>
                <a:effectLst/>
              </a:rPr>
              <a:t>                                               </a:t>
            </a:r>
            <a:endParaRPr lang="en-US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algn="l"/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Batch Number:</a:t>
            </a:r>
          </a:p>
          <a:p>
            <a:pPr algn="l"/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/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Guide Name:                                                     </a:t>
            </a:r>
          </a:p>
          <a:p>
            <a:pPr algn="l"/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Team Members:</a:t>
            </a: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algn="l"/>
            <a:endParaRPr lang="en-IN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6DD419-AEE2-0A98-8F17-8EF5649926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60" y="715992"/>
            <a:ext cx="1768415" cy="757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42667D2-B3D4-E017-0586-E80F57F7E3F7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4D4A10-7ECE-071D-48E6-F85F0B67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Modules (Explanation of Architectural Diagrams)</a:t>
            </a:r>
            <a:endParaRPr lang="en-IN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3411B-C023-036F-83B3-82FC6B46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Data Collection Module: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Utilizes YouTube API for fetching video metrics and comments.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Data Processing Module: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Cleans and </a:t>
            </a:r>
            <a:r>
              <a:rPr lang="en-IN" sz="2400" dirty="0" err="1"/>
              <a:t>preprocesses</a:t>
            </a:r>
            <a:r>
              <a:rPr lang="en-IN" sz="2400" dirty="0"/>
              <a:t> data using Pandas.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Analysis Module</a:t>
            </a:r>
            <a:r>
              <a:rPr lang="en-IN" sz="2400" b="1" dirty="0"/>
              <a:t>:</a:t>
            </a:r>
            <a:r>
              <a:rPr lang="en-IN" sz="2400" dirty="0"/>
              <a:t> Employs </a:t>
            </a:r>
            <a:r>
              <a:rPr lang="en-IN" sz="2400" dirty="0" err="1"/>
              <a:t>Seaborn</a:t>
            </a:r>
            <a:r>
              <a:rPr lang="en-IN" sz="2400" dirty="0"/>
              <a:t> and </a:t>
            </a:r>
            <a:r>
              <a:rPr lang="en-IN" sz="2400" dirty="0" err="1"/>
              <a:t>Matplotlib</a:t>
            </a:r>
            <a:r>
              <a:rPr lang="en-IN" sz="2400" dirty="0"/>
              <a:t> for small data and AWS </a:t>
            </a:r>
            <a:r>
              <a:rPr lang="en-IN" sz="2400" dirty="0" err="1"/>
              <a:t>QuickSight</a:t>
            </a:r>
            <a:r>
              <a:rPr lang="en-IN" sz="2400" dirty="0"/>
              <a:t> for large data visualizations.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Storage and Visualization Module: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Uses AWS S3 for data storage and </a:t>
            </a:r>
            <a:r>
              <a:rPr lang="en-IN" sz="2400" dirty="0" err="1"/>
              <a:t>QuickSight</a:t>
            </a:r>
            <a:r>
              <a:rPr lang="en-IN" sz="2400" dirty="0"/>
              <a:t> for interactive dashboards.</a:t>
            </a:r>
          </a:p>
          <a:p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xmlns="" id="{669902EC-DA3B-01BF-3532-42ABC8F4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748FABB-97E9-470B-4C4F-13DC19600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F9DEBC-C877-D873-EE41-53405DDCA224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3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E95E3-0777-14FB-E5DB-980F720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6A543-3A2C-D0FB-F92A-4262D61B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Data Analysis:</a:t>
            </a:r>
            <a:r>
              <a:rPr lang="en-IN" sz="2400" dirty="0"/>
              <a:t> Pandas for </a:t>
            </a:r>
            <a:r>
              <a:rPr lang="en-IN" sz="2400" dirty="0" err="1"/>
              <a:t>preprocessing</a:t>
            </a:r>
            <a:r>
              <a:rPr lang="en-IN" sz="2400" dirty="0"/>
              <a:t>, </a:t>
            </a:r>
            <a:r>
              <a:rPr lang="en-IN" sz="2400" dirty="0" err="1"/>
              <a:t>Seaborn</a:t>
            </a:r>
            <a:r>
              <a:rPr lang="en-IN" sz="2400" dirty="0"/>
              <a:t>, and </a:t>
            </a:r>
            <a:r>
              <a:rPr lang="en-IN" sz="2400" dirty="0" err="1"/>
              <a:t>Matplotlib</a:t>
            </a:r>
            <a:r>
              <a:rPr lang="en-IN" sz="2400" dirty="0"/>
              <a:t> for small dataset </a:t>
            </a:r>
            <a:r>
              <a:rPr lang="en-IN" sz="2400" dirty="0" smtClean="0"/>
              <a:t>visualizations</a:t>
            </a:r>
          </a:p>
          <a:p>
            <a:r>
              <a:rPr lang="en-IN" sz="2400" dirty="0" smtClean="0"/>
              <a:t>.</a:t>
            </a:r>
            <a:r>
              <a:rPr lang="en-IN" sz="2400" b="1" dirty="0"/>
              <a:t>Data Storage:</a:t>
            </a:r>
            <a:r>
              <a:rPr lang="en-IN" sz="2400" dirty="0"/>
              <a:t> AWS S3 for storing large datasets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Visualization</a:t>
            </a:r>
            <a:r>
              <a:rPr lang="en-IN" sz="2400" b="1" dirty="0"/>
              <a:t>:</a:t>
            </a:r>
            <a:r>
              <a:rPr lang="en-IN" sz="2400" dirty="0"/>
              <a:t> </a:t>
            </a:r>
            <a:r>
              <a:rPr lang="en-IN" sz="2400" dirty="0" err="1"/>
              <a:t>QuickSight</a:t>
            </a:r>
            <a:r>
              <a:rPr lang="en-IN" sz="2400" dirty="0"/>
              <a:t> for visualizing large datasets.</a:t>
            </a:r>
            <a:endParaRPr lang="en-IN" sz="2400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xmlns="" id="{D762347B-982F-7A56-85D4-D4B68A1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E19C6F-F073-D2E9-A3D6-25CA083AB2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2CA030-7C71-E166-7108-0167E97B6D43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5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E95E3-0777-14FB-E5DB-980F720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6A543-3A2C-D0FB-F92A-4262D61B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Data Collection: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Implemented Python scripts to fetch data using the YouTube </a:t>
            </a:r>
            <a:r>
              <a:rPr lang="en-IN" sz="2400" dirty="0" smtClean="0"/>
              <a:t>API,</a:t>
            </a:r>
          </a:p>
          <a:p>
            <a:r>
              <a:rPr lang="en-IN" sz="2400" b="1" dirty="0" smtClean="0">
                <a:solidFill>
                  <a:srgbClr val="FF0000"/>
                </a:solidFill>
              </a:rPr>
              <a:t>Data </a:t>
            </a:r>
            <a:r>
              <a:rPr lang="en-IN" sz="2400" b="1" dirty="0">
                <a:solidFill>
                  <a:srgbClr val="FF0000"/>
                </a:solidFill>
              </a:rPr>
              <a:t>Processing: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Utilized Pandas for cleaning and normalizing data.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Analysis and Visualization: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Applied </a:t>
            </a:r>
            <a:r>
              <a:rPr lang="en-IN" sz="2400" dirty="0" err="1"/>
              <a:t>Seaborn</a:t>
            </a:r>
            <a:r>
              <a:rPr lang="en-IN" sz="2400" dirty="0"/>
              <a:t> and </a:t>
            </a:r>
            <a:r>
              <a:rPr lang="en-IN" sz="2400" dirty="0" err="1"/>
              <a:t>Matplotlib</a:t>
            </a:r>
            <a:r>
              <a:rPr lang="en-IN" sz="2400" dirty="0"/>
              <a:t> for initial insights and AWS </a:t>
            </a:r>
            <a:r>
              <a:rPr lang="en-IN" sz="2400" dirty="0" err="1"/>
              <a:t>QuickSight</a:t>
            </a:r>
            <a:r>
              <a:rPr lang="en-IN" sz="2400" dirty="0"/>
              <a:t> for scalable visualizations.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Data Storage: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Stored processed data in AWS S3 for secure and scalable storage.</a:t>
            </a:r>
          </a:p>
          <a:p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xmlns="" id="{D762347B-982F-7A56-85D4-D4B68A1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11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E19C6F-F073-D2E9-A3D6-25CA083AB2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2CA030-7C71-E166-7108-0167E97B6D43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5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0E95E3-0777-14FB-E5DB-980F720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Details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6A543-3A2C-D0FB-F92A-4262D61B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Conference Name: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Conference Date: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Conference Venue:</a:t>
            </a:r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xmlns="" id="{D762347B-982F-7A56-85D4-D4B68A1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12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4E19C6F-F073-D2E9-A3D6-25CA083AB2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2CA030-7C71-E166-7108-0167E97B6D43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1EF3522-0452-0B9F-869D-B6ADADCEB012}"/>
              </a:ext>
            </a:extLst>
          </p:cNvPr>
          <p:cNvSpPr txBox="1"/>
          <p:nvPr/>
        </p:nvSpPr>
        <p:spPr>
          <a:xfrm>
            <a:off x="680321" y="1533168"/>
            <a:ext cx="961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Name of the conference, where your team will be presenting your research paper.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08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60834-D1DB-5B6A-3B4C-35F6EBFD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093" y="2578261"/>
            <a:ext cx="8144134" cy="13730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Thank You !!!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5E7A0-6D56-3AD0-5FD8-41773A3A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31" y="879321"/>
            <a:ext cx="9603275" cy="1471210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0F86C7-A54D-0B71-7516-C46B74CE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417" y="1911927"/>
            <a:ext cx="10510041" cy="412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Introduction</a:t>
            </a:r>
            <a:r>
              <a:rPr lang="en-US" sz="2400" b="1" dirty="0"/>
              <a:t>:</a:t>
            </a:r>
            <a:r>
              <a:rPr lang="en-US" sz="2400" dirty="0"/>
              <a:t> YouTube is a leading platform for content sharing, generating vast amounts of data every day.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Objectives</a:t>
            </a:r>
            <a:r>
              <a:rPr lang="en-US" sz="2400" b="1" dirty="0"/>
              <a:t>:</a:t>
            </a:r>
            <a:r>
              <a:rPr lang="en-US" sz="2400" dirty="0"/>
              <a:t> To analyze and visualize YouTube data, providing insights into video performance and audience engagement.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Methodology</a:t>
            </a:r>
            <a:r>
              <a:rPr lang="en-US" sz="2400" b="1" dirty="0"/>
              <a:t>:</a:t>
            </a:r>
            <a:r>
              <a:rPr lang="en-US" sz="2400" dirty="0"/>
              <a:t> Data extraction via YouTube API, analysis using Python with libraries like Pandas, </a:t>
            </a:r>
            <a:r>
              <a:rPr lang="en-US" sz="2400" dirty="0" err="1"/>
              <a:t>Seaborn</a:t>
            </a:r>
            <a:r>
              <a:rPr lang="en-US" sz="2400" dirty="0"/>
              <a:t>, and </a:t>
            </a:r>
            <a:r>
              <a:rPr lang="en-US" sz="2400" dirty="0" err="1"/>
              <a:t>Matplotlib</a:t>
            </a:r>
            <a:r>
              <a:rPr lang="en-US" sz="2400" dirty="0"/>
              <a:t> for small datasets, and AWS S3 with </a:t>
            </a:r>
            <a:r>
              <a:rPr lang="en-US" sz="2400" dirty="0" smtClean="0"/>
              <a:t>Quick Sight </a:t>
            </a:r>
            <a:r>
              <a:rPr lang="en-US" sz="2400" dirty="0"/>
              <a:t>for larger datasets.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Results</a:t>
            </a:r>
            <a:r>
              <a:rPr lang="en-US" sz="2400" b="1" dirty="0"/>
              <a:t>:</a:t>
            </a:r>
            <a:r>
              <a:rPr lang="en-US" sz="2400" dirty="0"/>
              <a:t> Gained deep insights into video popularity and audience behavior, utilizing both small and large datasets effectively.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xmlns="" id="{ED3117F4-6EB6-ACC8-992E-F36E4FF0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IN" sz="1500" dirty="0">
                <a:solidFill>
                  <a:schemeClr val="tx2">
                    <a:lumMod val="10000"/>
                  </a:schemeClr>
                </a:solidFill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CA4CA9-6472-F7EB-B628-0A23C25F9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340E7D-A8EA-7247-DB11-E5595AAA7971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4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C5E7A0-6D56-3AD0-5FD8-41773A3A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0F86C7-A54D-0B71-7516-C46B74CE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3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Significance of YouTube Data</a:t>
            </a:r>
            <a:r>
              <a:rPr lang="en-US" sz="2400" b="1" dirty="0"/>
              <a:t>:</a:t>
            </a:r>
            <a:r>
              <a:rPr lang="en-US" sz="2400" dirty="0"/>
              <a:t> With over 2 billion logged-in monthly users, the data is a goldmine for analysis.</a:t>
            </a:r>
            <a:br>
              <a:rPr lang="en-US" sz="2400" dirty="0"/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Opportunities: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Understanding patterns in content performance can lead to improved user engagement.</a:t>
            </a:r>
            <a:br>
              <a:rPr lang="en-US" sz="2400" dirty="0"/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Academic Interest: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/>
              <a:t>Merging data analysis with cloud services to solve practical problems in social media analytics.</a:t>
            </a:r>
            <a:endParaRPr lang="en-IN" sz="2400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xmlns="" id="{ED3117F4-6EB6-ACC8-992E-F36E4FF0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2CA4CA9-6472-F7EB-B628-0A23C25F9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3340E7D-A8EA-7247-DB11-E5595AAA7971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2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35F42-82D3-0F31-6F94-70F0CEC5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Survey (Note: Minimum 10 Research papers must be attached)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7CD94FE-CF43-106F-DE72-7A1275CF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565650"/>
              </p:ext>
            </p:extLst>
          </p:nvPr>
        </p:nvGraphicFramePr>
        <p:xfrm>
          <a:off x="495631" y="2382412"/>
          <a:ext cx="10901101" cy="28617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1713">
                  <a:extLst>
                    <a:ext uri="{9D8B030D-6E8A-4147-A177-3AD203B41FA5}">
                      <a16:colId xmlns:a16="http://schemas.microsoft.com/office/drawing/2014/main" xmlns="" val="1615332946"/>
                    </a:ext>
                  </a:extLst>
                </a:gridCol>
                <a:gridCol w="1411608">
                  <a:extLst>
                    <a:ext uri="{9D8B030D-6E8A-4147-A177-3AD203B41FA5}">
                      <a16:colId xmlns:a16="http://schemas.microsoft.com/office/drawing/2014/main" xmlns="" val="4240084449"/>
                    </a:ext>
                  </a:extLst>
                </a:gridCol>
                <a:gridCol w="1574102">
                  <a:extLst>
                    <a:ext uri="{9D8B030D-6E8A-4147-A177-3AD203B41FA5}">
                      <a16:colId xmlns:a16="http://schemas.microsoft.com/office/drawing/2014/main" xmlns="" val="395378539"/>
                    </a:ext>
                  </a:extLst>
                </a:gridCol>
                <a:gridCol w="1446493">
                  <a:extLst>
                    <a:ext uri="{9D8B030D-6E8A-4147-A177-3AD203B41FA5}">
                      <a16:colId xmlns:a16="http://schemas.microsoft.com/office/drawing/2014/main" xmlns="" val="3682513709"/>
                    </a:ext>
                  </a:extLst>
                </a:gridCol>
                <a:gridCol w="2592235">
                  <a:extLst>
                    <a:ext uri="{9D8B030D-6E8A-4147-A177-3AD203B41FA5}">
                      <a16:colId xmlns:a16="http://schemas.microsoft.com/office/drawing/2014/main" xmlns="" val="963805828"/>
                    </a:ext>
                  </a:extLst>
                </a:gridCol>
                <a:gridCol w="1429965">
                  <a:extLst>
                    <a:ext uri="{9D8B030D-6E8A-4147-A177-3AD203B41FA5}">
                      <a16:colId xmlns:a16="http://schemas.microsoft.com/office/drawing/2014/main" xmlns="" val="3081257068"/>
                    </a:ext>
                  </a:extLst>
                </a:gridCol>
                <a:gridCol w="1764985">
                  <a:extLst>
                    <a:ext uri="{9D8B030D-6E8A-4147-A177-3AD203B41FA5}">
                      <a16:colId xmlns:a16="http://schemas.microsoft.com/office/drawing/2014/main" xmlns="" val="3740896183"/>
                    </a:ext>
                  </a:extLst>
                </a:gridCol>
              </a:tblGrid>
              <a:tr h="721287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S.No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IN" sz="15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Title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Published Date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Publishers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Topic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Advantages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Disadvantages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230990"/>
                  </a:ext>
                </a:extLst>
              </a:tr>
              <a:tr h="535118"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6328961"/>
                  </a:ext>
                </a:extLst>
              </a:tr>
              <a:tr h="535118"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733898"/>
                  </a:ext>
                </a:extLst>
              </a:tr>
              <a:tr h="535118"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39733310"/>
                  </a:ext>
                </a:extLst>
              </a:tr>
              <a:tr h="535118"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6128752"/>
                  </a:ext>
                </a:extLst>
              </a:tr>
            </a:tbl>
          </a:graphicData>
        </a:graphic>
      </p:graphicFrame>
      <p:sp>
        <p:nvSpPr>
          <p:cNvPr id="10" name="Footer Placeholder 8">
            <a:extLst>
              <a:ext uri="{FF2B5EF4-FFF2-40B4-BE49-F238E27FC236}">
                <a16:creationId xmlns:a16="http://schemas.microsoft.com/office/drawing/2014/main" xmlns="" id="{F9937F4C-33E0-0C3C-44A9-5B06D8E5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13F944-1F68-3EEF-F0C4-29D829EDE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A34F6A-6555-8FED-F8A0-00B8988585DD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FFF366-2FAF-3617-4E72-97487D33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1CAC33-EBC9-8D51-9635-F988790C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Lack of Real-Time Analysis</a:t>
            </a:r>
            <a:r>
              <a:rPr lang="en-US" sz="2400" b="1" dirty="0">
                <a:solidFill>
                  <a:schemeClr val="accent6"/>
                </a:solidFill>
              </a:rPr>
              <a:t>: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/>
              <a:t>Current systems don’t offer real-time insights.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Limited Visualization Tools</a:t>
            </a:r>
            <a:r>
              <a:rPr lang="en-US" sz="2400" b="1" dirty="0"/>
              <a:t>:</a:t>
            </a:r>
            <a:r>
              <a:rPr lang="en-US" sz="2400" dirty="0"/>
              <a:t> Existing methods lack advanced visualizations for large datasets.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High Resource Requirements: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Most solutions are computationally heavy, limiting scalability.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A382E62-E6AA-C458-6789-37215D4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64CF16-E28F-C743-757A-018579E5FB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7D62B4E-2A3A-800B-3203-EE0EDC72208C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8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A5E58-28A4-1E1B-E021-CC516118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F750D-7510-0659-AAE9-623D1974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Real-Time Data Processing: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Leveraging streaming data for real-time insights.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Advanced Visualization: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Using AWS S3 and </a:t>
            </a:r>
            <a:r>
              <a:rPr lang="en-IN" sz="2400" dirty="0" err="1"/>
              <a:t>QuickSight</a:t>
            </a:r>
            <a:r>
              <a:rPr lang="en-IN" sz="2400" dirty="0"/>
              <a:t> for scalable and interactive visualizations.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Optimized Data Handling:</a:t>
            </a:r>
            <a:r>
              <a:rPr lang="en-IN" sz="2400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Utilizing lightweight data analysis libraries like </a:t>
            </a:r>
            <a:r>
              <a:rPr lang="en-IN" sz="2400" dirty="0" err="1"/>
              <a:t>Seaborn</a:t>
            </a:r>
            <a:r>
              <a:rPr lang="en-IN" sz="2400" dirty="0"/>
              <a:t> and </a:t>
            </a:r>
            <a:r>
              <a:rPr lang="en-IN" sz="2400" dirty="0" err="1"/>
              <a:t>Matplotlib</a:t>
            </a:r>
            <a:r>
              <a:rPr lang="en-IN" sz="2400" dirty="0"/>
              <a:t> for smaller datasets.</a:t>
            </a:r>
          </a:p>
          <a:p>
            <a:endParaRPr lang="en-IN" sz="3200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xmlns="" id="{2241979E-AD6D-1418-7581-24A60C48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5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D20B45-582C-9CCA-55C8-543DB3BF7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08E246-B02D-0F35-6B96-B3F190647DE5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7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A5E58-28A4-1E1B-E021-CC516118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F750D-7510-0659-AAE9-623D1974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Primary Objective:</a:t>
            </a:r>
            <a:r>
              <a:rPr lang="en-US" sz="2400" dirty="0"/>
              <a:t> To analyze and visualize YouTube video data effectively using Python and </a:t>
            </a:r>
            <a:r>
              <a:rPr lang="en-US" sz="2400" dirty="0" smtClean="0"/>
              <a:t>AWS.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Secondary </a:t>
            </a:r>
            <a:r>
              <a:rPr lang="en-US" sz="2400" b="1" dirty="0">
                <a:solidFill>
                  <a:srgbClr val="FF0000"/>
                </a:solidFill>
              </a:rPr>
              <a:t>Objectives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Identify key factors influencing video views and audience engagement.</a:t>
            </a:r>
          </a:p>
          <a:p>
            <a:pPr lvl="1"/>
            <a:r>
              <a:rPr lang="en-US" sz="2400" dirty="0"/>
              <a:t>Develop dashboards for visualizing data insights.</a:t>
            </a:r>
          </a:p>
          <a:p>
            <a:pPr lvl="1"/>
            <a:r>
              <a:rPr lang="en-US" sz="2400" dirty="0"/>
              <a:t>Offer recommendations for content strategy optimization.</a:t>
            </a:r>
          </a:p>
          <a:p>
            <a:pPr marL="457200" lvl="1" indent="0">
              <a:buNone/>
            </a:pPr>
            <a:endParaRPr lang="en-IN" sz="2400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xmlns="" id="{2241979E-AD6D-1418-7581-24A60C48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D20B45-582C-9CCA-55C8-543DB3BF70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208E246-B02D-0F35-6B96-B3F190647DE5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6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53E05-1D9C-B4E5-F589-9F99B4DB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01824"/>
            <a:ext cx="8252460" cy="4229237"/>
          </a:xfrm>
        </p:spPr>
      </p:pic>
      <p:sp>
        <p:nvSpPr>
          <p:cNvPr id="4" name="Footer Placeholder 8">
            <a:extLst>
              <a:ext uri="{FF2B5EF4-FFF2-40B4-BE49-F238E27FC236}">
                <a16:creationId xmlns:a16="http://schemas.microsoft.com/office/drawing/2014/main" xmlns="" id="{8F208879-B23E-2349-E58F-3EC6E0E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0981200-EECD-34C2-9F5D-BA3CC3F8D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4ACCC5B-7D1A-3FDE-EE61-F6312391AC59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90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43CC2-AA58-9C6F-9E40-2B7770D0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Framework (Hardware / Software)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487792-92BA-6F2A-9D78-687FEAD5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23068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chemeClr val="accent2">
                    <a:lumMod val="50000"/>
                  </a:schemeClr>
                </a:solidFill>
              </a:rPr>
              <a:t>Hardware:</a:t>
            </a:r>
            <a:endParaRPr lang="en-IN" sz="26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IN" sz="2200" dirty="0"/>
              <a:t>Intel i7 Processor</a:t>
            </a:r>
          </a:p>
          <a:p>
            <a:pPr lvl="1"/>
            <a:r>
              <a:rPr lang="en-IN" sz="2200" dirty="0"/>
              <a:t>16GB RAM</a:t>
            </a:r>
          </a:p>
          <a:p>
            <a:r>
              <a:rPr lang="en-IN" sz="2600" b="1" dirty="0" smtClean="0">
                <a:solidFill>
                  <a:schemeClr val="accent2">
                    <a:lumMod val="50000"/>
                  </a:schemeClr>
                </a:solidFill>
              </a:rPr>
              <a:t>Software</a:t>
            </a:r>
            <a:r>
              <a:rPr lang="en-IN" sz="2600" b="1" dirty="0">
                <a:solidFill>
                  <a:schemeClr val="accent2">
                    <a:lumMod val="50000"/>
                  </a:schemeClr>
                </a:solidFill>
              </a:rPr>
              <a:t>:</a:t>
            </a:r>
            <a:endParaRPr lang="en-IN" sz="2600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IN" sz="2200" dirty="0"/>
              <a:t>Python, Pandas, </a:t>
            </a:r>
            <a:r>
              <a:rPr lang="en-IN" sz="2200" dirty="0" err="1"/>
              <a:t>NumPy</a:t>
            </a:r>
            <a:r>
              <a:rPr lang="en-IN" sz="2200" dirty="0"/>
              <a:t> for data analysis</a:t>
            </a:r>
          </a:p>
          <a:p>
            <a:pPr lvl="1"/>
            <a:r>
              <a:rPr lang="en-IN" sz="2200" dirty="0" err="1"/>
              <a:t>Seaborn</a:t>
            </a:r>
            <a:r>
              <a:rPr lang="en-IN" sz="2200" dirty="0"/>
              <a:t>, </a:t>
            </a:r>
            <a:r>
              <a:rPr lang="en-IN" sz="2200" dirty="0" err="1"/>
              <a:t>Matplotlib</a:t>
            </a:r>
            <a:r>
              <a:rPr lang="en-IN" sz="2200" dirty="0"/>
              <a:t> for small-scale visualizations</a:t>
            </a:r>
          </a:p>
          <a:p>
            <a:pPr lvl="1"/>
            <a:r>
              <a:rPr lang="en-IN" sz="2200" dirty="0"/>
              <a:t>AWS S3, </a:t>
            </a:r>
            <a:r>
              <a:rPr lang="en-IN" sz="2200" dirty="0" err="1"/>
              <a:t>QuickSight</a:t>
            </a:r>
            <a:r>
              <a:rPr lang="en-IN" sz="2200" dirty="0"/>
              <a:t> for large-scale data storage and visualization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xmlns="" id="{7749D4BD-557F-04A9-7541-F2DBAAD1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A7FFD2-883A-6218-39BB-F5CC75DE5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479D028-23B9-CD77-0972-1EF56ED14886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DD – MM - YYYY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935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118</TotalTime>
  <Words>515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Gallery</vt:lpstr>
      <vt:lpstr>Review 2</vt:lpstr>
      <vt:lpstr>Abstract</vt:lpstr>
      <vt:lpstr>Motivation</vt:lpstr>
      <vt:lpstr>Literature Survey (Note: Minimum 10 Research papers must be attached) </vt:lpstr>
      <vt:lpstr>Disadvantages OF Existing System</vt:lpstr>
      <vt:lpstr>Proposed System</vt:lpstr>
      <vt:lpstr>Goal</vt:lpstr>
      <vt:lpstr>Architectural Diagrams</vt:lpstr>
      <vt:lpstr>Project Framework (Hardware / Software) </vt:lpstr>
      <vt:lpstr>Modules (Explanation of Architectural Diagrams)</vt:lpstr>
      <vt:lpstr>Algorithm Used</vt:lpstr>
      <vt:lpstr>Module Implementation</vt:lpstr>
      <vt:lpstr>Conference Details </vt:lpstr>
      <vt:lpstr>Thank You 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2</dc:title>
  <dc:creator>KAMLESH J V K</dc:creator>
  <cp:lastModifiedBy>Izhan</cp:lastModifiedBy>
  <cp:revision>48</cp:revision>
  <dcterms:created xsi:type="dcterms:W3CDTF">2024-07-23T16:09:44Z</dcterms:created>
  <dcterms:modified xsi:type="dcterms:W3CDTF">2024-08-28T08:43:57Z</dcterms:modified>
</cp:coreProperties>
</file>