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1"/>
  </p:notesMasterIdLst>
  <p:handoutMasterIdLst>
    <p:handoutMasterId r:id="rId52"/>
  </p:handoutMasterIdLst>
  <p:sldIdLst>
    <p:sldId id="256" r:id="rId5"/>
    <p:sldId id="265" r:id="rId6"/>
    <p:sldId id="334" r:id="rId7"/>
    <p:sldId id="266" r:id="rId8"/>
    <p:sldId id="350" r:id="rId9"/>
    <p:sldId id="388" r:id="rId10"/>
    <p:sldId id="389" r:id="rId11"/>
    <p:sldId id="365" r:id="rId12"/>
    <p:sldId id="390" r:id="rId13"/>
    <p:sldId id="396" r:id="rId14"/>
    <p:sldId id="391" r:id="rId15"/>
    <p:sldId id="392" r:id="rId16"/>
    <p:sldId id="393" r:id="rId17"/>
    <p:sldId id="387" r:id="rId18"/>
    <p:sldId id="395" r:id="rId19"/>
    <p:sldId id="394" r:id="rId20"/>
    <p:sldId id="397"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377" r:id="rId42"/>
    <p:sldId id="419" r:id="rId43"/>
    <p:sldId id="420" r:id="rId44"/>
    <p:sldId id="422" r:id="rId45"/>
    <p:sldId id="421" r:id="rId46"/>
    <p:sldId id="423" r:id="rId47"/>
    <p:sldId id="425" r:id="rId48"/>
    <p:sldId id="428" r:id="rId49"/>
    <p:sldId id="378" r:id="rId50"/>
  </p:sldIdLst>
  <p:sldSz cx="12192000" cy="6858000"/>
  <p:notesSz cx="6858000" cy="161925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Sanz Samper" initials="ASS" lastIdx="2" clrIdx="0">
    <p:extLst>
      <p:ext uri="{19B8F6BF-5375-455C-9EA6-DF929625EA0E}">
        <p15:presenceInfo xmlns:p15="http://schemas.microsoft.com/office/powerpoint/2012/main" userId="S-1-5-21-54657033-537596843-1705772192-1183" providerId="AD"/>
      </p:ext>
    </p:extLst>
  </p:cmAuthor>
  <p:cmAuthor id="2" name="David Martínez Ferrer" initials="DMF" lastIdx="27" clrIdx="1">
    <p:extLst>
      <p:ext uri="{19B8F6BF-5375-455C-9EA6-DF929625EA0E}">
        <p15:presenceInfo xmlns:p15="http://schemas.microsoft.com/office/powerpoint/2012/main" userId="S::dmartinez@trentia.es::acfe3066-e3dd-4dcb-89b8-6476aad28739" providerId="AD"/>
      </p:ext>
    </p:extLst>
  </p:cmAuthor>
  <p:cmAuthor id="3" name="Rubén Claramunt Vicente" initials="RCV" lastIdx="3" clrIdx="2">
    <p:extLst>
      <p:ext uri="{19B8F6BF-5375-455C-9EA6-DF929625EA0E}">
        <p15:presenceInfo xmlns:p15="http://schemas.microsoft.com/office/powerpoint/2012/main" userId="S::rclaramunt@trentia.es::cd76f3ee-d704-4424-b6b0-90d695066b34" providerId="AD"/>
      </p:ext>
    </p:extLst>
  </p:cmAuthor>
  <p:cmAuthor id="4" name="Izhan Hernández Horna" initials="IHH" lastIdx="28" clrIdx="3">
    <p:extLst>
      <p:ext uri="{19B8F6BF-5375-455C-9EA6-DF929625EA0E}">
        <p15:presenceInfo xmlns:p15="http://schemas.microsoft.com/office/powerpoint/2012/main" userId="Izhan Hernández Hor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2D39"/>
    <a:srgbClr val="F6F6F6"/>
    <a:srgbClr val="F1DDDE"/>
    <a:srgbClr val="D8D8D8"/>
    <a:srgbClr val="A7AFBC"/>
    <a:srgbClr val="E62C39"/>
    <a:srgbClr val="8AC449"/>
    <a:srgbClr val="1EBCD4"/>
    <a:srgbClr val="FEC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6357" autoAdjust="0"/>
  </p:normalViewPr>
  <p:slideViewPr>
    <p:cSldViewPr snapToGrid="0">
      <p:cViewPr varScale="1">
        <p:scale>
          <a:sx n="110" d="100"/>
          <a:sy n="110" d="100"/>
        </p:scale>
        <p:origin x="618" y="96"/>
      </p:cViewPr>
      <p:guideLst>
        <p:guide orient="horz" pos="2160"/>
        <p:guide pos="3840"/>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6F16B2D-A50E-4867-B037-D618F4985CB3}"/>
              </a:ext>
            </a:extLst>
          </p:cNvPr>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ca-ES" dirty="0"/>
          </a:p>
        </p:txBody>
      </p:sp>
      <p:sp>
        <p:nvSpPr>
          <p:cNvPr id="3" name="Marcador de fecha 2">
            <a:extLst>
              <a:ext uri="{FF2B5EF4-FFF2-40B4-BE49-F238E27FC236}">
                <a16:creationId xmlns:a16="http://schemas.microsoft.com/office/drawing/2014/main" id="{96C08B7A-0984-405A-AB8D-2E53C86AA996}"/>
              </a:ext>
            </a:extLst>
          </p:cNvPr>
          <p:cNvSpPr>
            <a:spLocks noGrp="1"/>
          </p:cNvSpPr>
          <p:nvPr>
            <p:ph type="dt" sz="quarter" idx="1"/>
          </p:nvPr>
        </p:nvSpPr>
        <p:spPr>
          <a:xfrm>
            <a:off x="3884613" y="0"/>
            <a:ext cx="2971800" cy="80963"/>
          </a:xfrm>
          <a:prstGeom prst="rect">
            <a:avLst/>
          </a:prstGeom>
        </p:spPr>
        <p:txBody>
          <a:bodyPr vert="horz" lIns="91440" tIns="45720" rIns="91440" bIns="45720" rtlCol="0"/>
          <a:lstStyle>
            <a:lvl1pPr algn="r">
              <a:defRPr sz="1200"/>
            </a:lvl1pPr>
          </a:lstStyle>
          <a:p>
            <a:fld id="{9DA3D7FE-CDC8-4763-B0C2-7F2E10BA6EE1}" type="datetimeFigureOut">
              <a:rPr lang="ca-ES" smtClean="0"/>
              <a:t>10/11/2020</a:t>
            </a:fld>
            <a:endParaRPr lang="ca-ES" dirty="0"/>
          </a:p>
        </p:txBody>
      </p:sp>
      <p:sp>
        <p:nvSpPr>
          <p:cNvPr id="4" name="Marcador de pie de página 3">
            <a:extLst>
              <a:ext uri="{FF2B5EF4-FFF2-40B4-BE49-F238E27FC236}">
                <a16:creationId xmlns:a16="http://schemas.microsoft.com/office/drawing/2014/main" id="{8179A595-CCF8-4790-B6A5-ABB6272B6B09}"/>
              </a:ext>
            </a:extLst>
          </p:cNvPr>
          <p:cNvSpPr>
            <a:spLocks noGrp="1"/>
          </p:cNvSpPr>
          <p:nvPr>
            <p:ph type="ftr" sz="quarter" idx="2"/>
          </p:nvPr>
        </p:nvSpPr>
        <p:spPr>
          <a:xfrm>
            <a:off x="0" y="1538288"/>
            <a:ext cx="2971800" cy="80962"/>
          </a:xfrm>
          <a:prstGeom prst="rect">
            <a:avLst/>
          </a:prstGeom>
        </p:spPr>
        <p:txBody>
          <a:bodyPr vert="horz" lIns="91440" tIns="45720" rIns="91440" bIns="45720" rtlCol="0" anchor="b"/>
          <a:lstStyle>
            <a:lvl1pPr algn="l">
              <a:defRPr sz="1200"/>
            </a:lvl1pPr>
          </a:lstStyle>
          <a:p>
            <a:endParaRPr lang="ca-ES" dirty="0"/>
          </a:p>
        </p:txBody>
      </p:sp>
      <p:sp>
        <p:nvSpPr>
          <p:cNvPr id="5" name="Marcador de número de diapositiva 4">
            <a:extLst>
              <a:ext uri="{FF2B5EF4-FFF2-40B4-BE49-F238E27FC236}">
                <a16:creationId xmlns:a16="http://schemas.microsoft.com/office/drawing/2014/main" id="{C37ED142-F96B-454A-AC7F-8C87EF41EFD8}"/>
              </a:ext>
            </a:extLst>
          </p:cNvPr>
          <p:cNvSpPr>
            <a:spLocks noGrp="1"/>
          </p:cNvSpPr>
          <p:nvPr>
            <p:ph type="sldNum" sz="quarter" idx="3"/>
          </p:nvPr>
        </p:nvSpPr>
        <p:spPr>
          <a:xfrm>
            <a:off x="3884613" y="1538288"/>
            <a:ext cx="2971800" cy="80962"/>
          </a:xfrm>
          <a:prstGeom prst="rect">
            <a:avLst/>
          </a:prstGeom>
        </p:spPr>
        <p:txBody>
          <a:bodyPr vert="horz" lIns="91440" tIns="45720" rIns="91440" bIns="45720" rtlCol="0" anchor="b"/>
          <a:lstStyle>
            <a:lvl1pPr algn="r">
              <a:defRPr sz="1200"/>
            </a:lvl1pPr>
          </a:lstStyle>
          <a:p>
            <a:fld id="{259F5A69-A502-4D3E-9324-E42FCDCF3AA8}" type="slidenum">
              <a:rPr lang="ca-ES" smtClean="0"/>
              <a:t>‹Nº›</a:t>
            </a:fld>
            <a:endParaRPr lang="ca-ES" dirty="0"/>
          </a:p>
        </p:txBody>
      </p:sp>
    </p:spTree>
    <p:extLst>
      <p:ext uri="{BB962C8B-B14F-4D97-AF65-F5344CB8AC3E}">
        <p14:creationId xmlns:p14="http://schemas.microsoft.com/office/powerpoint/2010/main" val="2900678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9DEA0-BD61-4A4C-AAFB-420A3EF0FDAC}" type="datetimeFigureOut">
              <a:rPr lang="ca-ES" smtClean="0"/>
              <a:t>10/11/2020</a:t>
            </a:fld>
            <a:endParaRPr lang="ca-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2DA46-11D1-430E-8C1E-5C871D9396DB}" type="slidenum">
              <a:rPr lang="ca-ES" smtClean="0"/>
              <a:t>‹Nº›</a:t>
            </a:fld>
            <a:endParaRPr lang="ca-ES" dirty="0"/>
          </a:p>
        </p:txBody>
      </p:sp>
    </p:spTree>
    <p:extLst>
      <p:ext uri="{BB962C8B-B14F-4D97-AF65-F5344CB8AC3E}">
        <p14:creationId xmlns:p14="http://schemas.microsoft.com/office/powerpoint/2010/main" val="317478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FE2DA46-11D1-430E-8C1E-5C871D9396DB}" type="slidenum">
              <a:rPr lang="ca-ES" smtClean="0"/>
              <a:t>18</a:t>
            </a:fld>
            <a:endParaRPr lang="ca-ES" dirty="0"/>
          </a:p>
        </p:txBody>
      </p:sp>
    </p:spTree>
    <p:extLst>
      <p:ext uri="{BB962C8B-B14F-4D97-AF65-F5344CB8AC3E}">
        <p14:creationId xmlns:p14="http://schemas.microsoft.com/office/powerpoint/2010/main" val="30570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FE2DA46-11D1-430E-8C1E-5C871D9396DB}" type="slidenum">
              <a:rPr lang="ca-ES" smtClean="0"/>
              <a:t>19</a:t>
            </a:fld>
            <a:endParaRPr lang="ca-ES" dirty="0"/>
          </a:p>
        </p:txBody>
      </p:sp>
    </p:spTree>
    <p:extLst>
      <p:ext uri="{BB962C8B-B14F-4D97-AF65-F5344CB8AC3E}">
        <p14:creationId xmlns:p14="http://schemas.microsoft.com/office/powerpoint/2010/main" val="4188323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linkedin.com/company/1281812" TargetMode="External"/><Relationship Id="rId3" Type="http://schemas.openxmlformats.org/officeDocument/2006/relationships/image" Target="../media/image6.png"/><Relationship Id="rId7" Type="http://schemas.openxmlformats.org/officeDocument/2006/relationships/image" Target="../media/image8.svg"/><Relationship Id="rId12"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twitter.com/TrentiaLearning" TargetMode="External"/><Relationship Id="rId5" Type="http://schemas.openxmlformats.org/officeDocument/2006/relationships/hyperlink" Target="https://www.instagram.com/trentiaoficial/" TargetMode="External"/><Relationship Id="rId10" Type="http://schemas.openxmlformats.org/officeDocument/2006/relationships/image" Target="../media/image10.svg"/><Relationship Id="rId4" Type="http://schemas.openxmlformats.org/officeDocument/2006/relationships/hyperlink" Target="mailto:learning@trentia.net"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D39D0E8-3547-466D-898D-504CF7EB5712}"/>
              </a:ext>
            </a:extLst>
          </p:cNvPr>
          <p:cNvSpPr>
            <a:spLocks noGrp="1"/>
          </p:cNvSpPr>
          <p:nvPr>
            <p:ph type="title"/>
          </p:nvPr>
        </p:nvSpPr>
        <p:spPr>
          <a:xfrm>
            <a:off x="662709" y="882447"/>
            <a:ext cx="5008417" cy="2350280"/>
          </a:xfrm>
        </p:spPr>
        <p:txBody>
          <a:bodyPr>
            <a:noAutofit/>
          </a:bodyPr>
          <a:lstStyle>
            <a:lvl1pPr>
              <a:defRPr sz="4800">
                <a:solidFill>
                  <a:srgbClr val="E62D39"/>
                </a:solidFill>
              </a:defRPr>
            </a:lvl1pPr>
          </a:lstStyle>
          <a:p>
            <a:r>
              <a:rPr lang="es-ES"/>
              <a:t>Haga clic para modificar el estilo de título del patrón</a:t>
            </a:r>
            <a:endParaRPr lang="ca-ES" dirty="0"/>
          </a:p>
        </p:txBody>
      </p:sp>
    </p:spTree>
    <p:extLst>
      <p:ext uri="{BB962C8B-B14F-4D97-AF65-F5344CB8AC3E}">
        <p14:creationId xmlns:p14="http://schemas.microsoft.com/office/powerpoint/2010/main" val="126782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En blanc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94AF67-3FA9-4940-A59C-79066E0D13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383" y="0"/>
            <a:ext cx="8969617" cy="6858000"/>
          </a:xfrm>
          <a:prstGeom prst="rect">
            <a:avLst/>
          </a:prstGeom>
        </p:spPr>
      </p:pic>
      <p:sp>
        <p:nvSpPr>
          <p:cNvPr id="4" name="Rectángulo 3">
            <a:extLst>
              <a:ext uri="{FF2B5EF4-FFF2-40B4-BE49-F238E27FC236}">
                <a16:creationId xmlns:a16="http://schemas.microsoft.com/office/drawing/2014/main" id="{0C2ACD48-0696-4736-A3D3-E248FF71E505}"/>
              </a:ext>
            </a:extLst>
          </p:cNvPr>
          <p:cNvSpPr/>
          <p:nvPr userDrawn="1"/>
        </p:nvSpPr>
        <p:spPr>
          <a:xfrm>
            <a:off x="0" y="0"/>
            <a:ext cx="3222383" cy="6858000"/>
          </a:xfrm>
          <a:prstGeom prst="rect">
            <a:avLst/>
          </a:prstGeom>
          <a:solidFill>
            <a:schemeClr val="bg1"/>
          </a:solidFill>
          <a:ln>
            <a:solidFill>
              <a:schemeClr val="bg1"/>
            </a:solidFill>
          </a:ln>
          <a:effectLst>
            <a:outerShdw blurRad="342900" dist="254000" dir="5400000" sx="96000" sy="96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pic>
        <p:nvPicPr>
          <p:cNvPr id="6" name="Imagen 5">
            <a:extLst>
              <a:ext uri="{FF2B5EF4-FFF2-40B4-BE49-F238E27FC236}">
                <a16:creationId xmlns:a16="http://schemas.microsoft.com/office/drawing/2014/main" id="{479B750C-E5D5-4724-8D7D-0E716A6549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6553" y="1896109"/>
            <a:ext cx="556396" cy="597232"/>
          </a:xfrm>
          <a:prstGeom prst="rect">
            <a:avLst/>
          </a:prstGeom>
        </p:spPr>
      </p:pic>
      <p:sp>
        <p:nvSpPr>
          <p:cNvPr id="7" name="CuadroTexto 6">
            <a:extLst>
              <a:ext uri="{FF2B5EF4-FFF2-40B4-BE49-F238E27FC236}">
                <a16:creationId xmlns:a16="http://schemas.microsoft.com/office/drawing/2014/main" id="{0EBC17A3-724C-4FBC-9C05-85FC9006DB7E}"/>
              </a:ext>
            </a:extLst>
          </p:cNvPr>
          <p:cNvSpPr txBox="1"/>
          <p:nvPr userDrawn="1"/>
        </p:nvSpPr>
        <p:spPr>
          <a:xfrm>
            <a:off x="190139" y="77512"/>
            <a:ext cx="2738803" cy="2308324"/>
          </a:xfrm>
          <a:prstGeom prst="rect">
            <a:avLst/>
          </a:prstGeom>
          <a:noFill/>
        </p:spPr>
        <p:txBody>
          <a:bodyPr wrap="square" rtlCol="0">
            <a:spAutoFit/>
          </a:bodyPr>
          <a:lstStyle/>
          <a:p>
            <a:r>
              <a:rPr lang="es-ES" sz="4800" b="1" dirty="0"/>
              <a:t>¿En que podemos ayudarte?</a:t>
            </a:r>
            <a:endParaRPr lang="ca-ES" sz="4800" b="1" dirty="0"/>
          </a:p>
        </p:txBody>
      </p:sp>
      <p:sp>
        <p:nvSpPr>
          <p:cNvPr id="8" name="Rectángulo 7">
            <a:extLst>
              <a:ext uri="{FF2B5EF4-FFF2-40B4-BE49-F238E27FC236}">
                <a16:creationId xmlns:a16="http://schemas.microsoft.com/office/drawing/2014/main" id="{5A65AB88-1C3C-4777-9D8A-873AE33FCAFA}"/>
              </a:ext>
            </a:extLst>
          </p:cNvPr>
          <p:cNvSpPr/>
          <p:nvPr userDrawn="1"/>
        </p:nvSpPr>
        <p:spPr>
          <a:xfrm>
            <a:off x="246329" y="2695080"/>
            <a:ext cx="2738803" cy="2523768"/>
          </a:xfrm>
          <a:prstGeom prst="rect">
            <a:avLst/>
          </a:prstGeom>
        </p:spPr>
        <p:txBody>
          <a:bodyPr wrap="square" anchor="t">
            <a:spAutoFit/>
          </a:bodyPr>
          <a:lstStyle/>
          <a:p>
            <a:pPr>
              <a:lnSpc>
                <a:spcPct val="150000"/>
              </a:lnSpc>
            </a:pPr>
            <a:r>
              <a:rPr lang="ca-ES" sz="1400" b="1" dirty="0">
                <a:solidFill>
                  <a:srgbClr val="E62D39"/>
                </a:solidFill>
                <a:cs typeface="Arial" panose="020B0604020202020204" pitchFamily="34" charset="0"/>
              </a:rPr>
              <a:t>Trentia Consulting</a:t>
            </a:r>
          </a:p>
          <a:p>
            <a:pPr>
              <a:lnSpc>
                <a:spcPct val="150000"/>
              </a:lnSpc>
            </a:pPr>
            <a:r>
              <a:rPr lang="es-ES" sz="1400" dirty="0">
                <a:solidFill>
                  <a:schemeClr val="tx1">
                    <a:lumMod val="85000"/>
                    <a:lumOff val="15000"/>
                  </a:schemeClr>
                </a:solidFill>
                <a:latin typeface="+mj-lt"/>
                <a:cs typeface="Arial" panose="020B0604020202020204" pitchFamily="34" charset="0"/>
              </a:rPr>
              <a:t>Calle Rocafort 241-243 4t 5a</a:t>
            </a:r>
            <a:endParaRPr lang="es-ES" sz="1400" dirty="0">
              <a:solidFill>
                <a:schemeClr val="tx1">
                  <a:lumMod val="85000"/>
                  <a:lumOff val="15000"/>
                </a:schemeClr>
              </a:solidFill>
              <a:latin typeface="+mj-lt"/>
              <a:cs typeface="Calibri Light"/>
            </a:endParaRPr>
          </a:p>
          <a:p>
            <a:pPr>
              <a:lnSpc>
                <a:spcPct val="150000"/>
              </a:lnSpc>
            </a:pPr>
            <a:r>
              <a:rPr lang="es-ES" sz="1400" dirty="0">
                <a:solidFill>
                  <a:schemeClr val="tx1">
                    <a:lumMod val="85000"/>
                    <a:lumOff val="15000"/>
                  </a:schemeClr>
                </a:solidFill>
                <a:latin typeface="+mj-lt"/>
                <a:cs typeface="Arial" panose="020B0604020202020204" pitchFamily="34" charset="0"/>
              </a:rPr>
              <a:t>08029 Barcelona</a:t>
            </a:r>
          </a:p>
          <a:p>
            <a:pPr>
              <a:lnSpc>
                <a:spcPct val="150000"/>
              </a:lnSpc>
            </a:pPr>
            <a:r>
              <a:rPr lang="es-ES" sz="1400" dirty="0">
                <a:solidFill>
                  <a:schemeClr val="tx1">
                    <a:lumMod val="85000"/>
                    <a:lumOff val="15000"/>
                  </a:schemeClr>
                </a:solidFill>
                <a:latin typeface="+mj-lt"/>
                <a:cs typeface="Arial" panose="020B0604020202020204" pitchFamily="34" charset="0"/>
              </a:rPr>
              <a:t>Tel. (+34) 934 19 88 64</a:t>
            </a:r>
          </a:p>
          <a:p>
            <a:pPr>
              <a:lnSpc>
                <a:spcPct val="150000"/>
              </a:lnSpc>
            </a:pPr>
            <a:r>
              <a:rPr lang="es-ES" sz="1400" dirty="0">
                <a:solidFill>
                  <a:schemeClr val="tx1">
                    <a:lumMod val="85000"/>
                    <a:lumOff val="15000"/>
                  </a:schemeClr>
                </a:solidFill>
                <a:latin typeface="+mj-lt"/>
                <a:cs typeface="Arial" panose="020B0604020202020204" pitchFamily="34" charset="0"/>
              </a:rPr>
              <a:t>Fax. (+34) 934 19 35 71</a:t>
            </a:r>
            <a:br>
              <a:rPr lang="es-ES" sz="1400" dirty="0">
                <a:solidFill>
                  <a:schemeClr val="tx1">
                    <a:lumMod val="85000"/>
                    <a:lumOff val="15000"/>
                  </a:schemeClr>
                </a:solidFill>
                <a:latin typeface="+mj-lt"/>
                <a:cs typeface="Arial" panose="020B0604020202020204" pitchFamily="34" charset="0"/>
              </a:rPr>
            </a:br>
            <a:endParaRPr lang="es-ES" sz="1400" dirty="0">
              <a:solidFill>
                <a:schemeClr val="tx1">
                  <a:lumMod val="85000"/>
                  <a:lumOff val="15000"/>
                </a:schemeClr>
              </a:solidFill>
              <a:latin typeface="+mj-lt"/>
              <a:cs typeface="Arial" panose="020B0604020202020204" pitchFamily="34" charset="0"/>
            </a:endParaRPr>
          </a:p>
          <a:p>
            <a:r>
              <a:rPr lang="ca-ES" sz="1400" dirty="0"/>
              <a:t>www.trentialearning.net</a:t>
            </a:r>
            <a:r>
              <a:rPr lang="es-ES" sz="1400" dirty="0">
                <a:solidFill>
                  <a:schemeClr val="tx1">
                    <a:lumMod val="85000"/>
                    <a:lumOff val="15000"/>
                  </a:schemeClr>
                </a:solidFill>
                <a:latin typeface="+mj-lt"/>
                <a:cs typeface="Arial" panose="020B0604020202020204" pitchFamily="34" charset="0"/>
              </a:rPr>
              <a:t>· </a:t>
            </a:r>
            <a:r>
              <a:rPr lang="ca-E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learning@trentia.net</a:t>
            </a:r>
            <a:endParaRPr lang="es-ES" sz="1400" dirty="0">
              <a:solidFill>
                <a:schemeClr val="tx1"/>
              </a:solidFill>
              <a:latin typeface="+mj-lt"/>
              <a:cs typeface="Arial" panose="020B0604020202020204" pitchFamily="34" charset="0"/>
            </a:endParaRPr>
          </a:p>
        </p:txBody>
      </p:sp>
      <p:pic>
        <p:nvPicPr>
          <p:cNvPr id="10" name="Gráfico 9">
            <a:hlinkClick r:id="rId5"/>
            <a:extLst>
              <a:ext uri="{FF2B5EF4-FFF2-40B4-BE49-F238E27FC236}">
                <a16:creationId xmlns:a16="http://schemas.microsoft.com/office/drawing/2014/main" id="{E9520236-465B-4913-AAF0-4128E837FA5E}"/>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388" y="5968326"/>
            <a:ext cx="216000" cy="216000"/>
          </a:xfrm>
          <a:prstGeom prst="rect">
            <a:avLst/>
          </a:prstGeom>
        </p:spPr>
      </p:pic>
      <p:pic>
        <p:nvPicPr>
          <p:cNvPr id="11" name="Gráfico 10">
            <a:hlinkClick r:id="rId8"/>
            <a:extLst>
              <a:ext uri="{FF2B5EF4-FFF2-40B4-BE49-F238E27FC236}">
                <a16:creationId xmlns:a16="http://schemas.microsoft.com/office/drawing/2014/main" id="{B27E71F2-9ED3-4653-9C15-1F8648307300}"/>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796" y="5950038"/>
            <a:ext cx="216000" cy="216000"/>
          </a:xfrm>
          <a:prstGeom prst="rect">
            <a:avLst/>
          </a:prstGeom>
        </p:spPr>
      </p:pic>
      <p:pic>
        <p:nvPicPr>
          <p:cNvPr id="12" name="Imagen 11">
            <a:hlinkClick r:id="rId11"/>
            <a:extLst>
              <a:ext uri="{FF2B5EF4-FFF2-40B4-BE49-F238E27FC236}">
                <a16:creationId xmlns:a16="http://schemas.microsoft.com/office/drawing/2014/main" id="{F4FE13D8-695B-4584-B06A-5CFFCD94888D}"/>
              </a:ext>
            </a:extLst>
          </p:cNvPr>
          <p:cNvPicPr>
            <a:picLocks noChangeAspect="1"/>
          </p:cNvPicPr>
          <p:nvPr userDrawn="1"/>
        </p:nvPicPr>
        <p:blipFill>
          <a:blip r:embed="rId12"/>
          <a:stretch>
            <a:fillRect/>
          </a:stretch>
        </p:blipFill>
        <p:spPr>
          <a:xfrm>
            <a:off x="876592" y="5968326"/>
            <a:ext cx="216000" cy="216000"/>
          </a:xfrm>
          <a:prstGeom prst="rect">
            <a:avLst/>
          </a:prstGeom>
        </p:spPr>
      </p:pic>
    </p:spTree>
    <p:extLst>
      <p:ext uri="{BB962C8B-B14F-4D97-AF65-F5344CB8AC3E}">
        <p14:creationId xmlns:p14="http://schemas.microsoft.com/office/powerpoint/2010/main" val="1896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6059488"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 name="Título 1"/>
          <p:cNvSpPr>
            <a:spLocks noGrp="1"/>
          </p:cNvSpPr>
          <p:nvPr>
            <p:ph type="title" hasCustomPrompt="1"/>
          </p:nvPr>
        </p:nvSpPr>
        <p:spPr>
          <a:xfrm>
            <a:off x="1400102" y="1473575"/>
            <a:ext cx="4335680" cy="549189"/>
          </a:xfrm>
        </p:spPr>
        <p:txBody>
          <a:bodyPr/>
          <a:lstStyle>
            <a:lvl1pPr>
              <a:defRPr/>
            </a:lvl1pPr>
          </a:lstStyle>
          <a:p>
            <a:r>
              <a:rPr lang="es-ES" dirty="0"/>
              <a:t>Modificar el título</a:t>
            </a:r>
            <a:endParaRPr lang="ca-ES" dirty="0"/>
          </a:p>
        </p:txBody>
      </p:sp>
      <p:sp>
        <p:nvSpPr>
          <p:cNvPr id="3" name="Marcador de contenido 2"/>
          <p:cNvSpPr>
            <a:spLocks noGrp="1"/>
          </p:cNvSpPr>
          <p:nvPr>
            <p:ph idx="1" hasCustomPrompt="1"/>
          </p:nvPr>
        </p:nvSpPr>
        <p:spPr>
          <a:xfrm>
            <a:off x="1400102"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6825672"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3" name="Marcador de contenido 11">
            <a:extLst>
              <a:ext uri="{FF2B5EF4-FFF2-40B4-BE49-F238E27FC236}">
                <a16:creationId xmlns:a16="http://schemas.microsoft.com/office/drawing/2014/main" id="{EF5B11F9-EE2A-4636-B134-35AABDDA5DE8}"/>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704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0"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766184"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6" name="Título 1">
            <a:extLst>
              <a:ext uri="{FF2B5EF4-FFF2-40B4-BE49-F238E27FC236}">
                <a16:creationId xmlns:a16="http://schemas.microsoft.com/office/drawing/2014/main" id="{767F2CC8-DECE-4AE5-933C-76EDD3D2A8E7}"/>
              </a:ext>
            </a:extLst>
          </p:cNvPr>
          <p:cNvSpPr>
            <a:spLocks noGrp="1"/>
          </p:cNvSpPr>
          <p:nvPr>
            <p:ph type="title" hasCustomPrompt="1"/>
          </p:nvPr>
        </p:nvSpPr>
        <p:spPr>
          <a:xfrm>
            <a:off x="6600179" y="1473575"/>
            <a:ext cx="4335680" cy="549189"/>
          </a:xfrm>
        </p:spPr>
        <p:txBody>
          <a:bodyPr/>
          <a:lstStyle>
            <a:lvl1pPr>
              <a:defRPr/>
            </a:lvl1pPr>
          </a:lstStyle>
          <a:p>
            <a:r>
              <a:rPr lang="es-ES" dirty="0"/>
              <a:t>Modificar el título</a:t>
            </a:r>
            <a:endParaRPr lang="ca-ES" dirty="0"/>
          </a:p>
        </p:txBody>
      </p:sp>
      <p:sp>
        <p:nvSpPr>
          <p:cNvPr id="17" name="Marcador de contenido 2">
            <a:extLst>
              <a:ext uri="{FF2B5EF4-FFF2-40B4-BE49-F238E27FC236}">
                <a16:creationId xmlns:a16="http://schemas.microsoft.com/office/drawing/2014/main" id="{696BE52C-CFB4-4B0D-B7C0-54E149D654EE}"/>
              </a:ext>
            </a:extLst>
          </p:cNvPr>
          <p:cNvSpPr>
            <a:spLocks noGrp="1"/>
          </p:cNvSpPr>
          <p:nvPr>
            <p:ph idx="1" hasCustomPrompt="1"/>
          </p:nvPr>
        </p:nvSpPr>
        <p:spPr>
          <a:xfrm>
            <a:off x="6600179"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cxnSp>
        <p:nvCxnSpPr>
          <p:cNvPr id="18" name="Conector recto 17">
            <a:extLst>
              <a:ext uri="{FF2B5EF4-FFF2-40B4-BE49-F238E27FC236}">
                <a16:creationId xmlns:a16="http://schemas.microsoft.com/office/drawing/2014/main" id="{B01C42A9-0842-4E45-928F-91FE4749F1F9}"/>
              </a:ext>
            </a:extLst>
          </p:cNvPr>
          <p:cNvCxnSpPr>
            <a:cxnSpLocks/>
          </p:cNvCxnSpPr>
          <p:nvPr userDrawn="1"/>
        </p:nvCxnSpPr>
        <p:spPr>
          <a:xfrm>
            <a:off x="5800078"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Marcador de contenido 11">
            <a:extLst>
              <a:ext uri="{FF2B5EF4-FFF2-40B4-BE49-F238E27FC236}">
                <a16:creationId xmlns:a16="http://schemas.microsoft.com/office/drawing/2014/main" id="{77A270EF-A624-4C8A-A10F-0C6BBB84A397}"/>
              </a:ext>
            </a:extLst>
          </p:cNvPr>
          <p:cNvSpPr>
            <a:spLocks noGrp="1"/>
          </p:cNvSpPr>
          <p:nvPr>
            <p:ph sz="quarter" idx="11" hasCustomPrompt="1"/>
          </p:nvPr>
        </p:nvSpPr>
        <p:spPr>
          <a:xfrm>
            <a:off x="6600179" y="1108385"/>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5333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8996218" y="0"/>
            <a:ext cx="319578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2" name="Título 1">
            <a:extLst>
              <a:ext uri="{FF2B5EF4-FFF2-40B4-BE49-F238E27FC236}">
                <a16:creationId xmlns:a16="http://schemas.microsoft.com/office/drawing/2014/main" id="{185030A5-BD46-4F10-AAE4-5EBDE1F94724}"/>
              </a:ext>
            </a:extLst>
          </p:cNvPr>
          <p:cNvSpPr>
            <a:spLocks noGrp="1"/>
          </p:cNvSpPr>
          <p:nvPr>
            <p:ph type="title" hasCustomPrompt="1"/>
          </p:nvPr>
        </p:nvSpPr>
        <p:spPr>
          <a:xfrm>
            <a:off x="1400101" y="1473575"/>
            <a:ext cx="6884915" cy="549189"/>
          </a:xfrm>
        </p:spPr>
        <p:txBody>
          <a:bodyPr/>
          <a:lstStyle>
            <a:lvl1pPr>
              <a:defRPr/>
            </a:lvl1pPr>
          </a:lstStyle>
          <a:p>
            <a:r>
              <a:rPr lang="es-ES" dirty="0"/>
              <a:t>Modificar el título</a:t>
            </a:r>
            <a:endParaRPr lang="ca-ES" dirty="0"/>
          </a:p>
        </p:txBody>
      </p:sp>
      <p:sp>
        <p:nvSpPr>
          <p:cNvPr id="13" name="Marcador de contenido 2">
            <a:extLst>
              <a:ext uri="{FF2B5EF4-FFF2-40B4-BE49-F238E27FC236}">
                <a16:creationId xmlns:a16="http://schemas.microsoft.com/office/drawing/2014/main" id="{377A0A7C-2D6D-4BF5-A258-D9AD721E2BCC}"/>
              </a:ext>
            </a:extLst>
          </p:cNvPr>
          <p:cNvSpPr>
            <a:spLocks noGrp="1"/>
          </p:cNvSpPr>
          <p:nvPr>
            <p:ph idx="1" hasCustomPrompt="1"/>
          </p:nvPr>
        </p:nvSpPr>
        <p:spPr>
          <a:xfrm>
            <a:off x="1400102" y="2239151"/>
            <a:ext cx="6884916" cy="3634049"/>
          </a:xfrm>
          <a:prstGeom prst="rect">
            <a:avLst/>
          </a:prstGeom>
        </p:spPr>
        <p:txBody>
          <a:bodyPr/>
          <a:lstStyle>
            <a:lvl1pPr marL="0" indent="0">
              <a:buNone/>
              <a:defRPr/>
            </a:lvl1pPr>
          </a:lstStyle>
          <a:p>
            <a:pPr lvl="0"/>
            <a:r>
              <a:rPr lang="es-ES" dirty="0"/>
              <a:t>Haga clic para modificar el estilo de texto del patrón</a:t>
            </a:r>
          </a:p>
        </p:txBody>
      </p:sp>
      <p:sp>
        <p:nvSpPr>
          <p:cNvPr id="14" name="Marcador de contenido 11">
            <a:extLst>
              <a:ext uri="{FF2B5EF4-FFF2-40B4-BE49-F238E27FC236}">
                <a16:creationId xmlns:a16="http://schemas.microsoft.com/office/drawing/2014/main" id="{01BF2F7D-8F0D-47B6-B9B1-E161A1536A22}"/>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17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55EE1933-8D23-4FC9-A13C-BDEF6FC9E532}"/>
              </a:ext>
            </a:extLst>
          </p:cNvPr>
          <p:cNvSpPr>
            <a:spLocks noGrp="1"/>
          </p:cNvSpPr>
          <p:nvPr>
            <p:ph type="title" hasCustomPrompt="1"/>
          </p:nvPr>
        </p:nvSpPr>
        <p:spPr>
          <a:xfrm>
            <a:off x="1400102" y="1473575"/>
            <a:ext cx="10025280" cy="549189"/>
          </a:xfrm>
        </p:spPr>
        <p:txBody>
          <a:bodyPr/>
          <a:lstStyle>
            <a:lvl1pPr>
              <a:defRPr/>
            </a:lvl1pPr>
          </a:lstStyle>
          <a:p>
            <a:r>
              <a:rPr lang="es-ES" dirty="0"/>
              <a:t>Modificar el título</a:t>
            </a:r>
            <a:endParaRPr lang="ca-ES" dirty="0"/>
          </a:p>
        </p:txBody>
      </p:sp>
      <p:sp>
        <p:nvSpPr>
          <p:cNvPr id="11" name="Marcador de contenido 2">
            <a:extLst>
              <a:ext uri="{FF2B5EF4-FFF2-40B4-BE49-F238E27FC236}">
                <a16:creationId xmlns:a16="http://schemas.microsoft.com/office/drawing/2014/main" id="{A73C5160-BBA8-43C0-BCF6-92F14EBEC6BB}"/>
              </a:ext>
            </a:extLst>
          </p:cNvPr>
          <p:cNvSpPr>
            <a:spLocks noGrp="1"/>
          </p:cNvSpPr>
          <p:nvPr>
            <p:ph idx="1" hasCustomPrompt="1"/>
          </p:nvPr>
        </p:nvSpPr>
        <p:spPr>
          <a:xfrm>
            <a:off x="1400102" y="2239151"/>
            <a:ext cx="10025282" cy="3634049"/>
          </a:xfrm>
          <a:prstGeom prst="rect">
            <a:avLst/>
          </a:prstGeom>
        </p:spPr>
        <p:txBody>
          <a:bodyPr/>
          <a:lstStyle>
            <a:lvl1pPr marL="0" indent="0">
              <a:buNone/>
              <a:defRPr/>
            </a:lvl1pPr>
          </a:lstStyle>
          <a:p>
            <a:pPr lvl="0"/>
            <a:r>
              <a:rPr lang="es-ES" dirty="0"/>
              <a:t>Haga clic para modificar el estilo de texto del patrón</a:t>
            </a:r>
          </a:p>
        </p:txBody>
      </p:sp>
      <p:sp>
        <p:nvSpPr>
          <p:cNvPr id="9" name="Marcador de contenido 11">
            <a:extLst>
              <a:ext uri="{FF2B5EF4-FFF2-40B4-BE49-F238E27FC236}">
                <a16:creationId xmlns:a16="http://schemas.microsoft.com/office/drawing/2014/main" id="{41F2B8D5-B4FE-4B6E-9C15-A34AA8B8E6F6}"/>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13658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CC76193-6C0A-42D1-AD6C-658E0392D1AD}"/>
              </a:ext>
            </a:extLst>
          </p:cNvPr>
          <p:cNvSpPr/>
          <p:nvPr userDrawn="1"/>
        </p:nvSpPr>
        <p:spPr>
          <a:xfrm>
            <a:off x="1" y="3085545"/>
            <a:ext cx="12242406" cy="378959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4" name="Rectángulo: esquinas redondeadas 13">
            <a:extLst>
              <a:ext uri="{FF2B5EF4-FFF2-40B4-BE49-F238E27FC236}">
                <a16:creationId xmlns:a16="http://schemas.microsoft.com/office/drawing/2014/main" id="{F7187B17-32B1-4BF3-9425-646E9591B5F1}"/>
              </a:ext>
            </a:extLst>
          </p:cNvPr>
          <p:cNvSpPr/>
          <p:nvPr userDrawn="1"/>
        </p:nvSpPr>
        <p:spPr>
          <a:xfrm rot="10800000">
            <a:off x="4520234" y="3429055"/>
            <a:ext cx="32220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5" name="Rectángulo: esquinas redondeadas 14">
            <a:extLst>
              <a:ext uri="{FF2B5EF4-FFF2-40B4-BE49-F238E27FC236}">
                <a16:creationId xmlns:a16="http://schemas.microsoft.com/office/drawing/2014/main" id="{FD005A8B-4A19-4DC4-8DA7-003BB62AE422}"/>
              </a:ext>
            </a:extLst>
          </p:cNvPr>
          <p:cNvSpPr/>
          <p:nvPr userDrawn="1"/>
        </p:nvSpPr>
        <p:spPr>
          <a:xfrm rot="10800000">
            <a:off x="8261078" y="3429000"/>
            <a:ext cx="32256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6" name="Rectángulo: esquinas redondeadas 15">
            <a:extLst>
              <a:ext uri="{FF2B5EF4-FFF2-40B4-BE49-F238E27FC236}">
                <a16:creationId xmlns:a16="http://schemas.microsoft.com/office/drawing/2014/main" id="{DC53E433-FF03-4892-9817-AF2180F3D1B3}"/>
              </a:ext>
            </a:extLst>
          </p:cNvPr>
          <p:cNvSpPr/>
          <p:nvPr userDrawn="1"/>
        </p:nvSpPr>
        <p:spPr>
          <a:xfrm rot="10800000">
            <a:off x="775155" y="3429000"/>
            <a:ext cx="3226234" cy="2833255"/>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cxnSp>
        <p:nvCxnSpPr>
          <p:cNvPr id="17" name="Conector recto 16">
            <a:extLst>
              <a:ext uri="{FF2B5EF4-FFF2-40B4-BE49-F238E27FC236}">
                <a16:creationId xmlns:a16="http://schemas.microsoft.com/office/drawing/2014/main" id="{AA1E3AD6-1295-4106-BF04-A403DF8E4DE9}"/>
              </a:ext>
            </a:extLst>
          </p:cNvPr>
          <p:cNvCxnSpPr>
            <a:cxnSpLocks/>
          </p:cNvCxnSpPr>
          <p:nvPr userDrawn="1"/>
        </p:nvCxnSpPr>
        <p:spPr>
          <a:xfrm>
            <a:off x="0" y="6513369"/>
            <a:ext cx="12242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9FB4725F-5D06-42C8-A2E9-8CCFBBB4D3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2107197" y="6372390"/>
            <a:ext cx="304800" cy="304800"/>
          </a:xfrm>
          <a:prstGeom prst="rect">
            <a:avLst/>
          </a:prstGeom>
        </p:spPr>
      </p:pic>
      <p:pic>
        <p:nvPicPr>
          <p:cNvPr id="19" name="Gráfico 18">
            <a:extLst>
              <a:ext uri="{FF2B5EF4-FFF2-40B4-BE49-F238E27FC236}">
                <a16:creationId xmlns:a16="http://schemas.microsoft.com/office/drawing/2014/main" id="{A8B50D71-F3C4-4545-911F-3BC55D1DC3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5943600" y="6372390"/>
            <a:ext cx="304800" cy="304800"/>
          </a:xfrm>
          <a:prstGeom prst="rect">
            <a:avLst/>
          </a:prstGeom>
        </p:spPr>
      </p:pic>
      <p:pic>
        <p:nvPicPr>
          <p:cNvPr id="20" name="Gráfico 19">
            <a:extLst>
              <a:ext uri="{FF2B5EF4-FFF2-40B4-BE49-F238E27FC236}">
                <a16:creationId xmlns:a16="http://schemas.microsoft.com/office/drawing/2014/main" id="{882F72D4-EA2E-40DB-829C-A249C7C345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721478" y="6360969"/>
            <a:ext cx="304800" cy="304800"/>
          </a:xfrm>
          <a:prstGeom prst="rect">
            <a:avLst/>
          </a:prstGeom>
        </p:spPr>
      </p:pic>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9923680"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9923680" cy="484621"/>
          </a:xfrm>
          <a:prstGeom prst="rect">
            <a:avLst/>
          </a:prstGeom>
        </p:spPr>
        <p:txBody>
          <a:bodyPr/>
          <a:lstStyle>
            <a:lvl1pPr marL="0" indent="0">
              <a:buNone/>
              <a:defRPr/>
            </a:lvl1pPr>
          </a:lstStyle>
          <a:p>
            <a:pPr lvl="0"/>
            <a:r>
              <a:rPr lang="es-ES" dirty="0"/>
              <a:t>Haga clic para modificar el estilo de texto del patrón</a:t>
            </a:r>
          </a:p>
        </p:txBody>
      </p:sp>
      <p:sp>
        <p:nvSpPr>
          <p:cNvPr id="23" name="Marcador de contenido 11">
            <a:extLst>
              <a:ext uri="{FF2B5EF4-FFF2-40B4-BE49-F238E27FC236}">
                <a16:creationId xmlns:a16="http://schemas.microsoft.com/office/drawing/2014/main" id="{170BEE31-38CC-459E-AB78-2F4BB1362BB0}"/>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8756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237B06E-68EC-4477-9858-A1EF459C1547}"/>
              </a:ext>
            </a:extLst>
          </p:cNvPr>
          <p:cNvSpPr/>
          <p:nvPr userDrawn="1"/>
        </p:nvSpPr>
        <p:spPr>
          <a:xfrm>
            <a:off x="11472" y="1220143"/>
            <a:ext cx="5494789" cy="563785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4" name="Rectángulo: esquinas redondeadas 23">
            <a:extLst>
              <a:ext uri="{FF2B5EF4-FFF2-40B4-BE49-F238E27FC236}">
                <a16:creationId xmlns:a16="http://schemas.microsoft.com/office/drawing/2014/main" id="{70EF296C-98E0-4E1B-9B58-38E7C28B19E4}"/>
              </a:ext>
            </a:extLst>
          </p:cNvPr>
          <p:cNvSpPr/>
          <p:nvPr userDrawn="1"/>
        </p:nvSpPr>
        <p:spPr>
          <a:xfrm rot="10800000">
            <a:off x="4456292" y="3099940"/>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5" name="Rectángulo: esquinas redondeadas 24">
            <a:extLst>
              <a:ext uri="{FF2B5EF4-FFF2-40B4-BE49-F238E27FC236}">
                <a16:creationId xmlns:a16="http://schemas.microsoft.com/office/drawing/2014/main" id="{56BC7BE6-9086-42C9-863E-5C10071562F0}"/>
              </a:ext>
            </a:extLst>
          </p:cNvPr>
          <p:cNvSpPr/>
          <p:nvPr userDrawn="1"/>
        </p:nvSpPr>
        <p:spPr>
          <a:xfrm rot="10800000">
            <a:off x="1437045" y="3102814"/>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7152771"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7152771" cy="614884"/>
          </a:xfrm>
          <a:prstGeom prst="rect">
            <a:avLst/>
          </a:prstGeom>
        </p:spPr>
        <p:txBody>
          <a:bodyPr/>
          <a:lstStyle>
            <a:lvl1pPr marL="0" indent="0">
              <a:buNone/>
              <a:defRPr/>
            </a:lvl1pPr>
          </a:lstStyle>
          <a:p>
            <a:pPr lvl="0"/>
            <a:r>
              <a:rPr lang="es-ES" dirty="0"/>
              <a:t>Haga clic para modificar el estilo de texto del patrón</a:t>
            </a:r>
          </a:p>
        </p:txBody>
      </p:sp>
      <p:sp>
        <p:nvSpPr>
          <p:cNvPr id="26" name="Marcador de posición de imagen 2">
            <a:extLst>
              <a:ext uri="{FF2B5EF4-FFF2-40B4-BE49-F238E27FC236}">
                <a16:creationId xmlns:a16="http://schemas.microsoft.com/office/drawing/2014/main" id="{67EA97D1-0B40-497A-8438-702E76D30F13}"/>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1" name="Marcador de contenido 11">
            <a:extLst>
              <a:ext uri="{FF2B5EF4-FFF2-40B4-BE49-F238E27FC236}">
                <a16:creationId xmlns:a16="http://schemas.microsoft.com/office/drawing/2014/main" id="{0C140F47-A066-408E-8550-576F76C08FA5}"/>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38973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pic>
        <p:nvPicPr>
          <p:cNvPr id="3" name="Imagen 2" descr="Imagen que contiene tabla, cuarto&#10;&#10;Descripción generada automáticamente">
            <a:extLst>
              <a:ext uri="{FF2B5EF4-FFF2-40B4-BE49-F238E27FC236}">
                <a16:creationId xmlns:a16="http://schemas.microsoft.com/office/drawing/2014/main" id="{57A048EA-6177-45D8-A3D6-A7DBEB36BD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44"/>
            <a:ext cx="12192000" cy="6849756"/>
          </a:xfrm>
          <a:prstGeom prst="rect">
            <a:avLst/>
          </a:prstGeom>
        </p:spPr>
      </p:pic>
      <p:cxnSp>
        <p:nvCxnSpPr>
          <p:cNvPr id="6" name="Conector recto 5">
            <a:extLst>
              <a:ext uri="{FF2B5EF4-FFF2-40B4-BE49-F238E27FC236}">
                <a16:creationId xmlns:a16="http://schemas.microsoft.com/office/drawing/2014/main" id="{9A101C5C-9F96-44E4-9F2E-EFA13F272E1A}"/>
              </a:ext>
            </a:extLst>
          </p:cNvPr>
          <p:cNvCxnSpPr>
            <a:cxnSpLocks/>
          </p:cNvCxnSpPr>
          <p:nvPr userDrawn="1"/>
        </p:nvCxnSpPr>
        <p:spPr>
          <a:xfrm>
            <a:off x="5414154" y="3532817"/>
            <a:ext cx="6674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11">
            <a:extLst>
              <a:ext uri="{FF2B5EF4-FFF2-40B4-BE49-F238E27FC236}">
                <a16:creationId xmlns:a16="http://schemas.microsoft.com/office/drawing/2014/main" id="{721F7989-0177-4965-86DB-27F4C3E1A6E6}"/>
              </a:ext>
            </a:extLst>
          </p:cNvPr>
          <p:cNvSpPr>
            <a:spLocks noGrp="1"/>
          </p:cNvSpPr>
          <p:nvPr>
            <p:ph sz="quarter" idx="11" hasCustomPrompt="1"/>
          </p:nvPr>
        </p:nvSpPr>
        <p:spPr>
          <a:xfrm>
            <a:off x="2958446" y="3383789"/>
            <a:ext cx="2300287" cy="297606"/>
          </a:xfrm>
        </p:spPr>
        <p:txBody>
          <a:bodyPr/>
          <a:lstStyle>
            <a:lvl1pPr algn="r">
              <a:defRPr b="1">
                <a:solidFill>
                  <a:schemeClr val="bg1"/>
                </a:solidFill>
              </a:defRPr>
            </a:lvl1pPr>
          </a:lstStyle>
          <a:p>
            <a:pPr lvl="0"/>
            <a:r>
              <a:rPr lang="es-ES" dirty="0" err="1"/>
              <a:t>Subítulo</a:t>
            </a:r>
            <a:endParaRPr lang="ca-ES" dirty="0"/>
          </a:p>
        </p:txBody>
      </p:sp>
      <p:sp>
        <p:nvSpPr>
          <p:cNvPr id="9" name="Marcador de contenido 11">
            <a:extLst>
              <a:ext uri="{FF2B5EF4-FFF2-40B4-BE49-F238E27FC236}">
                <a16:creationId xmlns:a16="http://schemas.microsoft.com/office/drawing/2014/main" id="{570B63BA-E895-4D84-A0A9-15A4C6099412}"/>
              </a:ext>
            </a:extLst>
          </p:cNvPr>
          <p:cNvSpPr>
            <a:spLocks noGrp="1"/>
          </p:cNvSpPr>
          <p:nvPr>
            <p:ph sz="quarter" idx="12" hasCustomPrompt="1"/>
          </p:nvPr>
        </p:nvSpPr>
        <p:spPr>
          <a:xfrm>
            <a:off x="3795713" y="3831568"/>
            <a:ext cx="2300287" cy="444209"/>
          </a:xfrm>
        </p:spPr>
        <p:txBody>
          <a:bodyPr>
            <a:noAutofit/>
          </a:bodyPr>
          <a:lstStyle>
            <a:lvl1pPr algn="r">
              <a:defRPr sz="3200" b="1">
                <a:solidFill>
                  <a:schemeClr val="bg1"/>
                </a:solidFill>
                <a:latin typeface="+mn-lt"/>
              </a:defRPr>
            </a:lvl1pPr>
          </a:lstStyle>
          <a:p>
            <a:pPr lvl="0"/>
            <a:r>
              <a:rPr lang="es-ES" dirty="0"/>
              <a:t>Título</a:t>
            </a:r>
            <a:endParaRPr lang="ca-ES" dirty="0"/>
          </a:p>
        </p:txBody>
      </p:sp>
    </p:spTree>
    <p:extLst>
      <p:ext uri="{BB962C8B-B14F-4D97-AF65-F5344CB8AC3E}">
        <p14:creationId xmlns:p14="http://schemas.microsoft.com/office/powerpoint/2010/main" val="2893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spTree>
    <p:extLst>
      <p:ext uri="{BB962C8B-B14F-4D97-AF65-F5344CB8AC3E}">
        <p14:creationId xmlns:p14="http://schemas.microsoft.com/office/powerpoint/2010/main" val="34050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873211"/>
            <a:ext cx="10515600" cy="817477"/>
          </a:xfrm>
          <a:prstGeom prst="rect">
            <a:avLst/>
          </a:prstGeom>
        </p:spPr>
        <p:txBody>
          <a:bodyPr vert="horz" lIns="91440" tIns="45720" rIns="91440" bIns="45720" rtlCol="0" anchor="ctr">
            <a:normAutofit/>
          </a:bodyPr>
          <a:lstStyle/>
          <a:p>
            <a:r>
              <a:rPr lang="es-ES" dirty="0"/>
              <a:t>Haga clic para modificar el estilo de título del patrón</a:t>
            </a:r>
            <a:endParaRPr lang="ca-ES"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p:txBody>
      </p:sp>
      <p:sp>
        <p:nvSpPr>
          <p:cNvPr id="6" name="Marcador de número de diapositiva 5"/>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spTree>
    <p:extLst>
      <p:ext uri="{BB962C8B-B14F-4D97-AF65-F5344CB8AC3E}">
        <p14:creationId xmlns:p14="http://schemas.microsoft.com/office/powerpoint/2010/main" val="1988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6" r:id="rId4"/>
    <p:sldLayoutId id="2147483655" r:id="rId5"/>
    <p:sldLayoutId id="2147483658" r:id="rId6"/>
    <p:sldLayoutId id="2147483659" r:id="rId7"/>
    <p:sldLayoutId id="2147483657" r:id="rId8"/>
    <p:sldLayoutId id="2147483660"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raform.io/docs/providers/index.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registry.terraform.io/providers/hashicorp/aws/latest/doc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registry.terraform.io/providers/hashicorp/aws/latest/doc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registry.terraform.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registry.terraform.io/providers/grafana/grafana/latest/doc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FF489-6E00-4FD3-BEDD-B285CF3549B3}"/>
              </a:ext>
            </a:extLst>
          </p:cNvPr>
          <p:cNvSpPr>
            <a:spLocks noGrp="1"/>
          </p:cNvSpPr>
          <p:nvPr>
            <p:ph type="title"/>
          </p:nvPr>
        </p:nvSpPr>
        <p:spPr/>
        <p:txBody>
          <a:bodyPr/>
          <a:lstStyle/>
          <a:p>
            <a:r>
              <a:rPr lang="es-ES" dirty="0"/>
              <a:t>Herramientas de desarrollo Cloud en AWS</a:t>
            </a:r>
            <a:br>
              <a:rPr lang="es-ES" dirty="0"/>
            </a:br>
            <a:br>
              <a:rPr lang="es-ES" dirty="0"/>
            </a:br>
            <a:r>
              <a:rPr lang="es-ES" sz="2800" dirty="0"/>
              <a:t>Terraform</a:t>
            </a:r>
            <a:endParaRPr lang="es-ES" dirty="0"/>
          </a:p>
        </p:txBody>
      </p:sp>
    </p:spTree>
    <p:extLst>
      <p:ext uri="{BB962C8B-B14F-4D97-AF65-F5344CB8AC3E}">
        <p14:creationId xmlns:p14="http://schemas.microsoft.com/office/powerpoint/2010/main" val="130690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10</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1</a:t>
            </a:r>
          </a:p>
        </p:txBody>
      </p:sp>
    </p:spTree>
    <p:extLst>
      <p:ext uri="{BB962C8B-B14F-4D97-AF65-F5344CB8AC3E}">
        <p14:creationId xmlns:p14="http://schemas.microsoft.com/office/powerpoint/2010/main" val="24384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PROVIDERS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2.1	¿Qué son los Providers?</a:t>
            </a:r>
          </a:p>
          <a:p>
            <a:r>
              <a:rPr lang="es-ES" dirty="0"/>
              <a:t>2.2	AWS Provider</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11</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2</a:t>
            </a:r>
          </a:p>
        </p:txBody>
      </p:sp>
      <p:pic>
        <p:nvPicPr>
          <p:cNvPr id="7" name="Imagen 6">
            <a:extLst>
              <a:ext uri="{FF2B5EF4-FFF2-40B4-BE49-F238E27FC236}">
                <a16:creationId xmlns:a16="http://schemas.microsoft.com/office/drawing/2014/main" id="{B6A7D63D-5A85-4DAA-9F77-6EED963DF9AB}"/>
              </a:ext>
            </a:extLst>
          </p:cNvPr>
          <p:cNvPicPr>
            <a:picLocks noChangeAspect="1"/>
          </p:cNvPicPr>
          <p:nvPr/>
        </p:nvPicPr>
        <p:blipFill>
          <a:blip r:embed="rId2"/>
          <a:stretch>
            <a:fillRect/>
          </a:stretch>
        </p:blipFill>
        <p:spPr>
          <a:xfrm>
            <a:off x="6456219" y="1655679"/>
            <a:ext cx="5360991" cy="3546642"/>
          </a:xfrm>
          <a:prstGeom prst="rect">
            <a:avLst/>
          </a:prstGeom>
          <a:ln w="12700">
            <a:solidFill>
              <a:schemeClr val="tx1"/>
            </a:solidFill>
          </a:ln>
        </p:spPr>
      </p:pic>
    </p:spTree>
    <p:extLst>
      <p:ext uri="{BB962C8B-B14F-4D97-AF65-F5344CB8AC3E}">
        <p14:creationId xmlns:p14="http://schemas.microsoft.com/office/powerpoint/2010/main" val="19093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12</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son los Providers?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Los Providers nos proporcionan unas librerías para conectarnos y gestionar las plataformas donde Terraform puede orquestar la infraestructura</a:t>
            </a:r>
          </a:p>
          <a:p>
            <a:pPr marL="285750" indent="-285750" algn="just">
              <a:buFontTx/>
              <a:buChar char="-"/>
            </a:pPr>
            <a:r>
              <a:rPr lang="es-ES" dirty="0"/>
              <a:t>Terraform tiene un listado muy grande de Providers y además esta lista continúa aumentando con cada nuevo parche. Podemos consultar dichos providers en la documentación de Hashicorp:</a:t>
            </a:r>
          </a:p>
          <a:p>
            <a:pPr marL="285750" indent="-285750" algn="just">
              <a:buFontTx/>
              <a:buChar char="-"/>
            </a:pPr>
            <a:endParaRPr lang="es-ES" dirty="0"/>
          </a:p>
          <a:p>
            <a:pPr lvl="1" algn="just"/>
            <a:r>
              <a:rPr lang="es-ES" dirty="0"/>
              <a:t>	</a:t>
            </a:r>
            <a:r>
              <a:rPr lang="es-ES" dirty="0">
                <a:hlinkClick r:id="rId2"/>
              </a:rPr>
              <a:t>https://www.terraform.io/docs/providers/index.html</a:t>
            </a:r>
            <a:endParaRPr lang="es-ES" dirty="0"/>
          </a:p>
          <a:p>
            <a:pPr algn="just"/>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a:t>
            </a:r>
          </a:p>
        </p:txBody>
      </p:sp>
    </p:spTree>
    <p:extLst>
      <p:ext uri="{BB962C8B-B14F-4D97-AF65-F5344CB8AC3E}">
        <p14:creationId xmlns:p14="http://schemas.microsoft.com/office/powerpoint/2010/main" val="202260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13</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AWS Provider</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Tal y como hicimos en el curso de Packer, concentraremos el curso en un Provider concreto, el de Amazon Web Services</a:t>
            </a:r>
          </a:p>
          <a:p>
            <a:pPr marL="285750" indent="-285750" algn="just">
              <a:buFontTx/>
              <a:buChar char="-"/>
            </a:pPr>
            <a:r>
              <a:rPr lang="es-ES" dirty="0"/>
              <a:t>Podemos consultar la docu entre los Providers de Terraform:</a:t>
            </a:r>
          </a:p>
          <a:p>
            <a:pPr lvl="1" algn="just"/>
            <a:endParaRPr lang="es-ES" dirty="0"/>
          </a:p>
          <a:p>
            <a:pPr lvl="1" algn="just"/>
            <a:r>
              <a:rPr lang="es-ES" dirty="0">
                <a:hlinkClick r:id="rId2"/>
              </a:rPr>
              <a:t>https://registry.terraform.io/providers/hashicorp/aws/latest/docs</a:t>
            </a:r>
            <a:endParaRPr lang="es-ES" dirty="0"/>
          </a:p>
          <a:p>
            <a:pPr lvl="1" algn="just"/>
            <a:endParaRPr lang="es-ES" dirty="0"/>
          </a:p>
          <a:p>
            <a:pPr marL="285750" indent="-285750" algn="just">
              <a:buFontTx/>
              <a:buChar char="-"/>
            </a:pPr>
            <a:r>
              <a:rPr lang="es-ES" dirty="0"/>
              <a:t>Para poder usar el Provider de AWS debemos cumplir con los requisitos:</a:t>
            </a:r>
          </a:p>
          <a:p>
            <a:pPr marL="742950" lvl="1" indent="-285750" algn="just">
              <a:buFontTx/>
              <a:buChar char="-"/>
            </a:pPr>
            <a:r>
              <a:rPr lang="es-ES" dirty="0"/>
              <a:t>Tener una cuenta de AWS</a:t>
            </a:r>
          </a:p>
          <a:p>
            <a:pPr marL="742950" lvl="1" indent="-285750" algn="just">
              <a:buFontTx/>
              <a:buChar char="-"/>
            </a:pPr>
            <a:r>
              <a:rPr lang="es-ES" dirty="0"/>
              <a:t>Tener un usuario/rol de IAM con permisos para crear los recursos que vayamos a utilizar (EC2, RDS, VPC…)</a:t>
            </a:r>
          </a:p>
          <a:p>
            <a:pPr marL="742950" lvl="1" indent="-285750" algn="just">
              <a:buFontTx/>
              <a:buChar char="-"/>
            </a:pPr>
            <a:r>
              <a:rPr lang="es-ES" dirty="0"/>
              <a:t>Ejecutar Terraform desde una consola que tenga acceso al CLI de Amazon</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2.2</a:t>
            </a:r>
          </a:p>
        </p:txBody>
      </p:sp>
    </p:spTree>
    <p:extLst>
      <p:ext uri="{BB962C8B-B14F-4D97-AF65-F5344CB8AC3E}">
        <p14:creationId xmlns:p14="http://schemas.microsoft.com/office/powerpoint/2010/main" val="114849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14</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 Uso del Provider de AWS</a:t>
            </a:r>
            <a:br>
              <a:rPr lang="es-ES" sz="2400" dirty="0"/>
            </a:br>
            <a:r>
              <a:rPr lang="es-ES" sz="2400" dirty="0"/>
              <a:t>(5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060049"/>
          </a:xfrm>
        </p:spPr>
        <p:txBody>
          <a:bodyPr>
            <a:normAutofit/>
          </a:bodyPr>
          <a:lstStyle/>
          <a:p>
            <a:pPr marL="285750" indent="-285750" algn="just">
              <a:buFontTx/>
              <a:buChar char="-"/>
            </a:pPr>
            <a:r>
              <a:rPr lang="es-ES" dirty="0"/>
              <a:t>Con la configuración básica de la primera práctica nuestra instalación local de Terraform tan solo se descargará el Provider de AWS para poder trabajar</a:t>
            </a:r>
          </a:p>
          <a:p>
            <a:pPr marL="285750" indent="-285750" algn="just">
              <a:buFontTx/>
              <a:buChar char="-"/>
            </a:pPr>
            <a:r>
              <a:rPr lang="es-ES" dirty="0"/>
              <a:t>Para realizar esta configuración inicial ejecutaremos el comando:</a:t>
            </a:r>
          </a:p>
          <a:p>
            <a:pPr marL="742950" lvl="1" indent="-285750" algn="just">
              <a:buFontTx/>
              <a:buChar char="-"/>
            </a:pPr>
            <a:r>
              <a:rPr lang="es-ES" i="1" dirty="0"/>
              <a:t>terraform init</a:t>
            </a:r>
          </a:p>
          <a:p>
            <a:pPr marL="285750" indent="-285750" algn="just">
              <a:buFontTx/>
              <a:buChar char="-"/>
            </a:pPr>
            <a:r>
              <a:rPr lang="es-ES" dirty="0"/>
              <a:t>Si todo ha transcurrido correctamente, una nueva carpeta de nombre </a:t>
            </a:r>
            <a:r>
              <a:rPr lang="es-ES" i="1" dirty="0"/>
              <a:t>.terraform</a:t>
            </a:r>
            <a:r>
              <a:rPr lang="es-ES" dirty="0"/>
              <a:t> se creará en nuestro directorio de trabajo</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2.2.1</a:t>
            </a:r>
          </a:p>
        </p:txBody>
      </p:sp>
      <p:pic>
        <p:nvPicPr>
          <p:cNvPr id="7" name="Imagen 6">
            <a:extLst>
              <a:ext uri="{FF2B5EF4-FFF2-40B4-BE49-F238E27FC236}">
                <a16:creationId xmlns:a16="http://schemas.microsoft.com/office/drawing/2014/main" id="{F94D2F34-60C1-4721-A9E9-DCE6F611E960}"/>
              </a:ext>
            </a:extLst>
          </p:cNvPr>
          <p:cNvPicPr>
            <a:picLocks noChangeAspect="1"/>
          </p:cNvPicPr>
          <p:nvPr/>
        </p:nvPicPr>
        <p:blipFill>
          <a:blip r:embed="rId2"/>
          <a:stretch>
            <a:fillRect/>
          </a:stretch>
        </p:blipFill>
        <p:spPr>
          <a:xfrm>
            <a:off x="284458" y="1770210"/>
            <a:ext cx="5591821" cy="3317579"/>
          </a:xfrm>
          <a:prstGeom prst="rect">
            <a:avLst/>
          </a:prstGeom>
          <a:ln w="12700">
            <a:solidFill>
              <a:schemeClr val="tx1"/>
            </a:solidFill>
          </a:ln>
        </p:spPr>
      </p:pic>
    </p:spTree>
    <p:extLst>
      <p:ext uri="{BB962C8B-B14F-4D97-AF65-F5344CB8AC3E}">
        <p14:creationId xmlns:p14="http://schemas.microsoft.com/office/powerpoint/2010/main" val="214645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15</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2</a:t>
            </a:r>
          </a:p>
        </p:txBody>
      </p:sp>
    </p:spTree>
    <p:extLst>
      <p:ext uri="{BB962C8B-B14F-4D97-AF65-F5344CB8AC3E}">
        <p14:creationId xmlns:p14="http://schemas.microsoft.com/office/powerpoint/2010/main" val="11543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335680" cy="765576"/>
          </a:xfrm>
        </p:spPr>
        <p:txBody>
          <a:bodyPr>
            <a:noAutofit/>
          </a:bodyPr>
          <a:lstStyle/>
          <a:p>
            <a:r>
              <a:rPr lang="es-ES" dirty="0"/>
              <a:t>PLANTILLAS BÁSICAS DE TERRAFORM</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1" y="2422031"/>
            <a:ext cx="4335681" cy="3634049"/>
          </a:xfrm>
        </p:spPr>
        <p:txBody>
          <a:bodyPr/>
          <a:lstStyle/>
          <a:p>
            <a:r>
              <a:rPr lang="es-ES" dirty="0"/>
              <a:t>3.1	Primer recurso de Terraform</a:t>
            </a:r>
          </a:p>
          <a:p>
            <a:r>
              <a:rPr lang="es-ES" dirty="0"/>
              <a:t>3.2	States</a:t>
            </a:r>
          </a:p>
          <a:p>
            <a:r>
              <a:rPr lang="es-ES" dirty="0"/>
              <a:t>3.3	Variables</a:t>
            </a:r>
          </a:p>
          <a:p>
            <a:r>
              <a:rPr lang="es-ES" dirty="0"/>
              <a:t>3.4	Outputs</a:t>
            </a:r>
          </a:p>
          <a:p>
            <a:r>
              <a:rPr lang="es-ES" dirty="0"/>
              <a:t>3.5	Data Sources</a:t>
            </a:r>
          </a:p>
          <a:p>
            <a:r>
              <a:rPr lang="es-ES" dirty="0"/>
              <a:t>3.6	Templates</a:t>
            </a:r>
          </a:p>
          <a:p>
            <a:r>
              <a:rPr lang="es-ES" dirty="0"/>
              <a:t>3.7	Importar Recursos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16</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3</a:t>
            </a:r>
          </a:p>
        </p:txBody>
      </p:sp>
      <p:pic>
        <p:nvPicPr>
          <p:cNvPr id="1026" name="Picture 2" descr="Deploying Swagger-UI to S3 using Terraform | Blue Sentry">
            <a:extLst>
              <a:ext uri="{FF2B5EF4-FFF2-40B4-BE49-F238E27FC236}">
                <a16:creationId xmlns:a16="http://schemas.microsoft.com/office/drawing/2014/main" id="{613D736B-A57D-41E0-8AAB-BBB428C58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868" y="2050414"/>
            <a:ext cx="5659174" cy="275717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5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17</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2: Primer recurso de Terraform</a:t>
            </a:r>
            <a:br>
              <a:rPr lang="es-ES" sz="2400" dirty="0"/>
            </a:br>
            <a:r>
              <a:rPr lang="es-ES" sz="2400" dirty="0"/>
              <a:t>(15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Una vez Terraform se inicializa e instala los providers necesarios con </a:t>
            </a:r>
            <a:r>
              <a:rPr lang="es-ES" i="1" dirty="0"/>
              <a:t>terraform init</a:t>
            </a:r>
            <a:r>
              <a:rPr lang="es-ES" dirty="0"/>
              <a:t>, podemos analizar la infraestructura a construir con </a:t>
            </a:r>
            <a:r>
              <a:rPr lang="es-ES" i="1" dirty="0"/>
              <a:t>terraform plan</a:t>
            </a:r>
          </a:p>
          <a:p>
            <a:pPr marL="285750" indent="-285750" algn="just">
              <a:buFontTx/>
              <a:buChar char="-"/>
            </a:pPr>
            <a:r>
              <a:rPr lang="es-ES" dirty="0"/>
              <a:t>Cuando el “plan” nos confirma que nuestro recurso está correctamente diseñado, podemos proceder a crear el recurso con </a:t>
            </a:r>
            <a:r>
              <a:rPr lang="es-ES" i="1" dirty="0"/>
              <a:t>terraform apply</a:t>
            </a:r>
            <a:endParaRPr lang="es-ES" dirty="0"/>
          </a:p>
          <a:p>
            <a:pPr marL="285750" indent="-285750" algn="just">
              <a:buFontTx/>
              <a:buChar char="-"/>
            </a:pPr>
            <a:r>
              <a:rPr lang="es-ES" dirty="0"/>
              <a:t>Una vez el </a:t>
            </a:r>
            <a:r>
              <a:rPr lang="es-ES" i="1" dirty="0"/>
              <a:t>apply</a:t>
            </a:r>
            <a:r>
              <a:rPr lang="es-ES" dirty="0"/>
              <a:t> se haya completado satisfactoriamente podemos comprobar que los recursos se han creado desde la consola de Amazon</a:t>
            </a:r>
          </a:p>
          <a:p>
            <a:pPr marL="285750" indent="-285750" algn="just">
              <a:buFontTx/>
              <a:buChar char="-"/>
            </a:pPr>
            <a:r>
              <a:rPr lang="es-ES" dirty="0"/>
              <a:t>Para limpiar todos los recursos creados previamente, utilizaremos </a:t>
            </a:r>
            <a:r>
              <a:rPr lang="es-ES" i="1" dirty="0"/>
              <a:t>terraform destroy</a:t>
            </a:r>
            <a:endParaRPr lang="es-ES" dirty="0"/>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3.1</a:t>
            </a:r>
          </a:p>
        </p:txBody>
      </p:sp>
      <p:pic>
        <p:nvPicPr>
          <p:cNvPr id="8" name="Imagen 7">
            <a:extLst>
              <a:ext uri="{FF2B5EF4-FFF2-40B4-BE49-F238E27FC236}">
                <a16:creationId xmlns:a16="http://schemas.microsoft.com/office/drawing/2014/main" id="{ED92FCF9-097F-4350-B916-58C50A6164DD}"/>
              </a:ext>
            </a:extLst>
          </p:cNvPr>
          <p:cNvPicPr>
            <a:picLocks noChangeAspect="1"/>
          </p:cNvPicPr>
          <p:nvPr/>
        </p:nvPicPr>
        <p:blipFill>
          <a:blip r:embed="rId2"/>
          <a:stretch>
            <a:fillRect/>
          </a:stretch>
        </p:blipFill>
        <p:spPr>
          <a:xfrm>
            <a:off x="361950" y="759941"/>
            <a:ext cx="5156393" cy="5338117"/>
          </a:xfrm>
          <a:prstGeom prst="rect">
            <a:avLst/>
          </a:prstGeom>
          <a:ln w="12700">
            <a:solidFill>
              <a:schemeClr val="tx1"/>
            </a:solidFill>
          </a:ln>
        </p:spPr>
      </p:pic>
    </p:spTree>
    <p:extLst>
      <p:ext uri="{BB962C8B-B14F-4D97-AF65-F5344CB8AC3E}">
        <p14:creationId xmlns:p14="http://schemas.microsoft.com/office/powerpoint/2010/main" val="181422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3" y="1388169"/>
            <a:ext cx="4335680" cy="549189"/>
          </a:xfrm>
        </p:spPr>
        <p:txBody>
          <a:bodyPr>
            <a:normAutofit/>
          </a:bodyPr>
          <a:lstStyle/>
          <a:p>
            <a:r>
              <a:rPr lang="es-ES" dirty="0"/>
              <a:t>States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022764"/>
            <a:ext cx="4335681" cy="4835236"/>
          </a:xfrm>
        </p:spPr>
        <p:txBody>
          <a:bodyPr>
            <a:normAutofit/>
          </a:bodyPr>
          <a:lstStyle/>
          <a:p>
            <a:pPr marL="285750" indent="-285750" algn="just">
              <a:buFontTx/>
              <a:buChar char="-"/>
            </a:pPr>
            <a:r>
              <a:rPr lang="es-ES" dirty="0"/>
              <a:t>Cuando generamos recursos en nuestra plataforma cloud mediante Terraform, se generará en nuestro fichero local una pareja de archivos tipo </a:t>
            </a:r>
            <a:r>
              <a:rPr lang="es-ES" i="1" dirty="0"/>
              <a:t>.state</a:t>
            </a:r>
            <a:r>
              <a:rPr lang="es-ES" dirty="0"/>
              <a:t> que sirven para documentar los recursos que hemos creado</a:t>
            </a:r>
          </a:p>
          <a:p>
            <a:pPr marL="285750" indent="-285750" algn="just">
              <a:buFontTx/>
              <a:buChar char="-"/>
            </a:pPr>
            <a:r>
              <a:rPr lang="es-ES" dirty="0"/>
              <a:t>Si modificamos el recurso previamente creado veremos que el fichero de estados también se verá modificado</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18</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3.2</a:t>
            </a:r>
          </a:p>
        </p:txBody>
      </p:sp>
      <p:pic>
        <p:nvPicPr>
          <p:cNvPr id="8" name="Imagen 7">
            <a:extLst>
              <a:ext uri="{FF2B5EF4-FFF2-40B4-BE49-F238E27FC236}">
                <a16:creationId xmlns:a16="http://schemas.microsoft.com/office/drawing/2014/main" id="{5D89B3A5-8C4B-447B-B17B-949AE72BDC3D}"/>
              </a:ext>
            </a:extLst>
          </p:cNvPr>
          <p:cNvPicPr>
            <a:picLocks noChangeAspect="1"/>
          </p:cNvPicPr>
          <p:nvPr/>
        </p:nvPicPr>
        <p:blipFill>
          <a:blip r:embed="rId3"/>
          <a:stretch>
            <a:fillRect/>
          </a:stretch>
        </p:blipFill>
        <p:spPr>
          <a:xfrm>
            <a:off x="6676010" y="810705"/>
            <a:ext cx="5011422" cy="5236590"/>
          </a:xfrm>
          <a:prstGeom prst="rect">
            <a:avLst/>
          </a:prstGeom>
          <a:ln w="12700">
            <a:solidFill>
              <a:schemeClr val="tx1"/>
            </a:solidFill>
          </a:ln>
        </p:spPr>
      </p:pic>
    </p:spTree>
    <p:extLst>
      <p:ext uri="{BB962C8B-B14F-4D97-AF65-F5344CB8AC3E}">
        <p14:creationId xmlns:p14="http://schemas.microsoft.com/office/powerpoint/2010/main" val="995425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1360217"/>
            <a:ext cx="4335681" cy="4835236"/>
          </a:xfrm>
        </p:spPr>
        <p:txBody>
          <a:bodyPr>
            <a:normAutofit/>
          </a:bodyPr>
          <a:lstStyle/>
          <a:p>
            <a:pPr marL="285750" indent="-285750" algn="just">
              <a:buFontTx/>
              <a:buChar char="-"/>
            </a:pPr>
            <a:r>
              <a:rPr lang="es-ES" dirty="0"/>
              <a:t>Veremos que algunos cambios requieren de la destrucción previa mientras que otros pueden realizarse “in place”</a:t>
            </a:r>
          </a:p>
          <a:p>
            <a:pPr marL="285750" indent="-285750" algn="just">
              <a:buFontTx/>
              <a:buChar char="-"/>
            </a:pPr>
            <a:r>
              <a:rPr lang="es-ES" dirty="0"/>
              <a:t>Si perdemos el fichero de estados, para Terraform la infraestructura dejaría de existir y deberíamos hacer los cambios de nuevo</a:t>
            </a:r>
          </a:p>
          <a:p>
            <a:pPr marL="285750" indent="-285750" algn="just">
              <a:buFontTx/>
              <a:buChar char="-"/>
            </a:pPr>
            <a:r>
              <a:rPr lang="es-ES" dirty="0"/>
              <a:t>Si realizamos cambios manualmente en nuestra plataforma, Terraform será capaz de identificar los cambios siempre y cuando conservemos nuestros fichero de estados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19</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3.2</a:t>
            </a:r>
          </a:p>
        </p:txBody>
      </p:sp>
      <p:pic>
        <p:nvPicPr>
          <p:cNvPr id="8" name="Imagen 7">
            <a:extLst>
              <a:ext uri="{FF2B5EF4-FFF2-40B4-BE49-F238E27FC236}">
                <a16:creationId xmlns:a16="http://schemas.microsoft.com/office/drawing/2014/main" id="{5D89B3A5-8C4B-447B-B17B-949AE72BDC3D}"/>
              </a:ext>
            </a:extLst>
          </p:cNvPr>
          <p:cNvPicPr>
            <a:picLocks noChangeAspect="1"/>
          </p:cNvPicPr>
          <p:nvPr/>
        </p:nvPicPr>
        <p:blipFill>
          <a:blip r:embed="rId3"/>
          <a:stretch>
            <a:fillRect/>
          </a:stretch>
        </p:blipFill>
        <p:spPr>
          <a:xfrm>
            <a:off x="6676010" y="810705"/>
            <a:ext cx="5011422" cy="5236590"/>
          </a:xfrm>
          <a:prstGeom prst="rect">
            <a:avLst/>
          </a:prstGeom>
          <a:ln w="12700">
            <a:solidFill>
              <a:schemeClr val="tx1"/>
            </a:solidFill>
          </a:ln>
        </p:spPr>
      </p:pic>
    </p:spTree>
    <p:extLst>
      <p:ext uri="{BB962C8B-B14F-4D97-AF65-F5344CB8AC3E}">
        <p14:creationId xmlns:p14="http://schemas.microsoft.com/office/powerpoint/2010/main" val="87486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ÍNDICE DE CURSOS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a:lnSpc>
                <a:spcPct val="100000"/>
              </a:lnSpc>
            </a:pPr>
            <a:r>
              <a:rPr lang="es-ES" dirty="0"/>
              <a:t>0.    Preparación del entorno (3h)</a:t>
            </a:r>
          </a:p>
          <a:p>
            <a:pPr marL="342900" indent="-342900">
              <a:lnSpc>
                <a:spcPct val="100000"/>
              </a:lnSpc>
              <a:buFont typeface="Arial" panose="020B0604020202020204" pitchFamily="34" charset="0"/>
              <a:buAutoNum type="arabicPeriod"/>
            </a:pPr>
            <a:r>
              <a:rPr lang="es-ES" dirty="0"/>
              <a:t>Bitbucket (4h) </a:t>
            </a:r>
          </a:p>
          <a:p>
            <a:pPr marL="342900" indent="-342900">
              <a:lnSpc>
                <a:spcPct val="100000"/>
              </a:lnSpc>
              <a:buFont typeface="Arial" panose="020B0604020202020204" pitchFamily="34" charset="0"/>
              <a:buAutoNum type="arabicPeriod"/>
            </a:pPr>
            <a:r>
              <a:rPr lang="es-ES" dirty="0"/>
              <a:t>AWS (6h)</a:t>
            </a:r>
          </a:p>
          <a:p>
            <a:pPr marL="342900" indent="-342900">
              <a:lnSpc>
                <a:spcPct val="100000"/>
              </a:lnSpc>
              <a:buFont typeface="Arial" panose="020B0604020202020204" pitchFamily="34" charset="0"/>
              <a:buAutoNum type="arabicPeriod"/>
            </a:pPr>
            <a:r>
              <a:rPr lang="es-ES" dirty="0"/>
              <a:t>Packer (4h)</a:t>
            </a:r>
          </a:p>
          <a:p>
            <a:pPr marL="342900" indent="-342900">
              <a:lnSpc>
                <a:spcPct val="100000"/>
              </a:lnSpc>
              <a:buFont typeface="Arial" panose="020B0604020202020204" pitchFamily="34" charset="0"/>
              <a:buAutoNum type="arabicPeriod"/>
            </a:pPr>
            <a:r>
              <a:rPr lang="es-ES" dirty="0"/>
              <a:t>Ansible (10h)</a:t>
            </a:r>
          </a:p>
          <a:p>
            <a:pPr marL="342900" indent="-342900">
              <a:lnSpc>
                <a:spcPct val="100000"/>
              </a:lnSpc>
              <a:buFont typeface="Arial" panose="020B0604020202020204" pitchFamily="34" charset="0"/>
              <a:buAutoNum type="arabicPeriod"/>
            </a:pPr>
            <a:r>
              <a:rPr lang="es-ES" b="1" dirty="0"/>
              <a:t>Terraform (10h)</a:t>
            </a:r>
          </a:p>
          <a:p>
            <a:pPr marL="342900" indent="-342900">
              <a:lnSpc>
                <a:spcPct val="100000"/>
              </a:lnSpc>
              <a:buAutoNum type="arabicPeriod" startAt="6"/>
            </a:pPr>
            <a:r>
              <a:rPr lang="es-ES" dirty="0"/>
              <a:t>Jenkins (3h)</a:t>
            </a:r>
          </a:p>
          <a:p>
            <a:pPr marL="342900" indent="-342900">
              <a:lnSpc>
                <a:spcPct val="100000"/>
              </a:lnSpc>
              <a:buAutoNum type="arabicPeriod" startAt="6"/>
            </a:pP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Presentación</a:t>
            </a:r>
          </a:p>
        </p:txBody>
      </p:sp>
      <p:pic>
        <p:nvPicPr>
          <p:cNvPr id="7" name="Picture 4" descr="Corporació Catalana de Mitjans Audiovisuals (@CCMA_cat) | Twitter">
            <a:extLst>
              <a:ext uri="{FF2B5EF4-FFF2-40B4-BE49-F238E27FC236}">
                <a16:creationId xmlns:a16="http://schemas.microsoft.com/office/drawing/2014/main" id="{38C667B5-913A-4197-91A0-20A5D29A7386}"/>
              </a:ext>
            </a:extLst>
          </p:cNvPr>
          <p:cNvPicPr>
            <a:picLocks noGrp="1" noChangeAspect="1" noChangeArrowheads="1"/>
          </p:cNvPicPr>
          <p:nvPr>
            <p:ph type="pic" idx="10"/>
          </p:nvPr>
        </p:nvPicPr>
        <p:blipFill>
          <a:blip r:embed="rId2">
            <a:extLst>
              <a:ext uri="{28A0092B-C50C-407E-A947-70E740481C1C}">
                <a14:useLocalDpi xmlns:a14="http://schemas.microsoft.com/office/drawing/2010/main" val="0"/>
              </a:ext>
            </a:extLst>
          </a:blip>
          <a:srcRect l="2720" r="2720"/>
          <a:stretch>
            <a:fillRect/>
          </a:stretch>
        </p:blipFill>
        <p:spPr bwMode="auto">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7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20</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Variables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Hasta ahora hemos estado hardcodeando las variables de la (pequeña) infraestructura que hemos diseñado</a:t>
            </a:r>
          </a:p>
          <a:p>
            <a:pPr marL="285750" indent="-285750" algn="just">
              <a:buFontTx/>
              <a:buChar char="-"/>
            </a:pPr>
            <a:r>
              <a:rPr lang="es-ES" dirty="0"/>
              <a:t>En un proyecto real no es común ni aconsejable que las variables estén definidas así y suelen almacenarse en un archivo de variables a parte</a:t>
            </a:r>
          </a:p>
          <a:p>
            <a:pPr marL="285750" indent="-285750" algn="just">
              <a:buFontTx/>
              <a:buChar char="-"/>
            </a:pPr>
            <a:r>
              <a:rPr lang="es-ES" dirty="0"/>
              <a:t>También es muy recomendable separar los recursos por tipos o, por lo menos, por su distinta naturaleza. En nuestro caso, crearemos un recurso separado de tipo “vpc”</a:t>
            </a:r>
          </a:p>
          <a:p>
            <a:pPr marL="285750" indent="-285750" algn="just">
              <a:buFontTx/>
              <a:buChar char="-"/>
            </a:pPr>
            <a:r>
              <a:rPr lang="es-ES" dirty="0"/>
              <a:t>Si alguna de las variables que introducimos (como por ejemplo el CIDR) tiene unos valores inválidos, el propio Terraform nos notificará de ello y no podremos proceder a crear la infraestructura, ahorrando de este modo también tiempo de ejecución en nuestros recursos</a:t>
            </a:r>
          </a:p>
          <a:p>
            <a:pPr marL="285750" indent="-285750" algn="just">
              <a:buFontTx/>
              <a:buChar char="-"/>
            </a:pPr>
            <a:r>
              <a:rPr lang="es-ES" dirty="0"/>
              <a:t>Otros parámetros erróneos, en cambio, le serán imposible de detectar a Terraform como por ejemplo introducir una máscara de subred no válida</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3.3</a:t>
            </a:r>
          </a:p>
        </p:txBody>
      </p:sp>
    </p:spTree>
    <p:extLst>
      <p:ext uri="{BB962C8B-B14F-4D97-AF65-F5344CB8AC3E}">
        <p14:creationId xmlns:p14="http://schemas.microsoft.com/office/powerpoint/2010/main" val="139223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21</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3: Recurso estructurado</a:t>
            </a:r>
            <a:br>
              <a:rPr lang="es-ES" sz="2400" dirty="0"/>
            </a:br>
            <a:r>
              <a:rPr lang="es-ES" sz="2400" dirty="0"/>
              <a:t>(5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Separamos nuestra estructura en ficheros distintos, creando un archivo de variables que podemos parametrizar o dejar que adquieran su valor por defecto</a:t>
            </a:r>
          </a:p>
          <a:p>
            <a:pPr marL="285750" indent="-285750" algn="just">
              <a:buFontTx/>
              <a:buChar char="-"/>
            </a:pPr>
            <a:r>
              <a:rPr lang="es-ES" dirty="0"/>
              <a:t>Comprobaremos que esta estructura sigue funcionando adecuadamente con </a:t>
            </a:r>
            <a:r>
              <a:rPr lang="es-ES" i="1" dirty="0"/>
              <a:t>terraform plan </a:t>
            </a:r>
            <a:r>
              <a:rPr lang="es-ES" dirty="0"/>
              <a:t>y </a:t>
            </a:r>
            <a:r>
              <a:rPr lang="es-ES" i="1" dirty="0"/>
              <a:t>apply</a:t>
            </a:r>
          </a:p>
          <a:p>
            <a:pPr marL="285750" indent="-285750" algn="just">
              <a:buFontTx/>
              <a:buChar char="-"/>
            </a:pPr>
            <a:r>
              <a:rPr lang="es-ES" dirty="0"/>
              <a:t>De nuevo limpiaremos la infraestructura con </a:t>
            </a:r>
            <a:r>
              <a:rPr lang="es-ES" i="1" dirty="0"/>
              <a:t>terraform destroy</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3.3.1</a:t>
            </a:r>
          </a:p>
        </p:txBody>
      </p:sp>
      <p:pic>
        <p:nvPicPr>
          <p:cNvPr id="7" name="Imagen 6">
            <a:extLst>
              <a:ext uri="{FF2B5EF4-FFF2-40B4-BE49-F238E27FC236}">
                <a16:creationId xmlns:a16="http://schemas.microsoft.com/office/drawing/2014/main" id="{D0F7CEB3-9130-4F21-B1AD-5F32DA9D5EB7}"/>
              </a:ext>
            </a:extLst>
          </p:cNvPr>
          <p:cNvPicPr>
            <a:picLocks noChangeAspect="1"/>
          </p:cNvPicPr>
          <p:nvPr/>
        </p:nvPicPr>
        <p:blipFill>
          <a:blip r:embed="rId2"/>
          <a:stretch>
            <a:fillRect/>
          </a:stretch>
        </p:blipFill>
        <p:spPr>
          <a:xfrm>
            <a:off x="361950" y="1776756"/>
            <a:ext cx="5420257" cy="3304488"/>
          </a:xfrm>
          <a:prstGeom prst="rect">
            <a:avLst/>
          </a:prstGeom>
          <a:ln w="12700">
            <a:solidFill>
              <a:schemeClr val="tx1"/>
            </a:solidFill>
          </a:ln>
        </p:spPr>
      </p:pic>
    </p:spTree>
    <p:extLst>
      <p:ext uri="{BB962C8B-B14F-4D97-AF65-F5344CB8AC3E}">
        <p14:creationId xmlns:p14="http://schemas.microsoft.com/office/powerpoint/2010/main" val="249134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22</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Outputs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Del mismo modo que utilizábamos los recursos de tipo “debug” en Ansible, en Terraform podemos utilizar las variables de tipo Output para tanto imprimir ciertas variables y resultados por consola como para trasladar variables que AWS crea dinámicamente a otras partes de nuestra estructura</a:t>
            </a:r>
          </a:p>
          <a:p>
            <a:pPr marL="285750" indent="-285750" algn="just">
              <a:buFontTx/>
              <a:buChar char="-"/>
            </a:pPr>
            <a:r>
              <a:rPr lang="es-ES" dirty="0"/>
              <a:t>Si, por ejemplo, necesitamos la IP privada que se asocia dinámicamente a una EC2 dentro de una Subnet, podemos obtener este valor utilizando un </a:t>
            </a:r>
            <a:r>
              <a:rPr lang="es-ES" i="1" dirty="0"/>
              <a:t>output</a:t>
            </a: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3.4</a:t>
            </a:r>
          </a:p>
        </p:txBody>
      </p:sp>
      <p:pic>
        <p:nvPicPr>
          <p:cNvPr id="7" name="Imagen 6">
            <a:extLst>
              <a:ext uri="{FF2B5EF4-FFF2-40B4-BE49-F238E27FC236}">
                <a16:creationId xmlns:a16="http://schemas.microsoft.com/office/drawing/2014/main" id="{D16C1E0D-C758-477A-B983-100001BECFCB}"/>
              </a:ext>
            </a:extLst>
          </p:cNvPr>
          <p:cNvPicPr>
            <a:picLocks noChangeAspect="1"/>
          </p:cNvPicPr>
          <p:nvPr/>
        </p:nvPicPr>
        <p:blipFill>
          <a:blip r:embed="rId2"/>
          <a:stretch>
            <a:fillRect/>
          </a:stretch>
        </p:blipFill>
        <p:spPr>
          <a:xfrm>
            <a:off x="9211805" y="2252107"/>
            <a:ext cx="2815439" cy="2353785"/>
          </a:xfrm>
          <a:prstGeom prst="rect">
            <a:avLst/>
          </a:prstGeom>
          <a:ln w="12700">
            <a:solidFill>
              <a:schemeClr val="tx1"/>
            </a:solidFill>
          </a:ln>
        </p:spPr>
      </p:pic>
    </p:spTree>
    <p:extLst>
      <p:ext uri="{BB962C8B-B14F-4D97-AF65-F5344CB8AC3E}">
        <p14:creationId xmlns:p14="http://schemas.microsoft.com/office/powerpoint/2010/main" val="883227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23</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4: Uso de Outputs</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Generaremos una pequeña estructura con tan solo una VPC y una instancia EC2</a:t>
            </a:r>
          </a:p>
          <a:p>
            <a:pPr marL="285750" indent="-285750" algn="just">
              <a:buFontTx/>
              <a:buChar char="-"/>
            </a:pPr>
            <a:r>
              <a:rPr lang="es-ES" dirty="0"/>
              <a:t>Comprobaremos que, tras el </a:t>
            </a:r>
            <a:r>
              <a:rPr lang="es-ES" i="1" dirty="0"/>
              <a:t>terraform apply</a:t>
            </a:r>
            <a:r>
              <a:rPr lang="es-ES" dirty="0"/>
              <a:t>, obtenemos un </a:t>
            </a:r>
            <a:r>
              <a:rPr lang="es-ES" i="1" dirty="0"/>
              <a:t>output</a:t>
            </a:r>
            <a:r>
              <a:rPr lang="es-ES" dirty="0"/>
              <a:t> con la IP del pequeño webserver que hemos creado (que, de todos modos, aún no da ningún tipo de servicio web)</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3.4.1</a:t>
            </a:r>
          </a:p>
        </p:txBody>
      </p:sp>
      <p:pic>
        <p:nvPicPr>
          <p:cNvPr id="10" name="Imagen 9">
            <a:extLst>
              <a:ext uri="{FF2B5EF4-FFF2-40B4-BE49-F238E27FC236}">
                <a16:creationId xmlns:a16="http://schemas.microsoft.com/office/drawing/2014/main" id="{CA0A6079-2038-4EDD-B803-673074788748}"/>
              </a:ext>
            </a:extLst>
          </p:cNvPr>
          <p:cNvPicPr>
            <a:picLocks noChangeAspect="1"/>
          </p:cNvPicPr>
          <p:nvPr/>
        </p:nvPicPr>
        <p:blipFill>
          <a:blip r:embed="rId2"/>
          <a:stretch>
            <a:fillRect/>
          </a:stretch>
        </p:blipFill>
        <p:spPr>
          <a:xfrm>
            <a:off x="349440" y="1808896"/>
            <a:ext cx="5526839" cy="3240207"/>
          </a:xfrm>
          <a:prstGeom prst="rect">
            <a:avLst/>
          </a:prstGeom>
          <a:ln w="12700">
            <a:solidFill>
              <a:schemeClr val="tx1"/>
            </a:solidFill>
          </a:ln>
        </p:spPr>
      </p:pic>
    </p:spTree>
    <p:extLst>
      <p:ext uri="{BB962C8B-B14F-4D97-AF65-F5344CB8AC3E}">
        <p14:creationId xmlns:p14="http://schemas.microsoft.com/office/powerpoint/2010/main" val="2438560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24</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Data Sources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Los Data Sources son un recurso de Terraform para obtener ciertos datos de nuestro Provider que podemos desconocer en un principio</a:t>
            </a:r>
          </a:p>
          <a:p>
            <a:pPr marL="285750" indent="-285750" algn="just">
              <a:buFontTx/>
              <a:buChar char="-"/>
            </a:pPr>
            <a:r>
              <a:rPr lang="es-ES" dirty="0"/>
              <a:t>Por ejemplo, si queremos usar una imagen con </a:t>
            </a:r>
            <a:r>
              <a:rPr lang="es-ES" i="1" dirty="0" err="1"/>
              <a:t>ami</a:t>
            </a:r>
            <a:r>
              <a:rPr lang="es-ES" i="1" dirty="0"/>
              <a:t>-id</a:t>
            </a:r>
            <a:r>
              <a:rPr lang="es-ES" dirty="0"/>
              <a:t> y no deseamos hardcodear el valor pero nos fuera válida cualquier imagen “Ubuntu”, podríamos usar un Data Source para obtener este valor</a:t>
            </a:r>
          </a:p>
          <a:p>
            <a:pPr marL="285750" indent="-285750" algn="just">
              <a:buFontTx/>
              <a:buChar char="-"/>
            </a:pPr>
            <a:r>
              <a:rPr lang="es-ES" dirty="0"/>
              <a:t>Los Data Source disponibles en cada Provider pueden ser consultados también en la documentación de Terraform. Para AWS podemos consultar la siguiente página:</a:t>
            </a:r>
          </a:p>
          <a:p>
            <a:pPr lvl="1" algn="just"/>
            <a:endParaRPr lang="es-ES" dirty="0"/>
          </a:p>
          <a:p>
            <a:pPr lvl="1" algn="just"/>
            <a:r>
              <a:rPr lang="es-ES" dirty="0">
                <a:hlinkClick r:id="rId2"/>
              </a:rPr>
              <a:t>https://registry.terraform.io/providers/hashicorp/aws/latest/docs</a:t>
            </a: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3.5</a:t>
            </a:r>
          </a:p>
        </p:txBody>
      </p:sp>
    </p:spTree>
    <p:extLst>
      <p:ext uri="{BB962C8B-B14F-4D97-AF65-F5344CB8AC3E}">
        <p14:creationId xmlns:p14="http://schemas.microsoft.com/office/powerpoint/2010/main" val="47547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25</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5: Uso de Data Sources</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Utilizaremos la misma plantilla de antes pero substituyendo algunos campos que habíamos fijado nosotros por otros que obtendremos a partir de un Data Source</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3.5.1</a:t>
            </a:r>
          </a:p>
        </p:txBody>
      </p:sp>
      <p:pic>
        <p:nvPicPr>
          <p:cNvPr id="7" name="Imagen 6">
            <a:extLst>
              <a:ext uri="{FF2B5EF4-FFF2-40B4-BE49-F238E27FC236}">
                <a16:creationId xmlns:a16="http://schemas.microsoft.com/office/drawing/2014/main" id="{BD27CFE6-1E3F-4DBA-94F5-DFD8EDCD8C2E}"/>
              </a:ext>
            </a:extLst>
          </p:cNvPr>
          <p:cNvPicPr>
            <a:picLocks noChangeAspect="1"/>
          </p:cNvPicPr>
          <p:nvPr/>
        </p:nvPicPr>
        <p:blipFill>
          <a:blip r:embed="rId2"/>
          <a:stretch>
            <a:fillRect/>
          </a:stretch>
        </p:blipFill>
        <p:spPr>
          <a:xfrm>
            <a:off x="361950" y="639361"/>
            <a:ext cx="5271330" cy="5579277"/>
          </a:xfrm>
          <a:prstGeom prst="rect">
            <a:avLst/>
          </a:prstGeom>
          <a:ln w="12700">
            <a:solidFill>
              <a:schemeClr val="tx1"/>
            </a:solidFill>
          </a:ln>
        </p:spPr>
      </p:pic>
    </p:spTree>
    <p:extLst>
      <p:ext uri="{BB962C8B-B14F-4D97-AF65-F5344CB8AC3E}">
        <p14:creationId xmlns:p14="http://schemas.microsoft.com/office/powerpoint/2010/main" val="212356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26</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Templates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Los </a:t>
            </a:r>
            <a:r>
              <a:rPr lang="es-ES" i="1" dirty="0"/>
              <a:t>templates</a:t>
            </a:r>
            <a:r>
              <a:rPr lang="es-ES" dirty="0"/>
              <a:t> son plantillas de datos que podemos preparar para luego rellenar ciertos campos con variables</a:t>
            </a:r>
          </a:p>
          <a:p>
            <a:pPr marL="285750" indent="-285750" algn="just">
              <a:buFontTx/>
              <a:buChar char="-"/>
            </a:pPr>
            <a:r>
              <a:rPr lang="es-ES" dirty="0"/>
              <a:t>Estas plantillas luego serán aplicadas a nuestros recursos cuando apliquemos la orquestación de la infraestructura</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3.6</a:t>
            </a:r>
          </a:p>
        </p:txBody>
      </p:sp>
    </p:spTree>
    <p:extLst>
      <p:ext uri="{BB962C8B-B14F-4D97-AF65-F5344CB8AC3E}">
        <p14:creationId xmlns:p14="http://schemas.microsoft.com/office/powerpoint/2010/main" val="180121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27</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6: Uso de Templates</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Por último nuestra plantilla incluirá en el webserver un pequeño template de </a:t>
            </a:r>
            <a:r>
              <a:rPr lang="es-ES" i="1" dirty="0"/>
              <a:t>user data</a:t>
            </a:r>
            <a:r>
              <a:rPr lang="es-ES" dirty="0"/>
              <a:t>, un tipo de archivo que se puede incluir en nuestras EC2 y actúa como Bootstrap de inicio</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3.6.1</a:t>
            </a:r>
          </a:p>
        </p:txBody>
      </p:sp>
      <p:pic>
        <p:nvPicPr>
          <p:cNvPr id="7" name="Imagen 6">
            <a:extLst>
              <a:ext uri="{FF2B5EF4-FFF2-40B4-BE49-F238E27FC236}">
                <a16:creationId xmlns:a16="http://schemas.microsoft.com/office/drawing/2014/main" id="{BD27CFE6-1E3F-4DBA-94F5-DFD8EDCD8C2E}"/>
              </a:ext>
            </a:extLst>
          </p:cNvPr>
          <p:cNvPicPr>
            <a:picLocks noChangeAspect="1"/>
          </p:cNvPicPr>
          <p:nvPr/>
        </p:nvPicPr>
        <p:blipFill>
          <a:blip r:embed="rId2"/>
          <a:stretch>
            <a:fillRect/>
          </a:stretch>
        </p:blipFill>
        <p:spPr>
          <a:xfrm>
            <a:off x="361950" y="639361"/>
            <a:ext cx="5271330" cy="5579277"/>
          </a:xfrm>
          <a:prstGeom prst="rect">
            <a:avLst/>
          </a:prstGeom>
          <a:ln w="12700">
            <a:solidFill>
              <a:schemeClr val="tx1"/>
            </a:solidFill>
          </a:ln>
        </p:spPr>
      </p:pic>
    </p:spTree>
    <p:extLst>
      <p:ext uri="{BB962C8B-B14F-4D97-AF65-F5344CB8AC3E}">
        <p14:creationId xmlns:p14="http://schemas.microsoft.com/office/powerpoint/2010/main" val="2063425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28</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Importar Recursos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Además de crear nuevos recursos en AWS o cualquier otra plataforma, Terraform también es capaz de aprovechar recursos ya existentes en nuestra infraestructura e incorporarlos a nuestras definiciones .tf</a:t>
            </a:r>
          </a:p>
          <a:p>
            <a:pPr marL="285750" indent="-285750" algn="just">
              <a:buFontTx/>
              <a:buChar char="-"/>
            </a:pPr>
            <a:r>
              <a:rPr lang="es-ES" dirty="0"/>
              <a:t>No todos los recursos son importables</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3.7</a:t>
            </a:r>
          </a:p>
        </p:txBody>
      </p:sp>
    </p:spTree>
    <p:extLst>
      <p:ext uri="{BB962C8B-B14F-4D97-AF65-F5344CB8AC3E}">
        <p14:creationId xmlns:p14="http://schemas.microsoft.com/office/powerpoint/2010/main" val="276911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29</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7: Importación de un recurso</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Para importar un recurso debemos definirlo primero en un archivo .tf</a:t>
            </a:r>
          </a:p>
          <a:p>
            <a:pPr marL="285750" indent="-285750" algn="just">
              <a:buFontTx/>
              <a:buChar char="-"/>
            </a:pPr>
            <a:r>
              <a:rPr lang="es-ES" dirty="0"/>
              <a:t>Para ello crearemos una instancia virtual EC2 manualmente en nuestra consola de Amazon</a:t>
            </a:r>
          </a:p>
          <a:p>
            <a:pPr marL="285750" indent="-285750" algn="just">
              <a:buFontTx/>
              <a:buChar char="-"/>
            </a:pPr>
            <a:r>
              <a:rPr lang="es-ES" dirty="0"/>
              <a:t>Importaremos recursos mediante su identificador de AWS. En nuestro caso utilizaremos</a:t>
            </a:r>
          </a:p>
          <a:p>
            <a:pPr lvl="1" algn="just"/>
            <a:r>
              <a:rPr lang="es-ES" sz="1400" i="1" dirty="0">
                <a:solidFill>
                  <a:srgbClr val="00B050"/>
                </a:solidFill>
              </a:rPr>
              <a:t>terraform.exe import </a:t>
            </a:r>
            <a:r>
              <a:rPr lang="es-ES" sz="1400" i="1" dirty="0" err="1">
                <a:solidFill>
                  <a:srgbClr val="00B050"/>
                </a:solidFill>
              </a:rPr>
              <a:t>aws_instance.web</a:t>
            </a:r>
            <a:r>
              <a:rPr lang="es-ES" sz="1400" i="1" dirty="0">
                <a:solidFill>
                  <a:srgbClr val="00B050"/>
                </a:solidFill>
              </a:rPr>
              <a:t> i-[identificador]</a:t>
            </a:r>
            <a:endParaRPr lang="es-ES" dirty="0"/>
          </a:p>
          <a:p>
            <a:pPr marL="285750" indent="-285750" algn="just">
              <a:buFontTx/>
              <a:buChar char="-"/>
            </a:pPr>
            <a:r>
              <a:rPr lang="es-ES" dirty="0"/>
              <a:t>Una vez el recurso ha sido importado se incorporará a nuestro archivo de estados junto al resto de elementos de nuestra infraestructura</a:t>
            </a:r>
          </a:p>
          <a:p>
            <a:pPr lvl="1" algn="just"/>
            <a:endParaRPr lang="es-ES" i="1" dirty="0">
              <a:solidFill>
                <a:srgbClr val="00B050"/>
              </a:solidFill>
            </a:endParaRP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3.7.1</a:t>
            </a:r>
          </a:p>
        </p:txBody>
      </p:sp>
      <p:pic>
        <p:nvPicPr>
          <p:cNvPr id="8" name="Imagen 7">
            <a:extLst>
              <a:ext uri="{FF2B5EF4-FFF2-40B4-BE49-F238E27FC236}">
                <a16:creationId xmlns:a16="http://schemas.microsoft.com/office/drawing/2014/main" id="{8166216F-3C68-400F-9D51-50CBDA382BAF}"/>
              </a:ext>
            </a:extLst>
          </p:cNvPr>
          <p:cNvPicPr>
            <a:picLocks noChangeAspect="1"/>
          </p:cNvPicPr>
          <p:nvPr/>
        </p:nvPicPr>
        <p:blipFill>
          <a:blip r:embed="rId2"/>
          <a:stretch>
            <a:fillRect/>
          </a:stretch>
        </p:blipFill>
        <p:spPr>
          <a:xfrm>
            <a:off x="248471" y="1699879"/>
            <a:ext cx="5705301" cy="3458241"/>
          </a:xfrm>
          <a:prstGeom prst="rect">
            <a:avLst/>
          </a:prstGeom>
          <a:ln w="12700">
            <a:solidFill>
              <a:schemeClr val="tx1"/>
            </a:solidFill>
          </a:ln>
        </p:spPr>
      </p:pic>
    </p:spTree>
    <p:extLst>
      <p:ext uri="{BB962C8B-B14F-4D97-AF65-F5344CB8AC3E}">
        <p14:creationId xmlns:p14="http://schemas.microsoft.com/office/powerpoint/2010/main" val="223645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CONTENIDO</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normAutofit/>
          </a:bodyPr>
          <a:lstStyle/>
          <a:p>
            <a:pPr marL="342900" indent="-342900">
              <a:lnSpc>
                <a:spcPct val="100000"/>
              </a:lnSpc>
              <a:buAutoNum type="arabicPeriod"/>
            </a:pPr>
            <a:r>
              <a:rPr lang="es-ES" dirty="0"/>
              <a:t>Introducción</a:t>
            </a:r>
          </a:p>
          <a:p>
            <a:pPr marL="342900" indent="-342900">
              <a:lnSpc>
                <a:spcPct val="100000"/>
              </a:lnSpc>
              <a:buAutoNum type="arabicPeriod"/>
            </a:pPr>
            <a:r>
              <a:rPr lang="es-ES" dirty="0"/>
              <a:t>Providers</a:t>
            </a:r>
          </a:p>
          <a:p>
            <a:pPr marL="342900" indent="-342900">
              <a:lnSpc>
                <a:spcPct val="100000"/>
              </a:lnSpc>
              <a:buAutoNum type="arabicPeriod"/>
            </a:pPr>
            <a:r>
              <a:rPr lang="es-ES" dirty="0"/>
              <a:t>Plantillas básicas de Terraform</a:t>
            </a:r>
          </a:p>
          <a:p>
            <a:pPr marL="342900" indent="-342900">
              <a:lnSpc>
                <a:spcPct val="100000"/>
              </a:lnSpc>
              <a:buAutoNum type="arabicPeriod"/>
            </a:pPr>
            <a:r>
              <a:rPr lang="es-ES" dirty="0"/>
              <a:t>Plantillas complejas de Terraform</a:t>
            </a:r>
          </a:p>
          <a:p>
            <a:pPr marL="342900" indent="-342900">
              <a:lnSpc>
                <a:spcPct val="100000"/>
              </a:lnSpc>
              <a:buAutoNum type="arabicPeriod"/>
            </a:pPr>
            <a:r>
              <a:rPr lang="es-ES" dirty="0"/>
              <a:t>Conceptos avanzados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Curso 5</a:t>
            </a:r>
          </a:p>
        </p:txBody>
      </p:sp>
      <p:pic>
        <p:nvPicPr>
          <p:cNvPr id="1026" name="Picture 2" descr="Providers - Terraform by HashiCorp">
            <a:extLst>
              <a:ext uri="{FF2B5EF4-FFF2-40B4-BE49-F238E27FC236}">
                <a16:creationId xmlns:a16="http://schemas.microsoft.com/office/drawing/2014/main" id="{644620E7-430C-48BB-9B23-72B087F23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292" y="1028207"/>
            <a:ext cx="4791859" cy="479185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20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30</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3</a:t>
            </a:r>
          </a:p>
        </p:txBody>
      </p:sp>
    </p:spTree>
    <p:extLst>
      <p:ext uri="{BB962C8B-B14F-4D97-AF65-F5344CB8AC3E}">
        <p14:creationId xmlns:p14="http://schemas.microsoft.com/office/powerpoint/2010/main" val="1907846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335680" cy="765576"/>
          </a:xfrm>
        </p:spPr>
        <p:txBody>
          <a:bodyPr>
            <a:noAutofit/>
          </a:bodyPr>
          <a:lstStyle/>
          <a:p>
            <a:r>
              <a:rPr lang="es-ES" dirty="0"/>
              <a:t>PLANTILLAS COMPLEJAS DE TERRAFORM</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1" y="2422031"/>
            <a:ext cx="4335681" cy="3634049"/>
          </a:xfrm>
        </p:spPr>
        <p:txBody>
          <a:bodyPr/>
          <a:lstStyle/>
          <a:p>
            <a:r>
              <a:rPr lang="es-ES" dirty="0"/>
              <a:t>4.1	Creación de N recursos</a:t>
            </a:r>
          </a:p>
          <a:p>
            <a:r>
              <a:rPr lang="es-ES" dirty="0"/>
              <a:t>4.2	Reutilización de una plantilla</a:t>
            </a:r>
          </a:p>
          <a:p>
            <a:r>
              <a:rPr lang="es-ES" dirty="0"/>
              <a:t>4.3	Asociación de recursos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31</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4</a:t>
            </a:r>
          </a:p>
        </p:txBody>
      </p:sp>
      <p:pic>
        <p:nvPicPr>
          <p:cNvPr id="5" name="Picture 2" descr="Terraform AWS Cloud: Managing Infrastructure as Code | Toptal">
            <a:extLst>
              <a:ext uri="{FF2B5EF4-FFF2-40B4-BE49-F238E27FC236}">
                <a16:creationId xmlns:a16="http://schemas.microsoft.com/office/drawing/2014/main" id="{6776A8B7-303D-4204-9888-1D3AD3FDB2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8131" y="1965941"/>
            <a:ext cx="5591585" cy="292611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502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32</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Creación de N recursos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Si necesitamos crear recursos similares, no necesitamos repetir su creación y hardcodearla en nuestro archivo .tf, podemos usar el parámetro </a:t>
            </a:r>
            <a:r>
              <a:rPr lang="es-ES" i="1" dirty="0"/>
              <a:t>count</a:t>
            </a:r>
            <a:r>
              <a:rPr lang="es-ES" dirty="0"/>
              <a:t> para especificar el número de instancias que deseamos crear</a:t>
            </a:r>
          </a:p>
          <a:p>
            <a:pPr marL="285750" indent="-285750" algn="just">
              <a:buFontTx/>
              <a:buChar char="-"/>
            </a:pPr>
            <a:r>
              <a:rPr lang="es-ES" dirty="0"/>
              <a:t>Además ciertas variables como las AMI ID no son un valor estático para todas las regiones de AWS, por lo que en ocasiones tendremos que vigilar y/o dinamizar qué valores le otorgamos, e incluso utilizar “maps” para poder hacer una selección de valores dependiendo de la región</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4.1</a:t>
            </a:r>
          </a:p>
        </p:txBody>
      </p:sp>
    </p:spTree>
    <p:extLst>
      <p:ext uri="{BB962C8B-B14F-4D97-AF65-F5344CB8AC3E}">
        <p14:creationId xmlns:p14="http://schemas.microsoft.com/office/powerpoint/2010/main" val="3510124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33</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8: Creación de N recursos</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Para crear un número N de recursos, modificaremos o incluso parametrizaremos la variable </a:t>
            </a:r>
            <a:r>
              <a:rPr lang="es-ES" i="1" dirty="0"/>
              <a:t>count</a:t>
            </a:r>
            <a:r>
              <a:rPr lang="es-ES" dirty="0"/>
              <a:t> de nuestro </a:t>
            </a:r>
            <a:r>
              <a:rPr lang="es-ES" i="1" dirty="0"/>
              <a:t>terraform file</a:t>
            </a:r>
          </a:p>
          <a:p>
            <a:pPr marL="285750" indent="-285750" algn="just">
              <a:buFontTx/>
              <a:buChar char="-"/>
            </a:pPr>
            <a:r>
              <a:rPr lang="es-ES" dirty="0"/>
              <a:t>Ejecutando </a:t>
            </a:r>
            <a:r>
              <a:rPr lang="es-ES" i="1" dirty="0"/>
              <a:t>terraform plan</a:t>
            </a:r>
            <a:r>
              <a:rPr lang="es-ES" dirty="0"/>
              <a:t> podemos observar la cantidad de elementos que se generarían cuando ejecutemos el </a:t>
            </a:r>
            <a:r>
              <a:rPr lang="es-ES" i="1" dirty="0"/>
              <a:t>apply</a:t>
            </a:r>
            <a:endParaRPr lang="es-ES" dirty="0"/>
          </a:p>
          <a:p>
            <a:pPr marL="285750" indent="-285750" algn="just">
              <a:buFontTx/>
              <a:buChar char="-"/>
            </a:pPr>
            <a:r>
              <a:rPr lang="es-ES" dirty="0"/>
              <a:t>También podemos observar cómo la variable que define la AMI que utilizaremos para nuestras EC2 se escoge en función de la región que se parametrice</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4.1.1</a:t>
            </a:r>
          </a:p>
        </p:txBody>
      </p:sp>
      <p:pic>
        <p:nvPicPr>
          <p:cNvPr id="7" name="Imagen 6">
            <a:extLst>
              <a:ext uri="{FF2B5EF4-FFF2-40B4-BE49-F238E27FC236}">
                <a16:creationId xmlns:a16="http://schemas.microsoft.com/office/drawing/2014/main" id="{E93560FD-85D5-4ACE-BEAB-3955B804C487}"/>
              </a:ext>
            </a:extLst>
          </p:cNvPr>
          <p:cNvPicPr>
            <a:picLocks noChangeAspect="1"/>
          </p:cNvPicPr>
          <p:nvPr/>
        </p:nvPicPr>
        <p:blipFill>
          <a:blip r:embed="rId2"/>
          <a:stretch>
            <a:fillRect/>
          </a:stretch>
        </p:blipFill>
        <p:spPr>
          <a:xfrm>
            <a:off x="284458" y="1790262"/>
            <a:ext cx="5559379" cy="3304252"/>
          </a:xfrm>
          <a:prstGeom prst="rect">
            <a:avLst/>
          </a:prstGeom>
          <a:ln w="12700">
            <a:solidFill>
              <a:schemeClr val="tx1"/>
            </a:solidFill>
          </a:ln>
        </p:spPr>
      </p:pic>
    </p:spTree>
    <p:extLst>
      <p:ext uri="{BB962C8B-B14F-4D97-AF65-F5344CB8AC3E}">
        <p14:creationId xmlns:p14="http://schemas.microsoft.com/office/powerpoint/2010/main" val="1898900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34</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Reutilización de una plantilla</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Algunos recursos de AWS no pueden tener nombres (o el tag “Name”) con valores repetidos, por lo cual no podríamos crear varias veces un recurso similar utilizando la misma plantilla</a:t>
            </a:r>
          </a:p>
          <a:p>
            <a:pPr marL="285750" indent="-285750" algn="just">
              <a:buFontTx/>
              <a:buChar char="-"/>
            </a:pPr>
            <a:r>
              <a:rPr lang="es-ES" dirty="0"/>
              <a:t>Para solventar ese problema y poder crear, por ejemplo, diversos recursos de tipo Elastic Load Balancer (</a:t>
            </a:r>
            <a:r>
              <a:rPr lang="es-ES" i="1" dirty="0"/>
              <a:t>aws_elb</a:t>
            </a:r>
            <a:r>
              <a:rPr lang="es-ES" dirty="0"/>
              <a:t>) sin tener que hardcodear diversas veces el nombre o hacer algún workaround como utilizar </a:t>
            </a:r>
            <a:r>
              <a:rPr lang="es-ES" i="1" dirty="0"/>
              <a:t>timestamps</a:t>
            </a:r>
            <a:r>
              <a:rPr lang="es-ES" dirty="0"/>
              <a:t> para que los nombres no coincidan, podemos utilizar el módulo </a:t>
            </a:r>
            <a:r>
              <a:rPr lang="es-ES" i="1" dirty="0"/>
              <a:t>name_prefix</a:t>
            </a:r>
          </a:p>
          <a:p>
            <a:pPr marL="285750" indent="-285750" algn="just">
              <a:buFontTx/>
              <a:buChar char="-"/>
            </a:pPr>
            <a:r>
              <a:rPr lang="es-ES" dirty="0"/>
              <a:t>Con</a:t>
            </a:r>
            <a:r>
              <a:rPr lang="es-ES" i="1" dirty="0"/>
              <a:t> name_prefix </a:t>
            </a:r>
            <a:r>
              <a:rPr lang="es-ES" dirty="0"/>
              <a:t>podemos generar un prefijo que Amazon ya se encarga de customizar, con el inconveniente de la limitación de 6 caracteres</a:t>
            </a:r>
            <a:endParaRPr lang="es-ES" i="1"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4.2</a:t>
            </a:r>
          </a:p>
        </p:txBody>
      </p:sp>
    </p:spTree>
    <p:extLst>
      <p:ext uri="{BB962C8B-B14F-4D97-AF65-F5344CB8AC3E}">
        <p14:creationId xmlns:p14="http://schemas.microsoft.com/office/powerpoint/2010/main" val="3312221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35</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9: Uso de un name_prefix</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Para crear un número N de recursos, modificaremos o incluso parametrizaremos la variable </a:t>
            </a:r>
            <a:r>
              <a:rPr lang="es-ES" i="1" dirty="0"/>
              <a:t>count</a:t>
            </a:r>
            <a:r>
              <a:rPr lang="es-ES" dirty="0"/>
              <a:t> de nuestro </a:t>
            </a:r>
            <a:r>
              <a:rPr lang="es-ES" i="1" dirty="0"/>
              <a:t>terraform file</a:t>
            </a:r>
          </a:p>
          <a:p>
            <a:pPr marL="285750" indent="-285750" algn="just">
              <a:buFontTx/>
              <a:buChar char="-"/>
            </a:pPr>
            <a:r>
              <a:rPr lang="es-ES" dirty="0"/>
              <a:t>Ejecutando </a:t>
            </a:r>
            <a:r>
              <a:rPr lang="es-ES" i="1" dirty="0"/>
              <a:t>terraform plan</a:t>
            </a:r>
            <a:r>
              <a:rPr lang="es-ES" dirty="0"/>
              <a:t> podemos observar la cantidad de elementos que se generarían cuando ejecutemos el </a:t>
            </a:r>
            <a:r>
              <a:rPr lang="es-ES" i="1" dirty="0"/>
              <a:t>apply</a:t>
            </a:r>
            <a:endParaRPr lang="es-ES" dirty="0"/>
          </a:p>
          <a:p>
            <a:pPr marL="285750" indent="-285750" algn="just">
              <a:buFontTx/>
              <a:buChar char="-"/>
            </a:pPr>
            <a:r>
              <a:rPr lang="es-ES" dirty="0"/>
              <a:t>También podemos observar cómo la variable que define la AMI que utilizaremos para nuestras EC2 se escoge en función de la región que se parametrice</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4.2.1</a:t>
            </a:r>
          </a:p>
        </p:txBody>
      </p:sp>
      <p:pic>
        <p:nvPicPr>
          <p:cNvPr id="8" name="Imagen 7">
            <a:extLst>
              <a:ext uri="{FF2B5EF4-FFF2-40B4-BE49-F238E27FC236}">
                <a16:creationId xmlns:a16="http://schemas.microsoft.com/office/drawing/2014/main" id="{92F0A852-4875-434E-9A23-6C4CEAFFE71C}"/>
              </a:ext>
            </a:extLst>
          </p:cNvPr>
          <p:cNvPicPr>
            <a:picLocks noChangeAspect="1"/>
          </p:cNvPicPr>
          <p:nvPr/>
        </p:nvPicPr>
        <p:blipFill>
          <a:blip r:embed="rId2"/>
          <a:stretch>
            <a:fillRect/>
          </a:stretch>
        </p:blipFill>
        <p:spPr>
          <a:xfrm>
            <a:off x="757876" y="1250915"/>
            <a:ext cx="4631181" cy="4356169"/>
          </a:xfrm>
          <a:prstGeom prst="rect">
            <a:avLst/>
          </a:prstGeom>
          <a:ln w="12700">
            <a:solidFill>
              <a:schemeClr val="tx1"/>
            </a:solidFill>
          </a:ln>
        </p:spPr>
      </p:pic>
    </p:spTree>
    <p:extLst>
      <p:ext uri="{BB962C8B-B14F-4D97-AF65-F5344CB8AC3E}">
        <p14:creationId xmlns:p14="http://schemas.microsoft.com/office/powerpoint/2010/main" val="2404959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36</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Asociación de recursos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Hasta ahora hemos creado, sobre todo, recursos independientes (VPCs, EC2, ELB…) pero en una infraestructura real vamos a querer crear elementos de la plataforma que estén interconectados y asociados entre sí</a:t>
            </a:r>
          </a:p>
          <a:p>
            <a:pPr marL="285750" indent="-285750" algn="just">
              <a:buFontTx/>
              <a:buChar char="-"/>
            </a:pPr>
            <a:r>
              <a:rPr lang="es-ES" dirty="0"/>
              <a:t>Para conseguir tal efecto, podemos crear en un mismo proyecto todos los recursos que necesitemos referenciando otros elementos del mismo proyecto </a:t>
            </a:r>
            <a:r>
              <a:rPr lang="es-ES" b="1" dirty="0"/>
              <a:t>aunque aún no estén creados </a:t>
            </a:r>
            <a:r>
              <a:rPr lang="es-ES" dirty="0"/>
              <a:t>porque dichas referencias Terraform es capaz de asignarlas progresivamente dichos recursos van siendo creados</a:t>
            </a:r>
          </a:p>
          <a:p>
            <a:pPr marL="285750" indent="-285750" algn="just">
              <a:buFontTx/>
              <a:buChar char="-"/>
            </a:pPr>
            <a:r>
              <a:rPr lang="es-ES" dirty="0"/>
              <a:t>No es necesario en ningún momento crear los elementos de nuestra infraestructura en un orden determinado sino que es el propio Terraform el que tiene la capacidad de generar los recursos en el orden propicio</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4.3</a:t>
            </a:r>
          </a:p>
        </p:txBody>
      </p:sp>
    </p:spTree>
    <p:extLst>
      <p:ext uri="{BB962C8B-B14F-4D97-AF65-F5344CB8AC3E}">
        <p14:creationId xmlns:p14="http://schemas.microsoft.com/office/powerpoint/2010/main" val="3314982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37</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10: Creación de recursos asociados</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Crearemos esta vez recursos asociados entre sí en vez de una serie de elementos independientes</a:t>
            </a:r>
          </a:p>
          <a:p>
            <a:pPr marL="285750" indent="-285750" algn="just">
              <a:buFontTx/>
              <a:buChar char="-"/>
            </a:pPr>
            <a:r>
              <a:rPr lang="es-ES" dirty="0"/>
              <a:t>Para ello relacionaremos cada elemento dependiente de otros recursos mediante la ID y Terraform ya se encargará por sí mismo de establecer las conexiones</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4.3.1</a:t>
            </a:r>
          </a:p>
        </p:txBody>
      </p:sp>
      <p:pic>
        <p:nvPicPr>
          <p:cNvPr id="8" name="Imagen 7">
            <a:extLst>
              <a:ext uri="{FF2B5EF4-FFF2-40B4-BE49-F238E27FC236}">
                <a16:creationId xmlns:a16="http://schemas.microsoft.com/office/drawing/2014/main" id="{92F0A852-4875-434E-9A23-6C4CEAFFE71C}"/>
              </a:ext>
            </a:extLst>
          </p:cNvPr>
          <p:cNvPicPr>
            <a:picLocks noChangeAspect="1"/>
          </p:cNvPicPr>
          <p:nvPr/>
        </p:nvPicPr>
        <p:blipFill>
          <a:blip r:embed="rId2"/>
          <a:stretch>
            <a:fillRect/>
          </a:stretch>
        </p:blipFill>
        <p:spPr>
          <a:xfrm>
            <a:off x="757876" y="1250915"/>
            <a:ext cx="4631181" cy="4356169"/>
          </a:xfrm>
          <a:prstGeom prst="rect">
            <a:avLst/>
          </a:prstGeom>
          <a:ln w="12700">
            <a:solidFill>
              <a:schemeClr val="tx1"/>
            </a:solidFill>
          </a:ln>
        </p:spPr>
      </p:pic>
    </p:spTree>
    <p:extLst>
      <p:ext uri="{BB962C8B-B14F-4D97-AF65-F5344CB8AC3E}">
        <p14:creationId xmlns:p14="http://schemas.microsoft.com/office/powerpoint/2010/main" val="791697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38</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4</a:t>
            </a:r>
          </a:p>
        </p:txBody>
      </p:sp>
    </p:spTree>
    <p:extLst>
      <p:ext uri="{BB962C8B-B14F-4D97-AF65-F5344CB8AC3E}">
        <p14:creationId xmlns:p14="http://schemas.microsoft.com/office/powerpoint/2010/main" val="3819201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443768" cy="765576"/>
          </a:xfrm>
        </p:spPr>
        <p:txBody>
          <a:bodyPr>
            <a:noAutofit/>
          </a:bodyPr>
          <a:lstStyle/>
          <a:p>
            <a:r>
              <a:rPr lang="es-ES" dirty="0"/>
              <a:t>CONCEPTOS AVANZADOS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1" y="2422031"/>
            <a:ext cx="4335681" cy="3634049"/>
          </a:xfrm>
        </p:spPr>
        <p:txBody>
          <a:bodyPr/>
          <a:lstStyle/>
          <a:p>
            <a:r>
              <a:rPr lang="es-ES" dirty="0"/>
              <a:t>5.1	Backends</a:t>
            </a:r>
          </a:p>
          <a:p>
            <a:r>
              <a:rPr lang="es-ES" dirty="0"/>
              <a:t>5.2	Creación de módulos</a:t>
            </a:r>
          </a:p>
          <a:p>
            <a:r>
              <a:rPr lang="es-ES" dirty="0"/>
              <a:t>5.3	Módulos de la comunidad</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39</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5</a:t>
            </a:r>
          </a:p>
        </p:txBody>
      </p:sp>
      <p:pic>
        <p:nvPicPr>
          <p:cNvPr id="2050" name="Picture 2" descr="Crafting a Secure and Maintainable AWS Multi-Account Setup #3">
            <a:extLst>
              <a:ext uri="{FF2B5EF4-FFF2-40B4-BE49-F238E27FC236}">
                <a16:creationId xmlns:a16="http://schemas.microsoft.com/office/drawing/2014/main" id="{D004D6B6-8B20-445E-8878-2E140E66E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710" y="1266397"/>
            <a:ext cx="5047722" cy="432520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93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INTRODUCCIÓN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1.1	¿Qué es Terraform?</a:t>
            </a:r>
          </a:p>
          <a:p>
            <a:r>
              <a:rPr lang="es-ES" dirty="0"/>
              <a:t>1.2	Ventajas</a:t>
            </a:r>
          </a:p>
          <a:p>
            <a:r>
              <a:rPr lang="es-ES" dirty="0"/>
              <a:t>1.3	Alternativas</a:t>
            </a:r>
          </a:p>
          <a:p>
            <a:r>
              <a:rPr lang="es-ES" dirty="0"/>
              <a:t>1.4	¿Cómo funciona?</a:t>
            </a:r>
          </a:p>
          <a:p>
            <a:r>
              <a:rPr lang="es-ES" dirty="0"/>
              <a:t>1.5	Conceptos básicos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1</a:t>
            </a:r>
          </a:p>
        </p:txBody>
      </p:sp>
      <p:pic>
        <p:nvPicPr>
          <p:cNvPr id="8" name="Imagen 7">
            <a:extLst>
              <a:ext uri="{FF2B5EF4-FFF2-40B4-BE49-F238E27FC236}">
                <a16:creationId xmlns:a16="http://schemas.microsoft.com/office/drawing/2014/main" id="{7E463B5C-A1B6-42DA-9643-2FE851411A41}"/>
              </a:ext>
            </a:extLst>
          </p:cNvPr>
          <p:cNvPicPr>
            <a:picLocks noChangeAspect="1"/>
          </p:cNvPicPr>
          <p:nvPr/>
        </p:nvPicPr>
        <p:blipFill>
          <a:blip r:embed="rId2"/>
          <a:stretch>
            <a:fillRect/>
          </a:stretch>
        </p:blipFill>
        <p:spPr>
          <a:xfrm>
            <a:off x="6568622" y="1334941"/>
            <a:ext cx="5118810" cy="4188118"/>
          </a:xfrm>
          <a:prstGeom prst="rect">
            <a:avLst/>
          </a:prstGeom>
          <a:ln w="12700">
            <a:solidFill>
              <a:schemeClr val="tx1"/>
            </a:solidFill>
          </a:ln>
        </p:spPr>
      </p:pic>
    </p:spTree>
    <p:extLst>
      <p:ext uri="{BB962C8B-B14F-4D97-AF65-F5344CB8AC3E}">
        <p14:creationId xmlns:p14="http://schemas.microsoft.com/office/powerpoint/2010/main" val="4199636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40</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Backends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Hasta ahora hemos estado guardando localmente los ficheros de estados y </a:t>
            </a:r>
            <a:r>
              <a:rPr lang="es-ES" i="1" dirty="0"/>
              <a:t>locks </a:t>
            </a:r>
            <a:r>
              <a:rPr lang="es-ES" dirty="0"/>
              <a:t>directamente en el mismo folder donde estábamos trabajando localmente</a:t>
            </a:r>
          </a:p>
          <a:p>
            <a:pPr marL="285750" indent="-285750" algn="just">
              <a:buFontTx/>
              <a:buChar char="-"/>
            </a:pPr>
            <a:r>
              <a:rPr lang="es-ES" dirty="0"/>
              <a:t>Esta forma de trabajar es aceptable para trabajar de forma local o experimental con Terraform, pero se hace inestable conforme el equipo de desarrollo crece y las ejecuciones se descentralizan</a:t>
            </a:r>
          </a:p>
          <a:p>
            <a:pPr marL="285750" indent="-285750" algn="just">
              <a:buFontTx/>
              <a:buChar char="-"/>
            </a:pPr>
            <a:r>
              <a:rPr lang="es-ES" dirty="0"/>
              <a:t>Se requiere entonces un “lugar” donde poder guardar tanto los archivos de estados como los ficheros de locks, para ello existen diferentes </a:t>
            </a:r>
            <a:r>
              <a:rPr lang="es-ES" i="1" dirty="0"/>
              <a:t>Backends</a:t>
            </a:r>
            <a:endParaRPr lang="es-ES" dirty="0"/>
          </a:p>
          <a:p>
            <a:pPr marL="285750" indent="-285750" algn="just">
              <a:buFontTx/>
              <a:buChar char="-"/>
            </a:pPr>
            <a:r>
              <a:rPr lang="es-ES" dirty="0"/>
              <a:t>En el caso específico de AWS, la configuración aconsejada es guardar los ficheros de estados en </a:t>
            </a:r>
            <a:r>
              <a:rPr lang="es-ES" i="1" dirty="0"/>
              <a:t>buckets</a:t>
            </a:r>
            <a:r>
              <a:rPr lang="es-ES" dirty="0"/>
              <a:t> de S3 y los locks como entradas en una tabla de la base de datos no relacional </a:t>
            </a:r>
            <a:r>
              <a:rPr lang="es-ES" i="1" dirty="0"/>
              <a:t>DynamoDB</a:t>
            </a:r>
          </a:p>
          <a:p>
            <a:pPr marL="285750" indent="-285750" algn="just">
              <a:buFontTx/>
              <a:buChar char="-"/>
            </a:pPr>
            <a:r>
              <a:rPr lang="es-ES" dirty="0"/>
              <a:t>La creación del Bucket y de la tabla se realizan de forma externa a la propia Terraform</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5.1</a:t>
            </a:r>
          </a:p>
        </p:txBody>
      </p:sp>
      <p:pic>
        <p:nvPicPr>
          <p:cNvPr id="3074" name="Picture 2" descr="AWS —Amazon S3 Storage Classes Overview | by Ashish Patel | Awesome Cloud |  Medium">
            <a:extLst>
              <a:ext uri="{FF2B5EF4-FFF2-40B4-BE49-F238E27FC236}">
                <a16:creationId xmlns:a16="http://schemas.microsoft.com/office/drawing/2014/main" id="{E4CC4BF3-6F4C-4855-9D14-23E75E33A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223" y="2354015"/>
            <a:ext cx="2866625" cy="214996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192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41</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11: Uso de Backends</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Para poder llevar a cabo la práctica, primero deberemos crear tanto un </a:t>
            </a:r>
            <a:r>
              <a:rPr lang="es-ES" i="1" dirty="0"/>
              <a:t>Bucket</a:t>
            </a:r>
            <a:r>
              <a:rPr lang="es-ES" dirty="0"/>
              <a:t> de S3 como una tabla en </a:t>
            </a:r>
            <a:r>
              <a:rPr lang="es-ES" i="1" dirty="0"/>
              <a:t>DynamoDB</a:t>
            </a:r>
            <a:r>
              <a:rPr lang="es-ES" dirty="0"/>
              <a:t> para que nos sirvan de Backends</a:t>
            </a:r>
          </a:p>
          <a:p>
            <a:pPr marL="285750" indent="-285750" algn="just">
              <a:buFontTx/>
              <a:buChar char="-"/>
            </a:pPr>
            <a:r>
              <a:rPr lang="es-ES" dirty="0"/>
              <a:t>Una vez creados, deberemos utilizar sus valores en la configuración de Terraform</a:t>
            </a:r>
          </a:p>
          <a:p>
            <a:pPr marL="285750" indent="-285750" algn="just">
              <a:buFontTx/>
              <a:buChar char="-"/>
            </a:pPr>
            <a:r>
              <a:rPr lang="es-ES" dirty="0"/>
              <a:t>El propio </a:t>
            </a:r>
            <a:r>
              <a:rPr lang="es-ES" i="1" dirty="0"/>
              <a:t>terraform  plan</a:t>
            </a:r>
            <a:r>
              <a:rPr lang="es-ES" dirty="0"/>
              <a:t> es capaz de detectar si nuestros requisitos se cumplen para poder usar nuestra configuración previa aplicación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5.1.1</a:t>
            </a:r>
          </a:p>
        </p:txBody>
      </p:sp>
      <p:pic>
        <p:nvPicPr>
          <p:cNvPr id="7" name="Imagen 6">
            <a:extLst>
              <a:ext uri="{FF2B5EF4-FFF2-40B4-BE49-F238E27FC236}">
                <a16:creationId xmlns:a16="http://schemas.microsoft.com/office/drawing/2014/main" id="{461C0F7E-29B0-4C2C-8272-D500928C4804}"/>
              </a:ext>
            </a:extLst>
          </p:cNvPr>
          <p:cNvPicPr>
            <a:picLocks noChangeAspect="1"/>
          </p:cNvPicPr>
          <p:nvPr/>
        </p:nvPicPr>
        <p:blipFill>
          <a:blip r:embed="rId2"/>
          <a:stretch>
            <a:fillRect/>
          </a:stretch>
        </p:blipFill>
        <p:spPr>
          <a:xfrm>
            <a:off x="209610" y="2377654"/>
            <a:ext cx="5749391" cy="2133386"/>
          </a:xfrm>
          <a:prstGeom prst="rect">
            <a:avLst/>
          </a:prstGeom>
          <a:ln w="12700">
            <a:solidFill>
              <a:schemeClr val="tx1"/>
            </a:solidFill>
          </a:ln>
        </p:spPr>
      </p:pic>
    </p:spTree>
    <p:extLst>
      <p:ext uri="{BB962C8B-B14F-4D97-AF65-F5344CB8AC3E}">
        <p14:creationId xmlns:p14="http://schemas.microsoft.com/office/powerpoint/2010/main" val="2356041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42</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Creación de módulos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379363"/>
          </a:xfrm>
        </p:spPr>
        <p:txBody>
          <a:bodyPr>
            <a:normAutofit/>
          </a:bodyPr>
          <a:lstStyle/>
          <a:p>
            <a:pPr marL="285750" indent="-285750" algn="just">
              <a:buFontTx/>
              <a:buChar char="-"/>
            </a:pPr>
            <a:r>
              <a:rPr lang="es-ES" dirty="0"/>
              <a:t>La creación de módulos nos permite reutilizar fácilmente configuraciones básicas de nuestra infraestructura, como por ejemplo tener un VPC con ciertas características cada vez que creamos una nueva plataforma</a:t>
            </a:r>
          </a:p>
          <a:p>
            <a:pPr marL="285750" indent="-285750" algn="just">
              <a:buFontTx/>
              <a:buChar char="-"/>
            </a:pPr>
            <a:r>
              <a:rPr lang="es-ES" dirty="0"/>
              <a:t>El uso de módulos nos facilita mucho la implementación de las mismas estructuras genéricas en proyectos distintos</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5.2</a:t>
            </a:r>
          </a:p>
        </p:txBody>
      </p:sp>
      <p:pic>
        <p:nvPicPr>
          <p:cNvPr id="4098" name="Picture 2" descr="Comenzando a implementar módulos en Terraform – El blog de Kañaz">
            <a:extLst>
              <a:ext uri="{FF2B5EF4-FFF2-40B4-BE49-F238E27FC236}">
                <a16:creationId xmlns:a16="http://schemas.microsoft.com/office/drawing/2014/main" id="{A52886C8-BFC1-417F-B5DC-FE1E9C53D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172" y="2154382"/>
            <a:ext cx="3042445" cy="254923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560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43</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12: Uso de un módulo</a:t>
            </a:r>
            <a:br>
              <a:rPr lang="es-ES" sz="2400" dirty="0"/>
            </a:br>
            <a:r>
              <a:rPr lang="es-ES" sz="2400" dirty="0"/>
              <a:t>(20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130838"/>
            <a:ext cx="5591821" cy="4661848"/>
          </a:xfrm>
        </p:spPr>
        <p:txBody>
          <a:bodyPr>
            <a:normAutofit/>
          </a:bodyPr>
          <a:lstStyle/>
          <a:p>
            <a:pPr marL="285750" indent="-285750" algn="just">
              <a:buFontTx/>
              <a:buChar char="-"/>
            </a:pPr>
            <a:r>
              <a:rPr lang="es-ES" dirty="0"/>
              <a:t>En este caso quedará a cargo del alumno el crear un módulo</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5.2.1</a:t>
            </a:r>
          </a:p>
        </p:txBody>
      </p:sp>
      <p:pic>
        <p:nvPicPr>
          <p:cNvPr id="8" name="Imagen 7">
            <a:extLst>
              <a:ext uri="{FF2B5EF4-FFF2-40B4-BE49-F238E27FC236}">
                <a16:creationId xmlns:a16="http://schemas.microsoft.com/office/drawing/2014/main" id="{9A897AE5-8823-418B-87F0-C02BE792CE0A}"/>
              </a:ext>
            </a:extLst>
          </p:cNvPr>
          <p:cNvPicPr>
            <a:picLocks noChangeAspect="1"/>
          </p:cNvPicPr>
          <p:nvPr/>
        </p:nvPicPr>
        <p:blipFill>
          <a:blip r:embed="rId2"/>
          <a:stretch>
            <a:fillRect/>
          </a:stretch>
        </p:blipFill>
        <p:spPr>
          <a:xfrm>
            <a:off x="1023769" y="1927184"/>
            <a:ext cx="4123265" cy="3003632"/>
          </a:xfrm>
          <a:prstGeom prst="rect">
            <a:avLst/>
          </a:prstGeom>
          <a:ln w="12700">
            <a:solidFill>
              <a:schemeClr val="tx1"/>
            </a:solidFill>
          </a:ln>
        </p:spPr>
      </p:pic>
    </p:spTree>
    <p:extLst>
      <p:ext uri="{BB962C8B-B14F-4D97-AF65-F5344CB8AC3E}">
        <p14:creationId xmlns:p14="http://schemas.microsoft.com/office/powerpoint/2010/main" val="1273109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695898" cy="549189"/>
          </a:xfrm>
        </p:spPr>
        <p:txBody>
          <a:bodyPr>
            <a:normAutofit/>
          </a:bodyPr>
          <a:lstStyle/>
          <a:p>
            <a:r>
              <a:rPr lang="es-ES" dirty="0"/>
              <a:t>Módulos de la comunidad</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normAutofit/>
          </a:bodyPr>
          <a:lstStyle/>
          <a:p>
            <a:pPr marL="285750" indent="-285750" algn="just">
              <a:buFontTx/>
              <a:buChar char="-"/>
            </a:pPr>
            <a:r>
              <a:rPr lang="es-ES" dirty="0"/>
              <a:t>Existen multitud de módulos que la propia comunidad crea y comparte</a:t>
            </a:r>
          </a:p>
          <a:p>
            <a:pPr marL="285750" indent="-285750" algn="just">
              <a:buFontTx/>
              <a:buChar char="-"/>
            </a:pPr>
            <a:r>
              <a:rPr lang="es-ES" dirty="0"/>
              <a:t>Antes se requería de la carga de librerías mediante Github o repositorios similares, pero desde el parche 10 de la herramienta existe un repositorio oficial de Terraform desde donde cargar módulos oficiales o de la comunidad</a:t>
            </a:r>
          </a:p>
          <a:p>
            <a:pPr marL="285750" indent="-285750" algn="just">
              <a:buFontTx/>
              <a:buChar char="-"/>
            </a:pPr>
            <a:r>
              <a:rPr lang="es-ES" dirty="0"/>
              <a:t>El repositorio de módulos se conoce como Terraform Registry:</a:t>
            </a:r>
          </a:p>
          <a:p>
            <a:pPr lvl="1" algn="just"/>
            <a:r>
              <a:rPr lang="es-ES" dirty="0"/>
              <a:t>	</a:t>
            </a:r>
            <a:r>
              <a:rPr lang="es-ES" dirty="0">
                <a:hlinkClick r:id="rId2"/>
              </a:rPr>
              <a:t>https://registry.terraform.io/</a:t>
            </a: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44</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5.3</a:t>
            </a:r>
          </a:p>
        </p:txBody>
      </p:sp>
      <p:pic>
        <p:nvPicPr>
          <p:cNvPr id="8" name="Imagen 7">
            <a:extLst>
              <a:ext uri="{FF2B5EF4-FFF2-40B4-BE49-F238E27FC236}">
                <a16:creationId xmlns:a16="http://schemas.microsoft.com/office/drawing/2014/main" id="{AF3109E4-179A-4303-8B52-BE01166E2010}"/>
              </a:ext>
            </a:extLst>
          </p:cNvPr>
          <p:cNvPicPr>
            <a:picLocks noChangeAspect="1"/>
          </p:cNvPicPr>
          <p:nvPr/>
        </p:nvPicPr>
        <p:blipFill>
          <a:blip r:embed="rId3"/>
          <a:stretch>
            <a:fillRect/>
          </a:stretch>
        </p:blipFill>
        <p:spPr>
          <a:xfrm>
            <a:off x="6282565" y="1979553"/>
            <a:ext cx="5753779" cy="2898893"/>
          </a:xfrm>
          <a:prstGeom prst="rect">
            <a:avLst/>
          </a:prstGeom>
          <a:ln w="12700">
            <a:solidFill>
              <a:schemeClr val="tx1"/>
            </a:solidFill>
          </a:ln>
        </p:spPr>
      </p:pic>
    </p:spTree>
    <p:extLst>
      <p:ext uri="{BB962C8B-B14F-4D97-AF65-F5344CB8AC3E}">
        <p14:creationId xmlns:p14="http://schemas.microsoft.com/office/powerpoint/2010/main" val="3534896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695898" cy="549189"/>
          </a:xfrm>
        </p:spPr>
        <p:txBody>
          <a:bodyPr>
            <a:normAutofit/>
          </a:bodyPr>
          <a:lstStyle/>
          <a:p>
            <a:r>
              <a:rPr lang="es-ES" dirty="0"/>
              <a:t>Providers Externos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147553" y="2239151"/>
            <a:ext cx="4495601" cy="4482324"/>
          </a:xfrm>
        </p:spPr>
        <p:txBody>
          <a:bodyPr>
            <a:normAutofit/>
          </a:bodyPr>
          <a:lstStyle/>
          <a:p>
            <a:pPr marL="285750" indent="-285750" algn="just">
              <a:buFontTx/>
              <a:buChar char="-"/>
            </a:pPr>
            <a:r>
              <a:rPr lang="es-ES" dirty="0"/>
              <a:t>Pese a que el Provider que utilizaremos el 90% del tiempo es el propio de la plataforma donde estemos construyendo la infraestructura, en nuestro caso AWS, existen otros Providers que se pueden combinar con el de Amazon</a:t>
            </a:r>
          </a:p>
          <a:p>
            <a:pPr marL="285750" indent="-285750" algn="just">
              <a:buFontTx/>
              <a:buChar char="-"/>
            </a:pPr>
            <a:r>
              <a:rPr lang="es-ES" dirty="0"/>
              <a:t>Por ejemplo, es bastante común utilizar un Provider de monitorización externo a AWS cuando CloudWatch se nos quede corto, como podría ser </a:t>
            </a:r>
            <a:r>
              <a:rPr lang="es-ES" dirty="0" err="1"/>
              <a:t>Grafana</a:t>
            </a:r>
            <a:r>
              <a:rPr lang="es-ES" dirty="0"/>
              <a:t>:</a:t>
            </a:r>
          </a:p>
          <a:p>
            <a:pPr lvl="1" algn="just"/>
            <a:endParaRPr lang="es-ES" sz="900" dirty="0"/>
          </a:p>
          <a:p>
            <a:pPr lvl="1" algn="just"/>
            <a:r>
              <a:rPr lang="es-ES" sz="1000" dirty="0">
                <a:hlinkClick r:id="rId2"/>
              </a:rPr>
              <a:t>https://registry.terraform.io/providers/grafana/grafana/latest/docs</a:t>
            </a:r>
            <a:endParaRPr lang="es-ES" sz="1800"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45</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5.4</a:t>
            </a:r>
          </a:p>
        </p:txBody>
      </p:sp>
      <p:pic>
        <p:nvPicPr>
          <p:cNvPr id="5" name="Picture 2" descr="Quick start with Hashicorp Terraform, infrastructure as code">
            <a:extLst>
              <a:ext uri="{FF2B5EF4-FFF2-40B4-BE49-F238E27FC236}">
                <a16:creationId xmlns:a16="http://schemas.microsoft.com/office/drawing/2014/main" id="{B43ABA2E-08BD-42E1-A1A2-B804AE4894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220" y="1761592"/>
            <a:ext cx="5412126" cy="333481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4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46</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Curso 5</a:t>
            </a:r>
          </a:p>
        </p:txBody>
      </p:sp>
    </p:spTree>
    <p:extLst>
      <p:ext uri="{BB962C8B-B14F-4D97-AF65-F5344CB8AC3E}">
        <p14:creationId xmlns:p14="http://schemas.microsoft.com/office/powerpoint/2010/main" val="341537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5</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es Terraform?</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Terraform es un software multiplataforma de IaaS (Infrastructure as a Service), también llamado IaC (Infrastructure as Code)</a:t>
            </a:r>
          </a:p>
          <a:p>
            <a:pPr marL="285750" indent="-285750" algn="just">
              <a:buFontTx/>
              <a:buChar char="-"/>
            </a:pPr>
            <a:r>
              <a:rPr lang="es-ES" dirty="0"/>
              <a:t>Con Terraform podemos desplegar toda nuestra plataforma definiéndola como puro código, utilizando un pseudolenguaje de programación propio, el formato </a:t>
            </a:r>
            <a:r>
              <a:rPr lang="es-ES" b="1" dirty="0"/>
              <a:t>.tf</a:t>
            </a:r>
          </a:p>
          <a:p>
            <a:pPr marL="285750" indent="-285750" algn="just">
              <a:buFontTx/>
              <a:buChar char="-"/>
            </a:pPr>
            <a:r>
              <a:rPr lang="es-ES" dirty="0"/>
              <a:t>Es un proyecto maduro y uno de los pilares de Hashicorp en la actualidad, además de ser </a:t>
            </a:r>
            <a:r>
              <a:rPr lang="es-ES" dirty="0" err="1"/>
              <a:t>OpenSource</a:t>
            </a:r>
            <a:r>
              <a:rPr lang="es-ES" dirty="0"/>
              <a:t> (aunque proporcionan una solución de pago con soporte oficial)</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1.1</a:t>
            </a:r>
          </a:p>
        </p:txBody>
      </p:sp>
    </p:spTree>
    <p:extLst>
      <p:ext uri="{BB962C8B-B14F-4D97-AF65-F5344CB8AC3E}">
        <p14:creationId xmlns:p14="http://schemas.microsoft.com/office/powerpoint/2010/main" val="3090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6</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Ventajas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753832"/>
          </a:xfrm>
        </p:spPr>
        <p:txBody>
          <a:bodyPr>
            <a:normAutofit/>
          </a:bodyPr>
          <a:lstStyle/>
          <a:p>
            <a:pPr marL="285750" indent="-285750" algn="just">
              <a:buFontTx/>
              <a:buChar char="-"/>
            </a:pPr>
            <a:r>
              <a:rPr lang="es-ES" dirty="0"/>
              <a:t>Realiza orquestación, no solo gestión de configuración</a:t>
            </a:r>
          </a:p>
          <a:p>
            <a:pPr marL="285750" indent="-285750" algn="just">
              <a:buFontTx/>
              <a:buChar char="-"/>
            </a:pPr>
            <a:r>
              <a:rPr lang="es-ES" dirty="0"/>
              <a:t>Admite múltiples proveedores como AWS, Azure, GCP, DigitalOcean y muchos más</a:t>
            </a:r>
          </a:p>
          <a:p>
            <a:pPr marL="285750" indent="-285750" algn="just">
              <a:buFontTx/>
              <a:buChar char="-"/>
            </a:pPr>
            <a:r>
              <a:rPr lang="es-ES" dirty="0"/>
              <a:t>Proporcionar una infraestructura inmutable donde la configuración cambia sin problemas</a:t>
            </a:r>
          </a:p>
          <a:p>
            <a:pPr marL="285750" indent="-285750" algn="just">
              <a:buFontTx/>
              <a:buChar char="-"/>
            </a:pPr>
            <a:r>
              <a:rPr lang="es-ES" dirty="0"/>
              <a:t>Utiliza un lenguaje fácil de entender, HCL (lenguaje de configuración de HashiCorp)</a:t>
            </a:r>
          </a:p>
          <a:p>
            <a:pPr marL="285750" indent="-285750" algn="just">
              <a:buFontTx/>
              <a:buChar char="-"/>
            </a:pPr>
            <a:r>
              <a:rPr lang="es-ES" dirty="0"/>
              <a:t>Fácilmente portátil a cualquier otro proveedor</a:t>
            </a:r>
          </a:p>
          <a:p>
            <a:pPr marL="285750" indent="-285750" algn="just">
              <a:buFontTx/>
              <a:buChar char="-"/>
            </a:pPr>
            <a:r>
              <a:rPr lang="es-ES" dirty="0"/>
              <a:t>Admite arquitectura de solo cliente, por lo que no es necesario administrar la configuración adicional en un servidor</a:t>
            </a:r>
          </a:p>
          <a:p>
            <a:pPr marL="285750" indent="-285750" algn="just">
              <a:buFontTx/>
              <a:buChar char="-"/>
            </a:pPr>
            <a:r>
              <a:rPr lang="es-ES" dirty="0"/>
              <a:t>Tiene la desventaja de siempre ir por detrás de los servicios nativos de orquestación de las plataformas cloud</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1.2</a:t>
            </a:r>
          </a:p>
        </p:txBody>
      </p:sp>
    </p:spTree>
    <p:extLst>
      <p:ext uri="{BB962C8B-B14F-4D97-AF65-F5344CB8AC3E}">
        <p14:creationId xmlns:p14="http://schemas.microsoft.com/office/powerpoint/2010/main" val="201247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7</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Alternativas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Terraform está considerado actualmente como la mejor herramienta multiplataforma para implementar infraestructuras como código. De hecho, las únicas alternativas que están “a la altura” son las soluciones nativas de las propias plataformas Cloud:</a:t>
            </a:r>
          </a:p>
          <a:p>
            <a:pPr marL="742950" lvl="1" indent="-285750" algn="just">
              <a:buFontTx/>
              <a:buChar char="-"/>
            </a:pPr>
            <a:r>
              <a:rPr lang="es-ES" dirty="0"/>
              <a:t>AWS tiene CloudFormation como solución nativa</a:t>
            </a:r>
          </a:p>
          <a:p>
            <a:pPr marL="742950" lvl="1" indent="-285750" algn="just">
              <a:buFontTx/>
              <a:buChar char="-"/>
            </a:pPr>
            <a:r>
              <a:rPr lang="es-ES" dirty="0"/>
              <a:t>Google Cloud tiene Google Deployment Manager</a:t>
            </a:r>
          </a:p>
          <a:p>
            <a:pPr marL="742950" lvl="1" indent="-285750" algn="just">
              <a:buFontTx/>
              <a:buChar char="-"/>
            </a:pPr>
            <a:r>
              <a:rPr lang="es-ES" dirty="0"/>
              <a:t>Azure tiene Azure Resource Manager</a:t>
            </a:r>
          </a:p>
          <a:p>
            <a:pPr marL="742950" lvl="1" indent="-285750" algn="just">
              <a:buFontTx/>
              <a:buChar char="-"/>
            </a:pPr>
            <a:r>
              <a:rPr lang="es-ES" dirty="0"/>
              <a:t>Etc.</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1.3</a:t>
            </a:r>
          </a:p>
        </p:txBody>
      </p:sp>
    </p:spTree>
    <p:extLst>
      <p:ext uri="{BB962C8B-B14F-4D97-AF65-F5344CB8AC3E}">
        <p14:creationId xmlns:p14="http://schemas.microsoft.com/office/powerpoint/2010/main" val="427901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¿Cómo funciona?</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normAutofit lnSpcReduction="10000"/>
          </a:bodyPr>
          <a:lstStyle/>
          <a:p>
            <a:pPr marL="285750" indent="-285750" algn="just">
              <a:buFontTx/>
              <a:buChar char="-"/>
            </a:pPr>
            <a:r>
              <a:rPr lang="es-ES" dirty="0"/>
              <a:t>El funcionamiento de Terraform es relativamente sencillo:</a:t>
            </a:r>
          </a:p>
          <a:p>
            <a:pPr marL="742950" lvl="1" indent="-285750" algn="just">
              <a:buFontTx/>
              <a:buChar char="-"/>
            </a:pPr>
            <a:r>
              <a:rPr lang="es-ES" dirty="0"/>
              <a:t>Definimos la configuración en unas plantillas llamadas Terraform Configuration Files (*.tf)</a:t>
            </a:r>
          </a:p>
          <a:p>
            <a:pPr marL="742950" lvl="1" indent="-285750" algn="just">
              <a:buFontTx/>
              <a:buChar char="-"/>
            </a:pPr>
            <a:r>
              <a:rPr lang="es-ES" dirty="0"/>
              <a:t>El estado de Terraform se guarda en unos documentos llamados Terraform State en la localización deseada (como un Bucket de S3)</a:t>
            </a:r>
          </a:p>
          <a:p>
            <a:pPr marL="742950" lvl="1" indent="-285750" algn="just">
              <a:buFontTx/>
              <a:buChar char="-"/>
            </a:pPr>
            <a:r>
              <a:rPr lang="es-ES" dirty="0"/>
              <a:t>Terraform ejecutará los comandos necesarios en nuestra plataforma para lograr la configuración deseada</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8</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1.4</a:t>
            </a:r>
          </a:p>
        </p:txBody>
      </p:sp>
      <p:pic>
        <p:nvPicPr>
          <p:cNvPr id="7" name="Imagen 6">
            <a:extLst>
              <a:ext uri="{FF2B5EF4-FFF2-40B4-BE49-F238E27FC236}">
                <a16:creationId xmlns:a16="http://schemas.microsoft.com/office/drawing/2014/main" id="{830F35B1-1A62-4E61-A8B6-4A7B0C27DBB3}"/>
              </a:ext>
            </a:extLst>
          </p:cNvPr>
          <p:cNvPicPr>
            <a:picLocks noChangeAspect="1"/>
          </p:cNvPicPr>
          <p:nvPr/>
        </p:nvPicPr>
        <p:blipFill>
          <a:blip r:embed="rId2"/>
          <a:stretch>
            <a:fillRect/>
          </a:stretch>
        </p:blipFill>
        <p:spPr>
          <a:xfrm>
            <a:off x="6346432" y="2136123"/>
            <a:ext cx="5593284" cy="2445305"/>
          </a:xfrm>
          <a:prstGeom prst="rect">
            <a:avLst/>
          </a:prstGeom>
          <a:ln w="12700">
            <a:solidFill>
              <a:schemeClr val="tx1"/>
            </a:solidFill>
          </a:ln>
        </p:spPr>
      </p:pic>
    </p:spTree>
    <p:extLst>
      <p:ext uri="{BB962C8B-B14F-4D97-AF65-F5344CB8AC3E}">
        <p14:creationId xmlns:p14="http://schemas.microsoft.com/office/powerpoint/2010/main" val="377807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9</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Conceptos básicos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618849"/>
          </a:xfrm>
        </p:spPr>
        <p:txBody>
          <a:bodyPr>
            <a:normAutofit fontScale="92500" lnSpcReduction="20000"/>
          </a:bodyPr>
          <a:lstStyle/>
          <a:p>
            <a:pPr marL="285750" indent="-285750" algn="just">
              <a:buFontTx/>
              <a:buChar char="-"/>
            </a:pPr>
            <a:r>
              <a:rPr lang="es-ES" b="1" dirty="0"/>
              <a:t>Variables: </a:t>
            </a:r>
            <a:r>
              <a:rPr lang="es-ES" dirty="0"/>
              <a:t>También se utiliza como variables de entrada, es un par clave-valor utilizado por los módulos Terraform para permitir la personalización</a:t>
            </a:r>
          </a:p>
          <a:p>
            <a:pPr marL="285750" indent="-285750" algn="just">
              <a:buFontTx/>
              <a:buChar char="-"/>
            </a:pPr>
            <a:r>
              <a:rPr lang="es-ES" b="1" dirty="0"/>
              <a:t>Proveedor:</a:t>
            </a:r>
            <a:r>
              <a:rPr lang="es-ES" dirty="0"/>
              <a:t> Es un complemento para interactuar con las API de servicio y acceder a sus recursos relacionados</a:t>
            </a:r>
          </a:p>
          <a:p>
            <a:pPr marL="285750" indent="-285750" algn="just">
              <a:buFontTx/>
              <a:buChar char="-"/>
            </a:pPr>
            <a:r>
              <a:rPr lang="es-ES" b="1" dirty="0"/>
              <a:t>Módulo</a:t>
            </a:r>
            <a:r>
              <a:rPr lang="es-ES" dirty="0"/>
              <a:t>: Es una carpeta con plantillas Terraform donde se definen todas las configuraciones</a:t>
            </a:r>
          </a:p>
          <a:p>
            <a:pPr marL="285750" indent="-285750" algn="just">
              <a:buFontTx/>
              <a:buChar char="-"/>
            </a:pPr>
            <a:r>
              <a:rPr lang="es-ES" b="1" dirty="0"/>
              <a:t>Estado</a:t>
            </a:r>
            <a:r>
              <a:rPr lang="es-ES" dirty="0"/>
              <a:t>: Consiste en información en caché sobre la infraestructura administrada por Terraform y las configuraciones relacionadas.</a:t>
            </a:r>
          </a:p>
          <a:p>
            <a:pPr marL="285750" indent="-285750" algn="just">
              <a:buFontTx/>
              <a:buChar char="-"/>
            </a:pPr>
            <a:r>
              <a:rPr lang="es-ES" b="1" dirty="0"/>
              <a:t>Recursos</a:t>
            </a:r>
            <a:r>
              <a:rPr lang="es-ES" dirty="0"/>
              <a:t>: Se refiere a un bloque de uno o más objetos de infraestructura (instancias de cómputo, redes virtuales, etc.), que se utilizan para configurar y administrar la infraestructura</a:t>
            </a:r>
          </a:p>
          <a:p>
            <a:pPr marL="285750" indent="-285750" algn="just">
              <a:buFontTx/>
              <a:buChar char="-"/>
            </a:pPr>
            <a:r>
              <a:rPr lang="es-ES" b="1" dirty="0"/>
              <a:t>Fuente de datos:</a:t>
            </a:r>
            <a:r>
              <a:rPr lang="es-ES" dirty="0"/>
              <a:t> Los proveedores lo implementan para devolver información sobre objetos externos a Terraform</a:t>
            </a:r>
          </a:p>
          <a:p>
            <a:pPr marL="285750" indent="-285750" algn="just">
              <a:buFontTx/>
              <a:buChar char="-"/>
            </a:pPr>
            <a:r>
              <a:rPr lang="es-ES" b="1" dirty="0"/>
              <a:t>Valores de salida:</a:t>
            </a:r>
            <a:r>
              <a:rPr lang="es-ES" dirty="0"/>
              <a:t> Estos son valores de retorno de un módulo Terraform que pueden ser utilizados por otras configuraciones</a:t>
            </a:r>
          </a:p>
          <a:p>
            <a:pPr marL="285750" indent="-285750" algn="just">
              <a:buFontTx/>
              <a:buChar char="-"/>
            </a:pPr>
            <a:r>
              <a:rPr lang="es-ES" b="1" dirty="0"/>
              <a:t>Planificar</a:t>
            </a:r>
            <a:r>
              <a:rPr lang="es-ES" dirty="0"/>
              <a:t>: Es una de las etapas en las que determina qué se debe crear, actualizar o destruir para pasar del estado real / actual de la infraestructura al estado deseado</a:t>
            </a:r>
          </a:p>
          <a:p>
            <a:pPr marL="285750" indent="-285750" algn="just">
              <a:buFontTx/>
              <a:buChar char="-"/>
            </a:pPr>
            <a:r>
              <a:rPr lang="es-ES" b="1" dirty="0"/>
              <a:t>Aplicar</a:t>
            </a:r>
            <a:r>
              <a:rPr lang="es-ES" dirty="0"/>
              <a:t>: Es una de las etapas donde se aplican los cambios de estado real / actual de la infraestructura para pasar al estado deseado</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1.5</a:t>
            </a:r>
          </a:p>
        </p:txBody>
      </p:sp>
    </p:spTree>
    <p:extLst>
      <p:ext uri="{BB962C8B-B14F-4D97-AF65-F5344CB8AC3E}">
        <p14:creationId xmlns:p14="http://schemas.microsoft.com/office/powerpoint/2010/main" val="7707322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ing plantilla Castellà  -  Solo lectura" id="{537432A8-DD7F-44B0-B135-8641DAF0BB50}" vid="{C5B3549F-ABF3-40F3-8A0E-0A6657D316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3477CBD4C6CB4FBD379D4D02B2C9F1" ma:contentTypeVersion="7" ma:contentTypeDescription="Create a new document." ma:contentTypeScope="" ma:versionID="e52b0fca996f618b745ce64851f614fd">
  <xsd:schema xmlns:xsd="http://www.w3.org/2001/XMLSchema" xmlns:xs="http://www.w3.org/2001/XMLSchema" xmlns:p="http://schemas.microsoft.com/office/2006/metadata/properties" xmlns:ns2="9e9454b4-51c0-45d6-b250-bdd7e509af23" targetNamespace="http://schemas.microsoft.com/office/2006/metadata/properties" ma:root="true" ma:fieldsID="1cad610c496d18b47ad4f62e20e81023" ns2:_="">
    <xsd:import namespace="9e9454b4-51c0-45d6-b250-bdd7e509af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9454b4-51c0-45d6-b250-bdd7e509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C38641-5F87-452D-A890-F9D31ECD2433}">
  <ds:schemaRefs>
    <ds:schemaRef ds:uri="http://schemas.microsoft.com/sharepoint/v3/contenttype/forms"/>
  </ds:schemaRefs>
</ds:datastoreItem>
</file>

<file path=customXml/itemProps2.xml><?xml version="1.0" encoding="utf-8"?>
<ds:datastoreItem xmlns:ds="http://schemas.openxmlformats.org/officeDocument/2006/customXml" ds:itemID="{BA93BAE8-E461-49ED-9079-5EF91E7376F8}">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9e9454b4-51c0-45d6-b250-bdd7e509af23"/>
    <ds:schemaRef ds:uri="http://schemas.microsoft.com/office/2006/metadata/properties"/>
  </ds:schemaRefs>
</ds:datastoreItem>
</file>

<file path=customXml/itemProps3.xml><?xml version="1.0" encoding="utf-8"?>
<ds:datastoreItem xmlns:ds="http://schemas.openxmlformats.org/officeDocument/2006/customXml" ds:itemID="{5EB15170-D293-4829-A2DE-DAE27A7AE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9454b4-51c0-45d6-b250-bdd7e509a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Learning plantilla</Template>
  <TotalTime>8254</TotalTime>
  <Words>2836</Words>
  <Application>Microsoft Office PowerPoint</Application>
  <PresentationFormat>Panorámica</PresentationFormat>
  <Paragraphs>286</Paragraphs>
  <Slides>46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46</vt:i4>
      </vt:variant>
    </vt:vector>
  </HeadingPairs>
  <TitlesOfParts>
    <vt:vector size="51" baseType="lpstr">
      <vt:lpstr>Arial</vt:lpstr>
      <vt:lpstr>Calibri</vt:lpstr>
      <vt:lpstr>Calibri Light</vt:lpstr>
      <vt:lpstr>Grotesque Light</vt:lpstr>
      <vt:lpstr>Tema de Office</vt:lpstr>
      <vt:lpstr>Herramientas de desarrollo Cloud en AWS  Terraform</vt:lpstr>
      <vt:lpstr>ÍNDICE DE CURSOS</vt:lpstr>
      <vt:lpstr>CONTENIDO</vt:lpstr>
      <vt:lpstr>INTRODUCCIÓN</vt:lpstr>
      <vt:lpstr>¿Qué es Terraform?</vt:lpstr>
      <vt:lpstr>Ventajas</vt:lpstr>
      <vt:lpstr>Alternativas</vt:lpstr>
      <vt:lpstr>¿Cómo funciona?</vt:lpstr>
      <vt:lpstr>Conceptos básicos</vt:lpstr>
      <vt:lpstr>¿Preguntas?</vt:lpstr>
      <vt:lpstr>PROVIDERS</vt:lpstr>
      <vt:lpstr>¿Qué son los Providers?</vt:lpstr>
      <vt:lpstr>AWS Provider</vt:lpstr>
      <vt:lpstr>Práctica 1: Uso del Provider de AWS (5 min)</vt:lpstr>
      <vt:lpstr>¿Preguntas?</vt:lpstr>
      <vt:lpstr>PLANTILLAS BÁSICAS DE TERRAFORM</vt:lpstr>
      <vt:lpstr>Práctica 2: Primer recurso de Terraform (15 min)</vt:lpstr>
      <vt:lpstr>States</vt:lpstr>
      <vt:lpstr>Presentación de PowerPoint</vt:lpstr>
      <vt:lpstr>Variables</vt:lpstr>
      <vt:lpstr>Práctica 3: Recurso estructurado (5 min)</vt:lpstr>
      <vt:lpstr>Outputs</vt:lpstr>
      <vt:lpstr>Práctica 4: Uso de Outputs (10 min)</vt:lpstr>
      <vt:lpstr>Data Sources</vt:lpstr>
      <vt:lpstr>Práctica 5: Uso de Data Sources (10 min)</vt:lpstr>
      <vt:lpstr>Templates</vt:lpstr>
      <vt:lpstr>Práctica 6: Uso de Templates (10 min)</vt:lpstr>
      <vt:lpstr>Importar Recursos</vt:lpstr>
      <vt:lpstr>Práctica 7: Importación de un recurso (10 min)</vt:lpstr>
      <vt:lpstr>¿Preguntas?</vt:lpstr>
      <vt:lpstr>PLANTILLAS COMPLEJAS DE TERRAFORM</vt:lpstr>
      <vt:lpstr>Creación de N recursos</vt:lpstr>
      <vt:lpstr>Práctica 8: Creación de N recursos (10 min)</vt:lpstr>
      <vt:lpstr>Reutilización de una plantilla</vt:lpstr>
      <vt:lpstr>Práctica 9: Uso de un name_prefix (10 min)</vt:lpstr>
      <vt:lpstr>Asociación de recursos</vt:lpstr>
      <vt:lpstr>Práctica 10: Creación de recursos asociados (10 min)</vt:lpstr>
      <vt:lpstr>¿Preguntas?</vt:lpstr>
      <vt:lpstr>CONCEPTOS AVANZADOS</vt:lpstr>
      <vt:lpstr>Backends</vt:lpstr>
      <vt:lpstr>Práctica 11: Uso de Backends (10 min)</vt:lpstr>
      <vt:lpstr>Creación de módulos</vt:lpstr>
      <vt:lpstr>Práctica 12: Uso de un módulo (20 min)</vt:lpstr>
      <vt:lpstr>Módulos de la comunidad</vt:lpstr>
      <vt:lpstr>Providers Externos</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Enterprise for Developers</dc:title>
  <dc:creator>Izhan Hernández Horna</dc:creator>
  <cp:lastModifiedBy>Izhan Hernández Horna</cp:lastModifiedBy>
  <cp:revision>414</cp:revision>
  <dcterms:created xsi:type="dcterms:W3CDTF">2020-07-18T07:43:49Z</dcterms:created>
  <dcterms:modified xsi:type="dcterms:W3CDTF">2020-11-10T07:15:22Z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0x010100043477CBD4C6CB4FBD379D4D02B2C9F1</vt:lpwstr>
  </property>
  <property fmtid="{D5CDD505-2E9C-101B-9397-08002B2CF9AE}" pid="3" name="_dlc_DocIdItemGuid">
    <vt:lpwstr>e5e6152f-25b7-400c-8999-d1a63e43397e</vt:lpwstr>
  </property>
</Properties>
</file>