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1"/>
  </p:notesMasterIdLst>
  <p:handoutMasterIdLst>
    <p:handoutMasterId r:id="rId52"/>
  </p:handoutMasterIdLst>
  <p:sldIdLst>
    <p:sldId id="256" r:id="rId5"/>
    <p:sldId id="265" r:id="rId6"/>
    <p:sldId id="334" r:id="rId7"/>
    <p:sldId id="266" r:id="rId8"/>
    <p:sldId id="414" r:id="rId9"/>
    <p:sldId id="415" r:id="rId10"/>
    <p:sldId id="416" r:id="rId11"/>
    <p:sldId id="417" r:id="rId12"/>
    <p:sldId id="418" r:id="rId13"/>
    <p:sldId id="343" r:id="rId14"/>
    <p:sldId id="419" r:id="rId15"/>
    <p:sldId id="348" r:id="rId16"/>
    <p:sldId id="420" r:id="rId17"/>
    <p:sldId id="360" r:id="rId18"/>
    <p:sldId id="422" r:id="rId19"/>
    <p:sldId id="424" r:id="rId20"/>
    <p:sldId id="428" r:id="rId21"/>
    <p:sldId id="429" r:id="rId22"/>
    <p:sldId id="430" r:id="rId23"/>
    <p:sldId id="431" r:id="rId24"/>
    <p:sldId id="432" r:id="rId25"/>
    <p:sldId id="433" r:id="rId26"/>
    <p:sldId id="434" r:id="rId27"/>
    <p:sldId id="421" r:id="rId28"/>
    <p:sldId id="425" r:id="rId29"/>
    <p:sldId id="426" r:id="rId30"/>
    <p:sldId id="423" r:id="rId31"/>
    <p:sldId id="435" r:id="rId32"/>
    <p:sldId id="436" r:id="rId33"/>
    <p:sldId id="438" r:id="rId34"/>
    <p:sldId id="439" r:id="rId35"/>
    <p:sldId id="440" r:id="rId36"/>
    <p:sldId id="441" r:id="rId37"/>
    <p:sldId id="442" r:id="rId38"/>
    <p:sldId id="443" r:id="rId39"/>
    <p:sldId id="444" r:id="rId40"/>
    <p:sldId id="445" r:id="rId41"/>
    <p:sldId id="446" r:id="rId42"/>
    <p:sldId id="447" r:id="rId43"/>
    <p:sldId id="448" r:id="rId44"/>
    <p:sldId id="449" r:id="rId45"/>
    <p:sldId id="450" r:id="rId46"/>
    <p:sldId id="451" r:id="rId47"/>
    <p:sldId id="452" r:id="rId48"/>
    <p:sldId id="453" r:id="rId49"/>
    <p:sldId id="267" r:id="rId50"/>
  </p:sldIdLst>
  <p:sldSz cx="12192000" cy="6858000"/>
  <p:notesSz cx="6858000" cy="161925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Sanz Samper" initials="ASS" lastIdx="2" clrIdx="0">
    <p:extLst>
      <p:ext uri="{19B8F6BF-5375-455C-9EA6-DF929625EA0E}">
        <p15:presenceInfo xmlns:p15="http://schemas.microsoft.com/office/powerpoint/2012/main" userId="S-1-5-21-54657033-537596843-1705772192-1183" providerId="AD"/>
      </p:ext>
    </p:extLst>
  </p:cmAuthor>
  <p:cmAuthor id="2" name="David Martínez Ferrer" initials="DMF" lastIdx="27" clrIdx="1">
    <p:extLst>
      <p:ext uri="{19B8F6BF-5375-455C-9EA6-DF929625EA0E}">
        <p15:presenceInfo xmlns:p15="http://schemas.microsoft.com/office/powerpoint/2012/main" userId="S::dmartinez@trentia.es::acfe3066-e3dd-4dcb-89b8-6476aad28739" providerId="AD"/>
      </p:ext>
    </p:extLst>
  </p:cmAuthor>
  <p:cmAuthor id="3" name="Rubén Claramunt Vicente" initials="RCV" lastIdx="3" clrIdx="2">
    <p:extLst>
      <p:ext uri="{19B8F6BF-5375-455C-9EA6-DF929625EA0E}">
        <p15:presenceInfo xmlns:p15="http://schemas.microsoft.com/office/powerpoint/2012/main" userId="S::rclaramunt@trentia.es::cd76f3ee-d704-4424-b6b0-90d695066b34" providerId="AD"/>
      </p:ext>
    </p:extLst>
  </p:cmAuthor>
  <p:cmAuthor id="4" name="Izhan Hernández Horna" initials="IHH" lastIdx="26" clrIdx="3">
    <p:extLst>
      <p:ext uri="{19B8F6BF-5375-455C-9EA6-DF929625EA0E}">
        <p15:presenceInfo xmlns:p15="http://schemas.microsoft.com/office/powerpoint/2012/main" userId="Izhan Hernández Hor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2D39"/>
    <a:srgbClr val="F6F6F6"/>
    <a:srgbClr val="F2F2F2"/>
    <a:srgbClr val="F1DDDE"/>
    <a:srgbClr val="D8D8D8"/>
    <a:srgbClr val="A7AFBC"/>
    <a:srgbClr val="E62C39"/>
    <a:srgbClr val="8AC449"/>
    <a:srgbClr val="1EBCD4"/>
    <a:srgbClr val="FEC0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6357" autoAdjust="0"/>
  </p:normalViewPr>
  <p:slideViewPr>
    <p:cSldViewPr snapToGrid="0">
      <p:cViewPr varScale="1">
        <p:scale>
          <a:sx n="114" d="100"/>
          <a:sy n="114" d="100"/>
        </p:scale>
        <p:origin x="462" y="102"/>
      </p:cViewPr>
      <p:guideLst>
        <p:guide orient="horz" pos="2160"/>
        <p:guide pos="3840"/>
      </p:guideLst>
    </p:cSldViewPr>
  </p:slideViewPr>
  <p:notesTextViewPr>
    <p:cViewPr>
      <p:scale>
        <a:sx n="1" d="1"/>
        <a:sy n="1" d="1"/>
      </p:scale>
      <p:origin x="0" y="0"/>
    </p:cViewPr>
  </p:notesTextViewPr>
  <p:sorterViewPr>
    <p:cViewPr>
      <p:scale>
        <a:sx n="100" d="100"/>
        <a:sy n="100" d="100"/>
      </p:scale>
      <p:origin x="0" y="-9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26F16B2D-A50E-4867-B037-D618F4985CB3}"/>
              </a:ext>
            </a:extLst>
          </p:cNvPr>
          <p:cNvSpPr>
            <a:spLocks noGrp="1"/>
          </p:cNvSpPr>
          <p:nvPr>
            <p:ph type="hdr" sz="quarter"/>
          </p:nvPr>
        </p:nvSpPr>
        <p:spPr>
          <a:xfrm>
            <a:off x="0" y="0"/>
            <a:ext cx="2971800" cy="80963"/>
          </a:xfrm>
          <a:prstGeom prst="rect">
            <a:avLst/>
          </a:prstGeom>
        </p:spPr>
        <p:txBody>
          <a:bodyPr vert="horz" lIns="91440" tIns="45720" rIns="91440" bIns="45720" rtlCol="0"/>
          <a:lstStyle>
            <a:lvl1pPr algn="l">
              <a:defRPr sz="1200"/>
            </a:lvl1pPr>
          </a:lstStyle>
          <a:p>
            <a:endParaRPr lang="ca-ES"/>
          </a:p>
        </p:txBody>
      </p:sp>
      <p:sp>
        <p:nvSpPr>
          <p:cNvPr id="3" name="Marcador de fecha 2">
            <a:extLst>
              <a:ext uri="{FF2B5EF4-FFF2-40B4-BE49-F238E27FC236}">
                <a16:creationId xmlns:a16="http://schemas.microsoft.com/office/drawing/2014/main" id="{96C08B7A-0984-405A-AB8D-2E53C86AA996}"/>
              </a:ext>
            </a:extLst>
          </p:cNvPr>
          <p:cNvSpPr>
            <a:spLocks noGrp="1"/>
          </p:cNvSpPr>
          <p:nvPr>
            <p:ph type="dt" sz="quarter" idx="1"/>
          </p:nvPr>
        </p:nvSpPr>
        <p:spPr>
          <a:xfrm>
            <a:off x="3884613" y="0"/>
            <a:ext cx="2971800" cy="80963"/>
          </a:xfrm>
          <a:prstGeom prst="rect">
            <a:avLst/>
          </a:prstGeom>
        </p:spPr>
        <p:txBody>
          <a:bodyPr vert="horz" lIns="91440" tIns="45720" rIns="91440" bIns="45720" rtlCol="0"/>
          <a:lstStyle>
            <a:lvl1pPr algn="r">
              <a:defRPr sz="1200"/>
            </a:lvl1pPr>
          </a:lstStyle>
          <a:p>
            <a:fld id="{9DA3D7FE-CDC8-4763-B0C2-7F2E10BA6EE1}" type="datetimeFigureOut">
              <a:rPr lang="ca-ES" smtClean="0"/>
              <a:t>3/10/2020</a:t>
            </a:fld>
            <a:endParaRPr lang="ca-ES"/>
          </a:p>
        </p:txBody>
      </p:sp>
      <p:sp>
        <p:nvSpPr>
          <p:cNvPr id="4" name="Marcador de pie de página 3">
            <a:extLst>
              <a:ext uri="{FF2B5EF4-FFF2-40B4-BE49-F238E27FC236}">
                <a16:creationId xmlns:a16="http://schemas.microsoft.com/office/drawing/2014/main" id="{8179A595-CCF8-4790-B6A5-ABB6272B6B09}"/>
              </a:ext>
            </a:extLst>
          </p:cNvPr>
          <p:cNvSpPr>
            <a:spLocks noGrp="1"/>
          </p:cNvSpPr>
          <p:nvPr>
            <p:ph type="ftr" sz="quarter" idx="2"/>
          </p:nvPr>
        </p:nvSpPr>
        <p:spPr>
          <a:xfrm>
            <a:off x="0" y="1538288"/>
            <a:ext cx="2971800" cy="80962"/>
          </a:xfrm>
          <a:prstGeom prst="rect">
            <a:avLst/>
          </a:prstGeom>
        </p:spPr>
        <p:txBody>
          <a:bodyPr vert="horz" lIns="91440" tIns="45720" rIns="91440" bIns="45720" rtlCol="0" anchor="b"/>
          <a:lstStyle>
            <a:lvl1pPr algn="l">
              <a:defRPr sz="1200"/>
            </a:lvl1pPr>
          </a:lstStyle>
          <a:p>
            <a:endParaRPr lang="ca-ES"/>
          </a:p>
        </p:txBody>
      </p:sp>
      <p:sp>
        <p:nvSpPr>
          <p:cNvPr id="5" name="Marcador de número de diapositiva 4">
            <a:extLst>
              <a:ext uri="{FF2B5EF4-FFF2-40B4-BE49-F238E27FC236}">
                <a16:creationId xmlns:a16="http://schemas.microsoft.com/office/drawing/2014/main" id="{C37ED142-F96B-454A-AC7F-8C87EF41EFD8}"/>
              </a:ext>
            </a:extLst>
          </p:cNvPr>
          <p:cNvSpPr>
            <a:spLocks noGrp="1"/>
          </p:cNvSpPr>
          <p:nvPr>
            <p:ph type="sldNum" sz="quarter" idx="3"/>
          </p:nvPr>
        </p:nvSpPr>
        <p:spPr>
          <a:xfrm>
            <a:off x="3884613" y="1538288"/>
            <a:ext cx="2971800" cy="80962"/>
          </a:xfrm>
          <a:prstGeom prst="rect">
            <a:avLst/>
          </a:prstGeom>
        </p:spPr>
        <p:txBody>
          <a:bodyPr vert="horz" lIns="91440" tIns="45720" rIns="91440" bIns="45720" rtlCol="0" anchor="b"/>
          <a:lstStyle>
            <a:lvl1pPr algn="r">
              <a:defRPr sz="1200"/>
            </a:lvl1pPr>
          </a:lstStyle>
          <a:p>
            <a:fld id="{259F5A69-A502-4D3E-9324-E42FCDCF3AA8}" type="slidenum">
              <a:rPr lang="ca-ES" smtClean="0"/>
              <a:t>‹Nº›</a:t>
            </a:fld>
            <a:endParaRPr lang="ca-ES"/>
          </a:p>
        </p:txBody>
      </p:sp>
    </p:spTree>
    <p:extLst>
      <p:ext uri="{BB962C8B-B14F-4D97-AF65-F5344CB8AC3E}">
        <p14:creationId xmlns:p14="http://schemas.microsoft.com/office/powerpoint/2010/main" val="29006787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9DEA0-BD61-4A4C-AAFB-420A3EF0FDAC}" type="datetimeFigureOut">
              <a:rPr lang="ca-ES" smtClean="0"/>
              <a:t>3/10/2020</a:t>
            </a:fld>
            <a:endParaRPr lang="ca-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a-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E2DA46-11D1-430E-8C1E-5C871D9396DB}" type="slidenum">
              <a:rPr lang="ca-ES" smtClean="0"/>
              <a:t>‹Nº›</a:t>
            </a:fld>
            <a:endParaRPr lang="ca-ES"/>
          </a:p>
        </p:txBody>
      </p:sp>
    </p:spTree>
    <p:extLst>
      <p:ext uri="{BB962C8B-B14F-4D97-AF65-F5344CB8AC3E}">
        <p14:creationId xmlns:p14="http://schemas.microsoft.com/office/powerpoint/2010/main" val="31747847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hyperlink" Target="http://www.linkedin.com/company/1281812" TargetMode="External"/><Relationship Id="rId3" Type="http://schemas.openxmlformats.org/officeDocument/2006/relationships/image" Target="../media/image6.png"/><Relationship Id="rId7" Type="http://schemas.openxmlformats.org/officeDocument/2006/relationships/image" Target="../media/image8.svg"/><Relationship Id="rId12" Type="http://schemas.openxmlformats.org/officeDocument/2006/relationships/image" Target="../media/image11.emf"/><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hyperlink" Target="https://twitter.com/TrentiaLearning" TargetMode="External"/><Relationship Id="rId5" Type="http://schemas.openxmlformats.org/officeDocument/2006/relationships/hyperlink" Target="https://www.instagram.com/trentiaoficial/" TargetMode="External"/><Relationship Id="rId10" Type="http://schemas.openxmlformats.org/officeDocument/2006/relationships/image" Target="../media/image10.svg"/><Relationship Id="rId4" Type="http://schemas.openxmlformats.org/officeDocument/2006/relationships/hyperlink" Target="mailto:learning@trentia.net" TargetMode="External"/><Relationship Id="rId9"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1D39D0E8-3547-466D-898D-504CF7EB5712}"/>
              </a:ext>
            </a:extLst>
          </p:cNvPr>
          <p:cNvSpPr>
            <a:spLocks noGrp="1"/>
          </p:cNvSpPr>
          <p:nvPr>
            <p:ph type="title"/>
          </p:nvPr>
        </p:nvSpPr>
        <p:spPr>
          <a:xfrm>
            <a:off x="662709" y="882447"/>
            <a:ext cx="5008417" cy="2350280"/>
          </a:xfrm>
        </p:spPr>
        <p:txBody>
          <a:bodyPr>
            <a:noAutofit/>
          </a:bodyPr>
          <a:lstStyle>
            <a:lvl1pPr>
              <a:defRPr sz="4800">
                <a:solidFill>
                  <a:srgbClr val="E62D39"/>
                </a:solidFill>
              </a:defRPr>
            </a:lvl1pPr>
          </a:lstStyle>
          <a:p>
            <a:r>
              <a:rPr lang="es-ES"/>
              <a:t>Haga clic para modificar el estilo de título del patrón</a:t>
            </a:r>
            <a:endParaRPr lang="ca-ES" dirty="0"/>
          </a:p>
        </p:txBody>
      </p:sp>
    </p:spTree>
    <p:extLst>
      <p:ext uri="{BB962C8B-B14F-4D97-AF65-F5344CB8AC3E}">
        <p14:creationId xmlns:p14="http://schemas.microsoft.com/office/powerpoint/2010/main" val="1267821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5_En blanco">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F94AF67-3FA9-4940-A59C-79066E0D13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2383" y="0"/>
            <a:ext cx="8969617" cy="6858000"/>
          </a:xfrm>
          <a:prstGeom prst="rect">
            <a:avLst/>
          </a:prstGeom>
        </p:spPr>
      </p:pic>
      <p:sp>
        <p:nvSpPr>
          <p:cNvPr id="4" name="Rectángulo 3">
            <a:extLst>
              <a:ext uri="{FF2B5EF4-FFF2-40B4-BE49-F238E27FC236}">
                <a16:creationId xmlns:a16="http://schemas.microsoft.com/office/drawing/2014/main" id="{0C2ACD48-0696-4736-A3D3-E248FF71E505}"/>
              </a:ext>
            </a:extLst>
          </p:cNvPr>
          <p:cNvSpPr/>
          <p:nvPr userDrawn="1"/>
        </p:nvSpPr>
        <p:spPr>
          <a:xfrm>
            <a:off x="0" y="0"/>
            <a:ext cx="3222383" cy="6858000"/>
          </a:xfrm>
          <a:prstGeom prst="rect">
            <a:avLst/>
          </a:prstGeom>
          <a:solidFill>
            <a:schemeClr val="bg1"/>
          </a:solidFill>
          <a:ln>
            <a:solidFill>
              <a:schemeClr val="bg1"/>
            </a:solidFill>
          </a:ln>
          <a:effectLst>
            <a:outerShdw blurRad="342900" dist="254000" dir="5400000" sx="96000" sy="96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6" name="Imagen 5">
            <a:extLst>
              <a:ext uri="{FF2B5EF4-FFF2-40B4-BE49-F238E27FC236}">
                <a16:creationId xmlns:a16="http://schemas.microsoft.com/office/drawing/2014/main" id="{479B750C-E5D5-4724-8D7D-0E716A65498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06553" y="1896109"/>
            <a:ext cx="556396" cy="597232"/>
          </a:xfrm>
          <a:prstGeom prst="rect">
            <a:avLst/>
          </a:prstGeom>
        </p:spPr>
      </p:pic>
      <p:sp>
        <p:nvSpPr>
          <p:cNvPr id="7" name="CuadroTexto 6">
            <a:extLst>
              <a:ext uri="{FF2B5EF4-FFF2-40B4-BE49-F238E27FC236}">
                <a16:creationId xmlns:a16="http://schemas.microsoft.com/office/drawing/2014/main" id="{0EBC17A3-724C-4FBC-9C05-85FC9006DB7E}"/>
              </a:ext>
            </a:extLst>
          </p:cNvPr>
          <p:cNvSpPr txBox="1"/>
          <p:nvPr userDrawn="1"/>
        </p:nvSpPr>
        <p:spPr>
          <a:xfrm>
            <a:off x="190139" y="77512"/>
            <a:ext cx="2738803" cy="2308324"/>
          </a:xfrm>
          <a:prstGeom prst="rect">
            <a:avLst/>
          </a:prstGeom>
          <a:noFill/>
        </p:spPr>
        <p:txBody>
          <a:bodyPr wrap="square" rtlCol="0">
            <a:spAutoFit/>
          </a:bodyPr>
          <a:lstStyle/>
          <a:p>
            <a:r>
              <a:rPr lang="es-ES" sz="4800" b="1" dirty="0"/>
              <a:t>¿En que podemos ayudarte?</a:t>
            </a:r>
            <a:endParaRPr lang="ca-ES" sz="4800" b="1" dirty="0"/>
          </a:p>
        </p:txBody>
      </p:sp>
      <p:sp>
        <p:nvSpPr>
          <p:cNvPr id="8" name="Rectángulo 7">
            <a:extLst>
              <a:ext uri="{FF2B5EF4-FFF2-40B4-BE49-F238E27FC236}">
                <a16:creationId xmlns:a16="http://schemas.microsoft.com/office/drawing/2014/main" id="{5A65AB88-1C3C-4777-9D8A-873AE33FCAFA}"/>
              </a:ext>
            </a:extLst>
          </p:cNvPr>
          <p:cNvSpPr/>
          <p:nvPr userDrawn="1"/>
        </p:nvSpPr>
        <p:spPr>
          <a:xfrm>
            <a:off x="246329" y="2695080"/>
            <a:ext cx="2738803" cy="2523768"/>
          </a:xfrm>
          <a:prstGeom prst="rect">
            <a:avLst/>
          </a:prstGeom>
        </p:spPr>
        <p:txBody>
          <a:bodyPr wrap="square" anchor="t">
            <a:spAutoFit/>
          </a:bodyPr>
          <a:lstStyle/>
          <a:p>
            <a:pPr>
              <a:lnSpc>
                <a:spcPct val="150000"/>
              </a:lnSpc>
            </a:pPr>
            <a:r>
              <a:rPr lang="ca-ES" sz="1400" b="1" dirty="0" err="1">
                <a:solidFill>
                  <a:srgbClr val="E62D39"/>
                </a:solidFill>
                <a:cs typeface="Arial" panose="020B0604020202020204" pitchFamily="34" charset="0"/>
              </a:rPr>
              <a:t>Trentia</a:t>
            </a:r>
            <a:r>
              <a:rPr lang="ca-ES" sz="1400" b="1" dirty="0">
                <a:solidFill>
                  <a:srgbClr val="E62D39"/>
                </a:solidFill>
                <a:cs typeface="Arial" panose="020B0604020202020204" pitchFamily="34" charset="0"/>
              </a:rPr>
              <a:t> </a:t>
            </a:r>
            <a:r>
              <a:rPr lang="ca-ES" sz="1400" b="1" dirty="0" err="1">
                <a:solidFill>
                  <a:srgbClr val="E62D39"/>
                </a:solidFill>
                <a:cs typeface="Arial" panose="020B0604020202020204" pitchFamily="34" charset="0"/>
              </a:rPr>
              <a:t>Consulting</a:t>
            </a:r>
            <a:endParaRPr lang="ca-ES" sz="1400" b="1" dirty="0">
              <a:solidFill>
                <a:srgbClr val="E62D39"/>
              </a:solidFill>
              <a:cs typeface="Arial" panose="020B0604020202020204" pitchFamily="34" charset="0"/>
            </a:endParaRPr>
          </a:p>
          <a:p>
            <a:pPr>
              <a:lnSpc>
                <a:spcPct val="150000"/>
              </a:lnSpc>
            </a:pPr>
            <a:r>
              <a:rPr lang="es-ES" sz="1400" dirty="0">
                <a:solidFill>
                  <a:schemeClr val="tx1">
                    <a:lumMod val="85000"/>
                    <a:lumOff val="15000"/>
                  </a:schemeClr>
                </a:solidFill>
                <a:latin typeface="+mj-lt"/>
                <a:cs typeface="Arial" panose="020B0604020202020204" pitchFamily="34" charset="0"/>
              </a:rPr>
              <a:t>Calle Rocafort 241-243 4t 5a</a:t>
            </a:r>
            <a:endParaRPr lang="es-ES" sz="1400" dirty="0">
              <a:solidFill>
                <a:schemeClr val="tx1">
                  <a:lumMod val="85000"/>
                  <a:lumOff val="15000"/>
                </a:schemeClr>
              </a:solidFill>
              <a:latin typeface="+mj-lt"/>
              <a:cs typeface="Calibri Light"/>
            </a:endParaRPr>
          </a:p>
          <a:p>
            <a:pPr>
              <a:lnSpc>
                <a:spcPct val="150000"/>
              </a:lnSpc>
            </a:pPr>
            <a:r>
              <a:rPr lang="es-ES" sz="1400" dirty="0">
                <a:solidFill>
                  <a:schemeClr val="tx1">
                    <a:lumMod val="85000"/>
                    <a:lumOff val="15000"/>
                  </a:schemeClr>
                </a:solidFill>
                <a:latin typeface="+mj-lt"/>
                <a:cs typeface="Arial" panose="020B0604020202020204" pitchFamily="34" charset="0"/>
              </a:rPr>
              <a:t>08029 Barcelona</a:t>
            </a:r>
          </a:p>
          <a:p>
            <a:pPr>
              <a:lnSpc>
                <a:spcPct val="150000"/>
              </a:lnSpc>
            </a:pPr>
            <a:r>
              <a:rPr lang="es-ES" sz="1400" dirty="0">
                <a:solidFill>
                  <a:schemeClr val="tx1">
                    <a:lumMod val="85000"/>
                    <a:lumOff val="15000"/>
                  </a:schemeClr>
                </a:solidFill>
                <a:latin typeface="+mj-lt"/>
                <a:cs typeface="Arial" panose="020B0604020202020204" pitchFamily="34" charset="0"/>
              </a:rPr>
              <a:t>Tel. (+34) 934 19 88 64</a:t>
            </a:r>
          </a:p>
          <a:p>
            <a:pPr>
              <a:lnSpc>
                <a:spcPct val="150000"/>
              </a:lnSpc>
            </a:pPr>
            <a:r>
              <a:rPr lang="es-ES" sz="1400" dirty="0">
                <a:solidFill>
                  <a:schemeClr val="tx1">
                    <a:lumMod val="85000"/>
                    <a:lumOff val="15000"/>
                  </a:schemeClr>
                </a:solidFill>
                <a:latin typeface="+mj-lt"/>
                <a:cs typeface="Arial" panose="020B0604020202020204" pitchFamily="34" charset="0"/>
              </a:rPr>
              <a:t>Fax. (+34) 934 19 35 71</a:t>
            </a:r>
            <a:br>
              <a:rPr lang="es-ES" sz="1400" dirty="0">
                <a:solidFill>
                  <a:schemeClr val="tx1">
                    <a:lumMod val="85000"/>
                    <a:lumOff val="15000"/>
                  </a:schemeClr>
                </a:solidFill>
                <a:latin typeface="+mj-lt"/>
                <a:cs typeface="Arial" panose="020B0604020202020204" pitchFamily="34" charset="0"/>
              </a:rPr>
            </a:br>
            <a:endParaRPr lang="es-ES" sz="1400" dirty="0">
              <a:solidFill>
                <a:schemeClr val="tx1">
                  <a:lumMod val="85000"/>
                  <a:lumOff val="15000"/>
                </a:schemeClr>
              </a:solidFill>
              <a:latin typeface="+mj-lt"/>
              <a:cs typeface="Arial" panose="020B0604020202020204" pitchFamily="34" charset="0"/>
            </a:endParaRPr>
          </a:p>
          <a:p>
            <a:r>
              <a:rPr lang="ca-ES" sz="1400" dirty="0"/>
              <a:t>www.trentialearning.net</a:t>
            </a:r>
            <a:r>
              <a:rPr lang="es-ES" sz="1400" dirty="0">
                <a:solidFill>
                  <a:schemeClr val="tx1">
                    <a:lumMod val="85000"/>
                    <a:lumOff val="15000"/>
                  </a:schemeClr>
                </a:solidFill>
                <a:latin typeface="+mj-lt"/>
                <a:cs typeface="Arial" panose="020B0604020202020204" pitchFamily="34" charset="0"/>
              </a:rPr>
              <a:t>· </a:t>
            </a:r>
            <a:r>
              <a:rPr lang="ca-ES" sz="1400" b="0" i="0" u="none" strike="noStrike"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learning@trentia.net</a:t>
            </a:r>
            <a:endParaRPr lang="es-ES" sz="1400" dirty="0">
              <a:solidFill>
                <a:schemeClr val="tx1"/>
              </a:solidFill>
              <a:latin typeface="+mj-lt"/>
              <a:cs typeface="Arial" panose="020B0604020202020204" pitchFamily="34" charset="0"/>
            </a:endParaRPr>
          </a:p>
        </p:txBody>
      </p:sp>
      <p:pic>
        <p:nvPicPr>
          <p:cNvPr id="10" name="Gráfico 9">
            <a:hlinkClick r:id="rId5"/>
            <a:extLst>
              <a:ext uri="{FF2B5EF4-FFF2-40B4-BE49-F238E27FC236}">
                <a16:creationId xmlns:a16="http://schemas.microsoft.com/office/drawing/2014/main" id="{E9520236-465B-4913-AAF0-4128E837FA5E}"/>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7388" y="5968326"/>
            <a:ext cx="216000" cy="216000"/>
          </a:xfrm>
          <a:prstGeom prst="rect">
            <a:avLst/>
          </a:prstGeom>
        </p:spPr>
      </p:pic>
      <p:pic>
        <p:nvPicPr>
          <p:cNvPr id="11" name="Gráfico 10">
            <a:hlinkClick r:id="rId8"/>
            <a:extLst>
              <a:ext uri="{FF2B5EF4-FFF2-40B4-BE49-F238E27FC236}">
                <a16:creationId xmlns:a16="http://schemas.microsoft.com/office/drawing/2014/main" id="{B27E71F2-9ED3-4653-9C15-1F8648307300}"/>
              </a:ext>
            </a:extLst>
          </p:cNvPr>
          <p:cNvPicPr>
            <a:picLocks noChangeAspect="1"/>
          </p:cNvPicPr>
          <p:nvPr userDrawn="1"/>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5796" y="5950038"/>
            <a:ext cx="216000" cy="216000"/>
          </a:xfrm>
          <a:prstGeom prst="rect">
            <a:avLst/>
          </a:prstGeom>
        </p:spPr>
      </p:pic>
      <p:pic>
        <p:nvPicPr>
          <p:cNvPr id="12" name="Imagen 11">
            <a:hlinkClick r:id="rId11"/>
            <a:extLst>
              <a:ext uri="{FF2B5EF4-FFF2-40B4-BE49-F238E27FC236}">
                <a16:creationId xmlns:a16="http://schemas.microsoft.com/office/drawing/2014/main" id="{F4FE13D8-695B-4584-B06A-5CFFCD94888D}"/>
              </a:ext>
            </a:extLst>
          </p:cNvPr>
          <p:cNvPicPr>
            <a:picLocks noChangeAspect="1"/>
          </p:cNvPicPr>
          <p:nvPr userDrawn="1"/>
        </p:nvPicPr>
        <p:blipFill>
          <a:blip r:embed="rId12"/>
          <a:stretch>
            <a:fillRect/>
          </a:stretch>
        </p:blipFill>
        <p:spPr>
          <a:xfrm>
            <a:off x="876592" y="5968326"/>
            <a:ext cx="216000" cy="216000"/>
          </a:xfrm>
          <a:prstGeom prst="rect">
            <a:avLst/>
          </a:prstGeom>
        </p:spPr>
      </p:pic>
    </p:spTree>
    <p:extLst>
      <p:ext uri="{BB962C8B-B14F-4D97-AF65-F5344CB8AC3E}">
        <p14:creationId xmlns:p14="http://schemas.microsoft.com/office/powerpoint/2010/main" val="189609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AE80B5A7-D855-46BA-9970-DA41BABEA69F}"/>
              </a:ext>
            </a:extLst>
          </p:cNvPr>
          <p:cNvSpPr/>
          <p:nvPr userDrawn="1"/>
        </p:nvSpPr>
        <p:spPr>
          <a:xfrm>
            <a:off x="6059488" y="0"/>
            <a:ext cx="6132512"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2" name="Título 1"/>
          <p:cNvSpPr>
            <a:spLocks noGrp="1"/>
          </p:cNvSpPr>
          <p:nvPr>
            <p:ph type="title" hasCustomPrompt="1"/>
          </p:nvPr>
        </p:nvSpPr>
        <p:spPr>
          <a:xfrm>
            <a:off x="1400102" y="1473575"/>
            <a:ext cx="4335680" cy="549189"/>
          </a:xfrm>
        </p:spPr>
        <p:txBody>
          <a:bodyPr/>
          <a:lstStyle>
            <a:lvl1pPr>
              <a:defRPr/>
            </a:lvl1pPr>
          </a:lstStyle>
          <a:p>
            <a:r>
              <a:rPr lang="es-ES" dirty="0"/>
              <a:t>Modificar el título</a:t>
            </a:r>
            <a:endParaRPr lang="ca-ES" dirty="0"/>
          </a:p>
        </p:txBody>
      </p:sp>
      <p:sp>
        <p:nvSpPr>
          <p:cNvPr id="3" name="Marcador de contenido 2"/>
          <p:cNvSpPr>
            <a:spLocks noGrp="1"/>
          </p:cNvSpPr>
          <p:nvPr>
            <p:ph idx="1" hasCustomPrompt="1"/>
          </p:nvPr>
        </p:nvSpPr>
        <p:spPr>
          <a:xfrm>
            <a:off x="1400102" y="2239151"/>
            <a:ext cx="4335681" cy="3634049"/>
          </a:xfrm>
          <a:prstGeom prst="rect">
            <a:avLst/>
          </a:prstGeom>
        </p:spPr>
        <p:txBody>
          <a:bodyPr>
            <a:normAutofit/>
          </a:bodyPr>
          <a:lstStyle>
            <a:lvl1pPr marL="0" indent="0">
              <a:lnSpc>
                <a:spcPct val="150000"/>
              </a:lnSpc>
              <a:buNone/>
              <a:defRPr sz="1600"/>
            </a:lvl1pPr>
            <a:lvl2pPr marL="457200" indent="0">
              <a:lnSpc>
                <a:spcPct val="150000"/>
              </a:lnSpc>
              <a:buNone/>
              <a:defRPr sz="1600"/>
            </a:lvl2pPr>
            <a:lvl3pPr>
              <a:lnSpc>
                <a:spcPct val="150000"/>
              </a:lnSpc>
              <a:defRPr sz="1600"/>
            </a:lvl3pPr>
          </a:lstStyle>
          <a:p>
            <a:pPr lvl="0"/>
            <a:r>
              <a:rPr lang="es-ES" dirty="0"/>
              <a:t>Haga clic para modificar el estilo de texto del patrón.</a:t>
            </a:r>
          </a:p>
        </p:txBody>
      </p:sp>
      <p:sp>
        <p:nvSpPr>
          <p:cNvPr id="7" name="Marcador de número de diapositiva 5">
            <a:extLst>
              <a:ext uri="{FF2B5EF4-FFF2-40B4-BE49-F238E27FC236}">
                <a16:creationId xmlns:a16="http://schemas.microsoft.com/office/drawing/2014/main" id="{DA5F44F7-0EEB-400B-AD8A-D5B9D2F16EC4}"/>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cxnSp>
        <p:nvCxnSpPr>
          <p:cNvPr id="9" name="Conector recto 8">
            <a:extLst>
              <a:ext uri="{FF2B5EF4-FFF2-40B4-BE49-F238E27FC236}">
                <a16:creationId xmlns:a16="http://schemas.microsoft.com/office/drawing/2014/main" id="{64154FD7-7774-46F9-82CD-F1C3CD8D8996}"/>
              </a:ext>
            </a:extLst>
          </p:cNvPr>
          <p:cNvCxnSpPr>
            <a:cxnSpLocks/>
          </p:cNvCxnSpPr>
          <p:nvPr userDrawn="1"/>
        </p:nvCxnSpPr>
        <p:spPr>
          <a:xfrm>
            <a:off x="600001"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11" name="Marcador de posición de imagen 2">
            <a:extLst>
              <a:ext uri="{FF2B5EF4-FFF2-40B4-BE49-F238E27FC236}">
                <a16:creationId xmlns:a16="http://schemas.microsoft.com/office/drawing/2014/main" id="{D274DBDB-B885-4768-85BC-3056D1886009}"/>
              </a:ext>
            </a:extLst>
          </p:cNvPr>
          <p:cNvSpPr>
            <a:spLocks noGrp="1"/>
          </p:cNvSpPr>
          <p:nvPr>
            <p:ph type="pic" idx="10"/>
          </p:nvPr>
        </p:nvSpPr>
        <p:spPr>
          <a:xfrm>
            <a:off x="6825672" y="987425"/>
            <a:ext cx="4608946"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ca-ES"/>
          </a:p>
        </p:txBody>
      </p:sp>
      <p:sp>
        <p:nvSpPr>
          <p:cNvPr id="13" name="Marcador de contenido 11">
            <a:extLst>
              <a:ext uri="{FF2B5EF4-FFF2-40B4-BE49-F238E27FC236}">
                <a16:creationId xmlns:a16="http://schemas.microsoft.com/office/drawing/2014/main" id="{EF5B11F9-EE2A-4636-B134-35AABDDA5DE8}"/>
              </a:ext>
            </a:extLst>
          </p:cNvPr>
          <p:cNvSpPr>
            <a:spLocks noGrp="1"/>
          </p:cNvSpPr>
          <p:nvPr>
            <p:ph sz="quarter" idx="11" hasCustomPrompt="1"/>
          </p:nvPr>
        </p:nvSpPr>
        <p:spPr>
          <a:xfrm>
            <a:off x="1400102" y="1062611"/>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270434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AE80B5A7-D855-46BA-9970-DA41BABEA69F}"/>
              </a:ext>
            </a:extLst>
          </p:cNvPr>
          <p:cNvSpPr/>
          <p:nvPr userDrawn="1"/>
        </p:nvSpPr>
        <p:spPr>
          <a:xfrm>
            <a:off x="0" y="0"/>
            <a:ext cx="6132512"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7" name="Marcador de número de diapositiva 5">
            <a:extLst>
              <a:ext uri="{FF2B5EF4-FFF2-40B4-BE49-F238E27FC236}">
                <a16:creationId xmlns:a16="http://schemas.microsoft.com/office/drawing/2014/main" id="{DA5F44F7-0EEB-400B-AD8A-D5B9D2F16EC4}"/>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sp>
        <p:nvSpPr>
          <p:cNvPr id="11" name="Marcador de posición de imagen 2">
            <a:extLst>
              <a:ext uri="{FF2B5EF4-FFF2-40B4-BE49-F238E27FC236}">
                <a16:creationId xmlns:a16="http://schemas.microsoft.com/office/drawing/2014/main" id="{D274DBDB-B885-4768-85BC-3056D1886009}"/>
              </a:ext>
            </a:extLst>
          </p:cNvPr>
          <p:cNvSpPr>
            <a:spLocks noGrp="1"/>
          </p:cNvSpPr>
          <p:nvPr>
            <p:ph type="pic" idx="10"/>
          </p:nvPr>
        </p:nvSpPr>
        <p:spPr>
          <a:xfrm>
            <a:off x="766184" y="987425"/>
            <a:ext cx="4608946"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ca-ES"/>
          </a:p>
        </p:txBody>
      </p:sp>
      <p:sp>
        <p:nvSpPr>
          <p:cNvPr id="16" name="Título 1">
            <a:extLst>
              <a:ext uri="{FF2B5EF4-FFF2-40B4-BE49-F238E27FC236}">
                <a16:creationId xmlns:a16="http://schemas.microsoft.com/office/drawing/2014/main" id="{767F2CC8-DECE-4AE5-933C-76EDD3D2A8E7}"/>
              </a:ext>
            </a:extLst>
          </p:cNvPr>
          <p:cNvSpPr>
            <a:spLocks noGrp="1"/>
          </p:cNvSpPr>
          <p:nvPr>
            <p:ph type="title" hasCustomPrompt="1"/>
          </p:nvPr>
        </p:nvSpPr>
        <p:spPr>
          <a:xfrm>
            <a:off x="6600179" y="1473575"/>
            <a:ext cx="4335680" cy="549189"/>
          </a:xfrm>
        </p:spPr>
        <p:txBody>
          <a:bodyPr/>
          <a:lstStyle>
            <a:lvl1pPr>
              <a:defRPr/>
            </a:lvl1pPr>
          </a:lstStyle>
          <a:p>
            <a:r>
              <a:rPr lang="es-ES" dirty="0"/>
              <a:t>Modificar el título</a:t>
            </a:r>
            <a:endParaRPr lang="ca-ES" dirty="0"/>
          </a:p>
        </p:txBody>
      </p:sp>
      <p:sp>
        <p:nvSpPr>
          <p:cNvPr id="17" name="Marcador de contenido 2">
            <a:extLst>
              <a:ext uri="{FF2B5EF4-FFF2-40B4-BE49-F238E27FC236}">
                <a16:creationId xmlns:a16="http://schemas.microsoft.com/office/drawing/2014/main" id="{696BE52C-CFB4-4B0D-B7C0-54E149D654EE}"/>
              </a:ext>
            </a:extLst>
          </p:cNvPr>
          <p:cNvSpPr>
            <a:spLocks noGrp="1"/>
          </p:cNvSpPr>
          <p:nvPr>
            <p:ph idx="1" hasCustomPrompt="1"/>
          </p:nvPr>
        </p:nvSpPr>
        <p:spPr>
          <a:xfrm>
            <a:off x="6600179" y="2239151"/>
            <a:ext cx="4335681" cy="3634049"/>
          </a:xfrm>
          <a:prstGeom prst="rect">
            <a:avLst/>
          </a:prstGeom>
        </p:spPr>
        <p:txBody>
          <a:bodyPr>
            <a:normAutofit/>
          </a:bodyPr>
          <a:lstStyle>
            <a:lvl1pPr marL="0" indent="0">
              <a:lnSpc>
                <a:spcPct val="150000"/>
              </a:lnSpc>
              <a:buNone/>
              <a:defRPr sz="1600"/>
            </a:lvl1pPr>
            <a:lvl2pPr marL="457200" indent="0">
              <a:lnSpc>
                <a:spcPct val="150000"/>
              </a:lnSpc>
              <a:buNone/>
              <a:defRPr sz="1600"/>
            </a:lvl2pPr>
            <a:lvl3pPr>
              <a:lnSpc>
                <a:spcPct val="150000"/>
              </a:lnSpc>
              <a:defRPr sz="1600"/>
            </a:lvl3pPr>
          </a:lstStyle>
          <a:p>
            <a:pPr lvl="0"/>
            <a:r>
              <a:rPr lang="es-ES" dirty="0"/>
              <a:t>Haga clic para modificar el estilo de texto del patrón.</a:t>
            </a:r>
          </a:p>
        </p:txBody>
      </p:sp>
      <p:cxnSp>
        <p:nvCxnSpPr>
          <p:cNvPr id="18" name="Conector recto 17">
            <a:extLst>
              <a:ext uri="{FF2B5EF4-FFF2-40B4-BE49-F238E27FC236}">
                <a16:creationId xmlns:a16="http://schemas.microsoft.com/office/drawing/2014/main" id="{B01C42A9-0842-4E45-928F-91FE4749F1F9}"/>
              </a:ext>
            </a:extLst>
          </p:cNvPr>
          <p:cNvCxnSpPr>
            <a:cxnSpLocks/>
          </p:cNvCxnSpPr>
          <p:nvPr userDrawn="1"/>
        </p:nvCxnSpPr>
        <p:spPr>
          <a:xfrm>
            <a:off x="5800078"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10" name="Marcador de contenido 11">
            <a:extLst>
              <a:ext uri="{FF2B5EF4-FFF2-40B4-BE49-F238E27FC236}">
                <a16:creationId xmlns:a16="http://schemas.microsoft.com/office/drawing/2014/main" id="{77A270EF-A624-4C8A-A10F-0C6BBB84A397}"/>
              </a:ext>
            </a:extLst>
          </p:cNvPr>
          <p:cNvSpPr>
            <a:spLocks noGrp="1"/>
          </p:cNvSpPr>
          <p:nvPr>
            <p:ph sz="quarter" idx="11" hasCustomPrompt="1"/>
          </p:nvPr>
        </p:nvSpPr>
        <p:spPr>
          <a:xfrm>
            <a:off x="6600179" y="1108385"/>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253332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AE80B5A7-D855-46BA-9970-DA41BABEA69F}"/>
              </a:ext>
            </a:extLst>
          </p:cNvPr>
          <p:cNvSpPr/>
          <p:nvPr userDrawn="1"/>
        </p:nvSpPr>
        <p:spPr>
          <a:xfrm>
            <a:off x="8996218" y="0"/>
            <a:ext cx="3195782"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7" name="Marcador de número de diapositiva 5">
            <a:extLst>
              <a:ext uri="{FF2B5EF4-FFF2-40B4-BE49-F238E27FC236}">
                <a16:creationId xmlns:a16="http://schemas.microsoft.com/office/drawing/2014/main" id="{DA5F44F7-0EEB-400B-AD8A-D5B9D2F16EC4}"/>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cxnSp>
        <p:nvCxnSpPr>
          <p:cNvPr id="9" name="Conector recto 8">
            <a:extLst>
              <a:ext uri="{FF2B5EF4-FFF2-40B4-BE49-F238E27FC236}">
                <a16:creationId xmlns:a16="http://schemas.microsoft.com/office/drawing/2014/main" id="{64154FD7-7774-46F9-82CD-F1C3CD8D8996}"/>
              </a:ext>
            </a:extLst>
          </p:cNvPr>
          <p:cNvCxnSpPr>
            <a:cxnSpLocks/>
          </p:cNvCxnSpPr>
          <p:nvPr userDrawn="1"/>
        </p:nvCxnSpPr>
        <p:spPr>
          <a:xfrm>
            <a:off x="600001"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11" name="Marcador de posición de imagen 2">
            <a:extLst>
              <a:ext uri="{FF2B5EF4-FFF2-40B4-BE49-F238E27FC236}">
                <a16:creationId xmlns:a16="http://schemas.microsoft.com/office/drawing/2014/main" id="{D274DBDB-B885-4768-85BC-3056D1886009}"/>
              </a:ext>
            </a:extLst>
          </p:cNvPr>
          <p:cNvSpPr>
            <a:spLocks noGrp="1"/>
          </p:cNvSpPr>
          <p:nvPr>
            <p:ph type="pic" idx="10"/>
          </p:nvPr>
        </p:nvSpPr>
        <p:spPr>
          <a:xfrm>
            <a:off x="9541163" y="987425"/>
            <a:ext cx="2050835"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ca-ES"/>
          </a:p>
        </p:txBody>
      </p:sp>
      <p:sp>
        <p:nvSpPr>
          <p:cNvPr id="12" name="Título 1">
            <a:extLst>
              <a:ext uri="{FF2B5EF4-FFF2-40B4-BE49-F238E27FC236}">
                <a16:creationId xmlns:a16="http://schemas.microsoft.com/office/drawing/2014/main" id="{185030A5-BD46-4F10-AAE4-5EBDE1F94724}"/>
              </a:ext>
            </a:extLst>
          </p:cNvPr>
          <p:cNvSpPr>
            <a:spLocks noGrp="1"/>
          </p:cNvSpPr>
          <p:nvPr>
            <p:ph type="title" hasCustomPrompt="1"/>
          </p:nvPr>
        </p:nvSpPr>
        <p:spPr>
          <a:xfrm>
            <a:off x="1400101" y="1473575"/>
            <a:ext cx="6884915" cy="549189"/>
          </a:xfrm>
        </p:spPr>
        <p:txBody>
          <a:bodyPr/>
          <a:lstStyle>
            <a:lvl1pPr>
              <a:defRPr/>
            </a:lvl1pPr>
          </a:lstStyle>
          <a:p>
            <a:r>
              <a:rPr lang="es-ES" dirty="0"/>
              <a:t>Modificar el título</a:t>
            </a:r>
            <a:endParaRPr lang="ca-ES" dirty="0"/>
          </a:p>
        </p:txBody>
      </p:sp>
      <p:sp>
        <p:nvSpPr>
          <p:cNvPr id="13" name="Marcador de contenido 2">
            <a:extLst>
              <a:ext uri="{FF2B5EF4-FFF2-40B4-BE49-F238E27FC236}">
                <a16:creationId xmlns:a16="http://schemas.microsoft.com/office/drawing/2014/main" id="{377A0A7C-2D6D-4BF5-A258-D9AD721E2BCC}"/>
              </a:ext>
            </a:extLst>
          </p:cNvPr>
          <p:cNvSpPr>
            <a:spLocks noGrp="1"/>
          </p:cNvSpPr>
          <p:nvPr>
            <p:ph idx="1" hasCustomPrompt="1"/>
          </p:nvPr>
        </p:nvSpPr>
        <p:spPr>
          <a:xfrm>
            <a:off x="1400102" y="2239151"/>
            <a:ext cx="6884916" cy="3634049"/>
          </a:xfrm>
          <a:prstGeom prst="rect">
            <a:avLst/>
          </a:prstGeom>
        </p:spPr>
        <p:txBody>
          <a:bodyPr/>
          <a:lstStyle>
            <a:lvl1pPr marL="0" indent="0">
              <a:buNone/>
              <a:defRPr/>
            </a:lvl1pPr>
          </a:lstStyle>
          <a:p>
            <a:pPr lvl="0"/>
            <a:r>
              <a:rPr lang="es-ES" dirty="0"/>
              <a:t>Haga clic para modificar el estilo de texto del patrón</a:t>
            </a:r>
          </a:p>
        </p:txBody>
      </p:sp>
      <p:sp>
        <p:nvSpPr>
          <p:cNvPr id="14" name="Marcador de contenido 11">
            <a:extLst>
              <a:ext uri="{FF2B5EF4-FFF2-40B4-BE49-F238E27FC236}">
                <a16:creationId xmlns:a16="http://schemas.microsoft.com/office/drawing/2014/main" id="{01BF2F7D-8F0D-47B6-B9B1-E161A1536A22}"/>
              </a:ext>
            </a:extLst>
          </p:cNvPr>
          <p:cNvSpPr>
            <a:spLocks noGrp="1"/>
          </p:cNvSpPr>
          <p:nvPr>
            <p:ph sz="quarter" idx="11" hasCustomPrompt="1"/>
          </p:nvPr>
        </p:nvSpPr>
        <p:spPr>
          <a:xfrm>
            <a:off x="1400102" y="1062611"/>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21708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5" name="Marcador de número de diapositiva 5">
            <a:extLst>
              <a:ext uri="{FF2B5EF4-FFF2-40B4-BE49-F238E27FC236}">
                <a16:creationId xmlns:a16="http://schemas.microsoft.com/office/drawing/2014/main" id="{B9F2B901-9ED7-41FE-8399-4C5900ABA89C}"/>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cxnSp>
        <p:nvCxnSpPr>
          <p:cNvPr id="7" name="Conector recto 6">
            <a:extLst>
              <a:ext uri="{FF2B5EF4-FFF2-40B4-BE49-F238E27FC236}">
                <a16:creationId xmlns:a16="http://schemas.microsoft.com/office/drawing/2014/main" id="{F1F008AB-65CD-4E4F-927C-7D02834788EF}"/>
              </a:ext>
            </a:extLst>
          </p:cNvPr>
          <p:cNvCxnSpPr>
            <a:cxnSpLocks/>
          </p:cNvCxnSpPr>
          <p:nvPr userDrawn="1"/>
        </p:nvCxnSpPr>
        <p:spPr>
          <a:xfrm>
            <a:off x="600001"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10" name="Título 1">
            <a:extLst>
              <a:ext uri="{FF2B5EF4-FFF2-40B4-BE49-F238E27FC236}">
                <a16:creationId xmlns:a16="http://schemas.microsoft.com/office/drawing/2014/main" id="{55EE1933-8D23-4FC9-A13C-BDEF6FC9E532}"/>
              </a:ext>
            </a:extLst>
          </p:cNvPr>
          <p:cNvSpPr>
            <a:spLocks noGrp="1"/>
          </p:cNvSpPr>
          <p:nvPr>
            <p:ph type="title" hasCustomPrompt="1"/>
          </p:nvPr>
        </p:nvSpPr>
        <p:spPr>
          <a:xfrm>
            <a:off x="1400102" y="1473575"/>
            <a:ext cx="10025280" cy="549189"/>
          </a:xfrm>
        </p:spPr>
        <p:txBody>
          <a:bodyPr/>
          <a:lstStyle>
            <a:lvl1pPr>
              <a:defRPr/>
            </a:lvl1pPr>
          </a:lstStyle>
          <a:p>
            <a:r>
              <a:rPr lang="es-ES" dirty="0"/>
              <a:t>Modificar el título</a:t>
            </a:r>
            <a:endParaRPr lang="ca-ES" dirty="0"/>
          </a:p>
        </p:txBody>
      </p:sp>
      <p:sp>
        <p:nvSpPr>
          <p:cNvPr id="11" name="Marcador de contenido 2">
            <a:extLst>
              <a:ext uri="{FF2B5EF4-FFF2-40B4-BE49-F238E27FC236}">
                <a16:creationId xmlns:a16="http://schemas.microsoft.com/office/drawing/2014/main" id="{A73C5160-BBA8-43C0-BCF6-92F14EBEC6BB}"/>
              </a:ext>
            </a:extLst>
          </p:cNvPr>
          <p:cNvSpPr>
            <a:spLocks noGrp="1"/>
          </p:cNvSpPr>
          <p:nvPr>
            <p:ph idx="1" hasCustomPrompt="1"/>
          </p:nvPr>
        </p:nvSpPr>
        <p:spPr>
          <a:xfrm>
            <a:off x="1400102" y="2239151"/>
            <a:ext cx="10025282" cy="3634049"/>
          </a:xfrm>
          <a:prstGeom prst="rect">
            <a:avLst/>
          </a:prstGeom>
        </p:spPr>
        <p:txBody>
          <a:bodyPr/>
          <a:lstStyle>
            <a:lvl1pPr marL="0" indent="0">
              <a:buNone/>
              <a:defRPr/>
            </a:lvl1pPr>
          </a:lstStyle>
          <a:p>
            <a:pPr lvl="0"/>
            <a:r>
              <a:rPr lang="es-ES" dirty="0"/>
              <a:t>Haga clic para modificar el estilo de texto del patrón</a:t>
            </a:r>
          </a:p>
        </p:txBody>
      </p:sp>
      <p:sp>
        <p:nvSpPr>
          <p:cNvPr id="9" name="Marcador de contenido 11">
            <a:extLst>
              <a:ext uri="{FF2B5EF4-FFF2-40B4-BE49-F238E27FC236}">
                <a16:creationId xmlns:a16="http://schemas.microsoft.com/office/drawing/2014/main" id="{41F2B8D5-B4FE-4B6E-9C15-A34AA8B8E6F6}"/>
              </a:ext>
            </a:extLst>
          </p:cNvPr>
          <p:cNvSpPr>
            <a:spLocks noGrp="1"/>
          </p:cNvSpPr>
          <p:nvPr>
            <p:ph sz="quarter" idx="11" hasCustomPrompt="1"/>
          </p:nvPr>
        </p:nvSpPr>
        <p:spPr>
          <a:xfrm>
            <a:off x="1400102" y="1062611"/>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1365865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En blanco">
    <p:spTree>
      <p:nvGrpSpPr>
        <p:cNvPr id="1" name=""/>
        <p:cNvGrpSpPr/>
        <p:nvPr/>
      </p:nvGrpSpPr>
      <p:grpSpPr>
        <a:xfrm>
          <a:off x="0" y="0"/>
          <a:ext cx="0" cy="0"/>
          <a:chOff x="0" y="0"/>
          <a:chExt cx="0" cy="0"/>
        </a:xfrm>
      </p:grpSpPr>
      <p:sp>
        <p:nvSpPr>
          <p:cNvPr id="5" name="Marcador de número de diapositiva 5">
            <a:extLst>
              <a:ext uri="{FF2B5EF4-FFF2-40B4-BE49-F238E27FC236}">
                <a16:creationId xmlns:a16="http://schemas.microsoft.com/office/drawing/2014/main" id="{B9F2B901-9ED7-41FE-8399-4C5900ABA89C}"/>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cxnSp>
        <p:nvCxnSpPr>
          <p:cNvPr id="7" name="Conector recto 6">
            <a:extLst>
              <a:ext uri="{FF2B5EF4-FFF2-40B4-BE49-F238E27FC236}">
                <a16:creationId xmlns:a16="http://schemas.microsoft.com/office/drawing/2014/main" id="{F1F008AB-65CD-4E4F-927C-7D02834788EF}"/>
              </a:ext>
            </a:extLst>
          </p:cNvPr>
          <p:cNvCxnSpPr>
            <a:cxnSpLocks/>
          </p:cNvCxnSpPr>
          <p:nvPr userDrawn="1"/>
        </p:nvCxnSpPr>
        <p:spPr>
          <a:xfrm>
            <a:off x="600001"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13" name="Rectángulo 12">
            <a:extLst>
              <a:ext uri="{FF2B5EF4-FFF2-40B4-BE49-F238E27FC236}">
                <a16:creationId xmlns:a16="http://schemas.microsoft.com/office/drawing/2014/main" id="{9CC76193-6C0A-42D1-AD6C-658E0392D1AD}"/>
              </a:ext>
            </a:extLst>
          </p:cNvPr>
          <p:cNvSpPr/>
          <p:nvPr userDrawn="1"/>
        </p:nvSpPr>
        <p:spPr>
          <a:xfrm>
            <a:off x="1" y="3085545"/>
            <a:ext cx="12242406" cy="378959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14" name="Rectángulo: esquinas redondeadas 13">
            <a:extLst>
              <a:ext uri="{FF2B5EF4-FFF2-40B4-BE49-F238E27FC236}">
                <a16:creationId xmlns:a16="http://schemas.microsoft.com/office/drawing/2014/main" id="{F7187B17-32B1-4BF3-9425-646E9591B5F1}"/>
              </a:ext>
            </a:extLst>
          </p:cNvPr>
          <p:cNvSpPr/>
          <p:nvPr userDrawn="1"/>
        </p:nvSpPr>
        <p:spPr>
          <a:xfrm rot="10800000">
            <a:off x="4520234" y="3429055"/>
            <a:ext cx="3222000" cy="2833200"/>
          </a:xfrm>
          <a:prstGeom prst="roundRect">
            <a:avLst>
              <a:gd name="adj" fmla="val 10049"/>
            </a:avLst>
          </a:prstGeom>
          <a:solidFill>
            <a:schemeClr val="bg1"/>
          </a:solidFill>
          <a:ln>
            <a:noFill/>
          </a:ln>
          <a:effectLst>
            <a:outerShdw blurRad="342900" dist="2540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t> </a:t>
            </a:r>
          </a:p>
        </p:txBody>
      </p:sp>
      <p:sp>
        <p:nvSpPr>
          <p:cNvPr id="15" name="Rectángulo: esquinas redondeadas 14">
            <a:extLst>
              <a:ext uri="{FF2B5EF4-FFF2-40B4-BE49-F238E27FC236}">
                <a16:creationId xmlns:a16="http://schemas.microsoft.com/office/drawing/2014/main" id="{FD005A8B-4A19-4DC4-8DA7-003BB62AE422}"/>
              </a:ext>
            </a:extLst>
          </p:cNvPr>
          <p:cNvSpPr/>
          <p:nvPr userDrawn="1"/>
        </p:nvSpPr>
        <p:spPr>
          <a:xfrm rot="10800000">
            <a:off x="8261078" y="3429000"/>
            <a:ext cx="3225600" cy="2833200"/>
          </a:xfrm>
          <a:prstGeom prst="roundRect">
            <a:avLst>
              <a:gd name="adj" fmla="val 10049"/>
            </a:avLst>
          </a:prstGeom>
          <a:solidFill>
            <a:schemeClr val="bg1"/>
          </a:solidFill>
          <a:ln>
            <a:noFill/>
          </a:ln>
          <a:effectLst>
            <a:outerShdw blurRad="342900" dist="2540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t> </a:t>
            </a:r>
          </a:p>
        </p:txBody>
      </p:sp>
      <p:sp>
        <p:nvSpPr>
          <p:cNvPr id="16" name="Rectángulo: esquinas redondeadas 15">
            <a:extLst>
              <a:ext uri="{FF2B5EF4-FFF2-40B4-BE49-F238E27FC236}">
                <a16:creationId xmlns:a16="http://schemas.microsoft.com/office/drawing/2014/main" id="{DC53E433-FF03-4892-9817-AF2180F3D1B3}"/>
              </a:ext>
            </a:extLst>
          </p:cNvPr>
          <p:cNvSpPr/>
          <p:nvPr userDrawn="1"/>
        </p:nvSpPr>
        <p:spPr>
          <a:xfrm rot="10800000">
            <a:off x="775155" y="3429000"/>
            <a:ext cx="3226234" cy="2833255"/>
          </a:xfrm>
          <a:prstGeom prst="roundRect">
            <a:avLst>
              <a:gd name="adj" fmla="val 10049"/>
            </a:avLst>
          </a:prstGeom>
          <a:solidFill>
            <a:schemeClr val="bg1"/>
          </a:solidFill>
          <a:ln>
            <a:noFill/>
          </a:ln>
          <a:effectLst>
            <a:outerShdw blurRad="342900" dist="2540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cxnSp>
        <p:nvCxnSpPr>
          <p:cNvPr id="17" name="Conector recto 16">
            <a:extLst>
              <a:ext uri="{FF2B5EF4-FFF2-40B4-BE49-F238E27FC236}">
                <a16:creationId xmlns:a16="http://schemas.microsoft.com/office/drawing/2014/main" id="{AA1E3AD6-1295-4106-BF04-A403DF8E4DE9}"/>
              </a:ext>
            </a:extLst>
          </p:cNvPr>
          <p:cNvCxnSpPr>
            <a:cxnSpLocks/>
          </p:cNvCxnSpPr>
          <p:nvPr userDrawn="1"/>
        </p:nvCxnSpPr>
        <p:spPr>
          <a:xfrm>
            <a:off x="0" y="6513369"/>
            <a:ext cx="122424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Gráfico 17">
            <a:extLst>
              <a:ext uri="{FF2B5EF4-FFF2-40B4-BE49-F238E27FC236}">
                <a16:creationId xmlns:a16="http://schemas.microsoft.com/office/drawing/2014/main" id="{9FB4725F-5D06-42C8-A2E9-8CCFBBB4D32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2107197" y="6372390"/>
            <a:ext cx="304800" cy="304800"/>
          </a:xfrm>
          <a:prstGeom prst="rect">
            <a:avLst/>
          </a:prstGeom>
        </p:spPr>
      </p:pic>
      <p:pic>
        <p:nvPicPr>
          <p:cNvPr id="19" name="Gráfico 18">
            <a:extLst>
              <a:ext uri="{FF2B5EF4-FFF2-40B4-BE49-F238E27FC236}">
                <a16:creationId xmlns:a16="http://schemas.microsoft.com/office/drawing/2014/main" id="{A8B50D71-F3C4-4545-911F-3BC55D1DC3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5943600" y="6372390"/>
            <a:ext cx="304800" cy="304800"/>
          </a:xfrm>
          <a:prstGeom prst="rect">
            <a:avLst/>
          </a:prstGeom>
        </p:spPr>
      </p:pic>
      <p:pic>
        <p:nvPicPr>
          <p:cNvPr id="20" name="Gráfico 19">
            <a:extLst>
              <a:ext uri="{FF2B5EF4-FFF2-40B4-BE49-F238E27FC236}">
                <a16:creationId xmlns:a16="http://schemas.microsoft.com/office/drawing/2014/main" id="{882F72D4-EA2E-40DB-829C-A249C7C3456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9721478" y="6360969"/>
            <a:ext cx="304800" cy="304800"/>
          </a:xfrm>
          <a:prstGeom prst="rect">
            <a:avLst/>
          </a:prstGeom>
        </p:spPr>
      </p:pic>
      <p:sp>
        <p:nvSpPr>
          <p:cNvPr id="21" name="Título 1">
            <a:extLst>
              <a:ext uri="{FF2B5EF4-FFF2-40B4-BE49-F238E27FC236}">
                <a16:creationId xmlns:a16="http://schemas.microsoft.com/office/drawing/2014/main" id="{5D843525-551D-4180-8F4C-6B65F2C65AC9}"/>
              </a:ext>
            </a:extLst>
          </p:cNvPr>
          <p:cNvSpPr>
            <a:spLocks noGrp="1"/>
          </p:cNvSpPr>
          <p:nvPr>
            <p:ph type="title" hasCustomPrompt="1"/>
          </p:nvPr>
        </p:nvSpPr>
        <p:spPr>
          <a:xfrm>
            <a:off x="1400102" y="1473575"/>
            <a:ext cx="9923680" cy="549189"/>
          </a:xfrm>
        </p:spPr>
        <p:txBody>
          <a:bodyPr/>
          <a:lstStyle>
            <a:lvl1pPr>
              <a:defRPr/>
            </a:lvl1pPr>
          </a:lstStyle>
          <a:p>
            <a:r>
              <a:rPr lang="es-ES" dirty="0"/>
              <a:t>Modificar el título</a:t>
            </a:r>
            <a:endParaRPr lang="ca-ES" dirty="0"/>
          </a:p>
        </p:txBody>
      </p:sp>
      <p:sp>
        <p:nvSpPr>
          <p:cNvPr id="22" name="Marcador de contenido 2">
            <a:extLst>
              <a:ext uri="{FF2B5EF4-FFF2-40B4-BE49-F238E27FC236}">
                <a16:creationId xmlns:a16="http://schemas.microsoft.com/office/drawing/2014/main" id="{26996E26-8600-4F91-9274-4FFEDFE5C808}"/>
              </a:ext>
            </a:extLst>
          </p:cNvPr>
          <p:cNvSpPr>
            <a:spLocks noGrp="1"/>
          </p:cNvSpPr>
          <p:nvPr>
            <p:ph idx="1" hasCustomPrompt="1"/>
          </p:nvPr>
        </p:nvSpPr>
        <p:spPr>
          <a:xfrm>
            <a:off x="1400102" y="2239152"/>
            <a:ext cx="9923680" cy="484621"/>
          </a:xfrm>
          <a:prstGeom prst="rect">
            <a:avLst/>
          </a:prstGeom>
        </p:spPr>
        <p:txBody>
          <a:bodyPr/>
          <a:lstStyle>
            <a:lvl1pPr marL="0" indent="0">
              <a:buNone/>
              <a:defRPr/>
            </a:lvl1pPr>
          </a:lstStyle>
          <a:p>
            <a:pPr lvl="0"/>
            <a:r>
              <a:rPr lang="es-ES" dirty="0"/>
              <a:t>Haga clic para modificar el estilo de texto del patrón</a:t>
            </a:r>
          </a:p>
        </p:txBody>
      </p:sp>
      <p:sp>
        <p:nvSpPr>
          <p:cNvPr id="23" name="Marcador de contenido 11">
            <a:extLst>
              <a:ext uri="{FF2B5EF4-FFF2-40B4-BE49-F238E27FC236}">
                <a16:creationId xmlns:a16="http://schemas.microsoft.com/office/drawing/2014/main" id="{170BEE31-38CC-459E-AB78-2F4BB1362BB0}"/>
              </a:ext>
            </a:extLst>
          </p:cNvPr>
          <p:cNvSpPr>
            <a:spLocks noGrp="1"/>
          </p:cNvSpPr>
          <p:nvPr>
            <p:ph sz="quarter" idx="11" hasCustomPrompt="1"/>
          </p:nvPr>
        </p:nvSpPr>
        <p:spPr>
          <a:xfrm>
            <a:off x="1400102" y="1062611"/>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875643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En blanco">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4237B06E-68EC-4477-9858-A1EF459C1547}"/>
              </a:ext>
            </a:extLst>
          </p:cNvPr>
          <p:cNvSpPr/>
          <p:nvPr userDrawn="1"/>
        </p:nvSpPr>
        <p:spPr>
          <a:xfrm>
            <a:off x="11472" y="1220143"/>
            <a:ext cx="5494789" cy="563785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4" name="Rectángulo: esquinas redondeadas 23">
            <a:extLst>
              <a:ext uri="{FF2B5EF4-FFF2-40B4-BE49-F238E27FC236}">
                <a16:creationId xmlns:a16="http://schemas.microsoft.com/office/drawing/2014/main" id="{70EF296C-98E0-4E1B-9B58-38E7C28B19E4}"/>
              </a:ext>
            </a:extLst>
          </p:cNvPr>
          <p:cNvSpPr/>
          <p:nvPr userDrawn="1"/>
        </p:nvSpPr>
        <p:spPr>
          <a:xfrm rot="10800000">
            <a:off x="4456292" y="3099940"/>
            <a:ext cx="2691610" cy="3379810"/>
          </a:xfrm>
          <a:prstGeom prst="roundRect">
            <a:avLst>
              <a:gd name="adj" fmla="val 10049"/>
            </a:avLst>
          </a:prstGeom>
          <a:solidFill>
            <a:schemeClr val="bg1"/>
          </a:solidFill>
          <a:ln>
            <a:noFill/>
          </a:ln>
          <a:effectLst>
            <a:outerShdw blurRad="342900" dist="2540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5" name="Rectángulo: esquinas redondeadas 24">
            <a:extLst>
              <a:ext uri="{FF2B5EF4-FFF2-40B4-BE49-F238E27FC236}">
                <a16:creationId xmlns:a16="http://schemas.microsoft.com/office/drawing/2014/main" id="{56BC7BE6-9086-42C9-863E-5C10071562F0}"/>
              </a:ext>
            </a:extLst>
          </p:cNvPr>
          <p:cNvSpPr/>
          <p:nvPr userDrawn="1"/>
        </p:nvSpPr>
        <p:spPr>
          <a:xfrm rot="10800000">
            <a:off x="1437045" y="3102814"/>
            <a:ext cx="2691610" cy="3379810"/>
          </a:xfrm>
          <a:prstGeom prst="roundRect">
            <a:avLst>
              <a:gd name="adj" fmla="val 10049"/>
            </a:avLst>
          </a:prstGeom>
          <a:solidFill>
            <a:schemeClr val="bg1"/>
          </a:solidFill>
          <a:ln>
            <a:noFill/>
          </a:ln>
          <a:effectLst>
            <a:outerShdw blurRad="342900" dist="2540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 name="Marcador de número de diapositiva 5">
            <a:extLst>
              <a:ext uri="{FF2B5EF4-FFF2-40B4-BE49-F238E27FC236}">
                <a16:creationId xmlns:a16="http://schemas.microsoft.com/office/drawing/2014/main" id="{B9F2B901-9ED7-41FE-8399-4C5900ABA89C}"/>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cxnSp>
        <p:nvCxnSpPr>
          <p:cNvPr id="7" name="Conector recto 6">
            <a:extLst>
              <a:ext uri="{FF2B5EF4-FFF2-40B4-BE49-F238E27FC236}">
                <a16:creationId xmlns:a16="http://schemas.microsoft.com/office/drawing/2014/main" id="{F1F008AB-65CD-4E4F-927C-7D02834788EF}"/>
              </a:ext>
            </a:extLst>
          </p:cNvPr>
          <p:cNvCxnSpPr>
            <a:cxnSpLocks/>
          </p:cNvCxnSpPr>
          <p:nvPr userDrawn="1"/>
        </p:nvCxnSpPr>
        <p:spPr>
          <a:xfrm>
            <a:off x="600001"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21" name="Título 1">
            <a:extLst>
              <a:ext uri="{FF2B5EF4-FFF2-40B4-BE49-F238E27FC236}">
                <a16:creationId xmlns:a16="http://schemas.microsoft.com/office/drawing/2014/main" id="{5D843525-551D-4180-8F4C-6B65F2C65AC9}"/>
              </a:ext>
            </a:extLst>
          </p:cNvPr>
          <p:cNvSpPr>
            <a:spLocks noGrp="1"/>
          </p:cNvSpPr>
          <p:nvPr>
            <p:ph type="title" hasCustomPrompt="1"/>
          </p:nvPr>
        </p:nvSpPr>
        <p:spPr>
          <a:xfrm>
            <a:off x="1400102" y="1473575"/>
            <a:ext cx="7152771" cy="549189"/>
          </a:xfrm>
        </p:spPr>
        <p:txBody>
          <a:bodyPr/>
          <a:lstStyle>
            <a:lvl1pPr>
              <a:defRPr/>
            </a:lvl1pPr>
          </a:lstStyle>
          <a:p>
            <a:r>
              <a:rPr lang="es-ES" dirty="0"/>
              <a:t>Modificar el título</a:t>
            </a:r>
            <a:endParaRPr lang="ca-ES" dirty="0"/>
          </a:p>
        </p:txBody>
      </p:sp>
      <p:sp>
        <p:nvSpPr>
          <p:cNvPr id="22" name="Marcador de contenido 2">
            <a:extLst>
              <a:ext uri="{FF2B5EF4-FFF2-40B4-BE49-F238E27FC236}">
                <a16:creationId xmlns:a16="http://schemas.microsoft.com/office/drawing/2014/main" id="{26996E26-8600-4F91-9274-4FFEDFE5C808}"/>
              </a:ext>
            </a:extLst>
          </p:cNvPr>
          <p:cNvSpPr>
            <a:spLocks noGrp="1"/>
          </p:cNvSpPr>
          <p:nvPr>
            <p:ph idx="1" hasCustomPrompt="1"/>
          </p:nvPr>
        </p:nvSpPr>
        <p:spPr>
          <a:xfrm>
            <a:off x="1400102" y="2239152"/>
            <a:ext cx="7152771" cy="614884"/>
          </a:xfrm>
          <a:prstGeom prst="rect">
            <a:avLst/>
          </a:prstGeom>
        </p:spPr>
        <p:txBody>
          <a:bodyPr/>
          <a:lstStyle>
            <a:lvl1pPr marL="0" indent="0">
              <a:buNone/>
              <a:defRPr/>
            </a:lvl1pPr>
          </a:lstStyle>
          <a:p>
            <a:pPr lvl="0"/>
            <a:r>
              <a:rPr lang="es-ES" dirty="0"/>
              <a:t>Haga clic para modificar el estilo de texto del patrón</a:t>
            </a:r>
          </a:p>
        </p:txBody>
      </p:sp>
      <p:sp>
        <p:nvSpPr>
          <p:cNvPr id="26" name="Marcador de posición de imagen 2">
            <a:extLst>
              <a:ext uri="{FF2B5EF4-FFF2-40B4-BE49-F238E27FC236}">
                <a16:creationId xmlns:a16="http://schemas.microsoft.com/office/drawing/2014/main" id="{67EA97D1-0B40-497A-8438-702E76D30F13}"/>
              </a:ext>
            </a:extLst>
          </p:cNvPr>
          <p:cNvSpPr>
            <a:spLocks noGrp="1"/>
          </p:cNvSpPr>
          <p:nvPr>
            <p:ph type="pic" idx="10"/>
          </p:nvPr>
        </p:nvSpPr>
        <p:spPr>
          <a:xfrm>
            <a:off x="9541163" y="987425"/>
            <a:ext cx="2050835"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ca-ES"/>
          </a:p>
        </p:txBody>
      </p:sp>
      <p:sp>
        <p:nvSpPr>
          <p:cNvPr id="11" name="Marcador de contenido 11">
            <a:extLst>
              <a:ext uri="{FF2B5EF4-FFF2-40B4-BE49-F238E27FC236}">
                <a16:creationId xmlns:a16="http://schemas.microsoft.com/office/drawing/2014/main" id="{0C140F47-A066-408E-8550-576F76C08FA5}"/>
              </a:ext>
            </a:extLst>
          </p:cNvPr>
          <p:cNvSpPr>
            <a:spLocks noGrp="1"/>
          </p:cNvSpPr>
          <p:nvPr>
            <p:ph sz="quarter" idx="11" hasCustomPrompt="1"/>
          </p:nvPr>
        </p:nvSpPr>
        <p:spPr>
          <a:xfrm>
            <a:off x="1400102" y="1062611"/>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3897389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sp>
        <p:nvSpPr>
          <p:cNvPr id="5" name="Marcador de número de diapositiva 5">
            <a:extLst>
              <a:ext uri="{FF2B5EF4-FFF2-40B4-BE49-F238E27FC236}">
                <a16:creationId xmlns:a16="http://schemas.microsoft.com/office/drawing/2014/main" id="{B9F2B901-9ED7-41FE-8399-4C5900ABA89C}"/>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pic>
        <p:nvPicPr>
          <p:cNvPr id="3" name="Imagen 2" descr="Imagen que contiene tabla, cuarto&#10;&#10;Descripción generada automáticamente">
            <a:extLst>
              <a:ext uri="{FF2B5EF4-FFF2-40B4-BE49-F238E27FC236}">
                <a16:creationId xmlns:a16="http://schemas.microsoft.com/office/drawing/2014/main" id="{57A048EA-6177-45D8-A3D6-A7DBEB36BD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44"/>
            <a:ext cx="12192000" cy="6849756"/>
          </a:xfrm>
          <a:prstGeom prst="rect">
            <a:avLst/>
          </a:prstGeom>
        </p:spPr>
      </p:pic>
      <p:cxnSp>
        <p:nvCxnSpPr>
          <p:cNvPr id="6" name="Conector recto 5">
            <a:extLst>
              <a:ext uri="{FF2B5EF4-FFF2-40B4-BE49-F238E27FC236}">
                <a16:creationId xmlns:a16="http://schemas.microsoft.com/office/drawing/2014/main" id="{9A101C5C-9F96-44E4-9F2E-EFA13F272E1A}"/>
              </a:ext>
            </a:extLst>
          </p:cNvPr>
          <p:cNvCxnSpPr>
            <a:cxnSpLocks/>
          </p:cNvCxnSpPr>
          <p:nvPr userDrawn="1"/>
        </p:nvCxnSpPr>
        <p:spPr>
          <a:xfrm>
            <a:off x="5414154" y="3532817"/>
            <a:ext cx="66748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Marcador de contenido 11">
            <a:extLst>
              <a:ext uri="{FF2B5EF4-FFF2-40B4-BE49-F238E27FC236}">
                <a16:creationId xmlns:a16="http://schemas.microsoft.com/office/drawing/2014/main" id="{721F7989-0177-4965-86DB-27F4C3E1A6E6}"/>
              </a:ext>
            </a:extLst>
          </p:cNvPr>
          <p:cNvSpPr>
            <a:spLocks noGrp="1"/>
          </p:cNvSpPr>
          <p:nvPr>
            <p:ph sz="quarter" idx="11" hasCustomPrompt="1"/>
          </p:nvPr>
        </p:nvSpPr>
        <p:spPr>
          <a:xfrm>
            <a:off x="2958446" y="3383789"/>
            <a:ext cx="2300287" cy="297606"/>
          </a:xfrm>
        </p:spPr>
        <p:txBody>
          <a:bodyPr/>
          <a:lstStyle>
            <a:lvl1pPr algn="r">
              <a:defRPr b="1">
                <a:solidFill>
                  <a:schemeClr val="bg1"/>
                </a:solidFill>
              </a:defRPr>
            </a:lvl1pPr>
          </a:lstStyle>
          <a:p>
            <a:pPr lvl="0"/>
            <a:r>
              <a:rPr lang="es-ES" dirty="0" err="1"/>
              <a:t>Subítulo</a:t>
            </a:r>
            <a:endParaRPr lang="ca-ES" dirty="0"/>
          </a:p>
        </p:txBody>
      </p:sp>
      <p:sp>
        <p:nvSpPr>
          <p:cNvPr id="9" name="Marcador de contenido 11">
            <a:extLst>
              <a:ext uri="{FF2B5EF4-FFF2-40B4-BE49-F238E27FC236}">
                <a16:creationId xmlns:a16="http://schemas.microsoft.com/office/drawing/2014/main" id="{570B63BA-E895-4D84-A0A9-15A4C6099412}"/>
              </a:ext>
            </a:extLst>
          </p:cNvPr>
          <p:cNvSpPr>
            <a:spLocks noGrp="1"/>
          </p:cNvSpPr>
          <p:nvPr>
            <p:ph sz="quarter" idx="12" hasCustomPrompt="1"/>
          </p:nvPr>
        </p:nvSpPr>
        <p:spPr>
          <a:xfrm>
            <a:off x="3795713" y="3831568"/>
            <a:ext cx="2300287" cy="444209"/>
          </a:xfrm>
        </p:spPr>
        <p:txBody>
          <a:bodyPr>
            <a:noAutofit/>
          </a:bodyPr>
          <a:lstStyle>
            <a:lvl1pPr algn="r">
              <a:defRPr sz="3200" b="1">
                <a:solidFill>
                  <a:schemeClr val="bg1"/>
                </a:solidFill>
                <a:latin typeface="+mn-lt"/>
              </a:defRPr>
            </a:lvl1pPr>
          </a:lstStyle>
          <a:p>
            <a:pPr lvl="0"/>
            <a:r>
              <a:rPr lang="es-ES" dirty="0"/>
              <a:t>Título</a:t>
            </a:r>
            <a:endParaRPr lang="ca-ES" dirty="0"/>
          </a:p>
        </p:txBody>
      </p:sp>
    </p:spTree>
    <p:extLst>
      <p:ext uri="{BB962C8B-B14F-4D97-AF65-F5344CB8AC3E}">
        <p14:creationId xmlns:p14="http://schemas.microsoft.com/office/powerpoint/2010/main" val="2893268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4_En blanco">
    <p:spTree>
      <p:nvGrpSpPr>
        <p:cNvPr id="1" name=""/>
        <p:cNvGrpSpPr/>
        <p:nvPr/>
      </p:nvGrpSpPr>
      <p:grpSpPr>
        <a:xfrm>
          <a:off x="0" y="0"/>
          <a:ext cx="0" cy="0"/>
          <a:chOff x="0" y="0"/>
          <a:chExt cx="0" cy="0"/>
        </a:xfrm>
      </p:grpSpPr>
      <p:sp>
        <p:nvSpPr>
          <p:cNvPr id="5" name="Marcador de número de diapositiva 5">
            <a:extLst>
              <a:ext uri="{FF2B5EF4-FFF2-40B4-BE49-F238E27FC236}">
                <a16:creationId xmlns:a16="http://schemas.microsoft.com/office/drawing/2014/main" id="{B9F2B901-9ED7-41FE-8399-4C5900ABA89C}"/>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spTree>
    <p:extLst>
      <p:ext uri="{BB962C8B-B14F-4D97-AF65-F5344CB8AC3E}">
        <p14:creationId xmlns:p14="http://schemas.microsoft.com/office/powerpoint/2010/main" val="3405018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873211"/>
            <a:ext cx="10515600" cy="817477"/>
          </a:xfrm>
          <a:prstGeom prst="rect">
            <a:avLst/>
          </a:prstGeom>
        </p:spPr>
        <p:txBody>
          <a:bodyPr vert="horz" lIns="91440" tIns="45720" rIns="91440" bIns="45720" rtlCol="0" anchor="ctr">
            <a:normAutofit/>
          </a:bodyPr>
          <a:lstStyle/>
          <a:p>
            <a:r>
              <a:rPr lang="es-ES" dirty="0"/>
              <a:t>Haga clic para modificar el estilo de título del patrón</a:t>
            </a:r>
            <a:endParaRPr lang="ca-ES"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el estilo de texto del patrón.</a:t>
            </a:r>
          </a:p>
        </p:txBody>
      </p:sp>
      <p:sp>
        <p:nvSpPr>
          <p:cNvPr id="6" name="Marcador de número de diapositiva 5"/>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spTree>
    <p:extLst>
      <p:ext uri="{BB962C8B-B14F-4D97-AF65-F5344CB8AC3E}">
        <p14:creationId xmlns:p14="http://schemas.microsoft.com/office/powerpoint/2010/main" val="1988408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6" r:id="rId4"/>
    <p:sldLayoutId id="2147483655" r:id="rId5"/>
    <p:sldLayoutId id="2147483658" r:id="rId6"/>
    <p:sldLayoutId id="2147483659" r:id="rId7"/>
    <p:sldLayoutId id="2147483657" r:id="rId8"/>
    <p:sldLayoutId id="2147483660" r:id="rId9"/>
    <p:sldLayoutId id="2147483662" r:id="rId10"/>
  </p:sldLayoutIdLst>
  <p:hf hdr="0" ftr="0" dt="0"/>
  <p:txStyles>
    <p:titleStyle>
      <a:lvl1pPr algn="l" defTabSz="914400" rtl="0" eaLnBrk="1" latinLnBrk="0" hangingPunct="1">
        <a:lnSpc>
          <a:spcPct val="90000"/>
        </a:lnSpc>
        <a:spcBef>
          <a:spcPct val="0"/>
        </a:spcBef>
        <a:buNone/>
        <a:defRPr sz="3200" b="1" kern="1200">
          <a:solidFill>
            <a:schemeClr val="tx1"/>
          </a:solidFill>
          <a:latin typeface="+mn-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Grotesque Light" panose="020B0304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Grotesque Light" panose="020B0304020202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Grotesque Light" panose="020B0304020202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Grotesque Light" panose="020B0304020202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Grotesque Light" panose="020B03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youtube.com/watch?v=BtJAsvJOlhM&amp;ab_channel=ACloudGur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3FF489-6E00-4FD3-BEDD-B285CF3549B3}"/>
              </a:ext>
            </a:extLst>
          </p:cNvPr>
          <p:cNvSpPr>
            <a:spLocks noGrp="1"/>
          </p:cNvSpPr>
          <p:nvPr>
            <p:ph type="title"/>
          </p:nvPr>
        </p:nvSpPr>
        <p:spPr/>
        <p:txBody>
          <a:bodyPr/>
          <a:lstStyle/>
          <a:p>
            <a:r>
              <a:rPr lang="es-ES" dirty="0"/>
              <a:t>Herramientas de desarrollo Cloud en AWS</a:t>
            </a:r>
            <a:br>
              <a:rPr lang="es-ES" dirty="0"/>
            </a:br>
            <a:br>
              <a:rPr lang="es-ES" dirty="0"/>
            </a:br>
            <a:r>
              <a:rPr lang="es-ES" sz="2800" dirty="0" err="1"/>
              <a:t>AWS</a:t>
            </a:r>
            <a:endParaRPr lang="es-ES" dirty="0"/>
          </a:p>
        </p:txBody>
      </p:sp>
    </p:spTree>
    <p:extLst>
      <p:ext uri="{BB962C8B-B14F-4D97-AF65-F5344CB8AC3E}">
        <p14:creationId xmlns:p14="http://schemas.microsoft.com/office/powerpoint/2010/main" val="1306905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a:xfrm>
            <a:off x="1400102" y="1452746"/>
            <a:ext cx="4969428" cy="549189"/>
          </a:xfrm>
        </p:spPr>
        <p:txBody>
          <a:bodyPr>
            <a:noAutofit/>
          </a:bodyPr>
          <a:lstStyle/>
          <a:p>
            <a:r>
              <a:rPr lang="es-ES" u="sng" dirty="0"/>
              <a:t>CONEXIÓN DESDE LA MV</a:t>
            </a:r>
            <a:endParaRPr lang="es-ES" dirty="0"/>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a:xfrm>
            <a:off x="1400102" y="2150840"/>
            <a:ext cx="4856345" cy="4388072"/>
          </a:xfrm>
        </p:spPr>
        <p:txBody>
          <a:bodyPr>
            <a:normAutofit/>
          </a:bodyPr>
          <a:lstStyle/>
          <a:p>
            <a:pPr algn="just"/>
            <a:r>
              <a:rPr lang="es-ES" dirty="0"/>
              <a:t>2.1	Conexión a AWS desde la MV</a:t>
            </a:r>
          </a:p>
          <a:p>
            <a:pPr algn="just"/>
            <a:endParaRPr lang="es-ES" dirty="0"/>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10</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Tema 2</a:t>
            </a:r>
          </a:p>
        </p:txBody>
      </p:sp>
      <p:pic>
        <p:nvPicPr>
          <p:cNvPr id="8" name="Imagen 7">
            <a:extLst>
              <a:ext uri="{FF2B5EF4-FFF2-40B4-BE49-F238E27FC236}">
                <a16:creationId xmlns:a16="http://schemas.microsoft.com/office/drawing/2014/main" id="{2EC35561-F5AC-43F8-BD69-0908EB64974A}"/>
              </a:ext>
            </a:extLst>
          </p:cNvPr>
          <p:cNvPicPr>
            <a:picLocks noChangeAspect="1"/>
          </p:cNvPicPr>
          <p:nvPr/>
        </p:nvPicPr>
        <p:blipFill>
          <a:blip r:embed="rId2"/>
          <a:stretch>
            <a:fillRect/>
          </a:stretch>
        </p:blipFill>
        <p:spPr>
          <a:xfrm>
            <a:off x="7027949" y="1292726"/>
            <a:ext cx="4133403" cy="4272548"/>
          </a:xfrm>
          <a:prstGeom prst="rect">
            <a:avLst/>
          </a:prstGeom>
          <a:ln w="12700">
            <a:solidFill>
              <a:schemeClr val="tx1"/>
            </a:solidFill>
          </a:ln>
        </p:spPr>
      </p:pic>
    </p:spTree>
    <p:extLst>
      <p:ext uri="{BB962C8B-B14F-4D97-AF65-F5344CB8AC3E}">
        <p14:creationId xmlns:p14="http://schemas.microsoft.com/office/powerpoint/2010/main" val="2448797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11</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lstStyle/>
          <a:p>
            <a:r>
              <a:rPr lang="es-ES" dirty="0"/>
              <a:t>Conexión a AWS desde la VM</a:t>
            </a:r>
            <a:endParaRPr lang="ca-ES"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2.1</a:t>
            </a:r>
          </a:p>
        </p:txBody>
      </p:sp>
      <p:sp>
        <p:nvSpPr>
          <p:cNvPr id="5" name="Marcador de contenido 2">
            <a:extLst>
              <a:ext uri="{FF2B5EF4-FFF2-40B4-BE49-F238E27FC236}">
                <a16:creationId xmlns:a16="http://schemas.microsoft.com/office/drawing/2014/main" id="{6DB3015E-CA50-49EF-9D3F-0342528D40B4}"/>
              </a:ext>
            </a:extLst>
          </p:cNvPr>
          <p:cNvSpPr>
            <a:spLocks noGrp="1"/>
          </p:cNvSpPr>
          <p:nvPr>
            <p:ph idx="1"/>
          </p:nvPr>
        </p:nvSpPr>
        <p:spPr>
          <a:xfrm>
            <a:off x="1400102" y="2256568"/>
            <a:ext cx="7325888" cy="4388072"/>
          </a:xfrm>
        </p:spPr>
        <p:txBody>
          <a:bodyPr>
            <a:normAutofit/>
          </a:bodyPr>
          <a:lstStyle/>
          <a:p>
            <a:pPr marL="285750" indent="-285750" algn="just">
              <a:buFontTx/>
              <a:buChar char="-"/>
            </a:pPr>
            <a:r>
              <a:rPr lang="es-ES" dirty="0"/>
              <a:t>Recuperando conceptos del curso de configuración de las herramientas, veremos cómo nos hemos de loguear y utilizar los recursos de Amazon desde la máquina virtual que creamos con la herramienta de Vagrant</a:t>
            </a:r>
          </a:p>
          <a:p>
            <a:pPr marL="285750" indent="-285750" algn="just">
              <a:buFontTx/>
              <a:buChar char="-"/>
            </a:pPr>
            <a:r>
              <a:rPr lang="es-ES" dirty="0"/>
              <a:t>En todo momento deberemos estar conectados a la VPN de la CCMA para poder acceder a los servicios de AWS, ya que la conexión se realiza a través del servicio externo ADFS</a:t>
            </a:r>
          </a:p>
        </p:txBody>
      </p:sp>
      <p:pic>
        <p:nvPicPr>
          <p:cNvPr id="10" name="Imagen 9">
            <a:extLst>
              <a:ext uri="{FF2B5EF4-FFF2-40B4-BE49-F238E27FC236}">
                <a16:creationId xmlns:a16="http://schemas.microsoft.com/office/drawing/2014/main" id="{4473A53F-CCCB-439C-9B05-EFCED3F2993C}"/>
              </a:ext>
            </a:extLst>
          </p:cNvPr>
          <p:cNvPicPr>
            <a:picLocks noChangeAspect="1"/>
          </p:cNvPicPr>
          <p:nvPr/>
        </p:nvPicPr>
        <p:blipFill>
          <a:blip r:embed="rId2"/>
          <a:stretch>
            <a:fillRect/>
          </a:stretch>
        </p:blipFill>
        <p:spPr>
          <a:xfrm>
            <a:off x="9257423" y="1990927"/>
            <a:ext cx="2702084" cy="2876145"/>
          </a:xfrm>
          <a:prstGeom prst="rect">
            <a:avLst/>
          </a:prstGeom>
          <a:ln w="12700">
            <a:solidFill>
              <a:schemeClr val="tx1"/>
            </a:solidFill>
          </a:ln>
        </p:spPr>
      </p:pic>
    </p:spTree>
    <p:extLst>
      <p:ext uri="{BB962C8B-B14F-4D97-AF65-F5344CB8AC3E}">
        <p14:creationId xmlns:p14="http://schemas.microsoft.com/office/powerpoint/2010/main" val="3948784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12</a:t>
            </a:fld>
            <a:endParaRPr lang="ca-ES"/>
          </a:p>
        </p:txBody>
      </p:sp>
      <p:sp>
        <p:nvSpPr>
          <p:cNvPr id="4" name="Título 3">
            <a:extLst>
              <a:ext uri="{FF2B5EF4-FFF2-40B4-BE49-F238E27FC236}">
                <a16:creationId xmlns:a16="http://schemas.microsoft.com/office/drawing/2014/main" id="{4E333C21-C25F-410C-82F6-9F9B51A96715}"/>
              </a:ext>
            </a:extLst>
          </p:cNvPr>
          <p:cNvSpPr>
            <a:spLocks noGrp="1"/>
          </p:cNvSpPr>
          <p:nvPr>
            <p:ph type="title"/>
          </p:nvPr>
        </p:nvSpPr>
        <p:spPr>
          <a:xfrm>
            <a:off x="6600179" y="1748169"/>
            <a:ext cx="4335680" cy="549189"/>
          </a:xfrm>
        </p:spPr>
        <p:txBody>
          <a:bodyPr>
            <a:normAutofit fontScale="90000"/>
          </a:bodyPr>
          <a:lstStyle/>
          <a:p>
            <a:r>
              <a:rPr lang="es-ES" sz="2400" dirty="0"/>
              <a:t>Práctica 1: Acceso a AWS desde VM</a:t>
            </a:r>
            <a:br>
              <a:rPr lang="es-ES" sz="2400" dirty="0"/>
            </a:br>
            <a:r>
              <a:rPr lang="es-ES" sz="2400" dirty="0"/>
              <a:t>(10 min)</a:t>
            </a:r>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p:txBody>
          <a:bodyPr>
            <a:normAutofit lnSpcReduction="10000"/>
          </a:bodyPr>
          <a:lstStyle/>
          <a:p>
            <a:r>
              <a:rPr lang="ca-ES" dirty="0"/>
              <a:t>2.1.1</a:t>
            </a:r>
          </a:p>
        </p:txBody>
      </p:sp>
      <p:pic>
        <p:nvPicPr>
          <p:cNvPr id="3" name="Imagen 2">
            <a:extLst>
              <a:ext uri="{FF2B5EF4-FFF2-40B4-BE49-F238E27FC236}">
                <a16:creationId xmlns:a16="http://schemas.microsoft.com/office/drawing/2014/main" id="{768A0555-70EF-4A78-B8B7-580B47A44E17}"/>
              </a:ext>
            </a:extLst>
          </p:cNvPr>
          <p:cNvPicPr>
            <a:picLocks noChangeAspect="1"/>
          </p:cNvPicPr>
          <p:nvPr/>
        </p:nvPicPr>
        <p:blipFill>
          <a:blip r:embed="rId2"/>
          <a:stretch>
            <a:fillRect/>
          </a:stretch>
        </p:blipFill>
        <p:spPr>
          <a:xfrm>
            <a:off x="519855" y="1390930"/>
            <a:ext cx="5071967" cy="4076140"/>
          </a:xfrm>
          <a:prstGeom prst="rect">
            <a:avLst/>
          </a:prstGeom>
        </p:spPr>
      </p:pic>
      <p:sp>
        <p:nvSpPr>
          <p:cNvPr id="11" name="Marcador de contenido 4">
            <a:extLst>
              <a:ext uri="{FF2B5EF4-FFF2-40B4-BE49-F238E27FC236}">
                <a16:creationId xmlns:a16="http://schemas.microsoft.com/office/drawing/2014/main" id="{8A966191-C0F9-4E66-B5FD-837AD29E98BD}"/>
              </a:ext>
            </a:extLst>
          </p:cNvPr>
          <p:cNvSpPr>
            <a:spLocks noGrp="1"/>
          </p:cNvSpPr>
          <p:nvPr>
            <p:ph idx="1"/>
          </p:nvPr>
        </p:nvSpPr>
        <p:spPr>
          <a:xfrm>
            <a:off x="6238230" y="2438400"/>
            <a:ext cx="5449202" cy="4076140"/>
          </a:xfrm>
        </p:spPr>
        <p:txBody>
          <a:bodyPr>
            <a:normAutofit fontScale="77500" lnSpcReduction="20000"/>
          </a:bodyPr>
          <a:lstStyle/>
          <a:p>
            <a:pPr marL="285750" indent="-285750" algn="just">
              <a:buFontTx/>
              <a:buChar char="-"/>
            </a:pPr>
            <a:r>
              <a:rPr lang="es-ES" dirty="0"/>
              <a:t>Con una conexión SSH a la MV y conectados a la VPN usaremos el comando:</a:t>
            </a:r>
          </a:p>
          <a:p>
            <a:pPr marL="742950" lvl="1" indent="-285750" algn="just">
              <a:buFontTx/>
              <a:buChar char="-"/>
            </a:pPr>
            <a:r>
              <a:rPr lang="es-ES" i="1" dirty="0"/>
              <a:t>saml2aws configure</a:t>
            </a:r>
            <a:endParaRPr lang="es-ES" dirty="0"/>
          </a:p>
          <a:p>
            <a:pPr marL="285750" indent="-285750" algn="just">
              <a:buFontTx/>
              <a:buChar char="-"/>
            </a:pPr>
            <a:r>
              <a:rPr lang="es-ES" dirty="0"/>
              <a:t>Al formulario a continuación con</a:t>
            </a:r>
          </a:p>
          <a:p>
            <a:pPr marL="742950" lvl="1" indent="-285750" algn="just">
              <a:buFontTx/>
              <a:buChar char="-"/>
            </a:pPr>
            <a:r>
              <a:rPr lang="en-US" dirty="0"/>
              <a:t>Please choose a provider: </a:t>
            </a:r>
            <a:r>
              <a:rPr lang="en-US" b="1" dirty="0"/>
              <a:t>ADFS</a:t>
            </a:r>
          </a:p>
          <a:p>
            <a:pPr marL="742950" lvl="1" indent="-285750" algn="just">
              <a:buFontTx/>
              <a:buChar char="-"/>
            </a:pPr>
            <a:r>
              <a:rPr lang="en-US" dirty="0"/>
              <a:t>Please choose an MFA: </a:t>
            </a:r>
            <a:r>
              <a:rPr lang="en-US" b="1" dirty="0"/>
              <a:t>Auto</a:t>
            </a:r>
          </a:p>
          <a:p>
            <a:pPr marL="742950" lvl="1" indent="-285750" algn="just">
              <a:buFontTx/>
              <a:buChar char="-"/>
            </a:pPr>
            <a:r>
              <a:rPr lang="en-US" dirty="0"/>
              <a:t>AWS Profile: </a:t>
            </a:r>
            <a:r>
              <a:rPr lang="en-US" b="1" dirty="0" err="1"/>
              <a:t>saml</a:t>
            </a:r>
            <a:endParaRPr lang="en-US" b="1" dirty="0"/>
          </a:p>
          <a:p>
            <a:pPr marL="742950" lvl="1" indent="-285750" algn="just">
              <a:buFontTx/>
              <a:buChar char="-"/>
            </a:pPr>
            <a:r>
              <a:rPr lang="en-US" dirty="0"/>
              <a:t>URL: </a:t>
            </a:r>
            <a:r>
              <a:rPr lang="en-US" b="1" dirty="0"/>
              <a:t>https://adfs.ccma.cat</a:t>
            </a:r>
          </a:p>
          <a:p>
            <a:pPr marL="742950" lvl="1" indent="-285750" algn="just">
              <a:buFontTx/>
              <a:buChar char="-"/>
            </a:pPr>
            <a:r>
              <a:rPr lang="en-US" dirty="0"/>
              <a:t>Username: </a:t>
            </a:r>
            <a:r>
              <a:rPr lang="en-US" b="1" dirty="0"/>
              <a:t>ad-</a:t>
            </a:r>
            <a:r>
              <a:rPr lang="en-US" b="1" dirty="0" err="1"/>
              <a:t>ccrtv</a:t>
            </a:r>
            <a:r>
              <a:rPr lang="en-US" b="1" dirty="0"/>
              <a:t>\[nombre_usuario]</a:t>
            </a:r>
            <a:endParaRPr lang="es-ES" b="1" dirty="0"/>
          </a:p>
          <a:p>
            <a:pPr marL="285750" indent="-285750" algn="just">
              <a:buFontTx/>
              <a:buChar char="-"/>
            </a:pPr>
            <a:r>
              <a:rPr lang="es-ES" dirty="0"/>
              <a:t>Obtendremos un output como el de la imagen</a:t>
            </a:r>
          </a:p>
          <a:p>
            <a:pPr marL="285750" indent="-285750" algn="just">
              <a:buFontTx/>
              <a:buChar char="-"/>
            </a:pPr>
            <a:r>
              <a:rPr lang="es-ES" dirty="0"/>
              <a:t>A continuación ejecutaremos, introduciendo nuestras credenciales</a:t>
            </a:r>
          </a:p>
          <a:p>
            <a:pPr marL="742950" lvl="1" indent="-285750" algn="just">
              <a:buFontTx/>
              <a:buChar char="-"/>
            </a:pPr>
            <a:r>
              <a:rPr lang="es-ES" i="1" dirty="0"/>
              <a:t>saml2aws  login</a:t>
            </a:r>
            <a:r>
              <a:rPr lang="es-ES" dirty="0"/>
              <a:t> </a:t>
            </a:r>
          </a:p>
          <a:p>
            <a:pPr algn="just"/>
            <a:endParaRPr lang="en-US" b="1" dirty="0"/>
          </a:p>
        </p:txBody>
      </p:sp>
    </p:spTree>
    <p:extLst>
      <p:ext uri="{BB962C8B-B14F-4D97-AF65-F5344CB8AC3E}">
        <p14:creationId xmlns:p14="http://schemas.microsoft.com/office/powerpoint/2010/main" val="3498315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13</a:t>
            </a:fld>
            <a:endParaRPr lang="ca-ES"/>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p:txBody>
          <a:bodyPr>
            <a:normAutofit lnSpcReduction="10000"/>
          </a:bodyPr>
          <a:lstStyle/>
          <a:p>
            <a:r>
              <a:rPr lang="ca-ES" dirty="0"/>
              <a:t>2.1.1</a:t>
            </a:r>
          </a:p>
        </p:txBody>
      </p:sp>
      <p:sp>
        <p:nvSpPr>
          <p:cNvPr id="11" name="Marcador de contenido 4">
            <a:extLst>
              <a:ext uri="{FF2B5EF4-FFF2-40B4-BE49-F238E27FC236}">
                <a16:creationId xmlns:a16="http://schemas.microsoft.com/office/drawing/2014/main" id="{8A966191-C0F9-4E66-B5FD-837AD29E98BD}"/>
              </a:ext>
            </a:extLst>
          </p:cNvPr>
          <p:cNvSpPr>
            <a:spLocks noGrp="1"/>
          </p:cNvSpPr>
          <p:nvPr>
            <p:ph idx="1"/>
          </p:nvPr>
        </p:nvSpPr>
        <p:spPr>
          <a:xfrm>
            <a:off x="6222943" y="1506582"/>
            <a:ext cx="5449202" cy="5214893"/>
          </a:xfrm>
        </p:spPr>
        <p:txBody>
          <a:bodyPr>
            <a:normAutofit/>
          </a:bodyPr>
          <a:lstStyle/>
          <a:p>
            <a:pPr marL="285750" indent="-285750" algn="just">
              <a:buFontTx/>
              <a:buChar char="-"/>
            </a:pPr>
            <a:r>
              <a:rPr lang="es-ES" dirty="0"/>
              <a:t>Deberemos ahora configurar nuestro rol, de lo contrario no podremos ejecutar prácticamente ninguna acción con nuestra cuenta “a secas”:</a:t>
            </a:r>
          </a:p>
          <a:p>
            <a:pPr marL="742950" lvl="1" indent="-285750" algn="just">
              <a:buFontTx/>
              <a:buChar char="-"/>
            </a:pPr>
            <a:r>
              <a:rPr lang="es-ES" i="1" dirty="0"/>
              <a:t>nano .aws/config</a:t>
            </a:r>
          </a:p>
          <a:p>
            <a:pPr marL="742950" lvl="1" indent="-285750" algn="just">
              <a:buFontTx/>
              <a:buChar char="-"/>
            </a:pPr>
            <a:r>
              <a:rPr lang="es-ES" dirty="0"/>
              <a:t>Pegamos el siguiente texto:</a:t>
            </a:r>
          </a:p>
          <a:p>
            <a:pPr marL="285750" indent="-285750" algn="just">
              <a:buFontTx/>
              <a:buChar char="-"/>
            </a:pPr>
            <a:r>
              <a:rPr lang="es-ES" dirty="0"/>
              <a:t>Ahora ya podremos ejecutar comandos de AWS a través de </a:t>
            </a:r>
            <a:r>
              <a:rPr lang="es-ES" i="1" dirty="0"/>
              <a:t>saml2aws</a:t>
            </a:r>
            <a:r>
              <a:rPr lang="es-ES" dirty="0"/>
              <a:t> como el de la imagen usando:</a:t>
            </a:r>
          </a:p>
          <a:p>
            <a:pPr marL="742950" lvl="1" indent="-285750" algn="just">
              <a:buFontTx/>
              <a:buChar char="-"/>
            </a:pPr>
            <a:r>
              <a:rPr lang="es-ES" i="1" dirty="0"/>
              <a:t>saml2aws exec –exec-profile ccma [comando]</a:t>
            </a:r>
          </a:p>
          <a:p>
            <a:pPr marL="285750" indent="-285750" algn="just">
              <a:buFontTx/>
              <a:buChar char="-"/>
            </a:pPr>
            <a:r>
              <a:rPr lang="es-ES" dirty="0"/>
              <a:t>O directamente sobre la CLI de AWS con:</a:t>
            </a:r>
          </a:p>
          <a:p>
            <a:pPr marL="742950" lvl="1" indent="-285750" algn="just">
              <a:buFontTx/>
              <a:buChar char="-"/>
            </a:pPr>
            <a:r>
              <a:rPr lang="es-ES" i="1" dirty="0"/>
              <a:t>aws [comando] --profile [ccma]</a:t>
            </a:r>
            <a:endParaRPr lang="en-US" i="1" dirty="0"/>
          </a:p>
          <a:p>
            <a:pPr lvl="1" algn="just"/>
            <a:endParaRPr lang="en-US" sz="1200" i="1" dirty="0"/>
          </a:p>
        </p:txBody>
      </p:sp>
      <p:pic>
        <p:nvPicPr>
          <p:cNvPr id="9" name="Imagen 8">
            <a:extLst>
              <a:ext uri="{FF2B5EF4-FFF2-40B4-BE49-F238E27FC236}">
                <a16:creationId xmlns:a16="http://schemas.microsoft.com/office/drawing/2014/main" id="{9ED4FC3F-FB87-439E-98D2-B4CDA4C98522}"/>
              </a:ext>
            </a:extLst>
          </p:cNvPr>
          <p:cNvPicPr>
            <a:picLocks noChangeAspect="1"/>
          </p:cNvPicPr>
          <p:nvPr/>
        </p:nvPicPr>
        <p:blipFill>
          <a:blip r:embed="rId2"/>
          <a:stretch>
            <a:fillRect/>
          </a:stretch>
        </p:blipFill>
        <p:spPr>
          <a:xfrm>
            <a:off x="234155" y="1506582"/>
            <a:ext cx="5640034" cy="3841285"/>
          </a:xfrm>
          <a:prstGeom prst="rect">
            <a:avLst/>
          </a:prstGeom>
          <a:ln w="12700">
            <a:solidFill>
              <a:schemeClr val="tx1"/>
            </a:solidFill>
          </a:ln>
        </p:spPr>
      </p:pic>
    </p:spTree>
    <p:extLst>
      <p:ext uri="{BB962C8B-B14F-4D97-AF65-F5344CB8AC3E}">
        <p14:creationId xmlns:p14="http://schemas.microsoft.com/office/powerpoint/2010/main" val="4039370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14</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lstStyle/>
          <a:p>
            <a:r>
              <a:rPr lang="ca-ES" dirty="0"/>
              <a:t>¿</a:t>
            </a:r>
            <a:r>
              <a:rPr lang="es-ES" dirty="0"/>
              <a:t>Preguntas</a:t>
            </a:r>
            <a:r>
              <a:rPr lang="ca-ES" dirty="0"/>
              <a:t>?</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Fin Tema 2</a:t>
            </a:r>
          </a:p>
        </p:txBody>
      </p:sp>
    </p:spTree>
    <p:extLst>
      <p:ext uri="{BB962C8B-B14F-4D97-AF65-F5344CB8AC3E}">
        <p14:creationId xmlns:p14="http://schemas.microsoft.com/office/powerpoint/2010/main" val="195086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p:txBody>
          <a:bodyPr>
            <a:noAutofit/>
          </a:bodyPr>
          <a:lstStyle/>
          <a:p>
            <a:r>
              <a:rPr lang="es-ES" u="sng" dirty="0"/>
              <a:t>AWS EN LA CCMA</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p:txBody>
          <a:bodyPr/>
          <a:lstStyle/>
          <a:p>
            <a:r>
              <a:rPr lang="es-ES" dirty="0"/>
              <a:t>3.1	VPC</a:t>
            </a:r>
          </a:p>
          <a:p>
            <a:r>
              <a:rPr lang="es-ES" dirty="0"/>
              <a:t>3.2	EC2</a:t>
            </a:r>
          </a:p>
          <a:p>
            <a:r>
              <a:rPr lang="es-ES" dirty="0"/>
              <a:t>3.3	ElastiCache</a:t>
            </a:r>
          </a:p>
          <a:p>
            <a:r>
              <a:rPr lang="es-ES" dirty="0"/>
              <a:t>3.4	CodeDeploy</a:t>
            </a:r>
          </a:p>
          <a:p>
            <a:r>
              <a:rPr lang="es-ES" dirty="0"/>
              <a:t>3.5	IAM</a:t>
            </a:r>
          </a:p>
          <a:p>
            <a:r>
              <a:rPr lang="es-ES" dirty="0"/>
              <a:t>3.6	CloudWatch</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15</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Tema 3</a:t>
            </a:r>
          </a:p>
        </p:txBody>
      </p:sp>
      <p:pic>
        <p:nvPicPr>
          <p:cNvPr id="4098" name="Picture 2" descr="El cuaderno de Luis: Me dicen que cierran TV3">
            <a:extLst>
              <a:ext uri="{FF2B5EF4-FFF2-40B4-BE49-F238E27FC236}">
                <a16:creationId xmlns:a16="http://schemas.microsoft.com/office/drawing/2014/main" id="{D412BF46-1BA5-4D30-B7BC-137FB7373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601" y="1360217"/>
            <a:ext cx="5669115" cy="363404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927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16</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lstStyle/>
          <a:p>
            <a:r>
              <a:rPr lang="es-ES" dirty="0"/>
              <a:t>VPC</a:t>
            </a:r>
            <a:endParaRPr lang="ca-ES"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3.1</a:t>
            </a:r>
          </a:p>
        </p:txBody>
      </p:sp>
      <p:sp>
        <p:nvSpPr>
          <p:cNvPr id="5" name="Marcador de contenido 2">
            <a:extLst>
              <a:ext uri="{FF2B5EF4-FFF2-40B4-BE49-F238E27FC236}">
                <a16:creationId xmlns:a16="http://schemas.microsoft.com/office/drawing/2014/main" id="{6DB3015E-CA50-49EF-9D3F-0342528D40B4}"/>
              </a:ext>
            </a:extLst>
          </p:cNvPr>
          <p:cNvSpPr>
            <a:spLocks noGrp="1"/>
          </p:cNvSpPr>
          <p:nvPr>
            <p:ph idx="1"/>
          </p:nvPr>
        </p:nvSpPr>
        <p:spPr>
          <a:xfrm>
            <a:off x="1400102" y="2256568"/>
            <a:ext cx="7325888" cy="4388072"/>
          </a:xfrm>
        </p:spPr>
        <p:txBody>
          <a:bodyPr>
            <a:normAutofit/>
          </a:bodyPr>
          <a:lstStyle/>
          <a:p>
            <a:pPr marL="285750" indent="-285750" algn="just">
              <a:buFontTx/>
              <a:buChar char="-"/>
            </a:pPr>
            <a:r>
              <a:rPr lang="es-ES" dirty="0"/>
              <a:t>Segmento de red completamente aislado</a:t>
            </a:r>
          </a:p>
          <a:p>
            <a:pPr marL="285750" indent="-285750" algn="just">
              <a:buFontTx/>
              <a:buChar char="-"/>
            </a:pPr>
            <a:r>
              <a:rPr lang="es-ES" dirty="0"/>
              <a:t>Utiliza direccionamiento privado.</a:t>
            </a:r>
          </a:p>
          <a:p>
            <a:pPr marL="285750" indent="-285750" algn="just">
              <a:buFontTx/>
              <a:buChar char="-"/>
            </a:pPr>
            <a:r>
              <a:rPr lang="es-ES" dirty="0"/>
              <a:t>Permite segmentar la arquitectura en redes distintas partes y gestionar las visibilidades según nos convenga</a:t>
            </a:r>
          </a:p>
          <a:p>
            <a:pPr marL="285750" indent="-285750" algn="just">
              <a:buFontTx/>
              <a:buChar char="-"/>
            </a:pPr>
            <a:r>
              <a:rPr lang="es-ES" dirty="0"/>
              <a:t>Pueden tener acceso directo a Internet o no</a:t>
            </a:r>
          </a:p>
          <a:p>
            <a:pPr marL="285750" indent="-285750" algn="just">
              <a:buFontTx/>
              <a:buChar char="-"/>
            </a:pPr>
            <a:r>
              <a:rPr lang="es-ES" dirty="0"/>
              <a:t>Permite comunicar recursos de AWS entre sí sin necesidad de utilizar direcciones IP públicas</a:t>
            </a:r>
          </a:p>
          <a:p>
            <a:pPr marL="285750" indent="-285750" algn="just">
              <a:buFontTx/>
              <a:buChar char="-"/>
            </a:pPr>
            <a:r>
              <a:rPr lang="es-ES" dirty="0"/>
              <a:t>Tiene alcance regional</a:t>
            </a:r>
          </a:p>
        </p:txBody>
      </p:sp>
      <p:pic>
        <p:nvPicPr>
          <p:cNvPr id="8" name="Imagen 7">
            <a:extLst>
              <a:ext uri="{FF2B5EF4-FFF2-40B4-BE49-F238E27FC236}">
                <a16:creationId xmlns:a16="http://schemas.microsoft.com/office/drawing/2014/main" id="{DDB4F77E-7EBD-497E-851A-C6D2AC9C4255}"/>
              </a:ext>
            </a:extLst>
          </p:cNvPr>
          <p:cNvPicPr>
            <a:picLocks noChangeAspect="1"/>
          </p:cNvPicPr>
          <p:nvPr/>
        </p:nvPicPr>
        <p:blipFill>
          <a:blip r:embed="rId2"/>
          <a:stretch>
            <a:fillRect/>
          </a:stretch>
        </p:blipFill>
        <p:spPr>
          <a:xfrm>
            <a:off x="9272344" y="2100077"/>
            <a:ext cx="2667372" cy="2657846"/>
          </a:xfrm>
          <a:prstGeom prst="rect">
            <a:avLst/>
          </a:prstGeom>
          <a:ln w="12700">
            <a:solidFill>
              <a:schemeClr val="tx1"/>
            </a:solidFill>
          </a:ln>
        </p:spPr>
      </p:pic>
    </p:spTree>
    <p:extLst>
      <p:ext uri="{BB962C8B-B14F-4D97-AF65-F5344CB8AC3E}">
        <p14:creationId xmlns:p14="http://schemas.microsoft.com/office/powerpoint/2010/main" val="3489508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p:txBody>
          <a:bodyPr>
            <a:noAutofit/>
          </a:bodyPr>
          <a:lstStyle/>
          <a:p>
            <a:r>
              <a:rPr lang="es-ES" sz="2800" dirty="0"/>
              <a:t>Subnets</a:t>
            </a:r>
            <a:endParaRPr lang="es-ES" dirty="0"/>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a:xfrm>
            <a:off x="1400102" y="2239151"/>
            <a:ext cx="4556561" cy="4213899"/>
          </a:xfrm>
        </p:spPr>
        <p:txBody>
          <a:bodyPr>
            <a:normAutofit/>
          </a:bodyPr>
          <a:lstStyle/>
          <a:p>
            <a:pPr marL="285750" indent="-285750">
              <a:buFontTx/>
              <a:buChar char="-"/>
            </a:pPr>
            <a:r>
              <a:rPr lang="es-ES" dirty="0"/>
              <a:t>Pequeños segmentos de red dentro de nuestra VPC </a:t>
            </a:r>
          </a:p>
          <a:p>
            <a:pPr marL="285750" indent="-285750">
              <a:buFontTx/>
              <a:buChar char="-"/>
            </a:pPr>
            <a:r>
              <a:rPr lang="es-ES" dirty="0"/>
              <a:t>Se pueden crear todas las subnets que necesitemos siempre y cuando os queden bloques CIDR disponibles dentro de la VPC</a:t>
            </a:r>
          </a:p>
          <a:p>
            <a:pPr marL="285750" indent="-285750">
              <a:buFontTx/>
              <a:buChar char="-"/>
            </a:pPr>
            <a:r>
              <a:rPr lang="es-ES" dirty="0"/>
              <a:t>Pueden estar comunicadas entre ellas o no</a:t>
            </a:r>
          </a:p>
          <a:p>
            <a:pPr marL="285750" indent="-285750">
              <a:buFontTx/>
              <a:buChar char="-"/>
            </a:pPr>
            <a:r>
              <a:rPr lang="es-ES" dirty="0"/>
              <a:t>Son de alcance zonal (AZ)</a:t>
            </a:r>
          </a:p>
          <a:p>
            <a:pPr marL="285750" indent="-285750">
              <a:buFontTx/>
              <a:buChar char="-"/>
            </a:pPr>
            <a:r>
              <a:rPr lang="es-ES" dirty="0"/>
              <a:t>No son modificables luego de creadas</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17</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3.1.1</a:t>
            </a:r>
          </a:p>
        </p:txBody>
      </p:sp>
      <p:pic>
        <p:nvPicPr>
          <p:cNvPr id="7" name="Imagen 6">
            <a:extLst>
              <a:ext uri="{FF2B5EF4-FFF2-40B4-BE49-F238E27FC236}">
                <a16:creationId xmlns:a16="http://schemas.microsoft.com/office/drawing/2014/main" id="{D0830C26-1578-4C39-8431-9533C89296E1}"/>
              </a:ext>
            </a:extLst>
          </p:cNvPr>
          <p:cNvPicPr>
            <a:picLocks noChangeAspect="1"/>
          </p:cNvPicPr>
          <p:nvPr/>
        </p:nvPicPr>
        <p:blipFill>
          <a:blip r:embed="rId2"/>
          <a:stretch>
            <a:fillRect/>
          </a:stretch>
        </p:blipFill>
        <p:spPr>
          <a:xfrm>
            <a:off x="6369673" y="1703942"/>
            <a:ext cx="5587195" cy="3450116"/>
          </a:xfrm>
          <a:prstGeom prst="rect">
            <a:avLst/>
          </a:prstGeom>
          <a:ln w="12700">
            <a:solidFill>
              <a:schemeClr val="tx1"/>
            </a:solidFill>
          </a:ln>
        </p:spPr>
      </p:pic>
    </p:spTree>
    <p:extLst>
      <p:ext uri="{BB962C8B-B14F-4D97-AF65-F5344CB8AC3E}">
        <p14:creationId xmlns:p14="http://schemas.microsoft.com/office/powerpoint/2010/main" val="3320195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18</a:t>
            </a:fld>
            <a:endParaRPr lang="ca-ES"/>
          </a:p>
        </p:txBody>
      </p:sp>
      <p:sp>
        <p:nvSpPr>
          <p:cNvPr id="4" name="Título 3">
            <a:extLst>
              <a:ext uri="{FF2B5EF4-FFF2-40B4-BE49-F238E27FC236}">
                <a16:creationId xmlns:a16="http://schemas.microsoft.com/office/drawing/2014/main" id="{4E333C21-C25F-410C-82F6-9F9B51A96715}"/>
              </a:ext>
            </a:extLst>
          </p:cNvPr>
          <p:cNvSpPr>
            <a:spLocks noGrp="1"/>
          </p:cNvSpPr>
          <p:nvPr>
            <p:ph type="title"/>
          </p:nvPr>
        </p:nvSpPr>
        <p:spPr>
          <a:xfrm>
            <a:off x="6600179" y="1748169"/>
            <a:ext cx="4335680" cy="549189"/>
          </a:xfrm>
        </p:spPr>
        <p:txBody>
          <a:bodyPr>
            <a:normAutofit fontScale="90000"/>
          </a:bodyPr>
          <a:lstStyle/>
          <a:p>
            <a:r>
              <a:rPr lang="es-ES" sz="2400" dirty="0"/>
              <a:t>Práctica 2: Creación de una VPC privada y pública</a:t>
            </a:r>
            <a:br>
              <a:rPr lang="es-ES" sz="2400" dirty="0"/>
            </a:br>
            <a:r>
              <a:rPr lang="es-ES" sz="2400" dirty="0"/>
              <a:t>(15 min)</a:t>
            </a:r>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p:txBody>
          <a:bodyPr>
            <a:normAutofit lnSpcReduction="10000"/>
          </a:bodyPr>
          <a:lstStyle/>
          <a:p>
            <a:r>
              <a:rPr lang="ca-ES" dirty="0"/>
              <a:t>3.1.2</a:t>
            </a:r>
          </a:p>
        </p:txBody>
      </p:sp>
      <p:sp>
        <p:nvSpPr>
          <p:cNvPr id="11" name="Marcador de contenido 4">
            <a:extLst>
              <a:ext uri="{FF2B5EF4-FFF2-40B4-BE49-F238E27FC236}">
                <a16:creationId xmlns:a16="http://schemas.microsoft.com/office/drawing/2014/main" id="{8A966191-C0F9-4E66-B5FD-837AD29E98BD}"/>
              </a:ext>
            </a:extLst>
          </p:cNvPr>
          <p:cNvSpPr>
            <a:spLocks noGrp="1"/>
          </p:cNvSpPr>
          <p:nvPr>
            <p:ph idx="1"/>
          </p:nvPr>
        </p:nvSpPr>
        <p:spPr>
          <a:xfrm>
            <a:off x="6238230" y="2438400"/>
            <a:ext cx="5449202" cy="4076140"/>
          </a:xfrm>
        </p:spPr>
        <p:txBody>
          <a:bodyPr>
            <a:normAutofit/>
          </a:bodyPr>
          <a:lstStyle/>
          <a:p>
            <a:pPr marL="285750" indent="-285750" algn="just">
              <a:buFontTx/>
              <a:buChar char="-"/>
            </a:pPr>
            <a:r>
              <a:rPr lang="es-ES" dirty="0"/>
              <a:t>Para crear una instancia de máquina virtual accederemos a la pantalla de VPC, dentro del apartado de ‘Networking’ desde la consola de Amazon, conectados a la zona Irlanda (eu-west-1)</a:t>
            </a:r>
          </a:p>
          <a:p>
            <a:pPr marL="285750" indent="-285750" algn="just">
              <a:buFontTx/>
              <a:buChar char="-"/>
            </a:pPr>
            <a:r>
              <a:rPr lang="es-ES" dirty="0"/>
              <a:t>Accedemos a ‘Create VPC’ y configuramos nuestra red privada. Añadiremos un tag que contenga la palabra ‘curs’ para asegurarnos de que todos los recursos que levantamos luego los podemos identificar con facilidad y eliminarlos después de las prácticas</a:t>
            </a:r>
          </a:p>
          <a:p>
            <a:pPr marL="285750" indent="-285750" algn="just">
              <a:buFontTx/>
              <a:buChar char="-"/>
            </a:pPr>
            <a:endParaRPr lang="es-ES" dirty="0"/>
          </a:p>
          <a:p>
            <a:pPr algn="just"/>
            <a:endParaRPr lang="en-US" b="1" dirty="0"/>
          </a:p>
        </p:txBody>
      </p:sp>
      <p:pic>
        <p:nvPicPr>
          <p:cNvPr id="7" name="Imagen 6">
            <a:extLst>
              <a:ext uri="{FF2B5EF4-FFF2-40B4-BE49-F238E27FC236}">
                <a16:creationId xmlns:a16="http://schemas.microsoft.com/office/drawing/2014/main" id="{086ACA0E-C8F9-472C-9B96-2D607A66B1E1}"/>
              </a:ext>
            </a:extLst>
          </p:cNvPr>
          <p:cNvPicPr>
            <a:picLocks noChangeAspect="1"/>
          </p:cNvPicPr>
          <p:nvPr/>
        </p:nvPicPr>
        <p:blipFill>
          <a:blip r:embed="rId2"/>
          <a:stretch>
            <a:fillRect/>
          </a:stretch>
        </p:blipFill>
        <p:spPr>
          <a:xfrm>
            <a:off x="258786" y="1096818"/>
            <a:ext cx="5474876" cy="4664364"/>
          </a:xfrm>
          <a:prstGeom prst="rect">
            <a:avLst/>
          </a:prstGeom>
          <a:ln w="12700">
            <a:solidFill>
              <a:schemeClr val="tx1"/>
            </a:solidFill>
          </a:ln>
        </p:spPr>
      </p:pic>
    </p:spTree>
    <p:extLst>
      <p:ext uri="{BB962C8B-B14F-4D97-AF65-F5344CB8AC3E}">
        <p14:creationId xmlns:p14="http://schemas.microsoft.com/office/powerpoint/2010/main" val="2147831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19</a:t>
            </a:fld>
            <a:endParaRPr lang="ca-ES"/>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p:txBody>
          <a:bodyPr>
            <a:normAutofit lnSpcReduction="10000"/>
          </a:bodyPr>
          <a:lstStyle/>
          <a:p>
            <a:r>
              <a:rPr lang="ca-ES" dirty="0"/>
              <a:t>3.1.2</a:t>
            </a:r>
          </a:p>
        </p:txBody>
      </p:sp>
      <p:sp>
        <p:nvSpPr>
          <p:cNvPr id="11" name="Marcador de contenido 4">
            <a:extLst>
              <a:ext uri="{FF2B5EF4-FFF2-40B4-BE49-F238E27FC236}">
                <a16:creationId xmlns:a16="http://schemas.microsoft.com/office/drawing/2014/main" id="{8A966191-C0F9-4E66-B5FD-837AD29E98BD}"/>
              </a:ext>
            </a:extLst>
          </p:cNvPr>
          <p:cNvSpPr>
            <a:spLocks noGrp="1"/>
          </p:cNvSpPr>
          <p:nvPr>
            <p:ph idx="1"/>
          </p:nvPr>
        </p:nvSpPr>
        <p:spPr>
          <a:xfrm>
            <a:off x="6238230" y="1405990"/>
            <a:ext cx="5449202" cy="5238091"/>
          </a:xfrm>
        </p:spPr>
        <p:txBody>
          <a:bodyPr>
            <a:normAutofit/>
          </a:bodyPr>
          <a:lstStyle/>
          <a:p>
            <a:pPr marL="285750" indent="-285750" algn="just">
              <a:buFontTx/>
              <a:buChar char="-"/>
            </a:pPr>
            <a:r>
              <a:rPr lang="es-ES" dirty="0"/>
              <a:t>El siguiente paso será el de crear una subnet dentro de esta VPC recién creada</a:t>
            </a:r>
          </a:p>
          <a:p>
            <a:pPr marL="285750" indent="-285750" algn="just">
              <a:buFontTx/>
              <a:buChar char="-"/>
            </a:pPr>
            <a:r>
              <a:rPr lang="es-ES" dirty="0"/>
              <a:t>Una vez la subnet está creada, podemos editar su acceso a la red pública mediante el selector de edición del panel superior</a:t>
            </a:r>
          </a:p>
          <a:p>
            <a:pPr marL="285750" indent="-285750" algn="just">
              <a:buFontTx/>
              <a:buChar char="-"/>
            </a:pPr>
            <a:endParaRPr lang="es-ES" dirty="0"/>
          </a:p>
          <a:p>
            <a:pPr algn="just"/>
            <a:endParaRPr lang="en-US" b="1" dirty="0"/>
          </a:p>
        </p:txBody>
      </p:sp>
      <p:pic>
        <p:nvPicPr>
          <p:cNvPr id="9" name="Imagen 8">
            <a:extLst>
              <a:ext uri="{FF2B5EF4-FFF2-40B4-BE49-F238E27FC236}">
                <a16:creationId xmlns:a16="http://schemas.microsoft.com/office/drawing/2014/main" id="{E74C27C2-0C7F-4300-BE38-457DC5BD28F1}"/>
              </a:ext>
            </a:extLst>
          </p:cNvPr>
          <p:cNvPicPr>
            <a:picLocks noChangeAspect="1"/>
          </p:cNvPicPr>
          <p:nvPr/>
        </p:nvPicPr>
        <p:blipFill>
          <a:blip r:embed="rId2"/>
          <a:stretch>
            <a:fillRect/>
          </a:stretch>
        </p:blipFill>
        <p:spPr>
          <a:xfrm>
            <a:off x="157019" y="1316538"/>
            <a:ext cx="5727118" cy="4224923"/>
          </a:xfrm>
          <a:prstGeom prst="rect">
            <a:avLst/>
          </a:prstGeom>
          <a:ln w="12700">
            <a:solidFill>
              <a:schemeClr val="tx1"/>
            </a:solidFill>
          </a:ln>
        </p:spPr>
      </p:pic>
    </p:spTree>
    <p:extLst>
      <p:ext uri="{BB962C8B-B14F-4D97-AF65-F5344CB8AC3E}">
        <p14:creationId xmlns:p14="http://schemas.microsoft.com/office/powerpoint/2010/main" val="1789269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p:txBody>
          <a:bodyPr>
            <a:normAutofit/>
          </a:bodyPr>
          <a:lstStyle/>
          <a:p>
            <a:r>
              <a:rPr lang="es-ES" u="sng" dirty="0"/>
              <a:t>ÍNDICE DE CURSOS</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p:txBody>
          <a:bodyPr>
            <a:normAutofit/>
          </a:bodyPr>
          <a:lstStyle/>
          <a:p>
            <a:pPr>
              <a:lnSpc>
                <a:spcPct val="100000"/>
              </a:lnSpc>
            </a:pPr>
            <a:r>
              <a:rPr lang="es-ES" dirty="0"/>
              <a:t>0.    Preparación del entorno (1h)</a:t>
            </a:r>
          </a:p>
          <a:p>
            <a:pPr marL="342900" indent="-342900">
              <a:lnSpc>
                <a:spcPct val="100000"/>
              </a:lnSpc>
              <a:buFont typeface="Arial" panose="020B0604020202020204" pitchFamily="34" charset="0"/>
              <a:buAutoNum type="arabicPeriod"/>
            </a:pPr>
            <a:r>
              <a:rPr lang="es-ES" dirty="0"/>
              <a:t>Bitbucket (3h) </a:t>
            </a:r>
          </a:p>
          <a:p>
            <a:pPr marL="342900" indent="-342900">
              <a:lnSpc>
                <a:spcPct val="100000"/>
              </a:lnSpc>
              <a:buFont typeface="Arial" panose="020B0604020202020204" pitchFamily="34" charset="0"/>
              <a:buAutoNum type="arabicPeriod"/>
            </a:pPr>
            <a:r>
              <a:rPr lang="es-ES" b="1" dirty="0"/>
              <a:t>AWS (3h)</a:t>
            </a:r>
          </a:p>
          <a:p>
            <a:pPr marL="342900" indent="-342900">
              <a:lnSpc>
                <a:spcPct val="100000"/>
              </a:lnSpc>
              <a:buFont typeface="Arial" panose="020B0604020202020204" pitchFamily="34" charset="0"/>
              <a:buAutoNum type="arabicPeriod"/>
            </a:pPr>
            <a:r>
              <a:rPr lang="es-ES" dirty="0"/>
              <a:t>Packer (6h)</a:t>
            </a:r>
          </a:p>
          <a:p>
            <a:pPr marL="342900" indent="-342900">
              <a:lnSpc>
                <a:spcPct val="100000"/>
              </a:lnSpc>
              <a:buFont typeface="Arial" panose="020B0604020202020204" pitchFamily="34" charset="0"/>
              <a:buAutoNum type="arabicPeriod"/>
            </a:pPr>
            <a:r>
              <a:rPr lang="es-ES" dirty="0"/>
              <a:t>Ansible (12h)</a:t>
            </a:r>
          </a:p>
          <a:p>
            <a:pPr marL="342900" indent="-342900">
              <a:lnSpc>
                <a:spcPct val="100000"/>
              </a:lnSpc>
              <a:buFont typeface="Arial" panose="020B0604020202020204" pitchFamily="34" charset="0"/>
              <a:buAutoNum type="arabicPeriod"/>
            </a:pPr>
            <a:r>
              <a:rPr lang="es-ES" dirty="0"/>
              <a:t>Terraform (12h)</a:t>
            </a:r>
          </a:p>
          <a:p>
            <a:pPr marL="342900" indent="-342900">
              <a:lnSpc>
                <a:spcPct val="100000"/>
              </a:lnSpc>
              <a:buAutoNum type="arabicPeriod" startAt="6"/>
            </a:pPr>
            <a:r>
              <a:rPr lang="es-ES" dirty="0"/>
              <a:t>Jenkins (3h)</a:t>
            </a:r>
          </a:p>
          <a:p>
            <a:pPr marL="342900" indent="-342900">
              <a:lnSpc>
                <a:spcPct val="100000"/>
              </a:lnSpc>
              <a:buAutoNum type="arabicPeriod" startAt="6"/>
            </a:pPr>
            <a:endParaRPr lang="es-ES" dirty="0"/>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2</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Presentación</a:t>
            </a:r>
          </a:p>
        </p:txBody>
      </p:sp>
      <p:pic>
        <p:nvPicPr>
          <p:cNvPr id="7" name="Picture 4" descr="Corporació Catalana de Mitjans Audiovisuals (@CCMA_cat) | Twitter">
            <a:extLst>
              <a:ext uri="{FF2B5EF4-FFF2-40B4-BE49-F238E27FC236}">
                <a16:creationId xmlns:a16="http://schemas.microsoft.com/office/drawing/2014/main" id="{38C667B5-913A-4197-91A0-20A5D29A7386}"/>
              </a:ext>
            </a:extLst>
          </p:cNvPr>
          <p:cNvPicPr>
            <a:picLocks noGrp="1" noChangeAspect="1" noChangeArrowheads="1"/>
          </p:cNvPicPr>
          <p:nvPr>
            <p:ph type="pic" idx="10"/>
          </p:nvPr>
        </p:nvPicPr>
        <p:blipFill>
          <a:blip r:embed="rId2">
            <a:extLst>
              <a:ext uri="{28A0092B-C50C-407E-A947-70E740481C1C}">
                <a14:useLocalDpi xmlns:a14="http://schemas.microsoft.com/office/drawing/2010/main" val="0"/>
              </a:ext>
            </a:extLst>
          </a:blip>
          <a:srcRect l="2720" r="2720"/>
          <a:stretch>
            <a:fillRect/>
          </a:stretch>
        </p:blipFill>
        <p:spPr bwMode="auto">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878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20</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sz="2800" dirty="0"/>
              <a:t>Elementos de una VPC</a:t>
            </a:r>
            <a:endParaRPr lang="ca-ES" sz="2800"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3.1.3</a:t>
            </a:r>
          </a:p>
        </p:txBody>
      </p:sp>
      <p:sp>
        <p:nvSpPr>
          <p:cNvPr id="5" name="Marcador de contenido 2">
            <a:extLst>
              <a:ext uri="{FF2B5EF4-FFF2-40B4-BE49-F238E27FC236}">
                <a16:creationId xmlns:a16="http://schemas.microsoft.com/office/drawing/2014/main" id="{6DB3015E-CA50-49EF-9D3F-0342528D40B4}"/>
              </a:ext>
            </a:extLst>
          </p:cNvPr>
          <p:cNvSpPr>
            <a:spLocks noGrp="1"/>
          </p:cNvSpPr>
          <p:nvPr>
            <p:ph idx="1"/>
          </p:nvPr>
        </p:nvSpPr>
        <p:spPr>
          <a:xfrm>
            <a:off x="1400102" y="2256568"/>
            <a:ext cx="7325888" cy="4388072"/>
          </a:xfrm>
        </p:spPr>
        <p:txBody>
          <a:bodyPr>
            <a:normAutofit/>
          </a:bodyPr>
          <a:lstStyle/>
          <a:p>
            <a:pPr marL="285750" indent="-285750" algn="just">
              <a:buFontTx/>
              <a:buChar char="-"/>
            </a:pPr>
            <a:r>
              <a:rPr lang="es-ES" dirty="0"/>
              <a:t>Los elementos principales que componen una VPC son los siguientes:</a:t>
            </a:r>
          </a:p>
          <a:p>
            <a:pPr marL="742950" lvl="1" indent="-285750" algn="just">
              <a:buFontTx/>
              <a:buChar char="-"/>
            </a:pPr>
            <a:r>
              <a:rPr lang="es-ES" dirty="0"/>
              <a:t>Routing tables</a:t>
            </a:r>
          </a:p>
          <a:p>
            <a:pPr marL="742950" lvl="1" indent="-285750" algn="just">
              <a:buFontTx/>
              <a:buChar char="-"/>
            </a:pPr>
            <a:r>
              <a:rPr lang="es-ES" dirty="0"/>
              <a:t>Internet Gateways</a:t>
            </a:r>
          </a:p>
          <a:p>
            <a:pPr marL="742950" lvl="1" indent="-285750" algn="just">
              <a:buFontTx/>
              <a:buChar char="-"/>
            </a:pPr>
            <a:r>
              <a:rPr lang="es-ES" dirty="0"/>
              <a:t>NAT Gateway</a:t>
            </a:r>
          </a:p>
          <a:p>
            <a:pPr marL="742950" lvl="1" indent="-285750" algn="just">
              <a:buFontTx/>
              <a:buChar char="-"/>
            </a:pPr>
            <a:r>
              <a:rPr lang="es-ES" dirty="0"/>
              <a:t> NACL (Network Access Control List)</a:t>
            </a:r>
          </a:p>
        </p:txBody>
      </p:sp>
      <p:pic>
        <p:nvPicPr>
          <p:cNvPr id="8" name="Imagen 7">
            <a:extLst>
              <a:ext uri="{FF2B5EF4-FFF2-40B4-BE49-F238E27FC236}">
                <a16:creationId xmlns:a16="http://schemas.microsoft.com/office/drawing/2014/main" id="{DDB4F77E-7EBD-497E-851A-C6D2AC9C4255}"/>
              </a:ext>
            </a:extLst>
          </p:cNvPr>
          <p:cNvPicPr>
            <a:picLocks noChangeAspect="1"/>
          </p:cNvPicPr>
          <p:nvPr/>
        </p:nvPicPr>
        <p:blipFill>
          <a:blip r:embed="rId2"/>
          <a:stretch>
            <a:fillRect/>
          </a:stretch>
        </p:blipFill>
        <p:spPr>
          <a:xfrm>
            <a:off x="9272344" y="2100077"/>
            <a:ext cx="2667372" cy="2657846"/>
          </a:xfrm>
          <a:prstGeom prst="rect">
            <a:avLst/>
          </a:prstGeom>
          <a:ln w="12700">
            <a:solidFill>
              <a:schemeClr val="tx1"/>
            </a:solidFill>
          </a:ln>
        </p:spPr>
      </p:pic>
    </p:spTree>
    <p:extLst>
      <p:ext uri="{BB962C8B-B14F-4D97-AF65-F5344CB8AC3E}">
        <p14:creationId xmlns:p14="http://schemas.microsoft.com/office/powerpoint/2010/main" val="2741116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p:txBody>
          <a:bodyPr>
            <a:noAutofit/>
          </a:bodyPr>
          <a:lstStyle/>
          <a:p>
            <a:r>
              <a:rPr lang="es-ES" sz="2800" dirty="0"/>
              <a:t>Routing Tables</a:t>
            </a:r>
            <a:endParaRPr lang="es-ES" dirty="0"/>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a:xfrm>
            <a:off x="1400102" y="2239151"/>
            <a:ext cx="4556561" cy="4213899"/>
          </a:xfrm>
        </p:spPr>
        <p:txBody>
          <a:bodyPr>
            <a:normAutofit/>
          </a:bodyPr>
          <a:lstStyle/>
          <a:p>
            <a:pPr marL="285750" indent="-285750" algn="just">
              <a:buFontTx/>
              <a:buChar char="-"/>
            </a:pPr>
            <a:r>
              <a:rPr lang="es-ES" dirty="0"/>
              <a:t>Son tablas con una serie de reglas para dirigir el enrutado del tráfico que entra y sale de nuestras redes</a:t>
            </a:r>
          </a:p>
          <a:p>
            <a:pPr marL="285750" indent="-285750" algn="just">
              <a:buFontTx/>
              <a:buChar char="-"/>
            </a:pPr>
            <a:r>
              <a:rPr lang="es-ES" dirty="0"/>
              <a:t>AWS recomienda tener, como mínimo, 2 tablas de rutas: una para el tráfico privado y otra para el público</a:t>
            </a:r>
          </a:p>
          <a:p>
            <a:pPr marL="285750" indent="-285750" algn="just">
              <a:buFontTx/>
              <a:buChar char="-"/>
            </a:pPr>
            <a:r>
              <a:rPr lang="es-ES" dirty="0"/>
              <a:t>Nos permiten intercomunicar elementos de nuestra plataforma que se encuentren en AZ distintas</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21</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3.1.4</a:t>
            </a:r>
          </a:p>
        </p:txBody>
      </p:sp>
      <p:pic>
        <p:nvPicPr>
          <p:cNvPr id="8" name="Imagen 7">
            <a:extLst>
              <a:ext uri="{FF2B5EF4-FFF2-40B4-BE49-F238E27FC236}">
                <a16:creationId xmlns:a16="http://schemas.microsoft.com/office/drawing/2014/main" id="{191C8523-1805-4E56-B954-B52AF2E86A50}"/>
              </a:ext>
            </a:extLst>
          </p:cNvPr>
          <p:cNvPicPr>
            <a:picLocks noChangeAspect="1"/>
          </p:cNvPicPr>
          <p:nvPr/>
        </p:nvPicPr>
        <p:blipFill>
          <a:blip r:embed="rId2"/>
          <a:stretch>
            <a:fillRect/>
          </a:stretch>
        </p:blipFill>
        <p:spPr>
          <a:xfrm>
            <a:off x="6456220" y="1510018"/>
            <a:ext cx="5371076" cy="3837963"/>
          </a:xfrm>
          <a:prstGeom prst="rect">
            <a:avLst/>
          </a:prstGeom>
          <a:ln w="12700">
            <a:solidFill>
              <a:schemeClr val="tx1"/>
            </a:solidFill>
          </a:ln>
        </p:spPr>
      </p:pic>
    </p:spTree>
    <p:extLst>
      <p:ext uri="{BB962C8B-B14F-4D97-AF65-F5344CB8AC3E}">
        <p14:creationId xmlns:p14="http://schemas.microsoft.com/office/powerpoint/2010/main" val="4241235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22</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sz="2800" dirty="0"/>
              <a:t>NAT Gateways</a:t>
            </a:r>
            <a:endParaRPr lang="ca-ES" sz="2800"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3.1.5</a:t>
            </a:r>
          </a:p>
        </p:txBody>
      </p:sp>
      <p:sp>
        <p:nvSpPr>
          <p:cNvPr id="5" name="Marcador de contenido 2">
            <a:extLst>
              <a:ext uri="{FF2B5EF4-FFF2-40B4-BE49-F238E27FC236}">
                <a16:creationId xmlns:a16="http://schemas.microsoft.com/office/drawing/2014/main" id="{6DB3015E-CA50-49EF-9D3F-0342528D40B4}"/>
              </a:ext>
            </a:extLst>
          </p:cNvPr>
          <p:cNvSpPr>
            <a:spLocks noGrp="1"/>
          </p:cNvSpPr>
          <p:nvPr>
            <p:ph idx="1"/>
          </p:nvPr>
        </p:nvSpPr>
        <p:spPr>
          <a:xfrm>
            <a:off x="1400102" y="2256568"/>
            <a:ext cx="7325888" cy="4388072"/>
          </a:xfrm>
        </p:spPr>
        <p:txBody>
          <a:bodyPr>
            <a:normAutofit/>
          </a:bodyPr>
          <a:lstStyle/>
          <a:p>
            <a:pPr marL="285750" indent="-285750" algn="just">
              <a:buFontTx/>
              <a:buChar char="-"/>
            </a:pPr>
            <a:r>
              <a:rPr lang="es-ES" dirty="0"/>
              <a:t>Es el Gateway de acceso a Internet para las subnets privadas</a:t>
            </a:r>
          </a:p>
          <a:p>
            <a:pPr marL="285750" indent="-285750" algn="just">
              <a:buFontTx/>
              <a:buChar char="-"/>
            </a:pPr>
            <a:r>
              <a:rPr lang="es-ES" dirty="0"/>
              <a:t>Tiene que estar creado en una subnet pública con una tabla de rutas que tenga como ruta por defecto el IGW</a:t>
            </a:r>
          </a:p>
          <a:p>
            <a:pPr marL="285750" indent="-285750" algn="just">
              <a:buFontTx/>
              <a:buChar char="-"/>
            </a:pPr>
            <a:r>
              <a:rPr lang="es-ES" dirty="0"/>
              <a:t>Tiene una IP pública y estática</a:t>
            </a:r>
          </a:p>
          <a:p>
            <a:pPr marL="285750" indent="-285750" algn="just">
              <a:buFontTx/>
              <a:buChar char="-"/>
            </a:pPr>
            <a:r>
              <a:rPr lang="es-ES" dirty="0"/>
              <a:t>Es muy útil para consultar APIs o servicios de terceros que requieren que las peticiones provengan de una IP fija</a:t>
            </a:r>
          </a:p>
          <a:p>
            <a:pPr marL="285750" indent="-285750" algn="just">
              <a:buFontTx/>
              <a:buChar char="-"/>
            </a:pPr>
            <a:r>
              <a:rPr lang="es-ES" dirty="0"/>
              <a:t>Es escalado y gestionado por AWS</a:t>
            </a:r>
          </a:p>
        </p:txBody>
      </p:sp>
      <p:pic>
        <p:nvPicPr>
          <p:cNvPr id="1028" name="Picture 4" descr="VPC NAT Gateway | AWS Compute">
            <a:extLst>
              <a:ext uri="{FF2B5EF4-FFF2-40B4-BE49-F238E27FC236}">
                <a16:creationId xmlns:a16="http://schemas.microsoft.com/office/drawing/2014/main" id="{B65FCFCB-8358-41D8-9C98-CC10A18795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6721" y="2022764"/>
            <a:ext cx="2712995" cy="2712995"/>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862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23</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sz="2800" dirty="0"/>
              <a:t>NACL (Network Access Control List)</a:t>
            </a:r>
            <a:endParaRPr lang="ca-ES" sz="2800"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3.1.6</a:t>
            </a:r>
          </a:p>
        </p:txBody>
      </p:sp>
      <p:sp>
        <p:nvSpPr>
          <p:cNvPr id="5" name="Marcador de contenido 2">
            <a:extLst>
              <a:ext uri="{FF2B5EF4-FFF2-40B4-BE49-F238E27FC236}">
                <a16:creationId xmlns:a16="http://schemas.microsoft.com/office/drawing/2014/main" id="{6DB3015E-CA50-49EF-9D3F-0342528D40B4}"/>
              </a:ext>
            </a:extLst>
          </p:cNvPr>
          <p:cNvSpPr>
            <a:spLocks noGrp="1"/>
          </p:cNvSpPr>
          <p:nvPr>
            <p:ph idx="1"/>
          </p:nvPr>
        </p:nvSpPr>
        <p:spPr>
          <a:xfrm>
            <a:off x="1400102" y="2256568"/>
            <a:ext cx="7325888" cy="4388072"/>
          </a:xfrm>
        </p:spPr>
        <p:txBody>
          <a:bodyPr>
            <a:normAutofit/>
          </a:bodyPr>
          <a:lstStyle/>
          <a:p>
            <a:pPr marL="285750" indent="-285750" algn="just">
              <a:buFontTx/>
              <a:buChar char="-"/>
            </a:pPr>
            <a:r>
              <a:rPr lang="es-ES" dirty="0"/>
              <a:t>Son listas de control de acceso a nivel de red y transporte que aplican a las subnets de VPC </a:t>
            </a:r>
          </a:p>
          <a:p>
            <a:pPr marL="285750" indent="-285750" algn="just">
              <a:buFontTx/>
              <a:buChar char="-"/>
            </a:pPr>
            <a:r>
              <a:rPr lang="es-ES" dirty="0"/>
              <a:t>La configuración por defecto es de tipo ALLOW ALL</a:t>
            </a:r>
          </a:p>
          <a:p>
            <a:pPr marL="285750" indent="-285750" algn="just">
              <a:buFontTx/>
              <a:buChar char="-"/>
            </a:pPr>
            <a:r>
              <a:rPr lang="es-ES" dirty="0"/>
              <a:t>Es muy útil cuando detectamos que desde una IP o un bloque en particular estamos recibiendo un ataque</a:t>
            </a:r>
          </a:p>
          <a:p>
            <a:pPr marL="285750" indent="-285750" algn="just">
              <a:buFontTx/>
              <a:buChar char="-"/>
            </a:pPr>
            <a:r>
              <a:rPr lang="es-ES" dirty="0"/>
              <a:t>Podemos crear varias NACL y asociarlas de manera independiente a las subnets de la VPC</a:t>
            </a:r>
          </a:p>
        </p:txBody>
      </p:sp>
      <p:pic>
        <p:nvPicPr>
          <p:cNvPr id="1028" name="Picture 4" descr="VPC NAT Gateway | AWS Compute">
            <a:extLst>
              <a:ext uri="{FF2B5EF4-FFF2-40B4-BE49-F238E27FC236}">
                <a16:creationId xmlns:a16="http://schemas.microsoft.com/office/drawing/2014/main" id="{B65FCFCB-8358-41D8-9C98-CC10A18795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6721" y="2022764"/>
            <a:ext cx="2712995" cy="2712995"/>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435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24</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lstStyle/>
          <a:p>
            <a:r>
              <a:rPr lang="es-ES" dirty="0"/>
              <a:t>EC2</a:t>
            </a:r>
            <a:endParaRPr lang="ca-ES"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3.2</a:t>
            </a:r>
          </a:p>
        </p:txBody>
      </p:sp>
      <p:sp>
        <p:nvSpPr>
          <p:cNvPr id="5" name="Marcador de contenido 2">
            <a:extLst>
              <a:ext uri="{FF2B5EF4-FFF2-40B4-BE49-F238E27FC236}">
                <a16:creationId xmlns:a16="http://schemas.microsoft.com/office/drawing/2014/main" id="{6DB3015E-CA50-49EF-9D3F-0342528D40B4}"/>
              </a:ext>
            </a:extLst>
          </p:cNvPr>
          <p:cNvSpPr>
            <a:spLocks noGrp="1"/>
          </p:cNvSpPr>
          <p:nvPr>
            <p:ph idx="1"/>
          </p:nvPr>
        </p:nvSpPr>
        <p:spPr>
          <a:xfrm>
            <a:off x="1400102" y="2256568"/>
            <a:ext cx="7325888" cy="4388072"/>
          </a:xfrm>
        </p:spPr>
        <p:txBody>
          <a:bodyPr>
            <a:normAutofit/>
          </a:bodyPr>
          <a:lstStyle/>
          <a:p>
            <a:pPr marL="285750" indent="-285750" algn="just">
              <a:buFontTx/>
              <a:buChar char="-"/>
            </a:pPr>
            <a:r>
              <a:rPr lang="es-ES" dirty="0"/>
              <a:t>Las máquinas virtuales en AWS son llamadas instancias EC2, Elastic Compute Cloud</a:t>
            </a:r>
          </a:p>
          <a:p>
            <a:pPr marL="285750" indent="-285750" algn="just">
              <a:buFontTx/>
              <a:buChar char="-"/>
            </a:pPr>
            <a:r>
              <a:rPr lang="es-ES" dirty="0"/>
              <a:t>El costo de las instancias es por hora encendida, o incluso por segundo dependiendo del tipo de instancia que ejecutemos</a:t>
            </a:r>
          </a:p>
          <a:p>
            <a:pPr marL="285750" indent="-285750" algn="just">
              <a:buFontTx/>
              <a:buChar char="-"/>
            </a:pPr>
            <a:r>
              <a:rPr lang="es-ES" dirty="0"/>
              <a:t>Hay de distintas gamas y tamaños, desde las instancias </a:t>
            </a:r>
            <a:r>
              <a:rPr lang="es-ES" i="1" dirty="0"/>
              <a:t>micro</a:t>
            </a:r>
            <a:r>
              <a:rPr lang="es-ES" dirty="0"/>
              <a:t>, de 1 solo CPU y 512Mb de RAM, hasta instancias gigantescas de decenas de procesadores y gigas de memoria</a:t>
            </a:r>
          </a:p>
          <a:p>
            <a:pPr marL="285750" indent="-285750" algn="just">
              <a:buFontTx/>
              <a:buChar char="-"/>
            </a:pPr>
            <a:r>
              <a:rPr lang="es-ES" dirty="0"/>
              <a:t>Siempre se utiliza una AMI (Amazon Machine Image) como base</a:t>
            </a:r>
          </a:p>
          <a:p>
            <a:pPr marL="285750" indent="-285750" algn="just">
              <a:buFontTx/>
              <a:buChar char="-"/>
            </a:pPr>
            <a:r>
              <a:rPr lang="es-ES" dirty="0"/>
              <a:t>Para levantar una instancia como mínimo necesitamos una AMI, una VPC, un Security Group, un disco EBS y una key de acceso SSH o RDP</a:t>
            </a:r>
          </a:p>
        </p:txBody>
      </p:sp>
      <p:pic>
        <p:nvPicPr>
          <p:cNvPr id="7" name="Imagen 6">
            <a:extLst>
              <a:ext uri="{FF2B5EF4-FFF2-40B4-BE49-F238E27FC236}">
                <a16:creationId xmlns:a16="http://schemas.microsoft.com/office/drawing/2014/main" id="{96C6C9AB-EFE1-4F68-8A2A-CE34DEDBCDA5}"/>
              </a:ext>
            </a:extLst>
          </p:cNvPr>
          <p:cNvPicPr>
            <a:picLocks noChangeAspect="1"/>
          </p:cNvPicPr>
          <p:nvPr/>
        </p:nvPicPr>
        <p:blipFill>
          <a:blip r:embed="rId2"/>
          <a:stretch>
            <a:fillRect/>
          </a:stretch>
        </p:blipFill>
        <p:spPr>
          <a:xfrm>
            <a:off x="9318171" y="2110988"/>
            <a:ext cx="2621545" cy="2636023"/>
          </a:xfrm>
          <a:prstGeom prst="rect">
            <a:avLst/>
          </a:prstGeom>
          <a:ln w="12700">
            <a:solidFill>
              <a:schemeClr val="tx1"/>
            </a:solidFill>
          </a:ln>
        </p:spPr>
      </p:pic>
    </p:spTree>
    <p:extLst>
      <p:ext uri="{BB962C8B-B14F-4D97-AF65-F5344CB8AC3E}">
        <p14:creationId xmlns:p14="http://schemas.microsoft.com/office/powerpoint/2010/main" val="2858218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25</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sz="2800" dirty="0"/>
              <a:t>Modos de uso</a:t>
            </a:r>
            <a:endParaRPr lang="ca-ES" sz="2800"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3.2.1</a:t>
            </a:r>
          </a:p>
        </p:txBody>
      </p:sp>
      <p:sp>
        <p:nvSpPr>
          <p:cNvPr id="5" name="Marcador de contenido 2">
            <a:extLst>
              <a:ext uri="{FF2B5EF4-FFF2-40B4-BE49-F238E27FC236}">
                <a16:creationId xmlns:a16="http://schemas.microsoft.com/office/drawing/2014/main" id="{6DB3015E-CA50-49EF-9D3F-0342528D40B4}"/>
              </a:ext>
            </a:extLst>
          </p:cNvPr>
          <p:cNvSpPr>
            <a:spLocks noGrp="1"/>
          </p:cNvSpPr>
          <p:nvPr>
            <p:ph idx="1"/>
          </p:nvPr>
        </p:nvSpPr>
        <p:spPr>
          <a:xfrm>
            <a:off x="1400102" y="2256568"/>
            <a:ext cx="7325888" cy="4388072"/>
          </a:xfrm>
        </p:spPr>
        <p:txBody>
          <a:bodyPr>
            <a:normAutofit/>
          </a:bodyPr>
          <a:lstStyle/>
          <a:p>
            <a:pPr marL="285750" indent="-285750" algn="just">
              <a:buFontTx/>
              <a:buChar char="-"/>
            </a:pPr>
            <a:r>
              <a:rPr lang="es-ES" b="1" dirty="0"/>
              <a:t>On-</a:t>
            </a:r>
            <a:r>
              <a:rPr lang="es-ES" b="1" dirty="0" err="1"/>
              <a:t>Demand</a:t>
            </a:r>
            <a:r>
              <a:rPr lang="es-ES" b="1" dirty="0"/>
              <a:t>:</a:t>
            </a:r>
            <a:r>
              <a:rPr lang="es-ES" dirty="0"/>
              <a:t> Se pagan por horas levantadas, las podemos apagar en cualquier momento </a:t>
            </a:r>
          </a:p>
          <a:p>
            <a:pPr marL="285750" indent="-285750" algn="just">
              <a:buFontTx/>
              <a:buChar char="-"/>
            </a:pPr>
            <a:r>
              <a:rPr lang="es-ES" b="1" dirty="0"/>
              <a:t>Reserved: </a:t>
            </a:r>
            <a:r>
              <a:rPr lang="es-ES" dirty="0"/>
              <a:t>Se reservan a 1 o 3 años. Suelen ser entre un 50~70 % más baratas que las On-</a:t>
            </a:r>
            <a:r>
              <a:rPr lang="es-ES" dirty="0" err="1"/>
              <a:t>Demand</a:t>
            </a:r>
            <a:endParaRPr lang="es-ES" dirty="0"/>
          </a:p>
          <a:p>
            <a:pPr marL="285750" indent="-285750" algn="just">
              <a:buFontTx/>
              <a:buChar char="-"/>
            </a:pPr>
            <a:r>
              <a:rPr lang="es-ES" b="1" dirty="0"/>
              <a:t>Spot:</a:t>
            </a:r>
            <a:r>
              <a:rPr lang="es-ES" dirty="0"/>
              <a:t> Son las más baratas. Se pagan lo que se quiera por encima de un mínimo. AWS las puede apagar en cualquier momento</a:t>
            </a:r>
          </a:p>
        </p:txBody>
      </p:sp>
      <p:pic>
        <p:nvPicPr>
          <p:cNvPr id="7" name="Imagen 6">
            <a:extLst>
              <a:ext uri="{FF2B5EF4-FFF2-40B4-BE49-F238E27FC236}">
                <a16:creationId xmlns:a16="http://schemas.microsoft.com/office/drawing/2014/main" id="{96C6C9AB-EFE1-4F68-8A2A-CE34DEDBCDA5}"/>
              </a:ext>
            </a:extLst>
          </p:cNvPr>
          <p:cNvPicPr>
            <a:picLocks noChangeAspect="1"/>
          </p:cNvPicPr>
          <p:nvPr/>
        </p:nvPicPr>
        <p:blipFill>
          <a:blip r:embed="rId2"/>
          <a:stretch>
            <a:fillRect/>
          </a:stretch>
        </p:blipFill>
        <p:spPr>
          <a:xfrm>
            <a:off x="9318171" y="2110988"/>
            <a:ext cx="2621545" cy="2636023"/>
          </a:xfrm>
          <a:prstGeom prst="rect">
            <a:avLst/>
          </a:prstGeom>
          <a:ln w="12700">
            <a:solidFill>
              <a:schemeClr val="tx1"/>
            </a:solidFill>
          </a:ln>
        </p:spPr>
      </p:pic>
    </p:spTree>
    <p:extLst>
      <p:ext uri="{BB962C8B-B14F-4D97-AF65-F5344CB8AC3E}">
        <p14:creationId xmlns:p14="http://schemas.microsoft.com/office/powerpoint/2010/main" val="2089824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26</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sz="2800" dirty="0"/>
              <a:t>Tipos de instancias</a:t>
            </a:r>
            <a:endParaRPr lang="ca-ES" sz="2800"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3.2.2</a:t>
            </a:r>
          </a:p>
        </p:txBody>
      </p:sp>
      <p:sp>
        <p:nvSpPr>
          <p:cNvPr id="5" name="Marcador de contenido 2">
            <a:extLst>
              <a:ext uri="{FF2B5EF4-FFF2-40B4-BE49-F238E27FC236}">
                <a16:creationId xmlns:a16="http://schemas.microsoft.com/office/drawing/2014/main" id="{6DB3015E-CA50-49EF-9D3F-0342528D40B4}"/>
              </a:ext>
            </a:extLst>
          </p:cNvPr>
          <p:cNvSpPr>
            <a:spLocks noGrp="1"/>
          </p:cNvSpPr>
          <p:nvPr>
            <p:ph idx="1"/>
          </p:nvPr>
        </p:nvSpPr>
        <p:spPr>
          <a:xfrm>
            <a:off x="1400102" y="2256568"/>
            <a:ext cx="7325888" cy="4388072"/>
          </a:xfrm>
        </p:spPr>
        <p:txBody>
          <a:bodyPr>
            <a:normAutofit/>
          </a:bodyPr>
          <a:lstStyle/>
          <a:p>
            <a:pPr marL="285750" indent="-285750" algn="just">
              <a:buFontTx/>
              <a:buChar char="-"/>
            </a:pPr>
            <a:r>
              <a:rPr lang="es-ES" dirty="0"/>
              <a:t>Existen diferentes gamas de instancias EC2 que se diferencian en la relación CPU, RAM, GPU, Red y Almacenamiento</a:t>
            </a:r>
          </a:p>
          <a:p>
            <a:pPr marL="285750" indent="-285750" algn="just">
              <a:buFontTx/>
              <a:buChar char="-"/>
            </a:pPr>
            <a:r>
              <a:rPr lang="es-ES" dirty="0"/>
              <a:t>Se define en el momento de creación de la instancia (m4, c4, t2...)</a:t>
            </a:r>
          </a:p>
          <a:p>
            <a:pPr marL="285750" indent="-285750" algn="just">
              <a:buFontTx/>
              <a:buChar char="-"/>
            </a:pPr>
            <a:r>
              <a:rPr lang="es-ES" dirty="0"/>
              <a:t>Puede ser cambiado luego, aunque requiere un Stop/Start de la instancia</a:t>
            </a:r>
          </a:p>
        </p:txBody>
      </p:sp>
      <p:pic>
        <p:nvPicPr>
          <p:cNvPr id="7" name="Imagen 6">
            <a:extLst>
              <a:ext uri="{FF2B5EF4-FFF2-40B4-BE49-F238E27FC236}">
                <a16:creationId xmlns:a16="http://schemas.microsoft.com/office/drawing/2014/main" id="{96C6C9AB-EFE1-4F68-8A2A-CE34DEDBCDA5}"/>
              </a:ext>
            </a:extLst>
          </p:cNvPr>
          <p:cNvPicPr>
            <a:picLocks noChangeAspect="1"/>
          </p:cNvPicPr>
          <p:nvPr/>
        </p:nvPicPr>
        <p:blipFill>
          <a:blip r:embed="rId2"/>
          <a:stretch>
            <a:fillRect/>
          </a:stretch>
        </p:blipFill>
        <p:spPr>
          <a:xfrm>
            <a:off x="9318171" y="2110988"/>
            <a:ext cx="2621545" cy="2636023"/>
          </a:xfrm>
          <a:prstGeom prst="rect">
            <a:avLst/>
          </a:prstGeom>
          <a:ln w="12700">
            <a:solidFill>
              <a:schemeClr val="tx1"/>
            </a:solidFill>
          </a:ln>
        </p:spPr>
      </p:pic>
    </p:spTree>
    <p:extLst>
      <p:ext uri="{BB962C8B-B14F-4D97-AF65-F5344CB8AC3E}">
        <p14:creationId xmlns:p14="http://schemas.microsoft.com/office/powerpoint/2010/main" val="2276201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27</a:t>
            </a:fld>
            <a:endParaRPr lang="ca-ES"/>
          </a:p>
        </p:txBody>
      </p:sp>
      <p:sp>
        <p:nvSpPr>
          <p:cNvPr id="4" name="Título 3">
            <a:extLst>
              <a:ext uri="{FF2B5EF4-FFF2-40B4-BE49-F238E27FC236}">
                <a16:creationId xmlns:a16="http://schemas.microsoft.com/office/drawing/2014/main" id="{4E333C21-C25F-410C-82F6-9F9B51A96715}"/>
              </a:ext>
            </a:extLst>
          </p:cNvPr>
          <p:cNvSpPr>
            <a:spLocks noGrp="1"/>
          </p:cNvSpPr>
          <p:nvPr>
            <p:ph type="title"/>
          </p:nvPr>
        </p:nvSpPr>
        <p:spPr>
          <a:xfrm>
            <a:off x="6600179" y="1748169"/>
            <a:ext cx="4335680" cy="549189"/>
          </a:xfrm>
        </p:spPr>
        <p:txBody>
          <a:bodyPr>
            <a:normAutofit fontScale="90000"/>
          </a:bodyPr>
          <a:lstStyle/>
          <a:p>
            <a:r>
              <a:rPr lang="es-ES" sz="2400" dirty="0"/>
              <a:t>Práctica 3: Creación de una instancia EC2</a:t>
            </a:r>
            <a:br>
              <a:rPr lang="es-ES" sz="2400" dirty="0"/>
            </a:br>
            <a:r>
              <a:rPr lang="es-ES" sz="2400" dirty="0"/>
              <a:t>(10 min)</a:t>
            </a:r>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p:txBody>
          <a:bodyPr>
            <a:normAutofit lnSpcReduction="10000"/>
          </a:bodyPr>
          <a:lstStyle/>
          <a:p>
            <a:r>
              <a:rPr lang="ca-ES" dirty="0"/>
              <a:t>3.2.3</a:t>
            </a:r>
          </a:p>
        </p:txBody>
      </p:sp>
      <p:sp>
        <p:nvSpPr>
          <p:cNvPr id="11" name="Marcador de contenido 4">
            <a:extLst>
              <a:ext uri="{FF2B5EF4-FFF2-40B4-BE49-F238E27FC236}">
                <a16:creationId xmlns:a16="http://schemas.microsoft.com/office/drawing/2014/main" id="{8A966191-C0F9-4E66-B5FD-837AD29E98BD}"/>
              </a:ext>
            </a:extLst>
          </p:cNvPr>
          <p:cNvSpPr>
            <a:spLocks noGrp="1"/>
          </p:cNvSpPr>
          <p:nvPr>
            <p:ph idx="1"/>
          </p:nvPr>
        </p:nvSpPr>
        <p:spPr>
          <a:xfrm>
            <a:off x="6238230" y="2438400"/>
            <a:ext cx="5449202" cy="4076140"/>
          </a:xfrm>
        </p:spPr>
        <p:txBody>
          <a:bodyPr>
            <a:normAutofit/>
          </a:bodyPr>
          <a:lstStyle/>
          <a:p>
            <a:pPr marL="285750" indent="-285750" algn="just">
              <a:buFontTx/>
              <a:buChar char="-"/>
            </a:pPr>
            <a:r>
              <a:rPr lang="es-ES" dirty="0"/>
              <a:t>Para crear una instancia de máquina virtual accederemos a la pantalla de EC2 desde la consola de Amazon</a:t>
            </a:r>
          </a:p>
          <a:p>
            <a:pPr marL="285750" indent="-285750" algn="just">
              <a:buFontTx/>
              <a:buChar char="-"/>
            </a:pPr>
            <a:r>
              <a:rPr lang="es-ES" dirty="0"/>
              <a:t>Tras hacer click en “Crear una instancia”, seleccionaremos la imagen que queremos utilizar. Como no tenemos imágenes propias generadas, utilizaremos una estándar </a:t>
            </a:r>
            <a:r>
              <a:rPr lang="es-ES" i="1" dirty="0"/>
              <a:t>Amazon AMI</a:t>
            </a:r>
            <a:r>
              <a:rPr lang="es-ES" dirty="0"/>
              <a:t> que nos permita seleccionar un tipo de máquina dentro del “Free Tier”</a:t>
            </a:r>
          </a:p>
          <a:p>
            <a:pPr algn="just"/>
            <a:endParaRPr lang="en-US" b="1" dirty="0"/>
          </a:p>
        </p:txBody>
      </p:sp>
      <p:pic>
        <p:nvPicPr>
          <p:cNvPr id="7" name="Imagen 6">
            <a:extLst>
              <a:ext uri="{FF2B5EF4-FFF2-40B4-BE49-F238E27FC236}">
                <a16:creationId xmlns:a16="http://schemas.microsoft.com/office/drawing/2014/main" id="{30E57CB0-531D-4F08-97FE-4BAD52B56807}"/>
              </a:ext>
            </a:extLst>
          </p:cNvPr>
          <p:cNvPicPr>
            <a:picLocks noChangeAspect="1"/>
          </p:cNvPicPr>
          <p:nvPr/>
        </p:nvPicPr>
        <p:blipFill>
          <a:blip r:embed="rId2"/>
          <a:stretch>
            <a:fillRect/>
          </a:stretch>
        </p:blipFill>
        <p:spPr>
          <a:xfrm>
            <a:off x="100794" y="2297358"/>
            <a:ext cx="5915310" cy="2484367"/>
          </a:xfrm>
          <a:prstGeom prst="rect">
            <a:avLst/>
          </a:prstGeom>
          <a:ln w="12700">
            <a:solidFill>
              <a:schemeClr val="tx1"/>
            </a:solidFill>
          </a:ln>
        </p:spPr>
      </p:pic>
    </p:spTree>
    <p:extLst>
      <p:ext uri="{BB962C8B-B14F-4D97-AF65-F5344CB8AC3E}">
        <p14:creationId xmlns:p14="http://schemas.microsoft.com/office/powerpoint/2010/main" val="2362676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28</a:t>
            </a:fld>
            <a:endParaRPr lang="ca-ES"/>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p:txBody>
          <a:bodyPr>
            <a:normAutofit lnSpcReduction="10000"/>
          </a:bodyPr>
          <a:lstStyle/>
          <a:p>
            <a:r>
              <a:rPr lang="ca-ES" dirty="0"/>
              <a:t>3.2.3</a:t>
            </a:r>
          </a:p>
        </p:txBody>
      </p:sp>
      <p:sp>
        <p:nvSpPr>
          <p:cNvPr id="11" name="Marcador de contenido 4">
            <a:extLst>
              <a:ext uri="{FF2B5EF4-FFF2-40B4-BE49-F238E27FC236}">
                <a16:creationId xmlns:a16="http://schemas.microsoft.com/office/drawing/2014/main" id="{8A966191-C0F9-4E66-B5FD-837AD29E98BD}"/>
              </a:ext>
            </a:extLst>
          </p:cNvPr>
          <p:cNvSpPr>
            <a:spLocks noGrp="1"/>
          </p:cNvSpPr>
          <p:nvPr>
            <p:ph idx="1"/>
          </p:nvPr>
        </p:nvSpPr>
        <p:spPr>
          <a:xfrm>
            <a:off x="6238230" y="1501471"/>
            <a:ext cx="5449202" cy="4076140"/>
          </a:xfrm>
        </p:spPr>
        <p:txBody>
          <a:bodyPr>
            <a:normAutofit/>
          </a:bodyPr>
          <a:lstStyle/>
          <a:p>
            <a:pPr marL="285750" indent="-285750">
              <a:buFontTx/>
              <a:buChar char="-"/>
            </a:pPr>
            <a:r>
              <a:rPr lang="es-ES" dirty="0"/>
              <a:t>A continuación seleccionaremos el tipo de instancia, una </a:t>
            </a:r>
            <a:r>
              <a:rPr lang="es-ES" i="1" dirty="0"/>
              <a:t>t2.micro</a:t>
            </a:r>
            <a:r>
              <a:rPr lang="es-ES" dirty="0"/>
              <a:t> que nos permite situarnos en la capa gratuita de Amazon</a:t>
            </a:r>
          </a:p>
          <a:p>
            <a:pPr marL="285750" indent="-285750" algn="just">
              <a:buFontTx/>
              <a:buChar char="-"/>
            </a:pPr>
            <a:r>
              <a:rPr lang="es-ES" dirty="0"/>
              <a:t>El siguiente paso es seleccionar la red a la que se conectará nuestra máquina en la cloud, en este caso utilizaremos la subnet pública que hemos creado recientemente junto con la subnet interna</a:t>
            </a:r>
          </a:p>
          <a:p>
            <a:pPr marL="285750" indent="-285750" algn="just">
              <a:buFontTx/>
              <a:buChar char="-"/>
            </a:pPr>
            <a:r>
              <a:rPr lang="es-ES" dirty="0"/>
              <a:t>El resto de la configuración la dejaremos como la que viene por defecto (almacenamiento)</a:t>
            </a:r>
          </a:p>
          <a:p>
            <a:pPr algn="just"/>
            <a:endParaRPr lang="en-US" b="1" dirty="0"/>
          </a:p>
        </p:txBody>
      </p:sp>
      <p:pic>
        <p:nvPicPr>
          <p:cNvPr id="9" name="Imagen 8">
            <a:extLst>
              <a:ext uri="{FF2B5EF4-FFF2-40B4-BE49-F238E27FC236}">
                <a16:creationId xmlns:a16="http://schemas.microsoft.com/office/drawing/2014/main" id="{9A86ADAD-F231-4A55-B84A-52D3E8F4793F}"/>
              </a:ext>
            </a:extLst>
          </p:cNvPr>
          <p:cNvPicPr>
            <a:picLocks noChangeAspect="1"/>
          </p:cNvPicPr>
          <p:nvPr/>
        </p:nvPicPr>
        <p:blipFill>
          <a:blip r:embed="rId2"/>
          <a:stretch>
            <a:fillRect/>
          </a:stretch>
        </p:blipFill>
        <p:spPr>
          <a:xfrm>
            <a:off x="369995" y="954114"/>
            <a:ext cx="5357398" cy="4949771"/>
          </a:xfrm>
          <a:prstGeom prst="rect">
            <a:avLst/>
          </a:prstGeom>
          <a:ln w="12700">
            <a:solidFill>
              <a:schemeClr val="tx1"/>
            </a:solidFill>
          </a:ln>
        </p:spPr>
      </p:pic>
    </p:spTree>
    <p:extLst>
      <p:ext uri="{BB962C8B-B14F-4D97-AF65-F5344CB8AC3E}">
        <p14:creationId xmlns:p14="http://schemas.microsoft.com/office/powerpoint/2010/main" val="2553466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29</a:t>
            </a:fld>
            <a:endParaRPr lang="ca-ES"/>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p:txBody>
          <a:bodyPr>
            <a:normAutofit lnSpcReduction="10000"/>
          </a:bodyPr>
          <a:lstStyle/>
          <a:p>
            <a:r>
              <a:rPr lang="ca-ES" dirty="0"/>
              <a:t>3.2.3</a:t>
            </a:r>
          </a:p>
        </p:txBody>
      </p:sp>
      <p:sp>
        <p:nvSpPr>
          <p:cNvPr id="11" name="Marcador de contenido 4">
            <a:extLst>
              <a:ext uri="{FF2B5EF4-FFF2-40B4-BE49-F238E27FC236}">
                <a16:creationId xmlns:a16="http://schemas.microsoft.com/office/drawing/2014/main" id="{8A966191-C0F9-4E66-B5FD-837AD29E98BD}"/>
              </a:ext>
            </a:extLst>
          </p:cNvPr>
          <p:cNvSpPr>
            <a:spLocks noGrp="1"/>
          </p:cNvSpPr>
          <p:nvPr>
            <p:ph idx="1"/>
          </p:nvPr>
        </p:nvSpPr>
        <p:spPr>
          <a:xfrm>
            <a:off x="6238230" y="1501471"/>
            <a:ext cx="5449202" cy="4076140"/>
          </a:xfrm>
        </p:spPr>
        <p:txBody>
          <a:bodyPr>
            <a:normAutofit/>
          </a:bodyPr>
          <a:lstStyle/>
          <a:p>
            <a:pPr marL="285750" indent="-285750" algn="just">
              <a:buFontTx/>
              <a:buChar char="-"/>
            </a:pPr>
            <a:r>
              <a:rPr lang="es-ES" dirty="0"/>
              <a:t>Por último, una vez la instancia se haya inicializado correctamente, nos conectaremos a ella.</a:t>
            </a:r>
          </a:p>
          <a:p>
            <a:pPr marL="285750" indent="-285750" algn="just">
              <a:buFontTx/>
              <a:buChar char="-"/>
            </a:pPr>
            <a:r>
              <a:rPr lang="es-ES" dirty="0"/>
              <a:t>Para hacerlo, el propio cliente de AWS nos ofrece una consola de acceso, pero por supuesto también podemos conectarnos a través de nuestro cliente SSH de preferencia</a:t>
            </a:r>
          </a:p>
          <a:p>
            <a:pPr marL="285750" indent="-285750" algn="just">
              <a:buFontTx/>
              <a:buChar char="-"/>
            </a:pPr>
            <a:r>
              <a:rPr lang="es-ES" dirty="0"/>
              <a:t>Para ello, necesitaremos haber creado un par de claves SSH y almacenarlo correctamente. Cada instancia EC2 está linkeada a un par de claves concreto y no se puede cambiar una vez inicializada</a:t>
            </a:r>
          </a:p>
          <a:p>
            <a:pPr algn="just"/>
            <a:endParaRPr lang="en-US" b="1" dirty="0"/>
          </a:p>
        </p:txBody>
      </p:sp>
      <p:pic>
        <p:nvPicPr>
          <p:cNvPr id="4" name="Imagen 3">
            <a:extLst>
              <a:ext uri="{FF2B5EF4-FFF2-40B4-BE49-F238E27FC236}">
                <a16:creationId xmlns:a16="http://schemas.microsoft.com/office/drawing/2014/main" id="{97EDE881-9010-4104-A9BC-5E0525702A54}"/>
              </a:ext>
            </a:extLst>
          </p:cNvPr>
          <p:cNvPicPr>
            <a:picLocks noChangeAspect="1"/>
          </p:cNvPicPr>
          <p:nvPr/>
        </p:nvPicPr>
        <p:blipFill>
          <a:blip r:embed="rId2"/>
          <a:stretch>
            <a:fillRect/>
          </a:stretch>
        </p:blipFill>
        <p:spPr>
          <a:xfrm>
            <a:off x="241526" y="1149927"/>
            <a:ext cx="5619881" cy="4558145"/>
          </a:xfrm>
          <a:prstGeom prst="rect">
            <a:avLst/>
          </a:prstGeom>
          <a:ln w="12700">
            <a:solidFill>
              <a:schemeClr val="tx1"/>
            </a:solidFill>
          </a:ln>
        </p:spPr>
      </p:pic>
    </p:spTree>
    <p:extLst>
      <p:ext uri="{BB962C8B-B14F-4D97-AF65-F5344CB8AC3E}">
        <p14:creationId xmlns:p14="http://schemas.microsoft.com/office/powerpoint/2010/main" val="3352128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p:txBody>
          <a:bodyPr>
            <a:normAutofit/>
          </a:bodyPr>
          <a:lstStyle/>
          <a:p>
            <a:r>
              <a:rPr lang="es-ES" u="sng" dirty="0"/>
              <a:t>CONTENIDO</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p:txBody>
          <a:bodyPr>
            <a:normAutofit/>
          </a:bodyPr>
          <a:lstStyle/>
          <a:p>
            <a:pPr marL="342900" indent="-342900">
              <a:lnSpc>
                <a:spcPct val="100000"/>
              </a:lnSpc>
              <a:buAutoNum type="arabicPeriod"/>
            </a:pPr>
            <a:r>
              <a:rPr lang="es-ES" dirty="0"/>
              <a:t>Introducción a AWS</a:t>
            </a:r>
          </a:p>
          <a:p>
            <a:pPr marL="342900" indent="-342900">
              <a:lnSpc>
                <a:spcPct val="100000"/>
              </a:lnSpc>
              <a:buAutoNum type="arabicPeriod"/>
            </a:pPr>
            <a:r>
              <a:rPr lang="es-ES" dirty="0"/>
              <a:t>Conexión y uso desde la VM</a:t>
            </a:r>
          </a:p>
          <a:p>
            <a:pPr marL="342900" indent="-342900">
              <a:lnSpc>
                <a:spcPct val="100000"/>
              </a:lnSpc>
              <a:buFont typeface="Arial" panose="020B0604020202020204" pitchFamily="34" charset="0"/>
              <a:buAutoNum type="arabicPeriod"/>
            </a:pPr>
            <a:r>
              <a:rPr lang="es-ES" dirty="0"/>
              <a:t>AWS en la CCMA</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3</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Curso 2</a:t>
            </a:r>
          </a:p>
        </p:txBody>
      </p:sp>
      <p:pic>
        <p:nvPicPr>
          <p:cNvPr id="5" name="Picture 2" descr="Introduction to Cloud Security with AWS | by Aregbesola Olumuyiwa | Data  Driven Investor | Medium">
            <a:extLst>
              <a:ext uri="{FF2B5EF4-FFF2-40B4-BE49-F238E27FC236}">
                <a16:creationId xmlns:a16="http://schemas.microsoft.com/office/drawing/2014/main" id="{F676C57E-A66E-4302-876B-406B5086861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6219" y="1209395"/>
            <a:ext cx="5341258" cy="4005944"/>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720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p:txBody>
          <a:bodyPr>
            <a:noAutofit/>
          </a:bodyPr>
          <a:lstStyle/>
          <a:p>
            <a:r>
              <a:rPr lang="es-ES" sz="2800" dirty="0"/>
              <a:t>Security Groups</a:t>
            </a:r>
            <a:endParaRPr lang="es-ES" dirty="0"/>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a:xfrm>
            <a:off x="1400102" y="2239151"/>
            <a:ext cx="4556561" cy="4213899"/>
          </a:xfrm>
        </p:spPr>
        <p:txBody>
          <a:bodyPr>
            <a:normAutofit/>
          </a:bodyPr>
          <a:lstStyle/>
          <a:p>
            <a:pPr marL="285750" indent="-285750" algn="just">
              <a:buFontTx/>
              <a:buChar char="-"/>
            </a:pPr>
            <a:r>
              <a:rPr lang="es-ES" dirty="0"/>
              <a:t>Son unas reglas de acceso que definimos, aplicables a 1 o a diferentes máquinas</a:t>
            </a:r>
          </a:p>
          <a:p>
            <a:pPr marL="285750" indent="-285750" algn="just">
              <a:buFontTx/>
              <a:buChar char="-"/>
            </a:pPr>
            <a:r>
              <a:rPr lang="es-ES" dirty="0"/>
              <a:t>Por defecto todas las máquinas que iniciamos con el SG por defecto tendrán activado un protocolo estándar que acepta la entrada a través del puerto 22 (SSH) y la salida hacia cualquier puerto y origen</a:t>
            </a:r>
          </a:p>
          <a:p>
            <a:pPr marL="285750" indent="-285750" algn="just">
              <a:buFontTx/>
              <a:buChar char="-"/>
            </a:pPr>
            <a:r>
              <a:rPr lang="es-ES" dirty="0"/>
              <a:t>Si queremos que nuestra máquina pueda accederse por el puerto HTTP, por ejemplo, deberemos habilitarlo por aquí</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30</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3.2.4</a:t>
            </a:r>
          </a:p>
        </p:txBody>
      </p:sp>
      <p:pic>
        <p:nvPicPr>
          <p:cNvPr id="5" name="Picture 2" descr="AWS Security Groups: Instance Level Security - Whizlabs Blog">
            <a:extLst>
              <a:ext uri="{FF2B5EF4-FFF2-40B4-BE49-F238E27FC236}">
                <a16:creationId xmlns:a16="http://schemas.microsoft.com/office/drawing/2014/main" id="{D8F17F06-77B3-4FFE-A09A-78E8054265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5821" y="2022764"/>
            <a:ext cx="5715000" cy="3000375"/>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924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31</a:t>
            </a:fld>
            <a:endParaRPr lang="ca-ES"/>
          </a:p>
        </p:txBody>
      </p:sp>
      <p:sp>
        <p:nvSpPr>
          <p:cNvPr id="4" name="Título 3">
            <a:extLst>
              <a:ext uri="{FF2B5EF4-FFF2-40B4-BE49-F238E27FC236}">
                <a16:creationId xmlns:a16="http://schemas.microsoft.com/office/drawing/2014/main" id="{4E333C21-C25F-410C-82F6-9F9B51A96715}"/>
              </a:ext>
            </a:extLst>
          </p:cNvPr>
          <p:cNvSpPr>
            <a:spLocks noGrp="1"/>
          </p:cNvSpPr>
          <p:nvPr>
            <p:ph type="title"/>
          </p:nvPr>
        </p:nvSpPr>
        <p:spPr>
          <a:xfrm>
            <a:off x="6600179" y="1748169"/>
            <a:ext cx="4335680" cy="549189"/>
          </a:xfrm>
        </p:spPr>
        <p:txBody>
          <a:bodyPr>
            <a:normAutofit fontScale="90000"/>
          </a:bodyPr>
          <a:lstStyle/>
          <a:p>
            <a:r>
              <a:rPr lang="es-ES" sz="2400" dirty="0"/>
              <a:t>Práctica 4: Editar un Security Group</a:t>
            </a:r>
            <a:br>
              <a:rPr lang="es-ES" sz="2400" dirty="0"/>
            </a:br>
            <a:r>
              <a:rPr lang="es-ES" sz="2400" dirty="0"/>
              <a:t>(15 min)</a:t>
            </a:r>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p:txBody>
          <a:bodyPr>
            <a:normAutofit lnSpcReduction="10000"/>
          </a:bodyPr>
          <a:lstStyle/>
          <a:p>
            <a:r>
              <a:rPr lang="ca-ES" dirty="0"/>
              <a:t>3.2.5</a:t>
            </a:r>
          </a:p>
        </p:txBody>
      </p:sp>
      <p:sp>
        <p:nvSpPr>
          <p:cNvPr id="11" name="Marcador de contenido 4">
            <a:extLst>
              <a:ext uri="{FF2B5EF4-FFF2-40B4-BE49-F238E27FC236}">
                <a16:creationId xmlns:a16="http://schemas.microsoft.com/office/drawing/2014/main" id="{8A966191-C0F9-4E66-B5FD-837AD29E98BD}"/>
              </a:ext>
            </a:extLst>
          </p:cNvPr>
          <p:cNvSpPr>
            <a:spLocks noGrp="1"/>
          </p:cNvSpPr>
          <p:nvPr>
            <p:ph idx="1"/>
          </p:nvPr>
        </p:nvSpPr>
        <p:spPr>
          <a:xfrm>
            <a:off x="6238230" y="2438400"/>
            <a:ext cx="5449202" cy="4076140"/>
          </a:xfrm>
        </p:spPr>
        <p:txBody>
          <a:bodyPr>
            <a:normAutofit lnSpcReduction="10000"/>
          </a:bodyPr>
          <a:lstStyle/>
          <a:p>
            <a:pPr marL="285750" indent="-285750" algn="just">
              <a:buFontTx/>
              <a:buChar char="-"/>
            </a:pPr>
            <a:r>
              <a:rPr lang="es-ES" dirty="0"/>
              <a:t>Intentaremos hacer que nuestra EC2 provea un servicio estándar por el puerto 80. Para ello ejecutaremos:</a:t>
            </a:r>
          </a:p>
          <a:p>
            <a:pPr marL="742950" lvl="1" indent="-285750" algn="just">
              <a:buFontTx/>
              <a:buChar char="-"/>
            </a:pPr>
            <a:r>
              <a:rPr lang="es-ES" sz="1200" b="1" i="1" dirty="0">
                <a:solidFill>
                  <a:srgbClr val="1D8102"/>
                </a:solidFill>
                <a:effectLst/>
                <a:latin typeface="Monaco"/>
              </a:rPr>
              <a:t>sudo yum update</a:t>
            </a:r>
          </a:p>
          <a:p>
            <a:pPr marL="742950" lvl="1" indent="-285750" algn="just">
              <a:buFontTx/>
              <a:buChar char="-"/>
            </a:pPr>
            <a:r>
              <a:rPr lang="es-ES" sz="1200" b="1" i="1" dirty="0">
                <a:solidFill>
                  <a:srgbClr val="1D8102"/>
                </a:solidFill>
                <a:effectLst/>
                <a:latin typeface="Monaco"/>
              </a:rPr>
              <a:t>sudo yum install -y </a:t>
            </a:r>
            <a:r>
              <a:rPr lang="es-ES" sz="1200" b="1" i="1" dirty="0" err="1">
                <a:solidFill>
                  <a:srgbClr val="1D8102"/>
                </a:solidFill>
                <a:effectLst/>
                <a:latin typeface="Monaco"/>
              </a:rPr>
              <a:t>httpd</a:t>
            </a:r>
            <a:r>
              <a:rPr lang="es-ES" sz="1200" b="1" i="1" dirty="0">
                <a:solidFill>
                  <a:srgbClr val="1D8102"/>
                </a:solidFill>
                <a:effectLst/>
                <a:latin typeface="Monaco"/>
              </a:rPr>
              <a:t> </a:t>
            </a:r>
            <a:r>
              <a:rPr lang="es-ES" sz="1200" b="1" i="1" dirty="0" err="1">
                <a:solidFill>
                  <a:srgbClr val="1D8102"/>
                </a:solidFill>
                <a:effectLst/>
                <a:latin typeface="Monaco"/>
              </a:rPr>
              <a:t>php</a:t>
            </a:r>
            <a:r>
              <a:rPr lang="es-ES" sz="1200" b="1" i="1" dirty="0">
                <a:solidFill>
                  <a:srgbClr val="1D8102"/>
                </a:solidFill>
                <a:effectLst/>
                <a:latin typeface="Monaco"/>
              </a:rPr>
              <a:t> mysql-server </a:t>
            </a:r>
            <a:r>
              <a:rPr lang="es-ES" sz="1200" b="1" i="1" dirty="0" err="1">
                <a:solidFill>
                  <a:srgbClr val="1D8102"/>
                </a:solidFill>
                <a:effectLst/>
                <a:latin typeface="Monaco"/>
              </a:rPr>
              <a:t>php-mysqlnd</a:t>
            </a:r>
            <a:endParaRPr lang="es-ES" sz="1200" b="1" i="1" dirty="0">
              <a:solidFill>
                <a:srgbClr val="1D8102"/>
              </a:solidFill>
              <a:effectLst/>
              <a:latin typeface="Monaco"/>
            </a:endParaRPr>
          </a:p>
          <a:p>
            <a:pPr marL="742950" lvl="1" indent="-285750" algn="just">
              <a:buFontTx/>
              <a:buChar char="-"/>
            </a:pPr>
            <a:r>
              <a:rPr lang="es-ES" sz="1200" b="1" i="1" dirty="0">
                <a:solidFill>
                  <a:srgbClr val="1D8102"/>
                </a:solidFill>
                <a:latin typeface="Monaco"/>
              </a:rPr>
              <a:t>(</a:t>
            </a:r>
            <a:r>
              <a:rPr lang="es-ES" sz="1200" b="1" i="1" dirty="0" err="1">
                <a:solidFill>
                  <a:srgbClr val="1D8102"/>
                </a:solidFill>
                <a:effectLst/>
                <a:latin typeface="Monaco"/>
              </a:rPr>
              <a:t>cat</a:t>
            </a:r>
            <a:r>
              <a:rPr lang="es-ES" sz="1200" b="1" i="1" dirty="0">
                <a:solidFill>
                  <a:srgbClr val="1D8102"/>
                </a:solidFill>
                <a:effectLst/>
                <a:latin typeface="Monaco"/>
              </a:rPr>
              <a:t> /</a:t>
            </a:r>
            <a:r>
              <a:rPr lang="es-ES" sz="1200" b="1" i="1" dirty="0" err="1">
                <a:solidFill>
                  <a:srgbClr val="1D8102"/>
                </a:solidFill>
                <a:effectLst/>
                <a:latin typeface="Monaco"/>
              </a:rPr>
              <a:t>etc</a:t>
            </a:r>
            <a:r>
              <a:rPr lang="es-ES" sz="1200" b="1" i="1" dirty="0">
                <a:solidFill>
                  <a:srgbClr val="1D8102"/>
                </a:solidFill>
                <a:effectLst/>
                <a:latin typeface="Monaco"/>
              </a:rPr>
              <a:t>/system-</a:t>
            </a:r>
            <a:r>
              <a:rPr lang="es-ES" sz="1200" b="1" i="1" dirty="0" err="1">
                <a:solidFill>
                  <a:srgbClr val="1D8102"/>
                </a:solidFill>
                <a:effectLst/>
                <a:latin typeface="Monaco"/>
              </a:rPr>
              <a:t>release</a:t>
            </a:r>
            <a:r>
              <a:rPr lang="es-ES" sz="1200" b="1" i="1" dirty="0">
                <a:solidFill>
                  <a:srgbClr val="1D8102"/>
                </a:solidFill>
                <a:latin typeface="Monaco"/>
              </a:rPr>
              <a:t>)</a:t>
            </a:r>
          </a:p>
          <a:p>
            <a:pPr marL="742950" lvl="1" indent="-285750" algn="just">
              <a:buFontTx/>
              <a:buChar char="-"/>
            </a:pPr>
            <a:r>
              <a:rPr lang="es-ES" sz="1200" b="1" i="1" dirty="0">
                <a:solidFill>
                  <a:srgbClr val="1D8102"/>
                </a:solidFill>
                <a:effectLst/>
                <a:latin typeface="Monaco"/>
              </a:rPr>
              <a:t>sudo service </a:t>
            </a:r>
            <a:r>
              <a:rPr lang="es-ES" sz="1200" b="1" i="1" dirty="0" err="1">
                <a:solidFill>
                  <a:srgbClr val="1D8102"/>
                </a:solidFill>
                <a:effectLst/>
                <a:latin typeface="Monaco"/>
              </a:rPr>
              <a:t>httpd</a:t>
            </a:r>
            <a:r>
              <a:rPr lang="es-ES" sz="1200" b="1" i="1" dirty="0">
                <a:solidFill>
                  <a:srgbClr val="1D8102"/>
                </a:solidFill>
                <a:effectLst/>
                <a:latin typeface="Monaco"/>
              </a:rPr>
              <a:t> start</a:t>
            </a:r>
            <a:endParaRPr lang="es-ES" sz="1200" i="1" dirty="0"/>
          </a:p>
          <a:p>
            <a:pPr marL="285750" indent="-285750" algn="just">
              <a:buFontTx/>
              <a:buChar char="-"/>
            </a:pPr>
            <a:r>
              <a:rPr lang="en-US" dirty="0"/>
              <a:t>Con </a:t>
            </a:r>
            <a:r>
              <a:rPr lang="en-US" dirty="0" err="1"/>
              <a:t>esta</a:t>
            </a:r>
            <a:r>
              <a:rPr lang="en-US" dirty="0"/>
              <a:t> </a:t>
            </a:r>
            <a:r>
              <a:rPr lang="en-US" dirty="0" err="1"/>
              <a:t>secuencia</a:t>
            </a:r>
            <a:r>
              <a:rPr lang="en-US" dirty="0"/>
              <a:t> de comandos </a:t>
            </a:r>
            <a:r>
              <a:rPr lang="en-US" dirty="0" err="1"/>
              <a:t>acabamos</a:t>
            </a:r>
            <a:r>
              <a:rPr lang="en-US" dirty="0"/>
              <a:t> de </a:t>
            </a:r>
            <a:r>
              <a:rPr lang="en-US" dirty="0" err="1"/>
              <a:t>instalar</a:t>
            </a:r>
            <a:r>
              <a:rPr lang="en-US" dirty="0"/>
              <a:t> e </a:t>
            </a:r>
            <a:r>
              <a:rPr lang="en-US" dirty="0" err="1"/>
              <a:t>iniciar</a:t>
            </a:r>
            <a:r>
              <a:rPr lang="en-US" dirty="0"/>
              <a:t> un </a:t>
            </a:r>
            <a:r>
              <a:rPr lang="en-US" dirty="0" err="1"/>
              <a:t>servidor</a:t>
            </a:r>
            <a:r>
              <a:rPr lang="en-US" dirty="0"/>
              <a:t> http. Podemos </a:t>
            </a:r>
            <a:r>
              <a:rPr lang="en-US" dirty="0" err="1"/>
              <a:t>comprobar</a:t>
            </a:r>
            <a:r>
              <a:rPr lang="en-US" dirty="0"/>
              <a:t> </a:t>
            </a:r>
            <a:r>
              <a:rPr lang="en-US" dirty="0" err="1"/>
              <a:t>su</a:t>
            </a:r>
            <a:r>
              <a:rPr lang="en-US" dirty="0"/>
              <a:t> </a:t>
            </a:r>
            <a:r>
              <a:rPr lang="en-US" dirty="0" err="1"/>
              <a:t>estado</a:t>
            </a:r>
            <a:r>
              <a:rPr lang="en-US" dirty="0"/>
              <a:t> hacienda </a:t>
            </a:r>
            <a:r>
              <a:rPr lang="en-US" i="1" dirty="0"/>
              <a:t>curl</a:t>
            </a:r>
            <a:r>
              <a:rPr lang="en-US" dirty="0"/>
              <a:t> de </a:t>
            </a:r>
            <a:r>
              <a:rPr lang="en-US" i="1" dirty="0"/>
              <a:t>localhost</a:t>
            </a:r>
            <a:r>
              <a:rPr lang="en-US" dirty="0"/>
              <a:t> </a:t>
            </a:r>
            <a:r>
              <a:rPr lang="en-US" dirty="0" err="1"/>
              <a:t>como</a:t>
            </a:r>
            <a:r>
              <a:rPr lang="en-US" dirty="0"/>
              <a:t> </a:t>
            </a:r>
            <a:r>
              <a:rPr lang="en-US" dirty="0" err="1"/>
              <a:t>en</a:t>
            </a:r>
            <a:r>
              <a:rPr lang="en-US" dirty="0"/>
              <a:t> la imagen</a:t>
            </a:r>
          </a:p>
          <a:p>
            <a:pPr algn="just"/>
            <a:endParaRPr lang="en-US" dirty="0"/>
          </a:p>
        </p:txBody>
      </p:sp>
      <p:pic>
        <p:nvPicPr>
          <p:cNvPr id="5" name="Imagen 4">
            <a:extLst>
              <a:ext uri="{FF2B5EF4-FFF2-40B4-BE49-F238E27FC236}">
                <a16:creationId xmlns:a16="http://schemas.microsoft.com/office/drawing/2014/main" id="{E8EF0531-D8BF-4610-B659-9C66206AB48D}"/>
              </a:ext>
            </a:extLst>
          </p:cNvPr>
          <p:cNvPicPr>
            <a:picLocks noChangeAspect="1"/>
          </p:cNvPicPr>
          <p:nvPr/>
        </p:nvPicPr>
        <p:blipFill>
          <a:blip r:embed="rId2"/>
          <a:stretch>
            <a:fillRect/>
          </a:stretch>
        </p:blipFill>
        <p:spPr>
          <a:xfrm>
            <a:off x="391612" y="1165865"/>
            <a:ext cx="5342050" cy="4526269"/>
          </a:xfrm>
          <a:prstGeom prst="rect">
            <a:avLst/>
          </a:prstGeom>
          <a:ln w="12700">
            <a:solidFill>
              <a:schemeClr val="tx1"/>
            </a:solidFill>
          </a:ln>
        </p:spPr>
      </p:pic>
    </p:spTree>
    <p:extLst>
      <p:ext uri="{BB962C8B-B14F-4D97-AF65-F5344CB8AC3E}">
        <p14:creationId xmlns:p14="http://schemas.microsoft.com/office/powerpoint/2010/main" val="2336499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32</a:t>
            </a:fld>
            <a:endParaRPr lang="ca-ES"/>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p:txBody>
          <a:bodyPr>
            <a:normAutofit lnSpcReduction="10000"/>
          </a:bodyPr>
          <a:lstStyle/>
          <a:p>
            <a:r>
              <a:rPr lang="ca-ES" dirty="0"/>
              <a:t>3.2.5</a:t>
            </a:r>
          </a:p>
        </p:txBody>
      </p:sp>
      <p:sp>
        <p:nvSpPr>
          <p:cNvPr id="11" name="Marcador de contenido 4">
            <a:extLst>
              <a:ext uri="{FF2B5EF4-FFF2-40B4-BE49-F238E27FC236}">
                <a16:creationId xmlns:a16="http://schemas.microsoft.com/office/drawing/2014/main" id="{8A966191-C0F9-4E66-B5FD-837AD29E98BD}"/>
              </a:ext>
            </a:extLst>
          </p:cNvPr>
          <p:cNvSpPr>
            <a:spLocks noGrp="1"/>
          </p:cNvSpPr>
          <p:nvPr>
            <p:ph idx="1"/>
          </p:nvPr>
        </p:nvSpPr>
        <p:spPr>
          <a:xfrm>
            <a:off x="6238230" y="1405991"/>
            <a:ext cx="5449202" cy="5170978"/>
          </a:xfrm>
        </p:spPr>
        <p:txBody>
          <a:bodyPr>
            <a:normAutofit/>
          </a:bodyPr>
          <a:lstStyle/>
          <a:p>
            <a:pPr marL="285750" indent="-285750" algn="just">
              <a:buFontTx/>
              <a:buChar char="-"/>
            </a:pPr>
            <a:r>
              <a:rPr lang="es-ES" dirty="0"/>
              <a:t>La lógica nos dice que ahora deberíamos poder acceder a la máquina a través del DNS o su IP pública, pero si lo intentamos nos encontramos con que no hay respuesta del servidor</a:t>
            </a:r>
          </a:p>
          <a:p>
            <a:pPr marL="285750" indent="-285750" algn="just">
              <a:buFontTx/>
              <a:buChar char="-"/>
            </a:pPr>
            <a:r>
              <a:rPr lang="es-ES" dirty="0"/>
              <a:t>Para poder acceder por el puerto 80 a nuestra máquina deberemos habilitarlo utilizando la Security Group asociada</a:t>
            </a:r>
          </a:p>
          <a:p>
            <a:pPr marL="285750" indent="-285750" algn="just">
              <a:buFontTx/>
              <a:buChar char="-"/>
            </a:pPr>
            <a:r>
              <a:rPr lang="es-ES" dirty="0"/>
              <a:t>Si al crear la máquina no seleccionamos una SG, se nos genera una automáticamente ya que toda EC2 debe estar asociada a una</a:t>
            </a:r>
          </a:p>
          <a:p>
            <a:pPr marL="285750" indent="-285750" algn="just">
              <a:buFontTx/>
              <a:buChar char="-"/>
            </a:pPr>
            <a:r>
              <a:rPr lang="es-ES" dirty="0"/>
              <a:t>Una vez abierta, podemos acceder a la DNS/IP y recibiremos la respuesta de Apache</a:t>
            </a:r>
          </a:p>
          <a:p>
            <a:pPr marL="285750" indent="-285750" algn="just">
              <a:buFontTx/>
              <a:buChar char="-"/>
            </a:pPr>
            <a:endParaRPr lang="en-US" dirty="0"/>
          </a:p>
          <a:p>
            <a:pPr algn="just"/>
            <a:endParaRPr lang="en-US" dirty="0"/>
          </a:p>
        </p:txBody>
      </p:sp>
      <p:pic>
        <p:nvPicPr>
          <p:cNvPr id="9" name="Imagen 8">
            <a:extLst>
              <a:ext uri="{FF2B5EF4-FFF2-40B4-BE49-F238E27FC236}">
                <a16:creationId xmlns:a16="http://schemas.microsoft.com/office/drawing/2014/main" id="{E49D492E-4758-4235-9DFF-536A07A1AA9C}"/>
              </a:ext>
            </a:extLst>
          </p:cNvPr>
          <p:cNvPicPr>
            <a:picLocks noChangeAspect="1"/>
          </p:cNvPicPr>
          <p:nvPr/>
        </p:nvPicPr>
        <p:blipFill>
          <a:blip r:embed="rId2"/>
          <a:stretch>
            <a:fillRect/>
          </a:stretch>
        </p:blipFill>
        <p:spPr>
          <a:xfrm>
            <a:off x="300512" y="2036427"/>
            <a:ext cx="5561267" cy="2785145"/>
          </a:xfrm>
          <a:prstGeom prst="rect">
            <a:avLst/>
          </a:prstGeom>
          <a:ln w="12700">
            <a:solidFill>
              <a:schemeClr val="tx1"/>
            </a:solidFill>
          </a:ln>
        </p:spPr>
      </p:pic>
    </p:spTree>
    <p:extLst>
      <p:ext uri="{BB962C8B-B14F-4D97-AF65-F5344CB8AC3E}">
        <p14:creationId xmlns:p14="http://schemas.microsoft.com/office/powerpoint/2010/main" val="956347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33</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sz="2800" dirty="0"/>
              <a:t>EC2 Elastic </a:t>
            </a:r>
            <a:r>
              <a:rPr lang="es-ES" sz="2800" dirty="0" err="1"/>
              <a:t>IPs</a:t>
            </a:r>
            <a:endParaRPr lang="ca-ES" sz="2800"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3.2.6</a:t>
            </a:r>
          </a:p>
        </p:txBody>
      </p:sp>
      <p:sp>
        <p:nvSpPr>
          <p:cNvPr id="5" name="Marcador de contenido 2">
            <a:extLst>
              <a:ext uri="{FF2B5EF4-FFF2-40B4-BE49-F238E27FC236}">
                <a16:creationId xmlns:a16="http://schemas.microsoft.com/office/drawing/2014/main" id="{6DB3015E-CA50-49EF-9D3F-0342528D40B4}"/>
              </a:ext>
            </a:extLst>
          </p:cNvPr>
          <p:cNvSpPr>
            <a:spLocks noGrp="1"/>
          </p:cNvSpPr>
          <p:nvPr>
            <p:ph idx="1"/>
          </p:nvPr>
        </p:nvSpPr>
        <p:spPr>
          <a:xfrm>
            <a:off x="1400102" y="2256568"/>
            <a:ext cx="7325888" cy="4388072"/>
          </a:xfrm>
        </p:spPr>
        <p:txBody>
          <a:bodyPr>
            <a:normAutofit/>
          </a:bodyPr>
          <a:lstStyle/>
          <a:p>
            <a:pPr marL="285750" indent="-285750" algn="just">
              <a:buFontTx/>
              <a:buChar char="-"/>
            </a:pPr>
            <a:r>
              <a:rPr lang="es-ES" dirty="0"/>
              <a:t>Cada vez que una máquina se apaga y luego se vuelve a levantar, su IP pública cambia. Esto puede suponer un problema para servicios a los que queremos acceder de forma recurrente sin tener que estar cambiando valores constantemente</a:t>
            </a:r>
          </a:p>
          <a:p>
            <a:pPr marL="285750" indent="-285750" algn="just">
              <a:buFontTx/>
              <a:buChar char="-"/>
            </a:pPr>
            <a:r>
              <a:rPr lang="es-ES" dirty="0"/>
              <a:t>Para hacer este proceso generaríamos una AWS Elastic IP, es el equivalente de reservar una IP a Amazon para tenerla nosotros siempre disponible</a:t>
            </a:r>
          </a:p>
          <a:p>
            <a:pPr marL="285750" indent="-285750" algn="just">
              <a:buFontTx/>
              <a:buChar char="-"/>
            </a:pPr>
            <a:r>
              <a:rPr lang="es-ES" dirty="0"/>
              <a:t>La primera Elastic IP es gratuita, a partir de las siguientes tendrá un coste asociado</a:t>
            </a:r>
          </a:p>
          <a:p>
            <a:pPr marL="285750" indent="-285750" algn="just">
              <a:buFontTx/>
              <a:buChar char="-"/>
            </a:pPr>
            <a:endParaRPr lang="es-ES" dirty="0"/>
          </a:p>
          <a:p>
            <a:pPr marL="285750" indent="-285750" algn="just">
              <a:buFontTx/>
              <a:buChar char="-"/>
            </a:pPr>
            <a:endParaRPr lang="es-ES" dirty="0"/>
          </a:p>
          <a:p>
            <a:pPr algn="just"/>
            <a:endParaRPr lang="es-ES" dirty="0"/>
          </a:p>
          <a:p>
            <a:pPr algn="just"/>
            <a:endParaRPr lang="es-ES" dirty="0"/>
          </a:p>
          <a:p>
            <a:pPr algn="just"/>
            <a:r>
              <a:rPr lang="es-ES" dirty="0"/>
              <a:t>AVISO: Una Elastic IP asociada a una máquina parada SIGUE teniendo un coste!</a:t>
            </a:r>
          </a:p>
        </p:txBody>
      </p:sp>
      <p:pic>
        <p:nvPicPr>
          <p:cNvPr id="8" name="Imagen 7">
            <a:extLst>
              <a:ext uri="{FF2B5EF4-FFF2-40B4-BE49-F238E27FC236}">
                <a16:creationId xmlns:a16="http://schemas.microsoft.com/office/drawing/2014/main" id="{E9AC6D37-CC43-4580-ABAF-0A0A84AB411E}"/>
              </a:ext>
            </a:extLst>
          </p:cNvPr>
          <p:cNvPicPr>
            <a:picLocks noChangeAspect="1"/>
          </p:cNvPicPr>
          <p:nvPr/>
        </p:nvPicPr>
        <p:blipFill>
          <a:blip r:embed="rId2"/>
          <a:stretch>
            <a:fillRect/>
          </a:stretch>
        </p:blipFill>
        <p:spPr>
          <a:xfrm>
            <a:off x="9262434" y="2245494"/>
            <a:ext cx="2675100" cy="2367012"/>
          </a:xfrm>
          <a:prstGeom prst="rect">
            <a:avLst/>
          </a:prstGeom>
          <a:ln w="12700">
            <a:solidFill>
              <a:schemeClr val="tx1"/>
            </a:solidFill>
          </a:ln>
        </p:spPr>
      </p:pic>
    </p:spTree>
    <p:extLst>
      <p:ext uri="{BB962C8B-B14F-4D97-AF65-F5344CB8AC3E}">
        <p14:creationId xmlns:p14="http://schemas.microsoft.com/office/powerpoint/2010/main" val="413903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34</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lstStyle/>
          <a:p>
            <a:r>
              <a:rPr lang="es-ES" dirty="0"/>
              <a:t>ElastiCache</a:t>
            </a:r>
            <a:endParaRPr lang="ca-ES"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3.3</a:t>
            </a:r>
          </a:p>
        </p:txBody>
      </p:sp>
      <p:sp>
        <p:nvSpPr>
          <p:cNvPr id="5" name="Marcador de contenido 2">
            <a:extLst>
              <a:ext uri="{FF2B5EF4-FFF2-40B4-BE49-F238E27FC236}">
                <a16:creationId xmlns:a16="http://schemas.microsoft.com/office/drawing/2014/main" id="{6DB3015E-CA50-49EF-9D3F-0342528D40B4}"/>
              </a:ext>
            </a:extLst>
          </p:cNvPr>
          <p:cNvSpPr>
            <a:spLocks noGrp="1"/>
          </p:cNvSpPr>
          <p:nvPr>
            <p:ph idx="1"/>
          </p:nvPr>
        </p:nvSpPr>
        <p:spPr>
          <a:xfrm>
            <a:off x="1400102" y="2256568"/>
            <a:ext cx="7325888" cy="4388072"/>
          </a:xfrm>
        </p:spPr>
        <p:txBody>
          <a:bodyPr>
            <a:normAutofit/>
          </a:bodyPr>
          <a:lstStyle/>
          <a:p>
            <a:pPr marL="285750" indent="-285750" algn="just">
              <a:buFontTx/>
              <a:buChar char="-"/>
            </a:pPr>
            <a:r>
              <a:rPr lang="es-ES" dirty="0"/>
              <a:t>ElastiCache es el servicio por antonomasia de AWS para operar con memoria Cache</a:t>
            </a:r>
          </a:p>
          <a:p>
            <a:pPr marL="285750" indent="-285750" algn="just">
              <a:buFontTx/>
              <a:buChar char="-"/>
            </a:pPr>
            <a:r>
              <a:rPr lang="es-ES" dirty="0"/>
              <a:t>Es un servicio abierto que nos permite crear, manejar y escalar bases de datos utilizando las tecnologías OpenSource de </a:t>
            </a:r>
            <a:r>
              <a:rPr lang="es-ES" b="1" dirty="0"/>
              <a:t>Memcached</a:t>
            </a:r>
            <a:r>
              <a:rPr lang="es-ES" dirty="0"/>
              <a:t> y </a:t>
            </a:r>
            <a:r>
              <a:rPr lang="es-ES" b="1" dirty="0"/>
              <a:t>Redis</a:t>
            </a:r>
          </a:p>
          <a:p>
            <a:pPr marL="285750" indent="-285750" algn="just">
              <a:buFontTx/>
              <a:buChar char="-"/>
            </a:pPr>
            <a:r>
              <a:rPr lang="es-ES" dirty="0"/>
              <a:t>Este servicio se utiliza como base de datos de rápido acceso no relacional que utiliza patrones de clave-valor</a:t>
            </a:r>
          </a:p>
        </p:txBody>
      </p:sp>
      <p:pic>
        <p:nvPicPr>
          <p:cNvPr id="2054" name="Picture 6" descr="Copy, database, elasticcache icon">
            <a:extLst>
              <a:ext uri="{FF2B5EF4-FFF2-40B4-BE49-F238E27FC236}">
                <a16:creationId xmlns:a16="http://schemas.microsoft.com/office/drawing/2014/main" id="{4CDA96DD-D79C-425B-8711-00B954514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7699" y="2061499"/>
            <a:ext cx="2735002" cy="2735002"/>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1330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35</a:t>
            </a:fld>
            <a:endParaRPr lang="ca-ES"/>
          </a:p>
        </p:txBody>
      </p:sp>
      <p:sp>
        <p:nvSpPr>
          <p:cNvPr id="4" name="Título 3">
            <a:extLst>
              <a:ext uri="{FF2B5EF4-FFF2-40B4-BE49-F238E27FC236}">
                <a16:creationId xmlns:a16="http://schemas.microsoft.com/office/drawing/2014/main" id="{4E333C21-C25F-410C-82F6-9F9B51A96715}"/>
              </a:ext>
            </a:extLst>
          </p:cNvPr>
          <p:cNvSpPr>
            <a:spLocks noGrp="1"/>
          </p:cNvSpPr>
          <p:nvPr>
            <p:ph type="title"/>
          </p:nvPr>
        </p:nvSpPr>
        <p:spPr>
          <a:xfrm>
            <a:off x="6600179" y="1748169"/>
            <a:ext cx="4335680" cy="549189"/>
          </a:xfrm>
        </p:spPr>
        <p:txBody>
          <a:bodyPr>
            <a:normAutofit fontScale="90000"/>
          </a:bodyPr>
          <a:lstStyle/>
          <a:p>
            <a:r>
              <a:rPr lang="es-ES" sz="2400" dirty="0"/>
              <a:t>Práctica 5: Crear y utilizar una instancia Redis</a:t>
            </a:r>
            <a:br>
              <a:rPr lang="es-ES" sz="2400" dirty="0"/>
            </a:br>
            <a:r>
              <a:rPr lang="es-ES" sz="2400" dirty="0"/>
              <a:t>(20 min)</a:t>
            </a:r>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p:txBody>
          <a:bodyPr>
            <a:normAutofit lnSpcReduction="10000"/>
          </a:bodyPr>
          <a:lstStyle/>
          <a:p>
            <a:r>
              <a:rPr lang="ca-ES" dirty="0"/>
              <a:t>3.3.1</a:t>
            </a:r>
          </a:p>
        </p:txBody>
      </p:sp>
      <p:sp>
        <p:nvSpPr>
          <p:cNvPr id="11" name="Marcador de contenido 4">
            <a:extLst>
              <a:ext uri="{FF2B5EF4-FFF2-40B4-BE49-F238E27FC236}">
                <a16:creationId xmlns:a16="http://schemas.microsoft.com/office/drawing/2014/main" id="{8A966191-C0F9-4E66-B5FD-837AD29E98BD}"/>
              </a:ext>
            </a:extLst>
          </p:cNvPr>
          <p:cNvSpPr>
            <a:spLocks noGrp="1"/>
          </p:cNvSpPr>
          <p:nvPr>
            <p:ph idx="1"/>
          </p:nvPr>
        </p:nvSpPr>
        <p:spPr>
          <a:xfrm>
            <a:off x="6238230" y="2438400"/>
            <a:ext cx="5449202" cy="4076140"/>
          </a:xfrm>
        </p:spPr>
        <p:txBody>
          <a:bodyPr>
            <a:normAutofit/>
          </a:bodyPr>
          <a:lstStyle/>
          <a:p>
            <a:pPr marL="285750" indent="-285750" algn="just">
              <a:buFontTx/>
              <a:buChar char="-"/>
            </a:pPr>
            <a:r>
              <a:rPr lang="es-ES" dirty="0"/>
              <a:t>Veremos un caso de uso sencillo para utilizar una instancia Redis: un contador de acceso de una página web</a:t>
            </a:r>
          </a:p>
          <a:p>
            <a:pPr marL="285750" indent="-285750" algn="just">
              <a:buFontTx/>
              <a:buChar char="-"/>
            </a:pPr>
            <a:r>
              <a:rPr lang="es-ES" dirty="0"/>
              <a:t>Para ello utilizaremos una pequeña aplicación Python que encontraréis en la carpeta 3. del curso</a:t>
            </a:r>
          </a:p>
          <a:p>
            <a:pPr marL="285750" indent="-285750" algn="just">
              <a:buFontTx/>
              <a:buChar char="-"/>
            </a:pPr>
            <a:r>
              <a:rPr lang="es-ES" dirty="0"/>
              <a:t>Esta pequeña aplicación inicia un servidor minimalista con Flask (Python) y utiliza Redis para hacer un conteo del acceso a nuestra sencilla web</a:t>
            </a:r>
            <a:endParaRPr lang="en-US" dirty="0"/>
          </a:p>
          <a:p>
            <a:pPr algn="just"/>
            <a:endParaRPr lang="en-US" dirty="0"/>
          </a:p>
        </p:txBody>
      </p:sp>
      <p:pic>
        <p:nvPicPr>
          <p:cNvPr id="7" name="Imagen 6">
            <a:extLst>
              <a:ext uri="{FF2B5EF4-FFF2-40B4-BE49-F238E27FC236}">
                <a16:creationId xmlns:a16="http://schemas.microsoft.com/office/drawing/2014/main" id="{2644478A-9B71-4A21-904C-C4E3DD18D017}"/>
              </a:ext>
            </a:extLst>
          </p:cNvPr>
          <p:cNvPicPr>
            <a:picLocks noChangeAspect="1"/>
          </p:cNvPicPr>
          <p:nvPr/>
        </p:nvPicPr>
        <p:blipFill>
          <a:blip r:embed="rId2"/>
          <a:stretch>
            <a:fillRect/>
          </a:stretch>
        </p:blipFill>
        <p:spPr>
          <a:xfrm>
            <a:off x="262565" y="2107891"/>
            <a:ext cx="5602525" cy="2642217"/>
          </a:xfrm>
          <a:prstGeom prst="rect">
            <a:avLst/>
          </a:prstGeom>
          <a:ln w="12700">
            <a:solidFill>
              <a:schemeClr val="tx1"/>
            </a:solidFill>
          </a:ln>
        </p:spPr>
      </p:pic>
    </p:spTree>
    <p:extLst>
      <p:ext uri="{BB962C8B-B14F-4D97-AF65-F5344CB8AC3E}">
        <p14:creationId xmlns:p14="http://schemas.microsoft.com/office/powerpoint/2010/main" val="1339512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36</a:t>
            </a:fld>
            <a:endParaRPr lang="ca-ES"/>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p:txBody>
          <a:bodyPr>
            <a:normAutofit lnSpcReduction="10000"/>
          </a:bodyPr>
          <a:lstStyle/>
          <a:p>
            <a:r>
              <a:rPr lang="ca-ES" dirty="0"/>
              <a:t>3.3.1</a:t>
            </a:r>
          </a:p>
        </p:txBody>
      </p:sp>
      <p:sp>
        <p:nvSpPr>
          <p:cNvPr id="11" name="Marcador de contenido 4">
            <a:extLst>
              <a:ext uri="{FF2B5EF4-FFF2-40B4-BE49-F238E27FC236}">
                <a16:creationId xmlns:a16="http://schemas.microsoft.com/office/drawing/2014/main" id="{8A966191-C0F9-4E66-B5FD-837AD29E98BD}"/>
              </a:ext>
            </a:extLst>
          </p:cNvPr>
          <p:cNvSpPr>
            <a:spLocks noGrp="1"/>
          </p:cNvSpPr>
          <p:nvPr>
            <p:ph idx="1"/>
          </p:nvPr>
        </p:nvSpPr>
        <p:spPr>
          <a:xfrm>
            <a:off x="6238229" y="1574333"/>
            <a:ext cx="5691205" cy="5147141"/>
          </a:xfrm>
        </p:spPr>
        <p:txBody>
          <a:bodyPr>
            <a:normAutofit/>
          </a:bodyPr>
          <a:lstStyle/>
          <a:p>
            <a:pPr marL="285750" indent="-285750" algn="just">
              <a:buFontTx/>
              <a:buChar char="-"/>
            </a:pPr>
            <a:r>
              <a:rPr lang="es-ES" dirty="0"/>
              <a:t>Para instalar la aplicación copiaremos el contenido de </a:t>
            </a:r>
            <a:r>
              <a:rPr lang="es-ES" i="1" dirty="0"/>
              <a:t>app.py</a:t>
            </a:r>
            <a:r>
              <a:rPr lang="es-ES" dirty="0"/>
              <a:t> dentro de nuestra máquina EC2 y ejecutaremos los siguientes comandos:</a:t>
            </a:r>
          </a:p>
          <a:p>
            <a:pPr marL="742950" lvl="1" indent="-285750" algn="just">
              <a:buFontTx/>
              <a:buChar char="-"/>
            </a:pPr>
            <a:r>
              <a:rPr lang="es-ES" sz="1200" b="1" i="1" dirty="0">
                <a:solidFill>
                  <a:srgbClr val="1D8102"/>
                </a:solidFill>
                <a:effectLst/>
                <a:latin typeface="Monaco"/>
              </a:rPr>
              <a:t>sudo yum install python-pip</a:t>
            </a:r>
          </a:p>
          <a:p>
            <a:pPr marL="742950" lvl="1" indent="-285750" algn="just">
              <a:buFontTx/>
              <a:buChar char="-"/>
            </a:pPr>
            <a:r>
              <a:rPr lang="es-ES" sz="1200" b="1" i="1" dirty="0">
                <a:solidFill>
                  <a:srgbClr val="1D8102"/>
                </a:solidFill>
                <a:effectLst/>
                <a:latin typeface="Monaco"/>
              </a:rPr>
              <a:t>sudo pip install </a:t>
            </a:r>
            <a:r>
              <a:rPr lang="es-ES" sz="1200" b="1" i="1" dirty="0" err="1">
                <a:solidFill>
                  <a:srgbClr val="1D8102"/>
                </a:solidFill>
                <a:effectLst/>
                <a:latin typeface="Monaco"/>
              </a:rPr>
              <a:t>flask</a:t>
            </a:r>
            <a:endParaRPr lang="es-ES" sz="1200" b="1" i="1" dirty="0">
              <a:solidFill>
                <a:srgbClr val="1D8102"/>
              </a:solidFill>
              <a:effectLst/>
              <a:latin typeface="Monaco"/>
            </a:endParaRPr>
          </a:p>
          <a:p>
            <a:pPr marL="742950" lvl="1" indent="-285750" algn="just">
              <a:buFontTx/>
              <a:buChar char="-"/>
            </a:pPr>
            <a:r>
              <a:rPr lang="es-ES" sz="1200" b="1" i="1" dirty="0">
                <a:solidFill>
                  <a:srgbClr val="1D8102"/>
                </a:solidFill>
                <a:latin typeface="Monaco"/>
              </a:rPr>
              <a:t>sudo pip install </a:t>
            </a:r>
            <a:r>
              <a:rPr lang="es-ES" sz="1200" b="1" i="1" dirty="0" err="1">
                <a:solidFill>
                  <a:srgbClr val="1D8102"/>
                </a:solidFill>
                <a:latin typeface="Monaco"/>
              </a:rPr>
              <a:t>redis</a:t>
            </a:r>
            <a:endParaRPr lang="es-ES" sz="1200" b="1" i="1" dirty="0">
              <a:solidFill>
                <a:srgbClr val="1D8102"/>
              </a:solidFill>
              <a:effectLst/>
              <a:latin typeface="Monaco"/>
            </a:endParaRPr>
          </a:p>
          <a:p>
            <a:pPr marL="742950" lvl="1" indent="-285750" algn="just">
              <a:buFontTx/>
              <a:buChar char="-"/>
            </a:pPr>
            <a:r>
              <a:rPr lang="es-ES" sz="1200" b="1" i="1" dirty="0">
                <a:solidFill>
                  <a:srgbClr val="1D8102"/>
                </a:solidFill>
                <a:latin typeface="Monaco"/>
              </a:rPr>
              <a:t>python app.py</a:t>
            </a:r>
            <a:endParaRPr lang="es-ES" i="1" dirty="0"/>
          </a:p>
          <a:p>
            <a:pPr marL="285750" indent="-285750" algn="just">
              <a:buFontTx/>
              <a:buChar char="-"/>
            </a:pPr>
            <a:r>
              <a:rPr lang="es-ES" dirty="0"/>
              <a:t>Ahora deberemos habilitar el puerto 5000 (el estándar de Flask) en el SG tal y como hemos hecho antes</a:t>
            </a:r>
          </a:p>
          <a:p>
            <a:pPr marL="285750" indent="-285750" algn="just">
              <a:buFontTx/>
              <a:buChar char="-"/>
            </a:pPr>
            <a:r>
              <a:rPr lang="es-ES" dirty="0"/>
              <a:t>Una vez habilitada la aplicación podremos acceder perfectamente a nuestra app a través de la DNS/IP, pero el contador Redis no funcionará</a:t>
            </a:r>
          </a:p>
          <a:p>
            <a:pPr lvl="1" algn="just"/>
            <a:endParaRPr lang="es-ES" i="1" dirty="0"/>
          </a:p>
          <a:p>
            <a:pPr marL="742950" lvl="1" indent="-285750" algn="just">
              <a:buFontTx/>
              <a:buChar char="-"/>
            </a:pPr>
            <a:endParaRPr lang="en-US" i="1" dirty="0"/>
          </a:p>
          <a:p>
            <a:pPr algn="just"/>
            <a:endParaRPr lang="en-US" dirty="0"/>
          </a:p>
        </p:txBody>
      </p:sp>
      <p:pic>
        <p:nvPicPr>
          <p:cNvPr id="9" name="Imagen 8">
            <a:extLst>
              <a:ext uri="{FF2B5EF4-FFF2-40B4-BE49-F238E27FC236}">
                <a16:creationId xmlns:a16="http://schemas.microsoft.com/office/drawing/2014/main" id="{2B8F8BA1-DA90-4122-BC52-5BC8F63FD26C}"/>
              </a:ext>
            </a:extLst>
          </p:cNvPr>
          <p:cNvPicPr>
            <a:picLocks noChangeAspect="1"/>
          </p:cNvPicPr>
          <p:nvPr/>
        </p:nvPicPr>
        <p:blipFill>
          <a:blip r:embed="rId2"/>
          <a:stretch>
            <a:fillRect/>
          </a:stretch>
        </p:blipFill>
        <p:spPr>
          <a:xfrm>
            <a:off x="262565" y="1979135"/>
            <a:ext cx="5556343" cy="2963383"/>
          </a:xfrm>
          <a:prstGeom prst="rect">
            <a:avLst/>
          </a:prstGeom>
          <a:ln w="12700">
            <a:solidFill>
              <a:schemeClr val="tx1"/>
            </a:solidFill>
          </a:ln>
        </p:spPr>
      </p:pic>
    </p:spTree>
    <p:extLst>
      <p:ext uri="{BB962C8B-B14F-4D97-AF65-F5344CB8AC3E}">
        <p14:creationId xmlns:p14="http://schemas.microsoft.com/office/powerpoint/2010/main" val="2707026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37</a:t>
            </a:fld>
            <a:endParaRPr lang="ca-ES"/>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p:txBody>
          <a:bodyPr>
            <a:normAutofit lnSpcReduction="10000"/>
          </a:bodyPr>
          <a:lstStyle/>
          <a:p>
            <a:r>
              <a:rPr lang="ca-ES" dirty="0"/>
              <a:t>3.3.1</a:t>
            </a:r>
          </a:p>
        </p:txBody>
      </p:sp>
      <p:sp>
        <p:nvSpPr>
          <p:cNvPr id="11" name="Marcador de contenido 4">
            <a:extLst>
              <a:ext uri="{FF2B5EF4-FFF2-40B4-BE49-F238E27FC236}">
                <a16:creationId xmlns:a16="http://schemas.microsoft.com/office/drawing/2014/main" id="{8A966191-C0F9-4E66-B5FD-837AD29E98BD}"/>
              </a:ext>
            </a:extLst>
          </p:cNvPr>
          <p:cNvSpPr>
            <a:spLocks noGrp="1"/>
          </p:cNvSpPr>
          <p:nvPr>
            <p:ph idx="1"/>
          </p:nvPr>
        </p:nvSpPr>
        <p:spPr>
          <a:xfrm>
            <a:off x="6238229" y="1574333"/>
            <a:ext cx="5691205" cy="5011025"/>
          </a:xfrm>
        </p:spPr>
        <p:txBody>
          <a:bodyPr>
            <a:normAutofit fontScale="92500"/>
          </a:bodyPr>
          <a:lstStyle/>
          <a:p>
            <a:pPr marL="285750" indent="-285750" algn="just">
              <a:buFontTx/>
              <a:buChar char="-"/>
            </a:pPr>
            <a:r>
              <a:rPr lang="es-ES" dirty="0"/>
              <a:t>El paso siguiente será el de la creación de un clúster de Redis para tener nuestra base de datos de memoria cache, accesible desde cualquier VPC privada compartida Y/O desde internet si la VPC tiene acceso público</a:t>
            </a:r>
          </a:p>
          <a:p>
            <a:pPr marL="285750" indent="-285750" algn="just">
              <a:buFontTx/>
              <a:buChar char="-"/>
            </a:pPr>
            <a:r>
              <a:rPr lang="es-ES" dirty="0"/>
              <a:t>Podemos crearlo también desde la consola de AWS pero es más fiable (para no cometer errores) si lo creamos directamente con un comando de la consola dentro de la AMI</a:t>
            </a:r>
          </a:p>
          <a:p>
            <a:pPr marL="285750" indent="-285750" algn="just">
              <a:buFontTx/>
              <a:buChar char="-"/>
            </a:pPr>
            <a:r>
              <a:rPr lang="es-ES" dirty="0"/>
              <a:t>Para otorgarle permisos a la máquina sin necesidad pasarle las credenciales podemos asignarle un </a:t>
            </a:r>
            <a:r>
              <a:rPr lang="es-ES" i="1" dirty="0"/>
              <a:t>rol</a:t>
            </a:r>
            <a:r>
              <a:rPr lang="es-ES" dirty="0"/>
              <a:t> en </a:t>
            </a:r>
            <a:r>
              <a:rPr lang="es-ES" i="1" dirty="0"/>
              <a:t>IAM</a:t>
            </a:r>
            <a:endParaRPr lang="es-ES" dirty="0"/>
          </a:p>
          <a:p>
            <a:pPr marL="285750" indent="-285750" algn="just">
              <a:buFontTx/>
              <a:buChar char="-"/>
            </a:pPr>
            <a:r>
              <a:rPr lang="es-ES" dirty="0"/>
              <a:t>Le pondremos nuevamente un nombre  que contenga la palabra “curs” para identificar los recursos posteriormente</a:t>
            </a:r>
            <a:endParaRPr lang="en-US" dirty="0"/>
          </a:p>
        </p:txBody>
      </p:sp>
      <p:pic>
        <p:nvPicPr>
          <p:cNvPr id="7" name="Imagen 6">
            <a:extLst>
              <a:ext uri="{FF2B5EF4-FFF2-40B4-BE49-F238E27FC236}">
                <a16:creationId xmlns:a16="http://schemas.microsoft.com/office/drawing/2014/main" id="{CE0C9196-0D2D-4500-8E7A-B1EBA4E39EBF}"/>
              </a:ext>
            </a:extLst>
          </p:cNvPr>
          <p:cNvPicPr>
            <a:picLocks noChangeAspect="1"/>
          </p:cNvPicPr>
          <p:nvPr/>
        </p:nvPicPr>
        <p:blipFill>
          <a:blip r:embed="rId2"/>
          <a:stretch>
            <a:fillRect/>
          </a:stretch>
        </p:blipFill>
        <p:spPr>
          <a:xfrm>
            <a:off x="262566" y="1158322"/>
            <a:ext cx="5601339" cy="4541355"/>
          </a:xfrm>
          <a:prstGeom prst="rect">
            <a:avLst/>
          </a:prstGeom>
          <a:ln w="19050">
            <a:solidFill>
              <a:schemeClr val="tx1"/>
            </a:solidFill>
          </a:ln>
        </p:spPr>
      </p:pic>
    </p:spTree>
    <p:extLst>
      <p:ext uri="{BB962C8B-B14F-4D97-AF65-F5344CB8AC3E}">
        <p14:creationId xmlns:p14="http://schemas.microsoft.com/office/powerpoint/2010/main" val="4209447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38</a:t>
            </a:fld>
            <a:endParaRPr lang="ca-ES"/>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p:txBody>
          <a:bodyPr>
            <a:normAutofit lnSpcReduction="10000"/>
          </a:bodyPr>
          <a:lstStyle/>
          <a:p>
            <a:r>
              <a:rPr lang="ca-ES" dirty="0"/>
              <a:t>3.3.1</a:t>
            </a:r>
          </a:p>
        </p:txBody>
      </p:sp>
      <p:sp>
        <p:nvSpPr>
          <p:cNvPr id="11" name="Marcador de contenido 4">
            <a:extLst>
              <a:ext uri="{FF2B5EF4-FFF2-40B4-BE49-F238E27FC236}">
                <a16:creationId xmlns:a16="http://schemas.microsoft.com/office/drawing/2014/main" id="{8A966191-C0F9-4E66-B5FD-837AD29E98BD}"/>
              </a:ext>
            </a:extLst>
          </p:cNvPr>
          <p:cNvSpPr>
            <a:spLocks noGrp="1"/>
          </p:cNvSpPr>
          <p:nvPr>
            <p:ph idx="1"/>
          </p:nvPr>
        </p:nvSpPr>
        <p:spPr>
          <a:xfrm>
            <a:off x="6238229" y="1574333"/>
            <a:ext cx="5691205" cy="5011025"/>
          </a:xfrm>
        </p:spPr>
        <p:txBody>
          <a:bodyPr>
            <a:normAutofit/>
          </a:bodyPr>
          <a:lstStyle/>
          <a:p>
            <a:pPr marL="285750" indent="-285750" algn="just">
              <a:buFontTx/>
              <a:buChar char="-"/>
            </a:pPr>
            <a:r>
              <a:rPr lang="es-ES" dirty="0"/>
              <a:t>Como hemos hecho antes con el puerto 80 para HTTP, deberemos abrir el puerto 6379 para Redis en nuestro Security Group</a:t>
            </a:r>
          </a:p>
          <a:p>
            <a:pPr marL="285750" indent="-285750" algn="just">
              <a:buFontTx/>
              <a:buChar char="-"/>
            </a:pPr>
            <a:r>
              <a:rPr lang="es-ES" dirty="0"/>
              <a:t>Podemos comprobar la conexión y visibilidad entre nuestras máquina EC2 y nuestra Redis con el propio cliente de Redis para Linux:</a:t>
            </a:r>
          </a:p>
          <a:p>
            <a:pPr marL="742950" lvl="1" indent="-285750" algn="just">
              <a:buFontTx/>
              <a:buChar char="-"/>
            </a:pPr>
            <a:r>
              <a:rPr lang="es-ES" sz="1200" b="1" i="1" dirty="0">
                <a:solidFill>
                  <a:srgbClr val="1D8102"/>
                </a:solidFill>
                <a:effectLst/>
                <a:latin typeface="Monaco"/>
              </a:rPr>
              <a:t>sudo yum install </a:t>
            </a:r>
            <a:r>
              <a:rPr lang="es-ES" sz="1200" b="1" i="1" dirty="0" err="1">
                <a:solidFill>
                  <a:srgbClr val="1D8102"/>
                </a:solidFill>
                <a:effectLst/>
                <a:latin typeface="Monaco"/>
              </a:rPr>
              <a:t>redis-cli</a:t>
            </a:r>
            <a:endParaRPr lang="es-ES" sz="1200" b="1" i="1" dirty="0">
              <a:solidFill>
                <a:srgbClr val="1D8102"/>
              </a:solidFill>
              <a:effectLst/>
              <a:latin typeface="Monaco"/>
            </a:endParaRPr>
          </a:p>
          <a:p>
            <a:pPr marL="742950" lvl="1" indent="-285750" algn="just">
              <a:buFontTx/>
              <a:buChar char="-"/>
            </a:pPr>
            <a:r>
              <a:rPr lang="pt-BR" sz="1200" b="1" i="1" dirty="0">
                <a:solidFill>
                  <a:srgbClr val="1D8102"/>
                </a:solidFill>
                <a:effectLst/>
                <a:latin typeface="Monaco"/>
              </a:rPr>
              <a:t>redis-</a:t>
            </a:r>
            <a:r>
              <a:rPr lang="pt-BR" sz="1200" b="1" i="1" dirty="0" err="1">
                <a:solidFill>
                  <a:srgbClr val="1D8102"/>
                </a:solidFill>
                <a:effectLst/>
                <a:latin typeface="Monaco"/>
              </a:rPr>
              <a:t>cli</a:t>
            </a:r>
            <a:r>
              <a:rPr lang="pt-BR" sz="1200" b="1" i="1" dirty="0">
                <a:solidFill>
                  <a:srgbClr val="1D8102"/>
                </a:solidFill>
                <a:effectLst/>
                <a:latin typeface="Monaco"/>
              </a:rPr>
              <a:t> -c -h [</a:t>
            </a:r>
            <a:r>
              <a:rPr lang="pt-BR" sz="1200" b="1" i="1" dirty="0" err="1">
                <a:solidFill>
                  <a:srgbClr val="1D8102"/>
                </a:solidFill>
                <a:effectLst/>
                <a:latin typeface="Monaco"/>
              </a:rPr>
              <a:t>dns_publica_redis</a:t>
            </a:r>
            <a:r>
              <a:rPr lang="pt-BR" sz="1200" b="1" i="1" dirty="0">
                <a:solidFill>
                  <a:srgbClr val="1D8102"/>
                </a:solidFill>
                <a:effectLst/>
                <a:latin typeface="Monaco"/>
              </a:rPr>
              <a:t>] &gt; </a:t>
            </a:r>
            <a:r>
              <a:rPr lang="pt-BR" sz="1200" b="1" i="1" dirty="0" err="1">
                <a:solidFill>
                  <a:srgbClr val="1D8102"/>
                </a:solidFill>
                <a:effectLst/>
                <a:latin typeface="Monaco"/>
              </a:rPr>
              <a:t>ping</a:t>
            </a:r>
            <a:endParaRPr lang="pt-BR" sz="1200" b="1" i="1" dirty="0">
              <a:solidFill>
                <a:srgbClr val="1D8102"/>
              </a:solidFill>
              <a:effectLst/>
              <a:latin typeface="Monaco"/>
            </a:endParaRPr>
          </a:p>
          <a:p>
            <a:pPr marL="742950" lvl="1" indent="-285750" algn="just">
              <a:buFontTx/>
              <a:buChar char="-"/>
            </a:pPr>
            <a:r>
              <a:rPr lang="es-ES" sz="1200" b="1" i="1" dirty="0">
                <a:solidFill>
                  <a:srgbClr val="1D8102"/>
                </a:solidFill>
                <a:latin typeface="Monaco"/>
              </a:rPr>
              <a:t>sudo pip install </a:t>
            </a:r>
            <a:r>
              <a:rPr lang="es-ES" sz="1200" b="1" i="1" dirty="0" err="1">
                <a:solidFill>
                  <a:srgbClr val="1D8102"/>
                </a:solidFill>
                <a:latin typeface="Monaco"/>
              </a:rPr>
              <a:t>redis</a:t>
            </a:r>
            <a:endParaRPr lang="es-ES" sz="1200" b="1" i="1" dirty="0">
              <a:solidFill>
                <a:srgbClr val="1D8102"/>
              </a:solidFill>
              <a:latin typeface="Monaco"/>
            </a:endParaRPr>
          </a:p>
          <a:p>
            <a:pPr marL="285750" indent="-285750" algn="just">
              <a:buFontTx/>
              <a:buChar char="-"/>
            </a:pPr>
            <a:r>
              <a:rPr lang="en-US" dirty="0"/>
              <a:t>Si </a:t>
            </a:r>
            <a:r>
              <a:rPr lang="en-US" dirty="0" err="1"/>
              <a:t>obtenemos</a:t>
            </a:r>
            <a:r>
              <a:rPr lang="en-US" dirty="0"/>
              <a:t> una </a:t>
            </a:r>
            <a:r>
              <a:rPr lang="en-US" dirty="0" err="1"/>
              <a:t>respuesta</a:t>
            </a:r>
            <a:r>
              <a:rPr lang="en-US" dirty="0"/>
              <a:t> PONG de </a:t>
            </a:r>
            <a:r>
              <a:rPr lang="en-US" dirty="0" err="1"/>
              <a:t>parte</a:t>
            </a:r>
            <a:r>
              <a:rPr lang="en-US" dirty="0"/>
              <a:t> del </a:t>
            </a:r>
            <a:r>
              <a:rPr lang="en-US" dirty="0" err="1"/>
              <a:t>servidor</a:t>
            </a:r>
            <a:r>
              <a:rPr lang="en-US" dirty="0"/>
              <a:t> Redis, temenos </a:t>
            </a:r>
            <a:r>
              <a:rPr lang="en-US" dirty="0" err="1"/>
              <a:t>visibilidad</a:t>
            </a:r>
            <a:endParaRPr lang="en-US" dirty="0"/>
          </a:p>
        </p:txBody>
      </p:sp>
      <p:pic>
        <p:nvPicPr>
          <p:cNvPr id="4" name="Imagen 3">
            <a:extLst>
              <a:ext uri="{FF2B5EF4-FFF2-40B4-BE49-F238E27FC236}">
                <a16:creationId xmlns:a16="http://schemas.microsoft.com/office/drawing/2014/main" id="{E40141AE-677F-4991-84CF-9CBA5A0CA019}"/>
              </a:ext>
            </a:extLst>
          </p:cNvPr>
          <p:cNvPicPr>
            <a:picLocks noChangeAspect="1"/>
          </p:cNvPicPr>
          <p:nvPr/>
        </p:nvPicPr>
        <p:blipFill>
          <a:blip r:embed="rId2"/>
          <a:stretch>
            <a:fillRect/>
          </a:stretch>
        </p:blipFill>
        <p:spPr>
          <a:xfrm>
            <a:off x="131323" y="2090921"/>
            <a:ext cx="5822449" cy="2676157"/>
          </a:xfrm>
          <a:prstGeom prst="rect">
            <a:avLst/>
          </a:prstGeom>
          <a:ln w="12700">
            <a:solidFill>
              <a:schemeClr val="tx1"/>
            </a:solidFill>
          </a:ln>
        </p:spPr>
      </p:pic>
    </p:spTree>
    <p:extLst>
      <p:ext uri="{BB962C8B-B14F-4D97-AF65-F5344CB8AC3E}">
        <p14:creationId xmlns:p14="http://schemas.microsoft.com/office/powerpoint/2010/main" val="1039936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39</a:t>
            </a:fld>
            <a:endParaRPr lang="ca-ES"/>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p:txBody>
          <a:bodyPr>
            <a:normAutofit lnSpcReduction="10000"/>
          </a:bodyPr>
          <a:lstStyle/>
          <a:p>
            <a:r>
              <a:rPr lang="ca-ES" dirty="0"/>
              <a:t>3.3.1</a:t>
            </a:r>
          </a:p>
        </p:txBody>
      </p:sp>
      <p:sp>
        <p:nvSpPr>
          <p:cNvPr id="11" name="Marcador de contenido 4">
            <a:extLst>
              <a:ext uri="{FF2B5EF4-FFF2-40B4-BE49-F238E27FC236}">
                <a16:creationId xmlns:a16="http://schemas.microsoft.com/office/drawing/2014/main" id="{8A966191-C0F9-4E66-B5FD-837AD29E98BD}"/>
              </a:ext>
            </a:extLst>
          </p:cNvPr>
          <p:cNvSpPr>
            <a:spLocks noGrp="1"/>
          </p:cNvSpPr>
          <p:nvPr>
            <p:ph idx="1"/>
          </p:nvPr>
        </p:nvSpPr>
        <p:spPr>
          <a:xfrm>
            <a:off x="6238229" y="1574333"/>
            <a:ext cx="5691205" cy="5011025"/>
          </a:xfrm>
        </p:spPr>
        <p:txBody>
          <a:bodyPr>
            <a:normAutofit/>
          </a:bodyPr>
          <a:lstStyle/>
          <a:p>
            <a:pPr marL="285750" indent="-285750" algn="just">
              <a:buFontTx/>
              <a:buChar char="-"/>
            </a:pPr>
            <a:r>
              <a:rPr lang="es-ES" dirty="0"/>
              <a:t>Por último simplemente substituiremos el valor de la URL de nuestro servidor Redis en la aplicación Flask y la ejecutaremos de nuevo</a:t>
            </a:r>
          </a:p>
          <a:p>
            <a:pPr marL="285750" indent="-285750" algn="just">
              <a:buFontTx/>
              <a:buChar char="-"/>
            </a:pPr>
            <a:r>
              <a:rPr lang="es-ES" dirty="0"/>
              <a:t>Ahora podemos ver cómo la base de datos responde y nos otorga el servicio!</a:t>
            </a:r>
            <a:endParaRPr lang="en-US" dirty="0"/>
          </a:p>
        </p:txBody>
      </p:sp>
      <p:pic>
        <p:nvPicPr>
          <p:cNvPr id="5" name="Imagen 4">
            <a:extLst>
              <a:ext uri="{FF2B5EF4-FFF2-40B4-BE49-F238E27FC236}">
                <a16:creationId xmlns:a16="http://schemas.microsoft.com/office/drawing/2014/main" id="{4A520358-E09B-4250-B21E-A290C9C590A7}"/>
              </a:ext>
            </a:extLst>
          </p:cNvPr>
          <p:cNvPicPr>
            <a:picLocks noChangeAspect="1"/>
          </p:cNvPicPr>
          <p:nvPr/>
        </p:nvPicPr>
        <p:blipFill>
          <a:blip r:embed="rId2"/>
          <a:stretch>
            <a:fillRect/>
          </a:stretch>
        </p:blipFill>
        <p:spPr>
          <a:xfrm>
            <a:off x="377230" y="2130690"/>
            <a:ext cx="5441680" cy="2596619"/>
          </a:xfrm>
          <a:prstGeom prst="rect">
            <a:avLst/>
          </a:prstGeom>
          <a:ln w="12700">
            <a:solidFill>
              <a:schemeClr val="tx1"/>
            </a:solidFill>
          </a:ln>
        </p:spPr>
      </p:pic>
    </p:spTree>
    <p:extLst>
      <p:ext uri="{BB962C8B-B14F-4D97-AF65-F5344CB8AC3E}">
        <p14:creationId xmlns:p14="http://schemas.microsoft.com/office/powerpoint/2010/main" val="346478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p:txBody>
          <a:bodyPr>
            <a:normAutofit/>
          </a:bodyPr>
          <a:lstStyle/>
          <a:p>
            <a:r>
              <a:rPr lang="es-ES" u="sng" dirty="0"/>
              <a:t>INTRODUCCIÓN A AWS</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p:txBody>
          <a:bodyPr/>
          <a:lstStyle/>
          <a:p>
            <a:r>
              <a:rPr lang="es-ES" dirty="0"/>
              <a:t>1.1	¿Qué es Amazon Web Services?</a:t>
            </a:r>
          </a:p>
          <a:p>
            <a:r>
              <a:rPr lang="es-ES" dirty="0"/>
              <a:t>1.2	Servicios más comunes</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4</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Tema 1</a:t>
            </a:r>
          </a:p>
        </p:txBody>
      </p:sp>
      <p:pic>
        <p:nvPicPr>
          <p:cNvPr id="8" name="Imagen 7">
            <a:extLst>
              <a:ext uri="{FF2B5EF4-FFF2-40B4-BE49-F238E27FC236}">
                <a16:creationId xmlns:a16="http://schemas.microsoft.com/office/drawing/2014/main" id="{4EB46CF1-E1A7-45C0-B187-3C948FF9F137}"/>
              </a:ext>
            </a:extLst>
          </p:cNvPr>
          <p:cNvPicPr>
            <a:picLocks noChangeAspect="1"/>
          </p:cNvPicPr>
          <p:nvPr/>
        </p:nvPicPr>
        <p:blipFill>
          <a:blip r:embed="rId2"/>
          <a:stretch>
            <a:fillRect/>
          </a:stretch>
        </p:blipFill>
        <p:spPr>
          <a:xfrm>
            <a:off x="6904973" y="1234044"/>
            <a:ext cx="4558755" cy="4389912"/>
          </a:xfrm>
          <a:prstGeom prst="rect">
            <a:avLst/>
          </a:prstGeom>
          <a:ln w="12700">
            <a:solidFill>
              <a:schemeClr val="tx1"/>
            </a:solidFill>
          </a:ln>
        </p:spPr>
      </p:pic>
    </p:spTree>
    <p:extLst>
      <p:ext uri="{BB962C8B-B14F-4D97-AF65-F5344CB8AC3E}">
        <p14:creationId xmlns:p14="http://schemas.microsoft.com/office/powerpoint/2010/main" val="41996364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40</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lstStyle/>
          <a:p>
            <a:r>
              <a:rPr lang="es-ES" dirty="0"/>
              <a:t>CodeDeploy</a:t>
            </a:r>
            <a:endParaRPr lang="ca-ES"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3.4</a:t>
            </a:r>
          </a:p>
        </p:txBody>
      </p:sp>
      <p:sp>
        <p:nvSpPr>
          <p:cNvPr id="5" name="Marcador de contenido 2">
            <a:extLst>
              <a:ext uri="{FF2B5EF4-FFF2-40B4-BE49-F238E27FC236}">
                <a16:creationId xmlns:a16="http://schemas.microsoft.com/office/drawing/2014/main" id="{6DB3015E-CA50-49EF-9D3F-0342528D40B4}"/>
              </a:ext>
            </a:extLst>
          </p:cNvPr>
          <p:cNvSpPr>
            <a:spLocks noGrp="1"/>
          </p:cNvSpPr>
          <p:nvPr>
            <p:ph idx="1"/>
          </p:nvPr>
        </p:nvSpPr>
        <p:spPr>
          <a:xfrm>
            <a:off x="1400102" y="2256568"/>
            <a:ext cx="7325888" cy="4388072"/>
          </a:xfrm>
        </p:spPr>
        <p:txBody>
          <a:bodyPr>
            <a:normAutofit/>
          </a:bodyPr>
          <a:lstStyle/>
          <a:p>
            <a:pPr marL="285750" indent="-285750" algn="just">
              <a:buFontTx/>
              <a:buChar char="-"/>
            </a:pPr>
            <a:r>
              <a:rPr lang="es-ES" dirty="0"/>
              <a:t>AWS entre sus muchos servicios nos ofrece también “réplicas simplificadas” de lo que podemos hacer con servicios más especializados. En su listado de herramientas de automatización encontramos un listado de herramientas típicas para automatizar un proceso de CICD:</a:t>
            </a:r>
          </a:p>
          <a:p>
            <a:pPr marL="742950" lvl="1" indent="-285750" algn="just">
              <a:buFontTx/>
              <a:buChar char="-"/>
            </a:pPr>
            <a:r>
              <a:rPr lang="es-ES" dirty="0"/>
              <a:t>CodeCommit</a:t>
            </a:r>
          </a:p>
          <a:p>
            <a:pPr marL="742950" lvl="1" indent="-285750" algn="just">
              <a:buFontTx/>
              <a:buChar char="-"/>
            </a:pPr>
            <a:r>
              <a:rPr lang="es-ES" dirty="0"/>
              <a:t>CodeBuild</a:t>
            </a:r>
          </a:p>
          <a:p>
            <a:pPr marL="742950" lvl="1" indent="-285750" algn="just">
              <a:buFontTx/>
              <a:buChar char="-"/>
            </a:pPr>
            <a:r>
              <a:rPr lang="es-ES" dirty="0"/>
              <a:t>CodeDeploy</a:t>
            </a:r>
          </a:p>
          <a:p>
            <a:pPr marL="742950" lvl="1" indent="-285750" algn="just">
              <a:buFontTx/>
              <a:buChar char="-"/>
            </a:pPr>
            <a:r>
              <a:rPr lang="es-ES" dirty="0"/>
              <a:t>CodeArtifact</a:t>
            </a:r>
          </a:p>
          <a:p>
            <a:pPr marL="742950" lvl="1" indent="-285750" algn="just">
              <a:buFontTx/>
              <a:buChar char="-"/>
            </a:pPr>
            <a:r>
              <a:rPr lang="es-ES" dirty="0"/>
              <a:t>…</a:t>
            </a:r>
          </a:p>
          <a:p>
            <a:pPr marL="285750" indent="-285750" algn="just">
              <a:buFontTx/>
              <a:buChar char="-"/>
            </a:pPr>
            <a:r>
              <a:rPr lang="es-ES" dirty="0"/>
              <a:t>CodeDeploy está especializada en el despliegue de aplicaciones a un entorno, ya sea una EC2, un clúster de Kubernetes, Fargate… </a:t>
            </a:r>
          </a:p>
        </p:txBody>
      </p:sp>
      <p:pic>
        <p:nvPicPr>
          <p:cNvPr id="3076" name="Picture 4" descr="AWS CodeDeploy Reviews, Pricing, Alternatives | DiscoverSdk">
            <a:extLst>
              <a:ext uri="{FF2B5EF4-FFF2-40B4-BE49-F238E27FC236}">
                <a16:creationId xmlns:a16="http://schemas.microsoft.com/office/drawing/2014/main" id="{AF1A25FA-3CC9-4CC2-91F7-A45D058D0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7485" y="2067884"/>
            <a:ext cx="2722231" cy="2722231"/>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3481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41</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lstStyle/>
          <a:p>
            <a:r>
              <a:rPr lang="es-ES" dirty="0"/>
              <a:t>IAM</a:t>
            </a:r>
            <a:endParaRPr lang="ca-ES"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3.5</a:t>
            </a:r>
          </a:p>
        </p:txBody>
      </p:sp>
      <p:sp>
        <p:nvSpPr>
          <p:cNvPr id="5" name="Marcador de contenido 2">
            <a:extLst>
              <a:ext uri="{FF2B5EF4-FFF2-40B4-BE49-F238E27FC236}">
                <a16:creationId xmlns:a16="http://schemas.microsoft.com/office/drawing/2014/main" id="{6DB3015E-CA50-49EF-9D3F-0342528D40B4}"/>
              </a:ext>
            </a:extLst>
          </p:cNvPr>
          <p:cNvSpPr>
            <a:spLocks noGrp="1"/>
          </p:cNvSpPr>
          <p:nvPr>
            <p:ph idx="1"/>
          </p:nvPr>
        </p:nvSpPr>
        <p:spPr>
          <a:xfrm>
            <a:off x="1400102" y="2256568"/>
            <a:ext cx="7325888" cy="4388072"/>
          </a:xfrm>
        </p:spPr>
        <p:txBody>
          <a:bodyPr>
            <a:normAutofit/>
          </a:bodyPr>
          <a:lstStyle/>
          <a:p>
            <a:pPr marL="285750" indent="-285750" algn="just">
              <a:buFontTx/>
              <a:buChar char="-"/>
            </a:pPr>
            <a:r>
              <a:rPr lang="es-ES" dirty="0"/>
              <a:t>El servicio de Identification and Access Management es el principal encargado de seguridad dentro de la plataforma de Amazon Web Services</a:t>
            </a:r>
          </a:p>
          <a:p>
            <a:pPr marL="285750" indent="-285750" algn="just">
              <a:buFontTx/>
              <a:buChar char="-"/>
            </a:pPr>
            <a:r>
              <a:rPr lang="es-ES" dirty="0"/>
              <a:t>Es el servicio que utilizaremos para crear usuarios, roles, políticas, passwords y credenciales que determinarán quién puede hacer qué dentro de nuestra infraestructura</a:t>
            </a:r>
          </a:p>
          <a:p>
            <a:pPr marL="285750" indent="-285750" algn="just">
              <a:buFontTx/>
              <a:buChar char="-"/>
            </a:pPr>
            <a:r>
              <a:rPr lang="es-ES" dirty="0"/>
              <a:t>Su presencia y mantenimiento es crucial para mantener un entorno securizado y estable en el tiempo</a:t>
            </a:r>
          </a:p>
          <a:p>
            <a:pPr marL="285750" indent="-285750" algn="just">
              <a:buFontTx/>
              <a:buChar char="-"/>
            </a:pPr>
            <a:r>
              <a:rPr lang="es-ES" dirty="0"/>
              <a:t>Sus características principales son:</a:t>
            </a:r>
          </a:p>
          <a:p>
            <a:pPr marL="742950" lvl="1" indent="-285750" algn="just">
              <a:buFontTx/>
              <a:buChar char="-"/>
            </a:pPr>
            <a:r>
              <a:rPr lang="es-ES" dirty="0"/>
              <a:t>Usuarios</a:t>
            </a:r>
          </a:p>
          <a:p>
            <a:pPr marL="742950" lvl="1" indent="-285750" algn="just">
              <a:buFontTx/>
              <a:buChar char="-"/>
            </a:pPr>
            <a:r>
              <a:rPr lang="es-ES" dirty="0"/>
              <a:t>Roles</a:t>
            </a:r>
          </a:p>
          <a:p>
            <a:pPr marL="742950" lvl="1" indent="-285750" algn="just">
              <a:buFontTx/>
              <a:buChar char="-"/>
            </a:pPr>
            <a:r>
              <a:rPr lang="es-ES" dirty="0"/>
              <a:t>Políticas</a:t>
            </a:r>
          </a:p>
          <a:p>
            <a:pPr marL="742950" lvl="1" indent="-285750" algn="just">
              <a:buFontTx/>
              <a:buChar char="-"/>
            </a:pPr>
            <a:r>
              <a:rPr lang="es-ES" dirty="0"/>
              <a:t>Credenciales de seguridad</a:t>
            </a:r>
          </a:p>
        </p:txBody>
      </p:sp>
      <p:pic>
        <p:nvPicPr>
          <p:cNvPr id="7" name="Imagen 6">
            <a:extLst>
              <a:ext uri="{FF2B5EF4-FFF2-40B4-BE49-F238E27FC236}">
                <a16:creationId xmlns:a16="http://schemas.microsoft.com/office/drawing/2014/main" id="{20330384-761B-45FA-ADA2-AD03FB46472F}"/>
              </a:ext>
            </a:extLst>
          </p:cNvPr>
          <p:cNvPicPr>
            <a:picLocks noChangeAspect="1"/>
          </p:cNvPicPr>
          <p:nvPr/>
        </p:nvPicPr>
        <p:blipFill>
          <a:blip r:embed="rId2"/>
          <a:stretch>
            <a:fillRect/>
          </a:stretch>
        </p:blipFill>
        <p:spPr>
          <a:xfrm>
            <a:off x="9199059" y="2099640"/>
            <a:ext cx="2817449" cy="2658719"/>
          </a:xfrm>
          <a:prstGeom prst="rect">
            <a:avLst/>
          </a:prstGeom>
          <a:ln w="12700">
            <a:solidFill>
              <a:schemeClr val="tx1"/>
            </a:solidFill>
          </a:ln>
        </p:spPr>
      </p:pic>
    </p:spTree>
    <p:extLst>
      <p:ext uri="{BB962C8B-B14F-4D97-AF65-F5344CB8AC3E}">
        <p14:creationId xmlns:p14="http://schemas.microsoft.com/office/powerpoint/2010/main" val="26034222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42</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sz="2800" dirty="0"/>
              <a:t>Users</a:t>
            </a:r>
            <a:endParaRPr lang="ca-ES" sz="2800"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3.5.1</a:t>
            </a:r>
          </a:p>
        </p:txBody>
      </p:sp>
      <p:sp>
        <p:nvSpPr>
          <p:cNvPr id="5" name="Marcador de contenido 2">
            <a:extLst>
              <a:ext uri="{FF2B5EF4-FFF2-40B4-BE49-F238E27FC236}">
                <a16:creationId xmlns:a16="http://schemas.microsoft.com/office/drawing/2014/main" id="{6DB3015E-CA50-49EF-9D3F-0342528D40B4}"/>
              </a:ext>
            </a:extLst>
          </p:cNvPr>
          <p:cNvSpPr>
            <a:spLocks noGrp="1"/>
          </p:cNvSpPr>
          <p:nvPr>
            <p:ph idx="1"/>
          </p:nvPr>
        </p:nvSpPr>
        <p:spPr>
          <a:xfrm>
            <a:off x="1400102" y="2256568"/>
            <a:ext cx="7325888" cy="4388072"/>
          </a:xfrm>
        </p:spPr>
        <p:txBody>
          <a:bodyPr>
            <a:normAutofit/>
          </a:bodyPr>
          <a:lstStyle/>
          <a:p>
            <a:pPr marL="285750" indent="-285750" algn="just">
              <a:buFontTx/>
              <a:buChar char="-"/>
            </a:pPr>
            <a:r>
              <a:rPr lang="es-ES" dirty="0"/>
              <a:t>Permite entrar a la consola de AWS e interactuar con los recursos de AWS</a:t>
            </a:r>
          </a:p>
          <a:p>
            <a:pPr marL="285750" indent="-285750" algn="just">
              <a:buFontTx/>
              <a:buChar char="-"/>
            </a:pPr>
            <a:r>
              <a:rPr lang="es-ES" dirty="0"/>
              <a:t>La asignación de permisos es granular</a:t>
            </a:r>
          </a:p>
          <a:p>
            <a:pPr marL="285750" indent="-285750" algn="just">
              <a:buFontTx/>
              <a:buChar char="-"/>
            </a:pPr>
            <a:r>
              <a:rPr lang="es-ES" dirty="0"/>
              <a:t>Permite crear un Access/Secret Key para interactuar con los recursos de AWS</a:t>
            </a:r>
          </a:p>
          <a:p>
            <a:pPr marL="285750" indent="-285750" algn="just">
              <a:buFontTx/>
              <a:buChar char="-"/>
            </a:pPr>
            <a:r>
              <a:rPr lang="es-ES" dirty="0"/>
              <a:t>El rotado del Access/Secret Key está en manos del administrador</a:t>
            </a:r>
          </a:p>
          <a:p>
            <a:pPr marL="285750" indent="-285750" algn="just">
              <a:buFontTx/>
              <a:buChar char="-"/>
            </a:pPr>
            <a:r>
              <a:rPr lang="es-ES" dirty="0"/>
              <a:t>También se pueden establecer políticas de acceso más restrictivas como la obligación de un MFA</a:t>
            </a:r>
          </a:p>
        </p:txBody>
      </p:sp>
      <p:pic>
        <p:nvPicPr>
          <p:cNvPr id="7" name="Imagen 6">
            <a:extLst>
              <a:ext uri="{FF2B5EF4-FFF2-40B4-BE49-F238E27FC236}">
                <a16:creationId xmlns:a16="http://schemas.microsoft.com/office/drawing/2014/main" id="{20330384-761B-45FA-ADA2-AD03FB46472F}"/>
              </a:ext>
            </a:extLst>
          </p:cNvPr>
          <p:cNvPicPr>
            <a:picLocks noChangeAspect="1"/>
          </p:cNvPicPr>
          <p:nvPr/>
        </p:nvPicPr>
        <p:blipFill>
          <a:blip r:embed="rId2"/>
          <a:stretch>
            <a:fillRect/>
          </a:stretch>
        </p:blipFill>
        <p:spPr>
          <a:xfrm>
            <a:off x="9199059" y="2099640"/>
            <a:ext cx="2817449" cy="2658719"/>
          </a:xfrm>
          <a:prstGeom prst="rect">
            <a:avLst/>
          </a:prstGeom>
          <a:ln w="12700">
            <a:solidFill>
              <a:schemeClr val="tx1"/>
            </a:solidFill>
          </a:ln>
        </p:spPr>
      </p:pic>
    </p:spTree>
    <p:extLst>
      <p:ext uri="{BB962C8B-B14F-4D97-AF65-F5344CB8AC3E}">
        <p14:creationId xmlns:p14="http://schemas.microsoft.com/office/powerpoint/2010/main" val="28437840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43</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sz="2800" dirty="0"/>
              <a:t>Roles</a:t>
            </a:r>
            <a:endParaRPr lang="ca-ES" sz="2800"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3.5.2</a:t>
            </a:r>
          </a:p>
        </p:txBody>
      </p:sp>
      <p:sp>
        <p:nvSpPr>
          <p:cNvPr id="5" name="Marcador de contenido 2">
            <a:extLst>
              <a:ext uri="{FF2B5EF4-FFF2-40B4-BE49-F238E27FC236}">
                <a16:creationId xmlns:a16="http://schemas.microsoft.com/office/drawing/2014/main" id="{6DB3015E-CA50-49EF-9D3F-0342528D40B4}"/>
              </a:ext>
            </a:extLst>
          </p:cNvPr>
          <p:cNvSpPr>
            <a:spLocks noGrp="1"/>
          </p:cNvSpPr>
          <p:nvPr>
            <p:ph idx="1"/>
          </p:nvPr>
        </p:nvSpPr>
        <p:spPr>
          <a:xfrm>
            <a:off x="1400102" y="2256568"/>
            <a:ext cx="7325888" cy="4388072"/>
          </a:xfrm>
        </p:spPr>
        <p:txBody>
          <a:bodyPr>
            <a:normAutofit/>
          </a:bodyPr>
          <a:lstStyle/>
          <a:p>
            <a:pPr marL="285750" indent="-285750" algn="just">
              <a:buFontTx/>
              <a:buChar char="-"/>
            </a:pPr>
            <a:r>
              <a:rPr lang="es-ES" dirty="0"/>
              <a:t>Permite interactuar con los recursos de AWS</a:t>
            </a:r>
          </a:p>
          <a:p>
            <a:pPr marL="285750" indent="-285750" algn="just">
              <a:buFontTx/>
              <a:buChar char="-"/>
            </a:pPr>
            <a:r>
              <a:rPr lang="es-ES" dirty="0"/>
              <a:t>La asignación de permisos es granular</a:t>
            </a:r>
          </a:p>
          <a:p>
            <a:pPr marL="285750" indent="-285750" algn="just">
              <a:buFontTx/>
              <a:buChar char="-"/>
            </a:pPr>
            <a:r>
              <a:rPr lang="es-ES" dirty="0"/>
              <a:t>No necesitamos crear Access/Secret Key</a:t>
            </a:r>
          </a:p>
          <a:p>
            <a:pPr marL="285750" indent="-285750" algn="just">
              <a:buFontTx/>
              <a:buChar char="-"/>
            </a:pPr>
            <a:r>
              <a:rPr lang="es-ES" dirty="0"/>
              <a:t>AWS se encarga del rotado de la Key</a:t>
            </a:r>
          </a:p>
          <a:p>
            <a:pPr marL="285750" indent="-285750" algn="just">
              <a:buFontTx/>
              <a:buChar char="-"/>
            </a:pPr>
            <a:r>
              <a:rPr lang="es-ES" dirty="0"/>
              <a:t>Recomendados para aplicaciones que usen algunos SDK</a:t>
            </a:r>
          </a:p>
        </p:txBody>
      </p:sp>
      <p:pic>
        <p:nvPicPr>
          <p:cNvPr id="7" name="Imagen 6">
            <a:extLst>
              <a:ext uri="{FF2B5EF4-FFF2-40B4-BE49-F238E27FC236}">
                <a16:creationId xmlns:a16="http://schemas.microsoft.com/office/drawing/2014/main" id="{20330384-761B-45FA-ADA2-AD03FB46472F}"/>
              </a:ext>
            </a:extLst>
          </p:cNvPr>
          <p:cNvPicPr>
            <a:picLocks noChangeAspect="1"/>
          </p:cNvPicPr>
          <p:nvPr/>
        </p:nvPicPr>
        <p:blipFill>
          <a:blip r:embed="rId2"/>
          <a:stretch>
            <a:fillRect/>
          </a:stretch>
        </p:blipFill>
        <p:spPr>
          <a:xfrm>
            <a:off x="9199059" y="2099640"/>
            <a:ext cx="2817449" cy="2658719"/>
          </a:xfrm>
          <a:prstGeom prst="rect">
            <a:avLst/>
          </a:prstGeom>
          <a:ln w="12700">
            <a:solidFill>
              <a:schemeClr val="tx1"/>
            </a:solidFill>
          </a:ln>
        </p:spPr>
      </p:pic>
    </p:spTree>
    <p:extLst>
      <p:ext uri="{BB962C8B-B14F-4D97-AF65-F5344CB8AC3E}">
        <p14:creationId xmlns:p14="http://schemas.microsoft.com/office/powerpoint/2010/main" val="12662296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44</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sz="2800" dirty="0"/>
              <a:t>Políticas</a:t>
            </a:r>
            <a:endParaRPr lang="ca-ES" sz="2800"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3.5.3</a:t>
            </a:r>
          </a:p>
        </p:txBody>
      </p:sp>
      <p:sp>
        <p:nvSpPr>
          <p:cNvPr id="5" name="Marcador de contenido 2">
            <a:extLst>
              <a:ext uri="{FF2B5EF4-FFF2-40B4-BE49-F238E27FC236}">
                <a16:creationId xmlns:a16="http://schemas.microsoft.com/office/drawing/2014/main" id="{6DB3015E-CA50-49EF-9D3F-0342528D40B4}"/>
              </a:ext>
            </a:extLst>
          </p:cNvPr>
          <p:cNvSpPr>
            <a:spLocks noGrp="1"/>
          </p:cNvSpPr>
          <p:nvPr>
            <p:ph idx="1"/>
          </p:nvPr>
        </p:nvSpPr>
        <p:spPr>
          <a:xfrm>
            <a:off x="1400102" y="2256568"/>
            <a:ext cx="7325888" cy="4388072"/>
          </a:xfrm>
        </p:spPr>
        <p:txBody>
          <a:bodyPr>
            <a:normAutofit/>
          </a:bodyPr>
          <a:lstStyle/>
          <a:p>
            <a:pPr marL="285750" indent="-285750" algn="just">
              <a:buFontTx/>
              <a:buChar char="-"/>
            </a:pPr>
            <a:r>
              <a:rPr lang="es-ES" dirty="0"/>
              <a:t>Las políticas son los permisos específicos que pueden ser asignados a un Rol, el cual a su vez puede ser asignado a un Usuario o a un Servicio</a:t>
            </a:r>
          </a:p>
          <a:p>
            <a:pPr marL="285750" indent="-285750" algn="just">
              <a:buFontTx/>
              <a:buChar char="-"/>
            </a:pPr>
            <a:r>
              <a:rPr lang="es-ES" dirty="0"/>
              <a:t>Es la granulación más concreta a la que podemos llegar, pese a que una política es también editable específicamente</a:t>
            </a:r>
          </a:p>
        </p:txBody>
      </p:sp>
      <p:pic>
        <p:nvPicPr>
          <p:cNvPr id="7" name="Imagen 6">
            <a:extLst>
              <a:ext uri="{FF2B5EF4-FFF2-40B4-BE49-F238E27FC236}">
                <a16:creationId xmlns:a16="http://schemas.microsoft.com/office/drawing/2014/main" id="{20330384-761B-45FA-ADA2-AD03FB46472F}"/>
              </a:ext>
            </a:extLst>
          </p:cNvPr>
          <p:cNvPicPr>
            <a:picLocks noChangeAspect="1"/>
          </p:cNvPicPr>
          <p:nvPr/>
        </p:nvPicPr>
        <p:blipFill>
          <a:blip r:embed="rId2"/>
          <a:stretch>
            <a:fillRect/>
          </a:stretch>
        </p:blipFill>
        <p:spPr>
          <a:xfrm>
            <a:off x="9199059" y="2099640"/>
            <a:ext cx="2817449" cy="2658719"/>
          </a:xfrm>
          <a:prstGeom prst="rect">
            <a:avLst/>
          </a:prstGeom>
          <a:ln w="12700">
            <a:solidFill>
              <a:schemeClr val="tx1"/>
            </a:solidFill>
          </a:ln>
        </p:spPr>
      </p:pic>
    </p:spTree>
    <p:extLst>
      <p:ext uri="{BB962C8B-B14F-4D97-AF65-F5344CB8AC3E}">
        <p14:creationId xmlns:p14="http://schemas.microsoft.com/office/powerpoint/2010/main" val="15682117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45</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lstStyle/>
          <a:p>
            <a:r>
              <a:rPr lang="es-ES" dirty="0"/>
              <a:t>CloudWatch</a:t>
            </a:r>
            <a:endParaRPr lang="ca-ES"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3.6</a:t>
            </a:r>
          </a:p>
        </p:txBody>
      </p:sp>
      <p:sp>
        <p:nvSpPr>
          <p:cNvPr id="5" name="Marcador de contenido 2">
            <a:extLst>
              <a:ext uri="{FF2B5EF4-FFF2-40B4-BE49-F238E27FC236}">
                <a16:creationId xmlns:a16="http://schemas.microsoft.com/office/drawing/2014/main" id="{6DB3015E-CA50-49EF-9D3F-0342528D40B4}"/>
              </a:ext>
            </a:extLst>
          </p:cNvPr>
          <p:cNvSpPr>
            <a:spLocks noGrp="1"/>
          </p:cNvSpPr>
          <p:nvPr>
            <p:ph idx="1"/>
          </p:nvPr>
        </p:nvSpPr>
        <p:spPr>
          <a:xfrm>
            <a:off x="1400102" y="2256568"/>
            <a:ext cx="7325888" cy="4388072"/>
          </a:xfrm>
        </p:spPr>
        <p:txBody>
          <a:bodyPr>
            <a:normAutofit/>
          </a:bodyPr>
          <a:lstStyle/>
          <a:p>
            <a:pPr marL="285750" indent="-285750" algn="just">
              <a:buFontTx/>
              <a:buChar char="-"/>
            </a:pPr>
            <a:r>
              <a:rPr lang="es-ES" dirty="0"/>
              <a:t>CloudWatch es la herramienta de monitoreo a nivel físico por defecto de la plataforma AWS</a:t>
            </a:r>
          </a:p>
          <a:p>
            <a:pPr marL="285750" indent="-285750" algn="just">
              <a:buFontTx/>
              <a:buChar char="-"/>
            </a:pPr>
            <a:r>
              <a:rPr lang="es-ES" dirty="0"/>
              <a:t>CW nos permite controlar en todo momento el estado de los recursos de las máquinas con las que estamos trabajando</a:t>
            </a:r>
          </a:p>
          <a:p>
            <a:pPr marL="285750" indent="-285750" algn="just">
              <a:buFontTx/>
              <a:buChar char="-"/>
            </a:pPr>
            <a:r>
              <a:rPr lang="es-ES" dirty="0"/>
              <a:t>También nos permite la creación de alertas relacionadas con el estado de los servicios, como el </a:t>
            </a:r>
            <a:r>
              <a:rPr lang="es-ES" i="1" dirty="0"/>
              <a:t>trigger</a:t>
            </a:r>
            <a:r>
              <a:rPr lang="es-ES" dirty="0"/>
              <a:t> de un grupo de autoscaling cuando la CPU/Mem agregada de tal grupo supere un cierto límite</a:t>
            </a:r>
          </a:p>
          <a:p>
            <a:pPr marL="285750" indent="-285750" algn="just">
              <a:buFontTx/>
              <a:buChar char="-"/>
            </a:pPr>
            <a:r>
              <a:rPr lang="es-ES" dirty="0"/>
              <a:t>CloudWatch tiene un coste asociado y suele activarse por defecto con la mayoría de servicios, por lo que hay que tener cuidado ya que no siempre es del todo evidente cómo deshacernos de CW si no lo deseamos tener activado en un servicio concreto</a:t>
            </a:r>
          </a:p>
        </p:txBody>
      </p:sp>
      <p:pic>
        <p:nvPicPr>
          <p:cNvPr id="7" name="Imagen 6">
            <a:extLst>
              <a:ext uri="{FF2B5EF4-FFF2-40B4-BE49-F238E27FC236}">
                <a16:creationId xmlns:a16="http://schemas.microsoft.com/office/drawing/2014/main" id="{9F2225E7-0E48-47E7-B51A-B1CFAF4C0057}"/>
              </a:ext>
            </a:extLst>
          </p:cNvPr>
          <p:cNvPicPr>
            <a:picLocks noChangeAspect="1"/>
          </p:cNvPicPr>
          <p:nvPr/>
        </p:nvPicPr>
        <p:blipFill>
          <a:blip r:embed="rId2"/>
          <a:stretch>
            <a:fillRect/>
          </a:stretch>
        </p:blipFill>
        <p:spPr>
          <a:xfrm>
            <a:off x="9247432" y="2022764"/>
            <a:ext cx="2685012" cy="2841421"/>
          </a:xfrm>
          <a:prstGeom prst="rect">
            <a:avLst/>
          </a:prstGeom>
          <a:ln w="12700">
            <a:solidFill>
              <a:schemeClr val="tx1"/>
            </a:solidFill>
          </a:ln>
        </p:spPr>
      </p:pic>
    </p:spTree>
    <p:extLst>
      <p:ext uri="{BB962C8B-B14F-4D97-AF65-F5344CB8AC3E}">
        <p14:creationId xmlns:p14="http://schemas.microsoft.com/office/powerpoint/2010/main" val="41047578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46</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lstStyle/>
          <a:p>
            <a:r>
              <a:rPr lang="ca-ES" dirty="0"/>
              <a:t>¿</a:t>
            </a:r>
            <a:r>
              <a:rPr lang="es-ES" dirty="0"/>
              <a:t>Preguntas</a:t>
            </a:r>
            <a:r>
              <a:rPr lang="ca-ES" dirty="0"/>
              <a:t>?</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Fin Curso 2</a:t>
            </a:r>
          </a:p>
        </p:txBody>
      </p:sp>
    </p:spTree>
    <p:extLst>
      <p:ext uri="{BB962C8B-B14F-4D97-AF65-F5344CB8AC3E}">
        <p14:creationId xmlns:p14="http://schemas.microsoft.com/office/powerpoint/2010/main" val="2206809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5</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¿Qué es Amazon Web Services</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a:xfrm>
            <a:off x="1400102" y="2239151"/>
            <a:ext cx="6884916" cy="4179066"/>
          </a:xfrm>
        </p:spPr>
        <p:txBody>
          <a:bodyPr>
            <a:normAutofit/>
          </a:bodyPr>
          <a:lstStyle/>
          <a:p>
            <a:pPr marL="285750" indent="-285750" algn="just">
              <a:buFontTx/>
              <a:buChar char="-"/>
            </a:pPr>
            <a:r>
              <a:rPr lang="es-ES" dirty="0"/>
              <a:t>Todo el mundo conoce Amazon, pero la famosa empresa de venta y distribución a domicilio, librería online e incluso streaming de películas y series es en realidad solo la punta del iceberg del gigante americano</a:t>
            </a:r>
          </a:p>
          <a:p>
            <a:pPr marL="285750" indent="-285750" algn="just">
              <a:buFontTx/>
              <a:buChar char="-"/>
            </a:pPr>
            <a:r>
              <a:rPr lang="es-ES" dirty="0"/>
              <a:t>AWS es la división más grande y más rentable de Amazon, facturó 10.000 millones de dólares en 2019 y aumenta su impacto trimestre a trimestre</a:t>
            </a:r>
          </a:p>
          <a:p>
            <a:pPr marL="285750" indent="-285750" algn="just">
              <a:buFontTx/>
              <a:buChar char="-"/>
            </a:pPr>
            <a:r>
              <a:rPr lang="es-ES" dirty="0"/>
              <a:t>AWS es un servicio de computación en la nube que ofrece multitud de funcionalidades relacionadas con la creación, despliegue y monitoreo de aplicaciones y servidores online</a:t>
            </a:r>
          </a:p>
          <a:p>
            <a:pPr marL="285750" indent="-285750" algn="just">
              <a:buFontTx/>
              <a:buChar char="-"/>
            </a:pPr>
            <a:r>
              <a:rPr lang="es-ES" dirty="0"/>
              <a:t>Con Amazon puedes usar desde los servicios más comunes como crear una API, generar una base de datos, levantar una máquina virtual remota hasta las herramientas más avanzadas como Inteligencia Artificial, traducción automática, servidores de videojuegos…</a:t>
            </a:r>
          </a:p>
          <a:p>
            <a:pPr marL="285750" indent="-285750" algn="just">
              <a:buFontTx/>
              <a:buChar char="-"/>
            </a:pPr>
            <a:r>
              <a:rPr lang="es-ES" dirty="0"/>
              <a:t>¡AWS ofrece más de 175 servicios a fecha de hoy y éstos aumentan cada vez que compruebo su número!</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1.1</a:t>
            </a:r>
          </a:p>
        </p:txBody>
      </p:sp>
    </p:spTree>
    <p:extLst>
      <p:ext uri="{BB962C8B-B14F-4D97-AF65-F5344CB8AC3E}">
        <p14:creationId xmlns:p14="http://schemas.microsoft.com/office/powerpoint/2010/main" val="2281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a:xfrm>
            <a:off x="960979" y="1511874"/>
            <a:ext cx="4856345" cy="4388072"/>
          </a:xfrm>
        </p:spPr>
        <p:txBody>
          <a:bodyPr>
            <a:normAutofit/>
          </a:bodyPr>
          <a:lstStyle/>
          <a:p>
            <a:pPr marL="285750" indent="-285750" algn="just">
              <a:buFontTx/>
              <a:buChar char="-"/>
            </a:pPr>
            <a:r>
              <a:rPr lang="es-ES" dirty="0"/>
              <a:t>En Cloud Guru le dedicaron esta divertida canción a AWS nombrando y dando una breve explicación de sus 169 servicios a 2 de Septiembre de 2020. ¡La canción quedó desactualizada tan solo una semana después!</a:t>
            </a:r>
          </a:p>
          <a:p>
            <a:r>
              <a:rPr lang="es-ES" sz="1050" dirty="0">
                <a:hlinkClick r:id="rId2"/>
              </a:rPr>
              <a:t>https://www.youtube.com/watch?v=BtJAsvJOlhM&amp;ab_channel=ACloudGuru</a:t>
            </a:r>
            <a:endParaRPr lang="es-ES" sz="1050" dirty="0"/>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6</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1.1</a:t>
            </a:r>
          </a:p>
        </p:txBody>
      </p:sp>
      <p:pic>
        <p:nvPicPr>
          <p:cNvPr id="10" name="Imagen 9">
            <a:extLst>
              <a:ext uri="{FF2B5EF4-FFF2-40B4-BE49-F238E27FC236}">
                <a16:creationId xmlns:a16="http://schemas.microsoft.com/office/drawing/2014/main" id="{7CC35A3A-2528-4685-9A1B-55CEB0ECCC90}"/>
              </a:ext>
            </a:extLst>
          </p:cNvPr>
          <p:cNvPicPr>
            <a:picLocks noChangeAspect="1"/>
          </p:cNvPicPr>
          <p:nvPr/>
        </p:nvPicPr>
        <p:blipFill>
          <a:blip r:embed="rId3"/>
          <a:stretch>
            <a:fillRect/>
          </a:stretch>
        </p:blipFill>
        <p:spPr>
          <a:xfrm>
            <a:off x="6553827" y="1511874"/>
            <a:ext cx="5133605" cy="3834252"/>
          </a:xfrm>
          <a:prstGeom prst="rect">
            <a:avLst/>
          </a:prstGeom>
          <a:ln w="12700">
            <a:solidFill>
              <a:schemeClr val="tx1"/>
            </a:solidFill>
          </a:ln>
        </p:spPr>
      </p:pic>
    </p:spTree>
    <p:extLst>
      <p:ext uri="{BB962C8B-B14F-4D97-AF65-F5344CB8AC3E}">
        <p14:creationId xmlns:p14="http://schemas.microsoft.com/office/powerpoint/2010/main" val="3930540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a:xfrm>
            <a:off x="1400102" y="1473575"/>
            <a:ext cx="4417224" cy="549189"/>
          </a:xfrm>
        </p:spPr>
        <p:txBody>
          <a:bodyPr>
            <a:noAutofit/>
          </a:bodyPr>
          <a:lstStyle/>
          <a:p>
            <a:r>
              <a:rPr lang="es-ES" dirty="0"/>
              <a:t>Servicios más comunes</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a:xfrm>
            <a:off x="1030648" y="2213024"/>
            <a:ext cx="4856345" cy="4644975"/>
          </a:xfrm>
        </p:spPr>
        <p:txBody>
          <a:bodyPr>
            <a:normAutofit fontScale="92500" lnSpcReduction="10000"/>
          </a:bodyPr>
          <a:lstStyle/>
          <a:p>
            <a:pPr marL="285750" indent="-285750" algn="just">
              <a:buFontTx/>
              <a:buChar char="-"/>
            </a:pPr>
            <a:r>
              <a:rPr lang="es-ES" dirty="0"/>
              <a:t>De entre los cerca ya de 200 servicios que ofrece AWS, por supuesto hay una serie de servicios que han sido más populares y utilizados que otros, entre los que destacan:</a:t>
            </a:r>
          </a:p>
          <a:p>
            <a:pPr marL="742950" lvl="1" indent="-285750" algn="just">
              <a:buFontTx/>
              <a:buChar char="-"/>
            </a:pPr>
            <a:r>
              <a:rPr lang="es-ES" dirty="0"/>
              <a:t>Networking</a:t>
            </a:r>
          </a:p>
          <a:p>
            <a:pPr marL="1200150" lvl="2" indent="-285750" algn="just">
              <a:buFontTx/>
              <a:buChar char="-"/>
            </a:pPr>
            <a:r>
              <a:rPr lang="es-ES" dirty="0"/>
              <a:t>Virtual Private Cloud</a:t>
            </a:r>
          </a:p>
          <a:p>
            <a:pPr marL="1200150" lvl="2" indent="-285750" algn="just">
              <a:buFontTx/>
              <a:buChar char="-"/>
            </a:pPr>
            <a:r>
              <a:rPr lang="es-ES" dirty="0"/>
              <a:t>Route53</a:t>
            </a:r>
          </a:p>
          <a:p>
            <a:pPr marL="742950" lvl="1" indent="-285750" algn="just">
              <a:buFontTx/>
              <a:buChar char="-"/>
            </a:pPr>
            <a:r>
              <a:rPr lang="es-ES" dirty="0"/>
              <a:t>Elastic Compute</a:t>
            </a:r>
          </a:p>
          <a:p>
            <a:pPr marL="1200150" lvl="2" indent="-285750" algn="just">
              <a:buFontTx/>
              <a:buChar char="-"/>
            </a:pPr>
            <a:r>
              <a:rPr lang="es-ES" dirty="0"/>
              <a:t>ElasticIP</a:t>
            </a:r>
          </a:p>
          <a:p>
            <a:pPr marL="1200150" lvl="2" indent="-285750" algn="just">
              <a:buFontTx/>
              <a:buChar char="-"/>
            </a:pPr>
            <a:r>
              <a:rPr lang="es-ES" dirty="0"/>
              <a:t>Security Groups</a:t>
            </a:r>
          </a:p>
          <a:p>
            <a:pPr marL="1200150" lvl="2" indent="-285750" algn="just">
              <a:buFontTx/>
              <a:buChar char="-"/>
            </a:pPr>
            <a:r>
              <a:rPr lang="es-ES" dirty="0"/>
              <a:t>EC2</a:t>
            </a:r>
          </a:p>
          <a:p>
            <a:pPr marL="1200150" lvl="2" indent="-285750" algn="just">
              <a:buFontTx/>
              <a:buChar char="-"/>
            </a:pPr>
            <a:r>
              <a:rPr lang="es-ES" dirty="0"/>
              <a:t>EBS</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7</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1.2</a:t>
            </a:r>
          </a:p>
        </p:txBody>
      </p:sp>
      <p:pic>
        <p:nvPicPr>
          <p:cNvPr id="8" name="Imagen 7">
            <a:extLst>
              <a:ext uri="{FF2B5EF4-FFF2-40B4-BE49-F238E27FC236}">
                <a16:creationId xmlns:a16="http://schemas.microsoft.com/office/drawing/2014/main" id="{45E49056-C158-4E6A-A288-8E58800768E9}"/>
              </a:ext>
            </a:extLst>
          </p:cNvPr>
          <p:cNvPicPr>
            <a:picLocks noChangeAspect="1"/>
          </p:cNvPicPr>
          <p:nvPr/>
        </p:nvPicPr>
        <p:blipFill>
          <a:blip r:embed="rId2"/>
          <a:stretch>
            <a:fillRect/>
          </a:stretch>
        </p:blipFill>
        <p:spPr>
          <a:xfrm>
            <a:off x="6401108" y="1683844"/>
            <a:ext cx="5522049" cy="3490311"/>
          </a:xfrm>
          <a:prstGeom prst="rect">
            <a:avLst/>
          </a:prstGeom>
          <a:ln w="12700">
            <a:solidFill>
              <a:schemeClr val="tx1"/>
            </a:solidFill>
          </a:ln>
        </p:spPr>
      </p:pic>
    </p:spTree>
    <p:extLst>
      <p:ext uri="{BB962C8B-B14F-4D97-AF65-F5344CB8AC3E}">
        <p14:creationId xmlns:p14="http://schemas.microsoft.com/office/powerpoint/2010/main" val="161014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a:xfrm>
            <a:off x="934548" y="1446670"/>
            <a:ext cx="4856345" cy="5411330"/>
          </a:xfrm>
        </p:spPr>
        <p:txBody>
          <a:bodyPr>
            <a:normAutofit/>
          </a:bodyPr>
          <a:lstStyle/>
          <a:p>
            <a:pPr marL="742950" lvl="1" indent="-285750" algn="just">
              <a:buFontTx/>
              <a:buChar char="-"/>
            </a:pPr>
            <a:r>
              <a:rPr lang="es-ES" dirty="0"/>
              <a:t>AutoScaling</a:t>
            </a:r>
          </a:p>
          <a:p>
            <a:pPr marL="1200150" lvl="2" indent="-285750" algn="just">
              <a:buFontTx/>
              <a:buChar char="-"/>
            </a:pPr>
            <a:r>
              <a:rPr lang="es-ES" dirty="0"/>
              <a:t>Launch Configuration</a:t>
            </a:r>
          </a:p>
          <a:p>
            <a:pPr marL="1200150" lvl="2" indent="-285750" algn="just">
              <a:buFontTx/>
              <a:buChar char="-"/>
            </a:pPr>
            <a:r>
              <a:rPr lang="es-ES" dirty="0"/>
              <a:t>AutoScaling Group</a:t>
            </a:r>
          </a:p>
          <a:p>
            <a:pPr marL="742950" lvl="1" indent="-285750" algn="just">
              <a:buFontTx/>
              <a:buChar char="-"/>
            </a:pPr>
            <a:r>
              <a:rPr lang="es-ES" dirty="0"/>
              <a:t>Load Balancing</a:t>
            </a:r>
          </a:p>
          <a:p>
            <a:pPr marL="1200150" lvl="2" indent="-285750" algn="just">
              <a:buFontTx/>
              <a:buChar char="-"/>
            </a:pPr>
            <a:r>
              <a:rPr lang="es-ES" dirty="0"/>
              <a:t>ELB</a:t>
            </a:r>
          </a:p>
          <a:p>
            <a:pPr marL="1200150" lvl="2" indent="-285750" algn="just">
              <a:buFontTx/>
              <a:buChar char="-"/>
            </a:pPr>
            <a:r>
              <a:rPr lang="es-ES" dirty="0"/>
              <a:t>ALB</a:t>
            </a:r>
          </a:p>
          <a:p>
            <a:pPr marL="742950" lvl="1" indent="-285750" algn="just">
              <a:buFontTx/>
              <a:buChar char="-"/>
            </a:pPr>
            <a:r>
              <a:rPr lang="es-ES" dirty="0"/>
              <a:t>Monitoring</a:t>
            </a:r>
          </a:p>
          <a:p>
            <a:pPr marL="1200150" lvl="2" indent="-285750" algn="just">
              <a:buFontTx/>
              <a:buChar char="-"/>
            </a:pPr>
            <a:r>
              <a:rPr lang="es-ES" dirty="0"/>
              <a:t>CloudWatch</a:t>
            </a:r>
          </a:p>
          <a:p>
            <a:pPr marL="1200150" lvl="2" indent="-285750" algn="just">
              <a:buFontTx/>
              <a:buChar char="-"/>
            </a:pPr>
            <a:r>
              <a:rPr lang="es-ES" dirty="0"/>
              <a:t>Service Inspector</a:t>
            </a:r>
          </a:p>
          <a:p>
            <a:pPr marL="742950" lvl="1" indent="-285750" algn="just">
              <a:buFontTx/>
              <a:buChar char="-"/>
            </a:pPr>
            <a:r>
              <a:rPr lang="es-ES" dirty="0"/>
              <a:t>Access Management</a:t>
            </a:r>
          </a:p>
          <a:p>
            <a:pPr marL="1200150" lvl="2" indent="-285750" algn="just">
              <a:buFontTx/>
              <a:buChar char="-"/>
            </a:pPr>
            <a:r>
              <a:rPr lang="es-ES" dirty="0"/>
              <a:t>IAM</a:t>
            </a:r>
          </a:p>
          <a:p>
            <a:pPr marL="1200150" lvl="2" indent="-285750" algn="just">
              <a:buFontTx/>
              <a:buChar char="-"/>
            </a:pPr>
            <a:r>
              <a:rPr lang="es-ES" dirty="0"/>
              <a:t>AWS CLI</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8</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1.2</a:t>
            </a:r>
          </a:p>
        </p:txBody>
      </p:sp>
      <p:pic>
        <p:nvPicPr>
          <p:cNvPr id="8" name="Imagen 7">
            <a:extLst>
              <a:ext uri="{FF2B5EF4-FFF2-40B4-BE49-F238E27FC236}">
                <a16:creationId xmlns:a16="http://schemas.microsoft.com/office/drawing/2014/main" id="{45E49056-C158-4E6A-A288-8E58800768E9}"/>
              </a:ext>
            </a:extLst>
          </p:cNvPr>
          <p:cNvPicPr>
            <a:picLocks noChangeAspect="1"/>
          </p:cNvPicPr>
          <p:nvPr/>
        </p:nvPicPr>
        <p:blipFill>
          <a:blip r:embed="rId2"/>
          <a:stretch>
            <a:fillRect/>
          </a:stretch>
        </p:blipFill>
        <p:spPr>
          <a:xfrm>
            <a:off x="6401108" y="1683844"/>
            <a:ext cx="5522049" cy="3490311"/>
          </a:xfrm>
          <a:prstGeom prst="rect">
            <a:avLst/>
          </a:prstGeom>
          <a:ln w="12700">
            <a:solidFill>
              <a:schemeClr val="tx1"/>
            </a:solidFill>
          </a:ln>
        </p:spPr>
      </p:pic>
    </p:spTree>
    <p:extLst>
      <p:ext uri="{BB962C8B-B14F-4D97-AF65-F5344CB8AC3E}">
        <p14:creationId xmlns:p14="http://schemas.microsoft.com/office/powerpoint/2010/main" val="342573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a:xfrm>
            <a:off x="934548" y="1446670"/>
            <a:ext cx="4856345" cy="5411330"/>
          </a:xfrm>
        </p:spPr>
        <p:txBody>
          <a:bodyPr>
            <a:normAutofit/>
          </a:bodyPr>
          <a:lstStyle/>
          <a:p>
            <a:pPr marL="742950" lvl="1" indent="-285750" algn="just">
              <a:buFontTx/>
              <a:buChar char="-"/>
            </a:pPr>
            <a:r>
              <a:rPr lang="es-ES" dirty="0"/>
              <a:t>Bases de Datos</a:t>
            </a:r>
          </a:p>
          <a:p>
            <a:pPr marL="1200150" lvl="2" indent="-285750" algn="just">
              <a:buFontTx/>
              <a:buChar char="-"/>
            </a:pPr>
            <a:r>
              <a:rPr lang="es-ES" dirty="0"/>
              <a:t>Relational Databases Service (RDS)</a:t>
            </a:r>
          </a:p>
          <a:p>
            <a:pPr marL="1200150" lvl="2" indent="-285750" algn="just">
              <a:buFontTx/>
              <a:buChar char="-"/>
            </a:pPr>
            <a:r>
              <a:rPr lang="es-ES" dirty="0"/>
              <a:t>ElastiCache</a:t>
            </a:r>
          </a:p>
          <a:p>
            <a:pPr marL="1200150" lvl="2" indent="-285750" algn="just">
              <a:buFontTx/>
              <a:buChar char="-"/>
            </a:pPr>
            <a:r>
              <a:rPr lang="es-ES" dirty="0"/>
              <a:t>DynamoDB</a:t>
            </a:r>
          </a:p>
          <a:p>
            <a:pPr marL="742950" lvl="1" indent="-285750" algn="just">
              <a:buFontTx/>
              <a:buChar char="-"/>
            </a:pPr>
            <a:r>
              <a:rPr lang="es-ES" dirty="0"/>
              <a:t>Storage</a:t>
            </a:r>
          </a:p>
          <a:p>
            <a:pPr marL="1200150" lvl="2" indent="-285750" algn="just">
              <a:buFontTx/>
              <a:buChar char="-"/>
            </a:pPr>
            <a:r>
              <a:rPr lang="es-ES" dirty="0"/>
              <a:t>Simple Storage Service (S3)</a:t>
            </a:r>
          </a:p>
          <a:p>
            <a:pPr marL="1200150" lvl="2" indent="-285750" algn="just">
              <a:buFontTx/>
              <a:buChar char="-"/>
            </a:pPr>
            <a:r>
              <a:rPr lang="es-ES" dirty="0"/>
              <a:t>Elastic File System (EFS)</a:t>
            </a:r>
          </a:p>
          <a:p>
            <a:pPr marL="742950" lvl="1" indent="-285750" algn="just">
              <a:buFontTx/>
              <a:buChar char="-"/>
            </a:pPr>
            <a:r>
              <a:rPr lang="es-ES" dirty="0"/>
              <a:t>Funciones en la nube (FaaS)</a:t>
            </a:r>
          </a:p>
          <a:p>
            <a:pPr marL="1200150" lvl="2" indent="-285750" algn="just">
              <a:buFontTx/>
              <a:buChar char="-"/>
            </a:pPr>
            <a:r>
              <a:rPr lang="es-ES" dirty="0"/>
              <a:t>Lambda</a:t>
            </a:r>
          </a:p>
          <a:p>
            <a:pPr marL="1200150" lvl="2" indent="-285750" algn="just">
              <a:buFontTx/>
              <a:buChar char="-"/>
            </a:pPr>
            <a:r>
              <a:rPr lang="es-ES" dirty="0"/>
              <a:t>Api Gateway</a:t>
            </a:r>
          </a:p>
          <a:p>
            <a:pPr lvl="2" algn="just"/>
            <a:r>
              <a:rPr lang="es-ES" dirty="0"/>
              <a:t>…</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9</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1.2</a:t>
            </a:r>
          </a:p>
        </p:txBody>
      </p:sp>
      <p:pic>
        <p:nvPicPr>
          <p:cNvPr id="8" name="Imagen 7">
            <a:extLst>
              <a:ext uri="{FF2B5EF4-FFF2-40B4-BE49-F238E27FC236}">
                <a16:creationId xmlns:a16="http://schemas.microsoft.com/office/drawing/2014/main" id="{45E49056-C158-4E6A-A288-8E58800768E9}"/>
              </a:ext>
            </a:extLst>
          </p:cNvPr>
          <p:cNvPicPr>
            <a:picLocks noChangeAspect="1"/>
          </p:cNvPicPr>
          <p:nvPr/>
        </p:nvPicPr>
        <p:blipFill>
          <a:blip r:embed="rId2"/>
          <a:stretch>
            <a:fillRect/>
          </a:stretch>
        </p:blipFill>
        <p:spPr>
          <a:xfrm>
            <a:off x="6401108" y="1683844"/>
            <a:ext cx="5522049" cy="3490311"/>
          </a:xfrm>
          <a:prstGeom prst="rect">
            <a:avLst/>
          </a:prstGeom>
          <a:ln w="12700">
            <a:solidFill>
              <a:schemeClr val="tx1"/>
            </a:solidFill>
          </a:ln>
        </p:spPr>
      </p:pic>
    </p:spTree>
    <p:extLst>
      <p:ext uri="{BB962C8B-B14F-4D97-AF65-F5344CB8AC3E}">
        <p14:creationId xmlns:p14="http://schemas.microsoft.com/office/powerpoint/2010/main" val="10413989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rning plantilla Castellà  -  Solo lectura" id="{537432A8-DD7F-44B0-B135-8641DAF0BB50}" vid="{C5B3549F-ABF3-40F3-8A0E-0A6657D3164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43477CBD4C6CB4FBD379D4D02B2C9F1" ma:contentTypeVersion="7" ma:contentTypeDescription="Create a new document." ma:contentTypeScope="" ma:versionID="e52b0fca996f618b745ce64851f614fd">
  <xsd:schema xmlns:xsd="http://www.w3.org/2001/XMLSchema" xmlns:xs="http://www.w3.org/2001/XMLSchema" xmlns:p="http://schemas.microsoft.com/office/2006/metadata/properties" xmlns:ns2="9e9454b4-51c0-45d6-b250-bdd7e509af23" targetNamespace="http://schemas.microsoft.com/office/2006/metadata/properties" ma:root="true" ma:fieldsID="1cad610c496d18b47ad4f62e20e81023" ns2:_="">
    <xsd:import namespace="9e9454b4-51c0-45d6-b250-bdd7e509af2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9454b4-51c0-45d6-b250-bdd7e509af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93BAE8-E461-49ED-9079-5EF91E7376F8}">
  <ds:schemaRefs>
    <ds:schemaRef ds:uri="http://purl.org/dc/elements/1.1/"/>
    <ds:schemaRef ds:uri="http://schemas.microsoft.com/office/infopath/2007/PartnerControls"/>
    <ds:schemaRef ds:uri="http://purl.org/dc/terms/"/>
    <ds:schemaRef ds:uri="http://purl.org/dc/dcmitype/"/>
    <ds:schemaRef ds:uri="http://schemas.microsoft.com/office/2006/documentManagement/types"/>
    <ds:schemaRef ds:uri="http://schemas.openxmlformats.org/package/2006/metadata/core-properties"/>
    <ds:schemaRef ds:uri="http://www.w3.org/XML/1998/namespace"/>
    <ds:schemaRef ds:uri="9e9454b4-51c0-45d6-b250-bdd7e509af23"/>
    <ds:schemaRef ds:uri="http://schemas.microsoft.com/office/2006/metadata/properties"/>
  </ds:schemaRefs>
</ds:datastoreItem>
</file>

<file path=customXml/itemProps2.xml><?xml version="1.0" encoding="utf-8"?>
<ds:datastoreItem xmlns:ds="http://schemas.openxmlformats.org/officeDocument/2006/customXml" ds:itemID="{B4C38641-5F87-452D-A890-F9D31ECD2433}">
  <ds:schemaRefs>
    <ds:schemaRef ds:uri="http://schemas.microsoft.com/sharepoint/v3/contenttype/forms"/>
  </ds:schemaRefs>
</ds:datastoreItem>
</file>

<file path=customXml/itemProps3.xml><?xml version="1.0" encoding="utf-8"?>
<ds:datastoreItem xmlns:ds="http://schemas.openxmlformats.org/officeDocument/2006/customXml" ds:itemID="{5EB15170-D293-4829-A2DE-DAE27A7AEA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9454b4-51c0-45d6-b250-bdd7e509af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Learning plantilla</Template>
  <TotalTime>6206</TotalTime>
  <Words>2856</Words>
  <Application>Microsoft Office PowerPoint</Application>
  <PresentationFormat>Panorámica</PresentationFormat>
  <Paragraphs>331</Paragraphs>
  <Slides>46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46</vt:i4>
      </vt:variant>
    </vt:vector>
  </HeadingPairs>
  <TitlesOfParts>
    <vt:vector size="52" baseType="lpstr">
      <vt:lpstr>Arial</vt:lpstr>
      <vt:lpstr>Calibri</vt:lpstr>
      <vt:lpstr>Calibri Light</vt:lpstr>
      <vt:lpstr>Grotesque Light</vt:lpstr>
      <vt:lpstr>Monaco</vt:lpstr>
      <vt:lpstr>Tema de Office</vt:lpstr>
      <vt:lpstr>Herramientas de desarrollo Cloud en AWS  AWS</vt:lpstr>
      <vt:lpstr>ÍNDICE DE CURSOS</vt:lpstr>
      <vt:lpstr>CONTENIDO</vt:lpstr>
      <vt:lpstr>INTRODUCCIÓN A AWS</vt:lpstr>
      <vt:lpstr>¿Qué es Amazon Web Services</vt:lpstr>
      <vt:lpstr>Presentación de PowerPoint</vt:lpstr>
      <vt:lpstr>Servicios más comunes</vt:lpstr>
      <vt:lpstr>Presentación de PowerPoint</vt:lpstr>
      <vt:lpstr>Presentación de PowerPoint</vt:lpstr>
      <vt:lpstr>CONEXIÓN DESDE LA MV</vt:lpstr>
      <vt:lpstr>Conexión a AWS desde la VM</vt:lpstr>
      <vt:lpstr>Práctica 1: Acceso a AWS desde VM (10 min)</vt:lpstr>
      <vt:lpstr>Presentación de PowerPoint</vt:lpstr>
      <vt:lpstr>¿Preguntas?</vt:lpstr>
      <vt:lpstr>AWS EN LA CCMA</vt:lpstr>
      <vt:lpstr>VPC</vt:lpstr>
      <vt:lpstr>Subnets</vt:lpstr>
      <vt:lpstr>Práctica 2: Creación de una VPC privada y pública (15 min)</vt:lpstr>
      <vt:lpstr>Presentación de PowerPoint</vt:lpstr>
      <vt:lpstr>Elementos de una VPC</vt:lpstr>
      <vt:lpstr>Routing Tables</vt:lpstr>
      <vt:lpstr>NAT Gateways</vt:lpstr>
      <vt:lpstr>NACL (Network Access Control List)</vt:lpstr>
      <vt:lpstr>EC2</vt:lpstr>
      <vt:lpstr>Modos de uso</vt:lpstr>
      <vt:lpstr>Tipos de instancias</vt:lpstr>
      <vt:lpstr>Práctica 3: Creación de una instancia EC2 (10 min)</vt:lpstr>
      <vt:lpstr>Presentación de PowerPoint</vt:lpstr>
      <vt:lpstr>Presentación de PowerPoint</vt:lpstr>
      <vt:lpstr>Security Groups</vt:lpstr>
      <vt:lpstr>Práctica 4: Editar un Security Group (15 min)</vt:lpstr>
      <vt:lpstr>Presentación de PowerPoint</vt:lpstr>
      <vt:lpstr>EC2 Elastic IPs</vt:lpstr>
      <vt:lpstr>ElastiCache</vt:lpstr>
      <vt:lpstr>Práctica 5: Crear y utilizar una instancia Redis (20 min)</vt:lpstr>
      <vt:lpstr>Presentación de PowerPoint</vt:lpstr>
      <vt:lpstr>Presentación de PowerPoint</vt:lpstr>
      <vt:lpstr>Presentación de PowerPoint</vt:lpstr>
      <vt:lpstr>Presentación de PowerPoint</vt:lpstr>
      <vt:lpstr>CodeDeploy</vt:lpstr>
      <vt:lpstr>IAM</vt:lpstr>
      <vt:lpstr>Users</vt:lpstr>
      <vt:lpstr>Roles</vt:lpstr>
      <vt:lpstr>Políticas</vt:lpstr>
      <vt:lpstr>CloudWatch</vt:lpstr>
      <vt:lpstr>¿Preguntas?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Enterprise for Developers</dc:title>
  <dc:creator>Izhan Hernández Horna</dc:creator>
  <cp:lastModifiedBy>Izhan Hernández Horna</cp:lastModifiedBy>
  <cp:revision>306</cp:revision>
  <dcterms:created xsi:type="dcterms:W3CDTF">2020-07-18T07:43:49Z</dcterms:created>
  <dcterms:modified xsi:type="dcterms:W3CDTF">2020-10-03T14:46:07Z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0x010100043477CBD4C6CB4FBD379D4D02B2C9F1</vt:lpwstr>
  </property>
  <property fmtid="{D5CDD505-2E9C-101B-9397-08002B2CF9AE}" pid="3" name="_dlc_DocIdItemGuid">
    <vt:lpwstr>e5e6152f-25b7-400c-8999-d1a63e43397e</vt:lpwstr>
  </property>
</Properties>
</file>