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4"/>
  </p:sldMasterIdLst>
  <p:notesMasterIdLst>
    <p:notesMasterId r:id="rId28"/>
  </p:notesMasterIdLst>
  <p:handoutMasterIdLst>
    <p:handoutMasterId r:id="rId29"/>
  </p:handoutMasterIdLst>
  <p:sldIdLst>
    <p:sldId id="256" r:id="rId5"/>
    <p:sldId id="265" r:id="rId6"/>
    <p:sldId id="334" r:id="rId7"/>
    <p:sldId id="266" r:id="rId8"/>
    <p:sldId id="350" r:id="rId9"/>
    <p:sldId id="364" r:id="rId10"/>
    <p:sldId id="365" r:id="rId11"/>
    <p:sldId id="366" r:id="rId12"/>
    <p:sldId id="267" r:id="rId13"/>
    <p:sldId id="367" r:id="rId14"/>
    <p:sldId id="368" r:id="rId15"/>
    <p:sldId id="369" r:id="rId16"/>
    <p:sldId id="370" r:id="rId17"/>
    <p:sldId id="371" r:id="rId18"/>
    <p:sldId id="372" r:id="rId19"/>
    <p:sldId id="373" r:id="rId20"/>
    <p:sldId id="374" r:id="rId21"/>
    <p:sldId id="338" r:id="rId22"/>
    <p:sldId id="375" r:id="rId23"/>
    <p:sldId id="377" r:id="rId24"/>
    <p:sldId id="376" r:id="rId25"/>
    <p:sldId id="379" r:id="rId26"/>
    <p:sldId id="378" r:id="rId27"/>
  </p:sldIdLst>
  <p:sldSz cx="12192000" cy="6858000"/>
  <p:notesSz cx="6858000" cy="1619250"/>
  <p:embeddedFontLs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
      <p:font typeface="Grotesque Light" panose="020B0304020202020204" pitchFamily="34" charset="0"/>
      <p:regular r:id="rId36"/>
    </p:embeddedFont>
  </p:embeddedFontLst>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a Sanz Samper" initials="ASS" lastIdx="2" clrIdx="0">
    <p:extLst>
      <p:ext uri="{19B8F6BF-5375-455C-9EA6-DF929625EA0E}">
        <p15:presenceInfo xmlns:p15="http://schemas.microsoft.com/office/powerpoint/2012/main" userId="S-1-5-21-54657033-537596843-1705772192-1183" providerId="AD"/>
      </p:ext>
    </p:extLst>
  </p:cmAuthor>
  <p:cmAuthor id="2" name="David Martínez Ferrer" initials="DMF" lastIdx="27" clrIdx="1">
    <p:extLst>
      <p:ext uri="{19B8F6BF-5375-455C-9EA6-DF929625EA0E}">
        <p15:presenceInfo xmlns:p15="http://schemas.microsoft.com/office/powerpoint/2012/main" userId="S::dmartinez@trentia.es::acfe3066-e3dd-4dcb-89b8-6476aad28739" providerId="AD"/>
      </p:ext>
    </p:extLst>
  </p:cmAuthor>
  <p:cmAuthor id="3" name="Rubén Claramunt Vicente" initials="RCV" lastIdx="3" clrIdx="2">
    <p:extLst>
      <p:ext uri="{19B8F6BF-5375-455C-9EA6-DF929625EA0E}">
        <p15:presenceInfo xmlns:p15="http://schemas.microsoft.com/office/powerpoint/2012/main" userId="S::rclaramunt@trentia.es::cd76f3ee-d704-4424-b6b0-90d695066b34" providerId="AD"/>
      </p:ext>
    </p:extLst>
  </p:cmAuthor>
  <p:cmAuthor id="4" name="Izhan Hernández Horna" initials="IHH" lastIdx="25" clrIdx="3">
    <p:extLst>
      <p:ext uri="{19B8F6BF-5375-455C-9EA6-DF929625EA0E}">
        <p15:presenceInfo xmlns:p15="http://schemas.microsoft.com/office/powerpoint/2012/main" userId="Izhan Hernández Horn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62D39"/>
    <a:srgbClr val="F6F6F6"/>
    <a:srgbClr val="F1DDDE"/>
    <a:srgbClr val="D8D8D8"/>
    <a:srgbClr val="A7AFBC"/>
    <a:srgbClr val="E62C39"/>
    <a:srgbClr val="8AC449"/>
    <a:srgbClr val="1EBCD4"/>
    <a:srgbClr val="FEC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6357" autoAdjust="0"/>
  </p:normalViewPr>
  <p:slideViewPr>
    <p:cSldViewPr snapToGrid="0">
      <p:cViewPr varScale="1">
        <p:scale>
          <a:sx n="110" d="100"/>
          <a:sy n="110" d="100"/>
        </p:scale>
        <p:origin x="618" y="96"/>
      </p:cViewPr>
      <p:guideLst>
        <p:guide orient="horz" pos="2160"/>
        <p:guide pos="3840"/>
      </p:guideLst>
    </p:cSldViewPr>
  </p:slideViewPr>
  <p:notesTextViewPr>
    <p:cViewPr>
      <p:scale>
        <a:sx n="1" d="1"/>
        <a:sy n="1" d="1"/>
      </p:scale>
      <p:origin x="0" y="0"/>
    </p:cViewPr>
  </p:notesTextViewPr>
  <p:sorterViewPr>
    <p:cViewPr>
      <p:scale>
        <a:sx n="100" d="100"/>
        <a:sy n="100" d="100"/>
      </p:scale>
      <p:origin x="0" y="-9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5.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6F16B2D-A50E-4867-B037-D618F4985CB3}"/>
              </a:ext>
            </a:extLst>
          </p:cNvPr>
          <p:cNvSpPr>
            <a:spLocks noGrp="1"/>
          </p:cNvSpPr>
          <p:nvPr>
            <p:ph type="hdr" sz="quarter"/>
          </p:nvPr>
        </p:nvSpPr>
        <p:spPr>
          <a:xfrm>
            <a:off x="0" y="0"/>
            <a:ext cx="2971800" cy="80963"/>
          </a:xfrm>
          <a:prstGeom prst="rect">
            <a:avLst/>
          </a:prstGeom>
        </p:spPr>
        <p:txBody>
          <a:bodyPr vert="horz" lIns="91440" tIns="45720" rIns="91440" bIns="45720" rtlCol="0"/>
          <a:lstStyle>
            <a:lvl1pPr algn="l">
              <a:defRPr sz="1200"/>
            </a:lvl1pPr>
          </a:lstStyle>
          <a:p>
            <a:endParaRPr lang="ca-ES"/>
          </a:p>
        </p:txBody>
      </p:sp>
      <p:sp>
        <p:nvSpPr>
          <p:cNvPr id="3" name="Marcador de fecha 2">
            <a:extLst>
              <a:ext uri="{FF2B5EF4-FFF2-40B4-BE49-F238E27FC236}">
                <a16:creationId xmlns:a16="http://schemas.microsoft.com/office/drawing/2014/main" id="{96C08B7A-0984-405A-AB8D-2E53C86AA996}"/>
              </a:ext>
            </a:extLst>
          </p:cNvPr>
          <p:cNvSpPr>
            <a:spLocks noGrp="1"/>
          </p:cNvSpPr>
          <p:nvPr>
            <p:ph type="dt" sz="quarter" idx="1"/>
          </p:nvPr>
        </p:nvSpPr>
        <p:spPr>
          <a:xfrm>
            <a:off x="3884613" y="0"/>
            <a:ext cx="2971800" cy="80963"/>
          </a:xfrm>
          <a:prstGeom prst="rect">
            <a:avLst/>
          </a:prstGeom>
        </p:spPr>
        <p:txBody>
          <a:bodyPr vert="horz" lIns="91440" tIns="45720" rIns="91440" bIns="45720" rtlCol="0"/>
          <a:lstStyle>
            <a:lvl1pPr algn="r">
              <a:defRPr sz="1200"/>
            </a:lvl1pPr>
          </a:lstStyle>
          <a:p>
            <a:fld id="{9DA3D7FE-CDC8-4763-B0C2-7F2E10BA6EE1}" type="datetimeFigureOut">
              <a:rPr lang="ca-ES" smtClean="0"/>
              <a:t>18/11/2020</a:t>
            </a:fld>
            <a:endParaRPr lang="ca-ES"/>
          </a:p>
        </p:txBody>
      </p:sp>
      <p:sp>
        <p:nvSpPr>
          <p:cNvPr id="4" name="Marcador de pie de página 3">
            <a:extLst>
              <a:ext uri="{FF2B5EF4-FFF2-40B4-BE49-F238E27FC236}">
                <a16:creationId xmlns:a16="http://schemas.microsoft.com/office/drawing/2014/main" id="{8179A595-CCF8-4790-B6A5-ABB6272B6B09}"/>
              </a:ext>
            </a:extLst>
          </p:cNvPr>
          <p:cNvSpPr>
            <a:spLocks noGrp="1"/>
          </p:cNvSpPr>
          <p:nvPr>
            <p:ph type="ftr" sz="quarter" idx="2"/>
          </p:nvPr>
        </p:nvSpPr>
        <p:spPr>
          <a:xfrm>
            <a:off x="0" y="1538288"/>
            <a:ext cx="2971800" cy="80962"/>
          </a:xfrm>
          <a:prstGeom prst="rect">
            <a:avLst/>
          </a:prstGeom>
        </p:spPr>
        <p:txBody>
          <a:bodyPr vert="horz" lIns="91440" tIns="45720" rIns="91440" bIns="45720" rtlCol="0" anchor="b"/>
          <a:lstStyle>
            <a:lvl1pPr algn="l">
              <a:defRPr sz="1200"/>
            </a:lvl1pPr>
          </a:lstStyle>
          <a:p>
            <a:endParaRPr lang="ca-ES"/>
          </a:p>
        </p:txBody>
      </p:sp>
      <p:sp>
        <p:nvSpPr>
          <p:cNvPr id="5" name="Marcador de número de diapositiva 4">
            <a:extLst>
              <a:ext uri="{FF2B5EF4-FFF2-40B4-BE49-F238E27FC236}">
                <a16:creationId xmlns:a16="http://schemas.microsoft.com/office/drawing/2014/main" id="{C37ED142-F96B-454A-AC7F-8C87EF41EFD8}"/>
              </a:ext>
            </a:extLst>
          </p:cNvPr>
          <p:cNvSpPr>
            <a:spLocks noGrp="1"/>
          </p:cNvSpPr>
          <p:nvPr>
            <p:ph type="sldNum" sz="quarter" idx="3"/>
          </p:nvPr>
        </p:nvSpPr>
        <p:spPr>
          <a:xfrm>
            <a:off x="3884613" y="1538288"/>
            <a:ext cx="2971800" cy="80962"/>
          </a:xfrm>
          <a:prstGeom prst="rect">
            <a:avLst/>
          </a:prstGeom>
        </p:spPr>
        <p:txBody>
          <a:bodyPr vert="horz" lIns="91440" tIns="45720" rIns="91440" bIns="45720" rtlCol="0" anchor="b"/>
          <a:lstStyle>
            <a:lvl1pPr algn="r">
              <a:defRPr sz="1200"/>
            </a:lvl1pPr>
          </a:lstStyle>
          <a:p>
            <a:fld id="{259F5A69-A502-4D3E-9324-E42FCDCF3AA8}" type="slidenum">
              <a:rPr lang="ca-ES" smtClean="0"/>
              <a:t>‹Nº›</a:t>
            </a:fld>
            <a:endParaRPr lang="ca-ES"/>
          </a:p>
        </p:txBody>
      </p:sp>
    </p:spTree>
    <p:extLst>
      <p:ext uri="{BB962C8B-B14F-4D97-AF65-F5344CB8AC3E}">
        <p14:creationId xmlns:p14="http://schemas.microsoft.com/office/powerpoint/2010/main" val="29006787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a-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9DEA0-BD61-4A4C-AAFB-420A3EF0FDAC}" type="datetimeFigureOut">
              <a:rPr lang="ca-ES" smtClean="0"/>
              <a:t>18/11/2020</a:t>
            </a:fld>
            <a:endParaRPr lang="ca-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a-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ca-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a-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E2DA46-11D1-430E-8C1E-5C871D9396DB}" type="slidenum">
              <a:rPr lang="ca-ES" smtClean="0"/>
              <a:t>‹Nº›</a:t>
            </a:fld>
            <a:endParaRPr lang="ca-ES"/>
          </a:p>
        </p:txBody>
      </p:sp>
    </p:spTree>
    <p:extLst>
      <p:ext uri="{BB962C8B-B14F-4D97-AF65-F5344CB8AC3E}">
        <p14:creationId xmlns:p14="http://schemas.microsoft.com/office/powerpoint/2010/main" val="31747847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www.linkedin.com/company/1281812" TargetMode="External"/><Relationship Id="rId3" Type="http://schemas.openxmlformats.org/officeDocument/2006/relationships/image" Target="../media/image6.png"/><Relationship Id="rId7" Type="http://schemas.openxmlformats.org/officeDocument/2006/relationships/image" Target="../media/image8.svg"/><Relationship Id="rId12" Type="http://schemas.openxmlformats.org/officeDocument/2006/relationships/image" Target="../media/image11.em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hyperlink" Target="https://twitter.com/TrentiaLearning" TargetMode="External"/><Relationship Id="rId5" Type="http://schemas.openxmlformats.org/officeDocument/2006/relationships/hyperlink" Target="https://www.instagram.com/trentiaoficial/" TargetMode="External"/><Relationship Id="rId10" Type="http://schemas.openxmlformats.org/officeDocument/2006/relationships/image" Target="../media/image10.svg"/><Relationship Id="rId4" Type="http://schemas.openxmlformats.org/officeDocument/2006/relationships/hyperlink" Target="mailto:learning@trentia.net" TargetMode="External"/><Relationship Id="rId9"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1D39D0E8-3547-466D-898D-504CF7EB5712}"/>
              </a:ext>
            </a:extLst>
          </p:cNvPr>
          <p:cNvSpPr>
            <a:spLocks noGrp="1"/>
          </p:cNvSpPr>
          <p:nvPr>
            <p:ph type="title"/>
          </p:nvPr>
        </p:nvSpPr>
        <p:spPr>
          <a:xfrm>
            <a:off x="662709" y="882447"/>
            <a:ext cx="5008417" cy="2350280"/>
          </a:xfrm>
        </p:spPr>
        <p:txBody>
          <a:bodyPr>
            <a:noAutofit/>
          </a:bodyPr>
          <a:lstStyle>
            <a:lvl1pPr>
              <a:defRPr sz="4800">
                <a:solidFill>
                  <a:srgbClr val="E62D39"/>
                </a:solidFill>
              </a:defRPr>
            </a:lvl1pPr>
          </a:lstStyle>
          <a:p>
            <a:r>
              <a:rPr lang="es-ES"/>
              <a:t>Haga clic para modificar el estilo de título del patrón</a:t>
            </a:r>
            <a:endParaRPr lang="ca-ES" dirty="0"/>
          </a:p>
        </p:txBody>
      </p:sp>
    </p:spTree>
    <p:extLst>
      <p:ext uri="{BB962C8B-B14F-4D97-AF65-F5344CB8AC3E}">
        <p14:creationId xmlns:p14="http://schemas.microsoft.com/office/powerpoint/2010/main" val="126782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En blanco">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F94AF67-3FA9-4940-A59C-79066E0D13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2383" y="0"/>
            <a:ext cx="8969617" cy="6858000"/>
          </a:xfrm>
          <a:prstGeom prst="rect">
            <a:avLst/>
          </a:prstGeom>
        </p:spPr>
      </p:pic>
      <p:sp>
        <p:nvSpPr>
          <p:cNvPr id="4" name="Rectángulo 3">
            <a:extLst>
              <a:ext uri="{FF2B5EF4-FFF2-40B4-BE49-F238E27FC236}">
                <a16:creationId xmlns:a16="http://schemas.microsoft.com/office/drawing/2014/main" id="{0C2ACD48-0696-4736-A3D3-E248FF71E505}"/>
              </a:ext>
            </a:extLst>
          </p:cNvPr>
          <p:cNvSpPr/>
          <p:nvPr userDrawn="1"/>
        </p:nvSpPr>
        <p:spPr>
          <a:xfrm>
            <a:off x="0" y="0"/>
            <a:ext cx="3222383" cy="6858000"/>
          </a:xfrm>
          <a:prstGeom prst="rect">
            <a:avLst/>
          </a:prstGeom>
          <a:solidFill>
            <a:schemeClr val="bg1"/>
          </a:solidFill>
          <a:ln>
            <a:solidFill>
              <a:schemeClr val="bg1"/>
            </a:solidFill>
          </a:ln>
          <a:effectLst>
            <a:outerShdw blurRad="342900" dist="254000" dir="5400000" sx="96000" sy="96000" algn="ctr"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pic>
        <p:nvPicPr>
          <p:cNvPr id="6" name="Imagen 5">
            <a:extLst>
              <a:ext uri="{FF2B5EF4-FFF2-40B4-BE49-F238E27FC236}">
                <a16:creationId xmlns:a16="http://schemas.microsoft.com/office/drawing/2014/main" id="{479B750C-E5D5-4724-8D7D-0E716A6549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06553" y="1896109"/>
            <a:ext cx="556396" cy="597232"/>
          </a:xfrm>
          <a:prstGeom prst="rect">
            <a:avLst/>
          </a:prstGeom>
        </p:spPr>
      </p:pic>
      <p:sp>
        <p:nvSpPr>
          <p:cNvPr id="7" name="CuadroTexto 6">
            <a:extLst>
              <a:ext uri="{FF2B5EF4-FFF2-40B4-BE49-F238E27FC236}">
                <a16:creationId xmlns:a16="http://schemas.microsoft.com/office/drawing/2014/main" id="{0EBC17A3-724C-4FBC-9C05-85FC9006DB7E}"/>
              </a:ext>
            </a:extLst>
          </p:cNvPr>
          <p:cNvSpPr txBox="1"/>
          <p:nvPr userDrawn="1"/>
        </p:nvSpPr>
        <p:spPr>
          <a:xfrm>
            <a:off x="190139" y="77512"/>
            <a:ext cx="2738803" cy="2308324"/>
          </a:xfrm>
          <a:prstGeom prst="rect">
            <a:avLst/>
          </a:prstGeom>
          <a:noFill/>
        </p:spPr>
        <p:txBody>
          <a:bodyPr wrap="square" rtlCol="0">
            <a:spAutoFit/>
          </a:bodyPr>
          <a:lstStyle/>
          <a:p>
            <a:r>
              <a:rPr lang="es-ES" sz="4800" b="1" dirty="0"/>
              <a:t>¿En que podemos ayudarte?</a:t>
            </a:r>
            <a:endParaRPr lang="ca-ES" sz="4800" b="1" dirty="0"/>
          </a:p>
        </p:txBody>
      </p:sp>
      <p:sp>
        <p:nvSpPr>
          <p:cNvPr id="8" name="Rectángulo 7">
            <a:extLst>
              <a:ext uri="{FF2B5EF4-FFF2-40B4-BE49-F238E27FC236}">
                <a16:creationId xmlns:a16="http://schemas.microsoft.com/office/drawing/2014/main" id="{5A65AB88-1C3C-4777-9D8A-873AE33FCAFA}"/>
              </a:ext>
            </a:extLst>
          </p:cNvPr>
          <p:cNvSpPr/>
          <p:nvPr userDrawn="1"/>
        </p:nvSpPr>
        <p:spPr>
          <a:xfrm>
            <a:off x="246329" y="2695080"/>
            <a:ext cx="2738803" cy="2523768"/>
          </a:xfrm>
          <a:prstGeom prst="rect">
            <a:avLst/>
          </a:prstGeom>
        </p:spPr>
        <p:txBody>
          <a:bodyPr wrap="square" anchor="t">
            <a:spAutoFit/>
          </a:bodyPr>
          <a:lstStyle/>
          <a:p>
            <a:pPr>
              <a:lnSpc>
                <a:spcPct val="150000"/>
              </a:lnSpc>
            </a:pPr>
            <a:r>
              <a:rPr lang="ca-ES" sz="1400" b="1" dirty="0" err="1">
                <a:solidFill>
                  <a:srgbClr val="E62D39"/>
                </a:solidFill>
                <a:cs typeface="Arial" panose="020B0604020202020204" pitchFamily="34" charset="0"/>
              </a:rPr>
              <a:t>Trentia</a:t>
            </a:r>
            <a:r>
              <a:rPr lang="ca-ES" sz="1400" b="1" dirty="0">
                <a:solidFill>
                  <a:srgbClr val="E62D39"/>
                </a:solidFill>
                <a:cs typeface="Arial" panose="020B0604020202020204" pitchFamily="34" charset="0"/>
              </a:rPr>
              <a:t> </a:t>
            </a:r>
            <a:r>
              <a:rPr lang="ca-ES" sz="1400" b="1" dirty="0" err="1">
                <a:solidFill>
                  <a:srgbClr val="E62D39"/>
                </a:solidFill>
                <a:cs typeface="Arial" panose="020B0604020202020204" pitchFamily="34" charset="0"/>
              </a:rPr>
              <a:t>Consulting</a:t>
            </a:r>
            <a:endParaRPr lang="ca-ES" sz="1400" b="1" dirty="0">
              <a:solidFill>
                <a:srgbClr val="E62D39"/>
              </a:solidFill>
              <a:cs typeface="Arial" panose="020B0604020202020204" pitchFamily="34" charset="0"/>
            </a:endParaRPr>
          </a:p>
          <a:p>
            <a:pPr>
              <a:lnSpc>
                <a:spcPct val="150000"/>
              </a:lnSpc>
            </a:pPr>
            <a:r>
              <a:rPr lang="es-ES" sz="1400" dirty="0">
                <a:solidFill>
                  <a:schemeClr val="tx1">
                    <a:lumMod val="85000"/>
                    <a:lumOff val="15000"/>
                  </a:schemeClr>
                </a:solidFill>
                <a:latin typeface="+mj-lt"/>
                <a:cs typeface="Arial" panose="020B0604020202020204" pitchFamily="34" charset="0"/>
              </a:rPr>
              <a:t>Calle Rocafort 241-243 4t 5a</a:t>
            </a:r>
            <a:endParaRPr lang="es-ES" sz="1400" dirty="0">
              <a:solidFill>
                <a:schemeClr val="tx1">
                  <a:lumMod val="85000"/>
                  <a:lumOff val="15000"/>
                </a:schemeClr>
              </a:solidFill>
              <a:latin typeface="+mj-lt"/>
              <a:cs typeface="Calibri Light"/>
            </a:endParaRPr>
          </a:p>
          <a:p>
            <a:pPr>
              <a:lnSpc>
                <a:spcPct val="150000"/>
              </a:lnSpc>
            </a:pPr>
            <a:r>
              <a:rPr lang="es-ES" sz="1400" dirty="0">
                <a:solidFill>
                  <a:schemeClr val="tx1">
                    <a:lumMod val="85000"/>
                    <a:lumOff val="15000"/>
                  </a:schemeClr>
                </a:solidFill>
                <a:latin typeface="+mj-lt"/>
                <a:cs typeface="Arial" panose="020B0604020202020204" pitchFamily="34" charset="0"/>
              </a:rPr>
              <a:t>08029 Barcelona</a:t>
            </a:r>
          </a:p>
          <a:p>
            <a:pPr>
              <a:lnSpc>
                <a:spcPct val="150000"/>
              </a:lnSpc>
            </a:pPr>
            <a:r>
              <a:rPr lang="es-ES" sz="1400" dirty="0">
                <a:solidFill>
                  <a:schemeClr val="tx1">
                    <a:lumMod val="85000"/>
                    <a:lumOff val="15000"/>
                  </a:schemeClr>
                </a:solidFill>
                <a:latin typeface="+mj-lt"/>
                <a:cs typeface="Arial" panose="020B0604020202020204" pitchFamily="34" charset="0"/>
              </a:rPr>
              <a:t>Tel. (+34) 934 19 88 64</a:t>
            </a:r>
          </a:p>
          <a:p>
            <a:pPr>
              <a:lnSpc>
                <a:spcPct val="150000"/>
              </a:lnSpc>
            </a:pPr>
            <a:r>
              <a:rPr lang="es-ES" sz="1400" dirty="0">
                <a:solidFill>
                  <a:schemeClr val="tx1">
                    <a:lumMod val="85000"/>
                    <a:lumOff val="15000"/>
                  </a:schemeClr>
                </a:solidFill>
                <a:latin typeface="+mj-lt"/>
                <a:cs typeface="Arial" panose="020B0604020202020204" pitchFamily="34" charset="0"/>
              </a:rPr>
              <a:t>Fax. (+34) 934 19 35 71</a:t>
            </a:r>
            <a:br>
              <a:rPr lang="es-ES" sz="1400" dirty="0">
                <a:solidFill>
                  <a:schemeClr val="tx1">
                    <a:lumMod val="85000"/>
                    <a:lumOff val="15000"/>
                  </a:schemeClr>
                </a:solidFill>
                <a:latin typeface="+mj-lt"/>
                <a:cs typeface="Arial" panose="020B0604020202020204" pitchFamily="34" charset="0"/>
              </a:rPr>
            </a:br>
            <a:endParaRPr lang="es-ES" sz="1400" dirty="0">
              <a:solidFill>
                <a:schemeClr val="tx1">
                  <a:lumMod val="85000"/>
                  <a:lumOff val="15000"/>
                </a:schemeClr>
              </a:solidFill>
              <a:latin typeface="+mj-lt"/>
              <a:cs typeface="Arial" panose="020B0604020202020204" pitchFamily="34" charset="0"/>
            </a:endParaRPr>
          </a:p>
          <a:p>
            <a:r>
              <a:rPr lang="ca-ES" sz="1400" dirty="0"/>
              <a:t>www.trentialearning.net</a:t>
            </a:r>
            <a:r>
              <a:rPr lang="es-ES" sz="1400" dirty="0">
                <a:solidFill>
                  <a:schemeClr val="tx1">
                    <a:lumMod val="85000"/>
                    <a:lumOff val="15000"/>
                  </a:schemeClr>
                </a:solidFill>
                <a:latin typeface="+mj-lt"/>
                <a:cs typeface="Arial" panose="020B0604020202020204" pitchFamily="34" charset="0"/>
              </a:rPr>
              <a:t>· </a:t>
            </a:r>
            <a:r>
              <a:rPr lang="ca-ES" sz="14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learning@trentia.net</a:t>
            </a:r>
            <a:endParaRPr lang="es-ES" sz="1400" dirty="0">
              <a:solidFill>
                <a:schemeClr val="tx1"/>
              </a:solidFill>
              <a:latin typeface="+mj-lt"/>
              <a:cs typeface="Arial" panose="020B0604020202020204" pitchFamily="34" charset="0"/>
            </a:endParaRPr>
          </a:p>
        </p:txBody>
      </p:sp>
      <p:pic>
        <p:nvPicPr>
          <p:cNvPr id="10" name="Gráfico 9">
            <a:hlinkClick r:id="rId5"/>
            <a:extLst>
              <a:ext uri="{FF2B5EF4-FFF2-40B4-BE49-F238E27FC236}">
                <a16:creationId xmlns:a16="http://schemas.microsoft.com/office/drawing/2014/main" id="{E9520236-465B-4913-AAF0-4128E837FA5E}"/>
              </a:ext>
            </a:extLst>
          </p:cNvPr>
          <p:cNvPicPr>
            <a:picLocks noChangeAspect="1"/>
          </p:cNvPicPr>
          <p:nvPr userDrawn="1"/>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7388" y="5968326"/>
            <a:ext cx="216000" cy="216000"/>
          </a:xfrm>
          <a:prstGeom prst="rect">
            <a:avLst/>
          </a:prstGeom>
        </p:spPr>
      </p:pic>
      <p:pic>
        <p:nvPicPr>
          <p:cNvPr id="11" name="Gráfico 10">
            <a:hlinkClick r:id="rId8"/>
            <a:extLst>
              <a:ext uri="{FF2B5EF4-FFF2-40B4-BE49-F238E27FC236}">
                <a16:creationId xmlns:a16="http://schemas.microsoft.com/office/drawing/2014/main" id="{B27E71F2-9ED3-4653-9C15-1F8648307300}"/>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5796" y="5950038"/>
            <a:ext cx="216000" cy="216000"/>
          </a:xfrm>
          <a:prstGeom prst="rect">
            <a:avLst/>
          </a:prstGeom>
        </p:spPr>
      </p:pic>
      <p:pic>
        <p:nvPicPr>
          <p:cNvPr id="12" name="Imagen 11">
            <a:hlinkClick r:id="rId11"/>
            <a:extLst>
              <a:ext uri="{FF2B5EF4-FFF2-40B4-BE49-F238E27FC236}">
                <a16:creationId xmlns:a16="http://schemas.microsoft.com/office/drawing/2014/main" id="{F4FE13D8-695B-4584-B06A-5CFFCD94888D}"/>
              </a:ext>
            </a:extLst>
          </p:cNvPr>
          <p:cNvPicPr>
            <a:picLocks noChangeAspect="1"/>
          </p:cNvPicPr>
          <p:nvPr userDrawn="1"/>
        </p:nvPicPr>
        <p:blipFill>
          <a:blip r:embed="rId12"/>
          <a:stretch>
            <a:fillRect/>
          </a:stretch>
        </p:blipFill>
        <p:spPr>
          <a:xfrm>
            <a:off x="876592" y="5968326"/>
            <a:ext cx="216000" cy="216000"/>
          </a:xfrm>
          <a:prstGeom prst="rect">
            <a:avLst/>
          </a:prstGeom>
        </p:spPr>
      </p:pic>
    </p:spTree>
    <p:extLst>
      <p:ext uri="{BB962C8B-B14F-4D97-AF65-F5344CB8AC3E}">
        <p14:creationId xmlns:p14="http://schemas.microsoft.com/office/powerpoint/2010/main" val="18960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6059488"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2" name="Título 1"/>
          <p:cNvSpPr>
            <a:spLocks noGrp="1"/>
          </p:cNvSpPr>
          <p:nvPr>
            <p:ph type="title" hasCustomPrompt="1"/>
          </p:nvPr>
        </p:nvSpPr>
        <p:spPr>
          <a:xfrm>
            <a:off x="1400102" y="1473575"/>
            <a:ext cx="4335680" cy="549189"/>
          </a:xfrm>
        </p:spPr>
        <p:txBody>
          <a:bodyPr/>
          <a:lstStyle>
            <a:lvl1pPr>
              <a:defRPr/>
            </a:lvl1pPr>
          </a:lstStyle>
          <a:p>
            <a:r>
              <a:rPr lang="es-ES" dirty="0"/>
              <a:t>Modificar el título</a:t>
            </a:r>
            <a:endParaRPr lang="ca-ES" dirty="0"/>
          </a:p>
        </p:txBody>
      </p:sp>
      <p:sp>
        <p:nvSpPr>
          <p:cNvPr id="3" name="Marcador de contenido 2"/>
          <p:cNvSpPr>
            <a:spLocks noGrp="1"/>
          </p:cNvSpPr>
          <p:nvPr>
            <p:ph idx="1" hasCustomPrompt="1"/>
          </p:nvPr>
        </p:nvSpPr>
        <p:spPr>
          <a:xfrm>
            <a:off x="1400102"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6825672"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3" name="Marcador de contenido 11">
            <a:extLst>
              <a:ext uri="{FF2B5EF4-FFF2-40B4-BE49-F238E27FC236}">
                <a16:creationId xmlns:a16="http://schemas.microsoft.com/office/drawing/2014/main" id="{EF5B11F9-EE2A-4636-B134-35AABDDA5DE8}"/>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7043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0" y="0"/>
            <a:ext cx="613251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766184" y="987425"/>
            <a:ext cx="4608946"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6" name="Título 1">
            <a:extLst>
              <a:ext uri="{FF2B5EF4-FFF2-40B4-BE49-F238E27FC236}">
                <a16:creationId xmlns:a16="http://schemas.microsoft.com/office/drawing/2014/main" id="{767F2CC8-DECE-4AE5-933C-76EDD3D2A8E7}"/>
              </a:ext>
            </a:extLst>
          </p:cNvPr>
          <p:cNvSpPr>
            <a:spLocks noGrp="1"/>
          </p:cNvSpPr>
          <p:nvPr>
            <p:ph type="title" hasCustomPrompt="1"/>
          </p:nvPr>
        </p:nvSpPr>
        <p:spPr>
          <a:xfrm>
            <a:off x="6600179" y="1473575"/>
            <a:ext cx="4335680" cy="549189"/>
          </a:xfrm>
        </p:spPr>
        <p:txBody>
          <a:bodyPr/>
          <a:lstStyle>
            <a:lvl1pPr>
              <a:defRPr/>
            </a:lvl1pPr>
          </a:lstStyle>
          <a:p>
            <a:r>
              <a:rPr lang="es-ES" dirty="0"/>
              <a:t>Modificar el título</a:t>
            </a:r>
            <a:endParaRPr lang="ca-ES" dirty="0"/>
          </a:p>
        </p:txBody>
      </p:sp>
      <p:sp>
        <p:nvSpPr>
          <p:cNvPr id="17" name="Marcador de contenido 2">
            <a:extLst>
              <a:ext uri="{FF2B5EF4-FFF2-40B4-BE49-F238E27FC236}">
                <a16:creationId xmlns:a16="http://schemas.microsoft.com/office/drawing/2014/main" id="{696BE52C-CFB4-4B0D-B7C0-54E149D654EE}"/>
              </a:ext>
            </a:extLst>
          </p:cNvPr>
          <p:cNvSpPr>
            <a:spLocks noGrp="1"/>
          </p:cNvSpPr>
          <p:nvPr>
            <p:ph idx="1" hasCustomPrompt="1"/>
          </p:nvPr>
        </p:nvSpPr>
        <p:spPr>
          <a:xfrm>
            <a:off x="6600179" y="2239151"/>
            <a:ext cx="4335681" cy="3634049"/>
          </a:xfrm>
          <a:prstGeom prst="rect">
            <a:avLst/>
          </a:prstGeom>
        </p:spPr>
        <p:txBody>
          <a:bodyPr>
            <a:normAutofit/>
          </a:bodyPr>
          <a:lstStyle>
            <a:lvl1pPr marL="0" indent="0">
              <a:lnSpc>
                <a:spcPct val="150000"/>
              </a:lnSpc>
              <a:buNone/>
              <a:defRPr sz="1600"/>
            </a:lvl1pPr>
            <a:lvl2pPr marL="457200" indent="0">
              <a:lnSpc>
                <a:spcPct val="150000"/>
              </a:lnSpc>
              <a:buNone/>
              <a:defRPr sz="1600"/>
            </a:lvl2pPr>
            <a:lvl3pPr>
              <a:lnSpc>
                <a:spcPct val="150000"/>
              </a:lnSpc>
              <a:defRPr sz="1600"/>
            </a:lvl3pPr>
          </a:lstStyle>
          <a:p>
            <a:pPr lvl="0"/>
            <a:r>
              <a:rPr lang="es-ES" dirty="0"/>
              <a:t>Haga clic para modificar el estilo de texto del patrón.</a:t>
            </a:r>
          </a:p>
        </p:txBody>
      </p:sp>
      <p:cxnSp>
        <p:nvCxnSpPr>
          <p:cNvPr id="18" name="Conector recto 17">
            <a:extLst>
              <a:ext uri="{FF2B5EF4-FFF2-40B4-BE49-F238E27FC236}">
                <a16:creationId xmlns:a16="http://schemas.microsoft.com/office/drawing/2014/main" id="{B01C42A9-0842-4E45-928F-91FE4749F1F9}"/>
              </a:ext>
            </a:extLst>
          </p:cNvPr>
          <p:cNvCxnSpPr>
            <a:cxnSpLocks/>
          </p:cNvCxnSpPr>
          <p:nvPr userDrawn="1"/>
        </p:nvCxnSpPr>
        <p:spPr>
          <a:xfrm>
            <a:off x="5800078"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Marcador de contenido 11">
            <a:extLst>
              <a:ext uri="{FF2B5EF4-FFF2-40B4-BE49-F238E27FC236}">
                <a16:creationId xmlns:a16="http://schemas.microsoft.com/office/drawing/2014/main" id="{77A270EF-A624-4C8A-A10F-0C6BBB84A397}"/>
              </a:ext>
            </a:extLst>
          </p:cNvPr>
          <p:cNvSpPr>
            <a:spLocks noGrp="1"/>
          </p:cNvSpPr>
          <p:nvPr>
            <p:ph sz="quarter" idx="11" hasCustomPrompt="1"/>
          </p:nvPr>
        </p:nvSpPr>
        <p:spPr>
          <a:xfrm>
            <a:off x="6600179" y="1108385"/>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53332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AE80B5A7-D855-46BA-9970-DA41BABEA69F}"/>
              </a:ext>
            </a:extLst>
          </p:cNvPr>
          <p:cNvSpPr/>
          <p:nvPr userDrawn="1"/>
        </p:nvSpPr>
        <p:spPr>
          <a:xfrm>
            <a:off x="8996218" y="0"/>
            <a:ext cx="3195782"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7" name="Marcador de número de diapositiva 5">
            <a:extLst>
              <a:ext uri="{FF2B5EF4-FFF2-40B4-BE49-F238E27FC236}">
                <a16:creationId xmlns:a16="http://schemas.microsoft.com/office/drawing/2014/main" id="{DA5F44F7-0EEB-400B-AD8A-D5B9D2F16EC4}"/>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9" name="Conector recto 8">
            <a:extLst>
              <a:ext uri="{FF2B5EF4-FFF2-40B4-BE49-F238E27FC236}">
                <a16:creationId xmlns:a16="http://schemas.microsoft.com/office/drawing/2014/main" id="{64154FD7-7774-46F9-82CD-F1C3CD8D8996}"/>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1" name="Marcador de posición de imagen 2">
            <a:extLst>
              <a:ext uri="{FF2B5EF4-FFF2-40B4-BE49-F238E27FC236}">
                <a16:creationId xmlns:a16="http://schemas.microsoft.com/office/drawing/2014/main" id="{D274DBDB-B885-4768-85BC-3056D1886009}"/>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2" name="Título 1">
            <a:extLst>
              <a:ext uri="{FF2B5EF4-FFF2-40B4-BE49-F238E27FC236}">
                <a16:creationId xmlns:a16="http://schemas.microsoft.com/office/drawing/2014/main" id="{185030A5-BD46-4F10-AAE4-5EBDE1F94724}"/>
              </a:ext>
            </a:extLst>
          </p:cNvPr>
          <p:cNvSpPr>
            <a:spLocks noGrp="1"/>
          </p:cNvSpPr>
          <p:nvPr>
            <p:ph type="title" hasCustomPrompt="1"/>
          </p:nvPr>
        </p:nvSpPr>
        <p:spPr>
          <a:xfrm>
            <a:off x="1400101" y="1473575"/>
            <a:ext cx="6884915" cy="549189"/>
          </a:xfrm>
        </p:spPr>
        <p:txBody>
          <a:bodyPr/>
          <a:lstStyle>
            <a:lvl1pPr>
              <a:defRPr/>
            </a:lvl1pPr>
          </a:lstStyle>
          <a:p>
            <a:r>
              <a:rPr lang="es-ES" dirty="0"/>
              <a:t>Modificar el título</a:t>
            </a:r>
            <a:endParaRPr lang="ca-ES" dirty="0"/>
          </a:p>
        </p:txBody>
      </p:sp>
      <p:sp>
        <p:nvSpPr>
          <p:cNvPr id="13" name="Marcador de contenido 2">
            <a:extLst>
              <a:ext uri="{FF2B5EF4-FFF2-40B4-BE49-F238E27FC236}">
                <a16:creationId xmlns:a16="http://schemas.microsoft.com/office/drawing/2014/main" id="{377A0A7C-2D6D-4BF5-A258-D9AD721E2BCC}"/>
              </a:ext>
            </a:extLst>
          </p:cNvPr>
          <p:cNvSpPr>
            <a:spLocks noGrp="1"/>
          </p:cNvSpPr>
          <p:nvPr>
            <p:ph idx="1" hasCustomPrompt="1"/>
          </p:nvPr>
        </p:nvSpPr>
        <p:spPr>
          <a:xfrm>
            <a:off x="1400102" y="2239151"/>
            <a:ext cx="6884916" cy="3634049"/>
          </a:xfrm>
          <a:prstGeom prst="rect">
            <a:avLst/>
          </a:prstGeom>
        </p:spPr>
        <p:txBody>
          <a:bodyPr/>
          <a:lstStyle>
            <a:lvl1pPr marL="0" indent="0">
              <a:buNone/>
              <a:defRPr/>
            </a:lvl1pPr>
          </a:lstStyle>
          <a:p>
            <a:pPr lvl="0"/>
            <a:r>
              <a:rPr lang="es-ES" dirty="0"/>
              <a:t>Haga clic para modificar el estilo de texto del patrón</a:t>
            </a:r>
          </a:p>
        </p:txBody>
      </p:sp>
      <p:sp>
        <p:nvSpPr>
          <p:cNvPr id="14" name="Marcador de contenido 11">
            <a:extLst>
              <a:ext uri="{FF2B5EF4-FFF2-40B4-BE49-F238E27FC236}">
                <a16:creationId xmlns:a16="http://schemas.microsoft.com/office/drawing/2014/main" id="{01BF2F7D-8F0D-47B6-B9B1-E161A1536A22}"/>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21708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0" name="Título 1">
            <a:extLst>
              <a:ext uri="{FF2B5EF4-FFF2-40B4-BE49-F238E27FC236}">
                <a16:creationId xmlns:a16="http://schemas.microsoft.com/office/drawing/2014/main" id="{55EE1933-8D23-4FC9-A13C-BDEF6FC9E532}"/>
              </a:ext>
            </a:extLst>
          </p:cNvPr>
          <p:cNvSpPr>
            <a:spLocks noGrp="1"/>
          </p:cNvSpPr>
          <p:nvPr>
            <p:ph type="title" hasCustomPrompt="1"/>
          </p:nvPr>
        </p:nvSpPr>
        <p:spPr>
          <a:xfrm>
            <a:off x="1400102" y="1473575"/>
            <a:ext cx="10025280" cy="549189"/>
          </a:xfrm>
        </p:spPr>
        <p:txBody>
          <a:bodyPr/>
          <a:lstStyle>
            <a:lvl1pPr>
              <a:defRPr/>
            </a:lvl1pPr>
          </a:lstStyle>
          <a:p>
            <a:r>
              <a:rPr lang="es-ES" dirty="0"/>
              <a:t>Modificar el título</a:t>
            </a:r>
            <a:endParaRPr lang="ca-ES" dirty="0"/>
          </a:p>
        </p:txBody>
      </p:sp>
      <p:sp>
        <p:nvSpPr>
          <p:cNvPr id="11" name="Marcador de contenido 2">
            <a:extLst>
              <a:ext uri="{FF2B5EF4-FFF2-40B4-BE49-F238E27FC236}">
                <a16:creationId xmlns:a16="http://schemas.microsoft.com/office/drawing/2014/main" id="{A73C5160-BBA8-43C0-BCF6-92F14EBEC6BB}"/>
              </a:ext>
            </a:extLst>
          </p:cNvPr>
          <p:cNvSpPr>
            <a:spLocks noGrp="1"/>
          </p:cNvSpPr>
          <p:nvPr>
            <p:ph idx="1" hasCustomPrompt="1"/>
          </p:nvPr>
        </p:nvSpPr>
        <p:spPr>
          <a:xfrm>
            <a:off x="1400102" y="2239151"/>
            <a:ext cx="10025282" cy="3634049"/>
          </a:xfrm>
          <a:prstGeom prst="rect">
            <a:avLst/>
          </a:prstGeom>
        </p:spPr>
        <p:txBody>
          <a:bodyPr/>
          <a:lstStyle>
            <a:lvl1pPr marL="0" indent="0">
              <a:buNone/>
              <a:defRPr/>
            </a:lvl1pPr>
          </a:lstStyle>
          <a:p>
            <a:pPr lvl="0"/>
            <a:r>
              <a:rPr lang="es-ES" dirty="0"/>
              <a:t>Haga clic para modificar el estilo de texto del patrón</a:t>
            </a:r>
          </a:p>
        </p:txBody>
      </p:sp>
      <p:sp>
        <p:nvSpPr>
          <p:cNvPr id="9" name="Marcador de contenido 11">
            <a:extLst>
              <a:ext uri="{FF2B5EF4-FFF2-40B4-BE49-F238E27FC236}">
                <a16:creationId xmlns:a16="http://schemas.microsoft.com/office/drawing/2014/main" id="{41F2B8D5-B4FE-4B6E-9C15-A34AA8B8E6F6}"/>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1365865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9CC76193-6C0A-42D1-AD6C-658E0392D1AD}"/>
              </a:ext>
            </a:extLst>
          </p:cNvPr>
          <p:cNvSpPr/>
          <p:nvPr userDrawn="1"/>
        </p:nvSpPr>
        <p:spPr>
          <a:xfrm>
            <a:off x="1" y="3085545"/>
            <a:ext cx="12242406" cy="378959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dirty="0"/>
          </a:p>
        </p:txBody>
      </p:sp>
      <p:sp>
        <p:nvSpPr>
          <p:cNvPr id="14" name="Rectángulo: esquinas redondeadas 13">
            <a:extLst>
              <a:ext uri="{FF2B5EF4-FFF2-40B4-BE49-F238E27FC236}">
                <a16:creationId xmlns:a16="http://schemas.microsoft.com/office/drawing/2014/main" id="{F7187B17-32B1-4BF3-9425-646E9591B5F1}"/>
              </a:ext>
            </a:extLst>
          </p:cNvPr>
          <p:cNvSpPr/>
          <p:nvPr userDrawn="1"/>
        </p:nvSpPr>
        <p:spPr>
          <a:xfrm rot="10800000">
            <a:off x="4520234" y="3429055"/>
            <a:ext cx="32220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5" name="Rectángulo: esquinas redondeadas 14">
            <a:extLst>
              <a:ext uri="{FF2B5EF4-FFF2-40B4-BE49-F238E27FC236}">
                <a16:creationId xmlns:a16="http://schemas.microsoft.com/office/drawing/2014/main" id="{FD005A8B-4A19-4DC4-8DA7-003BB62AE422}"/>
              </a:ext>
            </a:extLst>
          </p:cNvPr>
          <p:cNvSpPr/>
          <p:nvPr userDrawn="1"/>
        </p:nvSpPr>
        <p:spPr>
          <a:xfrm rot="10800000">
            <a:off x="8261078" y="3429000"/>
            <a:ext cx="3225600" cy="283320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ca-ES" dirty="0"/>
              <a:t> </a:t>
            </a:r>
          </a:p>
        </p:txBody>
      </p:sp>
      <p:sp>
        <p:nvSpPr>
          <p:cNvPr id="16" name="Rectángulo: esquinas redondeadas 15">
            <a:extLst>
              <a:ext uri="{FF2B5EF4-FFF2-40B4-BE49-F238E27FC236}">
                <a16:creationId xmlns:a16="http://schemas.microsoft.com/office/drawing/2014/main" id="{DC53E433-FF03-4892-9817-AF2180F3D1B3}"/>
              </a:ext>
            </a:extLst>
          </p:cNvPr>
          <p:cNvSpPr/>
          <p:nvPr userDrawn="1"/>
        </p:nvSpPr>
        <p:spPr>
          <a:xfrm rot="10800000">
            <a:off x="775155" y="3429000"/>
            <a:ext cx="3226234" cy="2833255"/>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cxnSp>
        <p:nvCxnSpPr>
          <p:cNvPr id="17" name="Conector recto 16">
            <a:extLst>
              <a:ext uri="{FF2B5EF4-FFF2-40B4-BE49-F238E27FC236}">
                <a16:creationId xmlns:a16="http://schemas.microsoft.com/office/drawing/2014/main" id="{AA1E3AD6-1295-4106-BF04-A403DF8E4DE9}"/>
              </a:ext>
            </a:extLst>
          </p:cNvPr>
          <p:cNvCxnSpPr>
            <a:cxnSpLocks/>
          </p:cNvCxnSpPr>
          <p:nvPr userDrawn="1"/>
        </p:nvCxnSpPr>
        <p:spPr>
          <a:xfrm>
            <a:off x="0" y="6513369"/>
            <a:ext cx="1224240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Gráfico 17">
            <a:extLst>
              <a:ext uri="{FF2B5EF4-FFF2-40B4-BE49-F238E27FC236}">
                <a16:creationId xmlns:a16="http://schemas.microsoft.com/office/drawing/2014/main" id="{9FB4725F-5D06-42C8-A2E9-8CCFBBB4D3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2107197" y="6372390"/>
            <a:ext cx="304800" cy="304800"/>
          </a:xfrm>
          <a:prstGeom prst="rect">
            <a:avLst/>
          </a:prstGeom>
        </p:spPr>
      </p:pic>
      <p:pic>
        <p:nvPicPr>
          <p:cNvPr id="19" name="Gráfico 18">
            <a:extLst>
              <a:ext uri="{FF2B5EF4-FFF2-40B4-BE49-F238E27FC236}">
                <a16:creationId xmlns:a16="http://schemas.microsoft.com/office/drawing/2014/main" id="{A8B50D71-F3C4-4545-911F-3BC55D1DC3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5943600" y="6372390"/>
            <a:ext cx="304800" cy="304800"/>
          </a:xfrm>
          <a:prstGeom prst="rect">
            <a:avLst/>
          </a:prstGeom>
        </p:spPr>
      </p:pic>
      <p:pic>
        <p:nvPicPr>
          <p:cNvPr id="20" name="Gráfico 19">
            <a:extLst>
              <a:ext uri="{FF2B5EF4-FFF2-40B4-BE49-F238E27FC236}">
                <a16:creationId xmlns:a16="http://schemas.microsoft.com/office/drawing/2014/main" id="{882F72D4-EA2E-40DB-829C-A249C7C345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9721478" y="6360969"/>
            <a:ext cx="304800" cy="304800"/>
          </a:xfrm>
          <a:prstGeom prst="rect">
            <a:avLst/>
          </a:prstGeom>
        </p:spPr>
      </p:pic>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9923680"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9923680" cy="484621"/>
          </a:xfrm>
          <a:prstGeom prst="rect">
            <a:avLst/>
          </a:prstGeom>
        </p:spPr>
        <p:txBody>
          <a:bodyPr/>
          <a:lstStyle>
            <a:lvl1pPr marL="0" indent="0">
              <a:buNone/>
              <a:defRPr/>
            </a:lvl1pPr>
          </a:lstStyle>
          <a:p>
            <a:pPr lvl="0"/>
            <a:r>
              <a:rPr lang="es-ES" dirty="0"/>
              <a:t>Haga clic para modificar el estilo de texto del patrón</a:t>
            </a:r>
          </a:p>
        </p:txBody>
      </p:sp>
      <p:sp>
        <p:nvSpPr>
          <p:cNvPr id="23" name="Marcador de contenido 11">
            <a:extLst>
              <a:ext uri="{FF2B5EF4-FFF2-40B4-BE49-F238E27FC236}">
                <a16:creationId xmlns:a16="http://schemas.microsoft.com/office/drawing/2014/main" id="{170BEE31-38CC-459E-AB78-2F4BB1362BB0}"/>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875643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En blanco">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4237B06E-68EC-4477-9858-A1EF459C1547}"/>
              </a:ext>
            </a:extLst>
          </p:cNvPr>
          <p:cNvSpPr/>
          <p:nvPr userDrawn="1"/>
        </p:nvSpPr>
        <p:spPr>
          <a:xfrm>
            <a:off x="11472" y="1220143"/>
            <a:ext cx="5494789" cy="563785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4" name="Rectángulo: esquinas redondeadas 23">
            <a:extLst>
              <a:ext uri="{FF2B5EF4-FFF2-40B4-BE49-F238E27FC236}">
                <a16:creationId xmlns:a16="http://schemas.microsoft.com/office/drawing/2014/main" id="{70EF296C-98E0-4E1B-9B58-38E7C28B19E4}"/>
              </a:ext>
            </a:extLst>
          </p:cNvPr>
          <p:cNvSpPr/>
          <p:nvPr userDrawn="1"/>
        </p:nvSpPr>
        <p:spPr>
          <a:xfrm rot="10800000">
            <a:off x="4456292" y="3099940"/>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25" name="Rectángulo: esquinas redondeadas 24">
            <a:extLst>
              <a:ext uri="{FF2B5EF4-FFF2-40B4-BE49-F238E27FC236}">
                <a16:creationId xmlns:a16="http://schemas.microsoft.com/office/drawing/2014/main" id="{56BC7BE6-9086-42C9-863E-5C10071562F0}"/>
              </a:ext>
            </a:extLst>
          </p:cNvPr>
          <p:cNvSpPr/>
          <p:nvPr userDrawn="1"/>
        </p:nvSpPr>
        <p:spPr>
          <a:xfrm rot="10800000">
            <a:off x="1437045" y="3102814"/>
            <a:ext cx="2691610" cy="3379810"/>
          </a:xfrm>
          <a:prstGeom prst="roundRect">
            <a:avLst>
              <a:gd name="adj" fmla="val 10049"/>
            </a:avLst>
          </a:prstGeom>
          <a:solidFill>
            <a:schemeClr val="bg1"/>
          </a:solidFill>
          <a:ln>
            <a:noFill/>
          </a:ln>
          <a:effectLst>
            <a:outerShdw blurRad="342900" dist="254000" dir="5400000" sx="96000" sy="96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cxnSp>
        <p:nvCxnSpPr>
          <p:cNvPr id="7" name="Conector recto 6">
            <a:extLst>
              <a:ext uri="{FF2B5EF4-FFF2-40B4-BE49-F238E27FC236}">
                <a16:creationId xmlns:a16="http://schemas.microsoft.com/office/drawing/2014/main" id="{F1F008AB-65CD-4E4F-927C-7D02834788EF}"/>
              </a:ext>
            </a:extLst>
          </p:cNvPr>
          <p:cNvCxnSpPr>
            <a:cxnSpLocks/>
          </p:cNvCxnSpPr>
          <p:nvPr userDrawn="1"/>
        </p:nvCxnSpPr>
        <p:spPr>
          <a:xfrm>
            <a:off x="600001" y="1221712"/>
            <a:ext cx="667484" cy="0"/>
          </a:xfrm>
          <a:prstGeom prst="line">
            <a:avLst/>
          </a:prstGeom>
          <a:ln>
            <a:solidFill>
              <a:srgbClr val="272727"/>
            </a:solidFill>
          </a:ln>
        </p:spPr>
        <p:style>
          <a:lnRef idx="1">
            <a:schemeClr val="accent1"/>
          </a:lnRef>
          <a:fillRef idx="0">
            <a:schemeClr val="accent1"/>
          </a:fillRef>
          <a:effectRef idx="0">
            <a:schemeClr val="accent1"/>
          </a:effectRef>
          <a:fontRef idx="minor">
            <a:schemeClr val="tx1"/>
          </a:fontRef>
        </p:style>
      </p:cxnSp>
      <p:sp>
        <p:nvSpPr>
          <p:cNvPr id="21" name="Título 1">
            <a:extLst>
              <a:ext uri="{FF2B5EF4-FFF2-40B4-BE49-F238E27FC236}">
                <a16:creationId xmlns:a16="http://schemas.microsoft.com/office/drawing/2014/main" id="{5D843525-551D-4180-8F4C-6B65F2C65AC9}"/>
              </a:ext>
            </a:extLst>
          </p:cNvPr>
          <p:cNvSpPr>
            <a:spLocks noGrp="1"/>
          </p:cNvSpPr>
          <p:nvPr>
            <p:ph type="title" hasCustomPrompt="1"/>
          </p:nvPr>
        </p:nvSpPr>
        <p:spPr>
          <a:xfrm>
            <a:off x="1400102" y="1473575"/>
            <a:ext cx="7152771" cy="549189"/>
          </a:xfrm>
        </p:spPr>
        <p:txBody>
          <a:bodyPr/>
          <a:lstStyle>
            <a:lvl1pPr>
              <a:defRPr/>
            </a:lvl1pPr>
          </a:lstStyle>
          <a:p>
            <a:r>
              <a:rPr lang="es-ES" dirty="0"/>
              <a:t>Modificar el título</a:t>
            </a:r>
            <a:endParaRPr lang="ca-ES" dirty="0"/>
          </a:p>
        </p:txBody>
      </p:sp>
      <p:sp>
        <p:nvSpPr>
          <p:cNvPr id="22" name="Marcador de contenido 2">
            <a:extLst>
              <a:ext uri="{FF2B5EF4-FFF2-40B4-BE49-F238E27FC236}">
                <a16:creationId xmlns:a16="http://schemas.microsoft.com/office/drawing/2014/main" id="{26996E26-8600-4F91-9274-4FFEDFE5C808}"/>
              </a:ext>
            </a:extLst>
          </p:cNvPr>
          <p:cNvSpPr>
            <a:spLocks noGrp="1"/>
          </p:cNvSpPr>
          <p:nvPr>
            <p:ph idx="1" hasCustomPrompt="1"/>
          </p:nvPr>
        </p:nvSpPr>
        <p:spPr>
          <a:xfrm>
            <a:off x="1400102" y="2239152"/>
            <a:ext cx="7152771" cy="614884"/>
          </a:xfrm>
          <a:prstGeom prst="rect">
            <a:avLst/>
          </a:prstGeom>
        </p:spPr>
        <p:txBody>
          <a:bodyPr/>
          <a:lstStyle>
            <a:lvl1pPr marL="0" indent="0">
              <a:buNone/>
              <a:defRPr/>
            </a:lvl1pPr>
          </a:lstStyle>
          <a:p>
            <a:pPr lvl="0"/>
            <a:r>
              <a:rPr lang="es-ES" dirty="0"/>
              <a:t>Haga clic para modificar el estilo de texto del patrón</a:t>
            </a:r>
          </a:p>
        </p:txBody>
      </p:sp>
      <p:sp>
        <p:nvSpPr>
          <p:cNvPr id="26" name="Marcador de posición de imagen 2">
            <a:extLst>
              <a:ext uri="{FF2B5EF4-FFF2-40B4-BE49-F238E27FC236}">
                <a16:creationId xmlns:a16="http://schemas.microsoft.com/office/drawing/2014/main" id="{67EA97D1-0B40-497A-8438-702E76D30F13}"/>
              </a:ext>
            </a:extLst>
          </p:cNvPr>
          <p:cNvSpPr>
            <a:spLocks noGrp="1"/>
          </p:cNvSpPr>
          <p:nvPr>
            <p:ph type="pic" idx="10"/>
          </p:nvPr>
        </p:nvSpPr>
        <p:spPr>
          <a:xfrm>
            <a:off x="9541163" y="987425"/>
            <a:ext cx="2050835"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ca-ES"/>
          </a:p>
        </p:txBody>
      </p:sp>
      <p:sp>
        <p:nvSpPr>
          <p:cNvPr id="11" name="Marcador de contenido 11">
            <a:extLst>
              <a:ext uri="{FF2B5EF4-FFF2-40B4-BE49-F238E27FC236}">
                <a16:creationId xmlns:a16="http://schemas.microsoft.com/office/drawing/2014/main" id="{0C140F47-A066-408E-8550-576F76C08FA5}"/>
              </a:ext>
            </a:extLst>
          </p:cNvPr>
          <p:cNvSpPr>
            <a:spLocks noGrp="1"/>
          </p:cNvSpPr>
          <p:nvPr>
            <p:ph sz="quarter" idx="11" hasCustomPrompt="1"/>
          </p:nvPr>
        </p:nvSpPr>
        <p:spPr>
          <a:xfrm>
            <a:off x="1400102" y="1062611"/>
            <a:ext cx="2300287" cy="297606"/>
          </a:xfrm>
        </p:spPr>
        <p:txBody>
          <a:bodyPr/>
          <a:lstStyle>
            <a:lvl1pPr>
              <a:defRPr b="1">
                <a:solidFill>
                  <a:schemeClr val="tx1">
                    <a:lumMod val="50000"/>
                    <a:lumOff val="50000"/>
                  </a:schemeClr>
                </a:solidFill>
              </a:defRPr>
            </a:lvl1pPr>
          </a:lstStyle>
          <a:p>
            <a:pPr lvl="0"/>
            <a:r>
              <a:rPr lang="es-ES" dirty="0" err="1"/>
              <a:t>Subítulo</a:t>
            </a:r>
            <a:endParaRPr lang="ca-ES" dirty="0"/>
          </a:p>
        </p:txBody>
      </p:sp>
    </p:spTree>
    <p:extLst>
      <p:ext uri="{BB962C8B-B14F-4D97-AF65-F5344CB8AC3E}">
        <p14:creationId xmlns:p14="http://schemas.microsoft.com/office/powerpoint/2010/main" val="389738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pic>
        <p:nvPicPr>
          <p:cNvPr id="3" name="Imagen 2" descr="Imagen que contiene tabla, cuarto&#10;&#10;Descripción generada automáticamente">
            <a:extLst>
              <a:ext uri="{FF2B5EF4-FFF2-40B4-BE49-F238E27FC236}">
                <a16:creationId xmlns:a16="http://schemas.microsoft.com/office/drawing/2014/main" id="{57A048EA-6177-45D8-A3D6-A7DBEB36BD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44"/>
            <a:ext cx="12192000" cy="6849756"/>
          </a:xfrm>
          <a:prstGeom prst="rect">
            <a:avLst/>
          </a:prstGeom>
        </p:spPr>
      </p:pic>
      <p:cxnSp>
        <p:nvCxnSpPr>
          <p:cNvPr id="6" name="Conector recto 5">
            <a:extLst>
              <a:ext uri="{FF2B5EF4-FFF2-40B4-BE49-F238E27FC236}">
                <a16:creationId xmlns:a16="http://schemas.microsoft.com/office/drawing/2014/main" id="{9A101C5C-9F96-44E4-9F2E-EFA13F272E1A}"/>
              </a:ext>
            </a:extLst>
          </p:cNvPr>
          <p:cNvCxnSpPr>
            <a:cxnSpLocks/>
          </p:cNvCxnSpPr>
          <p:nvPr userDrawn="1"/>
        </p:nvCxnSpPr>
        <p:spPr>
          <a:xfrm>
            <a:off x="5414154" y="3532817"/>
            <a:ext cx="66748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Marcador de contenido 11">
            <a:extLst>
              <a:ext uri="{FF2B5EF4-FFF2-40B4-BE49-F238E27FC236}">
                <a16:creationId xmlns:a16="http://schemas.microsoft.com/office/drawing/2014/main" id="{721F7989-0177-4965-86DB-27F4C3E1A6E6}"/>
              </a:ext>
            </a:extLst>
          </p:cNvPr>
          <p:cNvSpPr>
            <a:spLocks noGrp="1"/>
          </p:cNvSpPr>
          <p:nvPr>
            <p:ph sz="quarter" idx="11" hasCustomPrompt="1"/>
          </p:nvPr>
        </p:nvSpPr>
        <p:spPr>
          <a:xfrm>
            <a:off x="2958446" y="3383789"/>
            <a:ext cx="2300287" cy="297606"/>
          </a:xfrm>
        </p:spPr>
        <p:txBody>
          <a:bodyPr/>
          <a:lstStyle>
            <a:lvl1pPr algn="r">
              <a:defRPr b="1">
                <a:solidFill>
                  <a:schemeClr val="bg1"/>
                </a:solidFill>
              </a:defRPr>
            </a:lvl1pPr>
          </a:lstStyle>
          <a:p>
            <a:pPr lvl="0"/>
            <a:r>
              <a:rPr lang="es-ES" dirty="0" err="1"/>
              <a:t>Subítulo</a:t>
            </a:r>
            <a:endParaRPr lang="ca-ES" dirty="0"/>
          </a:p>
        </p:txBody>
      </p:sp>
      <p:sp>
        <p:nvSpPr>
          <p:cNvPr id="9" name="Marcador de contenido 11">
            <a:extLst>
              <a:ext uri="{FF2B5EF4-FFF2-40B4-BE49-F238E27FC236}">
                <a16:creationId xmlns:a16="http://schemas.microsoft.com/office/drawing/2014/main" id="{570B63BA-E895-4D84-A0A9-15A4C6099412}"/>
              </a:ext>
            </a:extLst>
          </p:cNvPr>
          <p:cNvSpPr>
            <a:spLocks noGrp="1"/>
          </p:cNvSpPr>
          <p:nvPr>
            <p:ph sz="quarter" idx="12" hasCustomPrompt="1"/>
          </p:nvPr>
        </p:nvSpPr>
        <p:spPr>
          <a:xfrm>
            <a:off x="3795713" y="3831568"/>
            <a:ext cx="2300287" cy="444209"/>
          </a:xfrm>
        </p:spPr>
        <p:txBody>
          <a:bodyPr>
            <a:noAutofit/>
          </a:bodyPr>
          <a:lstStyle>
            <a:lvl1pPr algn="r">
              <a:defRPr sz="3200" b="1">
                <a:solidFill>
                  <a:schemeClr val="bg1"/>
                </a:solidFill>
                <a:latin typeface="+mn-lt"/>
              </a:defRPr>
            </a:lvl1pPr>
          </a:lstStyle>
          <a:p>
            <a:pPr lvl="0"/>
            <a:r>
              <a:rPr lang="es-ES" dirty="0"/>
              <a:t>Título</a:t>
            </a:r>
            <a:endParaRPr lang="ca-ES" dirty="0"/>
          </a:p>
        </p:txBody>
      </p:sp>
    </p:spTree>
    <p:extLst>
      <p:ext uri="{BB962C8B-B14F-4D97-AF65-F5344CB8AC3E}">
        <p14:creationId xmlns:p14="http://schemas.microsoft.com/office/powerpoint/2010/main" val="289326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En blanco">
    <p:spTree>
      <p:nvGrpSpPr>
        <p:cNvPr id="1" name=""/>
        <p:cNvGrpSpPr/>
        <p:nvPr/>
      </p:nvGrpSpPr>
      <p:grpSpPr>
        <a:xfrm>
          <a:off x="0" y="0"/>
          <a:ext cx="0" cy="0"/>
          <a:chOff x="0" y="0"/>
          <a:chExt cx="0" cy="0"/>
        </a:xfrm>
      </p:grpSpPr>
      <p:sp>
        <p:nvSpPr>
          <p:cNvPr id="5" name="Marcador de número de diapositiva 5">
            <a:extLst>
              <a:ext uri="{FF2B5EF4-FFF2-40B4-BE49-F238E27FC236}">
                <a16:creationId xmlns:a16="http://schemas.microsoft.com/office/drawing/2014/main" id="{B9F2B901-9ED7-41FE-8399-4C5900ABA89C}"/>
              </a:ext>
            </a:extLst>
          </p:cNvPr>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Tree>
    <p:extLst>
      <p:ext uri="{BB962C8B-B14F-4D97-AF65-F5344CB8AC3E}">
        <p14:creationId xmlns:p14="http://schemas.microsoft.com/office/powerpoint/2010/main" val="340501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873211"/>
            <a:ext cx="10515600" cy="817477"/>
          </a:xfrm>
          <a:prstGeom prst="rect">
            <a:avLst/>
          </a:prstGeom>
        </p:spPr>
        <p:txBody>
          <a:bodyPr vert="horz" lIns="91440" tIns="45720" rIns="91440" bIns="45720" rtlCol="0" anchor="ctr">
            <a:normAutofit/>
          </a:bodyPr>
          <a:lstStyle/>
          <a:p>
            <a:r>
              <a:rPr lang="es-ES" dirty="0"/>
              <a:t>Haga clic para modificar el estilo de título del patrón</a:t>
            </a:r>
            <a:endParaRPr lang="ca-ES"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el estilo de texto del patrón.</a:t>
            </a:r>
          </a:p>
        </p:txBody>
      </p:sp>
      <p:sp>
        <p:nvSpPr>
          <p:cNvPr id="6" name="Marcador de número de diapositiva 5"/>
          <p:cNvSpPr>
            <a:spLocks noGrp="1"/>
          </p:cNvSpPr>
          <p:nvPr>
            <p:ph type="sldNum" sz="quarter" idx="4"/>
          </p:nvPr>
        </p:nvSpPr>
        <p:spPr>
          <a:xfrm>
            <a:off x="11687432" y="6356350"/>
            <a:ext cx="504568" cy="365125"/>
          </a:xfrm>
          <a:prstGeom prst="rect">
            <a:avLst/>
          </a:prstGeom>
          <a:solidFill>
            <a:srgbClr val="E62D39"/>
          </a:solidFill>
          <a:ln>
            <a:noFill/>
          </a:ln>
        </p:spPr>
        <p:txBody>
          <a:bodyPr vert="horz" lIns="91440" tIns="45720" rIns="91440" bIns="45720" rtlCol="0" anchor="ctr"/>
          <a:lstStyle>
            <a:lvl1pPr algn="r">
              <a:defRPr sz="1200">
                <a:solidFill>
                  <a:schemeClr val="bg1"/>
                </a:solidFill>
              </a:defRPr>
            </a:lvl1pPr>
          </a:lstStyle>
          <a:p>
            <a:fld id="{D0B6F732-2B5E-4D74-ADCC-3AEA2E3CCB91}" type="slidenum">
              <a:rPr lang="ca-ES" smtClean="0"/>
              <a:pPr/>
              <a:t>‹Nº›</a:t>
            </a:fld>
            <a:endParaRPr lang="ca-ES"/>
          </a:p>
        </p:txBody>
      </p:sp>
    </p:spTree>
    <p:extLst>
      <p:ext uri="{BB962C8B-B14F-4D97-AF65-F5344CB8AC3E}">
        <p14:creationId xmlns:p14="http://schemas.microsoft.com/office/powerpoint/2010/main" val="1988408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6" r:id="rId4"/>
    <p:sldLayoutId id="2147483655" r:id="rId5"/>
    <p:sldLayoutId id="2147483658" r:id="rId6"/>
    <p:sldLayoutId id="2147483659" r:id="rId7"/>
    <p:sldLayoutId id="2147483657" r:id="rId8"/>
    <p:sldLayoutId id="2147483660" r:id="rId9"/>
    <p:sldLayoutId id="2147483662" r:id="rId10"/>
  </p:sldLayoutIdLst>
  <p:hf hdr="0" ftr="0" dt="0"/>
  <p:txStyles>
    <p:title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Grotesque Light" panose="020B03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app.vagrantup.com/boxes/search" TargetMode="External"/><Relationship Id="rId2" Type="http://schemas.openxmlformats.org/officeDocument/2006/relationships/hyperlink" Target="https://www.packer.io/docs"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3FF489-6E00-4FD3-BEDD-B285CF3549B3}"/>
              </a:ext>
            </a:extLst>
          </p:cNvPr>
          <p:cNvSpPr>
            <a:spLocks noGrp="1"/>
          </p:cNvSpPr>
          <p:nvPr>
            <p:ph type="title"/>
          </p:nvPr>
        </p:nvSpPr>
        <p:spPr/>
        <p:txBody>
          <a:bodyPr/>
          <a:lstStyle/>
          <a:p>
            <a:r>
              <a:rPr lang="es-ES" dirty="0"/>
              <a:t>Herramientas de desarrollo Cloud en AWS</a:t>
            </a:r>
            <a:br>
              <a:rPr lang="es-ES" dirty="0"/>
            </a:br>
            <a:br>
              <a:rPr lang="es-ES" dirty="0"/>
            </a:br>
            <a:r>
              <a:rPr lang="es-ES" sz="2800" dirty="0"/>
              <a:t>Packer</a:t>
            </a:r>
            <a:endParaRPr lang="es-ES" dirty="0"/>
          </a:p>
        </p:txBody>
      </p:sp>
    </p:spTree>
    <p:extLst>
      <p:ext uri="{BB962C8B-B14F-4D97-AF65-F5344CB8AC3E}">
        <p14:creationId xmlns:p14="http://schemas.microsoft.com/office/powerpoint/2010/main" val="1306905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224383" y="1498474"/>
            <a:ext cx="4952011" cy="549189"/>
          </a:xfrm>
        </p:spPr>
        <p:txBody>
          <a:bodyPr>
            <a:noAutofit/>
          </a:bodyPr>
          <a:lstStyle/>
          <a:p>
            <a:r>
              <a:rPr lang="es-ES" u="sng" dirty="0"/>
              <a:t>TRABAJANDO CON PACKER</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2.1	Autenticación</a:t>
            </a:r>
          </a:p>
          <a:p>
            <a:r>
              <a:rPr lang="es-ES" dirty="0"/>
              <a:t>2.2	Comandos de Packer</a:t>
            </a:r>
          </a:p>
          <a:p>
            <a:r>
              <a:rPr lang="es-ES" dirty="0"/>
              <a:t>2.3	Ejemplos de uso</a:t>
            </a:r>
          </a:p>
          <a:p>
            <a:r>
              <a:rPr lang="es-ES" dirty="0"/>
              <a:t>2.4	Limpieza de AMIs y recursos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10</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2</a:t>
            </a:r>
          </a:p>
        </p:txBody>
      </p:sp>
      <p:pic>
        <p:nvPicPr>
          <p:cNvPr id="11" name="Imagen 10">
            <a:extLst>
              <a:ext uri="{FF2B5EF4-FFF2-40B4-BE49-F238E27FC236}">
                <a16:creationId xmlns:a16="http://schemas.microsoft.com/office/drawing/2014/main" id="{ABEED56E-58C6-478E-B96B-001FCDADC4BE}"/>
              </a:ext>
            </a:extLst>
          </p:cNvPr>
          <p:cNvPicPr>
            <a:picLocks noChangeAspect="1"/>
          </p:cNvPicPr>
          <p:nvPr/>
        </p:nvPicPr>
        <p:blipFill>
          <a:blip r:embed="rId2"/>
          <a:stretch>
            <a:fillRect/>
          </a:stretch>
        </p:blipFill>
        <p:spPr>
          <a:xfrm>
            <a:off x="6729847" y="1773069"/>
            <a:ext cx="4850442" cy="3311861"/>
          </a:xfrm>
          <a:prstGeom prst="rect">
            <a:avLst/>
          </a:prstGeom>
          <a:ln w="12700">
            <a:solidFill>
              <a:schemeClr val="tx1"/>
            </a:solidFill>
          </a:ln>
        </p:spPr>
      </p:pic>
    </p:spTree>
    <p:extLst>
      <p:ext uri="{BB962C8B-B14F-4D97-AF65-F5344CB8AC3E}">
        <p14:creationId xmlns:p14="http://schemas.microsoft.com/office/powerpoint/2010/main" val="116968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525089"/>
            <a:ext cx="5689761" cy="549189"/>
          </a:xfrm>
        </p:spPr>
        <p:txBody>
          <a:bodyPr>
            <a:normAutofit fontScale="90000"/>
          </a:bodyPr>
          <a:lstStyle/>
          <a:p>
            <a:r>
              <a:rPr lang="es-ES" sz="3600" dirty="0"/>
              <a:t>Autenticación</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335681" cy="4482324"/>
          </a:xfrm>
        </p:spPr>
        <p:txBody>
          <a:bodyPr/>
          <a:lstStyle/>
          <a:p>
            <a:pPr marL="285750" indent="-285750" algn="just">
              <a:buFontTx/>
              <a:buChar char="-"/>
            </a:pPr>
            <a:r>
              <a:rPr lang="es-ES" dirty="0"/>
              <a:t>Para sincronizar Packer con la herramienta de infraestructura que utilicemos, en nuestro caso AWS, deberemos primero autenticarnos. Este proceso lo podemos hacer mediante:</a:t>
            </a:r>
          </a:p>
          <a:p>
            <a:pPr marL="742950" lvl="1" indent="-285750" algn="just">
              <a:buFontTx/>
              <a:buChar char="-"/>
            </a:pPr>
            <a:r>
              <a:rPr lang="es-ES" dirty="0"/>
              <a:t>Credenciales estáticas</a:t>
            </a:r>
          </a:p>
          <a:p>
            <a:pPr marL="742950" lvl="1" indent="-285750" algn="just">
              <a:buFontTx/>
              <a:buChar char="-"/>
            </a:pPr>
            <a:r>
              <a:rPr lang="es-ES" dirty="0"/>
              <a:t>Variables de entorno</a:t>
            </a:r>
          </a:p>
          <a:p>
            <a:pPr marL="742950" lvl="1" indent="-285750" algn="just">
              <a:buFontTx/>
              <a:buChar char="-"/>
            </a:pPr>
            <a:r>
              <a:rPr lang="es-ES" dirty="0"/>
              <a:t>Archivo de credenciales</a:t>
            </a:r>
          </a:p>
          <a:p>
            <a:pPr marL="742950" lvl="1" indent="-285750" algn="just">
              <a:buFontTx/>
              <a:buChar char="-"/>
            </a:pPr>
            <a:r>
              <a:rPr lang="es-ES" dirty="0"/>
              <a:t>Rol de EC2</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11</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2.1</a:t>
            </a:r>
          </a:p>
        </p:txBody>
      </p:sp>
      <p:pic>
        <p:nvPicPr>
          <p:cNvPr id="7" name="Imagen 6">
            <a:extLst>
              <a:ext uri="{FF2B5EF4-FFF2-40B4-BE49-F238E27FC236}">
                <a16:creationId xmlns:a16="http://schemas.microsoft.com/office/drawing/2014/main" id="{78307662-0966-4BF3-A460-F0963E7A22B7}"/>
              </a:ext>
            </a:extLst>
          </p:cNvPr>
          <p:cNvPicPr>
            <a:picLocks noChangeAspect="1"/>
          </p:cNvPicPr>
          <p:nvPr/>
        </p:nvPicPr>
        <p:blipFill>
          <a:blip r:embed="rId2"/>
          <a:stretch>
            <a:fillRect/>
          </a:stretch>
        </p:blipFill>
        <p:spPr>
          <a:xfrm>
            <a:off x="6374534" y="1870223"/>
            <a:ext cx="5558848" cy="3117553"/>
          </a:xfrm>
          <a:prstGeom prst="rect">
            <a:avLst/>
          </a:prstGeom>
          <a:ln w="19050">
            <a:solidFill>
              <a:schemeClr val="tx1"/>
            </a:solidFill>
          </a:ln>
        </p:spPr>
      </p:pic>
    </p:spTree>
    <p:extLst>
      <p:ext uri="{BB962C8B-B14F-4D97-AF65-F5344CB8AC3E}">
        <p14:creationId xmlns:p14="http://schemas.microsoft.com/office/powerpoint/2010/main" val="85884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12</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Credenciales estáticas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Del mismo modo que podemos utilizar el Access Key &amp; Private Key para autenticarnos con el CLI de Amazon, también se puede usar para la identificación de Packer</a:t>
            </a:r>
          </a:p>
          <a:p>
            <a:pPr marL="285750" indent="-285750" algn="just">
              <a:buFontTx/>
              <a:buChar char="-"/>
            </a:pPr>
            <a:r>
              <a:rPr lang="es-ES" dirty="0"/>
              <a:t>Tiene la ventaja de que es un método muy sencillo y rápido de implementar</a:t>
            </a:r>
          </a:p>
          <a:p>
            <a:pPr marL="285750" indent="-285750" algn="just">
              <a:buFontTx/>
              <a:buChar char="-"/>
            </a:pPr>
            <a:r>
              <a:rPr lang="es-ES" dirty="0"/>
              <a:t>Este método no es muy recomendable debido a que se deben hardcodear datos sensibles en ficheros que luego se subirían a un repositorio y son sensibles de ser traspapelados</a:t>
            </a:r>
          </a:p>
          <a:p>
            <a:pPr marL="285750" indent="-285750" algn="just">
              <a:buFontTx/>
              <a:buChar char="-"/>
            </a:pPr>
            <a:r>
              <a:rPr lang="es-ES" dirty="0"/>
              <a:t>Recordemos que si nuestras credenciales de AWS caen en las manos equivocadas la persona que las obtuviese, dependiendo de qué permisos tenga asociados nuestra cuenta, podría acceder a nuestra cuenta de Amazon y empezar a arrancar servicios sin nuestro consentimiento</a:t>
            </a:r>
          </a:p>
          <a:p>
            <a:pPr marL="285750" indent="-285750" algn="just">
              <a:buFontTx/>
              <a:buChar char="-"/>
            </a:pP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2.1.1</a:t>
            </a:r>
          </a:p>
        </p:txBody>
      </p:sp>
      <p:pic>
        <p:nvPicPr>
          <p:cNvPr id="7" name="Imagen 6">
            <a:extLst>
              <a:ext uri="{FF2B5EF4-FFF2-40B4-BE49-F238E27FC236}">
                <a16:creationId xmlns:a16="http://schemas.microsoft.com/office/drawing/2014/main" id="{8929C12E-99BE-4CEC-91C3-3D2056F75210}"/>
              </a:ext>
            </a:extLst>
          </p:cNvPr>
          <p:cNvPicPr>
            <a:picLocks noChangeAspect="1"/>
          </p:cNvPicPr>
          <p:nvPr/>
        </p:nvPicPr>
        <p:blipFill>
          <a:blip r:embed="rId2"/>
          <a:stretch>
            <a:fillRect/>
          </a:stretch>
        </p:blipFill>
        <p:spPr>
          <a:xfrm>
            <a:off x="9129015" y="2859112"/>
            <a:ext cx="2939785" cy="1139775"/>
          </a:xfrm>
          <a:prstGeom prst="rect">
            <a:avLst/>
          </a:prstGeom>
          <a:ln w="12700">
            <a:solidFill>
              <a:schemeClr val="tx1"/>
            </a:solidFill>
          </a:ln>
        </p:spPr>
      </p:pic>
    </p:spTree>
    <p:extLst>
      <p:ext uri="{BB962C8B-B14F-4D97-AF65-F5344CB8AC3E}">
        <p14:creationId xmlns:p14="http://schemas.microsoft.com/office/powerpoint/2010/main" val="238111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13</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Variables de entorno</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Una mejor forma de autenticar nuestro sistema en la plataforma para que Packer pueda servirse de ello es utilizar variables de entorno</a:t>
            </a:r>
          </a:p>
          <a:p>
            <a:pPr marL="285750" indent="-285750" algn="just">
              <a:buFontTx/>
              <a:buChar char="-"/>
            </a:pPr>
            <a:r>
              <a:rPr lang="es-ES" dirty="0"/>
              <a:t>De este modo la identificación queda vinculada al entorno en el que estamos trabajando y no la introducimos en los archivos</a:t>
            </a:r>
          </a:p>
          <a:p>
            <a:pPr marL="285750" indent="-285750" algn="just">
              <a:buFontTx/>
              <a:buChar char="-"/>
            </a:pPr>
            <a:r>
              <a:rPr lang="es-ES" dirty="0"/>
              <a:t>Con este método también nos aseguramos que nuestros scripts sean compatibles con cualquier entorno y evitamos el “hardcoding”</a:t>
            </a:r>
          </a:p>
          <a:p>
            <a:pPr marL="285750" indent="-285750" algn="just">
              <a:buFontTx/>
              <a:buChar char="-"/>
            </a:pP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2.1.2</a:t>
            </a:r>
          </a:p>
        </p:txBody>
      </p:sp>
      <p:pic>
        <p:nvPicPr>
          <p:cNvPr id="10" name="Imagen 9">
            <a:extLst>
              <a:ext uri="{FF2B5EF4-FFF2-40B4-BE49-F238E27FC236}">
                <a16:creationId xmlns:a16="http://schemas.microsoft.com/office/drawing/2014/main" id="{7566F933-DBA9-4C6F-B347-E6F6C8288C80}"/>
              </a:ext>
            </a:extLst>
          </p:cNvPr>
          <p:cNvPicPr>
            <a:picLocks noChangeAspect="1"/>
          </p:cNvPicPr>
          <p:nvPr/>
        </p:nvPicPr>
        <p:blipFill>
          <a:blip r:embed="rId2"/>
          <a:stretch>
            <a:fillRect/>
          </a:stretch>
        </p:blipFill>
        <p:spPr>
          <a:xfrm>
            <a:off x="9099646" y="3076898"/>
            <a:ext cx="3013977" cy="696038"/>
          </a:xfrm>
          <a:prstGeom prst="rect">
            <a:avLst/>
          </a:prstGeom>
        </p:spPr>
      </p:pic>
    </p:spTree>
    <p:extLst>
      <p:ext uri="{BB962C8B-B14F-4D97-AF65-F5344CB8AC3E}">
        <p14:creationId xmlns:p14="http://schemas.microsoft.com/office/powerpoint/2010/main" val="315237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14</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Archivo de credenciales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Como hemos visto en temas anteriores, si el entorno en el que trabajamos tiene instalado y configurado el CLI de AWS, se nos generará una carpeta en </a:t>
            </a:r>
            <a:r>
              <a:rPr lang="es-ES" i="1" dirty="0"/>
              <a:t>~/.aws/credentials </a:t>
            </a:r>
            <a:r>
              <a:rPr lang="es-ES" dirty="0"/>
              <a:t>donde estarán generadas nuestras credenciales de autenticación</a:t>
            </a:r>
          </a:p>
          <a:p>
            <a:pPr marL="285750" indent="-285750" algn="just">
              <a:buFontTx/>
              <a:buChar char="-"/>
            </a:pPr>
            <a:r>
              <a:rPr lang="es-ES" dirty="0"/>
              <a:t>Si nuestro entorno ha sido configurado de esta forma, Packer puede utilizar estas credenciales si se lo permitimos para identificarse contra Amazon y generar las imágenes AMI</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2.1.3</a:t>
            </a:r>
          </a:p>
        </p:txBody>
      </p:sp>
    </p:spTree>
    <p:extLst>
      <p:ext uri="{BB962C8B-B14F-4D97-AF65-F5344CB8AC3E}">
        <p14:creationId xmlns:p14="http://schemas.microsoft.com/office/powerpoint/2010/main" val="1722773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15</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sz="2800" dirty="0"/>
              <a:t>Rol de EC2</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En el caso de que estemos ejecutando los comandos de Packer dentro de una máquina virtual EC2 podemos sencillamente “autorizar” a la máquina entera para que pueda crear AMIs, por lo cual Packer también se serviría de ello</a:t>
            </a:r>
          </a:p>
          <a:p>
            <a:pPr marL="285750" indent="-285750" algn="just">
              <a:buFontTx/>
              <a:buChar char="-"/>
            </a:pPr>
            <a:r>
              <a:rPr lang="es-ES" dirty="0"/>
              <a:t>Éste es el método más aconsejable (no solamente para Packer, sino para multitud de otras operaciones) pero solamente es válido en el caso de que sea una EC2 la que ejecute Packer</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2.1.4</a:t>
            </a:r>
          </a:p>
        </p:txBody>
      </p:sp>
    </p:spTree>
    <p:extLst>
      <p:ext uri="{BB962C8B-B14F-4D97-AF65-F5344CB8AC3E}">
        <p14:creationId xmlns:p14="http://schemas.microsoft.com/office/powerpoint/2010/main" val="2415797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400102" y="1525089"/>
            <a:ext cx="5689761" cy="549189"/>
          </a:xfrm>
        </p:spPr>
        <p:txBody>
          <a:bodyPr>
            <a:normAutofit fontScale="90000"/>
          </a:bodyPr>
          <a:lstStyle/>
          <a:p>
            <a:r>
              <a:rPr lang="es-ES" sz="3600" dirty="0"/>
              <a:t>Comandos de Packer</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127187"/>
            <a:ext cx="4335681" cy="4910586"/>
          </a:xfrm>
        </p:spPr>
        <p:txBody>
          <a:bodyPr>
            <a:normAutofit fontScale="92500" lnSpcReduction="20000"/>
          </a:bodyPr>
          <a:lstStyle/>
          <a:p>
            <a:pPr marL="285750" indent="-285750" algn="just">
              <a:buFontTx/>
              <a:buChar char="-"/>
            </a:pPr>
            <a:r>
              <a:rPr lang="es-ES" dirty="0"/>
              <a:t>Packer no es un software con tantos comandos y utilidades como otros con los que hemos trabajado. Sus funciones más utilizadas son:</a:t>
            </a:r>
          </a:p>
          <a:p>
            <a:pPr marL="742950" lvl="1" indent="-285750" algn="just">
              <a:buFontTx/>
              <a:buChar char="-"/>
            </a:pPr>
            <a:r>
              <a:rPr lang="es-ES" i="1" dirty="0"/>
              <a:t>packer build</a:t>
            </a:r>
          </a:p>
          <a:p>
            <a:pPr marL="742950" lvl="1" indent="-285750" algn="just">
              <a:buFontTx/>
              <a:buChar char="-"/>
            </a:pPr>
            <a:r>
              <a:rPr lang="es-ES" i="1" dirty="0"/>
              <a:t>packer console</a:t>
            </a:r>
          </a:p>
          <a:p>
            <a:pPr marL="742950" lvl="1" indent="-285750" algn="just">
              <a:buFontTx/>
              <a:buChar char="-"/>
            </a:pPr>
            <a:r>
              <a:rPr lang="es-ES" i="1" dirty="0"/>
              <a:t>packer fix</a:t>
            </a:r>
          </a:p>
          <a:p>
            <a:pPr marL="742950" lvl="1" indent="-285750" algn="just">
              <a:buFontTx/>
              <a:buChar char="-"/>
            </a:pPr>
            <a:r>
              <a:rPr lang="es-ES" i="1" dirty="0"/>
              <a:t>packer inspect</a:t>
            </a:r>
          </a:p>
          <a:p>
            <a:pPr marL="742950" lvl="1" indent="-285750" algn="just">
              <a:buFontTx/>
              <a:buChar char="-"/>
            </a:pPr>
            <a:r>
              <a:rPr lang="es-ES" i="1" dirty="0"/>
              <a:t>packer validate</a:t>
            </a:r>
          </a:p>
          <a:p>
            <a:pPr marL="742950" lvl="1" indent="-285750" algn="just">
              <a:buFontTx/>
              <a:buChar char="-"/>
            </a:pPr>
            <a:r>
              <a:rPr lang="es-ES" i="1" dirty="0"/>
              <a:t>packer version</a:t>
            </a:r>
          </a:p>
          <a:p>
            <a:pPr marL="285750" indent="-285750" algn="just">
              <a:buFontTx/>
              <a:buChar char="-"/>
            </a:pPr>
            <a:r>
              <a:rPr lang="es-ES" dirty="0"/>
              <a:t>También podemos pasar variables de entorno en tiempo de ejecución con el tag </a:t>
            </a:r>
            <a:r>
              <a:rPr lang="es-ES" i="1" dirty="0"/>
              <a:t>-var</a:t>
            </a:r>
            <a:r>
              <a:rPr lang="es-ES" dirty="0"/>
              <a:t> e incluso desde un archivo de configuración con </a:t>
            </a:r>
            <a:r>
              <a:rPr lang="es-ES" i="1" dirty="0"/>
              <a:t>-var-file</a:t>
            </a:r>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16</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2.2</a:t>
            </a:r>
          </a:p>
        </p:txBody>
      </p:sp>
      <p:pic>
        <p:nvPicPr>
          <p:cNvPr id="8" name="Imagen 7">
            <a:extLst>
              <a:ext uri="{FF2B5EF4-FFF2-40B4-BE49-F238E27FC236}">
                <a16:creationId xmlns:a16="http://schemas.microsoft.com/office/drawing/2014/main" id="{E6986E6A-BDE8-49E5-9F76-E091A424D00B}"/>
              </a:ext>
            </a:extLst>
          </p:cNvPr>
          <p:cNvPicPr>
            <a:picLocks noChangeAspect="1"/>
          </p:cNvPicPr>
          <p:nvPr/>
        </p:nvPicPr>
        <p:blipFill>
          <a:blip r:embed="rId2"/>
          <a:stretch>
            <a:fillRect/>
          </a:stretch>
        </p:blipFill>
        <p:spPr>
          <a:xfrm>
            <a:off x="6456219" y="1472180"/>
            <a:ext cx="5479094" cy="3913639"/>
          </a:xfrm>
          <a:prstGeom prst="rect">
            <a:avLst/>
          </a:prstGeom>
          <a:ln w="12700">
            <a:solidFill>
              <a:schemeClr val="tx1"/>
            </a:solidFill>
          </a:ln>
        </p:spPr>
      </p:pic>
    </p:spTree>
    <p:extLst>
      <p:ext uri="{BB962C8B-B14F-4D97-AF65-F5344CB8AC3E}">
        <p14:creationId xmlns:p14="http://schemas.microsoft.com/office/powerpoint/2010/main" val="2768571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17</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Ejemplo de uso</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Entre los usos principales que tiene la herramienta Packer, la que más nos interesa y vamos a utilizar es la de generar imágenes AMI (las que carga una máquina EC2) directamente en nuestra cuenta de AWS</a:t>
            </a:r>
          </a:p>
          <a:p>
            <a:pPr marL="285750" indent="-285750" algn="just">
              <a:buFontTx/>
              <a:buChar char="-"/>
            </a:pPr>
            <a:r>
              <a:rPr lang="es-ES" dirty="0"/>
              <a:t>En el siguiente ejemplo vamos a crear una máquina virtual directamente en nuestra EC2, tal y como hicimos en la sección de AWS manualmente</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2.3</a:t>
            </a:r>
          </a:p>
        </p:txBody>
      </p:sp>
    </p:spTree>
    <p:extLst>
      <p:ext uri="{BB962C8B-B14F-4D97-AF65-F5344CB8AC3E}">
        <p14:creationId xmlns:p14="http://schemas.microsoft.com/office/powerpoint/2010/main" val="24493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18</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0: Login con Saml2AWS</a:t>
            </a:r>
            <a:br>
              <a:rPr lang="es-ES" sz="2400" dirty="0"/>
            </a:br>
            <a:r>
              <a:rPr lang="es-ES" sz="2400" dirty="0"/>
              <a:t>(5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296301"/>
            <a:ext cx="5591821" cy="3634049"/>
          </a:xfrm>
        </p:spPr>
        <p:txBody>
          <a:bodyPr>
            <a:normAutofit lnSpcReduction="10000"/>
          </a:bodyPr>
          <a:lstStyle/>
          <a:p>
            <a:pPr marL="285750" indent="-285750" algn="just">
              <a:buFontTx/>
              <a:buChar char="-"/>
            </a:pPr>
            <a:r>
              <a:rPr lang="es-ES" dirty="0"/>
              <a:t>Packer, para trabajar con AWS, requiere que tengamos acceso a una cuenta con permisos para crear y manipular máquinas EC2</a:t>
            </a:r>
          </a:p>
          <a:p>
            <a:pPr marL="285750" indent="-285750" algn="just">
              <a:buFontTx/>
              <a:buChar char="-"/>
            </a:pPr>
            <a:r>
              <a:rPr lang="es-ES" dirty="0"/>
              <a:t>En nuestro caso, como sabíamos, deberemos estar logueados mediante la herramienta </a:t>
            </a:r>
            <a:r>
              <a:rPr lang="es-ES" i="1" dirty="0"/>
              <a:t>saml2aws</a:t>
            </a:r>
            <a:endParaRPr lang="es-ES" dirty="0"/>
          </a:p>
          <a:p>
            <a:pPr marL="285750" indent="-285750" algn="just">
              <a:buFontTx/>
              <a:buChar char="-"/>
            </a:pPr>
            <a:r>
              <a:rPr lang="es-ES" dirty="0"/>
              <a:t>El login desde ADFS está configurado para durar un máximo de 2 horas, por lo tanto deberemos regenerar el token de autenticación eventualmente con un:</a:t>
            </a:r>
          </a:p>
          <a:p>
            <a:pPr marL="742950" lvl="1" indent="-285750" algn="just">
              <a:buFontTx/>
              <a:buChar char="-"/>
            </a:pPr>
            <a:r>
              <a:rPr lang="es-ES" i="1" dirty="0"/>
              <a:t>saml2aws login (--force)</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2.3.1</a:t>
            </a:r>
          </a:p>
        </p:txBody>
      </p:sp>
      <p:pic>
        <p:nvPicPr>
          <p:cNvPr id="7" name="Imagen 6">
            <a:extLst>
              <a:ext uri="{FF2B5EF4-FFF2-40B4-BE49-F238E27FC236}">
                <a16:creationId xmlns:a16="http://schemas.microsoft.com/office/drawing/2014/main" id="{B7BC8D42-7D9E-4778-832F-40F790DD4749}"/>
              </a:ext>
            </a:extLst>
          </p:cNvPr>
          <p:cNvPicPr>
            <a:picLocks noChangeAspect="1"/>
          </p:cNvPicPr>
          <p:nvPr/>
        </p:nvPicPr>
        <p:blipFill>
          <a:blip r:embed="rId2"/>
          <a:stretch>
            <a:fillRect/>
          </a:stretch>
        </p:blipFill>
        <p:spPr>
          <a:xfrm>
            <a:off x="220480" y="2296301"/>
            <a:ext cx="5733292" cy="2415391"/>
          </a:xfrm>
          <a:prstGeom prst="rect">
            <a:avLst/>
          </a:prstGeom>
          <a:ln w="12700">
            <a:solidFill>
              <a:schemeClr val="tx1"/>
            </a:solidFill>
          </a:ln>
        </p:spPr>
      </p:pic>
    </p:spTree>
    <p:extLst>
      <p:ext uri="{BB962C8B-B14F-4D97-AF65-F5344CB8AC3E}">
        <p14:creationId xmlns:p14="http://schemas.microsoft.com/office/powerpoint/2010/main" val="195768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19</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Práctica 1: Subida de una imagen AMI</a:t>
            </a:r>
            <a:br>
              <a:rPr lang="es-ES" sz="2400" dirty="0"/>
            </a:br>
            <a:r>
              <a:rPr lang="es-ES" sz="2400" dirty="0"/>
              <a:t>(15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296301"/>
            <a:ext cx="5591821" cy="4235128"/>
          </a:xfrm>
        </p:spPr>
        <p:txBody>
          <a:bodyPr>
            <a:normAutofit lnSpcReduction="10000"/>
          </a:bodyPr>
          <a:lstStyle/>
          <a:p>
            <a:pPr marL="285750" indent="-285750" algn="just">
              <a:buFontTx/>
              <a:buChar char="-"/>
            </a:pPr>
            <a:r>
              <a:rPr lang="es-ES" dirty="0"/>
              <a:t>Una vez estamos correctamente logueados, accederemos al folder </a:t>
            </a:r>
            <a:r>
              <a:rPr lang="es-ES" i="1" dirty="0"/>
              <a:t>3. Packer</a:t>
            </a:r>
            <a:r>
              <a:rPr lang="es-ES" dirty="0"/>
              <a:t> de nuestro repositorio del curso, donde encontraremos (obviando la presentación .</a:t>
            </a:r>
            <a:r>
              <a:rPr lang="es-ES" dirty="0" err="1"/>
              <a:t>pptx</a:t>
            </a:r>
            <a:r>
              <a:rPr lang="es-ES" dirty="0"/>
              <a:t>), un fichero </a:t>
            </a:r>
            <a:r>
              <a:rPr lang="es-ES" i="1" dirty="0"/>
              <a:t>config</a:t>
            </a:r>
            <a:r>
              <a:rPr lang="es-ES" dirty="0"/>
              <a:t> y un archivo </a:t>
            </a:r>
            <a:r>
              <a:rPr lang="es-ES" i="1" dirty="0"/>
              <a:t>webserver.json</a:t>
            </a:r>
            <a:endParaRPr lang="es-ES" dirty="0"/>
          </a:p>
          <a:p>
            <a:pPr marL="285750" indent="-285750" algn="just">
              <a:buFontTx/>
              <a:buChar char="-"/>
            </a:pPr>
            <a:r>
              <a:rPr lang="es-ES" dirty="0"/>
              <a:t>Ejecutaremos el proceso de la creación de la imagen con el comando:</a:t>
            </a:r>
          </a:p>
          <a:p>
            <a:pPr marL="285750" indent="-285750" algn="just">
              <a:buFontTx/>
              <a:buChar char="-"/>
            </a:pPr>
            <a:r>
              <a:rPr lang="es-ES" sz="1050" i="1" dirty="0"/>
              <a:t>packer build -</a:t>
            </a:r>
            <a:r>
              <a:rPr lang="es-ES" sz="1050" i="1" dirty="0" err="1"/>
              <a:t>var</a:t>
            </a:r>
            <a:r>
              <a:rPr lang="es-ES" sz="1050" i="1" dirty="0"/>
              <a:t> aws_profile=secalabs  -</a:t>
            </a:r>
            <a:r>
              <a:rPr lang="es-ES" sz="1050" i="1" dirty="0" err="1"/>
              <a:t>var</a:t>
            </a:r>
            <a:r>
              <a:rPr lang="es-ES" sz="1050" i="1" dirty="0"/>
              <a:t> ami_name=[nombre] </a:t>
            </a:r>
            <a:r>
              <a:rPr lang="es-ES" sz="1050" i="1" dirty="0" err="1"/>
              <a:t>webserver.jso</a:t>
            </a:r>
            <a:endParaRPr lang="es-ES" sz="1050" dirty="0"/>
          </a:p>
          <a:p>
            <a:pPr marL="285750" indent="-285750" algn="just">
              <a:buFontTx/>
              <a:buChar char="-"/>
            </a:pPr>
            <a:r>
              <a:rPr lang="es-ES" dirty="0"/>
              <a:t>Una vez acabado el proceso, tendremos una nueva imagen en nuestra sección de “My AMIs” que podemos seleccionar para lanzar una EC2 con ella</a:t>
            </a:r>
            <a:endParaRPr lang="es-ES" i="1" dirty="0"/>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2.3.2</a:t>
            </a:r>
          </a:p>
        </p:txBody>
      </p:sp>
      <p:pic>
        <p:nvPicPr>
          <p:cNvPr id="10" name="Imagen 9">
            <a:extLst>
              <a:ext uri="{FF2B5EF4-FFF2-40B4-BE49-F238E27FC236}">
                <a16:creationId xmlns:a16="http://schemas.microsoft.com/office/drawing/2014/main" id="{0B8235CE-DAFD-4635-BEEA-09AE5C963D81}"/>
              </a:ext>
            </a:extLst>
          </p:cNvPr>
          <p:cNvPicPr>
            <a:picLocks noChangeAspect="1"/>
          </p:cNvPicPr>
          <p:nvPr/>
        </p:nvPicPr>
        <p:blipFill>
          <a:blip r:embed="rId2"/>
          <a:stretch>
            <a:fillRect/>
          </a:stretch>
        </p:blipFill>
        <p:spPr>
          <a:xfrm>
            <a:off x="361950" y="1200360"/>
            <a:ext cx="5232213" cy="4457280"/>
          </a:xfrm>
          <a:prstGeom prst="rect">
            <a:avLst/>
          </a:prstGeom>
          <a:ln w="12700">
            <a:solidFill>
              <a:schemeClr val="tx1"/>
            </a:solidFill>
          </a:ln>
        </p:spPr>
      </p:pic>
    </p:spTree>
    <p:extLst>
      <p:ext uri="{BB962C8B-B14F-4D97-AF65-F5344CB8AC3E}">
        <p14:creationId xmlns:p14="http://schemas.microsoft.com/office/powerpoint/2010/main" val="296797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ÍNDICE DE CURSOS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normAutofit/>
          </a:bodyPr>
          <a:lstStyle/>
          <a:p>
            <a:pPr>
              <a:lnSpc>
                <a:spcPct val="100000"/>
              </a:lnSpc>
            </a:pPr>
            <a:r>
              <a:rPr lang="es-ES" dirty="0"/>
              <a:t>0.    Preparación del entorno (3h)</a:t>
            </a:r>
          </a:p>
          <a:p>
            <a:pPr marL="342900" indent="-342900">
              <a:lnSpc>
                <a:spcPct val="100000"/>
              </a:lnSpc>
              <a:buFont typeface="Arial" panose="020B0604020202020204" pitchFamily="34" charset="0"/>
              <a:buAutoNum type="arabicPeriod"/>
            </a:pPr>
            <a:r>
              <a:rPr lang="es-ES" dirty="0"/>
              <a:t>Bitbucket (3h) </a:t>
            </a:r>
          </a:p>
          <a:p>
            <a:pPr marL="342900" indent="-342900">
              <a:lnSpc>
                <a:spcPct val="100000"/>
              </a:lnSpc>
              <a:buFont typeface="Arial" panose="020B0604020202020204" pitchFamily="34" charset="0"/>
              <a:buAutoNum type="arabicPeriod"/>
            </a:pPr>
            <a:r>
              <a:rPr lang="es-ES" dirty="0"/>
              <a:t>AWS (3h)</a:t>
            </a:r>
          </a:p>
          <a:p>
            <a:pPr marL="342900" indent="-342900">
              <a:lnSpc>
                <a:spcPct val="100000"/>
              </a:lnSpc>
              <a:buFont typeface="Arial" panose="020B0604020202020204" pitchFamily="34" charset="0"/>
              <a:buAutoNum type="arabicPeriod"/>
            </a:pPr>
            <a:r>
              <a:rPr lang="es-ES" b="1" dirty="0"/>
              <a:t>Packer (3h)</a:t>
            </a:r>
          </a:p>
          <a:p>
            <a:pPr marL="342900" indent="-342900">
              <a:lnSpc>
                <a:spcPct val="100000"/>
              </a:lnSpc>
              <a:buFont typeface="Arial" panose="020B0604020202020204" pitchFamily="34" charset="0"/>
              <a:buAutoNum type="arabicPeriod"/>
            </a:pPr>
            <a:r>
              <a:rPr lang="es-ES" dirty="0"/>
              <a:t>Ansible (12h)</a:t>
            </a:r>
          </a:p>
          <a:p>
            <a:pPr marL="342900" indent="-342900">
              <a:lnSpc>
                <a:spcPct val="100000"/>
              </a:lnSpc>
              <a:buFont typeface="Arial" panose="020B0604020202020204" pitchFamily="34" charset="0"/>
              <a:buAutoNum type="arabicPeriod"/>
            </a:pPr>
            <a:r>
              <a:rPr lang="es-ES" dirty="0"/>
              <a:t>Terraform (12h)</a:t>
            </a:r>
          </a:p>
          <a:p>
            <a:pPr marL="342900" indent="-342900">
              <a:lnSpc>
                <a:spcPct val="100000"/>
              </a:lnSpc>
              <a:buAutoNum type="arabicPeriod" startAt="6"/>
            </a:pPr>
            <a:r>
              <a:rPr lang="es-ES" dirty="0"/>
              <a:t>Jenkins (3h)</a:t>
            </a:r>
          </a:p>
          <a:p>
            <a:pPr marL="342900" indent="-342900">
              <a:lnSpc>
                <a:spcPct val="100000"/>
              </a:lnSpc>
              <a:buAutoNum type="arabicPeriod" startAt="6"/>
            </a:pPr>
            <a:endParaRPr lang="es-ES"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2</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Presentación</a:t>
            </a:r>
          </a:p>
        </p:txBody>
      </p:sp>
      <p:pic>
        <p:nvPicPr>
          <p:cNvPr id="7" name="Picture 4" descr="Corporació Catalana de Mitjans Audiovisuals (@CCMA_cat) | Twitter">
            <a:extLst>
              <a:ext uri="{FF2B5EF4-FFF2-40B4-BE49-F238E27FC236}">
                <a16:creationId xmlns:a16="http://schemas.microsoft.com/office/drawing/2014/main" id="{38C667B5-913A-4197-91A0-20A5D29A7386}"/>
              </a:ext>
            </a:extLst>
          </p:cNvPr>
          <p:cNvPicPr>
            <a:picLocks noGrp="1" noChangeAspect="1" noChangeArrowheads="1"/>
          </p:cNvPicPr>
          <p:nvPr>
            <p:ph type="pic" idx="10"/>
          </p:nvPr>
        </p:nvPicPr>
        <p:blipFill>
          <a:blip r:embed="rId2">
            <a:extLst>
              <a:ext uri="{28A0092B-C50C-407E-A947-70E740481C1C}">
                <a14:useLocalDpi xmlns:a14="http://schemas.microsoft.com/office/drawing/2010/main" val="0"/>
              </a:ext>
            </a:extLst>
          </a:blip>
          <a:srcRect l="2720" r="2720"/>
          <a:stretch>
            <a:fillRect/>
          </a:stretch>
        </p:blipFill>
        <p:spPr bwMode="auto">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87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20</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2</a:t>
            </a:r>
          </a:p>
        </p:txBody>
      </p:sp>
    </p:spTree>
    <p:extLst>
      <p:ext uri="{BB962C8B-B14F-4D97-AF65-F5344CB8AC3E}">
        <p14:creationId xmlns:p14="http://schemas.microsoft.com/office/powerpoint/2010/main" val="3819201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1275168" y="1430033"/>
            <a:ext cx="4850442" cy="549189"/>
          </a:xfrm>
        </p:spPr>
        <p:txBody>
          <a:bodyPr>
            <a:noAutofit/>
          </a:bodyPr>
          <a:lstStyle/>
          <a:p>
            <a:r>
              <a:rPr lang="es-ES" u="sng" dirty="0"/>
              <a:t>EXAMEN DE PACKER Y AWS</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3.1	Examen</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21</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3</a:t>
            </a:r>
          </a:p>
        </p:txBody>
      </p:sp>
      <p:pic>
        <p:nvPicPr>
          <p:cNvPr id="1026" name="Picture 2" descr="Cómo saber si soy multipotencial [TEST 4min] | SoyGon">
            <a:extLst>
              <a:ext uri="{FF2B5EF4-FFF2-40B4-BE49-F238E27FC236}">
                <a16:creationId xmlns:a16="http://schemas.microsoft.com/office/drawing/2014/main" id="{D26AE9A5-69C7-4EC6-A790-0105C6046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84" y="1836255"/>
            <a:ext cx="4778234" cy="3185489"/>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10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64508E8-024F-408D-BFD2-E940065D40E7}"/>
              </a:ext>
            </a:extLst>
          </p:cNvPr>
          <p:cNvSpPr>
            <a:spLocks noGrp="1"/>
          </p:cNvSpPr>
          <p:nvPr>
            <p:ph type="sldNum" sz="quarter" idx="4"/>
          </p:nvPr>
        </p:nvSpPr>
        <p:spPr/>
        <p:txBody>
          <a:bodyPr/>
          <a:lstStyle/>
          <a:p>
            <a:fld id="{D0B6F732-2B5E-4D74-ADCC-3AEA2E3CCB91}" type="slidenum">
              <a:rPr lang="ca-ES" smtClean="0"/>
              <a:pPr/>
              <a:t>22</a:t>
            </a:fld>
            <a:endParaRPr lang="ca-ES"/>
          </a:p>
        </p:txBody>
      </p:sp>
      <p:sp>
        <p:nvSpPr>
          <p:cNvPr id="4" name="Título 3">
            <a:extLst>
              <a:ext uri="{FF2B5EF4-FFF2-40B4-BE49-F238E27FC236}">
                <a16:creationId xmlns:a16="http://schemas.microsoft.com/office/drawing/2014/main" id="{4E333C21-C25F-410C-82F6-9F9B51A96715}"/>
              </a:ext>
            </a:extLst>
          </p:cNvPr>
          <p:cNvSpPr>
            <a:spLocks noGrp="1"/>
          </p:cNvSpPr>
          <p:nvPr>
            <p:ph type="title"/>
          </p:nvPr>
        </p:nvSpPr>
        <p:spPr>
          <a:xfrm>
            <a:off x="6600178" y="1131396"/>
            <a:ext cx="5156393" cy="549189"/>
          </a:xfrm>
        </p:spPr>
        <p:txBody>
          <a:bodyPr>
            <a:noAutofit/>
          </a:bodyPr>
          <a:lstStyle/>
          <a:p>
            <a:r>
              <a:rPr lang="es-ES" sz="2400" dirty="0"/>
              <a:t>Examen 1: Levantar una máquina EC2 creada con una imagen AMI de Packer</a:t>
            </a:r>
            <a:br>
              <a:rPr lang="es-ES" sz="2400" dirty="0"/>
            </a:br>
            <a:r>
              <a:rPr lang="es-ES" sz="2400" dirty="0"/>
              <a:t>(30 min)</a:t>
            </a:r>
          </a:p>
        </p:txBody>
      </p:sp>
      <p:sp>
        <p:nvSpPr>
          <p:cNvPr id="5" name="Marcador de contenido 4">
            <a:extLst>
              <a:ext uri="{FF2B5EF4-FFF2-40B4-BE49-F238E27FC236}">
                <a16:creationId xmlns:a16="http://schemas.microsoft.com/office/drawing/2014/main" id="{8D603722-7CA9-4905-99B6-55FC18A25096}"/>
              </a:ext>
            </a:extLst>
          </p:cNvPr>
          <p:cNvSpPr>
            <a:spLocks noGrp="1"/>
          </p:cNvSpPr>
          <p:nvPr>
            <p:ph idx="1"/>
          </p:nvPr>
        </p:nvSpPr>
        <p:spPr>
          <a:xfrm>
            <a:off x="6238229" y="2296301"/>
            <a:ext cx="5591821" cy="4191585"/>
          </a:xfrm>
        </p:spPr>
        <p:txBody>
          <a:bodyPr>
            <a:normAutofit/>
          </a:bodyPr>
          <a:lstStyle/>
          <a:p>
            <a:pPr marL="285750" indent="-285750" algn="just">
              <a:buFontTx/>
              <a:buChar char="-"/>
            </a:pPr>
            <a:r>
              <a:rPr lang="es-ES" dirty="0"/>
              <a:t>En este examen deberemos replicar lo que acabamos de hacer pero levantando la misma máquina que utilizamos en el curso de AWS con la misma app de Python</a:t>
            </a:r>
          </a:p>
          <a:p>
            <a:pPr marL="285750" indent="-285750" algn="just">
              <a:buFontTx/>
              <a:buChar char="-"/>
            </a:pPr>
            <a:r>
              <a:rPr lang="es-ES" dirty="0"/>
              <a:t>Las características que se deben cumplir:</a:t>
            </a:r>
          </a:p>
          <a:p>
            <a:pPr marL="742950" lvl="1" indent="-285750" algn="just">
              <a:buFontTx/>
              <a:buChar char="-"/>
            </a:pPr>
            <a:r>
              <a:rPr lang="es-ES" dirty="0"/>
              <a:t>La imagen base ha de ser una </a:t>
            </a:r>
            <a:r>
              <a:rPr lang="es-ES" i="1" dirty="0"/>
              <a:t>Amazon Linux AMI</a:t>
            </a:r>
          </a:p>
          <a:p>
            <a:pPr marL="742950" lvl="1" indent="-285750" algn="just">
              <a:buFontTx/>
              <a:buChar char="-"/>
            </a:pPr>
            <a:r>
              <a:rPr lang="es-ES" dirty="0"/>
              <a:t>El tipo de EC2 ha de ser compatible con </a:t>
            </a:r>
            <a:r>
              <a:rPr lang="es-ES" i="1" dirty="0"/>
              <a:t>Free Tier</a:t>
            </a:r>
            <a:endParaRPr lang="es-ES" dirty="0"/>
          </a:p>
          <a:p>
            <a:pPr marL="742950" lvl="1" indent="-285750" algn="just">
              <a:buFontTx/>
              <a:buChar char="-"/>
            </a:pPr>
            <a:r>
              <a:rPr lang="es-ES" dirty="0"/>
              <a:t>La imagen debe copiar, proveer y lanzar la aplicación de Python</a:t>
            </a:r>
          </a:p>
          <a:p>
            <a:pPr marL="742950" lvl="1" indent="-285750" algn="just">
              <a:buFontTx/>
              <a:buChar char="-"/>
            </a:pPr>
            <a:r>
              <a:rPr lang="es-ES" dirty="0"/>
              <a:t>No es necesaria añadir la compatibilidad con Redis, pero suma puntos extra</a:t>
            </a:r>
          </a:p>
        </p:txBody>
      </p:sp>
      <p:sp>
        <p:nvSpPr>
          <p:cNvPr id="6" name="Marcador de contenido 5">
            <a:extLst>
              <a:ext uri="{FF2B5EF4-FFF2-40B4-BE49-F238E27FC236}">
                <a16:creationId xmlns:a16="http://schemas.microsoft.com/office/drawing/2014/main" id="{7C1F35BD-8859-443F-B451-4E74D56C4093}"/>
              </a:ext>
            </a:extLst>
          </p:cNvPr>
          <p:cNvSpPr>
            <a:spLocks noGrp="1"/>
          </p:cNvSpPr>
          <p:nvPr>
            <p:ph sz="quarter" idx="11"/>
          </p:nvPr>
        </p:nvSpPr>
        <p:spPr>
          <a:xfrm>
            <a:off x="6600178" y="630044"/>
            <a:ext cx="2300287" cy="297606"/>
          </a:xfrm>
        </p:spPr>
        <p:txBody>
          <a:bodyPr>
            <a:normAutofit lnSpcReduction="10000"/>
          </a:bodyPr>
          <a:lstStyle/>
          <a:p>
            <a:r>
              <a:rPr lang="ca-ES" dirty="0"/>
              <a:t>3.1</a:t>
            </a:r>
          </a:p>
        </p:txBody>
      </p:sp>
      <p:pic>
        <p:nvPicPr>
          <p:cNvPr id="8" name="Imagen 7">
            <a:extLst>
              <a:ext uri="{FF2B5EF4-FFF2-40B4-BE49-F238E27FC236}">
                <a16:creationId xmlns:a16="http://schemas.microsoft.com/office/drawing/2014/main" id="{6825541C-FCF8-44E0-86B3-3DF935426C9F}"/>
              </a:ext>
            </a:extLst>
          </p:cNvPr>
          <p:cNvPicPr>
            <a:picLocks noChangeAspect="1"/>
          </p:cNvPicPr>
          <p:nvPr/>
        </p:nvPicPr>
        <p:blipFill>
          <a:blip r:embed="rId2"/>
          <a:stretch>
            <a:fillRect/>
          </a:stretch>
        </p:blipFill>
        <p:spPr>
          <a:xfrm>
            <a:off x="175712" y="840292"/>
            <a:ext cx="5520252" cy="5177415"/>
          </a:xfrm>
          <a:prstGeom prst="rect">
            <a:avLst/>
          </a:prstGeom>
          <a:ln w="12700">
            <a:solidFill>
              <a:schemeClr val="tx1"/>
            </a:solidFill>
          </a:ln>
        </p:spPr>
      </p:pic>
    </p:spTree>
    <p:extLst>
      <p:ext uri="{BB962C8B-B14F-4D97-AF65-F5344CB8AC3E}">
        <p14:creationId xmlns:p14="http://schemas.microsoft.com/office/powerpoint/2010/main" val="196615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23</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Curso 3</a:t>
            </a:r>
          </a:p>
        </p:txBody>
      </p:sp>
    </p:spTree>
    <p:extLst>
      <p:ext uri="{BB962C8B-B14F-4D97-AF65-F5344CB8AC3E}">
        <p14:creationId xmlns:p14="http://schemas.microsoft.com/office/powerpoint/2010/main" val="341537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dirty="0"/>
              <a:t>CONTENIDO</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normAutofit/>
          </a:bodyPr>
          <a:lstStyle/>
          <a:p>
            <a:pPr marL="342900" indent="-342900">
              <a:lnSpc>
                <a:spcPct val="100000"/>
              </a:lnSpc>
              <a:buAutoNum type="arabicPeriod"/>
            </a:pPr>
            <a:r>
              <a:rPr lang="es-ES" dirty="0"/>
              <a:t>Introducción</a:t>
            </a:r>
          </a:p>
          <a:p>
            <a:pPr marL="342900" indent="-342900">
              <a:lnSpc>
                <a:spcPct val="100000"/>
              </a:lnSpc>
              <a:buAutoNum type="arabicPeriod"/>
            </a:pPr>
            <a:r>
              <a:rPr lang="es-ES" dirty="0"/>
              <a:t>Trabajando con Packer</a:t>
            </a:r>
          </a:p>
          <a:p>
            <a:pPr marL="342900" indent="-342900">
              <a:lnSpc>
                <a:spcPct val="100000"/>
              </a:lnSpc>
              <a:buAutoNum type="arabicPeriod"/>
            </a:pPr>
            <a:r>
              <a:rPr lang="es-ES" dirty="0"/>
              <a:t>Examen práctico de Packer y AWS</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3</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Curso 3</a:t>
            </a:r>
          </a:p>
        </p:txBody>
      </p:sp>
      <p:pic>
        <p:nvPicPr>
          <p:cNvPr id="1028" name="Picture 4" descr="HashiCorp - Wikipedia">
            <a:extLst>
              <a:ext uri="{FF2B5EF4-FFF2-40B4-BE49-F238E27FC236}">
                <a16:creationId xmlns:a16="http://schemas.microsoft.com/office/drawing/2014/main" id="{603AD3B6-7128-49DF-BF6F-B01B4F7232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4589" y="1245742"/>
            <a:ext cx="4201759" cy="436651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72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u="sng" dirty="0"/>
              <a:t>INTRODUCCIÓN</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p:txBody>
          <a:bodyPr/>
          <a:lstStyle/>
          <a:p>
            <a:r>
              <a:rPr lang="es-ES" dirty="0"/>
              <a:t>1.1	¿Qué es Packer?</a:t>
            </a:r>
          </a:p>
          <a:p>
            <a:r>
              <a:rPr lang="es-ES" dirty="0"/>
              <a:t>1.2	Integraciones</a:t>
            </a:r>
          </a:p>
          <a:p>
            <a:r>
              <a:rPr lang="es-ES" dirty="0"/>
              <a:t>1.3	¿Cómo funciona?</a:t>
            </a:r>
          </a:p>
          <a:p>
            <a:r>
              <a:rPr lang="es-ES" dirty="0"/>
              <a:t>1.4	Packer como parte del CI/CD</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4</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Tema 1</a:t>
            </a:r>
          </a:p>
        </p:txBody>
      </p:sp>
      <p:pic>
        <p:nvPicPr>
          <p:cNvPr id="11" name="Imagen 10">
            <a:extLst>
              <a:ext uri="{FF2B5EF4-FFF2-40B4-BE49-F238E27FC236}">
                <a16:creationId xmlns:a16="http://schemas.microsoft.com/office/drawing/2014/main" id="{ABEED56E-58C6-478E-B96B-001FCDADC4BE}"/>
              </a:ext>
            </a:extLst>
          </p:cNvPr>
          <p:cNvPicPr>
            <a:picLocks noChangeAspect="1"/>
          </p:cNvPicPr>
          <p:nvPr/>
        </p:nvPicPr>
        <p:blipFill>
          <a:blip r:embed="rId2"/>
          <a:stretch>
            <a:fillRect/>
          </a:stretch>
        </p:blipFill>
        <p:spPr>
          <a:xfrm>
            <a:off x="6729847" y="1773069"/>
            <a:ext cx="4850442" cy="3311861"/>
          </a:xfrm>
          <a:prstGeom prst="rect">
            <a:avLst/>
          </a:prstGeom>
          <a:ln w="12700">
            <a:solidFill>
              <a:schemeClr val="tx1"/>
            </a:solidFill>
          </a:ln>
        </p:spPr>
      </p:pic>
    </p:spTree>
    <p:extLst>
      <p:ext uri="{BB962C8B-B14F-4D97-AF65-F5344CB8AC3E}">
        <p14:creationId xmlns:p14="http://schemas.microsoft.com/office/powerpoint/2010/main" val="419963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5</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¿Qué es Packer?</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Packer es un generador de imágenes multiplataforma y gratuito</a:t>
            </a:r>
          </a:p>
          <a:p>
            <a:pPr marL="285750" indent="-285750" algn="just">
              <a:buFontTx/>
              <a:buChar char="-"/>
            </a:pPr>
            <a:r>
              <a:rPr lang="es-ES" dirty="0"/>
              <a:t>Nos permite crear imágenes a partir de plantillas para multitud de plataformas, desde máquinas virtuales hasta contenedores Docker</a:t>
            </a:r>
          </a:p>
          <a:p>
            <a:pPr marL="285750" indent="-285750" algn="just">
              <a:buFontTx/>
              <a:buChar char="-"/>
            </a:pPr>
            <a:r>
              <a:rPr lang="es-ES" dirty="0"/>
              <a:t>También es capaz de generar imágenes destinadas a despliegue en entornos cloud como AWS, el tipo de imágenes en el que nos especializaremos</a:t>
            </a:r>
          </a:p>
          <a:p>
            <a:pPr marL="285750" indent="-285750" algn="just">
              <a:buFontTx/>
              <a:buChar char="-"/>
            </a:pP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1.1</a:t>
            </a:r>
          </a:p>
        </p:txBody>
      </p:sp>
      <p:pic>
        <p:nvPicPr>
          <p:cNvPr id="7" name="Imagen 6">
            <a:extLst>
              <a:ext uri="{FF2B5EF4-FFF2-40B4-BE49-F238E27FC236}">
                <a16:creationId xmlns:a16="http://schemas.microsoft.com/office/drawing/2014/main" id="{F8426AD3-03ED-4F7D-BFF0-C51D8B5784F3}"/>
              </a:ext>
            </a:extLst>
          </p:cNvPr>
          <p:cNvPicPr>
            <a:picLocks noChangeAspect="1"/>
          </p:cNvPicPr>
          <p:nvPr/>
        </p:nvPicPr>
        <p:blipFill>
          <a:blip r:embed="rId2"/>
          <a:stretch>
            <a:fillRect/>
          </a:stretch>
        </p:blipFill>
        <p:spPr>
          <a:xfrm>
            <a:off x="9245459" y="1775877"/>
            <a:ext cx="2745931" cy="2509795"/>
          </a:xfrm>
          <a:prstGeom prst="rect">
            <a:avLst/>
          </a:prstGeom>
          <a:ln w="12700">
            <a:solidFill>
              <a:schemeClr val="tx1"/>
            </a:solidFill>
          </a:ln>
        </p:spPr>
      </p:pic>
    </p:spTree>
    <p:extLst>
      <p:ext uri="{BB962C8B-B14F-4D97-AF65-F5344CB8AC3E}">
        <p14:creationId xmlns:p14="http://schemas.microsoft.com/office/powerpoint/2010/main" val="309097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6</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normAutofit/>
          </a:bodyPr>
          <a:lstStyle/>
          <a:p>
            <a:r>
              <a:rPr lang="es-ES" dirty="0"/>
              <a:t>Integraciones</a:t>
            </a:r>
          </a:p>
        </p:txBody>
      </p:sp>
      <p:sp>
        <p:nvSpPr>
          <p:cNvPr id="5" name="Marcador de contenido 4">
            <a:extLst>
              <a:ext uri="{FF2B5EF4-FFF2-40B4-BE49-F238E27FC236}">
                <a16:creationId xmlns:a16="http://schemas.microsoft.com/office/drawing/2014/main" id="{08250B4F-B9C6-4450-8809-9AC25040B97D}"/>
              </a:ext>
            </a:extLst>
          </p:cNvPr>
          <p:cNvSpPr>
            <a:spLocks noGrp="1"/>
          </p:cNvSpPr>
          <p:nvPr>
            <p:ph idx="1"/>
          </p:nvPr>
        </p:nvSpPr>
        <p:spPr/>
        <p:txBody>
          <a:bodyPr>
            <a:normAutofit/>
          </a:bodyPr>
          <a:lstStyle/>
          <a:p>
            <a:pPr marL="285750" indent="-285750" algn="just">
              <a:buFontTx/>
              <a:buChar char="-"/>
            </a:pPr>
            <a:r>
              <a:rPr lang="es-ES" dirty="0"/>
              <a:t>Si visitamos la web de </a:t>
            </a:r>
            <a:r>
              <a:rPr lang="es-ES" dirty="0">
                <a:hlinkClick r:id="rId2"/>
              </a:rPr>
              <a:t>https://www.packer.io/docs</a:t>
            </a:r>
            <a:r>
              <a:rPr lang="es-ES" dirty="0"/>
              <a:t> podemos consultar el listado de herramientas de virtualización con los que Packer puede trabajar</a:t>
            </a:r>
          </a:p>
          <a:p>
            <a:pPr marL="285750" indent="-285750" algn="just">
              <a:buFontTx/>
              <a:buChar char="-"/>
            </a:pPr>
            <a:r>
              <a:rPr lang="es-ES" dirty="0"/>
              <a:t>Veremos que se incluyen la práctica totalidad de plataformas de uso generalizado e incluso algunas poco conocidas como </a:t>
            </a:r>
            <a:r>
              <a:rPr lang="es-ES" dirty="0" err="1">
                <a:hlinkClick r:id="rId3"/>
              </a:rPr>
              <a:t>Vagrant.cloud</a:t>
            </a:r>
            <a:r>
              <a:rPr lang="es-ES" dirty="0"/>
              <a:t>, repositorio de imágenes también de la casa Hashicorp</a:t>
            </a:r>
          </a:p>
          <a:p>
            <a:pPr marL="285750" indent="-285750" algn="just">
              <a:buFontTx/>
              <a:buChar char="-"/>
            </a:pPr>
            <a:endParaRPr lang="es-ES" dirty="0"/>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ca-ES" dirty="0"/>
              <a:t>1.2</a:t>
            </a:r>
          </a:p>
        </p:txBody>
      </p:sp>
    </p:spTree>
    <p:extLst>
      <p:ext uri="{BB962C8B-B14F-4D97-AF65-F5344CB8AC3E}">
        <p14:creationId xmlns:p14="http://schemas.microsoft.com/office/powerpoint/2010/main" val="111641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p:txBody>
          <a:bodyPr>
            <a:normAutofit/>
          </a:bodyPr>
          <a:lstStyle/>
          <a:p>
            <a:r>
              <a:rPr lang="es-ES" dirty="0"/>
              <a:t>¿Cómo funciona?</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335681" cy="4482324"/>
          </a:xfrm>
        </p:spPr>
        <p:txBody>
          <a:bodyPr/>
          <a:lstStyle/>
          <a:p>
            <a:pPr marL="285750" indent="-285750" algn="just">
              <a:buFontTx/>
              <a:buChar char="-"/>
            </a:pPr>
            <a:r>
              <a:rPr lang="es-ES" dirty="0"/>
              <a:t>Packer, de forma similar a sus herramientas hermanas de Hashicorp, define unos manifiestos </a:t>
            </a:r>
            <a:r>
              <a:rPr lang="es-ES" i="1" dirty="0"/>
              <a:t>json</a:t>
            </a:r>
            <a:r>
              <a:rPr lang="es-ES" dirty="0"/>
              <a:t> stateless con una “foto finish” de la configuración que deseamos para la imagen</a:t>
            </a:r>
          </a:p>
          <a:p>
            <a:pPr marL="285750" indent="-285750" algn="just">
              <a:buFontTx/>
              <a:buChar char="-"/>
            </a:pPr>
            <a:r>
              <a:rPr lang="es-ES" dirty="0"/>
              <a:t>Operando de forma parecida a </a:t>
            </a:r>
            <a:r>
              <a:rPr lang="es-ES" b="1" dirty="0"/>
              <a:t>Vagrant</a:t>
            </a:r>
            <a:r>
              <a:rPr lang="es-ES" dirty="0"/>
              <a:t>, crearemos una definición, generaremos una imagen y la desplegaremos o guardaremos en la plataforma que designemos</a:t>
            </a:r>
            <a:endParaRPr lang="es-ES" b="1" dirty="0"/>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7</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1.3</a:t>
            </a:r>
          </a:p>
        </p:txBody>
      </p:sp>
      <p:pic>
        <p:nvPicPr>
          <p:cNvPr id="7" name="Imagen 6">
            <a:extLst>
              <a:ext uri="{FF2B5EF4-FFF2-40B4-BE49-F238E27FC236}">
                <a16:creationId xmlns:a16="http://schemas.microsoft.com/office/drawing/2014/main" id="{D9FF9F63-D7D4-4487-B526-F8E035CB4945}"/>
              </a:ext>
            </a:extLst>
          </p:cNvPr>
          <p:cNvPicPr>
            <a:picLocks noChangeAspect="1"/>
          </p:cNvPicPr>
          <p:nvPr/>
        </p:nvPicPr>
        <p:blipFill>
          <a:blip r:embed="rId2"/>
          <a:stretch>
            <a:fillRect/>
          </a:stretch>
        </p:blipFill>
        <p:spPr>
          <a:xfrm>
            <a:off x="6297617" y="1800956"/>
            <a:ext cx="5689761" cy="3256088"/>
          </a:xfrm>
          <a:prstGeom prst="rect">
            <a:avLst/>
          </a:prstGeom>
          <a:ln w="12700">
            <a:solidFill>
              <a:schemeClr val="tx1"/>
            </a:solidFill>
          </a:ln>
        </p:spPr>
      </p:pic>
    </p:spTree>
    <p:extLst>
      <p:ext uri="{BB962C8B-B14F-4D97-AF65-F5344CB8AC3E}">
        <p14:creationId xmlns:p14="http://schemas.microsoft.com/office/powerpoint/2010/main" val="377807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458507-6B4D-4671-B059-E0EF137521EF}"/>
              </a:ext>
            </a:extLst>
          </p:cNvPr>
          <p:cNvSpPr>
            <a:spLocks noGrp="1"/>
          </p:cNvSpPr>
          <p:nvPr>
            <p:ph type="title"/>
          </p:nvPr>
        </p:nvSpPr>
        <p:spPr>
          <a:xfrm>
            <a:off x="979684" y="1526361"/>
            <a:ext cx="5689761" cy="549189"/>
          </a:xfrm>
        </p:spPr>
        <p:txBody>
          <a:bodyPr>
            <a:normAutofit fontScale="90000"/>
          </a:bodyPr>
          <a:lstStyle/>
          <a:p>
            <a:r>
              <a:rPr lang="es-ES" sz="3600" dirty="0"/>
              <a:t>Packer como parte del CI/CD</a:t>
            </a:r>
          </a:p>
        </p:txBody>
      </p:sp>
      <p:sp>
        <p:nvSpPr>
          <p:cNvPr id="3" name="Marcador de contenido 2">
            <a:extLst>
              <a:ext uri="{FF2B5EF4-FFF2-40B4-BE49-F238E27FC236}">
                <a16:creationId xmlns:a16="http://schemas.microsoft.com/office/drawing/2014/main" id="{183D851B-E9C4-4B9D-9B67-95CDE458F3E7}"/>
              </a:ext>
            </a:extLst>
          </p:cNvPr>
          <p:cNvSpPr>
            <a:spLocks noGrp="1"/>
          </p:cNvSpPr>
          <p:nvPr>
            <p:ph idx="1"/>
          </p:nvPr>
        </p:nvSpPr>
        <p:spPr>
          <a:xfrm>
            <a:off x="1400102" y="2239151"/>
            <a:ext cx="4335681" cy="4482324"/>
          </a:xfrm>
        </p:spPr>
        <p:txBody>
          <a:bodyPr/>
          <a:lstStyle/>
          <a:p>
            <a:pPr marL="285750" indent="-285750" algn="just">
              <a:buFontTx/>
              <a:buChar char="-"/>
            </a:pPr>
            <a:r>
              <a:rPr lang="es-ES" dirty="0"/>
              <a:t>Packer suele compenetrarse con otras herramientas de despliegue como Jenkins, Ansible y Terraform como parte de una arquitectura de despliegue por fases</a:t>
            </a:r>
          </a:p>
          <a:p>
            <a:pPr marL="285750" indent="-285750" algn="just">
              <a:buFontTx/>
              <a:buChar char="-"/>
            </a:pPr>
            <a:r>
              <a:rPr lang="es-ES" dirty="0"/>
              <a:t>El papel de Packer acostumbra a ser el de la generación de imágenes “plantilla” para su posterior configuración y utilización</a:t>
            </a:r>
          </a:p>
        </p:txBody>
      </p:sp>
      <p:sp>
        <p:nvSpPr>
          <p:cNvPr id="4" name="Marcador de número de diapositiva 3">
            <a:extLst>
              <a:ext uri="{FF2B5EF4-FFF2-40B4-BE49-F238E27FC236}">
                <a16:creationId xmlns:a16="http://schemas.microsoft.com/office/drawing/2014/main" id="{8C6FD48E-DD12-4ABB-9A08-3D73339A5089}"/>
              </a:ext>
            </a:extLst>
          </p:cNvPr>
          <p:cNvSpPr>
            <a:spLocks noGrp="1"/>
          </p:cNvSpPr>
          <p:nvPr>
            <p:ph type="sldNum" sz="quarter" idx="4"/>
          </p:nvPr>
        </p:nvSpPr>
        <p:spPr/>
        <p:txBody>
          <a:bodyPr/>
          <a:lstStyle/>
          <a:p>
            <a:fld id="{D0B6F732-2B5E-4D74-ADCC-3AEA2E3CCB91}" type="slidenum">
              <a:rPr lang="ca-ES" smtClean="0"/>
              <a:pPr/>
              <a:t>8</a:t>
            </a:fld>
            <a:endParaRPr lang="ca-ES"/>
          </a:p>
        </p:txBody>
      </p:sp>
      <p:sp>
        <p:nvSpPr>
          <p:cNvPr id="6" name="Marcador de contenido 5">
            <a:extLst>
              <a:ext uri="{FF2B5EF4-FFF2-40B4-BE49-F238E27FC236}">
                <a16:creationId xmlns:a16="http://schemas.microsoft.com/office/drawing/2014/main" id="{32F47339-B19B-4AEA-B1EE-A7CB59C8A63B}"/>
              </a:ext>
            </a:extLst>
          </p:cNvPr>
          <p:cNvSpPr>
            <a:spLocks noGrp="1"/>
          </p:cNvSpPr>
          <p:nvPr>
            <p:ph sz="quarter" idx="11"/>
          </p:nvPr>
        </p:nvSpPr>
        <p:spPr/>
        <p:txBody>
          <a:bodyPr>
            <a:normAutofit lnSpcReduction="10000"/>
          </a:bodyPr>
          <a:lstStyle/>
          <a:p>
            <a:r>
              <a:rPr lang="ca-ES" dirty="0"/>
              <a:t>1.4</a:t>
            </a:r>
          </a:p>
        </p:txBody>
      </p:sp>
      <p:pic>
        <p:nvPicPr>
          <p:cNvPr id="8" name="Imagen 7">
            <a:extLst>
              <a:ext uri="{FF2B5EF4-FFF2-40B4-BE49-F238E27FC236}">
                <a16:creationId xmlns:a16="http://schemas.microsoft.com/office/drawing/2014/main" id="{FBD05AEB-2C3B-4A7D-95EC-671C5484FC55}"/>
              </a:ext>
            </a:extLst>
          </p:cNvPr>
          <p:cNvPicPr>
            <a:picLocks noChangeAspect="1"/>
          </p:cNvPicPr>
          <p:nvPr/>
        </p:nvPicPr>
        <p:blipFill>
          <a:blip r:embed="rId2"/>
          <a:stretch>
            <a:fillRect/>
          </a:stretch>
        </p:blipFill>
        <p:spPr>
          <a:xfrm>
            <a:off x="6331077" y="1360217"/>
            <a:ext cx="5608639" cy="3777840"/>
          </a:xfrm>
          <a:prstGeom prst="rect">
            <a:avLst/>
          </a:prstGeom>
          <a:ln w="12700">
            <a:solidFill>
              <a:schemeClr val="tx1"/>
            </a:solidFill>
          </a:ln>
        </p:spPr>
      </p:pic>
    </p:spTree>
    <p:extLst>
      <p:ext uri="{BB962C8B-B14F-4D97-AF65-F5344CB8AC3E}">
        <p14:creationId xmlns:p14="http://schemas.microsoft.com/office/powerpoint/2010/main" val="426417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5ED044D-ABA2-4A72-8E49-8FAFB9EDABA2}"/>
              </a:ext>
            </a:extLst>
          </p:cNvPr>
          <p:cNvSpPr>
            <a:spLocks noGrp="1"/>
          </p:cNvSpPr>
          <p:nvPr>
            <p:ph type="sldNum" sz="quarter" idx="4"/>
          </p:nvPr>
        </p:nvSpPr>
        <p:spPr/>
        <p:txBody>
          <a:bodyPr/>
          <a:lstStyle/>
          <a:p>
            <a:fld id="{D0B6F732-2B5E-4D74-ADCC-3AEA2E3CCB91}" type="slidenum">
              <a:rPr lang="ca-ES" smtClean="0"/>
              <a:pPr/>
              <a:t>9</a:t>
            </a:fld>
            <a:endParaRPr lang="ca-ES"/>
          </a:p>
        </p:txBody>
      </p:sp>
      <p:sp>
        <p:nvSpPr>
          <p:cNvPr id="4" name="Título 3">
            <a:extLst>
              <a:ext uri="{FF2B5EF4-FFF2-40B4-BE49-F238E27FC236}">
                <a16:creationId xmlns:a16="http://schemas.microsoft.com/office/drawing/2014/main" id="{4BCF1573-11B3-4D54-991F-8FAF71B7D50D}"/>
              </a:ext>
            </a:extLst>
          </p:cNvPr>
          <p:cNvSpPr>
            <a:spLocks noGrp="1"/>
          </p:cNvSpPr>
          <p:nvPr>
            <p:ph type="title"/>
          </p:nvPr>
        </p:nvSpPr>
        <p:spPr/>
        <p:txBody>
          <a:bodyPr/>
          <a:lstStyle/>
          <a:p>
            <a:r>
              <a:rPr lang="ca-ES" dirty="0"/>
              <a:t>¿</a:t>
            </a:r>
            <a:r>
              <a:rPr lang="es-ES" dirty="0"/>
              <a:t>Preguntas</a:t>
            </a:r>
            <a:r>
              <a:rPr lang="ca-ES" dirty="0"/>
              <a:t>?</a:t>
            </a:r>
          </a:p>
        </p:txBody>
      </p:sp>
      <p:sp>
        <p:nvSpPr>
          <p:cNvPr id="6" name="Marcador de contenido 5">
            <a:extLst>
              <a:ext uri="{FF2B5EF4-FFF2-40B4-BE49-F238E27FC236}">
                <a16:creationId xmlns:a16="http://schemas.microsoft.com/office/drawing/2014/main" id="{A8A29B0B-1371-4B44-BE71-411B26ADDF92}"/>
              </a:ext>
            </a:extLst>
          </p:cNvPr>
          <p:cNvSpPr>
            <a:spLocks noGrp="1"/>
          </p:cNvSpPr>
          <p:nvPr>
            <p:ph sz="quarter" idx="11"/>
          </p:nvPr>
        </p:nvSpPr>
        <p:spPr/>
        <p:txBody>
          <a:bodyPr>
            <a:normAutofit lnSpcReduction="10000"/>
          </a:bodyPr>
          <a:lstStyle/>
          <a:p>
            <a:r>
              <a:rPr lang="es-ES" dirty="0"/>
              <a:t>Fin Tema 1</a:t>
            </a:r>
          </a:p>
        </p:txBody>
      </p:sp>
    </p:spTree>
    <p:extLst>
      <p:ext uri="{BB962C8B-B14F-4D97-AF65-F5344CB8AC3E}">
        <p14:creationId xmlns:p14="http://schemas.microsoft.com/office/powerpoint/2010/main" val="391753106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rning plantilla Castellà  -  Solo lectura" id="{537432A8-DD7F-44B0-B135-8641DAF0BB50}" vid="{C5B3549F-ABF3-40F3-8A0E-0A6657D3164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3477CBD4C6CB4FBD379D4D02B2C9F1" ma:contentTypeVersion="7" ma:contentTypeDescription="Create a new document." ma:contentTypeScope="" ma:versionID="e52b0fca996f618b745ce64851f614fd">
  <xsd:schema xmlns:xsd="http://www.w3.org/2001/XMLSchema" xmlns:xs="http://www.w3.org/2001/XMLSchema" xmlns:p="http://schemas.microsoft.com/office/2006/metadata/properties" xmlns:ns2="9e9454b4-51c0-45d6-b250-bdd7e509af23" targetNamespace="http://schemas.microsoft.com/office/2006/metadata/properties" ma:root="true" ma:fieldsID="1cad610c496d18b47ad4f62e20e81023" ns2:_="">
    <xsd:import namespace="9e9454b4-51c0-45d6-b250-bdd7e509af2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9454b4-51c0-45d6-b250-bdd7e509af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3BAE8-E461-49ED-9079-5EF91E7376F8}">
  <ds:schemaRefs>
    <ds:schemaRef ds:uri="http://purl.org/dc/elements/1.1/"/>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 ds:uri="http://www.w3.org/XML/1998/namespace"/>
    <ds:schemaRef ds:uri="9e9454b4-51c0-45d6-b250-bdd7e509af23"/>
    <ds:schemaRef ds:uri="http://schemas.microsoft.com/office/2006/metadata/properties"/>
  </ds:schemaRefs>
</ds:datastoreItem>
</file>

<file path=customXml/itemProps2.xml><?xml version="1.0" encoding="utf-8"?>
<ds:datastoreItem xmlns:ds="http://schemas.openxmlformats.org/officeDocument/2006/customXml" ds:itemID="{5EB15170-D293-4829-A2DE-DAE27A7AEA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9454b4-51c0-45d6-b250-bdd7e509af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C38641-5F87-452D-A890-F9D31ECD243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Learning plantilla</Template>
  <TotalTime>5904</TotalTime>
  <Words>1192</Words>
  <Application>Microsoft Office PowerPoint</Application>
  <PresentationFormat>Panorámica</PresentationFormat>
  <Paragraphs>135</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Calibri</vt:lpstr>
      <vt:lpstr>Arial</vt:lpstr>
      <vt:lpstr>Grotesque Light</vt:lpstr>
      <vt:lpstr>Calibri Light</vt:lpstr>
      <vt:lpstr>Tema de Office</vt:lpstr>
      <vt:lpstr>Herramientas de desarrollo Cloud en AWS  Packer</vt:lpstr>
      <vt:lpstr>ÍNDICE DE CURSOS</vt:lpstr>
      <vt:lpstr>CONTENIDO</vt:lpstr>
      <vt:lpstr>INTRODUCCIÓN</vt:lpstr>
      <vt:lpstr>¿Qué es Packer?</vt:lpstr>
      <vt:lpstr>Integraciones</vt:lpstr>
      <vt:lpstr>¿Cómo funciona?</vt:lpstr>
      <vt:lpstr>Packer como parte del CI/CD</vt:lpstr>
      <vt:lpstr>¿Preguntas?</vt:lpstr>
      <vt:lpstr>TRABAJANDO CON PACKER</vt:lpstr>
      <vt:lpstr>Autenticación</vt:lpstr>
      <vt:lpstr>Credenciales estáticas</vt:lpstr>
      <vt:lpstr>Variables de entorno</vt:lpstr>
      <vt:lpstr>Archivo de credenciales</vt:lpstr>
      <vt:lpstr>Rol de EC2</vt:lpstr>
      <vt:lpstr>Comandos de Packer</vt:lpstr>
      <vt:lpstr>Ejemplo de uso</vt:lpstr>
      <vt:lpstr>Práctica 0: Login con Saml2AWS (5 min)</vt:lpstr>
      <vt:lpstr>Práctica 1: Subida de una imagen AMI (15 min)</vt:lpstr>
      <vt:lpstr>¿Preguntas?</vt:lpstr>
      <vt:lpstr>EXAMEN DE PACKER Y AWS</vt:lpstr>
      <vt:lpstr>Examen 1: Levantar una máquina EC2 creada con una imagen AMI de Packer (30 min)</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Enterprise for Developers</dc:title>
  <dc:creator>Izhan Hernández Horna</dc:creator>
  <cp:lastModifiedBy>Izhan Hernández Horna</cp:lastModifiedBy>
  <cp:revision>289</cp:revision>
  <dcterms:created xsi:type="dcterms:W3CDTF">2020-07-18T07:43:49Z</dcterms:created>
  <dcterms:modified xsi:type="dcterms:W3CDTF">2020-11-18T13:49:13Z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0x010100043477CBD4C6CB4FBD379D4D02B2C9F1</vt:lpwstr>
  </property>
  <property fmtid="{D5CDD505-2E9C-101B-9397-08002B2CF9AE}" pid="3" name="_dlc_DocIdItemGuid">
    <vt:lpwstr>e5e6152f-25b7-400c-8999-d1a63e43397e</vt:lpwstr>
  </property>
</Properties>
</file>