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handoutMasterIdLst>
    <p:handoutMasterId r:id="rId24"/>
  </p:handoutMasterIdLst>
  <p:sldIdLst>
    <p:sldId id="256" r:id="rId5"/>
    <p:sldId id="265" r:id="rId6"/>
    <p:sldId id="334" r:id="rId7"/>
    <p:sldId id="266" r:id="rId8"/>
    <p:sldId id="414" r:id="rId9"/>
    <p:sldId id="415" r:id="rId10"/>
    <p:sldId id="416" r:id="rId11"/>
    <p:sldId id="417" r:id="rId12"/>
    <p:sldId id="418" r:id="rId13"/>
    <p:sldId id="343" r:id="rId14"/>
    <p:sldId id="419" r:id="rId15"/>
    <p:sldId id="348" r:id="rId16"/>
    <p:sldId id="420" r:id="rId17"/>
    <p:sldId id="360" r:id="rId18"/>
    <p:sldId id="422" r:id="rId19"/>
    <p:sldId id="421" r:id="rId20"/>
    <p:sldId id="368" r:id="rId21"/>
    <p:sldId id="267" r:id="rId22"/>
  </p:sldIdLst>
  <p:sldSz cx="12192000" cy="6858000"/>
  <p:notesSz cx="6858000" cy="161925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Sanz Samper" initials="ASS" lastIdx="2" clrIdx="0">
    <p:extLst>
      <p:ext uri="{19B8F6BF-5375-455C-9EA6-DF929625EA0E}">
        <p15:presenceInfo xmlns:p15="http://schemas.microsoft.com/office/powerpoint/2012/main" userId="S-1-5-21-54657033-537596843-1705772192-1183" providerId="AD"/>
      </p:ext>
    </p:extLst>
  </p:cmAuthor>
  <p:cmAuthor id="2" name="David Martínez Ferrer" initials="DMF" lastIdx="27" clrIdx="1">
    <p:extLst>
      <p:ext uri="{19B8F6BF-5375-455C-9EA6-DF929625EA0E}">
        <p15:presenceInfo xmlns:p15="http://schemas.microsoft.com/office/powerpoint/2012/main" userId="S::dmartinez@trentia.es::acfe3066-e3dd-4dcb-89b8-6476aad28739" providerId="AD"/>
      </p:ext>
    </p:extLst>
  </p:cmAuthor>
  <p:cmAuthor id="3" name="Rubén Claramunt Vicente" initials="RCV" lastIdx="3" clrIdx="2">
    <p:extLst>
      <p:ext uri="{19B8F6BF-5375-455C-9EA6-DF929625EA0E}">
        <p15:presenceInfo xmlns:p15="http://schemas.microsoft.com/office/powerpoint/2012/main" userId="S::rclaramunt@trentia.es::cd76f3ee-d704-4424-b6b0-90d695066b34" providerId="AD"/>
      </p:ext>
    </p:extLst>
  </p:cmAuthor>
  <p:cmAuthor id="4" name="Izhan Hernández Horna" initials="IHH" lastIdx="26" clrIdx="3">
    <p:extLst>
      <p:ext uri="{19B8F6BF-5375-455C-9EA6-DF929625EA0E}">
        <p15:presenceInfo xmlns:p15="http://schemas.microsoft.com/office/powerpoint/2012/main" userId="Izhan Hernández Hor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2D39"/>
    <a:srgbClr val="F6F6F6"/>
    <a:srgbClr val="F2F2F2"/>
    <a:srgbClr val="F1DDDE"/>
    <a:srgbClr val="D8D8D8"/>
    <a:srgbClr val="A7AFBC"/>
    <a:srgbClr val="E62C39"/>
    <a:srgbClr val="8AC449"/>
    <a:srgbClr val="1EBCD4"/>
    <a:srgbClr val="FEC0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6357" autoAdjust="0"/>
  </p:normalViewPr>
  <p:slideViewPr>
    <p:cSldViewPr snapToGrid="0">
      <p:cViewPr varScale="1">
        <p:scale>
          <a:sx n="110" d="100"/>
          <a:sy n="110" d="100"/>
        </p:scale>
        <p:origin x="618" y="96"/>
      </p:cViewPr>
      <p:guideLst>
        <p:guide orient="horz" pos="2160"/>
        <p:guide pos="3840"/>
      </p:guideLst>
    </p:cSldViewPr>
  </p:slideViewPr>
  <p:notesTextViewPr>
    <p:cViewPr>
      <p:scale>
        <a:sx n="1" d="1"/>
        <a:sy n="1" d="1"/>
      </p:scale>
      <p:origin x="0" y="0"/>
    </p:cViewPr>
  </p:notesTextViewPr>
  <p:sorterViewPr>
    <p:cViewPr>
      <p:scale>
        <a:sx n="100" d="100"/>
        <a:sy n="100" d="100"/>
      </p:scale>
      <p:origin x="0" y="-9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6F16B2D-A50E-4867-B037-D618F4985CB3}"/>
              </a:ext>
            </a:extLst>
          </p:cNvPr>
          <p:cNvSpPr>
            <a:spLocks noGrp="1"/>
          </p:cNvSpPr>
          <p:nvPr>
            <p:ph type="hdr" sz="quarter"/>
          </p:nvPr>
        </p:nvSpPr>
        <p:spPr>
          <a:xfrm>
            <a:off x="0" y="0"/>
            <a:ext cx="2971800" cy="80963"/>
          </a:xfrm>
          <a:prstGeom prst="rect">
            <a:avLst/>
          </a:prstGeom>
        </p:spPr>
        <p:txBody>
          <a:bodyPr vert="horz" lIns="91440" tIns="45720" rIns="91440" bIns="45720" rtlCol="0"/>
          <a:lstStyle>
            <a:lvl1pPr algn="l">
              <a:defRPr sz="1200"/>
            </a:lvl1pPr>
          </a:lstStyle>
          <a:p>
            <a:endParaRPr lang="ca-ES"/>
          </a:p>
        </p:txBody>
      </p:sp>
      <p:sp>
        <p:nvSpPr>
          <p:cNvPr id="3" name="Marcador de fecha 2">
            <a:extLst>
              <a:ext uri="{FF2B5EF4-FFF2-40B4-BE49-F238E27FC236}">
                <a16:creationId xmlns:a16="http://schemas.microsoft.com/office/drawing/2014/main" id="{96C08B7A-0984-405A-AB8D-2E53C86AA996}"/>
              </a:ext>
            </a:extLst>
          </p:cNvPr>
          <p:cNvSpPr>
            <a:spLocks noGrp="1"/>
          </p:cNvSpPr>
          <p:nvPr>
            <p:ph type="dt" sz="quarter" idx="1"/>
          </p:nvPr>
        </p:nvSpPr>
        <p:spPr>
          <a:xfrm>
            <a:off x="3884613" y="0"/>
            <a:ext cx="2971800" cy="80963"/>
          </a:xfrm>
          <a:prstGeom prst="rect">
            <a:avLst/>
          </a:prstGeom>
        </p:spPr>
        <p:txBody>
          <a:bodyPr vert="horz" lIns="91440" tIns="45720" rIns="91440" bIns="45720" rtlCol="0"/>
          <a:lstStyle>
            <a:lvl1pPr algn="r">
              <a:defRPr sz="1200"/>
            </a:lvl1pPr>
          </a:lstStyle>
          <a:p>
            <a:fld id="{9DA3D7FE-CDC8-4763-B0C2-7F2E10BA6EE1}" type="datetimeFigureOut">
              <a:rPr lang="ca-ES" smtClean="0"/>
              <a:t>26/9/2020</a:t>
            </a:fld>
            <a:endParaRPr lang="ca-ES"/>
          </a:p>
        </p:txBody>
      </p:sp>
      <p:sp>
        <p:nvSpPr>
          <p:cNvPr id="4" name="Marcador de pie de página 3">
            <a:extLst>
              <a:ext uri="{FF2B5EF4-FFF2-40B4-BE49-F238E27FC236}">
                <a16:creationId xmlns:a16="http://schemas.microsoft.com/office/drawing/2014/main" id="{8179A595-CCF8-4790-B6A5-ABB6272B6B09}"/>
              </a:ext>
            </a:extLst>
          </p:cNvPr>
          <p:cNvSpPr>
            <a:spLocks noGrp="1"/>
          </p:cNvSpPr>
          <p:nvPr>
            <p:ph type="ftr" sz="quarter" idx="2"/>
          </p:nvPr>
        </p:nvSpPr>
        <p:spPr>
          <a:xfrm>
            <a:off x="0" y="1538288"/>
            <a:ext cx="2971800" cy="80962"/>
          </a:xfrm>
          <a:prstGeom prst="rect">
            <a:avLst/>
          </a:prstGeom>
        </p:spPr>
        <p:txBody>
          <a:bodyPr vert="horz" lIns="91440" tIns="45720" rIns="91440" bIns="45720" rtlCol="0" anchor="b"/>
          <a:lstStyle>
            <a:lvl1pPr algn="l">
              <a:defRPr sz="1200"/>
            </a:lvl1pPr>
          </a:lstStyle>
          <a:p>
            <a:endParaRPr lang="ca-ES"/>
          </a:p>
        </p:txBody>
      </p:sp>
      <p:sp>
        <p:nvSpPr>
          <p:cNvPr id="5" name="Marcador de número de diapositiva 4">
            <a:extLst>
              <a:ext uri="{FF2B5EF4-FFF2-40B4-BE49-F238E27FC236}">
                <a16:creationId xmlns:a16="http://schemas.microsoft.com/office/drawing/2014/main" id="{C37ED142-F96B-454A-AC7F-8C87EF41EFD8}"/>
              </a:ext>
            </a:extLst>
          </p:cNvPr>
          <p:cNvSpPr>
            <a:spLocks noGrp="1"/>
          </p:cNvSpPr>
          <p:nvPr>
            <p:ph type="sldNum" sz="quarter" idx="3"/>
          </p:nvPr>
        </p:nvSpPr>
        <p:spPr>
          <a:xfrm>
            <a:off x="3884613" y="1538288"/>
            <a:ext cx="2971800" cy="80962"/>
          </a:xfrm>
          <a:prstGeom prst="rect">
            <a:avLst/>
          </a:prstGeom>
        </p:spPr>
        <p:txBody>
          <a:bodyPr vert="horz" lIns="91440" tIns="45720" rIns="91440" bIns="45720" rtlCol="0" anchor="b"/>
          <a:lstStyle>
            <a:lvl1pPr algn="r">
              <a:defRPr sz="1200"/>
            </a:lvl1pPr>
          </a:lstStyle>
          <a:p>
            <a:fld id="{259F5A69-A502-4D3E-9324-E42FCDCF3AA8}" type="slidenum">
              <a:rPr lang="ca-ES" smtClean="0"/>
              <a:t>‹Nº›</a:t>
            </a:fld>
            <a:endParaRPr lang="ca-ES"/>
          </a:p>
        </p:txBody>
      </p:sp>
    </p:spTree>
    <p:extLst>
      <p:ext uri="{BB962C8B-B14F-4D97-AF65-F5344CB8AC3E}">
        <p14:creationId xmlns:p14="http://schemas.microsoft.com/office/powerpoint/2010/main" val="29006787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9DEA0-BD61-4A4C-AAFB-420A3EF0FDAC}" type="datetimeFigureOut">
              <a:rPr lang="ca-ES" smtClean="0"/>
              <a:t>26/9/2020</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2DA46-11D1-430E-8C1E-5C871D9396DB}" type="slidenum">
              <a:rPr lang="ca-ES" smtClean="0"/>
              <a:t>‹Nº›</a:t>
            </a:fld>
            <a:endParaRPr lang="ca-ES"/>
          </a:p>
        </p:txBody>
      </p:sp>
    </p:spTree>
    <p:extLst>
      <p:ext uri="{BB962C8B-B14F-4D97-AF65-F5344CB8AC3E}">
        <p14:creationId xmlns:p14="http://schemas.microsoft.com/office/powerpoint/2010/main" val="31747847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hyperlink" Target="http://www.linkedin.com/company/1281812" TargetMode="External"/><Relationship Id="rId3" Type="http://schemas.openxmlformats.org/officeDocument/2006/relationships/image" Target="../media/image6.png"/><Relationship Id="rId7" Type="http://schemas.openxmlformats.org/officeDocument/2006/relationships/image" Target="../media/image8.svg"/><Relationship Id="rId12" Type="http://schemas.openxmlformats.org/officeDocument/2006/relationships/image" Target="../media/image11.emf"/><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hyperlink" Target="https://twitter.com/TrentiaLearning" TargetMode="External"/><Relationship Id="rId5" Type="http://schemas.openxmlformats.org/officeDocument/2006/relationships/hyperlink" Target="https://www.instagram.com/trentiaoficial/" TargetMode="External"/><Relationship Id="rId10" Type="http://schemas.openxmlformats.org/officeDocument/2006/relationships/image" Target="../media/image10.svg"/><Relationship Id="rId4" Type="http://schemas.openxmlformats.org/officeDocument/2006/relationships/hyperlink" Target="mailto:learning@trentia.net" TargetMode="External"/><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1D39D0E8-3547-466D-898D-504CF7EB5712}"/>
              </a:ext>
            </a:extLst>
          </p:cNvPr>
          <p:cNvSpPr>
            <a:spLocks noGrp="1"/>
          </p:cNvSpPr>
          <p:nvPr>
            <p:ph type="title"/>
          </p:nvPr>
        </p:nvSpPr>
        <p:spPr>
          <a:xfrm>
            <a:off x="662709" y="882447"/>
            <a:ext cx="5008417" cy="2350280"/>
          </a:xfrm>
        </p:spPr>
        <p:txBody>
          <a:bodyPr>
            <a:noAutofit/>
          </a:bodyPr>
          <a:lstStyle>
            <a:lvl1pPr>
              <a:defRPr sz="4800">
                <a:solidFill>
                  <a:srgbClr val="E62D39"/>
                </a:solidFill>
              </a:defRPr>
            </a:lvl1pPr>
          </a:lstStyle>
          <a:p>
            <a:r>
              <a:rPr lang="es-ES"/>
              <a:t>Haga clic para modificar el estilo de título del patrón</a:t>
            </a:r>
            <a:endParaRPr lang="ca-ES" dirty="0"/>
          </a:p>
        </p:txBody>
      </p:sp>
    </p:spTree>
    <p:extLst>
      <p:ext uri="{BB962C8B-B14F-4D97-AF65-F5344CB8AC3E}">
        <p14:creationId xmlns:p14="http://schemas.microsoft.com/office/powerpoint/2010/main" val="126782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5_En blanc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F94AF67-3FA9-4940-A59C-79066E0D13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2383" y="0"/>
            <a:ext cx="8969617" cy="6858000"/>
          </a:xfrm>
          <a:prstGeom prst="rect">
            <a:avLst/>
          </a:prstGeom>
        </p:spPr>
      </p:pic>
      <p:sp>
        <p:nvSpPr>
          <p:cNvPr id="4" name="Rectángulo 3">
            <a:extLst>
              <a:ext uri="{FF2B5EF4-FFF2-40B4-BE49-F238E27FC236}">
                <a16:creationId xmlns:a16="http://schemas.microsoft.com/office/drawing/2014/main" id="{0C2ACD48-0696-4736-A3D3-E248FF71E505}"/>
              </a:ext>
            </a:extLst>
          </p:cNvPr>
          <p:cNvSpPr/>
          <p:nvPr userDrawn="1"/>
        </p:nvSpPr>
        <p:spPr>
          <a:xfrm>
            <a:off x="0" y="0"/>
            <a:ext cx="3222383" cy="6858000"/>
          </a:xfrm>
          <a:prstGeom prst="rect">
            <a:avLst/>
          </a:prstGeom>
          <a:solidFill>
            <a:schemeClr val="bg1"/>
          </a:solidFill>
          <a:ln>
            <a:solidFill>
              <a:schemeClr val="bg1"/>
            </a:solidFill>
          </a:ln>
          <a:effectLst>
            <a:outerShdw blurRad="342900" dist="254000" dir="5400000" sx="96000" sy="96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6" name="Imagen 5">
            <a:extLst>
              <a:ext uri="{FF2B5EF4-FFF2-40B4-BE49-F238E27FC236}">
                <a16:creationId xmlns:a16="http://schemas.microsoft.com/office/drawing/2014/main" id="{479B750C-E5D5-4724-8D7D-0E716A65498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06553" y="1896109"/>
            <a:ext cx="556396" cy="597232"/>
          </a:xfrm>
          <a:prstGeom prst="rect">
            <a:avLst/>
          </a:prstGeom>
        </p:spPr>
      </p:pic>
      <p:sp>
        <p:nvSpPr>
          <p:cNvPr id="7" name="CuadroTexto 6">
            <a:extLst>
              <a:ext uri="{FF2B5EF4-FFF2-40B4-BE49-F238E27FC236}">
                <a16:creationId xmlns:a16="http://schemas.microsoft.com/office/drawing/2014/main" id="{0EBC17A3-724C-4FBC-9C05-85FC9006DB7E}"/>
              </a:ext>
            </a:extLst>
          </p:cNvPr>
          <p:cNvSpPr txBox="1"/>
          <p:nvPr userDrawn="1"/>
        </p:nvSpPr>
        <p:spPr>
          <a:xfrm>
            <a:off x="190139" y="77512"/>
            <a:ext cx="2738803" cy="2308324"/>
          </a:xfrm>
          <a:prstGeom prst="rect">
            <a:avLst/>
          </a:prstGeom>
          <a:noFill/>
        </p:spPr>
        <p:txBody>
          <a:bodyPr wrap="square" rtlCol="0">
            <a:spAutoFit/>
          </a:bodyPr>
          <a:lstStyle/>
          <a:p>
            <a:r>
              <a:rPr lang="es-ES" sz="4800" b="1" dirty="0"/>
              <a:t>¿En que podemos ayudarte?</a:t>
            </a:r>
            <a:endParaRPr lang="ca-ES" sz="4800" b="1" dirty="0"/>
          </a:p>
        </p:txBody>
      </p:sp>
      <p:sp>
        <p:nvSpPr>
          <p:cNvPr id="8" name="Rectángulo 7">
            <a:extLst>
              <a:ext uri="{FF2B5EF4-FFF2-40B4-BE49-F238E27FC236}">
                <a16:creationId xmlns:a16="http://schemas.microsoft.com/office/drawing/2014/main" id="{5A65AB88-1C3C-4777-9D8A-873AE33FCAFA}"/>
              </a:ext>
            </a:extLst>
          </p:cNvPr>
          <p:cNvSpPr/>
          <p:nvPr userDrawn="1"/>
        </p:nvSpPr>
        <p:spPr>
          <a:xfrm>
            <a:off x="246329" y="2695080"/>
            <a:ext cx="2738803" cy="2523768"/>
          </a:xfrm>
          <a:prstGeom prst="rect">
            <a:avLst/>
          </a:prstGeom>
        </p:spPr>
        <p:txBody>
          <a:bodyPr wrap="square" anchor="t">
            <a:spAutoFit/>
          </a:bodyPr>
          <a:lstStyle/>
          <a:p>
            <a:pPr>
              <a:lnSpc>
                <a:spcPct val="150000"/>
              </a:lnSpc>
            </a:pPr>
            <a:r>
              <a:rPr lang="ca-ES" sz="1400" b="1" dirty="0" err="1">
                <a:solidFill>
                  <a:srgbClr val="E62D39"/>
                </a:solidFill>
                <a:cs typeface="Arial" panose="020B0604020202020204" pitchFamily="34" charset="0"/>
              </a:rPr>
              <a:t>Trentia</a:t>
            </a:r>
            <a:r>
              <a:rPr lang="ca-ES" sz="1400" b="1" dirty="0">
                <a:solidFill>
                  <a:srgbClr val="E62D39"/>
                </a:solidFill>
                <a:cs typeface="Arial" panose="020B0604020202020204" pitchFamily="34" charset="0"/>
              </a:rPr>
              <a:t> </a:t>
            </a:r>
            <a:r>
              <a:rPr lang="ca-ES" sz="1400" b="1" dirty="0" err="1">
                <a:solidFill>
                  <a:srgbClr val="E62D39"/>
                </a:solidFill>
                <a:cs typeface="Arial" panose="020B0604020202020204" pitchFamily="34" charset="0"/>
              </a:rPr>
              <a:t>Consulting</a:t>
            </a:r>
            <a:endParaRPr lang="ca-ES" sz="1400" b="1" dirty="0">
              <a:solidFill>
                <a:srgbClr val="E62D39"/>
              </a:solidFill>
              <a:cs typeface="Arial" panose="020B0604020202020204" pitchFamily="34" charset="0"/>
            </a:endParaRPr>
          </a:p>
          <a:p>
            <a:pPr>
              <a:lnSpc>
                <a:spcPct val="150000"/>
              </a:lnSpc>
            </a:pPr>
            <a:r>
              <a:rPr lang="es-ES" sz="1400" dirty="0">
                <a:solidFill>
                  <a:schemeClr val="tx1">
                    <a:lumMod val="85000"/>
                    <a:lumOff val="15000"/>
                  </a:schemeClr>
                </a:solidFill>
                <a:latin typeface="+mj-lt"/>
                <a:cs typeface="Arial" panose="020B0604020202020204" pitchFamily="34" charset="0"/>
              </a:rPr>
              <a:t>Calle Rocafort 241-243 4t 5a</a:t>
            </a:r>
            <a:endParaRPr lang="es-ES" sz="1400" dirty="0">
              <a:solidFill>
                <a:schemeClr val="tx1">
                  <a:lumMod val="85000"/>
                  <a:lumOff val="15000"/>
                </a:schemeClr>
              </a:solidFill>
              <a:latin typeface="+mj-lt"/>
              <a:cs typeface="Calibri Light"/>
            </a:endParaRPr>
          </a:p>
          <a:p>
            <a:pPr>
              <a:lnSpc>
                <a:spcPct val="150000"/>
              </a:lnSpc>
            </a:pPr>
            <a:r>
              <a:rPr lang="es-ES" sz="1400" dirty="0">
                <a:solidFill>
                  <a:schemeClr val="tx1">
                    <a:lumMod val="85000"/>
                    <a:lumOff val="15000"/>
                  </a:schemeClr>
                </a:solidFill>
                <a:latin typeface="+mj-lt"/>
                <a:cs typeface="Arial" panose="020B0604020202020204" pitchFamily="34" charset="0"/>
              </a:rPr>
              <a:t>08029 Barcelona</a:t>
            </a:r>
          </a:p>
          <a:p>
            <a:pPr>
              <a:lnSpc>
                <a:spcPct val="150000"/>
              </a:lnSpc>
            </a:pPr>
            <a:r>
              <a:rPr lang="es-ES" sz="1400" dirty="0">
                <a:solidFill>
                  <a:schemeClr val="tx1">
                    <a:lumMod val="85000"/>
                    <a:lumOff val="15000"/>
                  </a:schemeClr>
                </a:solidFill>
                <a:latin typeface="+mj-lt"/>
                <a:cs typeface="Arial" panose="020B0604020202020204" pitchFamily="34" charset="0"/>
              </a:rPr>
              <a:t>Tel. (+34) 934 19 88 64</a:t>
            </a:r>
          </a:p>
          <a:p>
            <a:pPr>
              <a:lnSpc>
                <a:spcPct val="150000"/>
              </a:lnSpc>
            </a:pPr>
            <a:r>
              <a:rPr lang="es-ES" sz="1400" dirty="0">
                <a:solidFill>
                  <a:schemeClr val="tx1">
                    <a:lumMod val="85000"/>
                    <a:lumOff val="15000"/>
                  </a:schemeClr>
                </a:solidFill>
                <a:latin typeface="+mj-lt"/>
                <a:cs typeface="Arial" panose="020B0604020202020204" pitchFamily="34" charset="0"/>
              </a:rPr>
              <a:t>Fax. (+34) 934 19 35 71</a:t>
            </a:r>
            <a:br>
              <a:rPr lang="es-ES" sz="1400" dirty="0">
                <a:solidFill>
                  <a:schemeClr val="tx1">
                    <a:lumMod val="85000"/>
                    <a:lumOff val="15000"/>
                  </a:schemeClr>
                </a:solidFill>
                <a:latin typeface="+mj-lt"/>
                <a:cs typeface="Arial" panose="020B0604020202020204" pitchFamily="34" charset="0"/>
              </a:rPr>
            </a:br>
            <a:endParaRPr lang="es-ES" sz="1400" dirty="0">
              <a:solidFill>
                <a:schemeClr val="tx1">
                  <a:lumMod val="85000"/>
                  <a:lumOff val="15000"/>
                </a:schemeClr>
              </a:solidFill>
              <a:latin typeface="+mj-lt"/>
              <a:cs typeface="Arial" panose="020B0604020202020204" pitchFamily="34" charset="0"/>
            </a:endParaRPr>
          </a:p>
          <a:p>
            <a:r>
              <a:rPr lang="ca-ES" sz="1400" dirty="0"/>
              <a:t>www.trentialearning.net</a:t>
            </a:r>
            <a:r>
              <a:rPr lang="es-ES" sz="1400" dirty="0">
                <a:solidFill>
                  <a:schemeClr val="tx1">
                    <a:lumMod val="85000"/>
                    <a:lumOff val="15000"/>
                  </a:schemeClr>
                </a:solidFill>
                <a:latin typeface="+mj-lt"/>
                <a:cs typeface="Arial" panose="020B0604020202020204" pitchFamily="34" charset="0"/>
              </a:rPr>
              <a:t>· </a:t>
            </a:r>
            <a:r>
              <a:rPr lang="ca-ES" sz="1400" b="0" i="0" u="none" strike="noStrik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learning@trentia.net</a:t>
            </a:r>
            <a:endParaRPr lang="es-ES" sz="1400" dirty="0">
              <a:solidFill>
                <a:schemeClr val="tx1"/>
              </a:solidFill>
              <a:latin typeface="+mj-lt"/>
              <a:cs typeface="Arial" panose="020B0604020202020204" pitchFamily="34" charset="0"/>
            </a:endParaRPr>
          </a:p>
        </p:txBody>
      </p:sp>
      <p:pic>
        <p:nvPicPr>
          <p:cNvPr id="10" name="Gráfico 9">
            <a:hlinkClick r:id="rId5"/>
            <a:extLst>
              <a:ext uri="{FF2B5EF4-FFF2-40B4-BE49-F238E27FC236}">
                <a16:creationId xmlns:a16="http://schemas.microsoft.com/office/drawing/2014/main" id="{E9520236-465B-4913-AAF0-4128E837FA5E}"/>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7388" y="5968326"/>
            <a:ext cx="216000" cy="216000"/>
          </a:xfrm>
          <a:prstGeom prst="rect">
            <a:avLst/>
          </a:prstGeom>
        </p:spPr>
      </p:pic>
      <p:pic>
        <p:nvPicPr>
          <p:cNvPr id="11" name="Gráfico 10">
            <a:hlinkClick r:id="rId8"/>
            <a:extLst>
              <a:ext uri="{FF2B5EF4-FFF2-40B4-BE49-F238E27FC236}">
                <a16:creationId xmlns:a16="http://schemas.microsoft.com/office/drawing/2014/main" id="{B27E71F2-9ED3-4653-9C15-1F8648307300}"/>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5796" y="5950038"/>
            <a:ext cx="216000" cy="216000"/>
          </a:xfrm>
          <a:prstGeom prst="rect">
            <a:avLst/>
          </a:prstGeom>
        </p:spPr>
      </p:pic>
      <p:pic>
        <p:nvPicPr>
          <p:cNvPr id="12" name="Imagen 11">
            <a:hlinkClick r:id="rId11"/>
            <a:extLst>
              <a:ext uri="{FF2B5EF4-FFF2-40B4-BE49-F238E27FC236}">
                <a16:creationId xmlns:a16="http://schemas.microsoft.com/office/drawing/2014/main" id="{F4FE13D8-695B-4584-B06A-5CFFCD94888D}"/>
              </a:ext>
            </a:extLst>
          </p:cNvPr>
          <p:cNvPicPr>
            <a:picLocks noChangeAspect="1"/>
          </p:cNvPicPr>
          <p:nvPr userDrawn="1"/>
        </p:nvPicPr>
        <p:blipFill>
          <a:blip r:embed="rId12"/>
          <a:stretch>
            <a:fillRect/>
          </a:stretch>
        </p:blipFill>
        <p:spPr>
          <a:xfrm>
            <a:off x="876592" y="5968326"/>
            <a:ext cx="216000" cy="216000"/>
          </a:xfrm>
          <a:prstGeom prst="rect">
            <a:avLst/>
          </a:prstGeom>
        </p:spPr>
      </p:pic>
    </p:spTree>
    <p:extLst>
      <p:ext uri="{BB962C8B-B14F-4D97-AF65-F5344CB8AC3E}">
        <p14:creationId xmlns:p14="http://schemas.microsoft.com/office/powerpoint/2010/main" val="189609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AE80B5A7-D855-46BA-9970-DA41BABEA69F}"/>
              </a:ext>
            </a:extLst>
          </p:cNvPr>
          <p:cNvSpPr/>
          <p:nvPr userDrawn="1"/>
        </p:nvSpPr>
        <p:spPr>
          <a:xfrm>
            <a:off x="6059488" y="0"/>
            <a:ext cx="6132512"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2" name="Título 1"/>
          <p:cNvSpPr>
            <a:spLocks noGrp="1"/>
          </p:cNvSpPr>
          <p:nvPr>
            <p:ph type="title" hasCustomPrompt="1"/>
          </p:nvPr>
        </p:nvSpPr>
        <p:spPr>
          <a:xfrm>
            <a:off x="1400102" y="1473575"/>
            <a:ext cx="4335680" cy="549189"/>
          </a:xfrm>
        </p:spPr>
        <p:txBody>
          <a:bodyPr/>
          <a:lstStyle>
            <a:lvl1pPr>
              <a:defRPr/>
            </a:lvl1pPr>
          </a:lstStyle>
          <a:p>
            <a:r>
              <a:rPr lang="es-ES" dirty="0"/>
              <a:t>Modificar el título</a:t>
            </a:r>
            <a:endParaRPr lang="ca-ES" dirty="0"/>
          </a:p>
        </p:txBody>
      </p:sp>
      <p:sp>
        <p:nvSpPr>
          <p:cNvPr id="3" name="Marcador de contenido 2"/>
          <p:cNvSpPr>
            <a:spLocks noGrp="1"/>
          </p:cNvSpPr>
          <p:nvPr>
            <p:ph idx="1" hasCustomPrompt="1"/>
          </p:nvPr>
        </p:nvSpPr>
        <p:spPr>
          <a:xfrm>
            <a:off x="1400102" y="2239151"/>
            <a:ext cx="4335681" cy="3634049"/>
          </a:xfrm>
          <a:prstGeom prst="rect">
            <a:avLst/>
          </a:prstGeom>
        </p:spPr>
        <p:txBody>
          <a:bodyPr>
            <a:normAutofit/>
          </a:bodyPr>
          <a:lstStyle>
            <a:lvl1pPr marL="0" indent="0">
              <a:lnSpc>
                <a:spcPct val="150000"/>
              </a:lnSpc>
              <a:buNone/>
              <a:defRPr sz="1600"/>
            </a:lvl1pPr>
            <a:lvl2pPr marL="457200" indent="0">
              <a:lnSpc>
                <a:spcPct val="150000"/>
              </a:lnSpc>
              <a:buNone/>
              <a:defRPr sz="1600"/>
            </a:lvl2pPr>
            <a:lvl3pPr>
              <a:lnSpc>
                <a:spcPct val="150000"/>
              </a:lnSpc>
              <a:defRPr sz="1600"/>
            </a:lvl3pPr>
          </a:lstStyle>
          <a:p>
            <a:pPr lvl="0"/>
            <a:r>
              <a:rPr lang="es-ES" dirty="0"/>
              <a:t>Haga clic para modificar el estilo de texto del patrón.</a:t>
            </a:r>
          </a:p>
        </p:txBody>
      </p:sp>
      <p:sp>
        <p:nvSpPr>
          <p:cNvPr id="7" name="Marcador de número de diapositiva 5">
            <a:extLst>
              <a:ext uri="{FF2B5EF4-FFF2-40B4-BE49-F238E27FC236}">
                <a16:creationId xmlns:a16="http://schemas.microsoft.com/office/drawing/2014/main" id="{DA5F44F7-0EEB-400B-AD8A-D5B9D2F16EC4}"/>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9" name="Conector recto 8">
            <a:extLst>
              <a:ext uri="{FF2B5EF4-FFF2-40B4-BE49-F238E27FC236}">
                <a16:creationId xmlns:a16="http://schemas.microsoft.com/office/drawing/2014/main" id="{64154FD7-7774-46F9-82CD-F1C3CD8D8996}"/>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1" name="Marcador de posición de imagen 2">
            <a:extLst>
              <a:ext uri="{FF2B5EF4-FFF2-40B4-BE49-F238E27FC236}">
                <a16:creationId xmlns:a16="http://schemas.microsoft.com/office/drawing/2014/main" id="{D274DBDB-B885-4768-85BC-3056D1886009}"/>
              </a:ext>
            </a:extLst>
          </p:cNvPr>
          <p:cNvSpPr>
            <a:spLocks noGrp="1"/>
          </p:cNvSpPr>
          <p:nvPr>
            <p:ph type="pic" idx="10"/>
          </p:nvPr>
        </p:nvSpPr>
        <p:spPr>
          <a:xfrm>
            <a:off x="6825672" y="987425"/>
            <a:ext cx="4608946"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ca-ES"/>
          </a:p>
        </p:txBody>
      </p:sp>
      <p:sp>
        <p:nvSpPr>
          <p:cNvPr id="13" name="Marcador de contenido 11">
            <a:extLst>
              <a:ext uri="{FF2B5EF4-FFF2-40B4-BE49-F238E27FC236}">
                <a16:creationId xmlns:a16="http://schemas.microsoft.com/office/drawing/2014/main" id="{EF5B11F9-EE2A-4636-B134-35AABDDA5DE8}"/>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270434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AE80B5A7-D855-46BA-9970-DA41BABEA69F}"/>
              </a:ext>
            </a:extLst>
          </p:cNvPr>
          <p:cNvSpPr/>
          <p:nvPr userDrawn="1"/>
        </p:nvSpPr>
        <p:spPr>
          <a:xfrm>
            <a:off x="0" y="0"/>
            <a:ext cx="6132512"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7" name="Marcador de número de diapositiva 5">
            <a:extLst>
              <a:ext uri="{FF2B5EF4-FFF2-40B4-BE49-F238E27FC236}">
                <a16:creationId xmlns:a16="http://schemas.microsoft.com/office/drawing/2014/main" id="{DA5F44F7-0EEB-400B-AD8A-D5B9D2F16EC4}"/>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sp>
        <p:nvSpPr>
          <p:cNvPr id="11" name="Marcador de posición de imagen 2">
            <a:extLst>
              <a:ext uri="{FF2B5EF4-FFF2-40B4-BE49-F238E27FC236}">
                <a16:creationId xmlns:a16="http://schemas.microsoft.com/office/drawing/2014/main" id="{D274DBDB-B885-4768-85BC-3056D1886009}"/>
              </a:ext>
            </a:extLst>
          </p:cNvPr>
          <p:cNvSpPr>
            <a:spLocks noGrp="1"/>
          </p:cNvSpPr>
          <p:nvPr>
            <p:ph type="pic" idx="10"/>
          </p:nvPr>
        </p:nvSpPr>
        <p:spPr>
          <a:xfrm>
            <a:off x="766184" y="987425"/>
            <a:ext cx="4608946"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ca-ES"/>
          </a:p>
        </p:txBody>
      </p:sp>
      <p:sp>
        <p:nvSpPr>
          <p:cNvPr id="16" name="Título 1">
            <a:extLst>
              <a:ext uri="{FF2B5EF4-FFF2-40B4-BE49-F238E27FC236}">
                <a16:creationId xmlns:a16="http://schemas.microsoft.com/office/drawing/2014/main" id="{767F2CC8-DECE-4AE5-933C-76EDD3D2A8E7}"/>
              </a:ext>
            </a:extLst>
          </p:cNvPr>
          <p:cNvSpPr>
            <a:spLocks noGrp="1"/>
          </p:cNvSpPr>
          <p:nvPr>
            <p:ph type="title" hasCustomPrompt="1"/>
          </p:nvPr>
        </p:nvSpPr>
        <p:spPr>
          <a:xfrm>
            <a:off x="6600179" y="1473575"/>
            <a:ext cx="4335680" cy="549189"/>
          </a:xfrm>
        </p:spPr>
        <p:txBody>
          <a:bodyPr/>
          <a:lstStyle>
            <a:lvl1pPr>
              <a:defRPr/>
            </a:lvl1pPr>
          </a:lstStyle>
          <a:p>
            <a:r>
              <a:rPr lang="es-ES" dirty="0"/>
              <a:t>Modificar el título</a:t>
            </a:r>
            <a:endParaRPr lang="ca-ES" dirty="0"/>
          </a:p>
        </p:txBody>
      </p:sp>
      <p:sp>
        <p:nvSpPr>
          <p:cNvPr id="17" name="Marcador de contenido 2">
            <a:extLst>
              <a:ext uri="{FF2B5EF4-FFF2-40B4-BE49-F238E27FC236}">
                <a16:creationId xmlns:a16="http://schemas.microsoft.com/office/drawing/2014/main" id="{696BE52C-CFB4-4B0D-B7C0-54E149D654EE}"/>
              </a:ext>
            </a:extLst>
          </p:cNvPr>
          <p:cNvSpPr>
            <a:spLocks noGrp="1"/>
          </p:cNvSpPr>
          <p:nvPr>
            <p:ph idx="1" hasCustomPrompt="1"/>
          </p:nvPr>
        </p:nvSpPr>
        <p:spPr>
          <a:xfrm>
            <a:off x="6600179" y="2239151"/>
            <a:ext cx="4335681" cy="3634049"/>
          </a:xfrm>
          <a:prstGeom prst="rect">
            <a:avLst/>
          </a:prstGeom>
        </p:spPr>
        <p:txBody>
          <a:bodyPr>
            <a:normAutofit/>
          </a:bodyPr>
          <a:lstStyle>
            <a:lvl1pPr marL="0" indent="0">
              <a:lnSpc>
                <a:spcPct val="150000"/>
              </a:lnSpc>
              <a:buNone/>
              <a:defRPr sz="1600"/>
            </a:lvl1pPr>
            <a:lvl2pPr marL="457200" indent="0">
              <a:lnSpc>
                <a:spcPct val="150000"/>
              </a:lnSpc>
              <a:buNone/>
              <a:defRPr sz="1600"/>
            </a:lvl2pPr>
            <a:lvl3pPr>
              <a:lnSpc>
                <a:spcPct val="150000"/>
              </a:lnSpc>
              <a:defRPr sz="1600"/>
            </a:lvl3pPr>
          </a:lstStyle>
          <a:p>
            <a:pPr lvl="0"/>
            <a:r>
              <a:rPr lang="es-ES" dirty="0"/>
              <a:t>Haga clic para modificar el estilo de texto del patrón.</a:t>
            </a:r>
          </a:p>
        </p:txBody>
      </p:sp>
      <p:cxnSp>
        <p:nvCxnSpPr>
          <p:cNvPr id="18" name="Conector recto 17">
            <a:extLst>
              <a:ext uri="{FF2B5EF4-FFF2-40B4-BE49-F238E27FC236}">
                <a16:creationId xmlns:a16="http://schemas.microsoft.com/office/drawing/2014/main" id="{B01C42A9-0842-4E45-928F-91FE4749F1F9}"/>
              </a:ext>
            </a:extLst>
          </p:cNvPr>
          <p:cNvCxnSpPr>
            <a:cxnSpLocks/>
          </p:cNvCxnSpPr>
          <p:nvPr userDrawn="1"/>
        </p:nvCxnSpPr>
        <p:spPr>
          <a:xfrm>
            <a:off x="5800078"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0" name="Marcador de contenido 11">
            <a:extLst>
              <a:ext uri="{FF2B5EF4-FFF2-40B4-BE49-F238E27FC236}">
                <a16:creationId xmlns:a16="http://schemas.microsoft.com/office/drawing/2014/main" id="{77A270EF-A624-4C8A-A10F-0C6BBB84A397}"/>
              </a:ext>
            </a:extLst>
          </p:cNvPr>
          <p:cNvSpPr>
            <a:spLocks noGrp="1"/>
          </p:cNvSpPr>
          <p:nvPr>
            <p:ph sz="quarter" idx="11" hasCustomPrompt="1"/>
          </p:nvPr>
        </p:nvSpPr>
        <p:spPr>
          <a:xfrm>
            <a:off x="6600179" y="1108385"/>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253332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AE80B5A7-D855-46BA-9970-DA41BABEA69F}"/>
              </a:ext>
            </a:extLst>
          </p:cNvPr>
          <p:cNvSpPr/>
          <p:nvPr userDrawn="1"/>
        </p:nvSpPr>
        <p:spPr>
          <a:xfrm>
            <a:off x="8996218" y="0"/>
            <a:ext cx="3195782"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7" name="Marcador de número de diapositiva 5">
            <a:extLst>
              <a:ext uri="{FF2B5EF4-FFF2-40B4-BE49-F238E27FC236}">
                <a16:creationId xmlns:a16="http://schemas.microsoft.com/office/drawing/2014/main" id="{DA5F44F7-0EEB-400B-AD8A-D5B9D2F16EC4}"/>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9" name="Conector recto 8">
            <a:extLst>
              <a:ext uri="{FF2B5EF4-FFF2-40B4-BE49-F238E27FC236}">
                <a16:creationId xmlns:a16="http://schemas.microsoft.com/office/drawing/2014/main" id="{64154FD7-7774-46F9-82CD-F1C3CD8D8996}"/>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1" name="Marcador de posición de imagen 2">
            <a:extLst>
              <a:ext uri="{FF2B5EF4-FFF2-40B4-BE49-F238E27FC236}">
                <a16:creationId xmlns:a16="http://schemas.microsoft.com/office/drawing/2014/main" id="{D274DBDB-B885-4768-85BC-3056D1886009}"/>
              </a:ext>
            </a:extLst>
          </p:cNvPr>
          <p:cNvSpPr>
            <a:spLocks noGrp="1"/>
          </p:cNvSpPr>
          <p:nvPr>
            <p:ph type="pic" idx="10"/>
          </p:nvPr>
        </p:nvSpPr>
        <p:spPr>
          <a:xfrm>
            <a:off x="9541163" y="987425"/>
            <a:ext cx="2050835"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ca-ES"/>
          </a:p>
        </p:txBody>
      </p:sp>
      <p:sp>
        <p:nvSpPr>
          <p:cNvPr id="12" name="Título 1">
            <a:extLst>
              <a:ext uri="{FF2B5EF4-FFF2-40B4-BE49-F238E27FC236}">
                <a16:creationId xmlns:a16="http://schemas.microsoft.com/office/drawing/2014/main" id="{185030A5-BD46-4F10-AAE4-5EBDE1F94724}"/>
              </a:ext>
            </a:extLst>
          </p:cNvPr>
          <p:cNvSpPr>
            <a:spLocks noGrp="1"/>
          </p:cNvSpPr>
          <p:nvPr>
            <p:ph type="title" hasCustomPrompt="1"/>
          </p:nvPr>
        </p:nvSpPr>
        <p:spPr>
          <a:xfrm>
            <a:off x="1400101" y="1473575"/>
            <a:ext cx="6884915" cy="549189"/>
          </a:xfrm>
        </p:spPr>
        <p:txBody>
          <a:bodyPr/>
          <a:lstStyle>
            <a:lvl1pPr>
              <a:defRPr/>
            </a:lvl1pPr>
          </a:lstStyle>
          <a:p>
            <a:r>
              <a:rPr lang="es-ES" dirty="0"/>
              <a:t>Modificar el título</a:t>
            </a:r>
            <a:endParaRPr lang="ca-ES" dirty="0"/>
          </a:p>
        </p:txBody>
      </p:sp>
      <p:sp>
        <p:nvSpPr>
          <p:cNvPr id="13" name="Marcador de contenido 2">
            <a:extLst>
              <a:ext uri="{FF2B5EF4-FFF2-40B4-BE49-F238E27FC236}">
                <a16:creationId xmlns:a16="http://schemas.microsoft.com/office/drawing/2014/main" id="{377A0A7C-2D6D-4BF5-A258-D9AD721E2BCC}"/>
              </a:ext>
            </a:extLst>
          </p:cNvPr>
          <p:cNvSpPr>
            <a:spLocks noGrp="1"/>
          </p:cNvSpPr>
          <p:nvPr>
            <p:ph idx="1" hasCustomPrompt="1"/>
          </p:nvPr>
        </p:nvSpPr>
        <p:spPr>
          <a:xfrm>
            <a:off x="1400102" y="2239151"/>
            <a:ext cx="6884916" cy="3634049"/>
          </a:xfrm>
          <a:prstGeom prst="rect">
            <a:avLst/>
          </a:prstGeom>
        </p:spPr>
        <p:txBody>
          <a:bodyPr/>
          <a:lstStyle>
            <a:lvl1pPr marL="0" indent="0">
              <a:buNone/>
              <a:defRPr/>
            </a:lvl1pPr>
          </a:lstStyle>
          <a:p>
            <a:pPr lvl="0"/>
            <a:r>
              <a:rPr lang="es-ES" dirty="0"/>
              <a:t>Haga clic para modificar el estilo de texto del patrón</a:t>
            </a:r>
          </a:p>
        </p:txBody>
      </p:sp>
      <p:sp>
        <p:nvSpPr>
          <p:cNvPr id="14" name="Marcador de contenido 11">
            <a:extLst>
              <a:ext uri="{FF2B5EF4-FFF2-40B4-BE49-F238E27FC236}">
                <a16:creationId xmlns:a16="http://schemas.microsoft.com/office/drawing/2014/main" id="{01BF2F7D-8F0D-47B6-B9B1-E161A1536A22}"/>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21708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7" name="Conector recto 6">
            <a:extLst>
              <a:ext uri="{FF2B5EF4-FFF2-40B4-BE49-F238E27FC236}">
                <a16:creationId xmlns:a16="http://schemas.microsoft.com/office/drawing/2014/main" id="{F1F008AB-65CD-4E4F-927C-7D02834788EF}"/>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0" name="Título 1">
            <a:extLst>
              <a:ext uri="{FF2B5EF4-FFF2-40B4-BE49-F238E27FC236}">
                <a16:creationId xmlns:a16="http://schemas.microsoft.com/office/drawing/2014/main" id="{55EE1933-8D23-4FC9-A13C-BDEF6FC9E532}"/>
              </a:ext>
            </a:extLst>
          </p:cNvPr>
          <p:cNvSpPr>
            <a:spLocks noGrp="1"/>
          </p:cNvSpPr>
          <p:nvPr>
            <p:ph type="title" hasCustomPrompt="1"/>
          </p:nvPr>
        </p:nvSpPr>
        <p:spPr>
          <a:xfrm>
            <a:off x="1400102" y="1473575"/>
            <a:ext cx="10025280" cy="549189"/>
          </a:xfrm>
        </p:spPr>
        <p:txBody>
          <a:bodyPr/>
          <a:lstStyle>
            <a:lvl1pPr>
              <a:defRPr/>
            </a:lvl1pPr>
          </a:lstStyle>
          <a:p>
            <a:r>
              <a:rPr lang="es-ES" dirty="0"/>
              <a:t>Modificar el título</a:t>
            </a:r>
            <a:endParaRPr lang="ca-ES" dirty="0"/>
          </a:p>
        </p:txBody>
      </p:sp>
      <p:sp>
        <p:nvSpPr>
          <p:cNvPr id="11" name="Marcador de contenido 2">
            <a:extLst>
              <a:ext uri="{FF2B5EF4-FFF2-40B4-BE49-F238E27FC236}">
                <a16:creationId xmlns:a16="http://schemas.microsoft.com/office/drawing/2014/main" id="{A73C5160-BBA8-43C0-BCF6-92F14EBEC6BB}"/>
              </a:ext>
            </a:extLst>
          </p:cNvPr>
          <p:cNvSpPr>
            <a:spLocks noGrp="1"/>
          </p:cNvSpPr>
          <p:nvPr>
            <p:ph idx="1" hasCustomPrompt="1"/>
          </p:nvPr>
        </p:nvSpPr>
        <p:spPr>
          <a:xfrm>
            <a:off x="1400102" y="2239151"/>
            <a:ext cx="10025282" cy="3634049"/>
          </a:xfrm>
          <a:prstGeom prst="rect">
            <a:avLst/>
          </a:prstGeom>
        </p:spPr>
        <p:txBody>
          <a:bodyPr/>
          <a:lstStyle>
            <a:lvl1pPr marL="0" indent="0">
              <a:buNone/>
              <a:defRPr/>
            </a:lvl1pPr>
          </a:lstStyle>
          <a:p>
            <a:pPr lvl="0"/>
            <a:r>
              <a:rPr lang="es-ES" dirty="0"/>
              <a:t>Haga clic para modificar el estilo de texto del patrón</a:t>
            </a:r>
          </a:p>
        </p:txBody>
      </p:sp>
      <p:sp>
        <p:nvSpPr>
          <p:cNvPr id="9" name="Marcador de contenido 11">
            <a:extLst>
              <a:ext uri="{FF2B5EF4-FFF2-40B4-BE49-F238E27FC236}">
                <a16:creationId xmlns:a16="http://schemas.microsoft.com/office/drawing/2014/main" id="{41F2B8D5-B4FE-4B6E-9C15-A34AA8B8E6F6}"/>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136586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7" name="Conector recto 6">
            <a:extLst>
              <a:ext uri="{FF2B5EF4-FFF2-40B4-BE49-F238E27FC236}">
                <a16:creationId xmlns:a16="http://schemas.microsoft.com/office/drawing/2014/main" id="{F1F008AB-65CD-4E4F-927C-7D02834788EF}"/>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9CC76193-6C0A-42D1-AD6C-658E0392D1AD}"/>
              </a:ext>
            </a:extLst>
          </p:cNvPr>
          <p:cNvSpPr/>
          <p:nvPr userDrawn="1"/>
        </p:nvSpPr>
        <p:spPr>
          <a:xfrm>
            <a:off x="1" y="3085545"/>
            <a:ext cx="12242406" cy="378959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14" name="Rectángulo: esquinas redondeadas 13">
            <a:extLst>
              <a:ext uri="{FF2B5EF4-FFF2-40B4-BE49-F238E27FC236}">
                <a16:creationId xmlns:a16="http://schemas.microsoft.com/office/drawing/2014/main" id="{F7187B17-32B1-4BF3-9425-646E9591B5F1}"/>
              </a:ext>
            </a:extLst>
          </p:cNvPr>
          <p:cNvSpPr/>
          <p:nvPr userDrawn="1"/>
        </p:nvSpPr>
        <p:spPr>
          <a:xfrm rot="10800000">
            <a:off x="4520234" y="3429055"/>
            <a:ext cx="3222000" cy="283320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t> </a:t>
            </a:r>
          </a:p>
        </p:txBody>
      </p:sp>
      <p:sp>
        <p:nvSpPr>
          <p:cNvPr id="15" name="Rectángulo: esquinas redondeadas 14">
            <a:extLst>
              <a:ext uri="{FF2B5EF4-FFF2-40B4-BE49-F238E27FC236}">
                <a16:creationId xmlns:a16="http://schemas.microsoft.com/office/drawing/2014/main" id="{FD005A8B-4A19-4DC4-8DA7-003BB62AE422}"/>
              </a:ext>
            </a:extLst>
          </p:cNvPr>
          <p:cNvSpPr/>
          <p:nvPr userDrawn="1"/>
        </p:nvSpPr>
        <p:spPr>
          <a:xfrm rot="10800000">
            <a:off x="8261078" y="3429000"/>
            <a:ext cx="3225600" cy="283320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t> </a:t>
            </a:r>
          </a:p>
        </p:txBody>
      </p:sp>
      <p:sp>
        <p:nvSpPr>
          <p:cNvPr id="16" name="Rectángulo: esquinas redondeadas 15">
            <a:extLst>
              <a:ext uri="{FF2B5EF4-FFF2-40B4-BE49-F238E27FC236}">
                <a16:creationId xmlns:a16="http://schemas.microsoft.com/office/drawing/2014/main" id="{DC53E433-FF03-4892-9817-AF2180F3D1B3}"/>
              </a:ext>
            </a:extLst>
          </p:cNvPr>
          <p:cNvSpPr/>
          <p:nvPr userDrawn="1"/>
        </p:nvSpPr>
        <p:spPr>
          <a:xfrm rot="10800000">
            <a:off x="775155" y="3429000"/>
            <a:ext cx="3226234" cy="2833255"/>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cxnSp>
        <p:nvCxnSpPr>
          <p:cNvPr id="17" name="Conector recto 16">
            <a:extLst>
              <a:ext uri="{FF2B5EF4-FFF2-40B4-BE49-F238E27FC236}">
                <a16:creationId xmlns:a16="http://schemas.microsoft.com/office/drawing/2014/main" id="{AA1E3AD6-1295-4106-BF04-A403DF8E4DE9}"/>
              </a:ext>
            </a:extLst>
          </p:cNvPr>
          <p:cNvCxnSpPr>
            <a:cxnSpLocks/>
          </p:cNvCxnSpPr>
          <p:nvPr userDrawn="1"/>
        </p:nvCxnSpPr>
        <p:spPr>
          <a:xfrm>
            <a:off x="0" y="6513369"/>
            <a:ext cx="122424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Gráfico 17">
            <a:extLst>
              <a:ext uri="{FF2B5EF4-FFF2-40B4-BE49-F238E27FC236}">
                <a16:creationId xmlns:a16="http://schemas.microsoft.com/office/drawing/2014/main" id="{9FB4725F-5D06-42C8-A2E9-8CCFBBB4D3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2107197" y="6372390"/>
            <a:ext cx="304800" cy="304800"/>
          </a:xfrm>
          <a:prstGeom prst="rect">
            <a:avLst/>
          </a:prstGeom>
        </p:spPr>
      </p:pic>
      <p:pic>
        <p:nvPicPr>
          <p:cNvPr id="19" name="Gráfico 18">
            <a:extLst>
              <a:ext uri="{FF2B5EF4-FFF2-40B4-BE49-F238E27FC236}">
                <a16:creationId xmlns:a16="http://schemas.microsoft.com/office/drawing/2014/main" id="{A8B50D71-F3C4-4545-911F-3BC55D1DC3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5943600" y="6372390"/>
            <a:ext cx="304800" cy="304800"/>
          </a:xfrm>
          <a:prstGeom prst="rect">
            <a:avLst/>
          </a:prstGeom>
        </p:spPr>
      </p:pic>
      <p:pic>
        <p:nvPicPr>
          <p:cNvPr id="20" name="Gráfico 19">
            <a:extLst>
              <a:ext uri="{FF2B5EF4-FFF2-40B4-BE49-F238E27FC236}">
                <a16:creationId xmlns:a16="http://schemas.microsoft.com/office/drawing/2014/main" id="{882F72D4-EA2E-40DB-829C-A249C7C3456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9721478" y="6360969"/>
            <a:ext cx="304800" cy="304800"/>
          </a:xfrm>
          <a:prstGeom prst="rect">
            <a:avLst/>
          </a:prstGeom>
        </p:spPr>
      </p:pic>
      <p:sp>
        <p:nvSpPr>
          <p:cNvPr id="21" name="Título 1">
            <a:extLst>
              <a:ext uri="{FF2B5EF4-FFF2-40B4-BE49-F238E27FC236}">
                <a16:creationId xmlns:a16="http://schemas.microsoft.com/office/drawing/2014/main" id="{5D843525-551D-4180-8F4C-6B65F2C65AC9}"/>
              </a:ext>
            </a:extLst>
          </p:cNvPr>
          <p:cNvSpPr>
            <a:spLocks noGrp="1"/>
          </p:cNvSpPr>
          <p:nvPr>
            <p:ph type="title" hasCustomPrompt="1"/>
          </p:nvPr>
        </p:nvSpPr>
        <p:spPr>
          <a:xfrm>
            <a:off x="1400102" y="1473575"/>
            <a:ext cx="9923680" cy="549189"/>
          </a:xfrm>
        </p:spPr>
        <p:txBody>
          <a:bodyPr/>
          <a:lstStyle>
            <a:lvl1pPr>
              <a:defRPr/>
            </a:lvl1pPr>
          </a:lstStyle>
          <a:p>
            <a:r>
              <a:rPr lang="es-ES" dirty="0"/>
              <a:t>Modificar el título</a:t>
            </a:r>
            <a:endParaRPr lang="ca-ES" dirty="0"/>
          </a:p>
        </p:txBody>
      </p:sp>
      <p:sp>
        <p:nvSpPr>
          <p:cNvPr id="22" name="Marcador de contenido 2">
            <a:extLst>
              <a:ext uri="{FF2B5EF4-FFF2-40B4-BE49-F238E27FC236}">
                <a16:creationId xmlns:a16="http://schemas.microsoft.com/office/drawing/2014/main" id="{26996E26-8600-4F91-9274-4FFEDFE5C808}"/>
              </a:ext>
            </a:extLst>
          </p:cNvPr>
          <p:cNvSpPr>
            <a:spLocks noGrp="1"/>
          </p:cNvSpPr>
          <p:nvPr>
            <p:ph idx="1" hasCustomPrompt="1"/>
          </p:nvPr>
        </p:nvSpPr>
        <p:spPr>
          <a:xfrm>
            <a:off x="1400102" y="2239152"/>
            <a:ext cx="9923680" cy="484621"/>
          </a:xfrm>
          <a:prstGeom prst="rect">
            <a:avLst/>
          </a:prstGeom>
        </p:spPr>
        <p:txBody>
          <a:bodyPr/>
          <a:lstStyle>
            <a:lvl1pPr marL="0" indent="0">
              <a:buNone/>
              <a:defRPr/>
            </a:lvl1pPr>
          </a:lstStyle>
          <a:p>
            <a:pPr lvl="0"/>
            <a:r>
              <a:rPr lang="es-ES" dirty="0"/>
              <a:t>Haga clic para modificar el estilo de texto del patrón</a:t>
            </a:r>
          </a:p>
        </p:txBody>
      </p:sp>
      <p:sp>
        <p:nvSpPr>
          <p:cNvPr id="23" name="Marcador de contenido 11">
            <a:extLst>
              <a:ext uri="{FF2B5EF4-FFF2-40B4-BE49-F238E27FC236}">
                <a16:creationId xmlns:a16="http://schemas.microsoft.com/office/drawing/2014/main" id="{170BEE31-38CC-459E-AB78-2F4BB1362BB0}"/>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87564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En blanco">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4237B06E-68EC-4477-9858-A1EF459C1547}"/>
              </a:ext>
            </a:extLst>
          </p:cNvPr>
          <p:cNvSpPr/>
          <p:nvPr userDrawn="1"/>
        </p:nvSpPr>
        <p:spPr>
          <a:xfrm>
            <a:off x="11472" y="1220143"/>
            <a:ext cx="5494789" cy="563785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4" name="Rectángulo: esquinas redondeadas 23">
            <a:extLst>
              <a:ext uri="{FF2B5EF4-FFF2-40B4-BE49-F238E27FC236}">
                <a16:creationId xmlns:a16="http://schemas.microsoft.com/office/drawing/2014/main" id="{70EF296C-98E0-4E1B-9B58-38E7C28B19E4}"/>
              </a:ext>
            </a:extLst>
          </p:cNvPr>
          <p:cNvSpPr/>
          <p:nvPr userDrawn="1"/>
        </p:nvSpPr>
        <p:spPr>
          <a:xfrm rot="10800000">
            <a:off x="4456292" y="3099940"/>
            <a:ext cx="2691610" cy="337981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5" name="Rectángulo: esquinas redondeadas 24">
            <a:extLst>
              <a:ext uri="{FF2B5EF4-FFF2-40B4-BE49-F238E27FC236}">
                <a16:creationId xmlns:a16="http://schemas.microsoft.com/office/drawing/2014/main" id="{56BC7BE6-9086-42C9-863E-5C10071562F0}"/>
              </a:ext>
            </a:extLst>
          </p:cNvPr>
          <p:cNvSpPr/>
          <p:nvPr userDrawn="1"/>
        </p:nvSpPr>
        <p:spPr>
          <a:xfrm rot="10800000">
            <a:off x="1437045" y="3102814"/>
            <a:ext cx="2691610" cy="337981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7" name="Conector recto 6">
            <a:extLst>
              <a:ext uri="{FF2B5EF4-FFF2-40B4-BE49-F238E27FC236}">
                <a16:creationId xmlns:a16="http://schemas.microsoft.com/office/drawing/2014/main" id="{F1F008AB-65CD-4E4F-927C-7D02834788EF}"/>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21" name="Título 1">
            <a:extLst>
              <a:ext uri="{FF2B5EF4-FFF2-40B4-BE49-F238E27FC236}">
                <a16:creationId xmlns:a16="http://schemas.microsoft.com/office/drawing/2014/main" id="{5D843525-551D-4180-8F4C-6B65F2C65AC9}"/>
              </a:ext>
            </a:extLst>
          </p:cNvPr>
          <p:cNvSpPr>
            <a:spLocks noGrp="1"/>
          </p:cNvSpPr>
          <p:nvPr>
            <p:ph type="title" hasCustomPrompt="1"/>
          </p:nvPr>
        </p:nvSpPr>
        <p:spPr>
          <a:xfrm>
            <a:off x="1400102" y="1473575"/>
            <a:ext cx="7152771" cy="549189"/>
          </a:xfrm>
        </p:spPr>
        <p:txBody>
          <a:bodyPr/>
          <a:lstStyle>
            <a:lvl1pPr>
              <a:defRPr/>
            </a:lvl1pPr>
          </a:lstStyle>
          <a:p>
            <a:r>
              <a:rPr lang="es-ES" dirty="0"/>
              <a:t>Modificar el título</a:t>
            </a:r>
            <a:endParaRPr lang="ca-ES" dirty="0"/>
          </a:p>
        </p:txBody>
      </p:sp>
      <p:sp>
        <p:nvSpPr>
          <p:cNvPr id="22" name="Marcador de contenido 2">
            <a:extLst>
              <a:ext uri="{FF2B5EF4-FFF2-40B4-BE49-F238E27FC236}">
                <a16:creationId xmlns:a16="http://schemas.microsoft.com/office/drawing/2014/main" id="{26996E26-8600-4F91-9274-4FFEDFE5C808}"/>
              </a:ext>
            </a:extLst>
          </p:cNvPr>
          <p:cNvSpPr>
            <a:spLocks noGrp="1"/>
          </p:cNvSpPr>
          <p:nvPr>
            <p:ph idx="1" hasCustomPrompt="1"/>
          </p:nvPr>
        </p:nvSpPr>
        <p:spPr>
          <a:xfrm>
            <a:off x="1400102" y="2239152"/>
            <a:ext cx="7152771" cy="614884"/>
          </a:xfrm>
          <a:prstGeom prst="rect">
            <a:avLst/>
          </a:prstGeom>
        </p:spPr>
        <p:txBody>
          <a:bodyPr/>
          <a:lstStyle>
            <a:lvl1pPr marL="0" indent="0">
              <a:buNone/>
              <a:defRPr/>
            </a:lvl1pPr>
          </a:lstStyle>
          <a:p>
            <a:pPr lvl="0"/>
            <a:r>
              <a:rPr lang="es-ES" dirty="0"/>
              <a:t>Haga clic para modificar el estilo de texto del patrón</a:t>
            </a:r>
          </a:p>
        </p:txBody>
      </p:sp>
      <p:sp>
        <p:nvSpPr>
          <p:cNvPr id="26" name="Marcador de posición de imagen 2">
            <a:extLst>
              <a:ext uri="{FF2B5EF4-FFF2-40B4-BE49-F238E27FC236}">
                <a16:creationId xmlns:a16="http://schemas.microsoft.com/office/drawing/2014/main" id="{67EA97D1-0B40-497A-8438-702E76D30F13}"/>
              </a:ext>
            </a:extLst>
          </p:cNvPr>
          <p:cNvSpPr>
            <a:spLocks noGrp="1"/>
          </p:cNvSpPr>
          <p:nvPr>
            <p:ph type="pic" idx="10"/>
          </p:nvPr>
        </p:nvSpPr>
        <p:spPr>
          <a:xfrm>
            <a:off x="9541163" y="987425"/>
            <a:ext cx="2050835"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ca-ES"/>
          </a:p>
        </p:txBody>
      </p:sp>
      <p:sp>
        <p:nvSpPr>
          <p:cNvPr id="11" name="Marcador de contenido 11">
            <a:extLst>
              <a:ext uri="{FF2B5EF4-FFF2-40B4-BE49-F238E27FC236}">
                <a16:creationId xmlns:a16="http://schemas.microsoft.com/office/drawing/2014/main" id="{0C140F47-A066-408E-8550-576F76C08FA5}"/>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389738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pic>
        <p:nvPicPr>
          <p:cNvPr id="3" name="Imagen 2" descr="Imagen que contiene tabla, cuarto&#10;&#10;Descripción generada automáticamente">
            <a:extLst>
              <a:ext uri="{FF2B5EF4-FFF2-40B4-BE49-F238E27FC236}">
                <a16:creationId xmlns:a16="http://schemas.microsoft.com/office/drawing/2014/main" id="{57A048EA-6177-45D8-A3D6-A7DBEB36BD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44"/>
            <a:ext cx="12192000" cy="6849756"/>
          </a:xfrm>
          <a:prstGeom prst="rect">
            <a:avLst/>
          </a:prstGeom>
        </p:spPr>
      </p:pic>
      <p:cxnSp>
        <p:nvCxnSpPr>
          <p:cNvPr id="6" name="Conector recto 5">
            <a:extLst>
              <a:ext uri="{FF2B5EF4-FFF2-40B4-BE49-F238E27FC236}">
                <a16:creationId xmlns:a16="http://schemas.microsoft.com/office/drawing/2014/main" id="{9A101C5C-9F96-44E4-9F2E-EFA13F272E1A}"/>
              </a:ext>
            </a:extLst>
          </p:cNvPr>
          <p:cNvCxnSpPr>
            <a:cxnSpLocks/>
          </p:cNvCxnSpPr>
          <p:nvPr userDrawn="1"/>
        </p:nvCxnSpPr>
        <p:spPr>
          <a:xfrm>
            <a:off x="5414154" y="3532817"/>
            <a:ext cx="6674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Marcador de contenido 11">
            <a:extLst>
              <a:ext uri="{FF2B5EF4-FFF2-40B4-BE49-F238E27FC236}">
                <a16:creationId xmlns:a16="http://schemas.microsoft.com/office/drawing/2014/main" id="{721F7989-0177-4965-86DB-27F4C3E1A6E6}"/>
              </a:ext>
            </a:extLst>
          </p:cNvPr>
          <p:cNvSpPr>
            <a:spLocks noGrp="1"/>
          </p:cNvSpPr>
          <p:nvPr>
            <p:ph sz="quarter" idx="11" hasCustomPrompt="1"/>
          </p:nvPr>
        </p:nvSpPr>
        <p:spPr>
          <a:xfrm>
            <a:off x="2958446" y="3383789"/>
            <a:ext cx="2300287" cy="297606"/>
          </a:xfrm>
        </p:spPr>
        <p:txBody>
          <a:bodyPr/>
          <a:lstStyle>
            <a:lvl1pPr algn="r">
              <a:defRPr b="1">
                <a:solidFill>
                  <a:schemeClr val="bg1"/>
                </a:solidFill>
              </a:defRPr>
            </a:lvl1pPr>
          </a:lstStyle>
          <a:p>
            <a:pPr lvl="0"/>
            <a:r>
              <a:rPr lang="es-ES" dirty="0" err="1"/>
              <a:t>Subítulo</a:t>
            </a:r>
            <a:endParaRPr lang="ca-ES" dirty="0"/>
          </a:p>
        </p:txBody>
      </p:sp>
      <p:sp>
        <p:nvSpPr>
          <p:cNvPr id="9" name="Marcador de contenido 11">
            <a:extLst>
              <a:ext uri="{FF2B5EF4-FFF2-40B4-BE49-F238E27FC236}">
                <a16:creationId xmlns:a16="http://schemas.microsoft.com/office/drawing/2014/main" id="{570B63BA-E895-4D84-A0A9-15A4C6099412}"/>
              </a:ext>
            </a:extLst>
          </p:cNvPr>
          <p:cNvSpPr>
            <a:spLocks noGrp="1"/>
          </p:cNvSpPr>
          <p:nvPr>
            <p:ph sz="quarter" idx="12" hasCustomPrompt="1"/>
          </p:nvPr>
        </p:nvSpPr>
        <p:spPr>
          <a:xfrm>
            <a:off x="3795713" y="3831568"/>
            <a:ext cx="2300287" cy="444209"/>
          </a:xfrm>
        </p:spPr>
        <p:txBody>
          <a:bodyPr>
            <a:noAutofit/>
          </a:bodyPr>
          <a:lstStyle>
            <a:lvl1pPr algn="r">
              <a:defRPr sz="3200" b="1">
                <a:solidFill>
                  <a:schemeClr val="bg1"/>
                </a:solidFill>
                <a:latin typeface="+mn-lt"/>
              </a:defRPr>
            </a:lvl1pPr>
          </a:lstStyle>
          <a:p>
            <a:pPr lvl="0"/>
            <a:r>
              <a:rPr lang="es-ES" dirty="0"/>
              <a:t>Título</a:t>
            </a:r>
            <a:endParaRPr lang="ca-ES" dirty="0"/>
          </a:p>
        </p:txBody>
      </p:sp>
    </p:spTree>
    <p:extLst>
      <p:ext uri="{BB962C8B-B14F-4D97-AF65-F5344CB8AC3E}">
        <p14:creationId xmlns:p14="http://schemas.microsoft.com/office/powerpoint/2010/main" val="289326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spTree>
    <p:extLst>
      <p:ext uri="{BB962C8B-B14F-4D97-AF65-F5344CB8AC3E}">
        <p14:creationId xmlns:p14="http://schemas.microsoft.com/office/powerpoint/2010/main" val="340501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873211"/>
            <a:ext cx="10515600" cy="817477"/>
          </a:xfrm>
          <a:prstGeom prst="rect">
            <a:avLst/>
          </a:prstGeom>
        </p:spPr>
        <p:txBody>
          <a:bodyPr vert="horz" lIns="91440" tIns="45720" rIns="91440" bIns="45720" rtlCol="0" anchor="ctr">
            <a:normAutofit/>
          </a:bodyPr>
          <a:lstStyle/>
          <a:p>
            <a:r>
              <a:rPr lang="es-ES" dirty="0"/>
              <a:t>Haga clic para modificar el estilo de título del patrón</a:t>
            </a:r>
            <a:endParaRPr lang="ca-ES"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el estilo de texto del patrón.</a:t>
            </a:r>
          </a:p>
        </p:txBody>
      </p:sp>
      <p:sp>
        <p:nvSpPr>
          <p:cNvPr id="6" name="Marcador de número de diapositiva 5"/>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spTree>
    <p:extLst>
      <p:ext uri="{BB962C8B-B14F-4D97-AF65-F5344CB8AC3E}">
        <p14:creationId xmlns:p14="http://schemas.microsoft.com/office/powerpoint/2010/main" val="1988408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6" r:id="rId4"/>
    <p:sldLayoutId id="2147483655" r:id="rId5"/>
    <p:sldLayoutId id="2147483658" r:id="rId6"/>
    <p:sldLayoutId id="2147483659" r:id="rId7"/>
    <p:sldLayoutId id="2147483657" r:id="rId8"/>
    <p:sldLayoutId id="2147483660" r:id="rId9"/>
    <p:sldLayoutId id="2147483662" r:id="rId10"/>
  </p:sldLayoutIdLst>
  <p:hf hdr="0" ftr="0" dt="0"/>
  <p:txStyles>
    <p:title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youtube.com/watch?v=BtJAsvJOlhM&amp;ab_channel=ACloudGur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3FF489-6E00-4FD3-BEDD-B285CF3549B3}"/>
              </a:ext>
            </a:extLst>
          </p:cNvPr>
          <p:cNvSpPr>
            <a:spLocks noGrp="1"/>
          </p:cNvSpPr>
          <p:nvPr>
            <p:ph type="title"/>
          </p:nvPr>
        </p:nvSpPr>
        <p:spPr/>
        <p:txBody>
          <a:bodyPr/>
          <a:lstStyle/>
          <a:p>
            <a:r>
              <a:rPr lang="es-ES" dirty="0"/>
              <a:t>Herramientas de desarrollo Cloud en AWS</a:t>
            </a:r>
            <a:br>
              <a:rPr lang="es-ES" dirty="0"/>
            </a:br>
            <a:br>
              <a:rPr lang="es-ES" dirty="0"/>
            </a:br>
            <a:r>
              <a:rPr lang="es-ES" sz="2800" dirty="0" err="1"/>
              <a:t>AWS</a:t>
            </a:r>
            <a:endParaRPr lang="es-ES" dirty="0"/>
          </a:p>
        </p:txBody>
      </p:sp>
    </p:spTree>
    <p:extLst>
      <p:ext uri="{BB962C8B-B14F-4D97-AF65-F5344CB8AC3E}">
        <p14:creationId xmlns:p14="http://schemas.microsoft.com/office/powerpoint/2010/main" val="1306905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400102" y="1452746"/>
            <a:ext cx="4969428" cy="549189"/>
          </a:xfrm>
        </p:spPr>
        <p:txBody>
          <a:bodyPr>
            <a:noAutofit/>
          </a:bodyPr>
          <a:lstStyle/>
          <a:p>
            <a:r>
              <a:rPr lang="es-ES" dirty="0"/>
              <a:t>Conexión desde la MV</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2150840"/>
            <a:ext cx="4856345" cy="4388072"/>
          </a:xfrm>
        </p:spPr>
        <p:txBody>
          <a:bodyPr>
            <a:normAutofit/>
          </a:bodyPr>
          <a:lstStyle/>
          <a:p>
            <a:pPr algn="just"/>
            <a:r>
              <a:rPr lang="es-ES" dirty="0"/>
              <a:t>2.1	Conexión a AWS desde la MV</a:t>
            </a:r>
          </a:p>
          <a:p>
            <a:pPr algn="just"/>
            <a:endParaRPr lang="es-ES" dirty="0"/>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10</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2.1</a:t>
            </a:r>
          </a:p>
        </p:txBody>
      </p:sp>
      <p:pic>
        <p:nvPicPr>
          <p:cNvPr id="8" name="Imagen 7">
            <a:extLst>
              <a:ext uri="{FF2B5EF4-FFF2-40B4-BE49-F238E27FC236}">
                <a16:creationId xmlns:a16="http://schemas.microsoft.com/office/drawing/2014/main" id="{2EC35561-F5AC-43F8-BD69-0908EB64974A}"/>
              </a:ext>
            </a:extLst>
          </p:cNvPr>
          <p:cNvPicPr>
            <a:picLocks noChangeAspect="1"/>
          </p:cNvPicPr>
          <p:nvPr/>
        </p:nvPicPr>
        <p:blipFill>
          <a:blip r:embed="rId2"/>
          <a:stretch>
            <a:fillRect/>
          </a:stretch>
        </p:blipFill>
        <p:spPr>
          <a:xfrm>
            <a:off x="7027949" y="1292726"/>
            <a:ext cx="4133403" cy="4272548"/>
          </a:xfrm>
          <a:prstGeom prst="rect">
            <a:avLst/>
          </a:prstGeom>
          <a:ln w="12700">
            <a:solidFill>
              <a:schemeClr val="tx1"/>
            </a:solidFill>
          </a:ln>
        </p:spPr>
      </p:pic>
    </p:spTree>
    <p:extLst>
      <p:ext uri="{BB962C8B-B14F-4D97-AF65-F5344CB8AC3E}">
        <p14:creationId xmlns:p14="http://schemas.microsoft.com/office/powerpoint/2010/main" val="2448797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11</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es-ES" dirty="0"/>
              <a:t>Conexión desde la VM</a:t>
            </a:r>
            <a:endParaRPr lang="ca-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2.1</a:t>
            </a:r>
          </a:p>
        </p:txBody>
      </p:sp>
      <p:sp>
        <p:nvSpPr>
          <p:cNvPr id="5" name="Marcador de contenido 2">
            <a:extLst>
              <a:ext uri="{FF2B5EF4-FFF2-40B4-BE49-F238E27FC236}">
                <a16:creationId xmlns:a16="http://schemas.microsoft.com/office/drawing/2014/main" id="{6DB3015E-CA50-49EF-9D3F-0342528D40B4}"/>
              </a:ext>
            </a:extLst>
          </p:cNvPr>
          <p:cNvSpPr>
            <a:spLocks noGrp="1"/>
          </p:cNvSpPr>
          <p:nvPr>
            <p:ph idx="1"/>
          </p:nvPr>
        </p:nvSpPr>
        <p:spPr>
          <a:xfrm>
            <a:off x="1400102" y="2256568"/>
            <a:ext cx="7325888" cy="4388072"/>
          </a:xfrm>
        </p:spPr>
        <p:txBody>
          <a:bodyPr>
            <a:normAutofit/>
          </a:bodyPr>
          <a:lstStyle/>
          <a:p>
            <a:pPr marL="285750" indent="-285750" algn="just">
              <a:buFontTx/>
              <a:buChar char="-"/>
            </a:pPr>
            <a:r>
              <a:rPr lang="es-ES" dirty="0"/>
              <a:t>Recuperando conceptos del curso de configuración de las herramientas, veremos cómo nos hemos de loguear y utilizar los recursos de Amazon desde la máquina virtual que creamos con la herramienta de Vagrant</a:t>
            </a:r>
          </a:p>
          <a:p>
            <a:pPr marL="285750" indent="-285750" algn="just">
              <a:buFontTx/>
              <a:buChar char="-"/>
            </a:pPr>
            <a:r>
              <a:rPr lang="es-ES" dirty="0"/>
              <a:t>En todo momento deberemos estar conectados a la VPN de la CCMA para poder acceder a los servicios de AWS, ya que la conexión se realiza a través del servicio externo ADFS</a:t>
            </a:r>
          </a:p>
        </p:txBody>
      </p:sp>
      <p:pic>
        <p:nvPicPr>
          <p:cNvPr id="10" name="Imagen 9">
            <a:extLst>
              <a:ext uri="{FF2B5EF4-FFF2-40B4-BE49-F238E27FC236}">
                <a16:creationId xmlns:a16="http://schemas.microsoft.com/office/drawing/2014/main" id="{4473A53F-CCCB-439C-9B05-EFCED3F2993C}"/>
              </a:ext>
            </a:extLst>
          </p:cNvPr>
          <p:cNvPicPr>
            <a:picLocks noChangeAspect="1"/>
          </p:cNvPicPr>
          <p:nvPr/>
        </p:nvPicPr>
        <p:blipFill>
          <a:blip r:embed="rId2"/>
          <a:stretch>
            <a:fillRect/>
          </a:stretch>
        </p:blipFill>
        <p:spPr>
          <a:xfrm>
            <a:off x="9257423" y="1990927"/>
            <a:ext cx="2702084" cy="2876145"/>
          </a:xfrm>
          <a:prstGeom prst="rect">
            <a:avLst/>
          </a:prstGeom>
          <a:ln w="12700">
            <a:solidFill>
              <a:schemeClr val="tx1"/>
            </a:solidFill>
          </a:ln>
        </p:spPr>
      </p:pic>
    </p:spTree>
    <p:extLst>
      <p:ext uri="{BB962C8B-B14F-4D97-AF65-F5344CB8AC3E}">
        <p14:creationId xmlns:p14="http://schemas.microsoft.com/office/powerpoint/2010/main" val="3948784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12</a:t>
            </a:fld>
            <a:endParaRPr lang="ca-ES"/>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9" y="1748169"/>
            <a:ext cx="4335680" cy="549189"/>
          </a:xfrm>
        </p:spPr>
        <p:txBody>
          <a:bodyPr>
            <a:normAutofit fontScale="90000"/>
          </a:bodyPr>
          <a:lstStyle/>
          <a:p>
            <a:r>
              <a:rPr lang="es-ES" sz="2400" dirty="0"/>
              <a:t>Práctica 1: Acceso a AWS desde VM</a:t>
            </a:r>
            <a:br>
              <a:rPr lang="es-ES" sz="2400" dirty="0"/>
            </a:br>
            <a:r>
              <a:rPr lang="es-ES" sz="2400" dirty="0"/>
              <a:t>(10 min)</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p:txBody>
          <a:bodyPr>
            <a:normAutofit lnSpcReduction="10000"/>
          </a:bodyPr>
          <a:lstStyle/>
          <a:p>
            <a:r>
              <a:rPr lang="ca-ES" dirty="0"/>
              <a:t>2.1.1</a:t>
            </a:r>
          </a:p>
        </p:txBody>
      </p:sp>
      <p:pic>
        <p:nvPicPr>
          <p:cNvPr id="3" name="Imagen 2">
            <a:extLst>
              <a:ext uri="{FF2B5EF4-FFF2-40B4-BE49-F238E27FC236}">
                <a16:creationId xmlns:a16="http://schemas.microsoft.com/office/drawing/2014/main" id="{768A0555-70EF-4A78-B8B7-580B47A44E17}"/>
              </a:ext>
            </a:extLst>
          </p:cNvPr>
          <p:cNvPicPr>
            <a:picLocks noChangeAspect="1"/>
          </p:cNvPicPr>
          <p:nvPr/>
        </p:nvPicPr>
        <p:blipFill>
          <a:blip r:embed="rId2"/>
          <a:stretch>
            <a:fillRect/>
          </a:stretch>
        </p:blipFill>
        <p:spPr>
          <a:xfrm>
            <a:off x="519855" y="1390930"/>
            <a:ext cx="5071967" cy="4076140"/>
          </a:xfrm>
          <a:prstGeom prst="rect">
            <a:avLst/>
          </a:prstGeom>
        </p:spPr>
      </p:pic>
      <p:sp>
        <p:nvSpPr>
          <p:cNvPr id="11" name="Marcador de contenido 4">
            <a:extLst>
              <a:ext uri="{FF2B5EF4-FFF2-40B4-BE49-F238E27FC236}">
                <a16:creationId xmlns:a16="http://schemas.microsoft.com/office/drawing/2014/main" id="{8A966191-C0F9-4E66-B5FD-837AD29E98BD}"/>
              </a:ext>
            </a:extLst>
          </p:cNvPr>
          <p:cNvSpPr>
            <a:spLocks noGrp="1"/>
          </p:cNvSpPr>
          <p:nvPr>
            <p:ph idx="1"/>
          </p:nvPr>
        </p:nvSpPr>
        <p:spPr>
          <a:xfrm>
            <a:off x="6238230" y="2438400"/>
            <a:ext cx="5449202" cy="4076140"/>
          </a:xfrm>
        </p:spPr>
        <p:txBody>
          <a:bodyPr>
            <a:normAutofit fontScale="77500" lnSpcReduction="20000"/>
          </a:bodyPr>
          <a:lstStyle/>
          <a:p>
            <a:pPr marL="285750" indent="-285750" algn="just">
              <a:buFontTx/>
              <a:buChar char="-"/>
            </a:pPr>
            <a:r>
              <a:rPr lang="es-ES" dirty="0"/>
              <a:t>Con una conexión SSH a la MV y conectados a la VPN usaremos el comando:</a:t>
            </a:r>
          </a:p>
          <a:p>
            <a:pPr marL="742950" lvl="1" indent="-285750" algn="just">
              <a:buFontTx/>
              <a:buChar char="-"/>
            </a:pPr>
            <a:r>
              <a:rPr lang="es-ES" i="1" dirty="0"/>
              <a:t>saml2aws configure</a:t>
            </a:r>
            <a:endParaRPr lang="es-ES" dirty="0"/>
          </a:p>
          <a:p>
            <a:pPr marL="285750" indent="-285750" algn="just">
              <a:buFontTx/>
              <a:buChar char="-"/>
            </a:pPr>
            <a:r>
              <a:rPr lang="es-ES" dirty="0"/>
              <a:t>Al formulario a continuación con</a:t>
            </a:r>
          </a:p>
          <a:p>
            <a:pPr marL="742950" lvl="1" indent="-285750" algn="just">
              <a:buFontTx/>
              <a:buChar char="-"/>
            </a:pPr>
            <a:r>
              <a:rPr lang="en-US" dirty="0"/>
              <a:t>Please choose a provider: </a:t>
            </a:r>
            <a:r>
              <a:rPr lang="en-US" b="1" dirty="0"/>
              <a:t>ADFS</a:t>
            </a:r>
          </a:p>
          <a:p>
            <a:pPr marL="742950" lvl="1" indent="-285750" algn="just">
              <a:buFontTx/>
              <a:buChar char="-"/>
            </a:pPr>
            <a:r>
              <a:rPr lang="en-US" dirty="0"/>
              <a:t>Please choose an MFA: </a:t>
            </a:r>
            <a:r>
              <a:rPr lang="en-US" b="1" dirty="0"/>
              <a:t>Auto</a:t>
            </a:r>
          </a:p>
          <a:p>
            <a:pPr marL="742950" lvl="1" indent="-285750" algn="just">
              <a:buFontTx/>
              <a:buChar char="-"/>
            </a:pPr>
            <a:r>
              <a:rPr lang="en-US" dirty="0"/>
              <a:t>AWS Profile: </a:t>
            </a:r>
            <a:r>
              <a:rPr lang="en-US" b="1" dirty="0" err="1"/>
              <a:t>saml</a:t>
            </a:r>
            <a:endParaRPr lang="en-US" b="1" dirty="0"/>
          </a:p>
          <a:p>
            <a:pPr marL="742950" lvl="1" indent="-285750" algn="just">
              <a:buFontTx/>
              <a:buChar char="-"/>
            </a:pPr>
            <a:r>
              <a:rPr lang="en-US" dirty="0"/>
              <a:t>URL: </a:t>
            </a:r>
            <a:r>
              <a:rPr lang="en-US" b="1" dirty="0"/>
              <a:t>https://adfs.ccma.cat</a:t>
            </a:r>
          </a:p>
          <a:p>
            <a:pPr marL="742950" lvl="1" indent="-285750" algn="just">
              <a:buFontTx/>
              <a:buChar char="-"/>
            </a:pPr>
            <a:r>
              <a:rPr lang="en-US" dirty="0"/>
              <a:t>Username: </a:t>
            </a:r>
            <a:r>
              <a:rPr lang="en-US" b="1" dirty="0"/>
              <a:t>ad-</a:t>
            </a:r>
            <a:r>
              <a:rPr lang="en-US" b="1" dirty="0" err="1"/>
              <a:t>ccrtv</a:t>
            </a:r>
            <a:r>
              <a:rPr lang="en-US" b="1" dirty="0"/>
              <a:t>\[nombre_usuario]</a:t>
            </a:r>
            <a:endParaRPr lang="es-ES" b="1" dirty="0"/>
          </a:p>
          <a:p>
            <a:pPr marL="285750" indent="-285750" algn="just">
              <a:buFontTx/>
              <a:buChar char="-"/>
            </a:pPr>
            <a:r>
              <a:rPr lang="es-ES" dirty="0"/>
              <a:t>Obtendremos un output como el de la imagen</a:t>
            </a:r>
          </a:p>
          <a:p>
            <a:pPr marL="285750" indent="-285750" algn="just">
              <a:buFontTx/>
              <a:buChar char="-"/>
            </a:pPr>
            <a:r>
              <a:rPr lang="es-ES" dirty="0"/>
              <a:t>A continuación ejecutaremos, introduciendo nuestras credenciales</a:t>
            </a:r>
          </a:p>
          <a:p>
            <a:pPr marL="742950" lvl="1" indent="-285750" algn="just">
              <a:buFontTx/>
              <a:buChar char="-"/>
            </a:pPr>
            <a:r>
              <a:rPr lang="es-ES" i="1" dirty="0"/>
              <a:t>saml2aws  login</a:t>
            </a:r>
            <a:r>
              <a:rPr lang="es-ES" dirty="0"/>
              <a:t> </a:t>
            </a:r>
          </a:p>
          <a:p>
            <a:pPr algn="just"/>
            <a:endParaRPr lang="en-US" b="1" dirty="0"/>
          </a:p>
        </p:txBody>
      </p:sp>
    </p:spTree>
    <p:extLst>
      <p:ext uri="{BB962C8B-B14F-4D97-AF65-F5344CB8AC3E}">
        <p14:creationId xmlns:p14="http://schemas.microsoft.com/office/powerpoint/2010/main" val="3498315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13</a:t>
            </a:fld>
            <a:endParaRPr lang="ca-ES"/>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p:txBody>
          <a:bodyPr>
            <a:normAutofit lnSpcReduction="10000"/>
          </a:bodyPr>
          <a:lstStyle/>
          <a:p>
            <a:r>
              <a:rPr lang="ca-ES" dirty="0"/>
              <a:t>2.1.1</a:t>
            </a:r>
          </a:p>
        </p:txBody>
      </p:sp>
      <p:sp>
        <p:nvSpPr>
          <p:cNvPr id="11" name="Marcador de contenido 4">
            <a:extLst>
              <a:ext uri="{FF2B5EF4-FFF2-40B4-BE49-F238E27FC236}">
                <a16:creationId xmlns:a16="http://schemas.microsoft.com/office/drawing/2014/main" id="{8A966191-C0F9-4E66-B5FD-837AD29E98BD}"/>
              </a:ext>
            </a:extLst>
          </p:cNvPr>
          <p:cNvSpPr>
            <a:spLocks noGrp="1"/>
          </p:cNvSpPr>
          <p:nvPr>
            <p:ph idx="1"/>
          </p:nvPr>
        </p:nvSpPr>
        <p:spPr>
          <a:xfrm>
            <a:off x="6222943" y="1506582"/>
            <a:ext cx="5449202" cy="5214893"/>
          </a:xfrm>
        </p:spPr>
        <p:txBody>
          <a:bodyPr>
            <a:normAutofit/>
          </a:bodyPr>
          <a:lstStyle/>
          <a:p>
            <a:pPr marL="285750" indent="-285750" algn="just">
              <a:buFontTx/>
              <a:buChar char="-"/>
            </a:pPr>
            <a:r>
              <a:rPr lang="es-ES" dirty="0"/>
              <a:t>Deberemos ahora configurar nuestro rol, de lo contrario no podremos ejecutar prácticamente ninguna acción con nuestra cuenta “a secas”:</a:t>
            </a:r>
          </a:p>
          <a:p>
            <a:pPr marL="742950" lvl="1" indent="-285750" algn="just">
              <a:buFontTx/>
              <a:buChar char="-"/>
            </a:pPr>
            <a:r>
              <a:rPr lang="es-ES" i="1" dirty="0"/>
              <a:t>nano .aws/config</a:t>
            </a:r>
          </a:p>
          <a:p>
            <a:pPr marL="742950" lvl="1" indent="-285750" algn="just">
              <a:buFontTx/>
              <a:buChar char="-"/>
            </a:pPr>
            <a:r>
              <a:rPr lang="es-ES" dirty="0"/>
              <a:t>Pegamos el siguiente texto:</a:t>
            </a:r>
          </a:p>
          <a:p>
            <a:pPr marL="285750" indent="-285750" algn="just">
              <a:buFontTx/>
              <a:buChar char="-"/>
            </a:pPr>
            <a:r>
              <a:rPr lang="es-ES" dirty="0"/>
              <a:t>Ahora ya podremos ejecutar comandos de AWS a través de </a:t>
            </a:r>
            <a:r>
              <a:rPr lang="es-ES" i="1" dirty="0"/>
              <a:t>saml2aws</a:t>
            </a:r>
            <a:r>
              <a:rPr lang="es-ES" dirty="0"/>
              <a:t> como el de la imagen usando:</a:t>
            </a:r>
          </a:p>
          <a:p>
            <a:pPr marL="742950" lvl="1" indent="-285750" algn="just">
              <a:buFontTx/>
              <a:buChar char="-"/>
            </a:pPr>
            <a:r>
              <a:rPr lang="es-ES" i="1" dirty="0"/>
              <a:t>saml2aws exec –exec-profile ccma [comando]</a:t>
            </a:r>
          </a:p>
          <a:p>
            <a:pPr marL="285750" indent="-285750" algn="just">
              <a:buFontTx/>
              <a:buChar char="-"/>
            </a:pPr>
            <a:r>
              <a:rPr lang="es-ES" dirty="0"/>
              <a:t>O directamente sobre la CLI de AWS con:</a:t>
            </a:r>
          </a:p>
          <a:p>
            <a:pPr marL="742950" lvl="1" indent="-285750" algn="just">
              <a:buFontTx/>
              <a:buChar char="-"/>
            </a:pPr>
            <a:r>
              <a:rPr lang="es-ES" i="1" dirty="0"/>
              <a:t>aws [comando] --profile [ccma]</a:t>
            </a:r>
            <a:endParaRPr lang="en-US" i="1" dirty="0"/>
          </a:p>
          <a:p>
            <a:pPr lvl="1" algn="just"/>
            <a:endParaRPr lang="en-US" sz="1200" i="1" dirty="0"/>
          </a:p>
        </p:txBody>
      </p:sp>
      <p:pic>
        <p:nvPicPr>
          <p:cNvPr id="9" name="Imagen 8">
            <a:extLst>
              <a:ext uri="{FF2B5EF4-FFF2-40B4-BE49-F238E27FC236}">
                <a16:creationId xmlns:a16="http://schemas.microsoft.com/office/drawing/2014/main" id="{9ED4FC3F-FB87-439E-98D2-B4CDA4C98522}"/>
              </a:ext>
            </a:extLst>
          </p:cNvPr>
          <p:cNvPicPr>
            <a:picLocks noChangeAspect="1"/>
          </p:cNvPicPr>
          <p:nvPr/>
        </p:nvPicPr>
        <p:blipFill>
          <a:blip r:embed="rId2"/>
          <a:stretch>
            <a:fillRect/>
          </a:stretch>
        </p:blipFill>
        <p:spPr>
          <a:xfrm>
            <a:off x="234155" y="1506582"/>
            <a:ext cx="5640034" cy="3841285"/>
          </a:xfrm>
          <a:prstGeom prst="rect">
            <a:avLst/>
          </a:prstGeom>
          <a:ln w="12700">
            <a:solidFill>
              <a:schemeClr val="tx1"/>
            </a:solidFill>
          </a:ln>
        </p:spPr>
      </p:pic>
    </p:spTree>
    <p:extLst>
      <p:ext uri="{BB962C8B-B14F-4D97-AF65-F5344CB8AC3E}">
        <p14:creationId xmlns:p14="http://schemas.microsoft.com/office/powerpoint/2010/main" val="4039370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14</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ca-ES" dirty="0"/>
              <a:t>¿</a:t>
            </a:r>
            <a:r>
              <a:rPr lang="es-ES" dirty="0"/>
              <a:t>Preguntas</a:t>
            </a:r>
            <a:r>
              <a:rPr lang="ca-ES" dirty="0"/>
              <a:t>?</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Fin Tema 2</a:t>
            </a:r>
          </a:p>
        </p:txBody>
      </p:sp>
    </p:spTree>
    <p:extLst>
      <p:ext uri="{BB962C8B-B14F-4D97-AF65-F5344CB8AC3E}">
        <p14:creationId xmlns:p14="http://schemas.microsoft.com/office/powerpoint/2010/main" val="195086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Autofit/>
          </a:bodyPr>
          <a:lstStyle/>
          <a:p>
            <a:r>
              <a:rPr lang="es-ES" u="sng" dirty="0"/>
              <a:t>SERVICIOS AWS DE LA CCMA</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lstStyle/>
          <a:p>
            <a:r>
              <a:rPr lang="es-ES" dirty="0"/>
              <a:t>3.1	EC2</a:t>
            </a:r>
          </a:p>
          <a:p>
            <a:r>
              <a:rPr lang="es-ES" dirty="0"/>
              <a:t>3.2	ElastiCache</a:t>
            </a:r>
          </a:p>
          <a:p>
            <a:r>
              <a:rPr lang="es-ES" dirty="0"/>
              <a:t>3.3	VPC</a:t>
            </a:r>
          </a:p>
          <a:p>
            <a:r>
              <a:rPr lang="es-ES" dirty="0"/>
              <a:t>3.4	CodeDeploy</a:t>
            </a:r>
          </a:p>
          <a:p>
            <a:r>
              <a:rPr lang="es-ES" dirty="0"/>
              <a:t>3.5	IAM</a:t>
            </a:r>
          </a:p>
          <a:p>
            <a:r>
              <a:rPr lang="es-ES" dirty="0"/>
              <a:t>3.6	CloudWatch</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15</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3.</a:t>
            </a:r>
          </a:p>
        </p:txBody>
      </p:sp>
      <p:pic>
        <p:nvPicPr>
          <p:cNvPr id="4098" name="Picture 2" descr="El cuaderno de Luis: Me dicen que cierran TV3">
            <a:extLst>
              <a:ext uri="{FF2B5EF4-FFF2-40B4-BE49-F238E27FC236}">
                <a16:creationId xmlns:a16="http://schemas.microsoft.com/office/drawing/2014/main" id="{D412BF46-1BA5-4D30-B7BC-137FB7373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601" y="1360217"/>
            <a:ext cx="5669115" cy="363404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27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16</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es-ES" dirty="0"/>
              <a:t>Conexión desde la VM</a:t>
            </a:r>
            <a:endParaRPr lang="ca-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3.1</a:t>
            </a:r>
          </a:p>
        </p:txBody>
      </p:sp>
      <p:sp>
        <p:nvSpPr>
          <p:cNvPr id="5" name="Marcador de contenido 2">
            <a:extLst>
              <a:ext uri="{FF2B5EF4-FFF2-40B4-BE49-F238E27FC236}">
                <a16:creationId xmlns:a16="http://schemas.microsoft.com/office/drawing/2014/main" id="{6DB3015E-CA50-49EF-9D3F-0342528D40B4}"/>
              </a:ext>
            </a:extLst>
          </p:cNvPr>
          <p:cNvSpPr>
            <a:spLocks noGrp="1"/>
          </p:cNvSpPr>
          <p:nvPr>
            <p:ph idx="1"/>
          </p:nvPr>
        </p:nvSpPr>
        <p:spPr>
          <a:xfrm>
            <a:off x="1400102" y="2256568"/>
            <a:ext cx="7325888" cy="4388072"/>
          </a:xfrm>
        </p:spPr>
        <p:txBody>
          <a:bodyPr>
            <a:normAutofit/>
          </a:bodyPr>
          <a:lstStyle/>
          <a:p>
            <a:pPr marL="285750" indent="-285750" algn="just">
              <a:buFontTx/>
              <a:buChar char="-"/>
            </a:pPr>
            <a:r>
              <a:rPr lang="es-ES" dirty="0"/>
              <a:t>Recuperando conceptos del curso de configuración de las herramientas, veremos cómo nos hemos de loguear y utilizar los recursos de Amazon desde la máquina virtual que creamos con la herramienta de Vagrant</a:t>
            </a:r>
          </a:p>
          <a:p>
            <a:pPr marL="285750" indent="-285750" algn="just">
              <a:buFontTx/>
              <a:buChar char="-"/>
            </a:pPr>
            <a:r>
              <a:rPr lang="es-ES" dirty="0"/>
              <a:t>En todo momento deberemos estar conectados a la VPN de la CCMA para poder acceder a los servicios de AWS, ya que la conexión se realiza a través del servicio externo ADFS</a:t>
            </a:r>
          </a:p>
        </p:txBody>
      </p:sp>
      <p:pic>
        <p:nvPicPr>
          <p:cNvPr id="10" name="Imagen 9">
            <a:extLst>
              <a:ext uri="{FF2B5EF4-FFF2-40B4-BE49-F238E27FC236}">
                <a16:creationId xmlns:a16="http://schemas.microsoft.com/office/drawing/2014/main" id="{4473A53F-CCCB-439C-9B05-EFCED3F2993C}"/>
              </a:ext>
            </a:extLst>
          </p:cNvPr>
          <p:cNvPicPr>
            <a:picLocks noChangeAspect="1"/>
          </p:cNvPicPr>
          <p:nvPr/>
        </p:nvPicPr>
        <p:blipFill>
          <a:blip r:embed="rId2"/>
          <a:stretch>
            <a:fillRect/>
          </a:stretch>
        </p:blipFill>
        <p:spPr>
          <a:xfrm>
            <a:off x="9257423" y="1990927"/>
            <a:ext cx="2702084" cy="2876145"/>
          </a:xfrm>
          <a:prstGeom prst="rect">
            <a:avLst/>
          </a:prstGeom>
          <a:ln w="12700">
            <a:solidFill>
              <a:schemeClr val="tx1"/>
            </a:solidFill>
          </a:ln>
        </p:spPr>
      </p:pic>
    </p:spTree>
    <p:extLst>
      <p:ext uri="{BB962C8B-B14F-4D97-AF65-F5344CB8AC3E}">
        <p14:creationId xmlns:p14="http://schemas.microsoft.com/office/powerpoint/2010/main" val="2858218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17</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ca-ES" dirty="0"/>
              <a:t>¿</a:t>
            </a:r>
            <a:r>
              <a:rPr lang="es-ES" dirty="0"/>
              <a:t>Preguntas</a:t>
            </a:r>
            <a:r>
              <a:rPr lang="ca-ES" dirty="0"/>
              <a:t>?</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Fin Tema 3</a:t>
            </a:r>
          </a:p>
        </p:txBody>
      </p:sp>
    </p:spTree>
    <p:extLst>
      <p:ext uri="{BB962C8B-B14F-4D97-AF65-F5344CB8AC3E}">
        <p14:creationId xmlns:p14="http://schemas.microsoft.com/office/powerpoint/2010/main" val="1818567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18</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ca-ES" dirty="0"/>
              <a:t>¿</a:t>
            </a:r>
            <a:r>
              <a:rPr lang="es-ES" dirty="0"/>
              <a:t>Preguntas</a:t>
            </a:r>
            <a:r>
              <a:rPr lang="ca-ES" dirty="0"/>
              <a:t>?</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Fin Curso 2</a:t>
            </a:r>
          </a:p>
        </p:txBody>
      </p:sp>
    </p:spTree>
    <p:extLst>
      <p:ext uri="{BB962C8B-B14F-4D97-AF65-F5344CB8AC3E}">
        <p14:creationId xmlns:p14="http://schemas.microsoft.com/office/powerpoint/2010/main" val="2206809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u="sng" dirty="0"/>
              <a:t>ÍNDICE DE CURSOS</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normAutofit/>
          </a:bodyPr>
          <a:lstStyle/>
          <a:p>
            <a:pPr>
              <a:lnSpc>
                <a:spcPct val="100000"/>
              </a:lnSpc>
            </a:pPr>
            <a:r>
              <a:rPr lang="es-ES" dirty="0"/>
              <a:t>0.    Preparación del entorno (1h)</a:t>
            </a:r>
          </a:p>
          <a:p>
            <a:pPr marL="342900" indent="-342900">
              <a:lnSpc>
                <a:spcPct val="100000"/>
              </a:lnSpc>
              <a:buFont typeface="Arial" panose="020B0604020202020204" pitchFamily="34" charset="0"/>
              <a:buAutoNum type="arabicPeriod"/>
            </a:pPr>
            <a:r>
              <a:rPr lang="es-ES" dirty="0"/>
              <a:t>Bitbucket (3h) </a:t>
            </a:r>
          </a:p>
          <a:p>
            <a:pPr marL="342900" indent="-342900">
              <a:lnSpc>
                <a:spcPct val="100000"/>
              </a:lnSpc>
              <a:buFont typeface="Arial" panose="020B0604020202020204" pitchFamily="34" charset="0"/>
              <a:buAutoNum type="arabicPeriod"/>
            </a:pPr>
            <a:r>
              <a:rPr lang="es-ES" b="1" dirty="0"/>
              <a:t>AWS (3h)</a:t>
            </a:r>
          </a:p>
          <a:p>
            <a:pPr marL="342900" indent="-342900">
              <a:lnSpc>
                <a:spcPct val="100000"/>
              </a:lnSpc>
              <a:buFont typeface="Arial" panose="020B0604020202020204" pitchFamily="34" charset="0"/>
              <a:buAutoNum type="arabicPeriod"/>
            </a:pPr>
            <a:r>
              <a:rPr lang="es-ES" dirty="0"/>
              <a:t>Packer (6h)</a:t>
            </a:r>
          </a:p>
          <a:p>
            <a:pPr marL="342900" indent="-342900">
              <a:lnSpc>
                <a:spcPct val="100000"/>
              </a:lnSpc>
              <a:buFont typeface="Arial" panose="020B0604020202020204" pitchFamily="34" charset="0"/>
              <a:buAutoNum type="arabicPeriod"/>
            </a:pPr>
            <a:r>
              <a:rPr lang="es-ES" dirty="0"/>
              <a:t>Ansible (12h)</a:t>
            </a:r>
          </a:p>
          <a:p>
            <a:pPr marL="342900" indent="-342900">
              <a:lnSpc>
                <a:spcPct val="100000"/>
              </a:lnSpc>
              <a:buFont typeface="Arial" panose="020B0604020202020204" pitchFamily="34" charset="0"/>
              <a:buAutoNum type="arabicPeriod"/>
            </a:pPr>
            <a:r>
              <a:rPr lang="es-ES" dirty="0"/>
              <a:t>Terraform (12h)</a:t>
            </a:r>
          </a:p>
          <a:p>
            <a:pPr marL="342900" indent="-342900">
              <a:lnSpc>
                <a:spcPct val="100000"/>
              </a:lnSpc>
              <a:buAutoNum type="arabicPeriod" startAt="6"/>
            </a:pPr>
            <a:r>
              <a:rPr lang="es-ES" dirty="0"/>
              <a:t>Jenkins (3h)</a:t>
            </a:r>
          </a:p>
          <a:p>
            <a:pPr marL="342900" indent="-342900">
              <a:lnSpc>
                <a:spcPct val="100000"/>
              </a:lnSpc>
              <a:buAutoNum type="arabicPeriod" startAt="6"/>
            </a:pPr>
            <a:endParaRPr lang="es-ES" dirty="0"/>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2</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Presentación</a:t>
            </a:r>
          </a:p>
        </p:txBody>
      </p:sp>
      <p:pic>
        <p:nvPicPr>
          <p:cNvPr id="7" name="Picture 4" descr="Corporació Catalana de Mitjans Audiovisuals (@CCMA_cat) | Twitter">
            <a:extLst>
              <a:ext uri="{FF2B5EF4-FFF2-40B4-BE49-F238E27FC236}">
                <a16:creationId xmlns:a16="http://schemas.microsoft.com/office/drawing/2014/main" id="{38C667B5-913A-4197-91A0-20A5D29A7386}"/>
              </a:ext>
            </a:extLst>
          </p:cNvPr>
          <p:cNvPicPr>
            <a:picLocks noGrp="1" noChangeAspect="1" noChangeArrowheads="1"/>
          </p:cNvPicPr>
          <p:nvPr>
            <p:ph type="pic" idx="10"/>
          </p:nvPr>
        </p:nvPicPr>
        <p:blipFill>
          <a:blip r:embed="rId2">
            <a:extLst>
              <a:ext uri="{28A0092B-C50C-407E-A947-70E740481C1C}">
                <a14:useLocalDpi xmlns:a14="http://schemas.microsoft.com/office/drawing/2010/main" val="0"/>
              </a:ext>
            </a:extLst>
          </a:blip>
          <a:srcRect l="2720" r="2720"/>
          <a:stretch>
            <a:fillRect/>
          </a:stretch>
        </p:blipFill>
        <p:spPr bwMode="auto">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87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u="sng" dirty="0"/>
              <a:t>CONTENIDO</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normAutofit/>
          </a:bodyPr>
          <a:lstStyle/>
          <a:p>
            <a:pPr marL="342900" indent="-342900">
              <a:lnSpc>
                <a:spcPct val="100000"/>
              </a:lnSpc>
              <a:buAutoNum type="arabicPeriod"/>
            </a:pPr>
            <a:r>
              <a:rPr lang="es-ES" dirty="0"/>
              <a:t>Introducción a AWS</a:t>
            </a:r>
          </a:p>
          <a:p>
            <a:pPr marL="342900" indent="-342900">
              <a:lnSpc>
                <a:spcPct val="100000"/>
              </a:lnSpc>
              <a:buAutoNum type="arabicPeriod"/>
            </a:pPr>
            <a:r>
              <a:rPr lang="es-ES" dirty="0"/>
              <a:t>Conexión y uso desde la VM</a:t>
            </a:r>
          </a:p>
          <a:p>
            <a:pPr marL="342900" indent="-342900">
              <a:lnSpc>
                <a:spcPct val="100000"/>
              </a:lnSpc>
              <a:buFont typeface="Arial" panose="020B0604020202020204" pitchFamily="34" charset="0"/>
              <a:buAutoNum type="arabicPeriod"/>
            </a:pPr>
            <a:r>
              <a:rPr lang="es-ES" dirty="0"/>
              <a:t>Servicios AWS de la CCMA</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3</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Curso 2</a:t>
            </a:r>
          </a:p>
        </p:txBody>
      </p:sp>
      <p:pic>
        <p:nvPicPr>
          <p:cNvPr id="5" name="Picture 2" descr="Introduction to Cloud Security with AWS | by Aregbesola Olumuyiwa | Data  Driven Investor | Medium">
            <a:extLst>
              <a:ext uri="{FF2B5EF4-FFF2-40B4-BE49-F238E27FC236}">
                <a16:creationId xmlns:a16="http://schemas.microsoft.com/office/drawing/2014/main" id="{F676C57E-A66E-4302-876B-406B508686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6219" y="1209395"/>
            <a:ext cx="5341258" cy="4005944"/>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72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u="sng" dirty="0"/>
              <a:t>INTRODUCCIÓN A AWS</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lstStyle/>
          <a:p>
            <a:r>
              <a:rPr lang="es-ES" dirty="0"/>
              <a:t>1.1	¿Qué es Amazon Web Services?</a:t>
            </a:r>
          </a:p>
          <a:p>
            <a:r>
              <a:rPr lang="es-ES" dirty="0"/>
              <a:t>1.2	Servicios más comunes</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4</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1.</a:t>
            </a:r>
          </a:p>
        </p:txBody>
      </p:sp>
      <p:pic>
        <p:nvPicPr>
          <p:cNvPr id="8" name="Imagen 7">
            <a:extLst>
              <a:ext uri="{FF2B5EF4-FFF2-40B4-BE49-F238E27FC236}">
                <a16:creationId xmlns:a16="http://schemas.microsoft.com/office/drawing/2014/main" id="{4EB46CF1-E1A7-45C0-B187-3C948FF9F137}"/>
              </a:ext>
            </a:extLst>
          </p:cNvPr>
          <p:cNvPicPr>
            <a:picLocks noChangeAspect="1"/>
          </p:cNvPicPr>
          <p:nvPr/>
        </p:nvPicPr>
        <p:blipFill>
          <a:blip r:embed="rId2"/>
          <a:stretch>
            <a:fillRect/>
          </a:stretch>
        </p:blipFill>
        <p:spPr>
          <a:xfrm>
            <a:off x="6904973" y="1234044"/>
            <a:ext cx="4558755" cy="4389912"/>
          </a:xfrm>
          <a:prstGeom prst="rect">
            <a:avLst/>
          </a:prstGeom>
          <a:ln w="12700">
            <a:solidFill>
              <a:schemeClr val="tx1"/>
            </a:solidFill>
          </a:ln>
        </p:spPr>
      </p:pic>
    </p:spTree>
    <p:extLst>
      <p:ext uri="{BB962C8B-B14F-4D97-AF65-F5344CB8AC3E}">
        <p14:creationId xmlns:p14="http://schemas.microsoft.com/office/powerpoint/2010/main" val="419963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5</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¿Qué es Amazon Web Services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a:xfrm>
            <a:off x="1400102" y="2239151"/>
            <a:ext cx="6884916" cy="4179066"/>
          </a:xfrm>
        </p:spPr>
        <p:txBody>
          <a:bodyPr>
            <a:normAutofit/>
          </a:bodyPr>
          <a:lstStyle/>
          <a:p>
            <a:pPr marL="285750" indent="-285750" algn="just">
              <a:buFontTx/>
              <a:buChar char="-"/>
            </a:pPr>
            <a:r>
              <a:rPr lang="es-ES" dirty="0"/>
              <a:t>Todo el mundo conoce Amazon, pero la famosa empresa de venta y distribución a domicilio, librería online e incluso streaming de películas y series es en realidad solo la punta del iceberg del gigante americano</a:t>
            </a:r>
          </a:p>
          <a:p>
            <a:pPr marL="285750" indent="-285750" algn="just">
              <a:buFontTx/>
              <a:buChar char="-"/>
            </a:pPr>
            <a:r>
              <a:rPr lang="es-ES" dirty="0"/>
              <a:t>AWS es la división más grande y más rentable de Amazon, facturó 10.000 millones de dólares en 2019 y aumenta su impacto trimestre a trimestre</a:t>
            </a:r>
          </a:p>
          <a:p>
            <a:pPr marL="285750" indent="-285750" algn="just">
              <a:buFontTx/>
              <a:buChar char="-"/>
            </a:pPr>
            <a:r>
              <a:rPr lang="es-ES" dirty="0"/>
              <a:t>AWS es un servicio de computación en la nube que ofrece multitud de funcionalidades relacionadas con la creación, despliegue y monitoreo de aplicaciones y servidores online</a:t>
            </a:r>
          </a:p>
          <a:p>
            <a:pPr marL="285750" indent="-285750" algn="just">
              <a:buFontTx/>
              <a:buChar char="-"/>
            </a:pPr>
            <a:r>
              <a:rPr lang="es-ES" dirty="0"/>
              <a:t>Con Amazon puedes usar desde los servicios más comunes como crear una API, generar una base de datos, levantar una máquina virtual remota hasta las herramientas más avanzadas como Inteligencia Artificial, traducción automática, servidores de videojuegos…</a:t>
            </a:r>
          </a:p>
          <a:p>
            <a:pPr marL="285750" indent="-285750" algn="just">
              <a:buFontTx/>
              <a:buChar char="-"/>
            </a:pPr>
            <a:r>
              <a:rPr lang="es-ES" dirty="0"/>
              <a:t>¡AWS ofrece más de 175 servicios a fecha de hoy y éstos aumentan cada vez que compruebo su número!</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1.1</a:t>
            </a:r>
          </a:p>
        </p:txBody>
      </p:sp>
    </p:spTree>
    <p:extLst>
      <p:ext uri="{BB962C8B-B14F-4D97-AF65-F5344CB8AC3E}">
        <p14:creationId xmlns:p14="http://schemas.microsoft.com/office/powerpoint/2010/main" val="2281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960979" y="1511874"/>
            <a:ext cx="4856345" cy="4388072"/>
          </a:xfrm>
        </p:spPr>
        <p:txBody>
          <a:bodyPr>
            <a:normAutofit/>
          </a:bodyPr>
          <a:lstStyle/>
          <a:p>
            <a:pPr marL="285750" indent="-285750" algn="just">
              <a:buFontTx/>
              <a:buChar char="-"/>
            </a:pPr>
            <a:r>
              <a:rPr lang="es-ES" dirty="0"/>
              <a:t>En Cloud Guru le dedicaron esta divertida canción a AWS nombrando y dando una breve explicación de sus 169 servicios a 2 de Septiembre de 2020. ¡La canción quedó desactualizada tan solo una semana después!</a:t>
            </a:r>
          </a:p>
          <a:p>
            <a:r>
              <a:rPr lang="es-ES" sz="1050" dirty="0">
                <a:hlinkClick r:id="rId2"/>
              </a:rPr>
              <a:t>https://www.youtube.com/watch?v=BtJAsvJOlhM&amp;ab_channel=ACloudGuru</a:t>
            </a:r>
            <a:endParaRPr lang="es-ES" sz="1050" dirty="0"/>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6</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1.1</a:t>
            </a:r>
          </a:p>
        </p:txBody>
      </p:sp>
      <p:pic>
        <p:nvPicPr>
          <p:cNvPr id="10" name="Imagen 9">
            <a:extLst>
              <a:ext uri="{FF2B5EF4-FFF2-40B4-BE49-F238E27FC236}">
                <a16:creationId xmlns:a16="http://schemas.microsoft.com/office/drawing/2014/main" id="{7CC35A3A-2528-4685-9A1B-55CEB0ECCC90}"/>
              </a:ext>
            </a:extLst>
          </p:cNvPr>
          <p:cNvPicPr>
            <a:picLocks noChangeAspect="1"/>
          </p:cNvPicPr>
          <p:nvPr/>
        </p:nvPicPr>
        <p:blipFill>
          <a:blip r:embed="rId3"/>
          <a:stretch>
            <a:fillRect/>
          </a:stretch>
        </p:blipFill>
        <p:spPr>
          <a:xfrm>
            <a:off x="6553827" y="1511874"/>
            <a:ext cx="5133605" cy="3834252"/>
          </a:xfrm>
          <a:prstGeom prst="rect">
            <a:avLst/>
          </a:prstGeom>
          <a:ln w="12700">
            <a:solidFill>
              <a:schemeClr val="tx1"/>
            </a:solidFill>
          </a:ln>
        </p:spPr>
      </p:pic>
    </p:spTree>
    <p:extLst>
      <p:ext uri="{BB962C8B-B14F-4D97-AF65-F5344CB8AC3E}">
        <p14:creationId xmlns:p14="http://schemas.microsoft.com/office/powerpoint/2010/main" val="3930540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400102" y="1473575"/>
            <a:ext cx="4417224" cy="549189"/>
          </a:xfrm>
        </p:spPr>
        <p:txBody>
          <a:bodyPr>
            <a:noAutofit/>
          </a:bodyPr>
          <a:lstStyle/>
          <a:p>
            <a:r>
              <a:rPr lang="es-ES" dirty="0"/>
              <a:t>Servicios más comunes</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030648" y="2213024"/>
            <a:ext cx="4856345" cy="4644975"/>
          </a:xfrm>
        </p:spPr>
        <p:txBody>
          <a:bodyPr>
            <a:normAutofit fontScale="92500" lnSpcReduction="10000"/>
          </a:bodyPr>
          <a:lstStyle/>
          <a:p>
            <a:pPr marL="285750" indent="-285750" algn="just">
              <a:buFontTx/>
              <a:buChar char="-"/>
            </a:pPr>
            <a:r>
              <a:rPr lang="es-ES" dirty="0"/>
              <a:t>De entre los cerca ya de 200 servicios que ofrece AWS, por supuesto hay una serie de servicios que han sido más populares y utilizados que otros, entre los que destacan:</a:t>
            </a:r>
          </a:p>
          <a:p>
            <a:pPr marL="742950" lvl="1" indent="-285750" algn="just">
              <a:buFontTx/>
              <a:buChar char="-"/>
            </a:pPr>
            <a:r>
              <a:rPr lang="es-ES" dirty="0"/>
              <a:t>Networking</a:t>
            </a:r>
          </a:p>
          <a:p>
            <a:pPr marL="1200150" lvl="2" indent="-285750" algn="just">
              <a:buFontTx/>
              <a:buChar char="-"/>
            </a:pPr>
            <a:r>
              <a:rPr lang="es-ES" dirty="0"/>
              <a:t>Virtual Private Cloud</a:t>
            </a:r>
          </a:p>
          <a:p>
            <a:pPr marL="1200150" lvl="2" indent="-285750" algn="just">
              <a:buFontTx/>
              <a:buChar char="-"/>
            </a:pPr>
            <a:r>
              <a:rPr lang="es-ES" dirty="0"/>
              <a:t>Route53</a:t>
            </a:r>
          </a:p>
          <a:p>
            <a:pPr marL="742950" lvl="1" indent="-285750" algn="just">
              <a:buFontTx/>
              <a:buChar char="-"/>
            </a:pPr>
            <a:r>
              <a:rPr lang="es-ES" dirty="0"/>
              <a:t>Elastic Compute</a:t>
            </a:r>
          </a:p>
          <a:p>
            <a:pPr marL="1200150" lvl="2" indent="-285750" algn="just">
              <a:buFontTx/>
              <a:buChar char="-"/>
            </a:pPr>
            <a:r>
              <a:rPr lang="es-ES" dirty="0"/>
              <a:t>ElasticIP</a:t>
            </a:r>
          </a:p>
          <a:p>
            <a:pPr marL="1200150" lvl="2" indent="-285750" algn="just">
              <a:buFontTx/>
              <a:buChar char="-"/>
            </a:pPr>
            <a:r>
              <a:rPr lang="es-ES" dirty="0"/>
              <a:t>Security Groups</a:t>
            </a:r>
          </a:p>
          <a:p>
            <a:pPr marL="1200150" lvl="2" indent="-285750" algn="just">
              <a:buFontTx/>
              <a:buChar char="-"/>
            </a:pPr>
            <a:r>
              <a:rPr lang="es-ES" dirty="0"/>
              <a:t>EC2</a:t>
            </a:r>
          </a:p>
          <a:p>
            <a:pPr marL="1200150" lvl="2" indent="-285750" algn="just">
              <a:buFontTx/>
              <a:buChar char="-"/>
            </a:pPr>
            <a:r>
              <a:rPr lang="es-ES" dirty="0"/>
              <a:t>EBS</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7</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1.2</a:t>
            </a:r>
          </a:p>
        </p:txBody>
      </p:sp>
      <p:pic>
        <p:nvPicPr>
          <p:cNvPr id="8" name="Imagen 7">
            <a:extLst>
              <a:ext uri="{FF2B5EF4-FFF2-40B4-BE49-F238E27FC236}">
                <a16:creationId xmlns:a16="http://schemas.microsoft.com/office/drawing/2014/main" id="{45E49056-C158-4E6A-A288-8E58800768E9}"/>
              </a:ext>
            </a:extLst>
          </p:cNvPr>
          <p:cNvPicPr>
            <a:picLocks noChangeAspect="1"/>
          </p:cNvPicPr>
          <p:nvPr/>
        </p:nvPicPr>
        <p:blipFill>
          <a:blip r:embed="rId2"/>
          <a:stretch>
            <a:fillRect/>
          </a:stretch>
        </p:blipFill>
        <p:spPr>
          <a:xfrm>
            <a:off x="6401108" y="1683844"/>
            <a:ext cx="5522049" cy="3490311"/>
          </a:xfrm>
          <a:prstGeom prst="rect">
            <a:avLst/>
          </a:prstGeom>
          <a:ln w="12700">
            <a:solidFill>
              <a:schemeClr val="tx1"/>
            </a:solidFill>
          </a:ln>
        </p:spPr>
      </p:pic>
    </p:spTree>
    <p:extLst>
      <p:ext uri="{BB962C8B-B14F-4D97-AF65-F5344CB8AC3E}">
        <p14:creationId xmlns:p14="http://schemas.microsoft.com/office/powerpoint/2010/main" val="161014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934548" y="1446670"/>
            <a:ext cx="4856345" cy="5411330"/>
          </a:xfrm>
        </p:spPr>
        <p:txBody>
          <a:bodyPr>
            <a:normAutofit/>
          </a:bodyPr>
          <a:lstStyle/>
          <a:p>
            <a:pPr marL="742950" lvl="1" indent="-285750" algn="just">
              <a:buFontTx/>
              <a:buChar char="-"/>
            </a:pPr>
            <a:r>
              <a:rPr lang="es-ES" dirty="0"/>
              <a:t>AutoScaling</a:t>
            </a:r>
          </a:p>
          <a:p>
            <a:pPr marL="1200150" lvl="2" indent="-285750" algn="just">
              <a:buFontTx/>
              <a:buChar char="-"/>
            </a:pPr>
            <a:r>
              <a:rPr lang="es-ES" dirty="0"/>
              <a:t>Launch Configuration</a:t>
            </a:r>
          </a:p>
          <a:p>
            <a:pPr marL="1200150" lvl="2" indent="-285750" algn="just">
              <a:buFontTx/>
              <a:buChar char="-"/>
            </a:pPr>
            <a:r>
              <a:rPr lang="es-ES" dirty="0"/>
              <a:t>AutoScaling Group</a:t>
            </a:r>
          </a:p>
          <a:p>
            <a:pPr marL="742950" lvl="1" indent="-285750" algn="just">
              <a:buFontTx/>
              <a:buChar char="-"/>
            </a:pPr>
            <a:r>
              <a:rPr lang="es-ES" dirty="0"/>
              <a:t>Load Balancing</a:t>
            </a:r>
          </a:p>
          <a:p>
            <a:pPr marL="1200150" lvl="2" indent="-285750" algn="just">
              <a:buFontTx/>
              <a:buChar char="-"/>
            </a:pPr>
            <a:r>
              <a:rPr lang="es-ES" dirty="0"/>
              <a:t>ELB</a:t>
            </a:r>
          </a:p>
          <a:p>
            <a:pPr marL="1200150" lvl="2" indent="-285750" algn="just">
              <a:buFontTx/>
              <a:buChar char="-"/>
            </a:pPr>
            <a:r>
              <a:rPr lang="es-ES" dirty="0"/>
              <a:t>ALB</a:t>
            </a:r>
          </a:p>
          <a:p>
            <a:pPr marL="742950" lvl="1" indent="-285750" algn="just">
              <a:buFontTx/>
              <a:buChar char="-"/>
            </a:pPr>
            <a:r>
              <a:rPr lang="es-ES" dirty="0"/>
              <a:t>Monitoring</a:t>
            </a:r>
          </a:p>
          <a:p>
            <a:pPr marL="1200150" lvl="2" indent="-285750" algn="just">
              <a:buFontTx/>
              <a:buChar char="-"/>
            </a:pPr>
            <a:r>
              <a:rPr lang="es-ES" dirty="0"/>
              <a:t>CloudWatch</a:t>
            </a:r>
          </a:p>
          <a:p>
            <a:pPr marL="1200150" lvl="2" indent="-285750" algn="just">
              <a:buFontTx/>
              <a:buChar char="-"/>
            </a:pPr>
            <a:r>
              <a:rPr lang="es-ES" dirty="0"/>
              <a:t>Service Inspector</a:t>
            </a:r>
          </a:p>
          <a:p>
            <a:pPr marL="742950" lvl="1" indent="-285750" algn="just">
              <a:buFontTx/>
              <a:buChar char="-"/>
            </a:pPr>
            <a:r>
              <a:rPr lang="es-ES" dirty="0"/>
              <a:t>Access Management</a:t>
            </a:r>
          </a:p>
          <a:p>
            <a:pPr marL="1200150" lvl="2" indent="-285750" algn="just">
              <a:buFontTx/>
              <a:buChar char="-"/>
            </a:pPr>
            <a:r>
              <a:rPr lang="es-ES" dirty="0"/>
              <a:t>IAM</a:t>
            </a:r>
          </a:p>
          <a:p>
            <a:pPr marL="1200150" lvl="2" indent="-285750" algn="just">
              <a:buFontTx/>
              <a:buChar char="-"/>
            </a:pPr>
            <a:r>
              <a:rPr lang="es-ES" dirty="0"/>
              <a:t>AWS CLI</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8</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1.2</a:t>
            </a:r>
          </a:p>
        </p:txBody>
      </p:sp>
      <p:pic>
        <p:nvPicPr>
          <p:cNvPr id="8" name="Imagen 7">
            <a:extLst>
              <a:ext uri="{FF2B5EF4-FFF2-40B4-BE49-F238E27FC236}">
                <a16:creationId xmlns:a16="http://schemas.microsoft.com/office/drawing/2014/main" id="{45E49056-C158-4E6A-A288-8E58800768E9}"/>
              </a:ext>
            </a:extLst>
          </p:cNvPr>
          <p:cNvPicPr>
            <a:picLocks noChangeAspect="1"/>
          </p:cNvPicPr>
          <p:nvPr/>
        </p:nvPicPr>
        <p:blipFill>
          <a:blip r:embed="rId2"/>
          <a:stretch>
            <a:fillRect/>
          </a:stretch>
        </p:blipFill>
        <p:spPr>
          <a:xfrm>
            <a:off x="6401108" y="1683844"/>
            <a:ext cx="5522049" cy="3490311"/>
          </a:xfrm>
          <a:prstGeom prst="rect">
            <a:avLst/>
          </a:prstGeom>
          <a:ln w="12700">
            <a:solidFill>
              <a:schemeClr val="tx1"/>
            </a:solidFill>
          </a:ln>
        </p:spPr>
      </p:pic>
    </p:spTree>
    <p:extLst>
      <p:ext uri="{BB962C8B-B14F-4D97-AF65-F5344CB8AC3E}">
        <p14:creationId xmlns:p14="http://schemas.microsoft.com/office/powerpoint/2010/main" val="34257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934548" y="1446670"/>
            <a:ext cx="4856345" cy="5411330"/>
          </a:xfrm>
        </p:spPr>
        <p:txBody>
          <a:bodyPr>
            <a:normAutofit/>
          </a:bodyPr>
          <a:lstStyle/>
          <a:p>
            <a:pPr marL="742950" lvl="1" indent="-285750" algn="just">
              <a:buFontTx/>
              <a:buChar char="-"/>
            </a:pPr>
            <a:r>
              <a:rPr lang="es-ES" dirty="0"/>
              <a:t>Bases de Datos</a:t>
            </a:r>
          </a:p>
          <a:p>
            <a:pPr marL="1200150" lvl="2" indent="-285750" algn="just">
              <a:buFontTx/>
              <a:buChar char="-"/>
            </a:pPr>
            <a:r>
              <a:rPr lang="es-ES" dirty="0"/>
              <a:t>Relational Databases Service (RDS)</a:t>
            </a:r>
          </a:p>
          <a:p>
            <a:pPr marL="1200150" lvl="2" indent="-285750" algn="just">
              <a:buFontTx/>
              <a:buChar char="-"/>
            </a:pPr>
            <a:r>
              <a:rPr lang="es-ES" dirty="0"/>
              <a:t>ElastiCache</a:t>
            </a:r>
          </a:p>
          <a:p>
            <a:pPr marL="1200150" lvl="2" indent="-285750" algn="just">
              <a:buFontTx/>
              <a:buChar char="-"/>
            </a:pPr>
            <a:r>
              <a:rPr lang="es-ES" dirty="0"/>
              <a:t>DynamoDB</a:t>
            </a:r>
          </a:p>
          <a:p>
            <a:pPr marL="742950" lvl="1" indent="-285750" algn="just">
              <a:buFontTx/>
              <a:buChar char="-"/>
            </a:pPr>
            <a:r>
              <a:rPr lang="es-ES" dirty="0"/>
              <a:t>Storage</a:t>
            </a:r>
          </a:p>
          <a:p>
            <a:pPr marL="1200150" lvl="2" indent="-285750" algn="just">
              <a:buFontTx/>
              <a:buChar char="-"/>
            </a:pPr>
            <a:r>
              <a:rPr lang="es-ES" dirty="0"/>
              <a:t>Simple Storage Service (S3)</a:t>
            </a:r>
          </a:p>
          <a:p>
            <a:pPr marL="1200150" lvl="2" indent="-285750" algn="just">
              <a:buFontTx/>
              <a:buChar char="-"/>
            </a:pPr>
            <a:r>
              <a:rPr lang="es-ES" dirty="0"/>
              <a:t>Elastic File System (EFS)</a:t>
            </a:r>
          </a:p>
          <a:p>
            <a:pPr marL="742950" lvl="1" indent="-285750" algn="just">
              <a:buFontTx/>
              <a:buChar char="-"/>
            </a:pPr>
            <a:r>
              <a:rPr lang="es-ES" dirty="0"/>
              <a:t>Funciones en la nube (FaaS)</a:t>
            </a:r>
          </a:p>
          <a:p>
            <a:pPr marL="1200150" lvl="2" indent="-285750" algn="just">
              <a:buFontTx/>
              <a:buChar char="-"/>
            </a:pPr>
            <a:r>
              <a:rPr lang="es-ES" dirty="0"/>
              <a:t>Lambda</a:t>
            </a:r>
          </a:p>
          <a:p>
            <a:pPr marL="1200150" lvl="2" indent="-285750" algn="just">
              <a:buFontTx/>
              <a:buChar char="-"/>
            </a:pPr>
            <a:r>
              <a:rPr lang="es-ES" dirty="0"/>
              <a:t>Api Gateway</a:t>
            </a:r>
          </a:p>
          <a:p>
            <a:pPr lvl="2" algn="just"/>
            <a:r>
              <a:rPr lang="es-ES" dirty="0"/>
              <a:t>…</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9</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1.2</a:t>
            </a:r>
          </a:p>
        </p:txBody>
      </p:sp>
      <p:pic>
        <p:nvPicPr>
          <p:cNvPr id="8" name="Imagen 7">
            <a:extLst>
              <a:ext uri="{FF2B5EF4-FFF2-40B4-BE49-F238E27FC236}">
                <a16:creationId xmlns:a16="http://schemas.microsoft.com/office/drawing/2014/main" id="{45E49056-C158-4E6A-A288-8E58800768E9}"/>
              </a:ext>
            </a:extLst>
          </p:cNvPr>
          <p:cNvPicPr>
            <a:picLocks noChangeAspect="1"/>
          </p:cNvPicPr>
          <p:nvPr/>
        </p:nvPicPr>
        <p:blipFill>
          <a:blip r:embed="rId2"/>
          <a:stretch>
            <a:fillRect/>
          </a:stretch>
        </p:blipFill>
        <p:spPr>
          <a:xfrm>
            <a:off x="6401108" y="1683844"/>
            <a:ext cx="5522049" cy="3490311"/>
          </a:xfrm>
          <a:prstGeom prst="rect">
            <a:avLst/>
          </a:prstGeom>
          <a:ln w="12700">
            <a:solidFill>
              <a:schemeClr val="tx1"/>
            </a:solidFill>
          </a:ln>
        </p:spPr>
      </p:pic>
    </p:spTree>
    <p:extLst>
      <p:ext uri="{BB962C8B-B14F-4D97-AF65-F5344CB8AC3E}">
        <p14:creationId xmlns:p14="http://schemas.microsoft.com/office/powerpoint/2010/main" val="1041398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rning plantilla Castellà  -  Solo lectura" id="{537432A8-DD7F-44B0-B135-8641DAF0BB50}" vid="{C5B3549F-ABF3-40F3-8A0E-0A6657D3164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3477CBD4C6CB4FBD379D4D02B2C9F1" ma:contentTypeVersion="7" ma:contentTypeDescription="Create a new document." ma:contentTypeScope="" ma:versionID="e52b0fca996f618b745ce64851f614fd">
  <xsd:schema xmlns:xsd="http://www.w3.org/2001/XMLSchema" xmlns:xs="http://www.w3.org/2001/XMLSchema" xmlns:p="http://schemas.microsoft.com/office/2006/metadata/properties" xmlns:ns2="9e9454b4-51c0-45d6-b250-bdd7e509af23" targetNamespace="http://schemas.microsoft.com/office/2006/metadata/properties" ma:root="true" ma:fieldsID="1cad610c496d18b47ad4f62e20e81023" ns2:_="">
    <xsd:import namespace="9e9454b4-51c0-45d6-b250-bdd7e509af2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9454b4-51c0-45d6-b250-bdd7e509af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3BAE8-E461-49ED-9079-5EF91E7376F8}">
  <ds:schemaRefs>
    <ds:schemaRef ds:uri="http://purl.org/dc/elements/1.1/"/>
    <ds:schemaRef ds:uri="http://schemas.microsoft.com/office/infopath/2007/PartnerControls"/>
    <ds:schemaRef ds:uri="http://purl.org/dc/terms/"/>
    <ds:schemaRef ds:uri="http://purl.org/dc/dcmitype/"/>
    <ds:schemaRef ds:uri="http://schemas.microsoft.com/office/2006/documentManagement/types"/>
    <ds:schemaRef ds:uri="http://schemas.openxmlformats.org/package/2006/metadata/core-properties"/>
    <ds:schemaRef ds:uri="http://www.w3.org/XML/1998/namespace"/>
    <ds:schemaRef ds:uri="9e9454b4-51c0-45d6-b250-bdd7e509af23"/>
    <ds:schemaRef ds:uri="http://schemas.microsoft.com/office/2006/metadata/properties"/>
  </ds:schemaRefs>
</ds:datastoreItem>
</file>

<file path=customXml/itemProps2.xml><?xml version="1.0" encoding="utf-8"?>
<ds:datastoreItem xmlns:ds="http://schemas.openxmlformats.org/officeDocument/2006/customXml" ds:itemID="{5EB15170-D293-4829-A2DE-DAE27A7AEA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9454b4-51c0-45d6-b250-bdd7e509af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C38641-5F87-452D-A890-F9D31ECD24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Learning plantilla</Template>
  <TotalTime>5449</TotalTime>
  <Words>782</Words>
  <Application>Microsoft Office PowerPoint</Application>
  <PresentationFormat>Panorámica</PresentationFormat>
  <Paragraphs>128</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Calibri Light</vt:lpstr>
      <vt:lpstr>Grotesque Light</vt:lpstr>
      <vt:lpstr>Tema de Office</vt:lpstr>
      <vt:lpstr>Herramientas de desarrollo Cloud en AWS  AWS</vt:lpstr>
      <vt:lpstr>ÍNDICE DE CURSOS</vt:lpstr>
      <vt:lpstr>CONTENIDO</vt:lpstr>
      <vt:lpstr>INTRODUCCIÓN A AWS</vt:lpstr>
      <vt:lpstr>¿Qué es Amazon Web Services</vt:lpstr>
      <vt:lpstr>Presentación de PowerPoint</vt:lpstr>
      <vt:lpstr>Servicios más comunes</vt:lpstr>
      <vt:lpstr>Presentación de PowerPoint</vt:lpstr>
      <vt:lpstr>Presentación de PowerPoint</vt:lpstr>
      <vt:lpstr>Conexión desde la MV</vt:lpstr>
      <vt:lpstr>Conexión desde la VM</vt:lpstr>
      <vt:lpstr>Práctica 1: Acceso a AWS desde VM (10 min)</vt:lpstr>
      <vt:lpstr>Presentación de PowerPoint</vt:lpstr>
      <vt:lpstr>¿Preguntas?</vt:lpstr>
      <vt:lpstr>SERVICIOS AWS DE LA CCMA</vt:lpstr>
      <vt:lpstr>Conexión desde la VM</vt:lpstr>
      <vt:lpstr>¿Preguntas?</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Enterprise for Developers</dc:title>
  <dc:creator>Izhan Hernández Horna</dc:creator>
  <cp:lastModifiedBy>Izhan Hernández Horna</cp:lastModifiedBy>
  <cp:revision>273</cp:revision>
  <dcterms:created xsi:type="dcterms:W3CDTF">2020-07-18T07:43:49Z</dcterms:created>
  <dcterms:modified xsi:type="dcterms:W3CDTF">2020-09-26T23:06:50Z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0x010100043477CBD4C6CB4FBD379D4D02B2C9F1</vt:lpwstr>
  </property>
  <property fmtid="{D5CDD505-2E9C-101B-9397-08002B2CF9AE}" pid="3" name="_dlc_DocIdItemGuid">
    <vt:lpwstr>e5e6152f-25b7-400c-8999-d1a63e43397e</vt:lpwstr>
  </property>
</Properties>
</file>