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3" r:id="rId6"/>
    <p:sldId id="264" r:id="rId7"/>
    <p:sldId id="265" r:id="rId8"/>
    <p:sldId id="334" r:id="rId9"/>
    <p:sldId id="333" r:id="rId10"/>
    <p:sldId id="338" r:id="rId11"/>
    <p:sldId id="335" r:id="rId12"/>
    <p:sldId id="336" r:id="rId13"/>
    <p:sldId id="339" r:id="rId14"/>
    <p:sldId id="340" r:id="rId15"/>
    <p:sldId id="337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61" r:id="rId27"/>
    <p:sldId id="351" r:id="rId28"/>
    <p:sldId id="352" r:id="rId29"/>
    <p:sldId id="354" r:id="rId30"/>
    <p:sldId id="353" r:id="rId31"/>
    <p:sldId id="355" r:id="rId32"/>
    <p:sldId id="356" r:id="rId33"/>
    <p:sldId id="357" r:id="rId34"/>
    <p:sldId id="358" r:id="rId35"/>
    <p:sldId id="359" r:id="rId36"/>
    <p:sldId id="360" r:id="rId37"/>
    <p:sldId id="267" r:id="rId38"/>
  </p:sldIdLst>
  <p:sldSz cx="12192000" cy="6858000"/>
  <p:notesSz cx="6858000" cy="161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Sanz Samper" initials="ASS" lastIdx="2" clrIdx="0">
    <p:extLst>
      <p:ext uri="{19B8F6BF-5375-455C-9EA6-DF929625EA0E}">
        <p15:presenceInfo xmlns:p15="http://schemas.microsoft.com/office/powerpoint/2012/main" userId="S-1-5-21-54657033-537596843-1705772192-1183" providerId="AD"/>
      </p:ext>
    </p:extLst>
  </p:cmAuthor>
  <p:cmAuthor id="2" name="David Martínez Ferrer" initials="DMF" lastIdx="27" clrIdx="1">
    <p:extLst>
      <p:ext uri="{19B8F6BF-5375-455C-9EA6-DF929625EA0E}">
        <p15:presenceInfo xmlns:p15="http://schemas.microsoft.com/office/powerpoint/2012/main" userId="S::dmartinez@trentia.es::acfe3066-e3dd-4dcb-89b8-6476aad28739" providerId="AD"/>
      </p:ext>
    </p:extLst>
  </p:cmAuthor>
  <p:cmAuthor id="3" name="Rubén Claramunt Vicente" initials="RCV" lastIdx="3" clrIdx="2">
    <p:extLst>
      <p:ext uri="{19B8F6BF-5375-455C-9EA6-DF929625EA0E}">
        <p15:presenceInfo xmlns:p15="http://schemas.microsoft.com/office/powerpoint/2012/main" userId="S::rclaramunt@trentia.es::cd76f3ee-d704-4424-b6b0-90d695066b34" providerId="AD"/>
      </p:ext>
    </p:extLst>
  </p:cmAuthor>
  <p:cmAuthor id="4" name="Izhan Hernández Horna" initials="IHH" lastIdx="25" clrIdx="3">
    <p:extLst>
      <p:ext uri="{19B8F6BF-5375-455C-9EA6-DF929625EA0E}">
        <p15:presenceInfo xmlns:p15="http://schemas.microsoft.com/office/powerpoint/2012/main" userId="Izhan Hernández Ho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9"/>
    <a:srgbClr val="F6F6F6"/>
    <a:srgbClr val="F2F2F2"/>
    <a:srgbClr val="F1DDDE"/>
    <a:srgbClr val="D8D8D8"/>
    <a:srgbClr val="A7AFBC"/>
    <a:srgbClr val="E62C39"/>
    <a:srgbClr val="8AC449"/>
    <a:srgbClr val="1EBCD4"/>
    <a:srgbClr val="FE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6F16B2D-A50E-4867-B037-D618F4985C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08B7A-0984-405A-AB8D-2E53C86AA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D7FE-CDC8-4763-B0C2-7F2E10BA6EE1}" type="datetimeFigureOut">
              <a:rPr lang="ca-ES" smtClean="0"/>
              <a:t>28/9/2020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79A595-CCF8-4790-B6A5-ABB6272B6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D142-F96B-454A-AC7F-8C87EF41E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5A69-A502-4D3E-9324-E42FCDCF3AA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0678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DEA0-BD61-4A4C-AAFB-420A3EF0FDAC}" type="datetimeFigureOut">
              <a:rPr lang="ca-ES" smtClean="0"/>
              <a:t>28/9/2020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DA46-11D1-430E-8C1E-5C871D9396D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478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1281812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12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s://twitter.com/TrentiaLearning" TargetMode="External"/><Relationship Id="rId5" Type="http://schemas.openxmlformats.org/officeDocument/2006/relationships/hyperlink" Target="https://www.instagram.com/trentiaoficial/" TargetMode="External"/><Relationship Id="rId10" Type="http://schemas.openxmlformats.org/officeDocument/2006/relationships/image" Target="../media/image10.svg"/><Relationship Id="rId4" Type="http://schemas.openxmlformats.org/officeDocument/2006/relationships/hyperlink" Target="mailto:learning@trentia.net" TargetMode="Externa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D39D0E8-3547-466D-898D-504CF7E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882447"/>
            <a:ext cx="5008417" cy="2350280"/>
          </a:xfrm>
        </p:spPr>
        <p:txBody>
          <a:bodyPr>
            <a:noAutofit/>
          </a:bodyPr>
          <a:lstStyle>
            <a:lvl1pPr>
              <a:defRPr sz="4800">
                <a:solidFill>
                  <a:srgbClr val="E62D39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78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94AF67-3FA9-4940-A59C-79066E0D13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83" y="0"/>
            <a:ext cx="8969617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2ACD48-0696-4736-A3D3-E248FF71E505}"/>
              </a:ext>
            </a:extLst>
          </p:cNvPr>
          <p:cNvSpPr/>
          <p:nvPr userDrawn="1"/>
        </p:nvSpPr>
        <p:spPr>
          <a:xfrm>
            <a:off x="0" y="0"/>
            <a:ext cx="32223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42900" dist="254000" dir="5400000" sx="96000" sy="96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9B750C-E5D5-4724-8D7D-0E716A6549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53" y="1896109"/>
            <a:ext cx="556396" cy="5972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BC17A3-724C-4FBC-9C05-85FC9006DB7E}"/>
              </a:ext>
            </a:extLst>
          </p:cNvPr>
          <p:cNvSpPr txBox="1"/>
          <p:nvPr userDrawn="1"/>
        </p:nvSpPr>
        <p:spPr>
          <a:xfrm>
            <a:off x="190139" y="77512"/>
            <a:ext cx="2738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¿En que podemos ayudarte?</a:t>
            </a:r>
            <a:endParaRPr lang="ca-ES" sz="4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5AB88-1C3C-4777-9D8A-873AE33FCAFA}"/>
              </a:ext>
            </a:extLst>
          </p:cNvPr>
          <p:cNvSpPr/>
          <p:nvPr userDrawn="1"/>
        </p:nvSpPr>
        <p:spPr>
          <a:xfrm>
            <a:off x="246329" y="2695080"/>
            <a:ext cx="2738803" cy="252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Trentia</a:t>
            </a:r>
            <a:r>
              <a:rPr lang="ca-ES" sz="1400" b="1" dirty="0">
                <a:solidFill>
                  <a:srgbClr val="E62D39"/>
                </a:solidFill>
                <a:cs typeface="Arial" panose="020B0604020202020204" pitchFamily="34" charset="0"/>
              </a:rPr>
              <a:t> </a:t>
            </a: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Consulting</a:t>
            </a:r>
            <a:endParaRPr lang="ca-ES" sz="1400" b="1" dirty="0">
              <a:solidFill>
                <a:srgbClr val="E62D3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Calle Rocafort 241-243 4t 5a</a:t>
            </a: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08029 Barcelona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Tel. (+34) 934 19 88 64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Fax. (+34) 934 19 35 71</a:t>
            </a:r>
            <a:b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</a:b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ca-ES" sz="1400" dirty="0"/>
              <a:t>www.trentialearning.net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ca-E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learning@trentia.net</a:t>
            </a:r>
            <a:endParaRPr lang="es-E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áfico 9">
            <a:hlinkClick r:id="rId5"/>
            <a:extLst>
              <a:ext uri="{FF2B5EF4-FFF2-40B4-BE49-F238E27FC236}">
                <a16:creationId xmlns:a16="http://schemas.microsoft.com/office/drawing/2014/main" id="{E9520236-465B-4913-AAF0-4128E837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388" y="5968326"/>
            <a:ext cx="216000" cy="216000"/>
          </a:xfrm>
          <a:prstGeom prst="rect">
            <a:avLst/>
          </a:prstGeom>
        </p:spPr>
      </p:pic>
      <p:pic>
        <p:nvPicPr>
          <p:cNvPr id="11" name="Gráfico 10">
            <a:hlinkClick r:id="rId8"/>
            <a:extLst>
              <a:ext uri="{FF2B5EF4-FFF2-40B4-BE49-F238E27FC236}">
                <a16:creationId xmlns:a16="http://schemas.microsoft.com/office/drawing/2014/main" id="{B27E71F2-9ED3-4653-9C15-1F864830730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796" y="5950038"/>
            <a:ext cx="216000" cy="216000"/>
          </a:xfrm>
          <a:prstGeom prst="rect">
            <a:avLst/>
          </a:prstGeom>
        </p:spPr>
      </p:pic>
      <p:pic>
        <p:nvPicPr>
          <p:cNvPr id="12" name="Imagen 11">
            <a:hlinkClick r:id="rId11"/>
            <a:extLst>
              <a:ext uri="{FF2B5EF4-FFF2-40B4-BE49-F238E27FC236}">
                <a16:creationId xmlns:a16="http://schemas.microsoft.com/office/drawing/2014/main" id="{F4FE13D8-695B-4584-B06A-5CFFCD94888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592" y="596832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825672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F5B11F9-EE2A-4636-B134-35AABDDA5D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043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0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66184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67F2CC8-DECE-4AE5-933C-76EDD3D2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0179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96BE52C-CFB4-4B0D-B7C0-54E149D654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179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01C42A9-0842-4E45-928F-91FE4749F1F9}"/>
              </a:ext>
            </a:extLst>
          </p:cNvPr>
          <p:cNvCxnSpPr>
            <a:cxnSpLocks/>
          </p:cNvCxnSpPr>
          <p:nvPr userDrawn="1"/>
        </p:nvCxnSpPr>
        <p:spPr>
          <a:xfrm>
            <a:off x="5800078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11">
            <a:extLst>
              <a:ext uri="{FF2B5EF4-FFF2-40B4-BE49-F238E27FC236}">
                <a16:creationId xmlns:a16="http://schemas.microsoft.com/office/drawing/2014/main" id="{77A270EF-A624-4C8A-A10F-0C6BBB84A39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0179" y="1108385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33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8996218" y="0"/>
            <a:ext cx="31957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85030A5-BD46-4F10-AAE4-5EBDE1F94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1" y="1473575"/>
            <a:ext cx="6884915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77A0A7C-2D6D-4BF5-A258-D9AD721E2B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6884916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01BF2F7D-8F0D-47B6-B9B1-E161A1536A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70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55EE1933-8D23-4FC9-A13C-BDEF6FC9E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100252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73C5160-BBA8-43C0-BCF6-92F14EBEC6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10025282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41F2B8D5-B4FE-4B6E-9C15-A34AA8B8E6F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658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C76193-6C0A-42D1-AD6C-658E0392D1AD}"/>
              </a:ext>
            </a:extLst>
          </p:cNvPr>
          <p:cNvSpPr/>
          <p:nvPr userDrawn="1"/>
        </p:nvSpPr>
        <p:spPr>
          <a:xfrm>
            <a:off x="1" y="3085545"/>
            <a:ext cx="12242406" cy="37895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187B17-32B1-4BF3-9425-646E9591B5F1}"/>
              </a:ext>
            </a:extLst>
          </p:cNvPr>
          <p:cNvSpPr/>
          <p:nvPr userDrawn="1"/>
        </p:nvSpPr>
        <p:spPr>
          <a:xfrm rot="10800000">
            <a:off x="4520234" y="3429055"/>
            <a:ext cx="32220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D005A8B-4A19-4DC4-8DA7-003BB62AE422}"/>
              </a:ext>
            </a:extLst>
          </p:cNvPr>
          <p:cNvSpPr/>
          <p:nvPr userDrawn="1"/>
        </p:nvSpPr>
        <p:spPr>
          <a:xfrm rot="10800000">
            <a:off x="8261078" y="3429000"/>
            <a:ext cx="32256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53E433-FF03-4892-9817-AF2180F3D1B3}"/>
              </a:ext>
            </a:extLst>
          </p:cNvPr>
          <p:cNvSpPr/>
          <p:nvPr userDrawn="1"/>
        </p:nvSpPr>
        <p:spPr>
          <a:xfrm rot="10800000">
            <a:off x="775155" y="3429000"/>
            <a:ext cx="3226234" cy="2833255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A1E3AD6-1295-4106-BF04-A403DF8E4DE9}"/>
              </a:ext>
            </a:extLst>
          </p:cNvPr>
          <p:cNvCxnSpPr>
            <a:cxnSpLocks/>
          </p:cNvCxnSpPr>
          <p:nvPr userDrawn="1"/>
        </p:nvCxnSpPr>
        <p:spPr>
          <a:xfrm>
            <a:off x="0" y="6513369"/>
            <a:ext cx="12242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B4725F-5D06-42C8-A2E9-8CCFBBB4D3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07197" y="6372390"/>
            <a:ext cx="304800" cy="3048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8B50D71-F3C4-4545-911F-3BC55D1DC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943600" y="6372390"/>
            <a:ext cx="304800" cy="3048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82F72D4-EA2E-40DB-829C-A249C7C34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721478" y="6360969"/>
            <a:ext cx="304800" cy="3048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9923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9923680" cy="484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Marcador de contenido 11">
            <a:extLst>
              <a:ext uri="{FF2B5EF4-FFF2-40B4-BE49-F238E27FC236}">
                <a16:creationId xmlns:a16="http://schemas.microsoft.com/office/drawing/2014/main" id="{170BEE31-38CC-459E-AB78-2F4BB1362B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756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237B06E-68EC-4477-9858-A1EF459C1547}"/>
              </a:ext>
            </a:extLst>
          </p:cNvPr>
          <p:cNvSpPr/>
          <p:nvPr userDrawn="1"/>
        </p:nvSpPr>
        <p:spPr>
          <a:xfrm>
            <a:off x="11472" y="1220143"/>
            <a:ext cx="5494789" cy="56378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EF296C-98E0-4E1B-9B58-38E7C28B19E4}"/>
              </a:ext>
            </a:extLst>
          </p:cNvPr>
          <p:cNvSpPr/>
          <p:nvPr userDrawn="1"/>
        </p:nvSpPr>
        <p:spPr>
          <a:xfrm rot="10800000">
            <a:off x="4456292" y="3099940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6BC7BE6-9086-42C9-863E-5C10071562F0}"/>
              </a:ext>
            </a:extLst>
          </p:cNvPr>
          <p:cNvSpPr/>
          <p:nvPr userDrawn="1"/>
        </p:nvSpPr>
        <p:spPr>
          <a:xfrm rot="10800000">
            <a:off x="1437045" y="3102814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7152771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7152771" cy="614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Marcador de posición de imagen 2">
            <a:extLst>
              <a:ext uri="{FF2B5EF4-FFF2-40B4-BE49-F238E27FC236}">
                <a16:creationId xmlns:a16="http://schemas.microsoft.com/office/drawing/2014/main" id="{67EA97D1-0B40-497A-8438-702E76D30F1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1" name="Marcador de contenido 11">
            <a:extLst>
              <a:ext uri="{FF2B5EF4-FFF2-40B4-BE49-F238E27FC236}">
                <a16:creationId xmlns:a16="http://schemas.microsoft.com/office/drawing/2014/main" id="{0C140F47-A066-408E-8550-576F76C08F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73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pic>
        <p:nvPicPr>
          <p:cNvPr id="3" name="Imagen 2" descr="Imagen que contiene tabla, cuarto&#10;&#10;Descripción generada automáticamente">
            <a:extLst>
              <a:ext uri="{FF2B5EF4-FFF2-40B4-BE49-F238E27FC236}">
                <a16:creationId xmlns:a16="http://schemas.microsoft.com/office/drawing/2014/main" id="{57A048EA-6177-45D8-A3D6-A7DBEB36B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"/>
            <a:ext cx="12192000" cy="684975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101C5C-9F96-44E4-9F2E-EFA13F272E1A}"/>
              </a:ext>
            </a:extLst>
          </p:cNvPr>
          <p:cNvCxnSpPr>
            <a:cxnSpLocks/>
          </p:cNvCxnSpPr>
          <p:nvPr userDrawn="1"/>
        </p:nvCxnSpPr>
        <p:spPr>
          <a:xfrm>
            <a:off x="5414154" y="3532817"/>
            <a:ext cx="667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11">
            <a:extLst>
              <a:ext uri="{FF2B5EF4-FFF2-40B4-BE49-F238E27FC236}">
                <a16:creationId xmlns:a16="http://schemas.microsoft.com/office/drawing/2014/main" id="{721F7989-0177-4965-86DB-27F4C3E1A6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58446" y="3383789"/>
            <a:ext cx="2300287" cy="297606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570B63BA-E895-4D84-A0A9-15A4C60994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5713" y="3831568"/>
            <a:ext cx="2300287" cy="444209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932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50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873211"/>
            <a:ext cx="10515600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84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5" r:id="rId5"/>
    <p:sldLayoutId id="2147483658" r:id="rId6"/>
    <p:sldLayoutId id="2147483659" r:id="rId7"/>
    <p:sldLayoutId id="2147483657" r:id="rId8"/>
    <p:sldLayoutId id="2147483660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fs.ccma.cat/adfs/ls/IdpInitiatedSignon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gnin.aws.amazon.com/switchrole?roleName=ccmaSECAlabsRol&amp;account=ccma-seca-labs&amp;displayName=seca-lab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itbucket.ccma.cat/projects/SLAB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icrosoft.com/en-us/download/details.aspx?id=546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vagrantup.com/download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vm-dev.pub.dtvc.local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zhan-hernandez-horna-10549846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Versent/saml2aw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index_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ccma.cat/" TargetMode="External"/><Relationship Id="rId2" Type="http://schemas.openxmlformats.org/officeDocument/2006/relationships/hyperlink" Target="https://clau.ccma.cat/sspr/private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pn.ccma.ca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F489-6E00-4FD3-BEDD-B285CF3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desarrollo Cloud en AWS</a:t>
            </a:r>
            <a:br>
              <a:rPr lang="es-ES" dirty="0"/>
            </a:br>
            <a:br>
              <a:rPr lang="es-ES" dirty="0"/>
            </a:br>
            <a:r>
              <a:rPr lang="es-ES" sz="2800" dirty="0"/>
              <a:t>Preparación del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0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4: Acceso a AWS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Accederemos al portal de AWS de la CCMA mediante:</a:t>
            </a:r>
          </a:p>
          <a:p>
            <a:pPr lvl="1" algn="just"/>
            <a:r>
              <a:rPr lang="es-ES" dirty="0">
                <a:hlinkClick r:id="rId2"/>
              </a:rPr>
              <a:t>https://adfs.ccma.cat/adfs/ls/IdpInitiatedSignon.aspx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la opción “Amazon Web Services” del dropdown de selección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Utilizaremos las mismas credenciales que hemos usado para los anteriores accesos, añadiendo a nuestro nombre de usuario el dominio de la CCMA </a:t>
            </a:r>
            <a:r>
              <a:rPr lang="es-ES" i="1" dirty="0"/>
              <a:t>@ccma.cat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CC3843-E8E0-4D92-8D3E-7169D8A7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" y="1405991"/>
            <a:ext cx="4172532" cy="3924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51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dentro de la consola de AWS veremos una pantalla similar a la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siguiente paso es el de asignarnos un rol para las prácticas de laboratorio. Accederemos la link:</a:t>
            </a:r>
          </a:p>
          <a:p>
            <a:pPr lvl="1" algn="just"/>
            <a:r>
              <a:rPr lang="es-ES" sz="1200" dirty="0">
                <a:hlinkClick r:id="rId2"/>
              </a:rPr>
              <a:t>https://signin.aws.amazon.com/switchrole?roleName=ccmaSECAlabsRol&amp;account=ccma-seca-labs&amp;displayName=seca-labs</a:t>
            </a:r>
            <a:endParaRPr lang="es-ES" sz="1200" dirty="0"/>
          </a:p>
          <a:p>
            <a:pPr marL="285750" indent="-285750" algn="just">
              <a:buFontTx/>
              <a:buChar char="-"/>
            </a:pPr>
            <a:r>
              <a:rPr lang="es-ES" dirty="0"/>
              <a:t>Introduciremos los valores:</a:t>
            </a:r>
          </a:p>
          <a:p>
            <a:pPr marL="742950" lvl="1" indent="-285750" algn="just">
              <a:buFontTx/>
              <a:buChar char="-"/>
            </a:pPr>
            <a:r>
              <a:rPr lang="es-ES" dirty="0"/>
              <a:t>Account: </a:t>
            </a:r>
            <a:r>
              <a:rPr lang="es-ES" b="1" dirty="0" err="1"/>
              <a:t>ccma</a:t>
            </a:r>
            <a:r>
              <a:rPr lang="es-ES" b="1" dirty="0"/>
              <a:t>-seca-</a:t>
            </a:r>
            <a:r>
              <a:rPr lang="es-ES" b="1" dirty="0" err="1"/>
              <a:t>labs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/>
              <a:t>Role: </a:t>
            </a:r>
            <a:r>
              <a:rPr lang="es-ES" b="1" dirty="0" err="1"/>
              <a:t>ccmaSECAlabsRol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 err="1"/>
              <a:t>Display</a:t>
            </a:r>
            <a:r>
              <a:rPr lang="es-ES" dirty="0"/>
              <a:t> name: </a:t>
            </a:r>
            <a:r>
              <a:rPr lang="es-ES" b="1" dirty="0"/>
              <a:t>seca-</a:t>
            </a:r>
            <a:r>
              <a:rPr lang="es-ES" b="1" dirty="0" err="1"/>
              <a:t>labs</a:t>
            </a:r>
            <a:endParaRPr lang="es-E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307D4B-DAE2-407D-968B-DDCBB3B2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0" y="1660938"/>
            <a:ext cx="5420616" cy="35361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5: Acceso a Bitbucket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Comprobaremos que tenemos acceso al gestor de repositorios Git o Source Version Management (SVM) de la CCMA, Bitbucket, que requiere estar conectado a la VPN previamente:</a:t>
            </a:r>
          </a:p>
          <a:p>
            <a:pPr lvl="1" algn="just"/>
            <a:r>
              <a:rPr lang="es-ES" dirty="0">
                <a:hlinkClick r:id="rId2"/>
              </a:rPr>
              <a:t>https://bitbucket.ccma.cat/projects/SLABS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5.1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3EE650-E87B-4CBC-8C32-5D2C3945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1" y="848093"/>
            <a:ext cx="4877700" cy="4828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7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6: Instalación de VirtualBox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VirtualBox es un software de virtualización de MV gratuito. Para descargar VirtualBox accederemos a:</a:t>
            </a:r>
          </a:p>
          <a:p>
            <a:pPr lvl="1" algn="just"/>
            <a:r>
              <a:rPr lang="es-ES" dirty="0">
                <a:hlinkClick r:id="rId2"/>
              </a:rPr>
              <a:t>https://www.virtualbox.org/wiki/Downloads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el sistema operativo correspondiente y descargaremos el binario</a:t>
            </a:r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70140-7813-493D-BC71-893F682A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2" y="801541"/>
            <a:ext cx="4948960" cy="5017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5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14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875911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instalable es un wizard que no necesita de una customización especial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instalado, el programa iniciado deberá tener un aspecto similar al de la imagen, dependiendo del SO: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r>
              <a:rPr lang="es-ES" dirty="0"/>
              <a:t>AVISO: si además de VirtualBox también estamos usando otros medios de virtualización (Docker Desktop, WSL2…) en la máquina host es posible que nos encontremos con problemas de compatibilidad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22BFC9-2B6B-4E41-A640-D5110F58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1611975"/>
            <a:ext cx="5469733" cy="3126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1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7: Instalación de Vagrant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Vagrant es un software para configurar entornos </a:t>
            </a:r>
            <a:r>
              <a:rPr lang="es-ES" dirty="0" err="1"/>
              <a:t>virtualizdos</a:t>
            </a:r>
            <a:r>
              <a:rPr lang="es-ES" dirty="0"/>
              <a:t> multiplataforma, como por ejemplo VirtualBox. En Windows Vagrant requiere una actualización de Powershell que se puede realizar mediante el siguiente hipervínculo:</a:t>
            </a:r>
          </a:p>
          <a:p>
            <a:pPr lvl="1" algn="just"/>
            <a:r>
              <a:rPr lang="es-ES" dirty="0">
                <a:hlinkClick r:id="rId2"/>
              </a:rPr>
              <a:t>https://www.microsoft.com/en-us/download/details.aspx?id=54616Seleccionaremos el sistema operativo correspondiente y descargaremos el binario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A3B31E-DC23-43D8-A59C-93843294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0" y="1542473"/>
            <a:ext cx="5196211" cy="35230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74437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hemos actualizado Powershell instalaremos Vagrant. Descargamos el binario desde:</a:t>
            </a:r>
          </a:p>
          <a:p>
            <a:pPr lvl="1" algn="just"/>
            <a:r>
              <a:rPr lang="es-ES" dirty="0">
                <a:hlinkClick r:id="rId2"/>
              </a:rPr>
              <a:t>https://www.vagrantup.com/downloads.html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nuevo el setup es un wizard que no tiene pérdida, pero requiere del reinicio del PC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Vagrant esté instalado y podamos llamarlo desde el PATH environment de nuestro sistema, instalaremos los siguientes plugins desde CMD o Powershell: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vbguest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proxyconf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winnfsd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E590E-E19F-48A0-90C8-8E3B1BBC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611975"/>
            <a:ext cx="4620270" cy="362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21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8: Configuración de la VM</a:t>
            </a:r>
            <a:br>
              <a:rPr lang="es-ES" sz="2400" dirty="0"/>
            </a:br>
            <a:r>
              <a:rPr lang="es-ES" sz="2400" dirty="0"/>
              <a:t>(20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73075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Con Vagrant y sus plugins debidamente instalados podremos proceder a la configuración de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Este proceso tradicionalmente implicaba la descarga de una imagen base de un SO y la ejecución de diferentes configuraciones en el cliente, a parte de la personalización de la imagen. Con Vagrant podemos saltarnos este proceso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la imagen podemos ver la configuración base del archivo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Antes de iniciar la MV es aconsejable crear las siguientes carpetas:</a:t>
            </a:r>
          </a:p>
          <a:p>
            <a:pPr lvl="1"/>
            <a:r>
              <a:rPr lang="es-ES" i="1" dirty="0"/>
              <a:t>D:/vm/shared</a:t>
            </a:r>
          </a:p>
          <a:p>
            <a:pPr lvl="1"/>
            <a:r>
              <a:rPr lang="es-ES" i="1" dirty="0"/>
              <a:t>D:/vm/repository</a:t>
            </a:r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86B501-8E01-4B06-B8E6-5988057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9" y="1477840"/>
            <a:ext cx="5097683" cy="3902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67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18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Como podemos ver, la primera configuración es ni más ni menos la URL desde donde descargar la imagen. Esta URL solo es accesible utilizando la VPN:</a:t>
            </a:r>
          </a:p>
          <a:p>
            <a:pPr lvl="1" algn="just"/>
            <a:r>
              <a:rPr lang="es-ES" dirty="0">
                <a:hlinkClick r:id="rId2"/>
              </a:rPr>
              <a:t>http://vm-dev.pub.dtvc.local/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Accederemos a la ruta donde se encuentra el fichero Vagrant y ejecutaremos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up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hemos realizado el proceso correctamente veremos un output en la consola como el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Firewall de Windows nos pregunta por el acceso a redes, lo permitiremos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resultado nos indicase algún error, comprobaremos que hemos instalado los plugins de Vagrant correctamente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9C7B95-64EA-40E0-AD14-AA31A5A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4" y="1698172"/>
            <a:ext cx="5311083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acceder a la máquina virtual recién creada conectándonos mediante SSH a la máquina ‘localhost’ y puerto ‘2222’, utilizando el usuario ‘dev’ y el password ‘123456’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ssh</a:t>
            </a:r>
            <a:r>
              <a:rPr lang="es-ES" i="1" dirty="0"/>
              <a:t> </a:t>
            </a:r>
            <a:r>
              <a:rPr lang="es-ES" i="1" dirty="0" err="1"/>
              <a:t>dev@localhost</a:t>
            </a:r>
            <a:r>
              <a:rPr lang="es-ES" i="1" dirty="0"/>
              <a:t> -p 2222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con acceso a la máquina, configuraremos el password de root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sudo passwd root </a:t>
            </a:r>
            <a:r>
              <a:rPr lang="es-ES" dirty="0"/>
              <a:t>(introduciremos el password que creamos oportuno)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detener la máquina ejecutaremos, desde la misma carpeta contenedora: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destroy</a:t>
            </a:r>
          </a:p>
          <a:p>
            <a:pPr lvl="1" algn="just"/>
            <a:endParaRPr lang="es-ES" sz="1200" dirty="0"/>
          </a:p>
          <a:p>
            <a:pPr lvl="1" algn="just"/>
            <a:r>
              <a:rPr lang="es-ES" sz="1200" dirty="0"/>
              <a:t>PD: si de repente empezamos a tener problemas para usar vagrant es conveniente borrar la carpeta </a:t>
            </a:r>
            <a:r>
              <a:rPr lang="es-ES" sz="1200" i="1" dirty="0"/>
              <a:t>C:/Usuarios/[nombre_usuario]/.vagrant.d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CC3075-B337-47B7-BAEB-A722C31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" y="1591231"/>
            <a:ext cx="5794311" cy="36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Izhan Hernández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ca-ES" dirty="0"/>
              <a:t>Sr Freelance DevOps (actualment trabajando para Telefónica)</a:t>
            </a:r>
          </a:p>
          <a:p>
            <a:pPr marL="285750" indent="-285750">
              <a:buFontTx/>
              <a:buChar char="-"/>
            </a:pPr>
            <a:r>
              <a:rPr lang="ca-ES" dirty="0"/>
              <a:t>8+ años de experiencia</a:t>
            </a:r>
            <a:r>
              <a:rPr lang="es-ES" dirty="0"/>
              <a:t> en proyectos IT</a:t>
            </a:r>
          </a:p>
          <a:p>
            <a:pPr marL="285750" indent="-285750">
              <a:buFontTx/>
              <a:buChar char="-"/>
            </a:pPr>
            <a:r>
              <a:rPr lang="es-ES" dirty="0"/>
              <a:t>4+ años trabajando con Docker containers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Linkedin: </a:t>
            </a:r>
          </a:p>
          <a:p>
            <a:pPr lvl="1"/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https://www.linkedin.com/in/izhan-hernandez-horna-10549846/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Formador</a:t>
            </a:r>
          </a:p>
        </p:txBody>
      </p:sp>
    </p:spTree>
    <p:extLst>
      <p:ext uri="{BB962C8B-B14F-4D97-AF65-F5344CB8AC3E}">
        <p14:creationId xmlns:p14="http://schemas.microsoft.com/office/powerpoint/2010/main" val="310122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9: Acceso a AWS desde VM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La Máquina Virtual Linux que acabamos de configurar es el entorno de trabajo desde el que vamos a realizar la mayoría de operaciones a partir de ahora, por lo que debemos también tener acceso a AWS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realizar la configuración desde la máquina virtual usaremos la solución </a:t>
            </a:r>
            <a:r>
              <a:rPr lang="es-ES" sz="1400" i="1" dirty="0"/>
              <a:t>saml2aws</a:t>
            </a:r>
            <a:r>
              <a:rPr lang="es-ES" sz="1400" dirty="0"/>
              <a:t> que nos permite hacer login a AWS utilizando el protocolo SAML</a:t>
            </a:r>
          </a:p>
          <a:p>
            <a:pPr lvl="1" algn="just"/>
            <a:r>
              <a:rPr lang="es-ES" dirty="0">
                <a:hlinkClick r:id="rId2"/>
              </a:rPr>
              <a:t>https://github.com/Versent/saml2aws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F1624-3F21-478F-855F-FBFCAF1A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67" y="1605188"/>
            <a:ext cx="3435932" cy="3647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31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524447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no queremos tener que escribir la ruta una y otra vez podemos ejecutar (deberemos hacer </a:t>
            </a:r>
            <a:r>
              <a:rPr lang="es-ES" dirty="0" err="1"/>
              <a:t>logout</a:t>
            </a:r>
            <a:r>
              <a:rPr lang="es-ES" dirty="0"/>
              <a:t>-login):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echo "alias saml2aws='/opt/saml2aws/saml2aws'" &gt;&gt; .bashrc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Para ello usaremos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saml2aws configure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Al formulario a continuación con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 provider: </a:t>
            </a:r>
            <a:r>
              <a:rPr lang="en-US" b="1" dirty="0"/>
              <a:t>ADFS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an MFA: </a:t>
            </a:r>
            <a:r>
              <a:rPr lang="en-US" b="1" dirty="0"/>
              <a:t>Auto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AWS Profile: </a:t>
            </a:r>
            <a:r>
              <a:rPr lang="en-US" b="1" dirty="0"/>
              <a:t>saml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URL: </a:t>
            </a:r>
            <a:r>
              <a:rPr lang="en-US" b="1" dirty="0"/>
              <a:t>https://adfs.ccma.cat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Username: </a:t>
            </a:r>
            <a:r>
              <a:rPr lang="en-US" b="1" dirty="0"/>
              <a:t>ad-</a:t>
            </a:r>
            <a:r>
              <a:rPr lang="en-US" b="1" dirty="0" err="1"/>
              <a:t>ccrtv</a:t>
            </a:r>
            <a:r>
              <a:rPr lang="en-US" b="1" dirty="0"/>
              <a:t>\[nombre_usuario]</a:t>
            </a:r>
            <a:endParaRPr lang="es-ES" b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Obtendremos un output como el de la imagen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9617F6-0E6E-47B2-B367-2988FF2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5" y="1390930"/>
            <a:ext cx="5071967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Ahora haremos login en AWS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saml2aws login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nuestra cuenta no tiene ningún rol asignado en la consola de AWS, deberemos asignarlo ahora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queremos que nuestra sesión se mantenga iniciada sin tener que usar el parámetro </a:t>
            </a:r>
            <a:r>
              <a:rPr lang="es-ES" i="1" dirty="0"/>
              <a:t>--profile saml</a:t>
            </a:r>
            <a:r>
              <a:rPr lang="es-ES" dirty="0"/>
              <a:t> cada vez que ejecutemos una operación en AWS, podemos utilizar la siguiente ejecución:</a:t>
            </a:r>
          </a:p>
          <a:p>
            <a:pPr marL="742950" lvl="1" indent="-285750" algn="just">
              <a:buFontTx/>
              <a:buChar char="-"/>
            </a:pPr>
            <a:r>
              <a:rPr lang="en-US" i="1" dirty="0"/>
              <a:t>eval $(saml2aws script)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Si quisiéramos utilizar un perfil distinto, deberíamos crear otra configuración de AWS editando el fichero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continuación probaremos de hacer una ejecución de un comando básico de AWS para listar los </a:t>
            </a:r>
            <a:r>
              <a:rPr lang="es-ES" dirty="0" err="1"/>
              <a:t>buckets</a:t>
            </a:r>
            <a:r>
              <a:rPr lang="es-ES" dirty="0"/>
              <a:t> de S3: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aws</a:t>
            </a:r>
            <a:r>
              <a:rPr lang="es-ES" i="1" dirty="0"/>
              <a:t> s3 ls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 exec s3 ls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Esto nos devuelve un error debido a la falta de permisos, ya que estamos usando nuestra cuenta sin ningún rol asociado. Para asociar el rol de </a:t>
            </a:r>
            <a:r>
              <a:rPr lang="es-ES" dirty="0" err="1"/>
              <a:t>SECALabs</a:t>
            </a:r>
            <a:r>
              <a:rPr lang="es-ES" dirty="0"/>
              <a:t> pegaremos estas líneas en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  <a:r>
              <a:rPr lang="es-ES" dirty="0"/>
              <a:t>:</a:t>
            </a:r>
          </a:p>
          <a:p>
            <a:pPr lvl="1" algn="just"/>
            <a:r>
              <a:rPr lang="es-ES" sz="1200" i="1" dirty="0"/>
              <a:t>[profile seca-</a:t>
            </a:r>
            <a:r>
              <a:rPr lang="es-ES" sz="1200" i="1" dirty="0" err="1"/>
              <a:t>labs</a:t>
            </a:r>
            <a:r>
              <a:rPr lang="es-ES" sz="1200" i="1" dirty="0"/>
              <a:t>-</a:t>
            </a:r>
            <a:r>
              <a:rPr lang="es-ES" sz="1200" i="1" dirty="0" err="1"/>
              <a:t>ccmaSECAlabsRol</a:t>
            </a:r>
            <a:r>
              <a:rPr lang="es-ES" sz="1200" i="1" dirty="0"/>
              <a:t>]</a:t>
            </a:r>
          </a:p>
          <a:p>
            <a:pPr lvl="1" algn="just"/>
            <a:r>
              <a:rPr lang="es-ES" sz="1200" i="1" dirty="0" err="1"/>
              <a:t>source_profile</a:t>
            </a:r>
            <a:r>
              <a:rPr lang="es-ES" sz="1200" i="1" dirty="0"/>
              <a:t>=saml</a:t>
            </a:r>
          </a:p>
          <a:p>
            <a:pPr lvl="1" algn="just"/>
            <a:r>
              <a:rPr lang="es-ES" sz="1200" i="1" dirty="0" err="1"/>
              <a:t>role_arn</a:t>
            </a:r>
            <a:r>
              <a:rPr lang="es-ES" sz="1200" i="1" dirty="0"/>
              <a:t>=</a:t>
            </a:r>
            <a:r>
              <a:rPr lang="es-ES" sz="1200" i="1" dirty="0" err="1"/>
              <a:t>arn:aws:iam</a:t>
            </a:r>
            <a:r>
              <a:rPr lang="es-ES" sz="1200" i="1" dirty="0"/>
              <a:t>::310106061799:role/</a:t>
            </a:r>
            <a:r>
              <a:rPr lang="es-ES" sz="1200" i="1" dirty="0" err="1"/>
              <a:t>ccmaSECAlabsRol</a:t>
            </a:r>
            <a:endParaRPr lang="es-ES" sz="1200" i="1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2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10: Config Git desde VM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que podamos también conectarnos a los repositorios de Bitbucket y realizar operaciones con ellos de clonación, pull, commits, etc. debemos ejecutar los comandos de configuración de git: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</a:t>
            </a:r>
            <a:r>
              <a:rPr lang="es-ES" i="1" dirty="0" err="1"/>
              <a:t>core.autocrlf</a:t>
            </a:r>
            <a:r>
              <a:rPr lang="es-ES" i="1" dirty="0"/>
              <a:t> input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i18n.commitEncoding utf-8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i18n.logOutputEncoding utf-8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Podemos comprobar el correcto funcionamiento de git haciendo:</a:t>
            </a:r>
          </a:p>
          <a:p>
            <a:pPr marL="742950" lvl="1" indent="-285750">
              <a:buFontTx/>
              <a:buChar char="-"/>
            </a:pPr>
            <a:r>
              <a:rPr lang="es-ES" i="1" dirty="0"/>
              <a:t>git clone https://[nombre_usuario]@bitbucket.ccma.cat/scm/slabs/ccma-seca.ansible.role.tomcat-customcontent.git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10.1</a:t>
            </a:r>
          </a:p>
        </p:txBody>
      </p:sp>
      <p:pic>
        <p:nvPicPr>
          <p:cNvPr id="1026" name="Picture 2" descr="Atlassian Bitbucket (@Bitbucket) | Twitter">
            <a:extLst>
              <a:ext uri="{FF2B5EF4-FFF2-40B4-BE49-F238E27FC236}">
                <a16:creationId xmlns:a16="http://schemas.microsoft.com/office/drawing/2014/main" id="{ECEB7D94-3571-468C-ACA3-CFFC1056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1524000"/>
            <a:ext cx="3810000" cy="381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7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11: Instalación local de Jenkins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diferencia de las imágenes Docker (o de cualquier otro protocolo de container), una Máquina Virtual tiene a su disposición una cantidad de recursos reservadas de su máquina anfitrión o host, por lo que si tiene recursos a su disposición es aconsejable añadirle funciones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nuestro caso aprovecharemos nuestra MV para hostear nuestro servicio de CI/CD, Jenkins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archivo Vagrant de configuración ya incluía un mapeo de puertos para que podamos acceder a Jenkins desde el anfitrión, el 8080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3" name="Picture 2" descr="GitHub | La Solución de Control de versiones">
            <a:extLst>
              <a:ext uri="{FF2B5EF4-FFF2-40B4-BE49-F238E27FC236}">
                <a16:creationId xmlns:a16="http://schemas.microsoft.com/office/drawing/2014/main" id="{024C7C87-4821-4D6C-AD72-1A542C0B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1" y="1261160"/>
            <a:ext cx="4335680" cy="43356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instalar Jenkins, conectados por SSH a nuestra máquina, ejecutaremos la siguiente cadena de comandos: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wget -O /</a:t>
            </a:r>
            <a:r>
              <a:rPr lang="en-US" sz="1400" i="1" dirty="0" err="1"/>
              <a:t>etc</a:t>
            </a:r>
            <a:r>
              <a:rPr lang="en-US" sz="1400" i="1" dirty="0"/>
              <a:t>/yum.repos.d/</a:t>
            </a:r>
            <a:r>
              <a:rPr lang="en-US" sz="1400" i="1" dirty="0" err="1"/>
              <a:t>jenkins.repo</a:t>
            </a:r>
            <a:r>
              <a:rPr lang="en-US" sz="1400" i="1" dirty="0"/>
              <a:t> </a:t>
            </a:r>
            <a:r>
              <a:rPr lang="en-US" sz="1400" i="1" dirty="0">
                <a:hlinkClick r:id="rId2"/>
              </a:rPr>
              <a:t>https://pkg.jenkins.io/redhat/jenkins.repo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rpm --import </a:t>
            </a:r>
            <a:r>
              <a:rPr lang="en-US" sz="1400" i="1" dirty="0">
                <a:hlinkClick r:id="rId3"/>
              </a:rPr>
              <a:t>https://pkg.jenkins.io/redhat/jenkins.io.key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yum install jenkins java-1.8.0-openjdk-devel git –y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systemctl enable jenkins &amp;&amp; systemctl restart jenkins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Podemos </a:t>
            </a:r>
            <a:r>
              <a:rPr lang="en-US" sz="1400" dirty="0" err="1"/>
              <a:t>ver</a:t>
            </a:r>
            <a:r>
              <a:rPr lang="en-US" sz="1400" dirty="0"/>
              <a:t> que la </a:t>
            </a:r>
            <a:r>
              <a:rPr lang="en-US" sz="1400" dirty="0" err="1"/>
              <a:t>instalación</a:t>
            </a:r>
            <a:r>
              <a:rPr lang="en-US" sz="1400" dirty="0"/>
              <a:t> se ha </a:t>
            </a:r>
            <a:r>
              <a:rPr lang="en-US" sz="1400" dirty="0" err="1"/>
              <a:t>completado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hacienda </a:t>
            </a:r>
            <a:r>
              <a:rPr lang="en-US" sz="1400" dirty="0" err="1"/>
              <a:t>desde</a:t>
            </a:r>
            <a:r>
              <a:rPr lang="en-US" sz="1400" dirty="0"/>
              <a:t> la </a:t>
            </a:r>
            <a:r>
              <a:rPr lang="en-US" sz="1400" dirty="0" err="1"/>
              <a:t>consola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curl localhost:8080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 bien </a:t>
            </a:r>
            <a:r>
              <a:rPr lang="en-US" sz="1400" dirty="0" err="1"/>
              <a:t>accediendo</a:t>
            </a:r>
            <a:r>
              <a:rPr lang="en-US" sz="1400" dirty="0"/>
              <a:t> a </a:t>
            </a:r>
            <a:r>
              <a:rPr lang="en-US" sz="1400" i="1" dirty="0"/>
              <a:t>localhost:8080</a:t>
            </a:r>
            <a:r>
              <a:rPr lang="en-US" sz="1400" dirty="0"/>
              <a:t> </a:t>
            </a:r>
            <a:r>
              <a:rPr lang="en-US" sz="1400" dirty="0" err="1"/>
              <a:t>desde</a:t>
            </a:r>
            <a:r>
              <a:rPr lang="en-US" sz="1400" dirty="0"/>
              <a:t> el </a:t>
            </a:r>
            <a:r>
              <a:rPr lang="en-US" sz="1400" dirty="0" err="1"/>
              <a:t>navegador</a:t>
            </a:r>
            <a:r>
              <a:rPr lang="en-US" sz="1400" dirty="0"/>
              <a:t> de la </a:t>
            </a:r>
            <a:r>
              <a:rPr lang="en-US" sz="1400" dirty="0" err="1"/>
              <a:t>máquina</a:t>
            </a:r>
            <a:r>
              <a:rPr lang="en-US" sz="1400" dirty="0"/>
              <a:t> host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39729-BABE-4A44-B5E6-DE81A9A3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0" y="1549896"/>
            <a:ext cx="5418386" cy="37582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41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27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Siguiendo los pasos que el propio Jenkins nos indica, podemos obtener el password inicial de la herramienta haciendo:</a:t>
            </a:r>
          </a:p>
          <a:p>
            <a:pPr marL="742950" lvl="1" indent="-285750" algn="just">
              <a:buFontTx/>
              <a:buChar char="-"/>
            </a:pPr>
            <a:r>
              <a:rPr lang="es-ES" sz="1400" i="1" dirty="0" err="1"/>
              <a:t>cat</a:t>
            </a:r>
            <a:r>
              <a:rPr lang="es-ES" sz="1400" i="1" dirty="0"/>
              <a:t> /</a:t>
            </a:r>
            <a:r>
              <a:rPr lang="es-ES" sz="1400" i="1" dirty="0" err="1"/>
              <a:t>var</a:t>
            </a:r>
            <a:r>
              <a:rPr lang="es-ES" sz="1400" i="1" dirty="0"/>
              <a:t>/</a:t>
            </a:r>
            <a:r>
              <a:rPr lang="es-ES" sz="1400" i="1" dirty="0" err="1"/>
              <a:t>lib</a:t>
            </a:r>
            <a:r>
              <a:rPr lang="es-ES" sz="1400" i="1" dirty="0"/>
              <a:t>/jenkins/</a:t>
            </a:r>
            <a:r>
              <a:rPr lang="es-ES" sz="1400" i="1" dirty="0" err="1"/>
              <a:t>secrets</a:t>
            </a:r>
            <a:r>
              <a:rPr lang="es-ES" sz="1400" i="1" dirty="0"/>
              <a:t>/</a:t>
            </a:r>
            <a:r>
              <a:rPr lang="es-ES" sz="1400" i="1" dirty="0" err="1"/>
              <a:t>initialAdminPassword</a:t>
            </a:r>
            <a:endParaRPr lang="es-ES" sz="1400" i="1" dirty="0"/>
          </a:p>
          <a:p>
            <a:pPr marL="742950" lvl="1" indent="-285750" algn="just">
              <a:buFontTx/>
              <a:buChar char="-"/>
            </a:pPr>
            <a:endParaRPr lang="es-ES" sz="1400" i="1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Si todo va bien, obtendremos el resultado de la imagen</a:t>
            </a: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29823-A25E-40D4-B7D1-630B532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1" y="1477005"/>
            <a:ext cx="5126082" cy="3650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2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12: Instalación y configuración de VSCode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Aunque la elección del IDE (integrated development environment) es una decisión que se suele dejar a criterio del desarrollador, para estas prácticas es necesario un IDE que sea capaz de conectarse remotamente mediante SSH de una forma rápida e intuitiva, por lo que aconsejamos encarecidamente el uso de Virtual Studio Code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1026" name="Picture 2" descr="Visual Studio Code / .NET é magnifico | by Junior Porfirio | Medium">
            <a:extLst>
              <a:ext uri="{FF2B5EF4-FFF2-40B4-BE49-F238E27FC236}">
                <a16:creationId xmlns:a16="http://schemas.microsoft.com/office/drawing/2014/main" id="{0A7A2ED0-43A3-444C-ADA6-CCFD54F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6" y="1355957"/>
            <a:ext cx="4146085" cy="41460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Obtendremos el binario desde la URL oficial de Microsoft:</a:t>
            </a:r>
          </a:p>
          <a:p>
            <a:pPr lvl="1" algn="just"/>
            <a:r>
              <a:rPr lang="en-US" sz="1400" dirty="0">
                <a:hlinkClick r:id="rId2"/>
              </a:rPr>
              <a:t>https://code.visualstudio.com/download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/>
              <a:t>Una </a:t>
            </a:r>
            <a:r>
              <a:rPr lang="en-US" sz="1400" dirty="0" err="1"/>
              <a:t>vez</a:t>
            </a:r>
            <a:r>
              <a:rPr lang="en-US" sz="1400" dirty="0"/>
              <a:t> </a:t>
            </a:r>
            <a:r>
              <a:rPr lang="en-US" sz="1400" dirty="0" err="1"/>
              <a:t>instalado</a:t>
            </a:r>
            <a:r>
              <a:rPr lang="en-US" sz="1400" dirty="0"/>
              <a:t>, </a:t>
            </a:r>
            <a:r>
              <a:rPr lang="en-US" sz="1400" dirty="0" err="1"/>
              <a:t>procederemos</a:t>
            </a:r>
            <a:r>
              <a:rPr lang="en-US" sz="1400" dirty="0"/>
              <a:t> a </a:t>
            </a:r>
            <a:r>
              <a:rPr lang="en-US" sz="1400" dirty="0" err="1"/>
              <a:t>instalar</a:t>
            </a:r>
            <a:r>
              <a:rPr lang="en-US" sz="1400" dirty="0"/>
              <a:t> el plugin que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pemitirá</a:t>
            </a:r>
            <a:r>
              <a:rPr lang="en-US" sz="1400" dirty="0"/>
              <a:t> </a:t>
            </a:r>
            <a:r>
              <a:rPr lang="en-US" sz="1400" dirty="0" err="1"/>
              <a:t>conectarnos</a:t>
            </a:r>
            <a:r>
              <a:rPr lang="en-US" sz="1400" dirty="0"/>
              <a:t> a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máquina</a:t>
            </a:r>
            <a:r>
              <a:rPr lang="en-US" sz="1400" dirty="0"/>
              <a:t> virtual. Para </a:t>
            </a:r>
            <a:r>
              <a:rPr lang="en-US" sz="1400" dirty="0" err="1"/>
              <a:t>hacerlo</a:t>
            </a:r>
            <a:r>
              <a:rPr lang="en-US" sz="1400" dirty="0"/>
              <a:t>, </a:t>
            </a:r>
            <a:r>
              <a:rPr lang="en-US" sz="1400" dirty="0" err="1"/>
              <a:t>iremos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plugins y </a:t>
            </a:r>
            <a:r>
              <a:rPr lang="en-US" sz="1400" dirty="0" err="1"/>
              <a:t>escribiremos</a:t>
            </a:r>
            <a:r>
              <a:rPr lang="en-US" sz="1400" dirty="0"/>
              <a:t> </a:t>
            </a:r>
            <a:r>
              <a:rPr lang="en-US" sz="1400" i="1" dirty="0"/>
              <a:t>‘Remote SSH’</a:t>
            </a:r>
            <a:r>
              <a:rPr lang="en-US" sz="1400" dirty="0"/>
              <a:t> </a:t>
            </a:r>
            <a:r>
              <a:rPr lang="en-US" sz="1400" dirty="0" err="1"/>
              <a:t>luego</a:t>
            </a:r>
            <a:r>
              <a:rPr lang="en-US" sz="1400" dirty="0"/>
              <a:t> </a:t>
            </a:r>
            <a:r>
              <a:rPr lang="en-US" sz="1400" dirty="0" err="1"/>
              <a:t>presionamos</a:t>
            </a:r>
            <a:r>
              <a:rPr lang="en-US" sz="1400" dirty="0"/>
              <a:t> </a:t>
            </a:r>
            <a:r>
              <a:rPr lang="en-US" sz="1400" i="1" dirty="0"/>
              <a:t>install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Accedemos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los </a:t>
            </a:r>
            <a:r>
              <a:rPr lang="en-US" sz="1400" dirty="0" err="1"/>
              <a:t>exploradores</a:t>
            </a:r>
            <a:r>
              <a:rPr lang="en-US" sz="1400" dirty="0"/>
              <a:t> </a:t>
            </a:r>
            <a:r>
              <a:rPr lang="en-US" sz="1400" dirty="0" err="1"/>
              <a:t>remotos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izquierda</a:t>
            </a:r>
            <a:r>
              <a:rPr lang="en-US" sz="1400" dirty="0"/>
              <a:t>, dentro del </a:t>
            </a:r>
            <a:r>
              <a:rPr lang="en-US" sz="1400" dirty="0" err="1"/>
              <a:t>subgrupo</a:t>
            </a:r>
            <a:r>
              <a:rPr lang="en-US" sz="1400" dirty="0"/>
              <a:t> de </a:t>
            </a:r>
            <a:r>
              <a:rPr lang="en-US" sz="1400" i="1" dirty="0"/>
              <a:t>‘</a:t>
            </a:r>
            <a:r>
              <a:rPr lang="en-US" sz="1400" i="1" dirty="0" err="1"/>
              <a:t>ssh</a:t>
            </a:r>
            <a:r>
              <a:rPr lang="en-US" sz="1400" i="1" dirty="0"/>
              <a:t> targets’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Apretamos</a:t>
            </a:r>
            <a:r>
              <a:rPr lang="en-US" sz="1400" dirty="0"/>
              <a:t> el </a:t>
            </a:r>
            <a:r>
              <a:rPr lang="en-US" sz="1400" dirty="0" err="1"/>
              <a:t>botón</a:t>
            </a:r>
            <a:r>
              <a:rPr lang="en-US" sz="1400" dirty="0"/>
              <a:t> con </a:t>
            </a:r>
            <a:r>
              <a:rPr lang="en-US" sz="1400" dirty="0" err="1"/>
              <a:t>signo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(+) para </a:t>
            </a:r>
            <a:r>
              <a:rPr lang="en-US" sz="1400" dirty="0" err="1"/>
              <a:t>añadir</a:t>
            </a:r>
            <a:r>
              <a:rPr lang="en-US" sz="1400" dirty="0"/>
              <a:t> una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conexión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</a:t>
            </a:r>
            <a:r>
              <a:rPr lang="en-US" sz="1400" i="1" dirty="0" err="1"/>
              <a:t>ssh</a:t>
            </a:r>
            <a:r>
              <a:rPr lang="en-US" sz="1400" i="1" dirty="0"/>
              <a:t> </a:t>
            </a:r>
            <a:r>
              <a:rPr lang="en-US" sz="1400" i="1" dirty="0" err="1"/>
              <a:t>dev@localhost</a:t>
            </a:r>
            <a:r>
              <a:rPr lang="en-US" sz="1400" i="1" dirty="0"/>
              <a:t> -p 2222 </a:t>
            </a:r>
            <a:r>
              <a:rPr lang="en-US" sz="1400" dirty="0" err="1"/>
              <a:t>en</a:t>
            </a:r>
            <a:r>
              <a:rPr lang="en-US" sz="1400" dirty="0"/>
              <a:t> el input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password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siguiente</a:t>
            </a:r>
            <a:r>
              <a:rPr lang="en-US" sz="1400" dirty="0"/>
              <a:t> input</a:t>
            </a:r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711657-BE03-4C2B-B082-1122698A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3" y="1780459"/>
            <a:ext cx="5272378" cy="2835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Público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Developers que trabajen con entornos de producción y desarrollo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8167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30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hemos realizado todos los pasos correctamente podremos ver que se nos abre una nueva ventana de VSCode donde estaremos correctamente conectados a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comprobar siempre cuál es nuestro entorno actual de trabajo, podemos echar un vistazo a la franja verde en la barra azul inferior que nos indica en qué environment se encuentra VSCode funcionando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12B006-FF11-4B55-9C6D-3A11E970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" y="866563"/>
            <a:ext cx="5210051" cy="4988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31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13: Guardado de la imagen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curso va a durar bastantes jornadas y no podemos estar desperdiciando tantos recursos del ordenador de forma continuada. Tampoco podemos hacer toda esta configuración una y otra vez al inicio de cada sesión, necesitamos ser capaces de guardar las imágenes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detenemos la imagen correctamente con un v</a:t>
            </a:r>
            <a:r>
              <a:rPr lang="es-ES" i="1" dirty="0"/>
              <a:t>agrant halt </a:t>
            </a:r>
            <a:r>
              <a:rPr lang="es-ES" dirty="0"/>
              <a:t>y luego la reanudamos mediante </a:t>
            </a:r>
            <a:r>
              <a:rPr lang="es-ES" i="1" dirty="0"/>
              <a:t>vagrant up</a:t>
            </a:r>
            <a:r>
              <a:rPr lang="es-ES" dirty="0"/>
              <a:t>, recuperaremos el estado anterior, pero si por cualquier motivo la imagen se queda bloqueada y hemos de restaurarla perderemos todos los datos</a:t>
            </a:r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B71FC4-637E-41CA-BFB7-851F630D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789551"/>
            <a:ext cx="5323191" cy="3056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7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evitar perder todos los datos, al final de cada sesión guardaremos el estado actual de la imagen. Para hacerlo, realizaremos un: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</a:t>
            </a:r>
            <a:r>
              <a:rPr lang="es-ES" i="1" dirty="0" err="1"/>
              <a:t>package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Esta operación nos generará una nueva imagen llamada </a:t>
            </a:r>
            <a:r>
              <a:rPr lang="es-ES" i="1" dirty="0" err="1"/>
              <a:t>package.box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generada la nueva box, la guardaremos en nuestro listado de boxes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box add [</a:t>
            </a:r>
            <a:r>
              <a:rPr lang="es-ES" i="1" dirty="0" err="1"/>
              <a:t>dia_mes</a:t>
            </a:r>
            <a:r>
              <a:rPr lang="es-ES" i="1" dirty="0"/>
              <a:t>]  </a:t>
            </a:r>
            <a:r>
              <a:rPr lang="es-ES" i="1" dirty="0" err="1"/>
              <a:t>package.box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este modo nos será fácil guardar un registro de las diferentes imágenes con las que tenemos que trabajar cada día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8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ver el listado de imágenes disponibles con </a:t>
            </a:r>
            <a:r>
              <a:rPr lang="es-ES" i="1" dirty="0"/>
              <a:t>vagrant box list </a:t>
            </a:r>
            <a:r>
              <a:rPr lang="es-ES" dirty="0"/>
              <a:t>y eliminar imágenes previas con </a:t>
            </a:r>
            <a:r>
              <a:rPr lang="es-ES" i="1" dirty="0"/>
              <a:t>vagrant box remove [</a:t>
            </a:r>
            <a:r>
              <a:rPr lang="es-ES" i="1" dirty="0" err="1"/>
              <a:t>nombre_imagen</a:t>
            </a:r>
            <a:r>
              <a:rPr lang="es-ES" i="1" dirty="0"/>
              <a:t>]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Una vez la imagen ya está subida a nuestro listado podemos librarnos del archivo </a:t>
            </a:r>
            <a:r>
              <a:rPr lang="es-ES" sz="1400" i="1" dirty="0" err="1"/>
              <a:t>package.box</a:t>
            </a:r>
            <a:r>
              <a:rPr lang="es-ES" sz="1400" i="1" dirty="0"/>
              <a:t> </a:t>
            </a:r>
            <a:r>
              <a:rPr lang="es-ES" sz="1400" dirty="0"/>
              <a:t>(que es bastante pesado ya que contiene un sistema operativo entero) sin problemas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iniciar esta nueva imagen, editaremos el campo “</a:t>
            </a:r>
            <a:r>
              <a:rPr lang="es-ES" sz="1400" i="1" dirty="0" err="1"/>
              <a:t>config.vm.box</a:t>
            </a:r>
            <a:r>
              <a:rPr lang="es-ES" sz="1400" dirty="0"/>
              <a:t>” en el</a:t>
            </a:r>
            <a:r>
              <a:rPr lang="es-ES" sz="1400" i="1" dirty="0"/>
              <a:t>Vagrantfile</a:t>
            </a:r>
            <a:r>
              <a:rPr lang="es-ES" sz="1400" dirty="0"/>
              <a:t> para que apunte a la última imagen </a:t>
            </a:r>
            <a:r>
              <a:rPr lang="es-ES" sz="1400"/>
              <a:t>guardada y finalmente </a:t>
            </a:r>
            <a:r>
              <a:rPr lang="es-ES" sz="1400" dirty="0"/>
              <a:t>iniciar de nuevo el sistema con </a:t>
            </a:r>
            <a:r>
              <a:rPr lang="es-ES" sz="1400" i="1" dirty="0"/>
              <a:t>vagrant up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¿</a:t>
            </a:r>
            <a:r>
              <a:rPr lang="es-ES" dirty="0"/>
              <a:t>Preguntas</a:t>
            </a:r>
            <a:r>
              <a:rPr lang="ca-ES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Fin Curso 0</a:t>
            </a:r>
          </a:p>
        </p:txBody>
      </p:sp>
    </p:spTree>
    <p:extLst>
      <p:ext uri="{BB962C8B-B14F-4D97-AF65-F5344CB8AC3E}">
        <p14:creationId xmlns:p14="http://schemas.microsoft.com/office/powerpoint/2010/main" val="22068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ÍNDICE DE 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0.    Preparación del entorno (1h)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Bitbucket (3h)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AWS (3h)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Packer (6h)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Ansible (12h)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Terraform (12h)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r>
              <a:rPr lang="es-ES" dirty="0"/>
              <a:t>Jenkins (3h)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4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  <p:pic>
        <p:nvPicPr>
          <p:cNvPr id="7" name="Picture 4" descr="Corporació Catalana de Mitjans Audiovisuals (@CCMA_cat) | Twitter">
            <a:extLst>
              <a:ext uri="{FF2B5EF4-FFF2-40B4-BE49-F238E27FC236}">
                <a16:creationId xmlns:a16="http://schemas.microsoft.com/office/drawing/2014/main" id="{38C667B5-913A-4197-91A0-20A5D29A7386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r="2720"/>
          <a:stretch>
            <a:fillRect/>
          </a:stretch>
        </p:blipFill>
        <p:spPr bwMode="auto"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03" y="2239151"/>
            <a:ext cx="4335680" cy="41171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s-ES" dirty="0"/>
              <a:t>Instalación de Git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la VPN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Bitbucket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VirtualBox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Vagrant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la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Git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local de Jenkins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y configuración de VSCode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Clonación del repositorio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5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Curso 0</a:t>
            </a:r>
          </a:p>
        </p:txBody>
      </p:sp>
      <p:pic>
        <p:nvPicPr>
          <p:cNvPr id="3074" name="Picture 2" descr="Toolbox Royalty Free Vector Clip Art Illustration -indu0490 - Draw A Tool  Box - Free Transparent PNG Clipart Images Download">
            <a:extLst>
              <a:ext uri="{FF2B5EF4-FFF2-40B4-BE49-F238E27FC236}">
                <a16:creationId xmlns:a16="http://schemas.microsoft.com/office/drawing/2014/main" id="{2D0B3DE7-A7BB-4752-906A-2AD1B80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6" y="1473575"/>
            <a:ext cx="4674701" cy="3676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6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1: Instalación de Git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Podemos instalar Git, dependiendo de qué sistema usemos, mediante los enlaces:</a:t>
            </a:r>
          </a:p>
          <a:p>
            <a:r>
              <a:rPr lang="es-ES" dirty="0"/>
              <a:t>     Windows 	&gt;	</a:t>
            </a:r>
            <a:r>
              <a:rPr lang="es-ES" dirty="0">
                <a:hlinkClick r:id="rId2"/>
              </a:rPr>
              <a:t>https://gitforwindows.org/</a:t>
            </a:r>
            <a:endParaRPr lang="es-ES" dirty="0"/>
          </a:p>
          <a:p>
            <a:r>
              <a:rPr lang="es-ES" dirty="0"/>
              <a:t>     Mac	 	&gt;	</a:t>
            </a:r>
            <a:r>
              <a:rPr lang="es-ES" dirty="0">
                <a:hlinkClick r:id="rId3"/>
              </a:rPr>
              <a:t>https://brew.sh/index_es</a:t>
            </a:r>
            <a:endParaRPr lang="es-ES" dirty="0"/>
          </a:p>
          <a:p>
            <a:r>
              <a:rPr lang="es-ES" dirty="0"/>
              <a:t>			</a:t>
            </a:r>
            <a:r>
              <a:rPr lang="es-ES" i="1" dirty="0" err="1"/>
              <a:t>brew</a:t>
            </a:r>
            <a:r>
              <a:rPr lang="es-ES" i="1" dirty="0"/>
              <a:t> install git</a:t>
            </a:r>
          </a:p>
          <a:p>
            <a:r>
              <a:rPr lang="es-ES" dirty="0"/>
              <a:t>    Ubuntu		&gt;	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install 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1.1</a:t>
            </a:r>
          </a:p>
        </p:txBody>
      </p:sp>
      <p:pic>
        <p:nvPicPr>
          <p:cNvPr id="2056" name="Picture 8" descr="Aprender Git (I): Empezando con Git - Mario González, formador y  desarrollador web">
            <a:extLst>
              <a:ext uri="{FF2B5EF4-FFF2-40B4-BE49-F238E27FC236}">
                <a16:creationId xmlns:a16="http://schemas.microsoft.com/office/drawing/2014/main" id="{9C697CC5-E287-4187-85C7-8F1B7830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6" y="1405991"/>
            <a:ext cx="7387865" cy="40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2: Clonación del repo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Una vez con Git instalado, podemos proceder a clonar el repositorio que utilizaremos en un folder conocido con:</a:t>
            </a:r>
          </a:p>
          <a:p>
            <a:pPr lvl="1"/>
            <a:r>
              <a:rPr lang="es-ES" sz="1400" i="1" dirty="0"/>
              <a:t>git clone https://github.com/izhanh/TV3CloudToolsCourse.git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motivos de comodidad es preferible que utilicemos la siguiente ruta para la clonación del repositorio:</a:t>
            </a:r>
          </a:p>
          <a:p>
            <a:pPr lvl="1"/>
            <a:r>
              <a:rPr lang="es-ES" i="1" dirty="0"/>
              <a:t>D:/vm/shared - /home/dev/shared</a:t>
            </a:r>
          </a:p>
          <a:p>
            <a:pPr marL="285750" indent="-285750">
              <a:buFontTx/>
              <a:buChar char="-"/>
            </a:pPr>
            <a:r>
              <a:rPr lang="es-ES" dirty="0"/>
              <a:t>También debemos crear la carpeta </a:t>
            </a:r>
            <a:r>
              <a:rPr lang="es-ES" i="1" dirty="0"/>
              <a:t>D:/vm/repository </a:t>
            </a:r>
            <a:r>
              <a:rPr lang="es-ES" dirty="0"/>
              <a:t>como veremos más adelante</a:t>
            </a:r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838CCE-AFC4-4F27-A241-6838BA3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768763"/>
            <a:ext cx="5313605" cy="33204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7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3: Instalación de la VPN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poder tener acceso a los entornos de la CCMA necesitaremos el VPN </a:t>
            </a:r>
            <a:r>
              <a:rPr lang="es-ES" dirty="0" err="1"/>
              <a:t>NetScaler</a:t>
            </a:r>
            <a:r>
              <a:rPr lang="es-ES" dirty="0"/>
              <a:t> Gateway Plug-in. Para obtenerlo, primero configuraremos nuestras credenciales con el portal:</a:t>
            </a:r>
          </a:p>
          <a:p>
            <a:r>
              <a:rPr lang="es-ES" dirty="0"/>
              <a:t>     	</a:t>
            </a:r>
            <a:r>
              <a:rPr lang="es-ES" dirty="0">
                <a:hlinkClick r:id="rId2"/>
              </a:rPr>
              <a:t>https://clau.ccma.cat/sspr/private/login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Posteriormente obtendremos el software mediante el sitio:</a:t>
            </a:r>
          </a:p>
          <a:p>
            <a:pPr lvl="1"/>
            <a:r>
              <a:rPr lang="es-ES" dirty="0"/>
              <a:t>	</a:t>
            </a:r>
            <a:r>
              <a:rPr lang="es-ES" dirty="0">
                <a:hlinkClick r:id="rId3"/>
              </a:rPr>
              <a:t>https://vpn.ccma.cat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1028" name="Picture 4" descr="Comprar Citrix Workspace - Microsoft Store es-ES">
            <a:extLst>
              <a:ext uri="{FF2B5EF4-FFF2-40B4-BE49-F238E27FC236}">
                <a16:creationId xmlns:a16="http://schemas.microsoft.com/office/drawing/2014/main" id="{0CD3164C-CE60-487C-9A10-15EE7F49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85" y="1748169"/>
            <a:ext cx="3088986" cy="30889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886279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Usaremos las mismas credenciales que hemos usado anteriormente, además de añadir el dominio de la VPN:</a:t>
            </a:r>
          </a:p>
          <a:p>
            <a:pPr lvl="1" algn="just"/>
            <a:r>
              <a:rPr lang="es-ES" dirty="0">
                <a:hlinkClick r:id="rId2"/>
              </a:rPr>
              <a:t>https://vpn.ccma.cat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la VPN está correctamente instalada y configurada, tendrá el aspecto de la imagen: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17D905-E39E-4CB0-AD38-CD85818A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" y="1669792"/>
            <a:ext cx="5172698" cy="3784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5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ing plantilla Castellà  -  Solo lectura" id="{537432A8-DD7F-44B0-B135-8641DAF0BB50}" vid="{C5B3549F-ABF3-40F3-8A0E-0A6657D316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477CBD4C6CB4FBD379D4D02B2C9F1" ma:contentTypeVersion="7" ma:contentTypeDescription="Create a new document." ma:contentTypeScope="" ma:versionID="e52b0fca996f618b745ce64851f614fd">
  <xsd:schema xmlns:xsd="http://www.w3.org/2001/XMLSchema" xmlns:xs="http://www.w3.org/2001/XMLSchema" xmlns:p="http://schemas.microsoft.com/office/2006/metadata/properties" xmlns:ns2="9e9454b4-51c0-45d6-b250-bdd7e509af23" targetNamespace="http://schemas.microsoft.com/office/2006/metadata/properties" ma:root="true" ma:fieldsID="1cad610c496d18b47ad4f62e20e81023" ns2:_="">
    <xsd:import namespace="9e9454b4-51c0-45d6-b250-bdd7e509a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454b4-51c0-45d6-b250-bdd7e509a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3BAE8-E461-49ED-9079-5EF91E7376F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9e9454b4-51c0-45d6-b250-bdd7e509af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C38641-5F87-452D-A890-F9D31ECD2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15170-D293-4829-A2DE-DAE27A7AE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454b4-51c0-45d6-b250-bdd7e509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 plantilla</Template>
  <TotalTime>4809</TotalTime>
  <Words>2468</Words>
  <Application>Microsoft Office PowerPoint</Application>
  <PresentationFormat>Panorámica</PresentationFormat>
  <Paragraphs>255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Grotesque Light</vt:lpstr>
      <vt:lpstr>Tema de Office</vt:lpstr>
      <vt:lpstr>Herramientas de desarrollo Cloud en AWS  Preparación del entorno</vt:lpstr>
      <vt:lpstr>Izhan Hernández</vt:lpstr>
      <vt:lpstr>Público</vt:lpstr>
      <vt:lpstr>ÍNDICE DE CURSOS</vt:lpstr>
      <vt:lpstr>CONTENIDO</vt:lpstr>
      <vt:lpstr>Práctica 1: Instalación de Git (5 min)</vt:lpstr>
      <vt:lpstr>Práctica 2: Clonación del repo (5 min)</vt:lpstr>
      <vt:lpstr>Práctica 3: Instalación de la VPN (10 min)</vt:lpstr>
      <vt:lpstr>Presentación de PowerPoint</vt:lpstr>
      <vt:lpstr>Práctica 4: Acceso a AWS (5 min)</vt:lpstr>
      <vt:lpstr>Presentación de PowerPoint</vt:lpstr>
      <vt:lpstr>Práctica 5: Acceso a Bitbucket (5 min)</vt:lpstr>
      <vt:lpstr>Práctica 6: Instalación de VirtualBox (5 min)</vt:lpstr>
      <vt:lpstr>Presentación de PowerPoint</vt:lpstr>
      <vt:lpstr>Práctica 7: Instalación de Vagrant (10 min)</vt:lpstr>
      <vt:lpstr>Presentación de PowerPoint</vt:lpstr>
      <vt:lpstr>Práctica 8: Configuración de la VM (20 min)</vt:lpstr>
      <vt:lpstr>Presentación de PowerPoint</vt:lpstr>
      <vt:lpstr>Presentación de PowerPoint</vt:lpstr>
      <vt:lpstr>Práctica 9: Acceso a AWS desde VM (10 min)</vt:lpstr>
      <vt:lpstr>Presentación de PowerPoint</vt:lpstr>
      <vt:lpstr>Presentación de PowerPoint</vt:lpstr>
      <vt:lpstr>Presentación de PowerPoint</vt:lpstr>
      <vt:lpstr>Práctica 10: Config Git desde VM (5 min)</vt:lpstr>
      <vt:lpstr>Práctica 11: Instalación local de Jenkins (15 min)</vt:lpstr>
      <vt:lpstr>Presentación de PowerPoint</vt:lpstr>
      <vt:lpstr>Presentación de PowerPoint</vt:lpstr>
      <vt:lpstr>Práctica 12: Instalación y configuración de VSCode (15 min)</vt:lpstr>
      <vt:lpstr>Presentación de PowerPoint</vt:lpstr>
      <vt:lpstr>Presentación de PowerPoint</vt:lpstr>
      <vt:lpstr>Práctica 13: Guardado de la imagen (10 min)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Enterprise for Developers</dc:title>
  <dc:creator>Izhan Hernández Horna</dc:creator>
  <cp:lastModifiedBy>Izhan Hernández Horna</cp:lastModifiedBy>
  <cp:revision>200</cp:revision>
  <dcterms:created xsi:type="dcterms:W3CDTF">2020-07-18T07:43:49Z</dcterms:created>
  <dcterms:modified xsi:type="dcterms:W3CDTF">2020-09-28T12:43:55Z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0x010100043477CBD4C6CB4FBD379D4D02B2C9F1</vt:lpwstr>
  </property>
  <property fmtid="{D5CDD505-2E9C-101B-9397-08002B2CF9AE}" pid="3" name="_dlc_DocIdItemGuid">
    <vt:lpwstr>e5e6152f-25b7-400c-8999-d1a63e43397e</vt:lpwstr>
  </property>
</Properties>
</file>