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4"/>
  </p:sldMasterIdLst>
  <p:notesMasterIdLst>
    <p:notesMasterId r:id="rId30"/>
  </p:notesMasterIdLst>
  <p:handoutMasterIdLst>
    <p:handoutMasterId r:id="rId31"/>
  </p:handoutMasterIdLst>
  <p:sldIdLst>
    <p:sldId id="256" r:id="rId5"/>
    <p:sldId id="265" r:id="rId6"/>
    <p:sldId id="334" r:id="rId7"/>
    <p:sldId id="266" r:id="rId8"/>
    <p:sldId id="350" r:id="rId9"/>
    <p:sldId id="421" r:id="rId10"/>
    <p:sldId id="422" r:id="rId11"/>
    <p:sldId id="423" r:id="rId12"/>
    <p:sldId id="424" r:id="rId13"/>
    <p:sldId id="425" r:id="rId14"/>
    <p:sldId id="426" r:id="rId15"/>
    <p:sldId id="377" r:id="rId16"/>
    <p:sldId id="383" r:id="rId17"/>
    <p:sldId id="384" r:id="rId18"/>
    <p:sldId id="387" r:id="rId19"/>
    <p:sldId id="428" r:id="rId20"/>
    <p:sldId id="429" r:id="rId21"/>
    <p:sldId id="430" r:id="rId22"/>
    <p:sldId id="431" r:id="rId23"/>
    <p:sldId id="432" r:id="rId24"/>
    <p:sldId id="433" r:id="rId25"/>
    <p:sldId id="434" r:id="rId26"/>
    <p:sldId id="382" r:id="rId27"/>
    <p:sldId id="427" r:id="rId28"/>
    <p:sldId id="378" r:id="rId29"/>
  </p:sldIdLst>
  <p:sldSz cx="12192000" cy="6858000"/>
  <p:notesSz cx="6858000" cy="1619250"/>
  <p:embeddedFontLst>
    <p:embeddedFont>
      <p:font typeface="Calibri" panose="020F0502020204030204" pitchFamily="34" charset="0"/>
      <p:regular r:id="rId32"/>
      <p:bold r:id="rId33"/>
      <p:italic r:id="rId34"/>
      <p:boldItalic r:id="rId35"/>
    </p:embeddedFont>
    <p:embeddedFont>
      <p:font typeface="Calibri Light" panose="020F0302020204030204" pitchFamily="34" charset="0"/>
      <p:regular r:id="rId36"/>
      <p:italic r:id="rId37"/>
    </p:embeddedFont>
    <p:embeddedFont>
      <p:font typeface="Grotesque Light" panose="020B0304020202020204" pitchFamily="34" charset="0"/>
      <p:regular r:id="rId38"/>
    </p:embeddedFont>
  </p:embeddedFontLst>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Sanz Samper" initials="ASS" lastIdx="2" clrIdx="0">
    <p:extLst>
      <p:ext uri="{19B8F6BF-5375-455C-9EA6-DF929625EA0E}">
        <p15:presenceInfo xmlns:p15="http://schemas.microsoft.com/office/powerpoint/2012/main" userId="S-1-5-21-54657033-537596843-1705772192-1183" providerId="AD"/>
      </p:ext>
    </p:extLst>
  </p:cmAuthor>
  <p:cmAuthor id="2" name="David Martínez Ferrer" initials="DMF" lastIdx="27" clrIdx="1">
    <p:extLst>
      <p:ext uri="{19B8F6BF-5375-455C-9EA6-DF929625EA0E}">
        <p15:presenceInfo xmlns:p15="http://schemas.microsoft.com/office/powerpoint/2012/main" userId="S::dmartinez@trentia.es::acfe3066-e3dd-4dcb-89b8-6476aad28739" providerId="AD"/>
      </p:ext>
    </p:extLst>
  </p:cmAuthor>
  <p:cmAuthor id="3" name="Rubén Claramunt Vicente" initials="RCV" lastIdx="3" clrIdx="2">
    <p:extLst>
      <p:ext uri="{19B8F6BF-5375-455C-9EA6-DF929625EA0E}">
        <p15:presenceInfo xmlns:p15="http://schemas.microsoft.com/office/powerpoint/2012/main" userId="S::rclaramunt@trentia.es::cd76f3ee-d704-4424-b6b0-90d695066b34" providerId="AD"/>
      </p:ext>
    </p:extLst>
  </p:cmAuthor>
  <p:cmAuthor id="4" name="Izhan Hernández Horna" initials="IHH" lastIdx="28" clrIdx="3">
    <p:extLst>
      <p:ext uri="{19B8F6BF-5375-455C-9EA6-DF929625EA0E}">
        <p15:presenceInfo xmlns:p15="http://schemas.microsoft.com/office/powerpoint/2012/main" userId="Izhan Hernández Hor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E62D39"/>
    <a:srgbClr val="F6F6F6"/>
    <a:srgbClr val="F1DDDE"/>
    <a:srgbClr val="D8D8D8"/>
    <a:srgbClr val="A7AFBC"/>
    <a:srgbClr val="E62C39"/>
    <a:srgbClr val="8AC449"/>
    <a:srgbClr val="1EBCD4"/>
    <a:srgbClr val="FEC0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6357" autoAdjust="0"/>
  </p:normalViewPr>
  <p:slideViewPr>
    <p:cSldViewPr snapToGrid="0">
      <p:cViewPr varScale="1">
        <p:scale>
          <a:sx n="110" d="100"/>
          <a:sy n="110" d="100"/>
        </p:scale>
        <p:origin x="618" y="96"/>
      </p:cViewPr>
      <p:guideLst>
        <p:guide orient="horz" pos="2160"/>
        <p:guide pos="3840"/>
      </p:guideLst>
    </p:cSldViewPr>
  </p:slideViewPr>
  <p:notesTextViewPr>
    <p:cViewPr>
      <p:scale>
        <a:sx n="1" d="1"/>
        <a:sy n="1" d="1"/>
      </p:scale>
      <p:origin x="0" y="0"/>
    </p:cViewPr>
  </p:notesTextViewPr>
  <p:sorterViewPr>
    <p:cViewPr>
      <p:scale>
        <a:sx n="100" d="100"/>
        <a:sy n="100" d="100"/>
      </p:scale>
      <p:origin x="0" y="-9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26F16B2D-A50E-4867-B037-D618F4985CB3}"/>
              </a:ext>
            </a:extLst>
          </p:cNvPr>
          <p:cNvSpPr>
            <a:spLocks noGrp="1"/>
          </p:cNvSpPr>
          <p:nvPr>
            <p:ph type="hdr" sz="quarter"/>
          </p:nvPr>
        </p:nvSpPr>
        <p:spPr>
          <a:xfrm>
            <a:off x="0" y="0"/>
            <a:ext cx="2971800" cy="80963"/>
          </a:xfrm>
          <a:prstGeom prst="rect">
            <a:avLst/>
          </a:prstGeom>
        </p:spPr>
        <p:txBody>
          <a:bodyPr vert="horz" lIns="91440" tIns="45720" rIns="91440" bIns="45720" rtlCol="0"/>
          <a:lstStyle>
            <a:lvl1pPr algn="l">
              <a:defRPr sz="1200"/>
            </a:lvl1pPr>
          </a:lstStyle>
          <a:p>
            <a:endParaRPr lang="ca-ES" dirty="0"/>
          </a:p>
        </p:txBody>
      </p:sp>
      <p:sp>
        <p:nvSpPr>
          <p:cNvPr id="3" name="Marcador de fecha 2">
            <a:extLst>
              <a:ext uri="{FF2B5EF4-FFF2-40B4-BE49-F238E27FC236}">
                <a16:creationId xmlns:a16="http://schemas.microsoft.com/office/drawing/2014/main" id="{96C08B7A-0984-405A-AB8D-2E53C86AA996}"/>
              </a:ext>
            </a:extLst>
          </p:cNvPr>
          <p:cNvSpPr>
            <a:spLocks noGrp="1"/>
          </p:cNvSpPr>
          <p:nvPr>
            <p:ph type="dt" sz="quarter" idx="1"/>
          </p:nvPr>
        </p:nvSpPr>
        <p:spPr>
          <a:xfrm>
            <a:off x="3884613" y="0"/>
            <a:ext cx="2971800" cy="80963"/>
          </a:xfrm>
          <a:prstGeom prst="rect">
            <a:avLst/>
          </a:prstGeom>
        </p:spPr>
        <p:txBody>
          <a:bodyPr vert="horz" lIns="91440" tIns="45720" rIns="91440" bIns="45720" rtlCol="0"/>
          <a:lstStyle>
            <a:lvl1pPr algn="r">
              <a:defRPr sz="1200"/>
            </a:lvl1pPr>
          </a:lstStyle>
          <a:p>
            <a:fld id="{9DA3D7FE-CDC8-4763-B0C2-7F2E10BA6EE1}" type="datetimeFigureOut">
              <a:rPr lang="ca-ES" smtClean="0"/>
              <a:t>18/11/2020</a:t>
            </a:fld>
            <a:endParaRPr lang="ca-ES" dirty="0"/>
          </a:p>
        </p:txBody>
      </p:sp>
      <p:sp>
        <p:nvSpPr>
          <p:cNvPr id="4" name="Marcador de pie de página 3">
            <a:extLst>
              <a:ext uri="{FF2B5EF4-FFF2-40B4-BE49-F238E27FC236}">
                <a16:creationId xmlns:a16="http://schemas.microsoft.com/office/drawing/2014/main" id="{8179A595-CCF8-4790-B6A5-ABB6272B6B09}"/>
              </a:ext>
            </a:extLst>
          </p:cNvPr>
          <p:cNvSpPr>
            <a:spLocks noGrp="1"/>
          </p:cNvSpPr>
          <p:nvPr>
            <p:ph type="ftr" sz="quarter" idx="2"/>
          </p:nvPr>
        </p:nvSpPr>
        <p:spPr>
          <a:xfrm>
            <a:off x="0" y="1538288"/>
            <a:ext cx="2971800" cy="80962"/>
          </a:xfrm>
          <a:prstGeom prst="rect">
            <a:avLst/>
          </a:prstGeom>
        </p:spPr>
        <p:txBody>
          <a:bodyPr vert="horz" lIns="91440" tIns="45720" rIns="91440" bIns="45720" rtlCol="0" anchor="b"/>
          <a:lstStyle>
            <a:lvl1pPr algn="l">
              <a:defRPr sz="1200"/>
            </a:lvl1pPr>
          </a:lstStyle>
          <a:p>
            <a:endParaRPr lang="ca-ES" dirty="0"/>
          </a:p>
        </p:txBody>
      </p:sp>
      <p:sp>
        <p:nvSpPr>
          <p:cNvPr id="5" name="Marcador de número de diapositiva 4">
            <a:extLst>
              <a:ext uri="{FF2B5EF4-FFF2-40B4-BE49-F238E27FC236}">
                <a16:creationId xmlns:a16="http://schemas.microsoft.com/office/drawing/2014/main" id="{C37ED142-F96B-454A-AC7F-8C87EF41EFD8}"/>
              </a:ext>
            </a:extLst>
          </p:cNvPr>
          <p:cNvSpPr>
            <a:spLocks noGrp="1"/>
          </p:cNvSpPr>
          <p:nvPr>
            <p:ph type="sldNum" sz="quarter" idx="3"/>
          </p:nvPr>
        </p:nvSpPr>
        <p:spPr>
          <a:xfrm>
            <a:off x="3884613" y="1538288"/>
            <a:ext cx="2971800" cy="80962"/>
          </a:xfrm>
          <a:prstGeom prst="rect">
            <a:avLst/>
          </a:prstGeom>
        </p:spPr>
        <p:txBody>
          <a:bodyPr vert="horz" lIns="91440" tIns="45720" rIns="91440" bIns="45720" rtlCol="0" anchor="b"/>
          <a:lstStyle>
            <a:lvl1pPr algn="r">
              <a:defRPr sz="1200"/>
            </a:lvl1pPr>
          </a:lstStyle>
          <a:p>
            <a:fld id="{259F5A69-A502-4D3E-9324-E42FCDCF3AA8}" type="slidenum">
              <a:rPr lang="ca-ES" smtClean="0"/>
              <a:t>‹Nº›</a:t>
            </a:fld>
            <a:endParaRPr lang="ca-ES" dirty="0"/>
          </a:p>
        </p:txBody>
      </p:sp>
    </p:spTree>
    <p:extLst>
      <p:ext uri="{BB962C8B-B14F-4D97-AF65-F5344CB8AC3E}">
        <p14:creationId xmlns:p14="http://schemas.microsoft.com/office/powerpoint/2010/main" val="29006787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9DEA0-BD61-4A4C-AAFB-420A3EF0FDAC}" type="datetimeFigureOut">
              <a:rPr lang="ca-ES" smtClean="0"/>
              <a:t>18/11/2020</a:t>
            </a:fld>
            <a:endParaRPr lang="ca-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a-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E2DA46-11D1-430E-8C1E-5C871D9396DB}" type="slidenum">
              <a:rPr lang="ca-ES" smtClean="0"/>
              <a:t>‹Nº›</a:t>
            </a:fld>
            <a:endParaRPr lang="ca-ES" dirty="0"/>
          </a:p>
        </p:txBody>
      </p:sp>
    </p:spTree>
    <p:extLst>
      <p:ext uri="{BB962C8B-B14F-4D97-AF65-F5344CB8AC3E}">
        <p14:creationId xmlns:p14="http://schemas.microsoft.com/office/powerpoint/2010/main" val="31747847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hyperlink" Target="http://www.linkedin.com/company/1281812" TargetMode="External"/><Relationship Id="rId3" Type="http://schemas.openxmlformats.org/officeDocument/2006/relationships/image" Target="../media/image6.png"/><Relationship Id="rId7" Type="http://schemas.openxmlformats.org/officeDocument/2006/relationships/image" Target="../media/image8.svg"/><Relationship Id="rId12" Type="http://schemas.openxmlformats.org/officeDocument/2006/relationships/image" Target="../media/image11.emf"/><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hyperlink" Target="https://twitter.com/TrentiaLearning" TargetMode="External"/><Relationship Id="rId5" Type="http://schemas.openxmlformats.org/officeDocument/2006/relationships/hyperlink" Target="https://www.instagram.com/trentiaoficial/" TargetMode="External"/><Relationship Id="rId10" Type="http://schemas.openxmlformats.org/officeDocument/2006/relationships/image" Target="../media/image10.svg"/><Relationship Id="rId4" Type="http://schemas.openxmlformats.org/officeDocument/2006/relationships/hyperlink" Target="mailto:learning@trentia.net" TargetMode="External"/><Relationship Id="rId9"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1D39D0E8-3547-466D-898D-504CF7EB5712}"/>
              </a:ext>
            </a:extLst>
          </p:cNvPr>
          <p:cNvSpPr>
            <a:spLocks noGrp="1"/>
          </p:cNvSpPr>
          <p:nvPr>
            <p:ph type="title"/>
          </p:nvPr>
        </p:nvSpPr>
        <p:spPr>
          <a:xfrm>
            <a:off x="662709" y="882447"/>
            <a:ext cx="5008417" cy="2350280"/>
          </a:xfrm>
        </p:spPr>
        <p:txBody>
          <a:bodyPr>
            <a:noAutofit/>
          </a:bodyPr>
          <a:lstStyle>
            <a:lvl1pPr>
              <a:defRPr sz="4800">
                <a:solidFill>
                  <a:srgbClr val="E62D39"/>
                </a:solidFill>
              </a:defRPr>
            </a:lvl1pPr>
          </a:lstStyle>
          <a:p>
            <a:r>
              <a:rPr lang="es-ES"/>
              <a:t>Haga clic para modificar el estilo de título del patrón</a:t>
            </a:r>
            <a:endParaRPr lang="ca-ES" dirty="0"/>
          </a:p>
        </p:txBody>
      </p:sp>
    </p:spTree>
    <p:extLst>
      <p:ext uri="{BB962C8B-B14F-4D97-AF65-F5344CB8AC3E}">
        <p14:creationId xmlns:p14="http://schemas.microsoft.com/office/powerpoint/2010/main" val="1267821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5_En blanco">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F94AF67-3FA9-4940-A59C-79066E0D13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2383" y="0"/>
            <a:ext cx="8969617" cy="6858000"/>
          </a:xfrm>
          <a:prstGeom prst="rect">
            <a:avLst/>
          </a:prstGeom>
        </p:spPr>
      </p:pic>
      <p:sp>
        <p:nvSpPr>
          <p:cNvPr id="4" name="Rectángulo 3">
            <a:extLst>
              <a:ext uri="{FF2B5EF4-FFF2-40B4-BE49-F238E27FC236}">
                <a16:creationId xmlns:a16="http://schemas.microsoft.com/office/drawing/2014/main" id="{0C2ACD48-0696-4736-A3D3-E248FF71E505}"/>
              </a:ext>
            </a:extLst>
          </p:cNvPr>
          <p:cNvSpPr/>
          <p:nvPr userDrawn="1"/>
        </p:nvSpPr>
        <p:spPr>
          <a:xfrm>
            <a:off x="0" y="0"/>
            <a:ext cx="3222383" cy="6858000"/>
          </a:xfrm>
          <a:prstGeom prst="rect">
            <a:avLst/>
          </a:prstGeom>
          <a:solidFill>
            <a:schemeClr val="bg1"/>
          </a:solidFill>
          <a:ln>
            <a:solidFill>
              <a:schemeClr val="bg1"/>
            </a:solidFill>
          </a:ln>
          <a:effectLst>
            <a:outerShdw blurRad="342900" dist="254000" dir="5400000" sx="96000" sy="96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pic>
        <p:nvPicPr>
          <p:cNvPr id="6" name="Imagen 5">
            <a:extLst>
              <a:ext uri="{FF2B5EF4-FFF2-40B4-BE49-F238E27FC236}">
                <a16:creationId xmlns:a16="http://schemas.microsoft.com/office/drawing/2014/main" id="{479B750C-E5D5-4724-8D7D-0E716A65498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06553" y="1896109"/>
            <a:ext cx="556396" cy="597232"/>
          </a:xfrm>
          <a:prstGeom prst="rect">
            <a:avLst/>
          </a:prstGeom>
        </p:spPr>
      </p:pic>
      <p:sp>
        <p:nvSpPr>
          <p:cNvPr id="7" name="CuadroTexto 6">
            <a:extLst>
              <a:ext uri="{FF2B5EF4-FFF2-40B4-BE49-F238E27FC236}">
                <a16:creationId xmlns:a16="http://schemas.microsoft.com/office/drawing/2014/main" id="{0EBC17A3-724C-4FBC-9C05-85FC9006DB7E}"/>
              </a:ext>
            </a:extLst>
          </p:cNvPr>
          <p:cNvSpPr txBox="1"/>
          <p:nvPr userDrawn="1"/>
        </p:nvSpPr>
        <p:spPr>
          <a:xfrm>
            <a:off x="190139" y="77512"/>
            <a:ext cx="2738803" cy="2308324"/>
          </a:xfrm>
          <a:prstGeom prst="rect">
            <a:avLst/>
          </a:prstGeom>
          <a:noFill/>
        </p:spPr>
        <p:txBody>
          <a:bodyPr wrap="square" rtlCol="0">
            <a:spAutoFit/>
          </a:bodyPr>
          <a:lstStyle/>
          <a:p>
            <a:r>
              <a:rPr lang="es-ES" sz="4800" b="1" dirty="0"/>
              <a:t>¿En que podemos ayudarte?</a:t>
            </a:r>
            <a:endParaRPr lang="ca-ES" sz="4800" b="1" dirty="0"/>
          </a:p>
        </p:txBody>
      </p:sp>
      <p:sp>
        <p:nvSpPr>
          <p:cNvPr id="8" name="Rectángulo 7">
            <a:extLst>
              <a:ext uri="{FF2B5EF4-FFF2-40B4-BE49-F238E27FC236}">
                <a16:creationId xmlns:a16="http://schemas.microsoft.com/office/drawing/2014/main" id="{5A65AB88-1C3C-4777-9D8A-873AE33FCAFA}"/>
              </a:ext>
            </a:extLst>
          </p:cNvPr>
          <p:cNvSpPr/>
          <p:nvPr userDrawn="1"/>
        </p:nvSpPr>
        <p:spPr>
          <a:xfrm>
            <a:off x="246329" y="2695080"/>
            <a:ext cx="2738803" cy="2523768"/>
          </a:xfrm>
          <a:prstGeom prst="rect">
            <a:avLst/>
          </a:prstGeom>
        </p:spPr>
        <p:txBody>
          <a:bodyPr wrap="square" anchor="t">
            <a:spAutoFit/>
          </a:bodyPr>
          <a:lstStyle/>
          <a:p>
            <a:pPr>
              <a:lnSpc>
                <a:spcPct val="150000"/>
              </a:lnSpc>
            </a:pPr>
            <a:r>
              <a:rPr lang="ca-ES" sz="1400" b="1" dirty="0">
                <a:solidFill>
                  <a:srgbClr val="E62D39"/>
                </a:solidFill>
                <a:cs typeface="Arial" panose="020B0604020202020204" pitchFamily="34" charset="0"/>
              </a:rPr>
              <a:t>Trentia Consulting</a:t>
            </a:r>
          </a:p>
          <a:p>
            <a:pPr>
              <a:lnSpc>
                <a:spcPct val="150000"/>
              </a:lnSpc>
            </a:pPr>
            <a:r>
              <a:rPr lang="es-ES" sz="1400" dirty="0">
                <a:solidFill>
                  <a:schemeClr val="tx1">
                    <a:lumMod val="85000"/>
                    <a:lumOff val="15000"/>
                  </a:schemeClr>
                </a:solidFill>
                <a:latin typeface="+mj-lt"/>
                <a:cs typeface="Arial" panose="020B0604020202020204" pitchFamily="34" charset="0"/>
              </a:rPr>
              <a:t>Calle Rocafort 241-243 4t 5a</a:t>
            </a:r>
            <a:endParaRPr lang="es-ES" sz="1400" dirty="0">
              <a:solidFill>
                <a:schemeClr val="tx1">
                  <a:lumMod val="85000"/>
                  <a:lumOff val="15000"/>
                </a:schemeClr>
              </a:solidFill>
              <a:latin typeface="+mj-lt"/>
              <a:cs typeface="Calibri Light"/>
            </a:endParaRPr>
          </a:p>
          <a:p>
            <a:pPr>
              <a:lnSpc>
                <a:spcPct val="150000"/>
              </a:lnSpc>
            </a:pPr>
            <a:r>
              <a:rPr lang="es-ES" sz="1400" dirty="0">
                <a:solidFill>
                  <a:schemeClr val="tx1">
                    <a:lumMod val="85000"/>
                    <a:lumOff val="15000"/>
                  </a:schemeClr>
                </a:solidFill>
                <a:latin typeface="+mj-lt"/>
                <a:cs typeface="Arial" panose="020B0604020202020204" pitchFamily="34" charset="0"/>
              </a:rPr>
              <a:t>08029 Barcelona</a:t>
            </a:r>
          </a:p>
          <a:p>
            <a:pPr>
              <a:lnSpc>
                <a:spcPct val="150000"/>
              </a:lnSpc>
            </a:pPr>
            <a:r>
              <a:rPr lang="es-ES" sz="1400" dirty="0">
                <a:solidFill>
                  <a:schemeClr val="tx1">
                    <a:lumMod val="85000"/>
                    <a:lumOff val="15000"/>
                  </a:schemeClr>
                </a:solidFill>
                <a:latin typeface="+mj-lt"/>
                <a:cs typeface="Arial" panose="020B0604020202020204" pitchFamily="34" charset="0"/>
              </a:rPr>
              <a:t>Tel. (+34) 934 19 88 64</a:t>
            </a:r>
          </a:p>
          <a:p>
            <a:pPr>
              <a:lnSpc>
                <a:spcPct val="150000"/>
              </a:lnSpc>
            </a:pPr>
            <a:r>
              <a:rPr lang="es-ES" sz="1400" dirty="0">
                <a:solidFill>
                  <a:schemeClr val="tx1">
                    <a:lumMod val="85000"/>
                    <a:lumOff val="15000"/>
                  </a:schemeClr>
                </a:solidFill>
                <a:latin typeface="+mj-lt"/>
                <a:cs typeface="Arial" panose="020B0604020202020204" pitchFamily="34" charset="0"/>
              </a:rPr>
              <a:t>Fax. (+34) 934 19 35 71</a:t>
            </a:r>
            <a:br>
              <a:rPr lang="es-ES" sz="1400" dirty="0">
                <a:solidFill>
                  <a:schemeClr val="tx1">
                    <a:lumMod val="85000"/>
                    <a:lumOff val="15000"/>
                  </a:schemeClr>
                </a:solidFill>
                <a:latin typeface="+mj-lt"/>
                <a:cs typeface="Arial" panose="020B0604020202020204" pitchFamily="34" charset="0"/>
              </a:rPr>
            </a:br>
            <a:endParaRPr lang="es-ES" sz="1400" dirty="0">
              <a:solidFill>
                <a:schemeClr val="tx1">
                  <a:lumMod val="85000"/>
                  <a:lumOff val="15000"/>
                </a:schemeClr>
              </a:solidFill>
              <a:latin typeface="+mj-lt"/>
              <a:cs typeface="Arial" panose="020B0604020202020204" pitchFamily="34" charset="0"/>
            </a:endParaRPr>
          </a:p>
          <a:p>
            <a:r>
              <a:rPr lang="ca-ES" sz="1400" dirty="0"/>
              <a:t>www.trentialearning.net</a:t>
            </a:r>
            <a:r>
              <a:rPr lang="es-ES" sz="1400" dirty="0">
                <a:solidFill>
                  <a:schemeClr val="tx1">
                    <a:lumMod val="85000"/>
                    <a:lumOff val="15000"/>
                  </a:schemeClr>
                </a:solidFill>
                <a:latin typeface="+mj-lt"/>
                <a:cs typeface="Arial" panose="020B0604020202020204" pitchFamily="34" charset="0"/>
              </a:rPr>
              <a:t>· </a:t>
            </a:r>
            <a:r>
              <a:rPr lang="ca-ES" sz="1400" b="0" i="0" u="none" strike="noStrike"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learning@trentia.net</a:t>
            </a:r>
            <a:endParaRPr lang="es-ES" sz="1400" dirty="0">
              <a:solidFill>
                <a:schemeClr val="tx1"/>
              </a:solidFill>
              <a:latin typeface="+mj-lt"/>
              <a:cs typeface="Arial" panose="020B0604020202020204" pitchFamily="34" charset="0"/>
            </a:endParaRPr>
          </a:p>
        </p:txBody>
      </p:sp>
      <p:pic>
        <p:nvPicPr>
          <p:cNvPr id="10" name="Gráfico 9">
            <a:hlinkClick r:id="rId5"/>
            <a:extLst>
              <a:ext uri="{FF2B5EF4-FFF2-40B4-BE49-F238E27FC236}">
                <a16:creationId xmlns:a16="http://schemas.microsoft.com/office/drawing/2014/main" id="{E9520236-465B-4913-AAF0-4128E837FA5E}"/>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7388" y="5968326"/>
            <a:ext cx="216000" cy="216000"/>
          </a:xfrm>
          <a:prstGeom prst="rect">
            <a:avLst/>
          </a:prstGeom>
        </p:spPr>
      </p:pic>
      <p:pic>
        <p:nvPicPr>
          <p:cNvPr id="11" name="Gráfico 10">
            <a:hlinkClick r:id="rId8"/>
            <a:extLst>
              <a:ext uri="{FF2B5EF4-FFF2-40B4-BE49-F238E27FC236}">
                <a16:creationId xmlns:a16="http://schemas.microsoft.com/office/drawing/2014/main" id="{B27E71F2-9ED3-4653-9C15-1F8648307300}"/>
              </a:ext>
            </a:extLst>
          </p:cNvPr>
          <p:cNvPicPr>
            <a:picLocks noChangeAspect="1"/>
          </p:cNvPicPr>
          <p:nvPr userDrawn="1"/>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5796" y="5950038"/>
            <a:ext cx="216000" cy="216000"/>
          </a:xfrm>
          <a:prstGeom prst="rect">
            <a:avLst/>
          </a:prstGeom>
        </p:spPr>
      </p:pic>
      <p:pic>
        <p:nvPicPr>
          <p:cNvPr id="12" name="Imagen 11">
            <a:hlinkClick r:id="rId11"/>
            <a:extLst>
              <a:ext uri="{FF2B5EF4-FFF2-40B4-BE49-F238E27FC236}">
                <a16:creationId xmlns:a16="http://schemas.microsoft.com/office/drawing/2014/main" id="{F4FE13D8-695B-4584-B06A-5CFFCD94888D}"/>
              </a:ext>
            </a:extLst>
          </p:cNvPr>
          <p:cNvPicPr>
            <a:picLocks noChangeAspect="1"/>
          </p:cNvPicPr>
          <p:nvPr userDrawn="1"/>
        </p:nvPicPr>
        <p:blipFill>
          <a:blip r:embed="rId12"/>
          <a:stretch>
            <a:fillRect/>
          </a:stretch>
        </p:blipFill>
        <p:spPr>
          <a:xfrm>
            <a:off x="876592" y="5968326"/>
            <a:ext cx="216000" cy="216000"/>
          </a:xfrm>
          <a:prstGeom prst="rect">
            <a:avLst/>
          </a:prstGeom>
        </p:spPr>
      </p:pic>
    </p:spTree>
    <p:extLst>
      <p:ext uri="{BB962C8B-B14F-4D97-AF65-F5344CB8AC3E}">
        <p14:creationId xmlns:p14="http://schemas.microsoft.com/office/powerpoint/2010/main" val="189609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AE80B5A7-D855-46BA-9970-DA41BABEA69F}"/>
              </a:ext>
            </a:extLst>
          </p:cNvPr>
          <p:cNvSpPr/>
          <p:nvPr userDrawn="1"/>
        </p:nvSpPr>
        <p:spPr>
          <a:xfrm>
            <a:off x="6059488" y="0"/>
            <a:ext cx="6132512"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2" name="Título 1"/>
          <p:cNvSpPr>
            <a:spLocks noGrp="1"/>
          </p:cNvSpPr>
          <p:nvPr>
            <p:ph type="title" hasCustomPrompt="1"/>
          </p:nvPr>
        </p:nvSpPr>
        <p:spPr>
          <a:xfrm>
            <a:off x="1400102" y="1473575"/>
            <a:ext cx="4335680" cy="549189"/>
          </a:xfrm>
        </p:spPr>
        <p:txBody>
          <a:bodyPr/>
          <a:lstStyle>
            <a:lvl1pPr>
              <a:defRPr/>
            </a:lvl1pPr>
          </a:lstStyle>
          <a:p>
            <a:r>
              <a:rPr lang="es-ES" dirty="0"/>
              <a:t>Modificar el título</a:t>
            </a:r>
            <a:endParaRPr lang="ca-ES" dirty="0"/>
          </a:p>
        </p:txBody>
      </p:sp>
      <p:sp>
        <p:nvSpPr>
          <p:cNvPr id="3" name="Marcador de contenido 2"/>
          <p:cNvSpPr>
            <a:spLocks noGrp="1"/>
          </p:cNvSpPr>
          <p:nvPr>
            <p:ph idx="1" hasCustomPrompt="1"/>
          </p:nvPr>
        </p:nvSpPr>
        <p:spPr>
          <a:xfrm>
            <a:off x="1400102" y="2239151"/>
            <a:ext cx="4335681" cy="3634049"/>
          </a:xfrm>
          <a:prstGeom prst="rect">
            <a:avLst/>
          </a:prstGeom>
        </p:spPr>
        <p:txBody>
          <a:bodyPr>
            <a:normAutofit/>
          </a:bodyPr>
          <a:lstStyle>
            <a:lvl1pPr marL="0" indent="0">
              <a:lnSpc>
                <a:spcPct val="150000"/>
              </a:lnSpc>
              <a:buNone/>
              <a:defRPr sz="1600"/>
            </a:lvl1pPr>
            <a:lvl2pPr marL="457200" indent="0">
              <a:lnSpc>
                <a:spcPct val="150000"/>
              </a:lnSpc>
              <a:buNone/>
              <a:defRPr sz="1600"/>
            </a:lvl2pPr>
            <a:lvl3pPr>
              <a:lnSpc>
                <a:spcPct val="150000"/>
              </a:lnSpc>
              <a:defRPr sz="1600"/>
            </a:lvl3pPr>
          </a:lstStyle>
          <a:p>
            <a:pPr lvl="0"/>
            <a:r>
              <a:rPr lang="es-ES" dirty="0"/>
              <a:t>Haga clic para modificar el estilo de texto del patrón.</a:t>
            </a:r>
          </a:p>
        </p:txBody>
      </p:sp>
      <p:sp>
        <p:nvSpPr>
          <p:cNvPr id="7" name="Marcador de número de diapositiva 5">
            <a:extLst>
              <a:ext uri="{FF2B5EF4-FFF2-40B4-BE49-F238E27FC236}">
                <a16:creationId xmlns:a16="http://schemas.microsoft.com/office/drawing/2014/main" id="{DA5F44F7-0EEB-400B-AD8A-D5B9D2F16EC4}"/>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dirty="0"/>
          </a:p>
        </p:txBody>
      </p:sp>
      <p:cxnSp>
        <p:nvCxnSpPr>
          <p:cNvPr id="9" name="Conector recto 8">
            <a:extLst>
              <a:ext uri="{FF2B5EF4-FFF2-40B4-BE49-F238E27FC236}">
                <a16:creationId xmlns:a16="http://schemas.microsoft.com/office/drawing/2014/main" id="{64154FD7-7774-46F9-82CD-F1C3CD8D8996}"/>
              </a:ext>
            </a:extLst>
          </p:cNvPr>
          <p:cNvCxnSpPr>
            <a:cxnSpLocks/>
          </p:cNvCxnSpPr>
          <p:nvPr userDrawn="1"/>
        </p:nvCxnSpPr>
        <p:spPr>
          <a:xfrm>
            <a:off x="600001"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11" name="Marcador de posición de imagen 2">
            <a:extLst>
              <a:ext uri="{FF2B5EF4-FFF2-40B4-BE49-F238E27FC236}">
                <a16:creationId xmlns:a16="http://schemas.microsoft.com/office/drawing/2014/main" id="{D274DBDB-B885-4768-85BC-3056D1886009}"/>
              </a:ext>
            </a:extLst>
          </p:cNvPr>
          <p:cNvSpPr>
            <a:spLocks noGrp="1"/>
          </p:cNvSpPr>
          <p:nvPr>
            <p:ph type="pic" idx="10"/>
          </p:nvPr>
        </p:nvSpPr>
        <p:spPr>
          <a:xfrm>
            <a:off x="6825672" y="987425"/>
            <a:ext cx="4608946"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ca-ES" dirty="0"/>
          </a:p>
        </p:txBody>
      </p:sp>
      <p:sp>
        <p:nvSpPr>
          <p:cNvPr id="13" name="Marcador de contenido 11">
            <a:extLst>
              <a:ext uri="{FF2B5EF4-FFF2-40B4-BE49-F238E27FC236}">
                <a16:creationId xmlns:a16="http://schemas.microsoft.com/office/drawing/2014/main" id="{EF5B11F9-EE2A-4636-B134-35AABDDA5DE8}"/>
              </a:ext>
            </a:extLst>
          </p:cNvPr>
          <p:cNvSpPr>
            <a:spLocks noGrp="1"/>
          </p:cNvSpPr>
          <p:nvPr>
            <p:ph sz="quarter" idx="11" hasCustomPrompt="1"/>
          </p:nvPr>
        </p:nvSpPr>
        <p:spPr>
          <a:xfrm>
            <a:off x="1400102" y="1062611"/>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270434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AE80B5A7-D855-46BA-9970-DA41BABEA69F}"/>
              </a:ext>
            </a:extLst>
          </p:cNvPr>
          <p:cNvSpPr/>
          <p:nvPr userDrawn="1"/>
        </p:nvSpPr>
        <p:spPr>
          <a:xfrm>
            <a:off x="0" y="0"/>
            <a:ext cx="6132512"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7" name="Marcador de número de diapositiva 5">
            <a:extLst>
              <a:ext uri="{FF2B5EF4-FFF2-40B4-BE49-F238E27FC236}">
                <a16:creationId xmlns:a16="http://schemas.microsoft.com/office/drawing/2014/main" id="{DA5F44F7-0EEB-400B-AD8A-D5B9D2F16EC4}"/>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dirty="0"/>
          </a:p>
        </p:txBody>
      </p:sp>
      <p:sp>
        <p:nvSpPr>
          <p:cNvPr id="11" name="Marcador de posición de imagen 2">
            <a:extLst>
              <a:ext uri="{FF2B5EF4-FFF2-40B4-BE49-F238E27FC236}">
                <a16:creationId xmlns:a16="http://schemas.microsoft.com/office/drawing/2014/main" id="{D274DBDB-B885-4768-85BC-3056D1886009}"/>
              </a:ext>
            </a:extLst>
          </p:cNvPr>
          <p:cNvSpPr>
            <a:spLocks noGrp="1"/>
          </p:cNvSpPr>
          <p:nvPr>
            <p:ph type="pic" idx="10"/>
          </p:nvPr>
        </p:nvSpPr>
        <p:spPr>
          <a:xfrm>
            <a:off x="766184" y="987425"/>
            <a:ext cx="4608946"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ca-ES" dirty="0"/>
          </a:p>
        </p:txBody>
      </p:sp>
      <p:sp>
        <p:nvSpPr>
          <p:cNvPr id="16" name="Título 1">
            <a:extLst>
              <a:ext uri="{FF2B5EF4-FFF2-40B4-BE49-F238E27FC236}">
                <a16:creationId xmlns:a16="http://schemas.microsoft.com/office/drawing/2014/main" id="{767F2CC8-DECE-4AE5-933C-76EDD3D2A8E7}"/>
              </a:ext>
            </a:extLst>
          </p:cNvPr>
          <p:cNvSpPr>
            <a:spLocks noGrp="1"/>
          </p:cNvSpPr>
          <p:nvPr>
            <p:ph type="title" hasCustomPrompt="1"/>
          </p:nvPr>
        </p:nvSpPr>
        <p:spPr>
          <a:xfrm>
            <a:off x="6600179" y="1473575"/>
            <a:ext cx="4335680" cy="549189"/>
          </a:xfrm>
        </p:spPr>
        <p:txBody>
          <a:bodyPr/>
          <a:lstStyle>
            <a:lvl1pPr>
              <a:defRPr/>
            </a:lvl1pPr>
          </a:lstStyle>
          <a:p>
            <a:r>
              <a:rPr lang="es-ES" dirty="0"/>
              <a:t>Modificar el título</a:t>
            </a:r>
            <a:endParaRPr lang="ca-ES" dirty="0"/>
          </a:p>
        </p:txBody>
      </p:sp>
      <p:sp>
        <p:nvSpPr>
          <p:cNvPr id="17" name="Marcador de contenido 2">
            <a:extLst>
              <a:ext uri="{FF2B5EF4-FFF2-40B4-BE49-F238E27FC236}">
                <a16:creationId xmlns:a16="http://schemas.microsoft.com/office/drawing/2014/main" id="{696BE52C-CFB4-4B0D-B7C0-54E149D654EE}"/>
              </a:ext>
            </a:extLst>
          </p:cNvPr>
          <p:cNvSpPr>
            <a:spLocks noGrp="1"/>
          </p:cNvSpPr>
          <p:nvPr>
            <p:ph idx="1" hasCustomPrompt="1"/>
          </p:nvPr>
        </p:nvSpPr>
        <p:spPr>
          <a:xfrm>
            <a:off x="6600179" y="2239151"/>
            <a:ext cx="4335681" cy="3634049"/>
          </a:xfrm>
          <a:prstGeom prst="rect">
            <a:avLst/>
          </a:prstGeom>
        </p:spPr>
        <p:txBody>
          <a:bodyPr>
            <a:normAutofit/>
          </a:bodyPr>
          <a:lstStyle>
            <a:lvl1pPr marL="0" indent="0">
              <a:lnSpc>
                <a:spcPct val="150000"/>
              </a:lnSpc>
              <a:buNone/>
              <a:defRPr sz="1600"/>
            </a:lvl1pPr>
            <a:lvl2pPr marL="457200" indent="0">
              <a:lnSpc>
                <a:spcPct val="150000"/>
              </a:lnSpc>
              <a:buNone/>
              <a:defRPr sz="1600"/>
            </a:lvl2pPr>
            <a:lvl3pPr>
              <a:lnSpc>
                <a:spcPct val="150000"/>
              </a:lnSpc>
              <a:defRPr sz="1600"/>
            </a:lvl3pPr>
          </a:lstStyle>
          <a:p>
            <a:pPr lvl="0"/>
            <a:r>
              <a:rPr lang="es-ES" dirty="0"/>
              <a:t>Haga clic para modificar el estilo de texto del patrón.</a:t>
            </a:r>
          </a:p>
        </p:txBody>
      </p:sp>
      <p:cxnSp>
        <p:nvCxnSpPr>
          <p:cNvPr id="18" name="Conector recto 17">
            <a:extLst>
              <a:ext uri="{FF2B5EF4-FFF2-40B4-BE49-F238E27FC236}">
                <a16:creationId xmlns:a16="http://schemas.microsoft.com/office/drawing/2014/main" id="{B01C42A9-0842-4E45-928F-91FE4749F1F9}"/>
              </a:ext>
            </a:extLst>
          </p:cNvPr>
          <p:cNvCxnSpPr>
            <a:cxnSpLocks/>
          </p:cNvCxnSpPr>
          <p:nvPr userDrawn="1"/>
        </p:nvCxnSpPr>
        <p:spPr>
          <a:xfrm>
            <a:off x="5800078"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10" name="Marcador de contenido 11">
            <a:extLst>
              <a:ext uri="{FF2B5EF4-FFF2-40B4-BE49-F238E27FC236}">
                <a16:creationId xmlns:a16="http://schemas.microsoft.com/office/drawing/2014/main" id="{77A270EF-A624-4C8A-A10F-0C6BBB84A397}"/>
              </a:ext>
            </a:extLst>
          </p:cNvPr>
          <p:cNvSpPr>
            <a:spLocks noGrp="1"/>
          </p:cNvSpPr>
          <p:nvPr>
            <p:ph sz="quarter" idx="11" hasCustomPrompt="1"/>
          </p:nvPr>
        </p:nvSpPr>
        <p:spPr>
          <a:xfrm>
            <a:off x="6600179" y="1108385"/>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253332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AE80B5A7-D855-46BA-9970-DA41BABEA69F}"/>
              </a:ext>
            </a:extLst>
          </p:cNvPr>
          <p:cNvSpPr/>
          <p:nvPr userDrawn="1"/>
        </p:nvSpPr>
        <p:spPr>
          <a:xfrm>
            <a:off x="8996218" y="0"/>
            <a:ext cx="3195782"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7" name="Marcador de número de diapositiva 5">
            <a:extLst>
              <a:ext uri="{FF2B5EF4-FFF2-40B4-BE49-F238E27FC236}">
                <a16:creationId xmlns:a16="http://schemas.microsoft.com/office/drawing/2014/main" id="{DA5F44F7-0EEB-400B-AD8A-D5B9D2F16EC4}"/>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dirty="0"/>
          </a:p>
        </p:txBody>
      </p:sp>
      <p:cxnSp>
        <p:nvCxnSpPr>
          <p:cNvPr id="9" name="Conector recto 8">
            <a:extLst>
              <a:ext uri="{FF2B5EF4-FFF2-40B4-BE49-F238E27FC236}">
                <a16:creationId xmlns:a16="http://schemas.microsoft.com/office/drawing/2014/main" id="{64154FD7-7774-46F9-82CD-F1C3CD8D8996}"/>
              </a:ext>
            </a:extLst>
          </p:cNvPr>
          <p:cNvCxnSpPr>
            <a:cxnSpLocks/>
          </p:cNvCxnSpPr>
          <p:nvPr userDrawn="1"/>
        </p:nvCxnSpPr>
        <p:spPr>
          <a:xfrm>
            <a:off x="600001"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11" name="Marcador de posición de imagen 2">
            <a:extLst>
              <a:ext uri="{FF2B5EF4-FFF2-40B4-BE49-F238E27FC236}">
                <a16:creationId xmlns:a16="http://schemas.microsoft.com/office/drawing/2014/main" id="{D274DBDB-B885-4768-85BC-3056D1886009}"/>
              </a:ext>
            </a:extLst>
          </p:cNvPr>
          <p:cNvSpPr>
            <a:spLocks noGrp="1"/>
          </p:cNvSpPr>
          <p:nvPr>
            <p:ph type="pic" idx="10"/>
          </p:nvPr>
        </p:nvSpPr>
        <p:spPr>
          <a:xfrm>
            <a:off x="9541163" y="987425"/>
            <a:ext cx="2050835"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ca-ES" dirty="0"/>
          </a:p>
        </p:txBody>
      </p:sp>
      <p:sp>
        <p:nvSpPr>
          <p:cNvPr id="12" name="Título 1">
            <a:extLst>
              <a:ext uri="{FF2B5EF4-FFF2-40B4-BE49-F238E27FC236}">
                <a16:creationId xmlns:a16="http://schemas.microsoft.com/office/drawing/2014/main" id="{185030A5-BD46-4F10-AAE4-5EBDE1F94724}"/>
              </a:ext>
            </a:extLst>
          </p:cNvPr>
          <p:cNvSpPr>
            <a:spLocks noGrp="1"/>
          </p:cNvSpPr>
          <p:nvPr>
            <p:ph type="title" hasCustomPrompt="1"/>
          </p:nvPr>
        </p:nvSpPr>
        <p:spPr>
          <a:xfrm>
            <a:off x="1400101" y="1473575"/>
            <a:ext cx="6884915" cy="549189"/>
          </a:xfrm>
        </p:spPr>
        <p:txBody>
          <a:bodyPr/>
          <a:lstStyle>
            <a:lvl1pPr>
              <a:defRPr/>
            </a:lvl1pPr>
          </a:lstStyle>
          <a:p>
            <a:r>
              <a:rPr lang="es-ES" dirty="0"/>
              <a:t>Modificar el título</a:t>
            </a:r>
            <a:endParaRPr lang="ca-ES" dirty="0"/>
          </a:p>
        </p:txBody>
      </p:sp>
      <p:sp>
        <p:nvSpPr>
          <p:cNvPr id="13" name="Marcador de contenido 2">
            <a:extLst>
              <a:ext uri="{FF2B5EF4-FFF2-40B4-BE49-F238E27FC236}">
                <a16:creationId xmlns:a16="http://schemas.microsoft.com/office/drawing/2014/main" id="{377A0A7C-2D6D-4BF5-A258-D9AD721E2BCC}"/>
              </a:ext>
            </a:extLst>
          </p:cNvPr>
          <p:cNvSpPr>
            <a:spLocks noGrp="1"/>
          </p:cNvSpPr>
          <p:nvPr>
            <p:ph idx="1" hasCustomPrompt="1"/>
          </p:nvPr>
        </p:nvSpPr>
        <p:spPr>
          <a:xfrm>
            <a:off x="1400102" y="2239151"/>
            <a:ext cx="6884916" cy="3634049"/>
          </a:xfrm>
          <a:prstGeom prst="rect">
            <a:avLst/>
          </a:prstGeom>
        </p:spPr>
        <p:txBody>
          <a:bodyPr/>
          <a:lstStyle>
            <a:lvl1pPr marL="0" indent="0">
              <a:buNone/>
              <a:defRPr/>
            </a:lvl1pPr>
          </a:lstStyle>
          <a:p>
            <a:pPr lvl="0"/>
            <a:r>
              <a:rPr lang="es-ES" dirty="0"/>
              <a:t>Haga clic para modificar el estilo de texto del patrón</a:t>
            </a:r>
          </a:p>
        </p:txBody>
      </p:sp>
      <p:sp>
        <p:nvSpPr>
          <p:cNvPr id="14" name="Marcador de contenido 11">
            <a:extLst>
              <a:ext uri="{FF2B5EF4-FFF2-40B4-BE49-F238E27FC236}">
                <a16:creationId xmlns:a16="http://schemas.microsoft.com/office/drawing/2014/main" id="{01BF2F7D-8F0D-47B6-B9B1-E161A1536A22}"/>
              </a:ext>
            </a:extLst>
          </p:cNvPr>
          <p:cNvSpPr>
            <a:spLocks noGrp="1"/>
          </p:cNvSpPr>
          <p:nvPr>
            <p:ph sz="quarter" idx="11" hasCustomPrompt="1"/>
          </p:nvPr>
        </p:nvSpPr>
        <p:spPr>
          <a:xfrm>
            <a:off x="1400102" y="1062611"/>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21708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5" name="Marcador de número de diapositiva 5">
            <a:extLst>
              <a:ext uri="{FF2B5EF4-FFF2-40B4-BE49-F238E27FC236}">
                <a16:creationId xmlns:a16="http://schemas.microsoft.com/office/drawing/2014/main" id="{B9F2B901-9ED7-41FE-8399-4C5900ABA89C}"/>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dirty="0"/>
          </a:p>
        </p:txBody>
      </p:sp>
      <p:cxnSp>
        <p:nvCxnSpPr>
          <p:cNvPr id="7" name="Conector recto 6">
            <a:extLst>
              <a:ext uri="{FF2B5EF4-FFF2-40B4-BE49-F238E27FC236}">
                <a16:creationId xmlns:a16="http://schemas.microsoft.com/office/drawing/2014/main" id="{F1F008AB-65CD-4E4F-927C-7D02834788EF}"/>
              </a:ext>
            </a:extLst>
          </p:cNvPr>
          <p:cNvCxnSpPr>
            <a:cxnSpLocks/>
          </p:cNvCxnSpPr>
          <p:nvPr userDrawn="1"/>
        </p:nvCxnSpPr>
        <p:spPr>
          <a:xfrm>
            <a:off x="600001"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10" name="Título 1">
            <a:extLst>
              <a:ext uri="{FF2B5EF4-FFF2-40B4-BE49-F238E27FC236}">
                <a16:creationId xmlns:a16="http://schemas.microsoft.com/office/drawing/2014/main" id="{55EE1933-8D23-4FC9-A13C-BDEF6FC9E532}"/>
              </a:ext>
            </a:extLst>
          </p:cNvPr>
          <p:cNvSpPr>
            <a:spLocks noGrp="1"/>
          </p:cNvSpPr>
          <p:nvPr>
            <p:ph type="title" hasCustomPrompt="1"/>
          </p:nvPr>
        </p:nvSpPr>
        <p:spPr>
          <a:xfrm>
            <a:off x="1400102" y="1473575"/>
            <a:ext cx="10025280" cy="549189"/>
          </a:xfrm>
        </p:spPr>
        <p:txBody>
          <a:bodyPr/>
          <a:lstStyle>
            <a:lvl1pPr>
              <a:defRPr/>
            </a:lvl1pPr>
          </a:lstStyle>
          <a:p>
            <a:r>
              <a:rPr lang="es-ES" dirty="0"/>
              <a:t>Modificar el título</a:t>
            </a:r>
            <a:endParaRPr lang="ca-ES" dirty="0"/>
          </a:p>
        </p:txBody>
      </p:sp>
      <p:sp>
        <p:nvSpPr>
          <p:cNvPr id="11" name="Marcador de contenido 2">
            <a:extLst>
              <a:ext uri="{FF2B5EF4-FFF2-40B4-BE49-F238E27FC236}">
                <a16:creationId xmlns:a16="http://schemas.microsoft.com/office/drawing/2014/main" id="{A73C5160-BBA8-43C0-BCF6-92F14EBEC6BB}"/>
              </a:ext>
            </a:extLst>
          </p:cNvPr>
          <p:cNvSpPr>
            <a:spLocks noGrp="1"/>
          </p:cNvSpPr>
          <p:nvPr>
            <p:ph idx="1" hasCustomPrompt="1"/>
          </p:nvPr>
        </p:nvSpPr>
        <p:spPr>
          <a:xfrm>
            <a:off x="1400102" y="2239151"/>
            <a:ext cx="10025282" cy="3634049"/>
          </a:xfrm>
          <a:prstGeom prst="rect">
            <a:avLst/>
          </a:prstGeom>
        </p:spPr>
        <p:txBody>
          <a:bodyPr/>
          <a:lstStyle>
            <a:lvl1pPr marL="0" indent="0">
              <a:buNone/>
              <a:defRPr/>
            </a:lvl1pPr>
          </a:lstStyle>
          <a:p>
            <a:pPr lvl="0"/>
            <a:r>
              <a:rPr lang="es-ES" dirty="0"/>
              <a:t>Haga clic para modificar el estilo de texto del patrón</a:t>
            </a:r>
          </a:p>
        </p:txBody>
      </p:sp>
      <p:sp>
        <p:nvSpPr>
          <p:cNvPr id="9" name="Marcador de contenido 11">
            <a:extLst>
              <a:ext uri="{FF2B5EF4-FFF2-40B4-BE49-F238E27FC236}">
                <a16:creationId xmlns:a16="http://schemas.microsoft.com/office/drawing/2014/main" id="{41F2B8D5-B4FE-4B6E-9C15-A34AA8B8E6F6}"/>
              </a:ext>
            </a:extLst>
          </p:cNvPr>
          <p:cNvSpPr>
            <a:spLocks noGrp="1"/>
          </p:cNvSpPr>
          <p:nvPr>
            <p:ph sz="quarter" idx="11" hasCustomPrompt="1"/>
          </p:nvPr>
        </p:nvSpPr>
        <p:spPr>
          <a:xfrm>
            <a:off x="1400102" y="1062611"/>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1365865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En blanco">
    <p:spTree>
      <p:nvGrpSpPr>
        <p:cNvPr id="1" name=""/>
        <p:cNvGrpSpPr/>
        <p:nvPr/>
      </p:nvGrpSpPr>
      <p:grpSpPr>
        <a:xfrm>
          <a:off x="0" y="0"/>
          <a:ext cx="0" cy="0"/>
          <a:chOff x="0" y="0"/>
          <a:chExt cx="0" cy="0"/>
        </a:xfrm>
      </p:grpSpPr>
      <p:sp>
        <p:nvSpPr>
          <p:cNvPr id="5" name="Marcador de número de diapositiva 5">
            <a:extLst>
              <a:ext uri="{FF2B5EF4-FFF2-40B4-BE49-F238E27FC236}">
                <a16:creationId xmlns:a16="http://schemas.microsoft.com/office/drawing/2014/main" id="{B9F2B901-9ED7-41FE-8399-4C5900ABA89C}"/>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dirty="0"/>
          </a:p>
        </p:txBody>
      </p:sp>
      <p:cxnSp>
        <p:nvCxnSpPr>
          <p:cNvPr id="7" name="Conector recto 6">
            <a:extLst>
              <a:ext uri="{FF2B5EF4-FFF2-40B4-BE49-F238E27FC236}">
                <a16:creationId xmlns:a16="http://schemas.microsoft.com/office/drawing/2014/main" id="{F1F008AB-65CD-4E4F-927C-7D02834788EF}"/>
              </a:ext>
            </a:extLst>
          </p:cNvPr>
          <p:cNvCxnSpPr>
            <a:cxnSpLocks/>
          </p:cNvCxnSpPr>
          <p:nvPr userDrawn="1"/>
        </p:nvCxnSpPr>
        <p:spPr>
          <a:xfrm>
            <a:off x="600001"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13" name="Rectángulo 12">
            <a:extLst>
              <a:ext uri="{FF2B5EF4-FFF2-40B4-BE49-F238E27FC236}">
                <a16:creationId xmlns:a16="http://schemas.microsoft.com/office/drawing/2014/main" id="{9CC76193-6C0A-42D1-AD6C-658E0392D1AD}"/>
              </a:ext>
            </a:extLst>
          </p:cNvPr>
          <p:cNvSpPr/>
          <p:nvPr userDrawn="1"/>
        </p:nvSpPr>
        <p:spPr>
          <a:xfrm>
            <a:off x="1" y="3085545"/>
            <a:ext cx="12242406" cy="378959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14" name="Rectángulo: esquinas redondeadas 13">
            <a:extLst>
              <a:ext uri="{FF2B5EF4-FFF2-40B4-BE49-F238E27FC236}">
                <a16:creationId xmlns:a16="http://schemas.microsoft.com/office/drawing/2014/main" id="{F7187B17-32B1-4BF3-9425-646E9591B5F1}"/>
              </a:ext>
            </a:extLst>
          </p:cNvPr>
          <p:cNvSpPr/>
          <p:nvPr userDrawn="1"/>
        </p:nvSpPr>
        <p:spPr>
          <a:xfrm rot="10800000">
            <a:off x="4520234" y="3429055"/>
            <a:ext cx="3222000" cy="2833200"/>
          </a:xfrm>
          <a:prstGeom prst="roundRect">
            <a:avLst>
              <a:gd name="adj" fmla="val 10049"/>
            </a:avLst>
          </a:prstGeom>
          <a:solidFill>
            <a:schemeClr val="bg1"/>
          </a:solidFill>
          <a:ln>
            <a:noFill/>
          </a:ln>
          <a:effectLst>
            <a:outerShdw blurRad="342900" dist="2540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t> </a:t>
            </a:r>
          </a:p>
        </p:txBody>
      </p:sp>
      <p:sp>
        <p:nvSpPr>
          <p:cNvPr id="15" name="Rectángulo: esquinas redondeadas 14">
            <a:extLst>
              <a:ext uri="{FF2B5EF4-FFF2-40B4-BE49-F238E27FC236}">
                <a16:creationId xmlns:a16="http://schemas.microsoft.com/office/drawing/2014/main" id="{FD005A8B-4A19-4DC4-8DA7-003BB62AE422}"/>
              </a:ext>
            </a:extLst>
          </p:cNvPr>
          <p:cNvSpPr/>
          <p:nvPr userDrawn="1"/>
        </p:nvSpPr>
        <p:spPr>
          <a:xfrm rot="10800000">
            <a:off x="8261078" y="3429000"/>
            <a:ext cx="3225600" cy="2833200"/>
          </a:xfrm>
          <a:prstGeom prst="roundRect">
            <a:avLst>
              <a:gd name="adj" fmla="val 10049"/>
            </a:avLst>
          </a:prstGeom>
          <a:solidFill>
            <a:schemeClr val="bg1"/>
          </a:solidFill>
          <a:ln>
            <a:noFill/>
          </a:ln>
          <a:effectLst>
            <a:outerShdw blurRad="342900" dist="2540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t> </a:t>
            </a:r>
          </a:p>
        </p:txBody>
      </p:sp>
      <p:sp>
        <p:nvSpPr>
          <p:cNvPr id="16" name="Rectángulo: esquinas redondeadas 15">
            <a:extLst>
              <a:ext uri="{FF2B5EF4-FFF2-40B4-BE49-F238E27FC236}">
                <a16:creationId xmlns:a16="http://schemas.microsoft.com/office/drawing/2014/main" id="{DC53E433-FF03-4892-9817-AF2180F3D1B3}"/>
              </a:ext>
            </a:extLst>
          </p:cNvPr>
          <p:cNvSpPr/>
          <p:nvPr userDrawn="1"/>
        </p:nvSpPr>
        <p:spPr>
          <a:xfrm rot="10800000">
            <a:off x="775155" y="3429000"/>
            <a:ext cx="3226234" cy="2833255"/>
          </a:xfrm>
          <a:prstGeom prst="roundRect">
            <a:avLst>
              <a:gd name="adj" fmla="val 10049"/>
            </a:avLst>
          </a:prstGeom>
          <a:solidFill>
            <a:schemeClr val="bg1"/>
          </a:solidFill>
          <a:ln>
            <a:noFill/>
          </a:ln>
          <a:effectLst>
            <a:outerShdw blurRad="342900" dist="2540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cxnSp>
        <p:nvCxnSpPr>
          <p:cNvPr id="17" name="Conector recto 16">
            <a:extLst>
              <a:ext uri="{FF2B5EF4-FFF2-40B4-BE49-F238E27FC236}">
                <a16:creationId xmlns:a16="http://schemas.microsoft.com/office/drawing/2014/main" id="{AA1E3AD6-1295-4106-BF04-A403DF8E4DE9}"/>
              </a:ext>
            </a:extLst>
          </p:cNvPr>
          <p:cNvCxnSpPr>
            <a:cxnSpLocks/>
          </p:cNvCxnSpPr>
          <p:nvPr userDrawn="1"/>
        </p:nvCxnSpPr>
        <p:spPr>
          <a:xfrm>
            <a:off x="0" y="6513369"/>
            <a:ext cx="122424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Gráfico 17">
            <a:extLst>
              <a:ext uri="{FF2B5EF4-FFF2-40B4-BE49-F238E27FC236}">
                <a16:creationId xmlns:a16="http://schemas.microsoft.com/office/drawing/2014/main" id="{9FB4725F-5D06-42C8-A2E9-8CCFBBB4D32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2107197" y="6372390"/>
            <a:ext cx="304800" cy="304800"/>
          </a:xfrm>
          <a:prstGeom prst="rect">
            <a:avLst/>
          </a:prstGeom>
        </p:spPr>
      </p:pic>
      <p:pic>
        <p:nvPicPr>
          <p:cNvPr id="19" name="Gráfico 18">
            <a:extLst>
              <a:ext uri="{FF2B5EF4-FFF2-40B4-BE49-F238E27FC236}">
                <a16:creationId xmlns:a16="http://schemas.microsoft.com/office/drawing/2014/main" id="{A8B50D71-F3C4-4545-911F-3BC55D1DC3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5943600" y="6372390"/>
            <a:ext cx="304800" cy="304800"/>
          </a:xfrm>
          <a:prstGeom prst="rect">
            <a:avLst/>
          </a:prstGeom>
        </p:spPr>
      </p:pic>
      <p:pic>
        <p:nvPicPr>
          <p:cNvPr id="20" name="Gráfico 19">
            <a:extLst>
              <a:ext uri="{FF2B5EF4-FFF2-40B4-BE49-F238E27FC236}">
                <a16:creationId xmlns:a16="http://schemas.microsoft.com/office/drawing/2014/main" id="{882F72D4-EA2E-40DB-829C-A249C7C3456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9721478" y="6360969"/>
            <a:ext cx="304800" cy="304800"/>
          </a:xfrm>
          <a:prstGeom prst="rect">
            <a:avLst/>
          </a:prstGeom>
        </p:spPr>
      </p:pic>
      <p:sp>
        <p:nvSpPr>
          <p:cNvPr id="21" name="Título 1">
            <a:extLst>
              <a:ext uri="{FF2B5EF4-FFF2-40B4-BE49-F238E27FC236}">
                <a16:creationId xmlns:a16="http://schemas.microsoft.com/office/drawing/2014/main" id="{5D843525-551D-4180-8F4C-6B65F2C65AC9}"/>
              </a:ext>
            </a:extLst>
          </p:cNvPr>
          <p:cNvSpPr>
            <a:spLocks noGrp="1"/>
          </p:cNvSpPr>
          <p:nvPr>
            <p:ph type="title" hasCustomPrompt="1"/>
          </p:nvPr>
        </p:nvSpPr>
        <p:spPr>
          <a:xfrm>
            <a:off x="1400102" y="1473575"/>
            <a:ext cx="9923680" cy="549189"/>
          </a:xfrm>
        </p:spPr>
        <p:txBody>
          <a:bodyPr/>
          <a:lstStyle>
            <a:lvl1pPr>
              <a:defRPr/>
            </a:lvl1pPr>
          </a:lstStyle>
          <a:p>
            <a:r>
              <a:rPr lang="es-ES" dirty="0"/>
              <a:t>Modificar el título</a:t>
            </a:r>
            <a:endParaRPr lang="ca-ES" dirty="0"/>
          </a:p>
        </p:txBody>
      </p:sp>
      <p:sp>
        <p:nvSpPr>
          <p:cNvPr id="22" name="Marcador de contenido 2">
            <a:extLst>
              <a:ext uri="{FF2B5EF4-FFF2-40B4-BE49-F238E27FC236}">
                <a16:creationId xmlns:a16="http://schemas.microsoft.com/office/drawing/2014/main" id="{26996E26-8600-4F91-9274-4FFEDFE5C808}"/>
              </a:ext>
            </a:extLst>
          </p:cNvPr>
          <p:cNvSpPr>
            <a:spLocks noGrp="1"/>
          </p:cNvSpPr>
          <p:nvPr>
            <p:ph idx="1" hasCustomPrompt="1"/>
          </p:nvPr>
        </p:nvSpPr>
        <p:spPr>
          <a:xfrm>
            <a:off x="1400102" y="2239152"/>
            <a:ext cx="9923680" cy="484621"/>
          </a:xfrm>
          <a:prstGeom prst="rect">
            <a:avLst/>
          </a:prstGeom>
        </p:spPr>
        <p:txBody>
          <a:bodyPr/>
          <a:lstStyle>
            <a:lvl1pPr marL="0" indent="0">
              <a:buNone/>
              <a:defRPr/>
            </a:lvl1pPr>
          </a:lstStyle>
          <a:p>
            <a:pPr lvl="0"/>
            <a:r>
              <a:rPr lang="es-ES" dirty="0"/>
              <a:t>Haga clic para modificar el estilo de texto del patrón</a:t>
            </a:r>
          </a:p>
        </p:txBody>
      </p:sp>
      <p:sp>
        <p:nvSpPr>
          <p:cNvPr id="23" name="Marcador de contenido 11">
            <a:extLst>
              <a:ext uri="{FF2B5EF4-FFF2-40B4-BE49-F238E27FC236}">
                <a16:creationId xmlns:a16="http://schemas.microsoft.com/office/drawing/2014/main" id="{170BEE31-38CC-459E-AB78-2F4BB1362BB0}"/>
              </a:ext>
            </a:extLst>
          </p:cNvPr>
          <p:cNvSpPr>
            <a:spLocks noGrp="1"/>
          </p:cNvSpPr>
          <p:nvPr>
            <p:ph sz="quarter" idx="11" hasCustomPrompt="1"/>
          </p:nvPr>
        </p:nvSpPr>
        <p:spPr>
          <a:xfrm>
            <a:off x="1400102" y="1062611"/>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875643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En blanco">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4237B06E-68EC-4477-9858-A1EF459C1547}"/>
              </a:ext>
            </a:extLst>
          </p:cNvPr>
          <p:cNvSpPr/>
          <p:nvPr userDrawn="1"/>
        </p:nvSpPr>
        <p:spPr>
          <a:xfrm>
            <a:off x="11472" y="1220143"/>
            <a:ext cx="5494789" cy="563785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24" name="Rectángulo: esquinas redondeadas 23">
            <a:extLst>
              <a:ext uri="{FF2B5EF4-FFF2-40B4-BE49-F238E27FC236}">
                <a16:creationId xmlns:a16="http://schemas.microsoft.com/office/drawing/2014/main" id="{70EF296C-98E0-4E1B-9B58-38E7C28B19E4}"/>
              </a:ext>
            </a:extLst>
          </p:cNvPr>
          <p:cNvSpPr/>
          <p:nvPr userDrawn="1"/>
        </p:nvSpPr>
        <p:spPr>
          <a:xfrm rot="10800000">
            <a:off x="4456292" y="3099940"/>
            <a:ext cx="2691610" cy="3379810"/>
          </a:xfrm>
          <a:prstGeom prst="roundRect">
            <a:avLst>
              <a:gd name="adj" fmla="val 10049"/>
            </a:avLst>
          </a:prstGeom>
          <a:solidFill>
            <a:schemeClr val="bg1"/>
          </a:solidFill>
          <a:ln>
            <a:noFill/>
          </a:ln>
          <a:effectLst>
            <a:outerShdw blurRad="342900" dist="2540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25" name="Rectángulo: esquinas redondeadas 24">
            <a:extLst>
              <a:ext uri="{FF2B5EF4-FFF2-40B4-BE49-F238E27FC236}">
                <a16:creationId xmlns:a16="http://schemas.microsoft.com/office/drawing/2014/main" id="{56BC7BE6-9086-42C9-863E-5C10071562F0}"/>
              </a:ext>
            </a:extLst>
          </p:cNvPr>
          <p:cNvSpPr/>
          <p:nvPr userDrawn="1"/>
        </p:nvSpPr>
        <p:spPr>
          <a:xfrm rot="10800000">
            <a:off x="1437045" y="3102814"/>
            <a:ext cx="2691610" cy="3379810"/>
          </a:xfrm>
          <a:prstGeom prst="roundRect">
            <a:avLst>
              <a:gd name="adj" fmla="val 10049"/>
            </a:avLst>
          </a:prstGeom>
          <a:solidFill>
            <a:schemeClr val="bg1"/>
          </a:solidFill>
          <a:ln>
            <a:noFill/>
          </a:ln>
          <a:effectLst>
            <a:outerShdw blurRad="342900" dist="2540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5" name="Marcador de número de diapositiva 5">
            <a:extLst>
              <a:ext uri="{FF2B5EF4-FFF2-40B4-BE49-F238E27FC236}">
                <a16:creationId xmlns:a16="http://schemas.microsoft.com/office/drawing/2014/main" id="{B9F2B901-9ED7-41FE-8399-4C5900ABA89C}"/>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dirty="0"/>
          </a:p>
        </p:txBody>
      </p:sp>
      <p:cxnSp>
        <p:nvCxnSpPr>
          <p:cNvPr id="7" name="Conector recto 6">
            <a:extLst>
              <a:ext uri="{FF2B5EF4-FFF2-40B4-BE49-F238E27FC236}">
                <a16:creationId xmlns:a16="http://schemas.microsoft.com/office/drawing/2014/main" id="{F1F008AB-65CD-4E4F-927C-7D02834788EF}"/>
              </a:ext>
            </a:extLst>
          </p:cNvPr>
          <p:cNvCxnSpPr>
            <a:cxnSpLocks/>
          </p:cNvCxnSpPr>
          <p:nvPr userDrawn="1"/>
        </p:nvCxnSpPr>
        <p:spPr>
          <a:xfrm>
            <a:off x="600001"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21" name="Título 1">
            <a:extLst>
              <a:ext uri="{FF2B5EF4-FFF2-40B4-BE49-F238E27FC236}">
                <a16:creationId xmlns:a16="http://schemas.microsoft.com/office/drawing/2014/main" id="{5D843525-551D-4180-8F4C-6B65F2C65AC9}"/>
              </a:ext>
            </a:extLst>
          </p:cNvPr>
          <p:cNvSpPr>
            <a:spLocks noGrp="1"/>
          </p:cNvSpPr>
          <p:nvPr>
            <p:ph type="title" hasCustomPrompt="1"/>
          </p:nvPr>
        </p:nvSpPr>
        <p:spPr>
          <a:xfrm>
            <a:off x="1400102" y="1473575"/>
            <a:ext cx="7152771" cy="549189"/>
          </a:xfrm>
        </p:spPr>
        <p:txBody>
          <a:bodyPr/>
          <a:lstStyle>
            <a:lvl1pPr>
              <a:defRPr/>
            </a:lvl1pPr>
          </a:lstStyle>
          <a:p>
            <a:r>
              <a:rPr lang="es-ES" dirty="0"/>
              <a:t>Modificar el título</a:t>
            </a:r>
            <a:endParaRPr lang="ca-ES" dirty="0"/>
          </a:p>
        </p:txBody>
      </p:sp>
      <p:sp>
        <p:nvSpPr>
          <p:cNvPr id="22" name="Marcador de contenido 2">
            <a:extLst>
              <a:ext uri="{FF2B5EF4-FFF2-40B4-BE49-F238E27FC236}">
                <a16:creationId xmlns:a16="http://schemas.microsoft.com/office/drawing/2014/main" id="{26996E26-8600-4F91-9274-4FFEDFE5C808}"/>
              </a:ext>
            </a:extLst>
          </p:cNvPr>
          <p:cNvSpPr>
            <a:spLocks noGrp="1"/>
          </p:cNvSpPr>
          <p:nvPr>
            <p:ph idx="1" hasCustomPrompt="1"/>
          </p:nvPr>
        </p:nvSpPr>
        <p:spPr>
          <a:xfrm>
            <a:off x="1400102" y="2239152"/>
            <a:ext cx="7152771" cy="614884"/>
          </a:xfrm>
          <a:prstGeom prst="rect">
            <a:avLst/>
          </a:prstGeom>
        </p:spPr>
        <p:txBody>
          <a:bodyPr/>
          <a:lstStyle>
            <a:lvl1pPr marL="0" indent="0">
              <a:buNone/>
              <a:defRPr/>
            </a:lvl1pPr>
          </a:lstStyle>
          <a:p>
            <a:pPr lvl="0"/>
            <a:r>
              <a:rPr lang="es-ES" dirty="0"/>
              <a:t>Haga clic para modificar el estilo de texto del patrón</a:t>
            </a:r>
          </a:p>
        </p:txBody>
      </p:sp>
      <p:sp>
        <p:nvSpPr>
          <p:cNvPr id="26" name="Marcador de posición de imagen 2">
            <a:extLst>
              <a:ext uri="{FF2B5EF4-FFF2-40B4-BE49-F238E27FC236}">
                <a16:creationId xmlns:a16="http://schemas.microsoft.com/office/drawing/2014/main" id="{67EA97D1-0B40-497A-8438-702E76D30F13}"/>
              </a:ext>
            </a:extLst>
          </p:cNvPr>
          <p:cNvSpPr>
            <a:spLocks noGrp="1"/>
          </p:cNvSpPr>
          <p:nvPr>
            <p:ph type="pic" idx="10"/>
          </p:nvPr>
        </p:nvSpPr>
        <p:spPr>
          <a:xfrm>
            <a:off x="9541163" y="987425"/>
            <a:ext cx="2050835"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ca-ES" dirty="0"/>
          </a:p>
        </p:txBody>
      </p:sp>
      <p:sp>
        <p:nvSpPr>
          <p:cNvPr id="11" name="Marcador de contenido 11">
            <a:extLst>
              <a:ext uri="{FF2B5EF4-FFF2-40B4-BE49-F238E27FC236}">
                <a16:creationId xmlns:a16="http://schemas.microsoft.com/office/drawing/2014/main" id="{0C140F47-A066-408E-8550-576F76C08FA5}"/>
              </a:ext>
            </a:extLst>
          </p:cNvPr>
          <p:cNvSpPr>
            <a:spLocks noGrp="1"/>
          </p:cNvSpPr>
          <p:nvPr>
            <p:ph sz="quarter" idx="11" hasCustomPrompt="1"/>
          </p:nvPr>
        </p:nvSpPr>
        <p:spPr>
          <a:xfrm>
            <a:off x="1400102" y="1062611"/>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3897389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sp>
        <p:nvSpPr>
          <p:cNvPr id="5" name="Marcador de número de diapositiva 5">
            <a:extLst>
              <a:ext uri="{FF2B5EF4-FFF2-40B4-BE49-F238E27FC236}">
                <a16:creationId xmlns:a16="http://schemas.microsoft.com/office/drawing/2014/main" id="{B9F2B901-9ED7-41FE-8399-4C5900ABA89C}"/>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dirty="0"/>
          </a:p>
        </p:txBody>
      </p:sp>
      <p:pic>
        <p:nvPicPr>
          <p:cNvPr id="3" name="Imagen 2" descr="Imagen que contiene tabla, cuarto&#10;&#10;Descripción generada automáticamente">
            <a:extLst>
              <a:ext uri="{FF2B5EF4-FFF2-40B4-BE49-F238E27FC236}">
                <a16:creationId xmlns:a16="http://schemas.microsoft.com/office/drawing/2014/main" id="{57A048EA-6177-45D8-A3D6-A7DBEB36BD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44"/>
            <a:ext cx="12192000" cy="6849756"/>
          </a:xfrm>
          <a:prstGeom prst="rect">
            <a:avLst/>
          </a:prstGeom>
        </p:spPr>
      </p:pic>
      <p:cxnSp>
        <p:nvCxnSpPr>
          <p:cNvPr id="6" name="Conector recto 5">
            <a:extLst>
              <a:ext uri="{FF2B5EF4-FFF2-40B4-BE49-F238E27FC236}">
                <a16:creationId xmlns:a16="http://schemas.microsoft.com/office/drawing/2014/main" id="{9A101C5C-9F96-44E4-9F2E-EFA13F272E1A}"/>
              </a:ext>
            </a:extLst>
          </p:cNvPr>
          <p:cNvCxnSpPr>
            <a:cxnSpLocks/>
          </p:cNvCxnSpPr>
          <p:nvPr userDrawn="1"/>
        </p:nvCxnSpPr>
        <p:spPr>
          <a:xfrm>
            <a:off x="5414154" y="3532817"/>
            <a:ext cx="66748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Marcador de contenido 11">
            <a:extLst>
              <a:ext uri="{FF2B5EF4-FFF2-40B4-BE49-F238E27FC236}">
                <a16:creationId xmlns:a16="http://schemas.microsoft.com/office/drawing/2014/main" id="{721F7989-0177-4965-86DB-27F4C3E1A6E6}"/>
              </a:ext>
            </a:extLst>
          </p:cNvPr>
          <p:cNvSpPr>
            <a:spLocks noGrp="1"/>
          </p:cNvSpPr>
          <p:nvPr>
            <p:ph sz="quarter" idx="11" hasCustomPrompt="1"/>
          </p:nvPr>
        </p:nvSpPr>
        <p:spPr>
          <a:xfrm>
            <a:off x="2958446" y="3383789"/>
            <a:ext cx="2300287" cy="297606"/>
          </a:xfrm>
        </p:spPr>
        <p:txBody>
          <a:bodyPr/>
          <a:lstStyle>
            <a:lvl1pPr algn="r">
              <a:defRPr b="1">
                <a:solidFill>
                  <a:schemeClr val="bg1"/>
                </a:solidFill>
              </a:defRPr>
            </a:lvl1pPr>
          </a:lstStyle>
          <a:p>
            <a:pPr lvl="0"/>
            <a:r>
              <a:rPr lang="es-ES" dirty="0" err="1"/>
              <a:t>Subítulo</a:t>
            </a:r>
            <a:endParaRPr lang="ca-ES" dirty="0"/>
          </a:p>
        </p:txBody>
      </p:sp>
      <p:sp>
        <p:nvSpPr>
          <p:cNvPr id="9" name="Marcador de contenido 11">
            <a:extLst>
              <a:ext uri="{FF2B5EF4-FFF2-40B4-BE49-F238E27FC236}">
                <a16:creationId xmlns:a16="http://schemas.microsoft.com/office/drawing/2014/main" id="{570B63BA-E895-4D84-A0A9-15A4C6099412}"/>
              </a:ext>
            </a:extLst>
          </p:cNvPr>
          <p:cNvSpPr>
            <a:spLocks noGrp="1"/>
          </p:cNvSpPr>
          <p:nvPr>
            <p:ph sz="quarter" idx="12" hasCustomPrompt="1"/>
          </p:nvPr>
        </p:nvSpPr>
        <p:spPr>
          <a:xfrm>
            <a:off x="3795713" y="3831568"/>
            <a:ext cx="2300287" cy="444209"/>
          </a:xfrm>
        </p:spPr>
        <p:txBody>
          <a:bodyPr>
            <a:noAutofit/>
          </a:bodyPr>
          <a:lstStyle>
            <a:lvl1pPr algn="r">
              <a:defRPr sz="3200" b="1">
                <a:solidFill>
                  <a:schemeClr val="bg1"/>
                </a:solidFill>
                <a:latin typeface="+mn-lt"/>
              </a:defRPr>
            </a:lvl1pPr>
          </a:lstStyle>
          <a:p>
            <a:pPr lvl="0"/>
            <a:r>
              <a:rPr lang="es-ES" dirty="0"/>
              <a:t>Título</a:t>
            </a:r>
            <a:endParaRPr lang="ca-ES" dirty="0"/>
          </a:p>
        </p:txBody>
      </p:sp>
    </p:spTree>
    <p:extLst>
      <p:ext uri="{BB962C8B-B14F-4D97-AF65-F5344CB8AC3E}">
        <p14:creationId xmlns:p14="http://schemas.microsoft.com/office/powerpoint/2010/main" val="2893268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4_En blanco">
    <p:spTree>
      <p:nvGrpSpPr>
        <p:cNvPr id="1" name=""/>
        <p:cNvGrpSpPr/>
        <p:nvPr/>
      </p:nvGrpSpPr>
      <p:grpSpPr>
        <a:xfrm>
          <a:off x="0" y="0"/>
          <a:ext cx="0" cy="0"/>
          <a:chOff x="0" y="0"/>
          <a:chExt cx="0" cy="0"/>
        </a:xfrm>
      </p:grpSpPr>
      <p:sp>
        <p:nvSpPr>
          <p:cNvPr id="5" name="Marcador de número de diapositiva 5">
            <a:extLst>
              <a:ext uri="{FF2B5EF4-FFF2-40B4-BE49-F238E27FC236}">
                <a16:creationId xmlns:a16="http://schemas.microsoft.com/office/drawing/2014/main" id="{B9F2B901-9ED7-41FE-8399-4C5900ABA89C}"/>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dirty="0"/>
          </a:p>
        </p:txBody>
      </p:sp>
    </p:spTree>
    <p:extLst>
      <p:ext uri="{BB962C8B-B14F-4D97-AF65-F5344CB8AC3E}">
        <p14:creationId xmlns:p14="http://schemas.microsoft.com/office/powerpoint/2010/main" val="3405018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873211"/>
            <a:ext cx="10515600" cy="817477"/>
          </a:xfrm>
          <a:prstGeom prst="rect">
            <a:avLst/>
          </a:prstGeom>
        </p:spPr>
        <p:txBody>
          <a:bodyPr vert="horz" lIns="91440" tIns="45720" rIns="91440" bIns="45720" rtlCol="0" anchor="ctr">
            <a:normAutofit/>
          </a:bodyPr>
          <a:lstStyle/>
          <a:p>
            <a:r>
              <a:rPr lang="es-ES" dirty="0"/>
              <a:t>Haga clic para modificar el estilo de título del patrón</a:t>
            </a:r>
            <a:endParaRPr lang="ca-ES"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el estilo de texto del patrón.</a:t>
            </a:r>
          </a:p>
        </p:txBody>
      </p:sp>
      <p:sp>
        <p:nvSpPr>
          <p:cNvPr id="6" name="Marcador de número de diapositiva 5"/>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dirty="0"/>
          </a:p>
        </p:txBody>
      </p:sp>
    </p:spTree>
    <p:extLst>
      <p:ext uri="{BB962C8B-B14F-4D97-AF65-F5344CB8AC3E}">
        <p14:creationId xmlns:p14="http://schemas.microsoft.com/office/powerpoint/2010/main" val="1988408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6" r:id="rId4"/>
    <p:sldLayoutId id="2147483655" r:id="rId5"/>
    <p:sldLayoutId id="2147483658" r:id="rId6"/>
    <p:sldLayoutId id="2147483659" r:id="rId7"/>
    <p:sldLayoutId id="2147483657" r:id="rId8"/>
    <p:sldLayoutId id="2147483660" r:id="rId9"/>
    <p:sldLayoutId id="2147483662" r:id="rId10"/>
  </p:sldLayoutIdLst>
  <p:hf hdr="0" ftr="0" dt="0"/>
  <p:txStyles>
    <p:titleStyle>
      <a:lvl1pPr algn="l" defTabSz="914400" rtl="0" eaLnBrk="1" latinLnBrk="0" hangingPunct="1">
        <a:lnSpc>
          <a:spcPct val="90000"/>
        </a:lnSpc>
        <a:spcBef>
          <a:spcPct val="0"/>
        </a:spcBef>
        <a:buNone/>
        <a:defRPr sz="3200" b="1" kern="1200">
          <a:solidFill>
            <a:schemeClr val="tx1"/>
          </a:solidFill>
          <a:latin typeface="+mn-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Grotesque Light" panose="020B0304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Grotesque Light" panose="020B0304020202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Grotesque Light" panose="020B0304020202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Grotesque Light" panose="020B0304020202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Grotesque Light" panose="020B03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atlassian.com/continuous-delivery/principles/continuous-integration-vs-delivery-vs-deployment" TargetMode="External"/><Relationship Id="rId2" Type="http://schemas.openxmlformats.org/officeDocument/2006/relationships/hyperlink" Target="https://www.atlassian.com/continuous-delivery/continuous-deployment"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localhost:8089/cli/jnlpJars/jenkins-cli.jar" TargetMode="External"/><Relationship Id="rId2" Type="http://schemas.openxmlformats.org/officeDocument/2006/relationships/hyperlink" Target="http://localhost:8089/cli/"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localhost:8089/cli/"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jenkins.io/doc"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3FF489-6E00-4FD3-BEDD-B285CF3549B3}"/>
              </a:ext>
            </a:extLst>
          </p:cNvPr>
          <p:cNvSpPr>
            <a:spLocks noGrp="1"/>
          </p:cNvSpPr>
          <p:nvPr>
            <p:ph type="title"/>
          </p:nvPr>
        </p:nvSpPr>
        <p:spPr/>
        <p:txBody>
          <a:bodyPr/>
          <a:lstStyle/>
          <a:p>
            <a:r>
              <a:rPr lang="es-ES" dirty="0"/>
              <a:t>Herramientas de desarrollo Cloud en AWS</a:t>
            </a:r>
            <a:br>
              <a:rPr lang="es-ES" dirty="0"/>
            </a:br>
            <a:br>
              <a:rPr lang="es-ES" dirty="0"/>
            </a:br>
            <a:r>
              <a:rPr lang="es-ES" sz="2800" dirty="0"/>
              <a:t>Jenkins</a:t>
            </a:r>
            <a:endParaRPr lang="es-ES" dirty="0"/>
          </a:p>
        </p:txBody>
      </p:sp>
    </p:spTree>
    <p:extLst>
      <p:ext uri="{BB962C8B-B14F-4D97-AF65-F5344CB8AC3E}">
        <p14:creationId xmlns:p14="http://schemas.microsoft.com/office/powerpoint/2010/main" val="1306905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10</a:t>
            </a:fld>
            <a:endParaRPr lang="ca-ES" dirty="0"/>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a:xfrm>
            <a:off x="1400102" y="1438594"/>
            <a:ext cx="6884916" cy="5615980"/>
          </a:xfrm>
        </p:spPr>
        <p:txBody>
          <a:bodyPr>
            <a:normAutofit/>
          </a:bodyPr>
          <a:lstStyle/>
          <a:p>
            <a:pPr marL="285750" indent="-285750" algn="just">
              <a:buFontTx/>
              <a:buChar char="-"/>
            </a:pPr>
            <a:r>
              <a:rPr lang="es-ES" sz="1600" b="1" dirty="0"/>
              <a:t>Continuous delivery (CD)</a:t>
            </a:r>
          </a:p>
          <a:p>
            <a:pPr marL="742950" lvl="1" indent="-285750" algn="just">
              <a:buFontTx/>
              <a:buChar char="-"/>
            </a:pPr>
            <a:r>
              <a:rPr lang="es-ES" dirty="0"/>
              <a:t>O entrega continua es el proceso de producción software en ciclos cortos, asegurando que el software puede ser liberado en cualquier momento y de forma confiable</a:t>
            </a:r>
          </a:p>
          <a:p>
            <a:pPr marL="742950" lvl="1" indent="-285750" algn="just">
              <a:buFontTx/>
              <a:buChar char="-"/>
            </a:pPr>
            <a:r>
              <a:rPr lang="es-ES" dirty="0"/>
              <a:t>Apunta a la construcción, prueba, y liberación del software de forma más rápida y más frecuente</a:t>
            </a:r>
          </a:p>
          <a:p>
            <a:pPr marL="742950" lvl="1" indent="-285750" algn="just">
              <a:buFontTx/>
              <a:buChar char="-"/>
            </a:pPr>
            <a:r>
              <a:rPr lang="es-ES" dirty="0"/>
              <a:t>Esta metodología ayuda en la reducción del costo, tiempo, y riesgo de la entrega de versiones a través de la liberación de versiones incrementales</a:t>
            </a:r>
          </a:p>
          <a:p>
            <a:pPr marL="742950" lvl="1" indent="-285750" algn="just">
              <a:buFontTx/>
              <a:buChar char="-"/>
            </a:pPr>
            <a:r>
              <a:rPr lang="es-ES" dirty="0"/>
              <a:t>Consta de las siguientes etapas:</a:t>
            </a:r>
            <a:endParaRPr lang="es-ES" sz="1600" dirty="0"/>
          </a:p>
          <a:p>
            <a:pPr marL="1200150" lvl="2" indent="-285750" algn="just">
              <a:buFontTx/>
              <a:buChar char="-"/>
            </a:pPr>
            <a:r>
              <a:rPr lang="es-ES" dirty="0"/>
              <a:t>Automatización de la compilación (integración continua)</a:t>
            </a:r>
          </a:p>
          <a:p>
            <a:pPr marL="1200150" lvl="2" indent="-285750" algn="just">
              <a:buFontTx/>
              <a:buChar char="-"/>
            </a:pPr>
            <a:r>
              <a:rPr lang="es-ES" dirty="0"/>
              <a:t>Automatización de pruebas</a:t>
            </a:r>
          </a:p>
          <a:p>
            <a:pPr marL="285750" indent="-285750" algn="just">
              <a:buFontTx/>
              <a:buChar char="-"/>
            </a:pPr>
            <a:r>
              <a:rPr lang="es-ES" sz="1600" b="1" dirty="0"/>
              <a:t>Continuous deployment (CDep)</a:t>
            </a:r>
            <a:endParaRPr lang="es-ES" sz="1600" dirty="0"/>
          </a:p>
          <a:p>
            <a:pPr marL="742950" lvl="1" indent="-285750" algn="just">
              <a:buFontTx/>
              <a:buChar char="-"/>
            </a:pPr>
            <a:r>
              <a:rPr lang="es-ES" dirty="0"/>
              <a:t>O implementación continua proceso de entrega de software con frecuencia* y de manera automatizada**</a:t>
            </a:r>
          </a:p>
          <a:p>
            <a:pPr marL="742950" lvl="1" indent="-285750" algn="just">
              <a:buFontTx/>
              <a:buChar char="-"/>
            </a:pPr>
            <a:r>
              <a:rPr lang="es-ES" dirty="0"/>
              <a:t>Es la evolución del CD, ya que con el CD el proceso de entrega o despliegue en PRO requería de intervención humana mientras que en la CDep no</a:t>
            </a:r>
          </a:p>
          <a:p>
            <a:pPr marL="742950" lvl="1" indent="-285750" algn="just">
              <a:buFontTx/>
              <a:buChar char="-"/>
            </a:pPr>
            <a:r>
              <a:rPr lang="es-ES" dirty="0"/>
              <a:t>CDep es mi nomenclatura</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1.4</a:t>
            </a:r>
          </a:p>
        </p:txBody>
      </p:sp>
    </p:spTree>
    <p:extLst>
      <p:ext uri="{BB962C8B-B14F-4D97-AF65-F5344CB8AC3E}">
        <p14:creationId xmlns:p14="http://schemas.microsoft.com/office/powerpoint/2010/main" val="649242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11</a:t>
            </a:fld>
            <a:endParaRPr lang="ca-ES" dirty="0"/>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a:xfrm>
            <a:off x="1400102" y="1438594"/>
            <a:ext cx="6884916" cy="5615980"/>
          </a:xfrm>
        </p:spPr>
        <p:txBody>
          <a:bodyPr>
            <a:normAutofit/>
          </a:bodyPr>
          <a:lstStyle/>
          <a:p>
            <a:pPr marL="285750" indent="-285750" algn="just">
              <a:buFontTx/>
              <a:buChar char="-"/>
            </a:pPr>
            <a:r>
              <a:rPr lang="es-ES" sz="1600" b="1" dirty="0"/>
              <a:t>CI vs CD vs CDep</a:t>
            </a:r>
          </a:p>
          <a:p>
            <a:pPr marL="742950" lvl="1" indent="-285750" algn="just">
              <a:buFontTx/>
              <a:buChar char="-"/>
            </a:pPr>
            <a:r>
              <a:rPr lang="es-ES" dirty="0"/>
              <a:t>La CI supone el merge del código en la rama principal y la ejecución de test</a:t>
            </a:r>
          </a:p>
          <a:p>
            <a:pPr marL="742950" lvl="1" indent="-285750" algn="just">
              <a:buFontTx/>
              <a:buChar char="-"/>
            </a:pPr>
            <a:r>
              <a:rPr lang="es-ES" dirty="0"/>
              <a:t>La CD es la evolución del CI por el cual además de hacer la CI se entrega el código a cliente (o despliega en PRO) pero bajo una supervisión humana</a:t>
            </a:r>
          </a:p>
          <a:p>
            <a:pPr marL="742950" lvl="1" indent="-285750" algn="just">
              <a:buFontTx/>
              <a:buChar char="-"/>
            </a:pPr>
            <a:r>
              <a:rPr lang="es-ES" dirty="0"/>
              <a:t>La CDep es el siguiente giro de tuerca, en donde cada commit sobre la rama principal es desplegado en PRO</a:t>
            </a:r>
          </a:p>
          <a:p>
            <a:pPr marL="285750" indent="-285750" algn="just">
              <a:buFontTx/>
              <a:buChar char="-"/>
            </a:pPr>
            <a:endParaRPr lang="es-ES" sz="1600" b="1" dirty="0"/>
          </a:p>
          <a:p>
            <a:pPr marL="285750" indent="-285750" algn="just">
              <a:buFontTx/>
              <a:buChar char="-"/>
            </a:pPr>
            <a:r>
              <a:rPr lang="es-ES" sz="1600" b="1" dirty="0"/>
              <a:t>Más </a:t>
            </a:r>
            <a:r>
              <a:rPr lang="es-ES" sz="1600" b="1" dirty="0" err="1"/>
              <a:t>info</a:t>
            </a:r>
            <a:r>
              <a:rPr lang="es-ES" sz="1600" b="1" dirty="0"/>
              <a:t>:</a:t>
            </a:r>
          </a:p>
          <a:p>
            <a:pPr marL="742950" lvl="1" indent="-285750" algn="just">
              <a:buFontTx/>
              <a:buChar char="-"/>
            </a:pPr>
            <a:r>
              <a:rPr lang="es-ES" sz="1400" dirty="0">
                <a:hlinkClick r:id="rId2"/>
              </a:rPr>
              <a:t>https://www.atlassian.com/continuous-delivery/continuous-deployment</a:t>
            </a:r>
            <a:endParaRPr lang="es-ES" sz="1400" dirty="0"/>
          </a:p>
          <a:p>
            <a:pPr marL="742950" lvl="1" indent="-285750" algn="just">
              <a:buFontTx/>
              <a:buChar char="-"/>
            </a:pPr>
            <a:r>
              <a:rPr lang="es-ES" sz="1400" dirty="0">
                <a:hlinkClick r:id="rId3"/>
              </a:rPr>
              <a:t>https://www.atlassian.com/continuous-delivery/principles/continuous-integration-vs-delivery-vs-deployment</a:t>
            </a:r>
            <a:endParaRPr lang="es-ES" sz="1400"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1.4</a:t>
            </a:r>
          </a:p>
        </p:txBody>
      </p:sp>
    </p:spTree>
    <p:extLst>
      <p:ext uri="{BB962C8B-B14F-4D97-AF65-F5344CB8AC3E}">
        <p14:creationId xmlns:p14="http://schemas.microsoft.com/office/powerpoint/2010/main" val="1626078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12</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lstStyle/>
          <a:p>
            <a:r>
              <a:rPr lang="ca-ES" dirty="0"/>
              <a:t>¿</a:t>
            </a:r>
            <a:r>
              <a:rPr lang="es-ES" dirty="0"/>
              <a:t>Preguntas</a:t>
            </a:r>
            <a:r>
              <a:rPr lang="ca-ES" dirty="0"/>
              <a:t>?</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Fin Tema 1</a:t>
            </a:r>
          </a:p>
        </p:txBody>
      </p:sp>
    </p:spTree>
    <p:extLst>
      <p:ext uri="{BB962C8B-B14F-4D97-AF65-F5344CB8AC3E}">
        <p14:creationId xmlns:p14="http://schemas.microsoft.com/office/powerpoint/2010/main" val="3819201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a:xfrm>
            <a:off x="1400102" y="1551215"/>
            <a:ext cx="4695898" cy="549189"/>
          </a:xfrm>
        </p:spPr>
        <p:txBody>
          <a:bodyPr>
            <a:noAutofit/>
          </a:bodyPr>
          <a:lstStyle/>
          <a:p>
            <a:r>
              <a:rPr lang="es-ES" u="sng" dirty="0"/>
              <a:t>CONFIGURACIÓN</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a:xfrm>
            <a:off x="1400102" y="2291403"/>
            <a:ext cx="4434641" cy="3634049"/>
          </a:xfrm>
        </p:spPr>
        <p:txBody>
          <a:bodyPr/>
          <a:lstStyle/>
          <a:p>
            <a:r>
              <a:rPr lang="es-ES" dirty="0"/>
              <a:t>2.1	Restauración de Password</a:t>
            </a:r>
          </a:p>
          <a:p>
            <a:r>
              <a:rPr lang="es-ES" dirty="0"/>
              <a:t>2.2	Interfaz</a:t>
            </a:r>
          </a:p>
          <a:p>
            <a:r>
              <a:rPr lang="es-ES" dirty="0"/>
              <a:t>2.3	Seguridad</a:t>
            </a:r>
          </a:p>
          <a:p>
            <a:r>
              <a:rPr lang="es-ES" dirty="0"/>
              <a:t>2.4	CLI</a:t>
            </a:r>
          </a:p>
          <a:p>
            <a:r>
              <a:rPr lang="es-ES" dirty="0"/>
              <a:t>2.5	API</a:t>
            </a:r>
          </a:p>
          <a:p>
            <a:r>
              <a:rPr lang="es-ES" dirty="0"/>
              <a:t>2.6	Jobs y Pipelines</a:t>
            </a:r>
          </a:p>
          <a:p>
            <a:endParaRPr lang="es-ES" dirty="0"/>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13</a:t>
            </a:fld>
            <a:endParaRPr lang="ca-ES" dirty="0"/>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Tema 2</a:t>
            </a:r>
          </a:p>
        </p:txBody>
      </p:sp>
      <p:pic>
        <p:nvPicPr>
          <p:cNvPr id="3074" name="Picture 2" descr="Jenkins Artwork">
            <a:extLst>
              <a:ext uri="{FF2B5EF4-FFF2-40B4-BE49-F238E27FC236}">
                <a16:creationId xmlns:a16="http://schemas.microsoft.com/office/drawing/2014/main" id="{073D01EE-A746-4030-976C-0204B0F082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173" y="680413"/>
            <a:ext cx="4434641" cy="5497174"/>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840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14</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Restauración de Password</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a:xfrm>
            <a:off x="1400102" y="2239150"/>
            <a:ext cx="6884916" cy="4618849"/>
          </a:xfrm>
        </p:spPr>
        <p:txBody>
          <a:bodyPr>
            <a:normAutofit/>
          </a:bodyPr>
          <a:lstStyle/>
          <a:p>
            <a:pPr marL="285750" indent="-285750" algn="just">
              <a:buFontTx/>
              <a:buChar char="-"/>
            </a:pPr>
            <a:r>
              <a:rPr lang="es-ES" dirty="0"/>
              <a:t>El primer paso para usar Jenkins, como es lógico, es poder acceder a la herramienta</a:t>
            </a:r>
          </a:p>
          <a:p>
            <a:pPr marL="285750" indent="-285750" algn="just">
              <a:buFontTx/>
              <a:buChar char="-"/>
            </a:pPr>
            <a:r>
              <a:rPr lang="es-ES" dirty="0"/>
              <a:t>En caso de que no recordemos el Password, el propietario del servidor siempre puede recuperarlo sencillamente desactivando la opción de seguridad general</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2.1</a:t>
            </a:r>
          </a:p>
        </p:txBody>
      </p:sp>
    </p:spTree>
    <p:extLst>
      <p:ext uri="{BB962C8B-B14F-4D97-AF65-F5344CB8AC3E}">
        <p14:creationId xmlns:p14="http://schemas.microsoft.com/office/powerpoint/2010/main" val="1347217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15</a:t>
            </a:fld>
            <a:endParaRPr lang="ca-ES" dirty="0"/>
          </a:p>
        </p:txBody>
      </p:sp>
      <p:sp>
        <p:nvSpPr>
          <p:cNvPr id="4" name="Título 3">
            <a:extLst>
              <a:ext uri="{FF2B5EF4-FFF2-40B4-BE49-F238E27FC236}">
                <a16:creationId xmlns:a16="http://schemas.microsoft.com/office/drawing/2014/main" id="{4E333C21-C25F-410C-82F6-9F9B51A96715}"/>
              </a:ext>
            </a:extLst>
          </p:cNvPr>
          <p:cNvSpPr>
            <a:spLocks noGrp="1"/>
          </p:cNvSpPr>
          <p:nvPr>
            <p:ph type="title"/>
          </p:nvPr>
        </p:nvSpPr>
        <p:spPr>
          <a:xfrm>
            <a:off x="6600178" y="1131396"/>
            <a:ext cx="5156393" cy="549189"/>
          </a:xfrm>
        </p:spPr>
        <p:txBody>
          <a:bodyPr>
            <a:noAutofit/>
          </a:bodyPr>
          <a:lstStyle/>
          <a:p>
            <a:r>
              <a:rPr lang="es-ES" sz="2400" dirty="0"/>
              <a:t>Práctica 1: Recuperación del Pass</a:t>
            </a:r>
            <a:br>
              <a:rPr lang="es-ES" sz="2400" dirty="0"/>
            </a:br>
            <a:r>
              <a:rPr lang="es-ES" sz="2400" dirty="0"/>
              <a:t>(5 min)</a:t>
            </a:r>
          </a:p>
        </p:txBody>
      </p:sp>
      <p:sp>
        <p:nvSpPr>
          <p:cNvPr id="5" name="Marcador de contenido 4">
            <a:extLst>
              <a:ext uri="{FF2B5EF4-FFF2-40B4-BE49-F238E27FC236}">
                <a16:creationId xmlns:a16="http://schemas.microsoft.com/office/drawing/2014/main" id="{8D603722-7CA9-4905-99B6-55FC18A25096}"/>
              </a:ext>
            </a:extLst>
          </p:cNvPr>
          <p:cNvSpPr>
            <a:spLocks noGrp="1"/>
          </p:cNvSpPr>
          <p:nvPr>
            <p:ph idx="1"/>
          </p:nvPr>
        </p:nvSpPr>
        <p:spPr>
          <a:xfrm>
            <a:off x="6238229" y="2296301"/>
            <a:ext cx="5591821" cy="4060049"/>
          </a:xfrm>
        </p:spPr>
        <p:txBody>
          <a:bodyPr>
            <a:normAutofit lnSpcReduction="10000"/>
          </a:bodyPr>
          <a:lstStyle/>
          <a:p>
            <a:pPr marL="285750" indent="-285750" algn="just">
              <a:buFontTx/>
              <a:buChar char="-"/>
            </a:pPr>
            <a:r>
              <a:rPr lang="es-ES" dirty="0"/>
              <a:t>Para recuperar la contraseña si hemos olvidado nuestro Password debemos editar el fichero de configuración del propio Jenkins en nuestra máquina virtual con</a:t>
            </a:r>
          </a:p>
          <a:p>
            <a:pPr lvl="1" algn="just"/>
            <a:r>
              <a:rPr lang="es-ES" i="1" dirty="0"/>
              <a:t>sudo nano /var/lib/jenkins/config.xml</a:t>
            </a:r>
          </a:p>
          <a:p>
            <a:pPr marL="285750" indent="-285750" algn="just">
              <a:buFontTx/>
              <a:buChar char="-"/>
            </a:pPr>
            <a:r>
              <a:rPr lang="es-ES" dirty="0"/>
              <a:t>Editaremos el campo </a:t>
            </a:r>
            <a:r>
              <a:rPr lang="es-ES" b="0" dirty="0">
                <a:solidFill>
                  <a:srgbClr val="202020"/>
                </a:solidFill>
                <a:effectLst/>
                <a:latin typeface="Raleway"/>
              </a:rPr>
              <a:t>&lt;useSecurity</a:t>
            </a:r>
            <a:r>
              <a:rPr lang="es-ES" b="0" dirty="0">
                <a:solidFill>
                  <a:srgbClr val="202020"/>
                </a:solidFill>
                <a:effectLst/>
              </a:rPr>
              <a:t>&gt; </a:t>
            </a:r>
            <a:r>
              <a:rPr lang="es-ES" dirty="0">
                <a:solidFill>
                  <a:srgbClr val="202020"/>
                </a:solidFill>
              </a:rPr>
              <a:t>y lo pondremos como valor ‘false’</a:t>
            </a:r>
          </a:p>
          <a:p>
            <a:pPr marL="285750" indent="-285750" algn="just">
              <a:buFontTx/>
              <a:buChar char="-"/>
            </a:pPr>
            <a:r>
              <a:rPr lang="es-ES" dirty="0"/>
              <a:t>Ahora reiniciaremos el servicio de Jenkins con</a:t>
            </a:r>
          </a:p>
          <a:p>
            <a:pPr lvl="1" algn="just"/>
            <a:r>
              <a:rPr lang="es-ES" i="1" dirty="0"/>
              <a:t>sudo service jenkins restart</a:t>
            </a:r>
          </a:p>
          <a:p>
            <a:pPr algn="just"/>
            <a:r>
              <a:rPr lang="es-ES" i="1" dirty="0"/>
              <a:t>- </a:t>
            </a:r>
            <a:r>
              <a:rPr lang="es-ES" dirty="0"/>
              <a:t>Por último restauraremos la configuración de Seguridad desde el propio Jenkins</a:t>
            </a:r>
            <a:endParaRPr lang="es-ES" i="1" dirty="0"/>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a:xfrm>
            <a:off x="6600178" y="630044"/>
            <a:ext cx="2300287" cy="297606"/>
          </a:xfrm>
        </p:spPr>
        <p:txBody>
          <a:bodyPr>
            <a:normAutofit lnSpcReduction="10000"/>
          </a:bodyPr>
          <a:lstStyle/>
          <a:p>
            <a:r>
              <a:rPr lang="ca-ES" dirty="0"/>
              <a:t>2.1.1</a:t>
            </a:r>
          </a:p>
        </p:txBody>
      </p:sp>
      <p:pic>
        <p:nvPicPr>
          <p:cNvPr id="10" name="Imagen 9">
            <a:extLst>
              <a:ext uri="{FF2B5EF4-FFF2-40B4-BE49-F238E27FC236}">
                <a16:creationId xmlns:a16="http://schemas.microsoft.com/office/drawing/2014/main" id="{1DFC4E5B-D09E-4A8F-B47F-0811DF956EB6}"/>
              </a:ext>
            </a:extLst>
          </p:cNvPr>
          <p:cNvPicPr>
            <a:picLocks noChangeAspect="1"/>
          </p:cNvPicPr>
          <p:nvPr/>
        </p:nvPicPr>
        <p:blipFill>
          <a:blip r:embed="rId2"/>
          <a:stretch>
            <a:fillRect/>
          </a:stretch>
        </p:blipFill>
        <p:spPr>
          <a:xfrm>
            <a:off x="252202" y="2028535"/>
            <a:ext cx="5624077" cy="2800930"/>
          </a:xfrm>
          <a:prstGeom prst="rect">
            <a:avLst/>
          </a:prstGeom>
          <a:ln w="12700">
            <a:solidFill>
              <a:schemeClr val="tx1"/>
            </a:solidFill>
          </a:ln>
        </p:spPr>
      </p:pic>
    </p:spTree>
    <p:extLst>
      <p:ext uri="{BB962C8B-B14F-4D97-AF65-F5344CB8AC3E}">
        <p14:creationId xmlns:p14="http://schemas.microsoft.com/office/powerpoint/2010/main" val="2146458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16</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Interfaz</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a:xfrm>
            <a:off x="1400100" y="2069334"/>
            <a:ext cx="6884916" cy="4788666"/>
          </a:xfrm>
        </p:spPr>
        <p:txBody>
          <a:bodyPr>
            <a:normAutofit fontScale="92500"/>
          </a:bodyPr>
          <a:lstStyle/>
          <a:p>
            <a:pPr marL="285750" indent="-285750" algn="just">
              <a:buFontTx/>
              <a:buChar char="-"/>
            </a:pPr>
            <a:r>
              <a:rPr lang="es-ES" dirty="0"/>
              <a:t>En la página inicial tendremos los siguiente puntos:</a:t>
            </a:r>
          </a:p>
          <a:p>
            <a:pPr marL="285750" indent="-285750" algn="just">
              <a:buFontTx/>
              <a:buChar char="-"/>
            </a:pPr>
            <a:endParaRPr lang="es-ES" dirty="0"/>
          </a:p>
          <a:p>
            <a:pPr marL="742950" lvl="1" indent="-285750" algn="just">
              <a:buFontTx/>
              <a:buChar char="-"/>
            </a:pPr>
            <a:r>
              <a:rPr lang="es-ES" b="1" dirty="0"/>
              <a:t>Nueva Tarea</a:t>
            </a:r>
            <a:r>
              <a:rPr lang="es-ES" dirty="0"/>
              <a:t>: Asistente para la creación de jobs nuevos</a:t>
            </a:r>
          </a:p>
          <a:p>
            <a:pPr marL="742950" lvl="1" indent="-285750" algn="just">
              <a:buFontTx/>
              <a:buChar char="-"/>
            </a:pPr>
            <a:r>
              <a:rPr lang="es-ES" b="1" dirty="0"/>
              <a:t>Personas</a:t>
            </a:r>
            <a:r>
              <a:rPr lang="es-ES" dirty="0"/>
              <a:t>: Listado de usuarios existentes</a:t>
            </a:r>
          </a:p>
          <a:p>
            <a:pPr marL="742950" lvl="1" indent="-285750" algn="just">
              <a:buFontTx/>
              <a:buChar char="-"/>
            </a:pPr>
            <a:r>
              <a:rPr lang="es-ES" b="1" dirty="0"/>
              <a:t>Historial de trabajos</a:t>
            </a:r>
            <a:r>
              <a:rPr lang="es-ES" dirty="0"/>
              <a:t>: Historial con todos los jobs completos que se han realizado hasta el momento</a:t>
            </a:r>
          </a:p>
          <a:p>
            <a:pPr marL="742950" lvl="1" indent="-285750" algn="just">
              <a:buFontTx/>
              <a:buChar char="-"/>
            </a:pPr>
            <a:r>
              <a:rPr lang="es-ES" b="1" dirty="0"/>
              <a:t>Administrar Jenkins</a:t>
            </a:r>
            <a:r>
              <a:rPr lang="es-ES" dirty="0"/>
              <a:t>: Conjunto de opciones para configurar Jenkins</a:t>
            </a:r>
          </a:p>
          <a:p>
            <a:pPr marL="742950" lvl="1" indent="-285750" algn="just">
              <a:buFontTx/>
              <a:buChar char="-"/>
            </a:pPr>
            <a:r>
              <a:rPr lang="es-ES" b="1" dirty="0"/>
              <a:t>Mis vistas</a:t>
            </a:r>
            <a:r>
              <a:rPr lang="es-ES" dirty="0"/>
              <a:t>: Vistas que dispone el usuario logado</a:t>
            </a:r>
          </a:p>
          <a:p>
            <a:pPr marL="742950" lvl="1" indent="-285750" algn="just">
              <a:buFontTx/>
              <a:buChar char="-"/>
            </a:pPr>
            <a:r>
              <a:rPr lang="es-ES" b="1" dirty="0"/>
              <a:t>Credentials</a:t>
            </a:r>
            <a:r>
              <a:rPr lang="es-ES" dirty="0"/>
              <a:t>: Listado de las credenciales</a:t>
            </a:r>
          </a:p>
          <a:p>
            <a:pPr marL="742950" lvl="1" indent="-285750" algn="just">
              <a:buFontTx/>
              <a:buChar char="-"/>
            </a:pPr>
            <a:r>
              <a:rPr lang="es-ES" b="1" dirty="0"/>
              <a:t>Lockable Resources</a:t>
            </a:r>
            <a:r>
              <a:rPr lang="es-ES" dirty="0"/>
              <a:t>: Permite acceder a los recursos tales como impresoras, teléfonos, ordenadores… que pueden ser usados durante los procesos de construcción.</a:t>
            </a:r>
          </a:p>
          <a:p>
            <a:pPr marL="1200150" lvl="2" indent="-285750" algn="just">
              <a:buFontTx/>
              <a:buChar char="-"/>
            </a:pPr>
            <a:r>
              <a:rPr lang="es-ES" dirty="0"/>
              <a:t>Si un recurso está bloqueado, el proceso que lo necesita quedará a la espera de que se quede liberado.</a:t>
            </a:r>
          </a:p>
          <a:p>
            <a:pPr marL="742950" lvl="1" indent="-285750" algn="just">
              <a:buFontTx/>
              <a:buChar char="-"/>
            </a:pPr>
            <a:r>
              <a:rPr lang="es-ES" b="1" dirty="0"/>
              <a:t>New View</a:t>
            </a:r>
            <a:r>
              <a:rPr lang="es-ES" dirty="0"/>
              <a:t>: Permite crear una nueva vista o dashboard</a:t>
            </a:r>
          </a:p>
          <a:p>
            <a:pPr marL="742950" lvl="1" indent="-285750" algn="just">
              <a:buFontTx/>
              <a:buChar char="-"/>
            </a:pPr>
            <a:r>
              <a:rPr lang="es-ES" b="1" dirty="0"/>
              <a:t>Trabajos en cola</a:t>
            </a:r>
            <a:r>
              <a:rPr lang="es-ES" dirty="0"/>
              <a:t>: Jobs que se encuentran a la espera de ejecutarse</a:t>
            </a:r>
          </a:p>
          <a:p>
            <a:pPr marL="742950" lvl="1" indent="-285750" algn="just">
              <a:buFontTx/>
              <a:buChar char="-"/>
            </a:pPr>
            <a:r>
              <a:rPr lang="es-ES" b="1" dirty="0"/>
              <a:t>Estado del ejecutor de construcciones</a:t>
            </a:r>
            <a:r>
              <a:rPr lang="es-ES" dirty="0"/>
              <a:t>: Jobs que están en ejecución en el preciso momento</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2.2</a:t>
            </a:r>
          </a:p>
        </p:txBody>
      </p:sp>
    </p:spTree>
    <p:extLst>
      <p:ext uri="{BB962C8B-B14F-4D97-AF65-F5344CB8AC3E}">
        <p14:creationId xmlns:p14="http://schemas.microsoft.com/office/powerpoint/2010/main" val="3759853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17</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Seguridad</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a:xfrm>
            <a:off x="1400100" y="2069334"/>
            <a:ext cx="6884916" cy="4788666"/>
          </a:xfrm>
        </p:spPr>
        <p:txBody>
          <a:bodyPr>
            <a:normAutofit/>
          </a:bodyPr>
          <a:lstStyle/>
          <a:p>
            <a:pPr marL="285750" indent="-285750" algn="just">
              <a:buFontTx/>
              <a:buChar char="-"/>
            </a:pPr>
            <a:r>
              <a:rPr lang="es-ES" dirty="0"/>
              <a:t>Esta es la configuración de seguridad estándar recomendada:</a:t>
            </a:r>
          </a:p>
          <a:p>
            <a:pPr marL="285750" indent="-285750" algn="just">
              <a:buFontTx/>
              <a:buChar char="-"/>
            </a:pPr>
            <a:endParaRPr lang="es-ES" dirty="0"/>
          </a:p>
          <a:p>
            <a:pPr marL="285750" indent="-285750" algn="just">
              <a:buFontTx/>
              <a:buChar char="-"/>
            </a:pPr>
            <a:r>
              <a:rPr lang="es-ES" dirty="0"/>
              <a:t>Jenkins &gt; Administrar Jenkins &gt; Configuración global de la seguridad:</a:t>
            </a:r>
          </a:p>
          <a:p>
            <a:pPr marL="742950" lvl="1" indent="-285750" algn="just">
              <a:buFontTx/>
              <a:buChar char="-"/>
            </a:pPr>
            <a:r>
              <a:rPr lang="es-ES" dirty="0"/>
              <a:t>CHECKED: Activar seguridad </a:t>
            </a:r>
          </a:p>
          <a:p>
            <a:pPr marL="285750" indent="-285750" algn="just">
              <a:buFontTx/>
              <a:buChar char="-"/>
            </a:pPr>
            <a:r>
              <a:rPr lang="es-ES" dirty="0"/>
              <a:t>Seguridad: Usar base de datos de Jenkins</a:t>
            </a:r>
          </a:p>
          <a:p>
            <a:pPr marL="742950" lvl="1" indent="-285750" algn="just">
              <a:buFontTx/>
              <a:buChar char="-"/>
            </a:pPr>
            <a:r>
              <a:rPr lang="es-ES" dirty="0"/>
              <a:t>UNCHECKED: Permitir que los usuarios se registren</a:t>
            </a:r>
          </a:p>
          <a:p>
            <a:pPr marL="285750" indent="-285750" algn="just">
              <a:buFontTx/>
              <a:buChar char="-"/>
            </a:pPr>
            <a:r>
              <a:rPr lang="es-ES" dirty="0"/>
              <a:t>Autorización: Usuarios autenticados tienen privilegios para todo</a:t>
            </a:r>
          </a:p>
          <a:p>
            <a:pPr marL="742950" lvl="1" indent="-285750" algn="just">
              <a:buFontTx/>
              <a:buChar char="-"/>
            </a:pPr>
            <a:r>
              <a:rPr lang="es-ES" dirty="0"/>
              <a:t>UNCHECKED: Allow anonymous read access</a:t>
            </a:r>
          </a:p>
          <a:p>
            <a:pPr marL="285750" indent="-285750" algn="just">
              <a:buFontTx/>
              <a:buChar char="-"/>
            </a:pPr>
            <a:r>
              <a:rPr lang="es-ES" dirty="0"/>
              <a:t>Adicionalmente podemos añadir más claves según las necesidades</a:t>
            </a:r>
          </a:p>
          <a:p>
            <a:pPr marL="742950" lvl="1" indent="-285750" algn="just">
              <a:buFontTx/>
              <a:buChar char="-"/>
            </a:pPr>
            <a:r>
              <a:rPr lang="es-ES" dirty="0"/>
              <a:t>Jenkins &gt; Credentials &gt; Global &gt; Add Credentials</a:t>
            </a:r>
          </a:p>
          <a:p>
            <a:pPr marL="742950" lvl="1" indent="-285750" algn="just">
              <a:buFontTx/>
              <a:buChar char="-"/>
            </a:pPr>
            <a:r>
              <a:rPr lang="es-ES" dirty="0"/>
              <a:t>Ahí tenemos la opción de crear una clave para SSH (por ejemplo)</a:t>
            </a:r>
          </a:p>
          <a:p>
            <a:pPr marL="742950" lvl="1" indent="-285750" algn="just">
              <a:buFontTx/>
              <a:buChar char="-"/>
            </a:pPr>
            <a:r>
              <a:rPr lang="es-ES" dirty="0"/>
              <a:t>En siguientes lecciones veremos como cambiar opciones de seguridad para poder emplear por ejemplo un CLI o la API.</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2.3</a:t>
            </a:r>
          </a:p>
        </p:txBody>
      </p:sp>
    </p:spTree>
    <p:extLst>
      <p:ext uri="{BB962C8B-B14F-4D97-AF65-F5344CB8AC3E}">
        <p14:creationId xmlns:p14="http://schemas.microsoft.com/office/powerpoint/2010/main" val="270687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18</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CLI</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a:xfrm>
            <a:off x="1400100" y="2069334"/>
            <a:ext cx="6884916" cy="4788666"/>
          </a:xfrm>
        </p:spPr>
        <p:txBody>
          <a:bodyPr>
            <a:normAutofit/>
          </a:bodyPr>
          <a:lstStyle/>
          <a:p>
            <a:pPr marL="285750" indent="-285750" algn="just">
              <a:buFontTx/>
              <a:buChar char="-"/>
            </a:pPr>
            <a:r>
              <a:rPr lang="es-ES" dirty="0"/>
              <a:t>Podemos administrar y ejecutar operaciones en Jenkins a través de su CLI, razones para emplear el CLI y dejar de usar el sitio web:</a:t>
            </a:r>
          </a:p>
          <a:p>
            <a:pPr marL="285750" indent="-285750" algn="just">
              <a:buFontTx/>
              <a:buChar char="-"/>
            </a:pPr>
            <a:endParaRPr lang="es-ES" dirty="0"/>
          </a:p>
          <a:p>
            <a:pPr marL="742950" lvl="1" indent="-285750" algn="just">
              <a:buFontTx/>
              <a:buChar char="-"/>
            </a:pPr>
            <a:r>
              <a:rPr lang="es-ES" dirty="0"/>
              <a:t>Más sencillo: Pese a que la curva de aprendizaje sea mayor (o no tan rápida) al final es mucho más sencillo</a:t>
            </a:r>
          </a:p>
          <a:p>
            <a:pPr marL="742950" lvl="1" indent="-285750" algn="just">
              <a:buFontTx/>
              <a:buChar char="-"/>
            </a:pPr>
            <a:r>
              <a:rPr lang="es-ES" dirty="0"/>
              <a:t>Muchísimo más rápido</a:t>
            </a:r>
          </a:p>
          <a:p>
            <a:pPr marL="742950" lvl="1" indent="-285750" algn="just">
              <a:buFontTx/>
              <a:buChar char="-"/>
            </a:pPr>
            <a:r>
              <a:rPr lang="es-ES" dirty="0"/>
              <a:t>Es más eficiente con la memoria</a:t>
            </a:r>
          </a:p>
          <a:p>
            <a:pPr marL="742950" lvl="1" indent="-285750" algn="just">
              <a:buFontTx/>
              <a:buChar char="-"/>
            </a:pPr>
            <a:r>
              <a:rPr lang="es-ES" dirty="0"/>
              <a:t>Facilita el continuous integration/delivery/deployment</a:t>
            </a:r>
          </a:p>
          <a:p>
            <a:pPr marL="742950" lvl="1" indent="-285750" algn="just">
              <a:buFontTx/>
              <a:buChar char="-"/>
            </a:pPr>
            <a:endParaRPr lang="es-ES" dirty="0"/>
          </a:p>
          <a:p>
            <a:pPr marL="285750" indent="-285750" algn="just">
              <a:buFontTx/>
              <a:buChar char="-"/>
            </a:pPr>
            <a:r>
              <a:rPr lang="es-ES" dirty="0"/>
              <a:t>Podemos consultar la documentación de la CLI en:</a:t>
            </a:r>
          </a:p>
          <a:p>
            <a:pPr marL="742950" lvl="1" indent="-285750" algn="just">
              <a:buFontTx/>
              <a:buChar char="-"/>
            </a:pPr>
            <a:r>
              <a:rPr lang="es-ES" dirty="0">
                <a:hlinkClick r:id="rId2"/>
              </a:rPr>
              <a:t>http://localhost:8089/cli/</a:t>
            </a:r>
            <a:endParaRPr lang="es-ES" dirty="0"/>
          </a:p>
          <a:p>
            <a:pPr marL="742950" lvl="1" indent="-285750" algn="just">
              <a:buFontTx/>
              <a:buChar char="-"/>
            </a:pPr>
            <a:endParaRPr lang="es-ES" dirty="0"/>
          </a:p>
          <a:p>
            <a:pPr marL="285750" indent="-285750" algn="just">
              <a:buFontTx/>
              <a:buChar char="-"/>
            </a:pPr>
            <a:r>
              <a:rPr lang="es-ES" dirty="0"/>
              <a:t>Para descargar el demonio ejecutable (se necesita Java):</a:t>
            </a:r>
          </a:p>
          <a:p>
            <a:pPr marL="285750" indent="-285750" algn="just">
              <a:buFontTx/>
              <a:buChar char="-"/>
            </a:pPr>
            <a:endParaRPr lang="es-ES" dirty="0"/>
          </a:p>
          <a:p>
            <a:pPr marL="742950" lvl="1" indent="-285750" algn="just">
              <a:buFontTx/>
              <a:buChar char="-"/>
            </a:pPr>
            <a:r>
              <a:rPr lang="es-ES" dirty="0">
                <a:hlinkClick r:id="rId3"/>
              </a:rPr>
              <a:t>http://localhost:8089/cli/jnlpJars/jenkins-cli.jar</a:t>
            </a:r>
            <a:endParaRPr lang="es-ES"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2.4</a:t>
            </a:r>
          </a:p>
        </p:txBody>
      </p:sp>
    </p:spTree>
    <p:extLst>
      <p:ext uri="{BB962C8B-B14F-4D97-AF65-F5344CB8AC3E}">
        <p14:creationId xmlns:p14="http://schemas.microsoft.com/office/powerpoint/2010/main" val="828001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19</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API</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a:xfrm>
            <a:off x="1400101" y="2136122"/>
            <a:ext cx="6884916" cy="4652141"/>
          </a:xfrm>
        </p:spPr>
        <p:txBody>
          <a:bodyPr>
            <a:normAutofit/>
          </a:bodyPr>
          <a:lstStyle/>
          <a:p>
            <a:pPr marL="285750" indent="-285750" algn="just">
              <a:buFontTx/>
              <a:buChar char="-"/>
            </a:pPr>
            <a:r>
              <a:rPr lang="es-ES" dirty="0"/>
              <a:t>También podemos ejecutar operaciones a través de la API</a:t>
            </a:r>
          </a:p>
          <a:p>
            <a:pPr marL="285750" indent="-285750" algn="just">
              <a:buFontTx/>
              <a:buChar char="-"/>
            </a:pPr>
            <a:r>
              <a:rPr lang="es-ES" dirty="0"/>
              <a:t>Podemos consultar la documentación de la API en:</a:t>
            </a:r>
          </a:p>
          <a:p>
            <a:pPr marL="742950" lvl="1" indent="-285750" algn="just">
              <a:buFontTx/>
              <a:buChar char="-"/>
            </a:pPr>
            <a:r>
              <a:rPr lang="es-ES" dirty="0">
                <a:hlinkClick r:id="rId2"/>
              </a:rPr>
              <a:t>http://localhost:8089/api/</a:t>
            </a:r>
            <a:endParaRPr lang="es-ES" dirty="0"/>
          </a:p>
          <a:p>
            <a:pPr marL="742950" lvl="1" indent="-285750" algn="just">
              <a:buFontTx/>
              <a:buChar char="-"/>
            </a:pPr>
            <a:endParaRPr lang="es-ES" dirty="0"/>
          </a:p>
          <a:p>
            <a:pPr marL="285750" indent="-285750" algn="just">
              <a:buFontTx/>
              <a:buChar char="-"/>
            </a:pPr>
            <a:r>
              <a:rPr lang="es-ES" dirty="0"/>
              <a:t>Tan solo requiere </a:t>
            </a:r>
            <a:r>
              <a:rPr lang="es-ES" dirty="0" err="1"/>
              <a:t>cURL</a:t>
            </a:r>
            <a:r>
              <a:rPr lang="es-ES" dirty="0"/>
              <a:t> o similares</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2.5</a:t>
            </a:r>
          </a:p>
        </p:txBody>
      </p:sp>
    </p:spTree>
    <p:extLst>
      <p:ext uri="{BB962C8B-B14F-4D97-AF65-F5344CB8AC3E}">
        <p14:creationId xmlns:p14="http://schemas.microsoft.com/office/powerpoint/2010/main" val="1200034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p:txBody>
          <a:bodyPr>
            <a:normAutofit/>
          </a:bodyPr>
          <a:lstStyle/>
          <a:p>
            <a:r>
              <a:rPr lang="es-ES" u="sng" dirty="0"/>
              <a:t>ÍNDICE DE CURSOS</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p:txBody>
          <a:bodyPr>
            <a:normAutofit/>
          </a:bodyPr>
          <a:lstStyle/>
          <a:p>
            <a:pPr>
              <a:lnSpc>
                <a:spcPct val="100000"/>
              </a:lnSpc>
            </a:pPr>
            <a:r>
              <a:rPr lang="es-ES" dirty="0"/>
              <a:t>0.    Preparación del entorno (3h)</a:t>
            </a:r>
          </a:p>
          <a:p>
            <a:pPr marL="342900" indent="-342900">
              <a:lnSpc>
                <a:spcPct val="100000"/>
              </a:lnSpc>
              <a:buFont typeface="Arial" panose="020B0604020202020204" pitchFamily="34" charset="0"/>
              <a:buAutoNum type="arabicPeriod"/>
            </a:pPr>
            <a:r>
              <a:rPr lang="es-ES" dirty="0"/>
              <a:t>Bitbucket (3h) </a:t>
            </a:r>
          </a:p>
          <a:p>
            <a:pPr marL="342900" indent="-342900">
              <a:lnSpc>
                <a:spcPct val="100000"/>
              </a:lnSpc>
              <a:buFont typeface="Arial" panose="020B0604020202020204" pitchFamily="34" charset="0"/>
              <a:buAutoNum type="arabicPeriod"/>
            </a:pPr>
            <a:r>
              <a:rPr lang="es-ES" dirty="0"/>
              <a:t>AWS (3h)</a:t>
            </a:r>
          </a:p>
          <a:p>
            <a:pPr marL="342900" indent="-342900">
              <a:lnSpc>
                <a:spcPct val="100000"/>
              </a:lnSpc>
              <a:buFont typeface="Arial" panose="020B0604020202020204" pitchFamily="34" charset="0"/>
              <a:buAutoNum type="arabicPeriod"/>
            </a:pPr>
            <a:r>
              <a:rPr lang="es-ES" dirty="0"/>
              <a:t>Packer (4h)</a:t>
            </a:r>
          </a:p>
          <a:p>
            <a:pPr marL="342900" indent="-342900">
              <a:lnSpc>
                <a:spcPct val="100000"/>
              </a:lnSpc>
              <a:buFont typeface="Arial" panose="020B0604020202020204" pitchFamily="34" charset="0"/>
              <a:buAutoNum type="arabicPeriod"/>
            </a:pPr>
            <a:r>
              <a:rPr lang="es-ES" dirty="0"/>
              <a:t>Ansible (10h)</a:t>
            </a:r>
          </a:p>
          <a:p>
            <a:pPr marL="342900" indent="-342900">
              <a:lnSpc>
                <a:spcPct val="100000"/>
              </a:lnSpc>
              <a:buFont typeface="Arial" panose="020B0604020202020204" pitchFamily="34" charset="0"/>
              <a:buAutoNum type="arabicPeriod"/>
            </a:pPr>
            <a:r>
              <a:rPr lang="es-ES" dirty="0"/>
              <a:t>Terraform (12h)</a:t>
            </a:r>
          </a:p>
          <a:p>
            <a:pPr marL="342900" indent="-342900">
              <a:lnSpc>
                <a:spcPct val="100000"/>
              </a:lnSpc>
              <a:buAutoNum type="arabicPeriod" startAt="6"/>
            </a:pPr>
            <a:r>
              <a:rPr lang="es-ES" b="1" dirty="0"/>
              <a:t>Jenkins (3h)</a:t>
            </a:r>
          </a:p>
          <a:p>
            <a:pPr marL="342900" indent="-342900">
              <a:lnSpc>
                <a:spcPct val="100000"/>
              </a:lnSpc>
              <a:buAutoNum type="arabicPeriod" startAt="6"/>
            </a:pPr>
            <a:endParaRPr lang="es-ES" dirty="0"/>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2</a:t>
            </a:fld>
            <a:endParaRPr lang="ca-ES" dirty="0"/>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Presentación</a:t>
            </a:r>
          </a:p>
        </p:txBody>
      </p:sp>
      <p:pic>
        <p:nvPicPr>
          <p:cNvPr id="7" name="Picture 4" descr="Corporació Catalana de Mitjans Audiovisuals (@CCMA_cat) | Twitter">
            <a:extLst>
              <a:ext uri="{FF2B5EF4-FFF2-40B4-BE49-F238E27FC236}">
                <a16:creationId xmlns:a16="http://schemas.microsoft.com/office/drawing/2014/main" id="{38C667B5-913A-4197-91A0-20A5D29A7386}"/>
              </a:ext>
            </a:extLst>
          </p:cNvPr>
          <p:cNvPicPr>
            <a:picLocks noGrp="1" noChangeAspect="1" noChangeArrowheads="1"/>
          </p:cNvPicPr>
          <p:nvPr>
            <p:ph type="pic" idx="10"/>
          </p:nvPr>
        </p:nvPicPr>
        <p:blipFill>
          <a:blip r:embed="rId2">
            <a:extLst>
              <a:ext uri="{28A0092B-C50C-407E-A947-70E740481C1C}">
                <a14:useLocalDpi xmlns:a14="http://schemas.microsoft.com/office/drawing/2010/main" val="0"/>
              </a:ext>
            </a:extLst>
          </a:blip>
          <a:srcRect l="2720" r="2720"/>
          <a:stretch>
            <a:fillRect/>
          </a:stretch>
        </p:blipFill>
        <p:spPr bwMode="auto">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878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20</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Jobs y Pipelines</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a:xfrm>
            <a:off x="1400102" y="2239151"/>
            <a:ext cx="6884916" cy="5615980"/>
          </a:xfrm>
        </p:spPr>
        <p:txBody>
          <a:bodyPr>
            <a:normAutofit/>
          </a:bodyPr>
          <a:lstStyle/>
          <a:p>
            <a:pPr marL="285750" indent="-285750" algn="just">
              <a:buFontTx/>
              <a:buChar char="-"/>
            </a:pPr>
            <a:r>
              <a:rPr lang="es-ES" dirty="0"/>
              <a:t>Un Job y una Pipeline son esencialmente lo mismo: los procesos por los cuales ejecutamos las operaciones automatizadas en Jenkins</a:t>
            </a:r>
          </a:p>
          <a:p>
            <a:pPr marL="285750" indent="-285750" algn="just">
              <a:buFontTx/>
              <a:buChar char="-"/>
            </a:pPr>
            <a:r>
              <a:rPr lang="es-ES" dirty="0"/>
              <a:t>La diferencia principal entre ambas entidades es la forma en la que definimos dichas operaciones para que se lleven a cabo</a:t>
            </a:r>
          </a:p>
          <a:p>
            <a:pPr marL="285750" indent="-285750" algn="just">
              <a:buFontTx/>
              <a:buChar char="-"/>
            </a:pPr>
            <a:r>
              <a:rPr lang="es-ES" dirty="0"/>
              <a:t>En un Job crearemos y editaremos dichas operaciones mediante una interfaz web mientras que en una Pipeline codificaremos la misma configuración mediante un script de Groovy</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1.6</a:t>
            </a:r>
          </a:p>
        </p:txBody>
      </p:sp>
    </p:spTree>
    <p:extLst>
      <p:ext uri="{BB962C8B-B14F-4D97-AF65-F5344CB8AC3E}">
        <p14:creationId xmlns:p14="http://schemas.microsoft.com/office/powerpoint/2010/main" val="1310319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21</a:t>
            </a:fld>
            <a:endParaRPr lang="ca-ES" dirty="0"/>
          </a:p>
        </p:txBody>
      </p:sp>
      <p:sp>
        <p:nvSpPr>
          <p:cNvPr id="4" name="Título 3">
            <a:extLst>
              <a:ext uri="{FF2B5EF4-FFF2-40B4-BE49-F238E27FC236}">
                <a16:creationId xmlns:a16="http://schemas.microsoft.com/office/drawing/2014/main" id="{4E333C21-C25F-410C-82F6-9F9B51A96715}"/>
              </a:ext>
            </a:extLst>
          </p:cNvPr>
          <p:cNvSpPr>
            <a:spLocks noGrp="1"/>
          </p:cNvSpPr>
          <p:nvPr>
            <p:ph type="title"/>
          </p:nvPr>
        </p:nvSpPr>
        <p:spPr>
          <a:xfrm>
            <a:off x="6600178" y="1131396"/>
            <a:ext cx="5156393" cy="549189"/>
          </a:xfrm>
        </p:spPr>
        <p:txBody>
          <a:bodyPr>
            <a:noAutofit/>
          </a:bodyPr>
          <a:lstStyle/>
          <a:p>
            <a:r>
              <a:rPr lang="es-ES" sz="2400" dirty="0"/>
              <a:t>Práctica 2: Creación de un Job</a:t>
            </a:r>
            <a:br>
              <a:rPr lang="es-ES" sz="2400" dirty="0"/>
            </a:br>
            <a:r>
              <a:rPr lang="es-ES" sz="2400" dirty="0"/>
              <a:t>(15 min)</a:t>
            </a:r>
          </a:p>
        </p:txBody>
      </p:sp>
      <p:sp>
        <p:nvSpPr>
          <p:cNvPr id="5" name="Marcador de contenido 4">
            <a:extLst>
              <a:ext uri="{FF2B5EF4-FFF2-40B4-BE49-F238E27FC236}">
                <a16:creationId xmlns:a16="http://schemas.microsoft.com/office/drawing/2014/main" id="{8D603722-7CA9-4905-99B6-55FC18A25096}"/>
              </a:ext>
            </a:extLst>
          </p:cNvPr>
          <p:cNvSpPr>
            <a:spLocks noGrp="1"/>
          </p:cNvSpPr>
          <p:nvPr>
            <p:ph idx="1"/>
          </p:nvPr>
        </p:nvSpPr>
        <p:spPr>
          <a:xfrm>
            <a:off x="6238229" y="2296301"/>
            <a:ext cx="5591821" cy="4060049"/>
          </a:xfrm>
        </p:spPr>
        <p:txBody>
          <a:bodyPr>
            <a:normAutofit/>
          </a:bodyPr>
          <a:lstStyle/>
          <a:p>
            <a:pPr marL="285750" indent="-285750" algn="just">
              <a:buFontTx/>
              <a:buChar char="-"/>
            </a:pPr>
            <a:r>
              <a:rPr lang="es-ES" dirty="0"/>
              <a:t>Crearemos un Job de prueba donde, por ejemplo, clonar un repositorio y ejecutar una operación cualquiera dentro de él</a:t>
            </a:r>
            <a:endParaRPr lang="es-ES" i="1" dirty="0"/>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a:xfrm>
            <a:off x="6600178" y="630044"/>
            <a:ext cx="2300287" cy="297606"/>
          </a:xfrm>
        </p:spPr>
        <p:txBody>
          <a:bodyPr>
            <a:normAutofit lnSpcReduction="10000"/>
          </a:bodyPr>
          <a:lstStyle/>
          <a:p>
            <a:r>
              <a:rPr lang="ca-ES" dirty="0"/>
              <a:t>2.6.1</a:t>
            </a:r>
          </a:p>
        </p:txBody>
      </p:sp>
      <p:pic>
        <p:nvPicPr>
          <p:cNvPr id="7" name="Imagen 6">
            <a:extLst>
              <a:ext uri="{FF2B5EF4-FFF2-40B4-BE49-F238E27FC236}">
                <a16:creationId xmlns:a16="http://schemas.microsoft.com/office/drawing/2014/main" id="{6B4942B6-3A06-4183-B6A4-51756F7336F4}"/>
              </a:ext>
            </a:extLst>
          </p:cNvPr>
          <p:cNvPicPr>
            <a:picLocks noChangeAspect="1"/>
          </p:cNvPicPr>
          <p:nvPr/>
        </p:nvPicPr>
        <p:blipFill>
          <a:blip r:embed="rId2"/>
          <a:stretch>
            <a:fillRect/>
          </a:stretch>
        </p:blipFill>
        <p:spPr>
          <a:xfrm>
            <a:off x="341875" y="1873492"/>
            <a:ext cx="5534404" cy="3111016"/>
          </a:xfrm>
          <a:prstGeom prst="rect">
            <a:avLst/>
          </a:prstGeom>
          <a:ln w="12700">
            <a:solidFill>
              <a:schemeClr val="tx1"/>
            </a:solidFill>
          </a:ln>
        </p:spPr>
      </p:pic>
    </p:spTree>
    <p:extLst>
      <p:ext uri="{BB962C8B-B14F-4D97-AF65-F5344CB8AC3E}">
        <p14:creationId xmlns:p14="http://schemas.microsoft.com/office/powerpoint/2010/main" val="526577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22</a:t>
            </a:fld>
            <a:endParaRPr lang="ca-ES" dirty="0"/>
          </a:p>
        </p:txBody>
      </p:sp>
      <p:sp>
        <p:nvSpPr>
          <p:cNvPr id="4" name="Título 3">
            <a:extLst>
              <a:ext uri="{FF2B5EF4-FFF2-40B4-BE49-F238E27FC236}">
                <a16:creationId xmlns:a16="http://schemas.microsoft.com/office/drawing/2014/main" id="{4E333C21-C25F-410C-82F6-9F9B51A96715}"/>
              </a:ext>
            </a:extLst>
          </p:cNvPr>
          <p:cNvSpPr>
            <a:spLocks noGrp="1"/>
          </p:cNvSpPr>
          <p:nvPr>
            <p:ph type="title"/>
          </p:nvPr>
        </p:nvSpPr>
        <p:spPr>
          <a:xfrm>
            <a:off x="6600178" y="1131396"/>
            <a:ext cx="5156393" cy="549189"/>
          </a:xfrm>
        </p:spPr>
        <p:txBody>
          <a:bodyPr>
            <a:noAutofit/>
          </a:bodyPr>
          <a:lstStyle/>
          <a:p>
            <a:r>
              <a:rPr lang="es-ES" sz="2400" dirty="0"/>
              <a:t>Práctica 3: Creación de una Pipeline</a:t>
            </a:r>
            <a:br>
              <a:rPr lang="es-ES" sz="2400" dirty="0"/>
            </a:br>
            <a:r>
              <a:rPr lang="es-ES" sz="2400" dirty="0"/>
              <a:t>(10 min)</a:t>
            </a:r>
          </a:p>
        </p:txBody>
      </p:sp>
      <p:sp>
        <p:nvSpPr>
          <p:cNvPr id="5" name="Marcador de contenido 4">
            <a:extLst>
              <a:ext uri="{FF2B5EF4-FFF2-40B4-BE49-F238E27FC236}">
                <a16:creationId xmlns:a16="http://schemas.microsoft.com/office/drawing/2014/main" id="{8D603722-7CA9-4905-99B6-55FC18A25096}"/>
              </a:ext>
            </a:extLst>
          </p:cNvPr>
          <p:cNvSpPr>
            <a:spLocks noGrp="1"/>
          </p:cNvSpPr>
          <p:nvPr>
            <p:ph idx="1"/>
          </p:nvPr>
        </p:nvSpPr>
        <p:spPr>
          <a:xfrm>
            <a:off x="6238229" y="2296301"/>
            <a:ext cx="5591821" cy="4060049"/>
          </a:xfrm>
        </p:spPr>
        <p:txBody>
          <a:bodyPr>
            <a:normAutofit/>
          </a:bodyPr>
          <a:lstStyle/>
          <a:p>
            <a:pPr marL="285750" indent="-285750" algn="just">
              <a:buFontTx/>
              <a:buChar char="-"/>
            </a:pPr>
            <a:r>
              <a:rPr lang="es-ES" dirty="0"/>
              <a:t>Crearemos una Pipeline de prueba donde, por ejemplo, clonar un repositorio y ejecutar una operación dentro de él</a:t>
            </a:r>
            <a:endParaRPr lang="es-ES" i="1" dirty="0"/>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a:xfrm>
            <a:off x="6600178" y="630044"/>
            <a:ext cx="2300287" cy="297606"/>
          </a:xfrm>
        </p:spPr>
        <p:txBody>
          <a:bodyPr>
            <a:normAutofit lnSpcReduction="10000"/>
          </a:bodyPr>
          <a:lstStyle/>
          <a:p>
            <a:r>
              <a:rPr lang="ca-ES" dirty="0"/>
              <a:t>2.5.2</a:t>
            </a:r>
          </a:p>
        </p:txBody>
      </p:sp>
      <p:pic>
        <p:nvPicPr>
          <p:cNvPr id="7" name="Imagen 6">
            <a:extLst>
              <a:ext uri="{FF2B5EF4-FFF2-40B4-BE49-F238E27FC236}">
                <a16:creationId xmlns:a16="http://schemas.microsoft.com/office/drawing/2014/main" id="{6B4942B6-3A06-4183-B6A4-51756F7336F4}"/>
              </a:ext>
            </a:extLst>
          </p:cNvPr>
          <p:cNvPicPr>
            <a:picLocks noChangeAspect="1"/>
          </p:cNvPicPr>
          <p:nvPr/>
        </p:nvPicPr>
        <p:blipFill>
          <a:blip r:embed="rId2"/>
          <a:stretch>
            <a:fillRect/>
          </a:stretch>
        </p:blipFill>
        <p:spPr>
          <a:xfrm>
            <a:off x="341875" y="1873492"/>
            <a:ext cx="5534404" cy="3111016"/>
          </a:xfrm>
          <a:prstGeom prst="rect">
            <a:avLst/>
          </a:prstGeom>
          <a:ln w="12700">
            <a:solidFill>
              <a:schemeClr val="tx1"/>
            </a:solidFill>
          </a:ln>
        </p:spPr>
      </p:pic>
    </p:spTree>
    <p:extLst>
      <p:ext uri="{BB962C8B-B14F-4D97-AF65-F5344CB8AC3E}">
        <p14:creationId xmlns:p14="http://schemas.microsoft.com/office/powerpoint/2010/main" val="3960274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23</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lstStyle/>
          <a:p>
            <a:r>
              <a:rPr lang="ca-ES" dirty="0"/>
              <a:t>¿</a:t>
            </a:r>
            <a:r>
              <a:rPr lang="es-ES" dirty="0"/>
              <a:t>Preguntas</a:t>
            </a:r>
            <a:r>
              <a:rPr lang="ca-ES" dirty="0"/>
              <a:t>?</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Fin Tema 2</a:t>
            </a:r>
          </a:p>
        </p:txBody>
      </p:sp>
    </p:spTree>
    <p:extLst>
      <p:ext uri="{BB962C8B-B14F-4D97-AF65-F5344CB8AC3E}">
        <p14:creationId xmlns:p14="http://schemas.microsoft.com/office/powerpoint/2010/main" val="3916122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a:xfrm>
            <a:off x="1400102" y="1551215"/>
            <a:ext cx="4695898" cy="549189"/>
          </a:xfrm>
        </p:spPr>
        <p:txBody>
          <a:bodyPr>
            <a:noAutofit/>
          </a:bodyPr>
          <a:lstStyle/>
          <a:p>
            <a:r>
              <a:rPr lang="es-ES" u="sng" dirty="0"/>
              <a:t>PRÁCTICA FINAL</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a:xfrm>
            <a:off x="1400102" y="2291403"/>
            <a:ext cx="4434641" cy="3634049"/>
          </a:xfrm>
        </p:spPr>
        <p:txBody>
          <a:bodyPr/>
          <a:lstStyle/>
          <a:p>
            <a:r>
              <a:rPr lang="es-ES" dirty="0"/>
              <a:t>3.1	Práctica</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24</a:t>
            </a:fld>
            <a:endParaRPr lang="ca-ES" dirty="0"/>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Tema 3</a:t>
            </a:r>
          </a:p>
        </p:txBody>
      </p:sp>
      <p:pic>
        <p:nvPicPr>
          <p:cNvPr id="5124" name="Picture 4" descr="Examen tipo test: claves para aprobar con nota | Y Ahora Qué">
            <a:extLst>
              <a:ext uri="{FF2B5EF4-FFF2-40B4-BE49-F238E27FC236}">
                <a16:creationId xmlns:a16="http://schemas.microsoft.com/office/drawing/2014/main" id="{C667C7D3-CA72-400A-825E-8DA63B86A4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0206" y="1788147"/>
            <a:ext cx="5469510" cy="328170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779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25</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lstStyle/>
          <a:p>
            <a:r>
              <a:rPr lang="es-ES" dirty="0"/>
              <a:t>FINAL DEL CURSO</a:t>
            </a:r>
            <a:endParaRPr lang="ca-ES"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Fin Curso 6</a:t>
            </a:r>
          </a:p>
        </p:txBody>
      </p:sp>
      <p:pic>
        <p:nvPicPr>
          <p:cNvPr id="4098" name="Picture 2" descr="La pandemia ha hundido las fiestas y a los negocios de fuegos artificiales">
            <a:extLst>
              <a:ext uri="{FF2B5EF4-FFF2-40B4-BE49-F238E27FC236}">
                <a16:creationId xmlns:a16="http://schemas.microsoft.com/office/drawing/2014/main" id="{D02E9892-1048-48A2-80C6-12BF5749CD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01" y="2394408"/>
            <a:ext cx="6411275" cy="3606342"/>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375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p:txBody>
          <a:bodyPr>
            <a:normAutofit/>
          </a:bodyPr>
          <a:lstStyle/>
          <a:p>
            <a:r>
              <a:rPr lang="es-ES" dirty="0"/>
              <a:t>CONTENIDO</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p:txBody>
          <a:bodyPr>
            <a:normAutofit/>
          </a:bodyPr>
          <a:lstStyle/>
          <a:p>
            <a:pPr marL="342900" indent="-342900">
              <a:lnSpc>
                <a:spcPct val="100000"/>
              </a:lnSpc>
              <a:buAutoNum type="arabicPeriod"/>
            </a:pPr>
            <a:r>
              <a:rPr lang="es-ES" dirty="0"/>
              <a:t>Introducción</a:t>
            </a:r>
          </a:p>
          <a:p>
            <a:pPr marL="342900" indent="-342900">
              <a:lnSpc>
                <a:spcPct val="100000"/>
              </a:lnSpc>
              <a:buAutoNum type="arabicPeriod"/>
            </a:pPr>
            <a:r>
              <a:rPr lang="es-ES" dirty="0"/>
              <a:t>Configuración</a:t>
            </a:r>
          </a:p>
          <a:p>
            <a:pPr marL="342900" indent="-342900">
              <a:lnSpc>
                <a:spcPct val="100000"/>
              </a:lnSpc>
              <a:buAutoNum type="arabicPeriod"/>
            </a:pPr>
            <a:r>
              <a:rPr lang="es-ES" dirty="0"/>
              <a:t>Práctica final</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3</a:t>
            </a:fld>
            <a:endParaRPr lang="ca-ES" dirty="0"/>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Curso 6</a:t>
            </a:r>
          </a:p>
        </p:txBody>
      </p:sp>
      <p:pic>
        <p:nvPicPr>
          <p:cNvPr id="1026" name="Picture 2" descr="Continuous Delivery en profundidad: pipelines de Jenkins">
            <a:extLst>
              <a:ext uri="{FF2B5EF4-FFF2-40B4-BE49-F238E27FC236}">
                <a16:creationId xmlns:a16="http://schemas.microsoft.com/office/drawing/2014/main" id="{29D119D4-59E9-4C56-8E36-7D1EB4D674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6219" y="1809981"/>
            <a:ext cx="5317944" cy="3238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720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p:txBody>
          <a:bodyPr>
            <a:normAutofit/>
          </a:bodyPr>
          <a:lstStyle/>
          <a:p>
            <a:r>
              <a:rPr lang="es-ES" u="sng" dirty="0"/>
              <a:t>INTRODUCCIÓN</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p:txBody>
          <a:bodyPr/>
          <a:lstStyle/>
          <a:p>
            <a:r>
              <a:rPr lang="es-ES" dirty="0"/>
              <a:t>1.1	¿Qué es Jenkins?</a:t>
            </a:r>
          </a:p>
          <a:p>
            <a:r>
              <a:rPr lang="es-ES" dirty="0"/>
              <a:t>1.2	Ventajas y desventajas</a:t>
            </a:r>
          </a:p>
          <a:p>
            <a:r>
              <a:rPr lang="es-ES" dirty="0"/>
              <a:t>1.3	Breve historia de Jenkins</a:t>
            </a:r>
          </a:p>
          <a:p>
            <a:r>
              <a:rPr lang="es-ES" dirty="0"/>
              <a:t>1.4	Conceptos importantes</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4</a:t>
            </a:fld>
            <a:endParaRPr lang="ca-ES" dirty="0"/>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Tema 1</a:t>
            </a:r>
          </a:p>
        </p:txBody>
      </p:sp>
      <p:pic>
        <p:nvPicPr>
          <p:cNvPr id="2050" name="Picture 2" descr="Barcelona Jenkins Area Meetup (Barcelona, España) | Meetup">
            <a:extLst>
              <a:ext uri="{FF2B5EF4-FFF2-40B4-BE49-F238E27FC236}">
                <a16:creationId xmlns:a16="http://schemas.microsoft.com/office/drawing/2014/main" id="{B8150803-87E5-4B4B-81E0-A78F3D874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6990" y="1023004"/>
            <a:ext cx="4811992" cy="4811992"/>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63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5</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¿Qué es Jenkins?</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a:xfrm>
            <a:off x="1400102" y="2239151"/>
            <a:ext cx="6884916" cy="5615980"/>
          </a:xfrm>
        </p:spPr>
        <p:txBody>
          <a:bodyPr>
            <a:normAutofit/>
          </a:bodyPr>
          <a:lstStyle/>
          <a:p>
            <a:pPr marL="285750" indent="-285750" algn="just">
              <a:buFontTx/>
              <a:buChar char="-"/>
            </a:pPr>
            <a:r>
              <a:rPr lang="es-ES" dirty="0"/>
              <a:t>Servicio de automatización</a:t>
            </a:r>
          </a:p>
          <a:p>
            <a:pPr marL="285750" indent="-285750" algn="just">
              <a:buFontTx/>
              <a:buChar char="-"/>
            </a:pPr>
            <a:r>
              <a:rPr lang="es-ES" dirty="0"/>
              <a:t>Código abierto (Java)</a:t>
            </a:r>
          </a:p>
          <a:p>
            <a:pPr marL="285750" indent="-285750" algn="just">
              <a:buFontTx/>
              <a:buChar char="-"/>
            </a:pPr>
            <a:r>
              <a:rPr lang="es-ES" dirty="0"/>
              <a:t>Empleado para:</a:t>
            </a:r>
          </a:p>
          <a:p>
            <a:pPr marL="742950" lvl="1" indent="-285750" algn="just">
              <a:buFontTx/>
              <a:buChar char="-"/>
            </a:pPr>
            <a:r>
              <a:rPr lang="es-ES" dirty="0"/>
              <a:t>Acelerar el desarrollo de software</a:t>
            </a:r>
          </a:p>
          <a:p>
            <a:pPr marL="742950" lvl="1" indent="-285750" algn="just">
              <a:buFontTx/>
              <a:buChar char="-"/>
            </a:pPr>
            <a:r>
              <a:rPr lang="es-ES" dirty="0"/>
              <a:t>Automatización del proceso de vida de implementación del proyecto, a través de los siguientes pasos:</a:t>
            </a:r>
          </a:p>
          <a:p>
            <a:pPr marL="1200150" lvl="2" indent="-285750" algn="just">
              <a:buFontTx/>
              <a:buChar char="-"/>
            </a:pPr>
            <a:r>
              <a:rPr lang="es-ES" dirty="0"/>
              <a:t>Creación (build)</a:t>
            </a:r>
          </a:p>
          <a:p>
            <a:pPr marL="1200150" lvl="2" indent="-285750" algn="just">
              <a:buFontTx/>
              <a:buChar char="-"/>
            </a:pPr>
            <a:r>
              <a:rPr lang="es-ES" dirty="0"/>
              <a:t>Prueba (testing)</a:t>
            </a:r>
          </a:p>
          <a:p>
            <a:pPr marL="1200150" lvl="2" indent="-285750" algn="just">
              <a:buFontTx/>
              <a:buChar char="-"/>
            </a:pPr>
            <a:r>
              <a:rPr lang="es-ES" dirty="0"/>
              <a:t>Entrega (deployment)</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1.1</a:t>
            </a:r>
          </a:p>
        </p:txBody>
      </p:sp>
    </p:spTree>
    <p:extLst>
      <p:ext uri="{BB962C8B-B14F-4D97-AF65-F5344CB8AC3E}">
        <p14:creationId xmlns:p14="http://schemas.microsoft.com/office/powerpoint/2010/main" val="3090977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6</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Ventajas y desventajas</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a:xfrm>
            <a:off x="1400102" y="2239151"/>
            <a:ext cx="6884916" cy="5615980"/>
          </a:xfrm>
        </p:spPr>
        <p:txBody>
          <a:bodyPr>
            <a:normAutofit/>
          </a:bodyPr>
          <a:lstStyle/>
          <a:p>
            <a:pPr algn="just"/>
            <a:r>
              <a:rPr lang="es-ES" b="1" dirty="0"/>
              <a:t>Ventajas</a:t>
            </a:r>
          </a:p>
          <a:p>
            <a:pPr marL="285750" indent="-285750" algn="just">
              <a:buFontTx/>
              <a:buChar char="-"/>
            </a:pPr>
            <a:endParaRPr lang="es-ES" dirty="0"/>
          </a:p>
          <a:p>
            <a:pPr marL="742950" lvl="1" indent="-285750" algn="just">
              <a:buFontTx/>
              <a:buChar char="-"/>
            </a:pPr>
            <a:r>
              <a:rPr lang="es-ES" dirty="0"/>
              <a:t>Es una herramienta open </a:t>
            </a:r>
            <a:r>
              <a:rPr lang="es-ES" dirty="0" err="1"/>
              <a:t>source</a:t>
            </a:r>
            <a:r>
              <a:rPr lang="es-ES" dirty="0"/>
              <a:t> con muchísima comunidad</a:t>
            </a:r>
          </a:p>
          <a:p>
            <a:pPr marL="742950" lvl="1" indent="-285750" algn="just">
              <a:buFontTx/>
              <a:buChar char="-"/>
            </a:pPr>
            <a:r>
              <a:rPr lang="es-ES" dirty="0"/>
              <a:t>Es sencilla su instalación</a:t>
            </a:r>
          </a:p>
          <a:p>
            <a:pPr marL="742950" lvl="1" indent="-285750" algn="just">
              <a:buFontTx/>
              <a:buChar char="-"/>
            </a:pPr>
            <a:r>
              <a:rPr lang="es-ES" dirty="0"/>
              <a:t>Hay miles de plugins para facilitar el trabajo. Si el plugin no existe lo puedes codificar y compartirlo con la comunidad</a:t>
            </a:r>
          </a:p>
          <a:p>
            <a:pPr marL="1200150" lvl="2" indent="-285750" algn="just">
              <a:buFontTx/>
              <a:buChar char="-"/>
            </a:pPr>
            <a:r>
              <a:rPr lang="es-ES" dirty="0"/>
              <a:t>CURIOSIDAD: Google -&gt; how </a:t>
            </a:r>
            <a:r>
              <a:rPr lang="es-ES" dirty="0" err="1"/>
              <a:t>many</a:t>
            </a:r>
            <a:r>
              <a:rPr lang="es-ES" dirty="0"/>
              <a:t> plugins jenkins have</a:t>
            </a:r>
          </a:p>
          <a:p>
            <a:pPr marL="1200150" lvl="2" indent="-285750" algn="just">
              <a:buFontTx/>
              <a:buChar char="-"/>
            </a:pPr>
            <a:r>
              <a:rPr lang="es-ES" dirty="0"/>
              <a:t>https://plugins.jenkins.io</a:t>
            </a:r>
          </a:p>
          <a:p>
            <a:pPr marL="742950" lvl="1" indent="-285750" algn="just">
              <a:buFontTx/>
              <a:buChar char="-"/>
            </a:pPr>
            <a:r>
              <a:rPr lang="es-ES" dirty="0"/>
              <a:t>Es gratuito</a:t>
            </a:r>
          </a:p>
          <a:p>
            <a:pPr marL="742950" lvl="1" indent="-285750" algn="just">
              <a:buFontTx/>
              <a:buChar char="-"/>
            </a:pPr>
            <a:r>
              <a:rPr lang="es-ES" dirty="0"/>
              <a:t>Licencia MIT y </a:t>
            </a:r>
            <a:r>
              <a:rPr lang="es-ES" dirty="0" err="1"/>
              <a:t>Creative</a:t>
            </a:r>
            <a:r>
              <a:rPr lang="es-ES" dirty="0"/>
              <a:t> </a:t>
            </a:r>
            <a:r>
              <a:rPr lang="es-ES" dirty="0" err="1"/>
              <a:t>Commons</a:t>
            </a:r>
            <a:endParaRPr lang="es-ES" dirty="0"/>
          </a:p>
          <a:p>
            <a:pPr marL="742950" lvl="1" indent="-285750" algn="just">
              <a:buFontTx/>
              <a:buChar char="-"/>
            </a:pPr>
            <a:r>
              <a:rPr lang="es-ES" dirty="0"/>
              <a:t>Está hecho en Java</a:t>
            </a:r>
          </a:p>
          <a:p>
            <a:pPr marL="742950" lvl="1" indent="-285750" algn="just">
              <a:buFontTx/>
              <a:buChar char="-"/>
            </a:pPr>
            <a:r>
              <a:rPr lang="es-ES" dirty="0"/>
              <a:t>Más información en </a:t>
            </a:r>
            <a:r>
              <a:rPr lang="es-ES" dirty="0">
                <a:hlinkClick r:id="rId2" action="ppaction://hlinkfile"/>
              </a:rPr>
              <a:t>jenkins.io/</a:t>
            </a:r>
            <a:r>
              <a:rPr lang="es-ES" dirty="0" err="1">
                <a:hlinkClick r:id="rId2" action="ppaction://hlinkfile"/>
              </a:rPr>
              <a:t>doc</a:t>
            </a:r>
            <a:endParaRPr lang="es-ES"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1.2</a:t>
            </a:r>
          </a:p>
        </p:txBody>
      </p:sp>
    </p:spTree>
    <p:extLst>
      <p:ext uri="{BB962C8B-B14F-4D97-AF65-F5344CB8AC3E}">
        <p14:creationId xmlns:p14="http://schemas.microsoft.com/office/powerpoint/2010/main" val="4262488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7</a:t>
            </a:fld>
            <a:endParaRPr lang="ca-ES" dirty="0"/>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a:xfrm>
            <a:off x="1400102" y="1498923"/>
            <a:ext cx="6884916" cy="5615980"/>
          </a:xfrm>
        </p:spPr>
        <p:txBody>
          <a:bodyPr>
            <a:normAutofit/>
          </a:bodyPr>
          <a:lstStyle/>
          <a:p>
            <a:pPr algn="just"/>
            <a:r>
              <a:rPr lang="es-ES" b="1" dirty="0"/>
              <a:t>Desventajas</a:t>
            </a:r>
          </a:p>
          <a:p>
            <a:pPr marL="285750" indent="-285750" algn="just">
              <a:buFontTx/>
              <a:buChar char="-"/>
            </a:pPr>
            <a:endParaRPr lang="es-ES" dirty="0"/>
          </a:p>
          <a:p>
            <a:pPr marL="742950" lvl="1" indent="-285750" algn="just">
              <a:buFontTx/>
              <a:buChar char="-"/>
            </a:pPr>
            <a:r>
              <a:rPr lang="es-ES" dirty="0"/>
              <a:t>Curva de aprendizaje pronunciada</a:t>
            </a:r>
          </a:p>
          <a:p>
            <a:pPr marL="742950" lvl="1" indent="-285750" algn="just">
              <a:buFontTx/>
              <a:buChar char="-"/>
            </a:pPr>
            <a:r>
              <a:rPr lang="es-ES" dirty="0"/>
              <a:t>Todo lo tienes que crear y personalizar tú mismo</a:t>
            </a:r>
          </a:p>
          <a:p>
            <a:pPr marL="742950" lvl="1" indent="-285750" algn="just">
              <a:buFontTx/>
              <a:buChar char="-"/>
            </a:pPr>
            <a:r>
              <a:rPr lang="es-ES" dirty="0"/>
              <a:t>Propenso a fallos si no se conoce en profundidad la herramienta</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1.2</a:t>
            </a:r>
          </a:p>
        </p:txBody>
      </p:sp>
    </p:spTree>
    <p:extLst>
      <p:ext uri="{BB962C8B-B14F-4D97-AF65-F5344CB8AC3E}">
        <p14:creationId xmlns:p14="http://schemas.microsoft.com/office/powerpoint/2010/main" val="2211835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8</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Breve historia de Jenkins</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a:xfrm>
            <a:off x="1400102" y="2239151"/>
            <a:ext cx="6884916" cy="5615980"/>
          </a:xfrm>
        </p:spPr>
        <p:txBody>
          <a:bodyPr>
            <a:normAutofit/>
          </a:bodyPr>
          <a:lstStyle/>
          <a:p>
            <a:pPr marL="285750" indent="-285750" algn="just">
              <a:buFontTx/>
              <a:buChar char="-"/>
            </a:pPr>
            <a:r>
              <a:rPr lang="es-ES" sz="1600" dirty="0"/>
              <a:t>Jenkins es un fork del desarrollado Hudson. El desarrollador inicial o principal fue Kohsuke Kawaguchi.</a:t>
            </a:r>
          </a:p>
          <a:p>
            <a:pPr marL="285750" indent="-285750" algn="just">
              <a:buFontTx/>
              <a:buChar char="-"/>
            </a:pPr>
            <a:r>
              <a:rPr lang="es-ES" sz="1600" dirty="0"/>
              <a:t>Hudson empezó en el verano de 2004 en Sun Microsystems y su primera versión se publicó en Febrero de 2005.</a:t>
            </a:r>
          </a:p>
          <a:p>
            <a:pPr marL="285750" indent="-285750" algn="just">
              <a:buFontTx/>
              <a:buChar char="-"/>
            </a:pPr>
            <a:r>
              <a:rPr lang="es-ES" sz="1600" dirty="0"/>
              <a:t>Desde que compró Oracle a Sun Microsystems surgieron algunos problemas con Hudson.</a:t>
            </a:r>
          </a:p>
          <a:p>
            <a:pPr marL="285750" indent="-285750" algn="just">
              <a:buFontTx/>
              <a:buChar char="-"/>
            </a:pPr>
            <a:r>
              <a:rPr lang="es-ES" sz="1600" dirty="0"/>
              <a:t>Como resultado, el 11 de enero de 2011 se hizo una votación con los miembros de la comunidad y se cambió nombre de “Hudson” a “Jenkins”, aprobándose el 29 de Enero de 2011.</a:t>
            </a:r>
          </a:p>
          <a:p>
            <a:pPr marL="285750" indent="-285750" algn="just">
              <a:buFontTx/>
              <a:buChar char="-"/>
            </a:pPr>
            <a:r>
              <a:rPr lang="es-ES" sz="1600" dirty="0"/>
              <a:t>El 1 de Febrero de 2011, Oracle anunciaría que iba a continuar el desarrollo de Hudson y Jenkins pasaría a ser un fork de Hudson</a:t>
            </a:r>
          </a:p>
          <a:p>
            <a:pPr marL="285750" indent="-285750" algn="just">
              <a:buFontTx/>
              <a:buChar char="-"/>
            </a:pPr>
            <a:r>
              <a:rPr lang="es-ES" sz="1600" dirty="0"/>
              <a:t>Por lo que convivirían ambos productos cancelándose la iniciativa del cambio de nombre.</a:t>
            </a:r>
          </a:p>
          <a:p>
            <a:pPr marL="285750" indent="-285750" algn="just">
              <a:buFontTx/>
              <a:buChar char="-"/>
            </a:pPr>
            <a:r>
              <a:rPr lang="es-ES" sz="1600" dirty="0"/>
              <a:t>El 7 de Julio de 2016 se haría pública la primera versión con soporte LTS.</a:t>
            </a:r>
          </a:p>
          <a:p>
            <a:pPr algn="just"/>
            <a:endParaRPr lang="es-ES"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1.3</a:t>
            </a:r>
          </a:p>
        </p:txBody>
      </p:sp>
      <p:pic>
        <p:nvPicPr>
          <p:cNvPr id="7" name="Imagen 6">
            <a:extLst>
              <a:ext uri="{FF2B5EF4-FFF2-40B4-BE49-F238E27FC236}">
                <a16:creationId xmlns:a16="http://schemas.microsoft.com/office/drawing/2014/main" id="{F0F8E1A1-C5C8-46D4-95D1-A6DB28B946A1}"/>
              </a:ext>
            </a:extLst>
          </p:cNvPr>
          <p:cNvPicPr>
            <a:picLocks noChangeAspect="1"/>
          </p:cNvPicPr>
          <p:nvPr/>
        </p:nvPicPr>
        <p:blipFill>
          <a:blip r:embed="rId2"/>
          <a:stretch>
            <a:fillRect/>
          </a:stretch>
        </p:blipFill>
        <p:spPr>
          <a:xfrm>
            <a:off x="9477352" y="2266788"/>
            <a:ext cx="2276793" cy="2324424"/>
          </a:xfrm>
          <a:prstGeom prst="rect">
            <a:avLst/>
          </a:prstGeom>
          <a:ln w="12700">
            <a:solidFill>
              <a:schemeClr val="tx1"/>
            </a:solidFill>
          </a:ln>
        </p:spPr>
      </p:pic>
    </p:spTree>
    <p:extLst>
      <p:ext uri="{BB962C8B-B14F-4D97-AF65-F5344CB8AC3E}">
        <p14:creationId xmlns:p14="http://schemas.microsoft.com/office/powerpoint/2010/main" val="1180967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9</a:t>
            </a:fld>
            <a:endParaRPr lang="ca-ES" dirty="0"/>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Conceptos importantes</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a:xfrm>
            <a:off x="1400102" y="2239151"/>
            <a:ext cx="6884916" cy="5615980"/>
          </a:xfrm>
        </p:spPr>
        <p:txBody>
          <a:bodyPr>
            <a:normAutofit/>
          </a:bodyPr>
          <a:lstStyle/>
          <a:p>
            <a:pPr marL="285750" indent="-285750" algn="just">
              <a:buFontTx/>
              <a:buChar char="-"/>
            </a:pPr>
            <a:r>
              <a:rPr lang="es-ES" sz="1600" b="1" dirty="0"/>
              <a:t>ALM</a:t>
            </a:r>
            <a:r>
              <a:rPr lang="es-ES" sz="1600" dirty="0"/>
              <a:t>:</a:t>
            </a:r>
          </a:p>
          <a:p>
            <a:pPr marL="742950" lvl="1" indent="-285750" algn="just">
              <a:buFontTx/>
              <a:buChar char="-"/>
            </a:pPr>
            <a:r>
              <a:rPr lang="es-ES" dirty="0"/>
              <a:t>Application lifecycle management (ALM) es la gestión del ciclo de vida de un proyecto de software (gobierno, desarrollo y mantenimiento).</a:t>
            </a:r>
          </a:p>
          <a:p>
            <a:pPr marL="742950" lvl="1" indent="-285750" algn="just">
              <a:buFontTx/>
              <a:buChar char="-"/>
            </a:pPr>
            <a:r>
              <a:rPr lang="es-ES" dirty="0"/>
              <a:t>Abarca desde la gestión de requisitos, arquitectura de software, desarrollo, test hasta entrega</a:t>
            </a:r>
          </a:p>
          <a:p>
            <a:pPr marL="285750" indent="-285750" algn="just">
              <a:buFontTx/>
              <a:buChar char="-"/>
            </a:pPr>
            <a:r>
              <a:rPr lang="es-ES" sz="1600" b="1" dirty="0"/>
              <a:t>Continuous integration (CI):</a:t>
            </a:r>
            <a:endParaRPr lang="es-ES" sz="1600" dirty="0"/>
          </a:p>
          <a:p>
            <a:pPr marL="742950" lvl="1" indent="-285750" algn="just">
              <a:buFontTx/>
              <a:buChar char="-"/>
            </a:pPr>
            <a:r>
              <a:rPr lang="es-ES" dirty="0"/>
              <a:t>O integración continua es un modelo de desarrollo propuesto por Martin Fowler que consiste en hacer integraciones automáticas de un proyecto lo más atómico posible con el objetivo de detectar fallos en fases muy tempranas.</a:t>
            </a:r>
            <a:endParaRPr lang="es-ES" sz="1600" dirty="0"/>
          </a:p>
          <a:p>
            <a:pPr marL="742950" lvl="1" indent="-285750" algn="just">
              <a:buFontTx/>
              <a:buChar char="-"/>
            </a:pPr>
            <a:r>
              <a:rPr lang="es-ES" dirty="0"/>
              <a:t>Entendemos por integración la compilación y ejecución de pruebas de un proyecto, con una periodicidad cada X minutos/horas después de hacer cambios en los fuentes en un control de versiones.</a:t>
            </a:r>
          </a:p>
          <a:p>
            <a:pPr algn="just"/>
            <a:endParaRPr lang="es-ES"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1.4</a:t>
            </a:r>
          </a:p>
        </p:txBody>
      </p:sp>
    </p:spTree>
    <p:extLst>
      <p:ext uri="{BB962C8B-B14F-4D97-AF65-F5344CB8AC3E}">
        <p14:creationId xmlns:p14="http://schemas.microsoft.com/office/powerpoint/2010/main" val="327683037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rning plantilla Castellà  -  Solo lectura" id="{537432A8-DD7F-44B0-B135-8641DAF0BB50}" vid="{C5B3549F-ABF3-40F3-8A0E-0A6657D3164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43477CBD4C6CB4FBD379D4D02B2C9F1" ma:contentTypeVersion="7" ma:contentTypeDescription="Create a new document." ma:contentTypeScope="" ma:versionID="e52b0fca996f618b745ce64851f614fd">
  <xsd:schema xmlns:xsd="http://www.w3.org/2001/XMLSchema" xmlns:xs="http://www.w3.org/2001/XMLSchema" xmlns:p="http://schemas.microsoft.com/office/2006/metadata/properties" xmlns:ns2="9e9454b4-51c0-45d6-b250-bdd7e509af23" targetNamespace="http://schemas.microsoft.com/office/2006/metadata/properties" ma:root="true" ma:fieldsID="1cad610c496d18b47ad4f62e20e81023" ns2:_="">
    <xsd:import namespace="9e9454b4-51c0-45d6-b250-bdd7e509af2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9454b4-51c0-45d6-b250-bdd7e509af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3BAE8-E461-49ED-9079-5EF91E7376F8}">
  <ds:schemaRefs>
    <ds:schemaRef ds:uri="http://purl.org/dc/elements/1.1/"/>
    <ds:schemaRef ds:uri="http://schemas.microsoft.com/office/infopath/2007/PartnerControls"/>
    <ds:schemaRef ds:uri="http://purl.org/dc/terms/"/>
    <ds:schemaRef ds:uri="http://purl.org/dc/dcmitype/"/>
    <ds:schemaRef ds:uri="http://schemas.microsoft.com/office/2006/documentManagement/types"/>
    <ds:schemaRef ds:uri="http://schemas.openxmlformats.org/package/2006/metadata/core-properties"/>
    <ds:schemaRef ds:uri="http://www.w3.org/XML/1998/namespace"/>
    <ds:schemaRef ds:uri="9e9454b4-51c0-45d6-b250-bdd7e509af23"/>
    <ds:schemaRef ds:uri="http://schemas.microsoft.com/office/2006/metadata/properties"/>
  </ds:schemaRefs>
</ds:datastoreItem>
</file>

<file path=customXml/itemProps2.xml><?xml version="1.0" encoding="utf-8"?>
<ds:datastoreItem xmlns:ds="http://schemas.openxmlformats.org/officeDocument/2006/customXml" ds:itemID="{5EB15170-D293-4829-A2DE-DAE27A7AEA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9454b4-51c0-45d6-b250-bdd7e509af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C38641-5F87-452D-A890-F9D31ECD243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Learning plantilla</Template>
  <TotalTime>7750</TotalTime>
  <Words>1493</Words>
  <Application>Microsoft Office PowerPoint</Application>
  <PresentationFormat>Panorámica</PresentationFormat>
  <Paragraphs>203</Paragraphs>
  <Slides>25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Grotesque Light</vt:lpstr>
      <vt:lpstr>Raleway</vt:lpstr>
      <vt:lpstr>Calibri Light</vt:lpstr>
      <vt:lpstr>Calibri</vt:lpstr>
      <vt:lpstr>Arial</vt:lpstr>
      <vt:lpstr>Tema de Office</vt:lpstr>
      <vt:lpstr>Herramientas de desarrollo Cloud en AWS  Jenkins</vt:lpstr>
      <vt:lpstr>ÍNDICE DE CURSOS</vt:lpstr>
      <vt:lpstr>CONTENIDO</vt:lpstr>
      <vt:lpstr>INTRODUCCIÓN</vt:lpstr>
      <vt:lpstr>¿Qué es Jenkins?</vt:lpstr>
      <vt:lpstr>Ventajas y desventajas</vt:lpstr>
      <vt:lpstr>Presentación de PowerPoint</vt:lpstr>
      <vt:lpstr>Breve historia de Jenkins</vt:lpstr>
      <vt:lpstr>Conceptos importantes</vt:lpstr>
      <vt:lpstr>Presentación de PowerPoint</vt:lpstr>
      <vt:lpstr>Presentación de PowerPoint</vt:lpstr>
      <vt:lpstr>¿Preguntas?</vt:lpstr>
      <vt:lpstr>CONFIGURACIÓN</vt:lpstr>
      <vt:lpstr>Restauración de Password</vt:lpstr>
      <vt:lpstr>Práctica 1: Recuperación del Pass (5 min)</vt:lpstr>
      <vt:lpstr>Interfaz</vt:lpstr>
      <vt:lpstr>Seguridad</vt:lpstr>
      <vt:lpstr>CLI</vt:lpstr>
      <vt:lpstr>API</vt:lpstr>
      <vt:lpstr>Jobs y Pipelines</vt:lpstr>
      <vt:lpstr>Práctica 2: Creación de un Job (15 min)</vt:lpstr>
      <vt:lpstr>Práctica 3: Creación de una Pipeline (10 min)</vt:lpstr>
      <vt:lpstr>¿Preguntas?</vt:lpstr>
      <vt:lpstr>PRÁCTICA FINAL</vt:lpstr>
      <vt:lpstr>FINAL DEL CURSO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Enterprise for Developers</dc:title>
  <dc:creator>Izhan Hernández Horna</dc:creator>
  <cp:lastModifiedBy>Izhan Hernández Horna</cp:lastModifiedBy>
  <cp:revision>373</cp:revision>
  <dcterms:created xsi:type="dcterms:W3CDTF">2020-07-18T07:43:49Z</dcterms:created>
  <dcterms:modified xsi:type="dcterms:W3CDTF">2020-11-19T01:57:39Z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0x010100043477CBD4C6CB4FBD379D4D02B2C9F1</vt:lpwstr>
  </property>
  <property fmtid="{D5CDD505-2E9C-101B-9397-08002B2CF9AE}" pid="3" name="_dlc_DocIdItemGuid">
    <vt:lpwstr>e5e6152f-25b7-400c-8999-d1a63e43397e</vt:lpwstr>
  </property>
</Properties>
</file>