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g7IO1LtGNCXsC2wmp17IIQDQmq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13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3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3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3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3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13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13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15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5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5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5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5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15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0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2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2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2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2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12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.jpg"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143000"/>
            <a:ext cx="5590309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 txBox="1"/>
          <p:nvPr>
            <p:ph type="ctrTitle"/>
          </p:nvPr>
        </p:nvSpPr>
        <p:spPr>
          <a:xfrm>
            <a:off x="1828800" y="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entury Schoolbook"/>
              <a:buNone/>
            </a:pPr>
            <a:r>
              <a:rPr lang="en-US">
                <a:solidFill>
                  <a:srgbClr val="FF0000"/>
                </a:solidFill>
              </a:rPr>
              <a:t>What are Tokens in Java and how to Implement them?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5867400" y="5638800"/>
            <a:ext cx="3276600" cy="96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Created and Published By : - Girish Rathode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4.</a:t>
            </a:r>
            <a:r>
              <a:rPr b="1" lang="en-US"/>
              <a:t> Operators</a:t>
            </a:r>
            <a:br>
              <a:rPr lang="en-US"/>
            </a:b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120"/>
              <a:buChar char="🞆"/>
            </a:pPr>
            <a:r>
              <a:rPr lang="en-US" sz="1600"/>
              <a:t>An operator in Java is a special symbol that signifies the compiler to perform some specific mathematical or non-mathematical operations on one or more operands.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120"/>
              <a:buChar char="🞆"/>
            </a:pPr>
            <a:r>
              <a:rPr lang="en-US" sz="1600"/>
              <a:t>Java supports 8 types of operators. Below I have listed down all the operators, along with their examples: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b="1" lang="en-US" sz="1800"/>
              <a:t>Operator Examples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b="1" lang="en-US" sz="1800"/>
              <a:t>         Operator		Examples</a:t>
            </a:r>
            <a:endParaRPr/>
          </a:p>
          <a:p>
            <a:pPr indent="-274320" lvl="1" marL="640080" rtl="0" algn="just">
              <a:spcBef>
                <a:spcPts val="300"/>
              </a:spcBef>
              <a:spcAft>
                <a:spcPts val="0"/>
              </a:spcAft>
              <a:buSzPts val="1200"/>
              <a:buChar char="⚫"/>
            </a:pPr>
            <a:r>
              <a:rPr i="1" lang="en-US" sz="1500"/>
              <a:t>Arithmetic		</a:t>
            </a:r>
            <a:r>
              <a:rPr b="1" lang="en-US" sz="1500"/>
              <a:t>+ , – , / , * , %</a:t>
            </a:r>
            <a:endParaRPr/>
          </a:p>
          <a:p>
            <a:pPr indent="-274320" lvl="1" marL="640080" rtl="0" algn="just">
              <a:spcBef>
                <a:spcPts val="300"/>
              </a:spcBef>
              <a:spcAft>
                <a:spcPts val="0"/>
              </a:spcAft>
              <a:buSzPts val="1200"/>
              <a:buChar char="⚫"/>
            </a:pPr>
            <a:r>
              <a:rPr i="1" lang="en-US" sz="1500"/>
              <a:t>Unary		</a:t>
            </a:r>
            <a:r>
              <a:rPr b="1" lang="en-US" sz="1500"/>
              <a:t>++ , – – ,!</a:t>
            </a:r>
            <a:endParaRPr/>
          </a:p>
          <a:p>
            <a:pPr indent="-274320" lvl="1" marL="640080" rtl="0" algn="just">
              <a:spcBef>
                <a:spcPts val="300"/>
              </a:spcBef>
              <a:spcAft>
                <a:spcPts val="0"/>
              </a:spcAft>
              <a:buSzPts val="1200"/>
              <a:buChar char="⚫"/>
            </a:pPr>
            <a:r>
              <a:rPr i="1" lang="en-US" sz="1500"/>
              <a:t>Assignment		</a:t>
            </a:r>
            <a:r>
              <a:rPr b="1" lang="en-US" sz="1500"/>
              <a:t>= , += , -= , *= , /= , %= </a:t>
            </a:r>
            <a:endParaRPr/>
          </a:p>
          <a:p>
            <a:pPr indent="-274320" lvl="1" marL="640080" rtl="0" algn="just">
              <a:spcBef>
                <a:spcPts val="300"/>
              </a:spcBef>
              <a:spcAft>
                <a:spcPts val="0"/>
              </a:spcAft>
              <a:buSzPts val="1200"/>
              <a:buChar char="⚫"/>
            </a:pPr>
            <a:r>
              <a:rPr i="1" lang="en-US" sz="1500"/>
              <a:t>Relational		</a:t>
            </a:r>
            <a:r>
              <a:rPr b="1" lang="en-US" sz="1500"/>
              <a:t>==, != , &lt; , &gt;, &lt;= , &gt;=</a:t>
            </a:r>
            <a:endParaRPr/>
          </a:p>
          <a:p>
            <a:pPr indent="-274320" lvl="1" marL="640080" rtl="0" algn="just">
              <a:spcBef>
                <a:spcPts val="300"/>
              </a:spcBef>
              <a:spcAft>
                <a:spcPts val="0"/>
              </a:spcAft>
              <a:buSzPts val="1200"/>
              <a:buChar char="⚫"/>
            </a:pPr>
            <a:r>
              <a:rPr i="1" lang="en-US" sz="1500"/>
              <a:t>Logical		</a:t>
            </a:r>
            <a:r>
              <a:rPr b="1" lang="en-US" sz="1500"/>
              <a:t>&amp;&amp; , || </a:t>
            </a:r>
            <a:endParaRPr/>
          </a:p>
          <a:p>
            <a:pPr indent="-274320" lvl="1" marL="640080" rtl="0" algn="just">
              <a:spcBef>
                <a:spcPts val="300"/>
              </a:spcBef>
              <a:spcAft>
                <a:spcPts val="0"/>
              </a:spcAft>
              <a:buSzPts val="1200"/>
              <a:buChar char="⚫"/>
            </a:pPr>
            <a:r>
              <a:rPr i="1" lang="en-US" sz="1500"/>
              <a:t>Ternary		</a:t>
            </a:r>
            <a:r>
              <a:rPr b="1" lang="en-US" sz="1500"/>
              <a:t>(Condition) ? (Statement1) : (Statement2);</a:t>
            </a:r>
            <a:endParaRPr/>
          </a:p>
          <a:p>
            <a:pPr indent="-274320" lvl="1" marL="640080" rtl="0" algn="just">
              <a:spcBef>
                <a:spcPts val="300"/>
              </a:spcBef>
              <a:spcAft>
                <a:spcPts val="0"/>
              </a:spcAft>
              <a:buSzPts val="1200"/>
              <a:buChar char="⚫"/>
            </a:pPr>
            <a:r>
              <a:rPr i="1" lang="en-US" sz="1500"/>
              <a:t>Bitwise		</a:t>
            </a:r>
            <a:r>
              <a:rPr b="1" lang="en-US" sz="1500"/>
              <a:t>&amp; , | , ^ , ~</a:t>
            </a:r>
            <a:endParaRPr/>
          </a:p>
          <a:p>
            <a:pPr indent="-274320" lvl="1" marL="640080" rtl="0" algn="just">
              <a:spcBef>
                <a:spcPts val="300"/>
              </a:spcBef>
              <a:spcAft>
                <a:spcPts val="0"/>
              </a:spcAft>
              <a:buSzPts val="1200"/>
              <a:buChar char="⚫"/>
            </a:pPr>
            <a:r>
              <a:rPr i="1" lang="en-US" sz="1500"/>
              <a:t>Shift		</a:t>
            </a:r>
            <a:r>
              <a:rPr b="1" lang="en-US" sz="1500"/>
              <a:t>&lt;&lt; , &gt;&gt; , &gt;&gt;&gt;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Special Symbols</a:t>
            </a:r>
            <a:br>
              <a:rPr lang="en-US"/>
            </a:br>
            <a:endParaRPr/>
          </a:p>
        </p:txBody>
      </p:sp>
      <p:pic>
        <p:nvPicPr>
          <p:cNvPr id="198" name="Google Shape;19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657600"/>
            <a:ext cx="71437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/>
          <p:nvPr/>
        </p:nvSpPr>
        <p:spPr>
          <a:xfrm>
            <a:off x="457200" y="1066800"/>
            <a:ext cx="8077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Special symbols in Java are a few characters which have special meaning known to Java compiler and cannot be used for any other purpose.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 the below table I have listed down the special symbols supported in Java along with their description.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entury Schoolbook"/>
              <a:buNone/>
            </a:pPr>
            <a:r>
              <a:rPr lang="en-US">
                <a:solidFill>
                  <a:srgbClr val="FF0000"/>
                </a:solidFill>
              </a:rPr>
              <a:t>What are Tokens?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 </a:t>
            </a:r>
            <a:r>
              <a:rPr lang="en-US" sz="2800"/>
              <a:t>Tokens in Java are the small units of code which a Java compiler uses for constructing those statements and expressions.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960"/>
              <a:buChar char="🞆"/>
            </a:pPr>
            <a:r>
              <a:rPr lang="en-US" sz="2800"/>
              <a:t>Java supports 5 types of tokens which are:</a:t>
            </a:r>
            <a:endParaRPr/>
          </a:p>
          <a:p>
            <a:pPr indent="-457200" lvl="4" marL="1737360" rtl="0" algn="just">
              <a:spcBef>
                <a:spcPts val="400"/>
              </a:spcBef>
              <a:spcAft>
                <a:spcPts val="0"/>
              </a:spcAft>
              <a:buSzPts val="1360"/>
              <a:buFont typeface="Century Schoolbook"/>
              <a:buAutoNum type="arabicPeriod"/>
            </a:pPr>
            <a:r>
              <a:rPr b="1" lang="en-US" sz="2000"/>
              <a:t>Keywords</a:t>
            </a:r>
            <a:endParaRPr/>
          </a:p>
          <a:p>
            <a:pPr indent="-457200" lvl="4" marL="1737360" rtl="0" algn="just">
              <a:spcBef>
                <a:spcPts val="400"/>
              </a:spcBef>
              <a:spcAft>
                <a:spcPts val="0"/>
              </a:spcAft>
              <a:buSzPts val="1360"/>
              <a:buFont typeface="Century Schoolbook"/>
              <a:buAutoNum type="arabicPeriod"/>
            </a:pPr>
            <a:r>
              <a:rPr b="1" lang="en-US" sz="2000"/>
              <a:t>Identifiers</a:t>
            </a:r>
            <a:endParaRPr/>
          </a:p>
          <a:p>
            <a:pPr indent="-457200" lvl="4" marL="1737360" rtl="0" algn="just">
              <a:spcBef>
                <a:spcPts val="400"/>
              </a:spcBef>
              <a:spcAft>
                <a:spcPts val="0"/>
              </a:spcAft>
              <a:buSzPts val="1360"/>
              <a:buFont typeface="Century Schoolbook"/>
              <a:buAutoNum type="arabicPeriod"/>
            </a:pPr>
            <a:r>
              <a:rPr b="1" lang="en-US" sz="2000"/>
              <a:t>Literals</a:t>
            </a:r>
            <a:endParaRPr/>
          </a:p>
          <a:p>
            <a:pPr indent="-457200" lvl="4" marL="1737360" rtl="0" algn="just">
              <a:spcBef>
                <a:spcPts val="400"/>
              </a:spcBef>
              <a:spcAft>
                <a:spcPts val="0"/>
              </a:spcAft>
              <a:buSzPts val="1360"/>
              <a:buFont typeface="Century Schoolbook"/>
              <a:buAutoNum type="arabicPeriod"/>
            </a:pPr>
            <a:r>
              <a:rPr b="1" lang="en-US" sz="2000"/>
              <a:t>Operators</a:t>
            </a:r>
            <a:endParaRPr/>
          </a:p>
          <a:p>
            <a:pPr indent="-457200" lvl="4" marL="1737360" rtl="0" algn="just">
              <a:spcBef>
                <a:spcPts val="400"/>
              </a:spcBef>
              <a:spcAft>
                <a:spcPts val="0"/>
              </a:spcAft>
              <a:buSzPts val="1360"/>
              <a:buFont typeface="Century Schoolbook"/>
              <a:buAutoNum type="arabicPeriod"/>
            </a:pPr>
            <a:r>
              <a:rPr b="1" lang="en-US" sz="2000"/>
              <a:t>Special Symbols</a:t>
            </a:r>
            <a:endParaRPr/>
          </a:p>
          <a:p>
            <a:pPr indent="-113791" lvl="4" marL="1463040" rtl="0" algn="l">
              <a:spcBef>
                <a:spcPts val="32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1. </a:t>
            </a:r>
            <a:r>
              <a:rPr b="1" lang="en-US"/>
              <a:t>Keywords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457200" y="1295400"/>
            <a:ext cx="7467600" cy="517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Keywords in Java are predefined or reserved words that have special meaning to the Java compiler.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Each keyword is assigned a special task or function and cannot be changed by the user.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cannot use keywords as variables or identifiers as they are a part of Java syntax itself.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keyword should always be written in lowercase as Java is a case sensitive language.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Java supports various keywords, some of them are listed below: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1. </a:t>
            </a:r>
            <a:r>
              <a:rPr b="1" lang="en-US"/>
              <a:t>Keywords</a:t>
            </a:r>
            <a:endParaRPr/>
          </a:p>
        </p:txBody>
      </p:sp>
      <p:pic>
        <p:nvPicPr>
          <p:cNvPr id="156" name="Google Shape;15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57400"/>
            <a:ext cx="7672878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>2.</a:t>
            </a:r>
            <a:r>
              <a:rPr b="1" lang="en-US"/>
              <a:t> Identifier</a:t>
            </a:r>
            <a:br>
              <a:rPr lang="en-US"/>
            </a:b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457200" y="1143000"/>
            <a:ext cx="7696200" cy="533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Java Identifiers are the user-defined names of </a:t>
            </a:r>
            <a:r>
              <a:rPr b="1" lang="en-US"/>
              <a:t>variables, methods, classes, arrays, packages, and interfaces.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Once you assign an identifier in the Java program, you can use it to refer the value associated with that identifier in later statements.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</a:t>
            </a:r>
            <a:r>
              <a:rPr b="1" lang="en-US"/>
              <a:t> Identifier</a:t>
            </a:r>
            <a:endParaRPr/>
          </a:p>
        </p:txBody>
      </p:sp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lang="en-US" sz="1800"/>
              <a:t>There are some de facto standards which you must follow while naming the identifiers such as: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Identifiers must begin with a letter, dollar sign or underscore.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Apart from the first character, an identifier can have any combination of characters.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Identifiers in Java are case sensitive.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Java Identifiers can be of any length.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Identifier name cannot contain white spaces.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Any identifier name must not begin with a digit but can contain digits within.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Most importantly, </a:t>
            </a:r>
            <a:r>
              <a:rPr b="1" lang="en-US" sz="1800"/>
              <a:t>keywords</a:t>
            </a:r>
            <a:r>
              <a:rPr lang="en-US" sz="1800"/>
              <a:t> can’t be used as identifiers in Java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</a:t>
            </a:r>
            <a:r>
              <a:rPr b="1" lang="en-US"/>
              <a:t> Identifier Examples</a:t>
            </a:r>
            <a:endParaRPr/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//</a:t>
            </a:r>
            <a:r>
              <a:rPr lang="en-US" sz="2000"/>
              <a:t>Valid Identifiers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$myvariable  //correct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_variable    //correct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variable     //correct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dem_identifier_name //correct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dem2019var   //correct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//Invalid Identifiers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Dem variable     //error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&amp;variable       //error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23identifier    //error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var/edu         //error</a:t>
            </a:r>
            <a:endParaRPr/>
          </a:p>
          <a:p>
            <a:pPr indent="-274320" lvl="1" marL="640080" rtl="0" algn="l">
              <a:spcBef>
                <a:spcPts val="32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Girish's       //error</a:t>
            </a:r>
            <a:endParaRPr/>
          </a:p>
          <a:p>
            <a:pPr indent="-19431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3.</a:t>
            </a:r>
            <a:r>
              <a:rPr b="1" lang="en-US"/>
              <a:t> Literals</a:t>
            </a:r>
            <a:br>
              <a:rPr lang="en-US"/>
            </a:br>
            <a:endParaRPr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Literals in Java are similar to normal variables but their values cannot be changed once assigned.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In other words, literals are constant variables with fixed values.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These are defined by users and can belong to any data type.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 Java supports five types of literals which are as follows:</a:t>
            </a:r>
            <a:endParaRPr/>
          </a:p>
          <a:p>
            <a:pPr indent="-182880" lvl="3" marL="1188720" rtl="0" algn="l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Integer</a:t>
            </a:r>
            <a:endParaRPr/>
          </a:p>
          <a:p>
            <a:pPr indent="-182880" lvl="3" marL="1188720" rtl="0" algn="l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Floating Point</a:t>
            </a:r>
            <a:endParaRPr/>
          </a:p>
          <a:p>
            <a:pPr indent="-182880" lvl="3" marL="1188720" rtl="0" algn="l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Character</a:t>
            </a:r>
            <a:endParaRPr/>
          </a:p>
          <a:p>
            <a:pPr indent="-182880" lvl="3" marL="1188720" rtl="0" algn="l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String</a:t>
            </a:r>
            <a:endParaRPr/>
          </a:p>
          <a:p>
            <a:pPr indent="-182880" lvl="3" marL="1188720" rtl="0" algn="l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Boolean</a:t>
            </a:r>
            <a:endParaRPr/>
          </a:p>
          <a:p>
            <a:pPr indent="-1854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3.Literals Example</a:t>
            </a:r>
            <a:endParaRPr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/>
              <a:t>public class DemoLiteral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{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public static void main(String[] args)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{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int du1 = 112;     // Int literal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float du2 = 31.10;     // Float literal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char du3 = ‘g' // char literal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String du4 = “Girish"; // String literal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boolean du5 = true; // Boolean literal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System.out.println(du1); //112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System.out.println(du2); //31.40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System.out.println(du3); //giri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System.out.println(du4); //Girish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    System.out.println(du5); //true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    }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}</a:t>
            </a:r>
            <a:endParaRPr/>
          </a:p>
          <a:p>
            <a:pPr indent="-199644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Girish_Rathode</dc:creator>
</cp:coreProperties>
</file>